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79" r:id="rId4"/>
    <p:sldId id="259" r:id="rId5"/>
    <p:sldId id="260" r:id="rId6"/>
    <p:sldId id="261" r:id="rId7"/>
    <p:sldId id="263" r:id="rId8"/>
    <p:sldId id="280" r:id="rId9"/>
    <p:sldId id="281" r:id="rId10"/>
    <p:sldId id="267" r:id="rId11"/>
    <p:sldId id="268" r:id="rId12"/>
    <p:sldId id="269" r:id="rId13"/>
    <p:sldId id="270" r:id="rId14"/>
    <p:sldId id="277" r:id="rId15"/>
    <p:sldId id="272" r:id="rId16"/>
    <p:sldId id="274" r:id="rId17"/>
    <p:sldId id="275" r:id="rId18"/>
    <p:sldId id="27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DDBF7-0140-4B67-BE05-8361686A7DE1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EEBBF-6837-4D13-8B15-DBD9A525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28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Intro slide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0470B-C254-4AF7-A77E-5D5FD946EA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6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44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34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32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4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5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88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6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14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2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1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28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0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630" y="2057399"/>
            <a:ext cx="9668350" cy="713805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Primer to Complex Diseases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1630" y="3229180"/>
            <a:ext cx="9144000" cy="1906472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 seminar by 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Venkatesh. S (Roll No.:176PH023)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M.Sc. Physics</a:t>
            </a:r>
          </a:p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(As part of seminar course PH893 during Odd Semester, 2018)</a:t>
            </a: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6304" y="73244"/>
            <a:ext cx="1713069" cy="1984155"/>
            <a:chOff x="0" y="139003"/>
            <a:chExt cx="2019299" cy="26319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67" y="139003"/>
              <a:ext cx="1223963" cy="107758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0" y="1216584"/>
              <a:ext cx="2019299" cy="155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National Institute of Technology Karnataka, Surathkal</a:t>
              </a:r>
            </a:p>
            <a:p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7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4014" y="69011"/>
            <a:ext cx="10515600" cy="810794"/>
          </a:xfrm>
        </p:spPr>
        <p:txBody>
          <a:bodyPr/>
          <a:lstStyle/>
          <a:p>
            <a:pPr algn="ctr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 general statement of the problem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8573" y="957532"/>
            <a:ext cx="11326483" cy="577107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We need to study the structure of the interaction between thousands of genes/proteins/metabolites.</a:t>
            </a:r>
          </a:p>
          <a:p>
            <a:pPr>
              <a:lnSpc>
                <a:spcPct val="16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It is logical to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assume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that these interactions should not be random. Nature should have </a:t>
            </a:r>
            <a:r>
              <a:rPr lang="en-IN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OPTIMIZED</a:t>
            </a:r>
            <a:r>
              <a:rPr lang="en-IN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for something</a:t>
            </a:r>
            <a:r>
              <a:rPr lang="en-IN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For instance, for </a:t>
            </a:r>
            <a:r>
              <a:rPr lang="en-IN" i="1" dirty="0" smtClean="0">
                <a:latin typeface="Arial" panose="020B0604020202020204" pitchFamily="34" charset="0"/>
                <a:cs typeface="Arial" panose="020B0604020202020204" pitchFamily="34" charset="0"/>
              </a:rPr>
              <a:t>robustness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or minimal number of agents in a particular reaction. </a:t>
            </a:r>
            <a:r>
              <a:rPr lang="en-IN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So, the general problem –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can several agents undergo interactions to get structured in a way to </a:t>
            </a:r>
            <a:r>
              <a:rPr lang="en-IN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for something?</a:t>
            </a:r>
          </a:p>
          <a:p>
            <a:pPr>
              <a:lnSpc>
                <a:spcPct val="16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Have we encountered such a problem in other contexts? If yes, then we can copy the technique used to solve that problem here also…</a:t>
            </a:r>
          </a:p>
          <a:p>
            <a:pPr>
              <a:lnSpc>
                <a:spcPct val="160000"/>
              </a:lnSpc>
            </a:pPr>
            <a:r>
              <a:rPr lang="en-IN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 answer is yes!</a:t>
            </a:r>
            <a:endParaRPr lang="en-IN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136" y="89080"/>
            <a:ext cx="10515600" cy="799441"/>
          </a:xfrm>
        </p:spPr>
        <p:txBody>
          <a:bodyPr/>
          <a:lstStyle/>
          <a:p>
            <a:pPr algn="ctr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 Physics problem – The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Ising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069675"/>
            <a:ext cx="11291978" cy="55812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Ising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model we try to model the magnetic behaviour of materials.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In most textbooks we make an approximation and say that only neighbouring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Ising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spins interact. But instead say that there is some probability for any two spins to interact.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ow we ask, how do thousands of such spins interact to </a:t>
            </a:r>
            <a:r>
              <a:rPr lang="en-IN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OPTIMIZE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their energies to show ferromagnetism below Curie temperature and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paramagnetism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above it? Also how do they behave near the Curie temperature?</a:t>
            </a:r>
          </a:p>
          <a:p>
            <a:pPr>
              <a:lnSpc>
                <a:spcPct val="16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This looks just like our problem with Complex diseases! Here is some basic idea on how Physicists approach the above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Ising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spin model problem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2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971"/>
            <a:ext cx="10515600" cy="65279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Ising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spin model with quenched disorder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3857" y="6167887"/>
            <a:ext cx="7867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WE ENDED UP USING GRAPHS/NETWORKS!</a:t>
            </a:r>
            <a:endParaRPr lang="en-IN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761" y="759125"/>
            <a:ext cx="5098213" cy="54691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74" y="836762"/>
            <a:ext cx="5434641" cy="539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3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30" y="166719"/>
            <a:ext cx="11585275" cy="92883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Combinatorial </a:t>
            </a:r>
            <a:r>
              <a:rPr lang="en-IN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requires Graphs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957" y="1207699"/>
            <a:ext cx="11214341" cy="52707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Basically,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in both the Complex Diseases problem and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Ising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spin problem we were trying to do ‘Combinatorial Optimization’. </a:t>
            </a:r>
          </a:p>
          <a:p>
            <a:pPr>
              <a:lnSpc>
                <a:spcPct val="14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In Combinatorial Optimization, we need to optimize a multidimensional system over several distinct variables.</a:t>
            </a:r>
          </a:p>
          <a:p>
            <a:pPr>
              <a:lnSpc>
                <a:spcPct val="14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As we saw, in the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Ising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spin problem, we naturally ended up using Graphs aka Networks. This seems to be the case in many other Physics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where we end up doing some kind of Combinatorial Optimization. For instance, the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Lieb’s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theorem of the Hubbard model, Feynman Graphs in QFT etc. all use Graph Theory.</a:t>
            </a:r>
          </a:p>
          <a:p>
            <a:pPr>
              <a:lnSpc>
                <a:spcPct val="14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So, from our knowledge of Combinatorial Optimization in Physics we should decide to study Complex Diseases also with Graphs/Networks called ‘Complex Networks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75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Here is a complex network of Alzheimer’s Disease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6827" y="805073"/>
            <a:ext cx="10515600" cy="326659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So, how to study Complex diseases?</a:t>
            </a:r>
            <a:br>
              <a:rPr lang="en-IN" dirty="0" smtClean="0"/>
            </a:br>
            <a:r>
              <a:rPr lang="en-IN" dirty="0" smtClean="0"/>
              <a:t>With Networks, since Combinatorial Optimization problems are modelled with them.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027872" y="4373592"/>
            <a:ext cx="6452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Any questions at this point? </a:t>
            </a:r>
          </a:p>
          <a:p>
            <a:pPr algn="ctr"/>
            <a:r>
              <a:rPr lang="en-IN" sz="2800" dirty="0" smtClean="0"/>
              <a:t>Please feel free to ask!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153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63269"/>
            <a:ext cx="1129197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/>
              <a:t>3</a:t>
            </a:r>
            <a:r>
              <a:rPr lang="en-IN" sz="5400" b="1" dirty="0" smtClean="0"/>
              <a:t>. What can we aim to learn about Complex Diseases with Complex Networks?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052110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Measures that matter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a lot of measures usually done with Complex Networks. </a:t>
            </a:r>
          </a:p>
          <a:p>
            <a:r>
              <a:rPr lang="en-IN" dirty="0" smtClean="0"/>
              <a:t>Some of them include:</a:t>
            </a:r>
          </a:p>
          <a:p>
            <a:pPr lvl="1"/>
            <a:r>
              <a:rPr lang="en-IN" dirty="0" smtClean="0"/>
              <a:t>A</a:t>
            </a:r>
          </a:p>
          <a:p>
            <a:pPr lvl="1"/>
            <a:r>
              <a:rPr lang="en-IN" dirty="0" smtClean="0"/>
              <a:t>B</a:t>
            </a:r>
          </a:p>
          <a:p>
            <a:pPr lvl="1"/>
            <a:r>
              <a:rPr lang="en-IN" dirty="0" smtClean="0"/>
              <a:t>C</a:t>
            </a:r>
          </a:p>
          <a:p>
            <a:pPr lvl="1"/>
            <a:r>
              <a:rPr lang="en-IN" dirty="0" smtClean="0"/>
              <a:t>D etc.</a:t>
            </a:r>
          </a:p>
          <a:p>
            <a:r>
              <a:rPr lang="en-IN" dirty="0" smtClean="0"/>
              <a:t>We need to identify which of these actually matter</a:t>
            </a:r>
          </a:p>
          <a:p>
            <a:r>
              <a:rPr lang="en-IN" dirty="0" smtClean="0"/>
              <a:t>Note that none of the known measures may end up mattering! We may have to cook up a new measure of our own.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906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96114"/>
            <a:ext cx="10515600" cy="782188"/>
          </a:xfrm>
        </p:spPr>
        <p:txBody>
          <a:bodyPr/>
          <a:lstStyle/>
          <a:p>
            <a:pPr algn="ctr"/>
            <a:r>
              <a:rPr lang="en-IN" dirty="0" smtClean="0"/>
              <a:t>Large scale structure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59456"/>
            <a:ext cx="10515600" cy="5477773"/>
          </a:xfrm>
        </p:spPr>
        <p:txBody>
          <a:bodyPr>
            <a:normAutofit/>
          </a:bodyPr>
          <a:lstStyle/>
          <a:p>
            <a:r>
              <a:rPr lang="en-IN" dirty="0" smtClean="0"/>
              <a:t>As mentioned before, we hope that nature would not have come up with just random interactions. There should be some underlying structure behind what looks like a mess to the human eye.</a:t>
            </a:r>
          </a:p>
          <a:p>
            <a:r>
              <a:rPr lang="en-IN" dirty="0" smtClean="0"/>
              <a:t>So far it is believed that real world networks have Scale Free Degree distribution. This has been explained by ‘Preferential attachment’ models.</a:t>
            </a:r>
          </a:p>
          <a:p>
            <a:r>
              <a:rPr lang="en-IN" dirty="0" smtClean="0"/>
              <a:t>But there is evidence to believe that PPIs don’t follow this distribution.</a:t>
            </a:r>
          </a:p>
          <a:p>
            <a:r>
              <a:rPr lang="en-IN" dirty="0" smtClean="0"/>
              <a:t>The problem of ‘Graph Isomorphism’ comes into play when trying to study large scale structure with random graph models. </a:t>
            </a:r>
          </a:p>
          <a:p>
            <a:pPr lvl="1"/>
            <a:r>
              <a:rPr lang="en-IN" dirty="0" smtClean="0"/>
              <a:t>“All happy families are alike; each unhappy family is unhappy in its own way.” – Leo Tolstoy (Statisticians call it ‘The Anna </a:t>
            </a:r>
            <a:r>
              <a:rPr lang="en-IN" dirty="0"/>
              <a:t>Karenina </a:t>
            </a:r>
            <a:r>
              <a:rPr lang="en-IN" dirty="0" smtClean="0"/>
              <a:t>principle’.)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20445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Dynamics and other behaviour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study how the network behaves overtime.</a:t>
            </a:r>
          </a:p>
          <a:p>
            <a:r>
              <a:rPr lang="en-IN" dirty="0" smtClean="0"/>
              <a:t>One could study how the networks respond to external stimuli </a:t>
            </a:r>
          </a:p>
          <a:p>
            <a:pPr lvl="1"/>
            <a:r>
              <a:rPr lang="en-IN" dirty="0" smtClean="0"/>
              <a:t>Maybe we can try and answer the ‘nature vs nurture’ question?</a:t>
            </a:r>
          </a:p>
          <a:p>
            <a:r>
              <a:rPr lang="en-IN" dirty="0" smtClean="0"/>
              <a:t>Robustness, Adaptiveness etc. can also be studied.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30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7" y="500331"/>
            <a:ext cx="10515600" cy="1009292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7" y="1828800"/>
            <a:ext cx="9713344" cy="3554084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Complex disease?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study Complex diseases?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What can we ai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to study with Complex Networks</a:t>
            </a: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7" y="500331"/>
            <a:ext cx="10515600" cy="1009292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7" y="1828800"/>
            <a:ext cx="9713344" cy="3554084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Complex disease?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study Complex diseases?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can we ai</a:t>
            </a:r>
            <a:r>
              <a:rPr lang="en-IN" sz="3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3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study with Complex Networks</a:t>
            </a:r>
            <a:r>
              <a:rPr lang="en-IN" sz="3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N" sz="36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3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666"/>
            <a:ext cx="10515600" cy="74187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hat </a:t>
            </a:r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is a Complex System?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31321" y="836539"/>
            <a:ext cx="5279366" cy="54960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500"/>
              </a:spcBef>
              <a:spcAft>
                <a:spcPts val="1000"/>
              </a:spcAft>
              <a:buNone/>
            </a:pPr>
            <a:r>
              <a:rPr lang="en-IN" sz="2400" dirty="0" smtClean="0">
                <a:cs typeface="Arial" panose="020B0604020202020204" pitchFamily="34" charset="0"/>
              </a:rPr>
              <a:t>“Complex </a:t>
            </a:r>
            <a:r>
              <a:rPr lang="en-IN" sz="2400" dirty="0">
                <a:cs typeface="Arial" panose="020B0604020202020204" pitchFamily="34" charset="0"/>
              </a:rPr>
              <a:t>systems are networks made of a number of components that interact </a:t>
            </a:r>
            <a:r>
              <a:rPr lang="en-IN" sz="2400" dirty="0" smtClean="0">
                <a:cs typeface="Arial" panose="020B0604020202020204" pitchFamily="34" charset="0"/>
              </a:rPr>
              <a:t>with each </a:t>
            </a:r>
            <a:r>
              <a:rPr lang="en-IN" sz="2400" dirty="0">
                <a:cs typeface="Arial" panose="020B0604020202020204" pitchFamily="34" charset="0"/>
              </a:rPr>
              <a:t>other, typically in a nonlinear fashion. Complex systems may arise and </a:t>
            </a:r>
            <a:r>
              <a:rPr lang="en-IN" sz="2400" dirty="0" smtClean="0">
                <a:cs typeface="Arial" panose="020B0604020202020204" pitchFamily="34" charset="0"/>
              </a:rPr>
              <a:t>evolve through </a:t>
            </a:r>
            <a:r>
              <a:rPr lang="en-IN" sz="2400" dirty="0">
                <a:cs typeface="Arial" panose="020B0604020202020204" pitchFamily="34" charset="0"/>
              </a:rPr>
              <a:t>self-organization, such that they are neither completely regular nor </a:t>
            </a:r>
            <a:r>
              <a:rPr lang="en-IN" sz="2400" dirty="0" smtClean="0">
                <a:cs typeface="Arial" panose="020B0604020202020204" pitchFamily="34" charset="0"/>
              </a:rPr>
              <a:t>completely random</a:t>
            </a:r>
            <a:r>
              <a:rPr lang="en-IN" sz="2400" dirty="0">
                <a:cs typeface="Arial" panose="020B0604020202020204" pitchFamily="34" charset="0"/>
              </a:rPr>
              <a:t>, permitting the development of emergent </a:t>
            </a:r>
            <a:r>
              <a:rPr lang="en-IN" sz="2400" dirty="0" smtClean="0">
                <a:cs typeface="Arial" panose="020B0604020202020204" pitchFamily="34" charset="0"/>
              </a:rPr>
              <a:t>behaviour </a:t>
            </a:r>
            <a:r>
              <a:rPr lang="en-IN" sz="2400" dirty="0">
                <a:cs typeface="Arial" panose="020B0604020202020204" pitchFamily="34" charset="0"/>
              </a:rPr>
              <a:t>at </a:t>
            </a:r>
            <a:r>
              <a:rPr lang="en-IN" sz="2400" dirty="0" smtClean="0">
                <a:cs typeface="Arial" panose="020B0604020202020204" pitchFamily="34" charset="0"/>
              </a:rPr>
              <a:t>macroscopic scales.”</a:t>
            </a:r>
            <a:r>
              <a:rPr lang="en-IN" sz="2400" baseline="30000" dirty="0" smtClean="0">
                <a:cs typeface="Arial" panose="020B0604020202020204" pitchFamily="34" charset="0"/>
              </a:rPr>
              <a:t>1*</a:t>
            </a:r>
            <a:endParaRPr lang="en-IN" sz="2400" baseline="30000" dirty="0"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85" y="914401"/>
            <a:ext cx="5686245" cy="5262564"/>
          </a:xfrm>
        </p:spPr>
      </p:pic>
      <p:sp>
        <p:nvSpPr>
          <p:cNvPr id="7" name="TextBox 6"/>
          <p:cNvSpPr txBox="1"/>
          <p:nvPr/>
        </p:nvSpPr>
        <p:spPr>
          <a:xfrm>
            <a:off x="431320" y="6332575"/>
            <a:ext cx="454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1,2.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9682" y="6254827"/>
            <a:ext cx="454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 1. Concept map of Complex systems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321" y="5807633"/>
            <a:ext cx="454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*Not a definition. That would be reductionist!</a:t>
            </a:r>
            <a:r>
              <a:rPr lang="en-IN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5663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9188" y="1259458"/>
            <a:ext cx="10997241" cy="54691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They have a large number of agents that can be considered simple.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Like ant colonies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interactions are non linear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whole is not the sum of the parts.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They show emergent behaviour.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a hierarchical organization.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They are self organizing.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No agent is the leader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They can be modelled as networks.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More on this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3683" y="0"/>
            <a:ext cx="11542143" cy="14149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properties of Complex systems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Complex Disease?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879" y="1190445"/>
            <a:ext cx="11378241" cy="54432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“…</a:t>
            </a: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complex diseases [are those that]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arise as a consequence of the combined effect of </a:t>
            </a:r>
            <a:r>
              <a:rPr lang="en-IN" sz="3200" i="1" u="sng" dirty="0">
                <a:latin typeface="Arial" panose="020B0604020202020204" pitchFamily="34" charset="0"/>
                <a:cs typeface="Arial" panose="020B0604020202020204" pitchFamily="34" charset="0"/>
              </a:rPr>
              <a:t>multiple genetic determinants, which may vary between individuals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, and environmental </a:t>
            </a: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factors and wherein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3200" i="1" u="sng" dirty="0">
                <a:latin typeface="Arial" panose="020B0604020202020204" pitchFamily="34" charset="0"/>
                <a:cs typeface="Arial" panose="020B0604020202020204" pitchFamily="34" charset="0"/>
              </a:rPr>
              <a:t>phenotype cannot be easily predicted from the genotype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. This is proposed to be due to the </a:t>
            </a:r>
            <a:r>
              <a:rPr lang="en-IN" sz="3200" i="1" u="sng" dirty="0">
                <a:latin typeface="Arial" panose="020B0604020202020204" pitchFamily="34" charset="0"/>
                <a:cs typeface="Arial" panose="020B0604020202020204" pitchFamily="34" charset="0"/>
              </a:rPr>
              <a:t>interaction between genes</a:t>
            </a:r>
            <a:r>
              <a:rPr lang="en-IN" sz="3200" u="sng" dirty="0">
                <a:latin typeface="Arial" panose="020B0604020202020204" pitchFamily="34" charset="0"/>
                <a:cs typeface="Arial" panose="020B0604020202020204" pitchFamily="34" charset="0"/>
              </a:rPr>
              <a:t> (epistasis</a:t>
            </a:r>
            <a:r>
              <a:rPr lang="en-IN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modulation by </a:t>
            </a: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environmental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factors or stochastic </a:t>
            </a: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processes,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or epigenetic </a:t>
            </a: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changes.”</a:t>
            </a:r>
            <a:r>
              <a:rPr lang="en-IN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They also </a:t>
            </a:r>
            <a:r>
              <a:rPr lang="en-IN" sz="32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don’t follow Mendelian inheritance</a:t>
            </a: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Examples include :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Alzheimer’s disease, Asthma, Parkinson’s disease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Caveat Emptor!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Disease classification is complicated…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520" y="201223"/>
            <a:ext cx="10515600" cy="1040981"/>
          </a:xfrm>
        </p:spPr>
        <p:txBody>
          <a:bodyPr/>
          <a:lstStyle/>
          <a:p>
            <a:pPr algn="ctr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Complex diseases as Complex Systems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79" y="1181820"/>
            <a:ext cx="11326483" cy="55295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 Complex disease is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 type of complex system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Agents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Thousands of Genes or Proteins or Metabolites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These genes or proteins interact chemically or physically, non linearly.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IN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Central Dogma of Molecular Biology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, mutations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in the DNA sequence affect the genes which affects RNA which in turn affects the protein which in turn causes a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phenotype.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Thus there is emergent behaviour(Hierarchical structure).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one central gene that causes the disease. It is the result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of interactions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between multiple genes. Thus it is self organizing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12" y="250164"/>
            <a:ext cx="10515600" cy="1009292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3" y="1509623"/>
            <a:ext cx="11352362" cy="4977441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Complex </a:t>
            </a: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disease? </a:t>
            </a:r>
            <a:r>
              <a:rPr lang="en-IN" sz="3200" dirty="0" smtClean="0"/>
              <a:t>A </a:t>
            </a:r>
            <a:r>
              <a:rPr lang="en-IN" sz="3200" dirty="0"/>
              <a:t>type of Complex system with thousands of genes/proteins/metabolites interacting non linearly causing an undesirable phenotype. </a:t>
            </a:r>
            <a:endParaRPr lang="en-IN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study Complex diseases?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can we ai</a:t>
            </a:r>
            <a:r>
              <a:rPr lang="en-IN" sz="3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3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study with Complex Networks</a:t>
            </a:r>
            <a:r>
              <a:rPr lang="en-IN" sz="3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N" sz="36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12" y="250164"/>
            <a:ext cx="10515600" cy="1009292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3" y="1509623"/>
            <a:ext cx="11352362" cy="4977441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Complex </a:t>
            </a:r>
            <a:r>
              <a:rPr lang="en-IN" sz="36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disease?</a:t>
            </a:r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dirty="0" smtClean="0">
                <a:solidFill>
                  <a:schemeClr val="bg1">
                    <a:lumMod val="75000"/>
                  </a:schemeClr>
                </a:solidFill>
              </a:rPr>
              <a:t>A </a:t>
            </a:r>
            <a:r>
              <a:rPr lang="en-IN" sz="3200" dirty="0">
                <a:solidFill>
                  <a:schemeClr val="bg1">
                    <a:lumMod val="75000"/>
                  </a:schemeClr>
                </a:solidFill>
              </a:rPr>
              <a:t>type of Complex system with thousands of genes/proteins/metabolites interacting non linearly causing an undesirable phenotype. </a:t>
            </a:r>
            <a:endParaRPr lang="en-IN" sz="3600" b="1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to study Complex diseases?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can we ai</a:t>
            </a:r>
            <a:r>
              <a:rPr lang="en-IN" sz="3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3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study with Complex Networks</a:t>
            </a:r>
            <a:r>
              <a:rPr lang="en-IN" sz="3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N" sz="36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4933" y="5313871"/>
            <a:ext cx="6452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Any questions at this point? </a:t>
            </a:r>
          </a:p>
          <a:p>
            <a:pPr algn="ctr"/>
            <a:r>
              <a:rPr lang="en-IN" sz="2800" dirty="0" smtClean="0"/>
              <a:t>Please, feel free to ask!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3230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1178</Words>
  <Application>Microsoft Office PowerPoint</Application>
  <PresentationFormat>Widescreen</PresentationFormat>
  <Paragraphs>102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 Primer to Complex Diseases</vt:lpstr>
      <vt:lpstr>Questions</vt:lpstr>
      <vt:lpstr>Questions</vt:lpstr>
      <vt:lpstr>What is a Complex System?</vt:lpstr>
      <vt:lpstr>PowerPoint Presentation</vt:lpstr>
      <vt:lpstr>What is a Complex Disease?</vt:lpstr>
      <vt:lpstr>Complex diseases as Complex Systems</vt:lpstr>
      <vt:lpstr>Questions</vt:lpstr>
      <vt:lpstr>Questions</vt:lpstr>
      <vt:lpstr>A general statement of the problem</vt:lpstr>
      <vt:lpstr>A Physics problem – The Ising model</vt:lpstr>
      <vt:lpstr>Ising spin model with quenched disorder</vt:lpstr>
      <vt:lpstr>Combinatorial OPTIMIZATION requires Graphs</vt:lpstr>
      <vt:lpstr>Here is a complex network of Alzheimer’s Disease</vt:lpstr>
      <vt:lpstr>So, how to study Complex diseases? With Networks, since Combinatorial Optimization problems are modelled with them. </vt:lpstr>
      <vt:lpstr>3. What can we aim to learn about Complex Diseases with Complex Networks?</vt:lpstr>
      <vt:lpstr>Measures that matter</vt:lpstr>
      <vt:lpstr>Large scale structure</vt:lpstr>
      <vt:lpstr>Dynamics and other behaviour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Primer to Complex Diseases</dc:title>
  <dc:creator>Venkatesh Subramanian</dc:creator>
  <cp:lastModifiedBy>Venkatesh Subramanian</cp:lastModifiedBy>
  <cp:revision>279</cp:revision>
  <dcterms:created xsi:type="dcterms:W3CDTF">2018-10-31T08:45:24Z</dcterms:created>
  <dcterms:modified xsi:type="dcterms:W3CDTF">2018-11-01T20:46:25Z</dcterms:modified>
</cp:coreProperties>
</file>