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62" r:id="rId4"/>
    <p:sldId id="259" r:id="rId5"/>
    <p:sldId id="260" r:id="rId6"/>
    <p:sldId id="261" r:id="rId7"/>
    <p:sldId id="263" r:id="rId8"/>
    <p:sldId id="264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DDBF7-0140-4B67-BE05-8361686A7DE1}" type="datetimeFigureOut">
              <a:rPr lang="en-IN" smtClean="0"/>
              <a:t>01-11-2018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EEBBF-6837-4D13-8B15-DBD9A5258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282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Intro slide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0470B-C254-4AF7-A77E-5D5FD946EAA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366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3895-3F20-4B0F-B004-3F522BF5E83E}" type="datetimeFigureOut">
              <a:rPr lang="en-IN" smtClean="0"/>
              <a:t>01-11-2018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802D-DA36-44E6-B2D8-94754473D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444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3895-3F20-4B0F-B004-3F522BF5E83E}" type="datetimeFigureOut">
              <a:rPr lang="en-IN" smtClean="0"/>
              <a:t>01-11-2018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802D-DA36-44E6-B2D8-94754473D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34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3895-3F20-4B0F-B004-3F522BF5E83E}" type="datetimeFigureOut">
              <a:rPr lang="en-IN" smtClean="0"/>
              <a:t>01-11-2018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802D-DA36-44E6-B2D8-94754473D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322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3895-3F20-4B0F-B004-3F522BF5E83E}" type="datetimeFigureOut">
              <a:rPr lang="en-IN" smtClean="0"/>
              <a:t>01-11-2018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802D-DA36-44E6-B2D8-94754473D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241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3895-3F20-4B0F-B004-3F522BF5E83E}" type="datetimeFigureOut">
              <a:rPr lang="en-IN" smtClean="0"/>
              <a:t>01-11-2018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802D-DA36-44E6-B2D8-94754473D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055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3895-3F20-4B0F-B004-3F522BF5E83E}" type="datetimeFigureOut">
              <a:rPr lang="en-IN" smtClean="0"/>
              <a:t>01-11-2018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802D-DA36-44E6-B2D8-94754473D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887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3895-3F20-4B0F-B004-3F522BF5E83E}" type="datetimeFigureOut">
              <a:rPr lang="en-IN" smtClean="0"/>
              <a:t>01-11-2018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802D-DA36-44E6-B2D8-94754473D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463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3895-3F20-4B0F-B004-3F522BF5E83E}" type="datetimeFigureOut">
              <a:rPr lang="en-IN" smtClean="0"/>
              <a:t>01-11-2018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802D-DA36-44E6-B2D8-94754473D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142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3895-3F20-4B0F-B004-3F522BF5E83E}" type="datetimeFigureOut">
              <a:rPr lang="en-IN" smtClean="0"/>
              <a:t>01-11-2018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802D-DA36-44E6-B2D8-94754473D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520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3895-3F20-4B0F-B004-3F522BF5E83E}" type="datetimeFigureOut">
              <a:rPr lang="en-IN" smtClean="0"/>
              <a:t>01-11-2018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802D-DA36-44E6-B2D8-94754473D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124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3895-3F20-4B0F-B004-3F522BF5E83E}" type="datetimeFigureOut">
              <a:rPr lang="en-IN" smtClean="0"/>
              <a:t>01-11-2018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802D-DA36-44E6-B2D8-94754473D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288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A3895-3F20-4B0F-B004-3F522BF5E83E}" type="datetimeFigureOut">
              <a:rPr lang="en-IN" smtClean="0"/>
              <a:t>01-11-2018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7802D-DA36-44E6-B2D8-94754473D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304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1630" y="2057399"/>
            <a:ext cx="9668350" cy="713805"/>
          </a:xfrm>
        </p:spPr>
        <p:txBody>
          <a:bodyPr>
            <a:noAutofit/>
          </a:bodyPr>
          <a:lstStyle/>
          <a:p>
            <a:r>
              <a:rPr lang="en-IN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 Primer to Complex Diseases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1630" y="3229180"/>
            <a:ext cx="9144000" cy="1906472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A seminar by </a:t>
            </a:r>
          </a:p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Venkatesh. S (Roll No.:176PH023)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IN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M.Sc. Physics</a:t>
            </a:r>
          </a:p>
          <a:p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(As part of seminar course PH893 during Odd Semester, 2018)</a:t>
            </a:r>
          </a:p>
          <a:p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46304" y="73244"/>
            <a:ext cx="1713069" cy="1984155"/>
            <a:chOff x="0" y="139003"/>
            <a:chExt cx="2019299" cy="26319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667" y="139003"/>
              <a:ext cx="1223963" cy="107758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0" y="1216584"/>
              <a:ext cx="2019299" cy="1554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latin typeface="Arial" panose="020B0604020202020204" pitchFamily="34" charset="0"/>
                  <a:cs typeface="Arial" panose="020B0604020202020204" pitchFamily="34" charset="0"/>
                </a:rPr>
                <a:t>National Institute of Technology Karnataka, Surathkal</a:t>
              </a:r>
            </a:p>
            <a:p>
              <a:endParaRPr lang="en-IN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078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 general statement of the problem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need to study the structure of the interaction between thousands of genes/proteins/metabolites.</a:t>
            </a:r>
          </a:p>
          <a:p>
            <a:r>
              <a:rPr lang="en-IN" dirty="0" smtClean="0"/>
              <a:t>It is logical to say that these interactions should not be random. Nature should have </a:t>
            </a:r>
            <a:r>
              <a:rPr lang="en-IN" i="1" u="sng" dirty="0" smtClean="0"/>
              <a:t>OPTIMIZED</a:t>
            </a:r>
            <a:r>
              <a:rPr lang="en-IN" i="1" dirty="0" smtClean="0"/>
              <a:t> </a:t>
            </a:r>
            <a:r>
              <a:rPr lang="en-IN" dirty="0" smtClean="0"/>
              <a:t>for something</a:t>
            </a:r>
            <a:r>
              <a:rPr lang="en-IN" i="1" dirty="0" smtClean="0"/>
              <a:t>. </a:t>
            </a:r>
            <a:r>
              <a:rPr lang="en-IN" dirty="0" smtClean="0"/>
              <a:t>For instance, for </a:t>
            </a:r>
            <a:r>
              <a:rPr lang="en-IN" i="1" dirty="0" smtClean="0"/>
              <a:t>robustness </a:t>
            </a:r>
            <a:r>
              <a:rPr lang="en-IN" dirty="0" smtClean="0"/>
              <a:t>or minimal number of agents in a particular reaction. </a:t>
            </a:r>
            <a:r>
              <a:rPr lang="en-IN" i="1" dirty="0" smtClean="0"/>
              <a:t> </a:t>
            </a:r>
          </a:p>
          <a:p>
            <a:r>
              <a:rPr lang="en-IN" dirty="0" smtClean="0"/>
              <a:t>So, the general problem – </a:t>
            </a:r>
            <a:r>
              <a:rPr lang="en-IN" b="1" dirty="0" smtClean="0"/>
              <a:t>How can several agents undergo interactions to get structured in a way to </a:t>
            </a:r>
            <a:r>
              <a:rPr lang="en-IN" b="1" i="1" u="sng" dirty="0" smtClean="0"/>
              <a:t>OPTIMIZE</a:t>
            </a:r>
            <a:r>
              <a:rPr lang="en-IN" b="1" dirty="0" smtClean="0"/>
              <a:t> for something?</a:t>
            </a:r>
          </a:p>
          <a:p>
            <a:r>
              <a:rPr lang="en-IN" dirty="0" smtClean="0"/>
              <a:t>Have we encountered such a problem in other contexts? – YES!</a:t>
            </a:r>
          </a:p>
          <a:p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619326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 Physics problem – The </a:t>
            </a:r>
            <a:r>
              <a:rPr lang="en-IN" dirty="0" err="1" smtClean="0"/>
              <a:t>Ising</a:t>
            </a:r>
            <a:r>
              <a:rPr lang="en-IN" dirty="0" smtClean="0"/>
              <a:t>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2212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907" y="500331"/>
            <a:ext cx="10515600" cy="1009292"/>
          </a:xfrm>
        </p:spPr>
        <p:txBody>
          <a:bodyPr>
            <a:normAutofit/>
          </a:bodyPr>
          <a:lstStyle/>
          <a:p>
            <a:pPr algn="ctr"/>
            <a:r>
              <a:rPr lang="en-IN" sz="6000" b="1" dirty="0" smtClean="0"/>
              <a:t>Contents</a:t>
            </a:r>
            <a:endParaRPr lang="en-IN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8907" y="1828800"/>
            <a:ext cx="9713344" cy="3554084"/>
          </a:xfrm>
        </p:spPr>
        <p:txBody>
          <a:bodyPr>
            <a:normAutofit/>
          </a:bodyPr>
          <a:lstStyle/>
          <a:p>
            <a:pPr marL="742950" indent="-742950">
              <a:lnSpc>
                <a:spcPct val="110000"/>
              </a:lnSpc>
              <a:buFont typeface="+mj-lt"/>
              <a:buAutoNum type="arabicPeriod"/>
            </a:pPr>
            <a:r>
              <a:rPr lang="en-IN" sz="3600" dirty="0" smtClean="0"/>
              <a:t>What is a Complex disease?</a:t>
            </a:r>
          </a:p>
          <a:p>
            <a:pPr marL="742950" indent="-742950">
              <a:lnSpc>
                <a:spcPct val="110000"/>
              </a:lnSpc>
              <a:buFont typeface="+mj-lt"/>
              <a:buAutoNum type="arabicPeriod"/>
            </a:pPr>
            <a:r>
              <a:rPr lang="en-IN" sz="3600" dirty="0" smtClean="0"/>
              <a:t>How </a:t>
            </a:r>
            <a:r>
              <a:rPr lang="en-IN" sz="3600" dirty="0" smtClean="0"/>
              <a:t>to study Complex diseases?</a:t>
            </a:r>
          </a:p>
          <a:p>
            <a:pPr marL="742950" indent="-742950">
              <a:lnSpc>
                <a:spcPct val="110000"/>
              </a:lnSpc>
              <a:buFont typeface="+mj-lt"/>
              <a:buAutoNum type="arabicPeriod"/>
            </a:pPr>
            <a:r>
              <a:rPr lang="en-IN" sz="3600" dirty="0" smtClean="0"/>
              <a:t>What </a:t>
            </a:r>
            <a:r>
              <a:rPr lang="en-IN" sz="3600" dirty="0" smtClean="0"/>
              <a:t>can we ai</a:t>
            </a:r>
            <a:r>
              <a:rPr lang="en-IN" sz="3600" dirty="0"/>
              <a:t>m</a:t>
            </a:r>
            <a:r>
              <a:rPr lang="en-IN" sz="3600" dirty="0" smtClean="0"/>
              <a:t> to study with Complex Networks</a:t>
            </a:r>
            <a:r>
              <a:rPr lang="en-IN" sz="3600" dirty="0" smtClean="0"/>
              <a:t>?</a:t>
            </a:r>
            <a:endParaRPr lang="en-IN" sz="3600" dirty="0" smtClean="0"/>
          </a:p>
          <a:p>
            <a:endParaRPr lang="en-IN" sz="3600" dirty="0" smtClean="0"/>
          </a:p>
          <a:p>
            <a:endParaRPr lang="en-IN" sz="3600" dirty="0" smtClean="0"/>
          </a:p>
          <a:p>
            <a:pPr lvl="1"/>
            <a:endParaRPr lang="en-IN" sz="3200" dirty="0" smtClean="0"/>
          </a:p>
          <a:p>
            <a:pPr lvl="1"/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53818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0947" y="276326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 smtClean="0"/>
              <a:t>1. What is a Complex Disease?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2719189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4666"/>
            <a:ext cx="10515600" cy="741873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/>
              <a:t>What is a Complex System?</a:t>
            </a:r>
            <a:endParaRPr lang="en-IN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32913" y="836652"/>
            <a:ext cx="5279366" cy="549603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400" dirty="0" smtClean="0"/>
              <a:t>“Complex </a:t>
            </a:r>
            <a:r>
              <a:rPr lang="en-IN" sz="2400" dirty="0"/>
              <a:t>systems are networks made of a number of components that interact </a:t>
            </a:r>
            <a:r>
              <a:rPr lang="en-IN" sz="2400" dirty="0" smtClean="0"/>
              <a:t>with each </a:t>
            </a:r>
            <a:r>
              <a:rPr lang="en-IN" sz="2400" dirty="0"/>
              <a:t>other, typically in a nonlinear fashion. Complex systems may arise and </a:t>
            </a:r>
            <a:r>
              <a:rPr lang="en-IN" sz="2400" dirty="0" smtClean="0"/>
              <a:t>evolve through </a:t>
            </a:r>
            <a:r>
              <a:rPr lang="en-IN" sz="2400" dirty="0"/>
              <a:t>self-organization, such that they are neither completely regular nor </a:t>
            </a:r>
            <a:r>
              <a:rPr lang="en-IN" sz="2400" dirty="0" smtClean="0"/>
              <a:t>completely random</a:t>
            </a:r>
            <a:r>
              <a:rPr lang="en-IN" sz="2400" dirty="0"/>
              <a:t>, permitting the development of emergent </a:t>
            </a:r>
            <a:r>
              <a:rPr lang="en-IN" sz="2400" dirty="0" smtClean="0"/>
              <a:t>behaviour </a:t>
            </a:r>
            <a:r>
              <a:rPr lang="en-IN" sz="2400" dirty="0"/>
              <a:t>at </a:t>
            </a:r>
            <a:r>
              <a:rPr lang="en-IN" sz="2400" dirty="0" smtClean="0"/>
              <a:t>macroscopic scales.”</a:t>
            </a:r>
            <a:r>
              <a:rPr lang="en-IN" sz="2400" baseline="30000" dirty="0" smtClean="0"/>
              <a:t>1*</a:t>
            </a:r>
            <a:endParaRPr lang="en-IN" sz="2400" baseline="300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554" y="914401"/>
            <a:ext cx="5686245" cy="5262564"/>
          </a:xfrm>
        </p:spPr>
      </p:pic>
      <p:sp>
        <p:nvSpPr>
          <p:cNvPr id="7" name="TextBox 6"/>
          <p:cNvSpPr txBox="1"/>
          <p:nvPr/>
        </p:nvSpPr>
        <p:spPr>
          <a:xfrm>
            <a:off x="232913" y="6176965"/>
            <a:ext cx="4546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1,2. </a:t>
            </a:r>
            <a:r>
              <a:rPr lang="en-IN" dirty="0" smtClean="0"/>
              <a:t> </a:t>
            </a:r>
            <a:endParaRPr lang="en-IN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449682" y="6254827"/>
            <a:ext cx="4546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Fig 1. Concept map of Complex systems</a:t>
            </a:r>
            <a:r>
              <a:rPr lang="en-IN" baseline="30000" dirty="0" smtClean="0"/>
              <a:t>2</a:t>
            </a:r>
            <a:r>
              <a:rPr lang="en-IN" dirty="0" smtClean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2912" y="5807520"/>
            <a:ext cx="4546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*Not a definition. That would be reductionist!</a:t>
            </a:r>
            <a:r>
              <a:rPr lang="en-IN" dirty="0" smtClean="0"/>
              <a:t>  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856631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708029"/>
            <a:ext cx="10515600" cy="4675967"/>
          </a:xfrm>
        </p:spPr>
        <p:txBody>
          <a:bodyPr/>
          <a:lstStyle/>
          <a:p>
            <a:r>
              <a:rPr lang="en-IN" dirty="0" smtClean="0"/>
              <a:t>They have a large number of agents that can be considered simple.</a:t>
            </a:r>
          </a:p>
          <a:p>
            <a:pPr lvl="1"/>
            <a:r>
              <a:rPr lang="en-IN" dirty="0" smtClean="0"/>
              <a:t>Like ant colonies</a:t>
            </a:r>
          </a:p>
          <a:p>
            <a:r>
              <a:rPr lang="en-IN" dirty="0" smtClean="0"/>
              <a:t>The interactions are non linear</a:t>
            </a:r>
          </a:p>
          <a:p>
            <a:pPr lvl="1"/>
            <a:r>
              <a:rPr lang="en-IN" dirty="0" smtClean="0"/>
              <a:t>The whole is not the sum of the parts.</a:t>
            </a:r>
          </a:p>
          <a:p>
            <a:r>
              <a:rPr lang="en-IN" dirty="0" smtClean="0"/>
              <a:t>They show emergent behaviour.</a:t>
            </a:r>
          </a:p>
          <a:p>
            <a:pPr lvl="1"/>
            <a:r>
              <a:rPr lang="en-IN" dirty="0" smtClean="0"/>
              <a:t>There is a hierarchical organization.</a:t>
            </a:r>
          </a:p>
          <a:p>
            <a:r>
              <a:rPr lang="en-IN" dirty="0" smtClean="0"/>
              <a:t>They are self organizing.</a:t>
            </a:r>
          </a:p>
          <a:p>
            <a:pPr lvl="1"/>
            <a:r>
              <a:rPr lang="en-IN" dirty="0" smtClean="0"/>
              <a:t>No agent is the leader</a:t>
            </a:r>
          </a:p>
          <a:p>
            <a:r>
              <a:rPr lang="en-IN" dirty="0" smtClean="0"/>
              <a:t>They can be modelled as networks.</a:t>
            </a:r>
          </a:p>
          <a:p>
            <a:pPr lvl="1"/>
            <a:r>
              <a:rPr lang="en-IN" dirty="0" smtClean="0"/>
              <a:t>More on this later</a:t>
            </a:r>
          </a:p>
          <a:p>
            <a:endParaRPr lang="en-IN" dirty="0" smtClean="0"/>
          </a:p>
          <a:p>
            <a:pPr lvl="1"/>
            <a:endParaRPr lang="en-IN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534613"/>
            <a:ext cx="10515600" cy="741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000" dirty="0" smtClean="0"/>
              <a:t>General properties </a:t>
            </a:r>
            <a:r>
              <a:rPr lang="en-IN" sz="4000" dirty="0" smtClean="0"/>
              <a:t>of Complex systems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103520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What is a Complex Disease?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879" y="1825625"/>
            <a:ext cx="11378241" cy="4808088"/>
          </a:xfrm>
        </p:spPr>
        <p:txBody>
          <a:bodyPr>
            <a:normAutofit/>
          </a:bodyPr>
          <a:lstStyle/>
          <a:p>
            <a:r>
              <a:rPr lang="en-IN" dirty="0" smtClean="0"/>
              <a:t>It is a type of complex system.</a:t>
            </a:r>
          </a:p>
          <a:p>
            <a:r>
              <a:rPr lang="en-IN" sz="3200" dirty="0" smtClean="0"/>
              <a:t>“…complex diseases [are those that] </a:t>
            </a:r>
            <a:r>
              <a:rPr lang="en-IN" sz="3200" dirty="0"/>
              <a:t>arise as a consequence of the combined effect of </a:t>
            </a:r>
            <a:r>
              <a:rPr lang="en-IN" sz="3200" i="1" u="sng" dirty="0"/>
              <a:t>multiple genetic determinants, which may vary between individuals</a:t>
            </a:r>
            <a:r>
              <a:rPr lang="en-IN" sz="3200" dirty="0"/>
              <a:t>, and environmental </a:t>
            </a:r>
            <a:r>
              <a:rPr lang="en-IN" sz="3200" dirty="0" smtClean="0"/>
              <a:t>factors and wherein </a:t>
            </a:r>
            <a:r>
              <a:rPr lang="en-IN" sz="3200" dirty="0"/>
              <a:t>the </a:t>
            </a:r>
            <a:r>
              <a:rPr lang="en-IN" sz="3200" i="1" u="sng" dirty="0"/>
              <a:t>phenotype cannot be easily predicted from the genotype</a:t>
            </a:r>
            <a:r>
              <a:rPr lang="en-IN" sz="3200" dirty="0"/>
              <a:t>. This is proposed to be due to the </a:t>
            </a:r>
            <a:r>
              <a:rPr lang="en-IN" sz="3200" i="1" u="sng" dirty="0"/>
              <a:t>interaction between genes</a:t>
            </a:r>
            <a:r>
              <a:rPr lang="en-IN" sz="3200" u="sng" dirty="0"/>
              <a:t> (epistasis</a:t>
            </a:r>
            <a:r>
              <a:rPr lang="en-IN" sz="3200" u="sng" dirty="0" smtClean="0"/>
              <a:t>)</a:t>
            </a:r>
            <a:r>
              <a:rPr lang="en-IN" sz="3200" dirty="0" smtClean="0"/>
              <a:t>, </a:t>
            </a:r>
            <a:r>
              <a:rPr lang="en-IN" sz="3200" dirty="0"/>
              <a:t>modulation by </a:t>
            </a:r>
            <a:r>
              <a:rPr lang="en-IN" sz="3200" dirty="0" smtClean="0"/>
              <a:t>environmental </a:t>
            </a:r>
            <a:r>
              <a:rPr lang="en-IN" sz="3200" dirty="0"/>
              <a:t>factors or stochastic </a:t>
            </a:r>
            <a:r>
              <a:rPr lang="en-IN" sz="3200" dirty="0" smtClean="0"/>
              <a:t>processes, </a:t>
            </a:r>
            <a:r>
              <a:rPr lang="en-IN" sz="3200" dirty="0"/>
              <a:t>or epigenetic </a:t>
            </a:r>
            <a:r>
              <a:rPr lang="en-IN" sz="3200" dirty="0" smtClean="0"/>
              <a:t>changes.”</a:t>
            </a:r>
            <a:r>
              <a:rPr lang="en-IN" sz="3200" baseline="30000" dirty="0" smtClean="0"/>
              <a:t>3</a:t>
            </a:r>
            <a:endParaRPr lang="en-IN" sz="3200" baseline="30000" dirty="0"/>
          </a:p>
        </p:txBody>
      </p:sp>
    </p:spTree>
    <p:extLst>
      <p:ext uri="{BB962C8B-B14F-4D97-AF65-F5344CB8AC3E}">
        <p14:creationId xmlns:p14="http://schemas.microsoft.com/office/powerpoint/2010/main" val="554839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Complex diseases as Complex Systems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079" y="1825625"/>
            <a:ext cx="10870721" cy="4351338"/>
          </a:xfrm>
        </p:spPr>
        <p:txBody>
          <a:bodyPr/>
          <a:lstStyle/>
          <a:p>
            <a:r>
              <a:rPr lang="en-IN" dirty="0" smtClean="0"/>
              <a:t>Agents – Thousands of Genes or Proteins or Metabolites </a:t>
            </a:r>
          </a:p>
          <a:p>
            <a:r>
              <a:rPr lang="en-IN" dirty="0" smtClean="0"/>
              <a:t>These genes or proteins interact chemically or physically, non linearly. </a:t>
            </a:r>
          </a:p>
          <a:p>
            <a:r>
              <a:rPr lang="en-IN" dirty="0" smtClean="0"/>
              <a:t>From the </a:t>
            </a:r>
            <a:r>
              <a:rPr lang="en-IN" i="1" u="sng" dirty="0" smtClean="0"/>
              <a:t>Central Dogma of Molecular Biology</a:t>
            </a:r>
            <a:r>
              <a:rPr lang="en-IN" dirty="0" smtClean="0"/>
              <a:t>, we know that, mutations in the DNA sequence affect the genes which affects RNA which in turn affects the protein which in turn causes a phenotype(symptoms of the disease). Thus there is emergent behaviour(Hierarchical structure). </a:t>
            </a:r>
          </a:p>
          <a:p>
            <a:r>
              <a:rPr lang="en-IN" dirty="0" smtClean="0"/>
              <a:t>There is no one central gene that causes the disease. It is the result of complex interaction between multiple genes. Thus it is self organizing.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1184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46827" y="805073"/>
            <a:ext cx="10515600" cy="3266595"/>
          </a:xfrm>
        </p:spPr>
        <p:txBody>
          <a:bodyPr>
            <a:normAutofit/>
          </a:bodyPr>
          <a:lstStyle/>
          <a:p>
            <a:pPr algn="ctr"/>
            <a:r>
              <a:rPr lang="en-IN" dirty="0" smtClean="0"/>
              <a:t>So, what is a Complex disease?</a:t>
            </a:r>
            <a:br>
              <a:rPr lang="en-IN" dirty="0" smtClean="0"/>
            </a:br>
            <a:r>
              <a:rPr lang="en-IN" dirty="0" smtClean="0"/>
              <a:t>A type of Complex system with thousands of genes/proteins/metabolites interacting non linearly causing an undesirable phenotype. 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027872" y="4373592"/>
            <a:ext cx="64525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/>
              <a:t>Any questions at this point? Please feel free to ask.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03179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0947" y="276326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 smtClean="0"/>
              <a:t>2. How to study Complex Diseases?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3882505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</TotalTime>
  <Words>533</Words>
  <Application>Microsoft Office PowerPoint</Application>
  <PresentationFormat>Widescreen</PresentationFormat>
  <Paragraphs>49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 Primer to Complex Diseases</vt:lpstr>
      <vt:lpstr>Contents</vt:lpstr>
      <vt:lpstr>1. What is a Complex Disease?</vt:lpstr>
      <vt:lpstr>What is a Complex System?</vt:lpstr>
      <vt:lpstr>PowerPoint Presentation</vt:lpstr>
      <vt:lpstr>What is a Complex Disease?</vt:lpstr>
      <vt:lpstr>Complex diseases as Complex Systems</vt:lpstr>
      <vt:lpstr>So, what is a Complex disease? A type of Complex system with thousands of genes/proteins/metabolites interacting non linearly causing an undesirable phenotype. </vt:lpstr>
      <vt:lpstr>2. How to study Complex Diseases?</vt:lpstr>
      <vt:lpstr>A general statement of the problem</vt:lpstr>
      <vt:lpstr>A Physics problem – The Ising model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Primer to Complex Diseases</dc:title>
  <dc:creator>Venkatesh Subramanian</dc:creator>
  <cp:lastModifiedBy>Venkatesh Subramanian</cp:lastModifiedBy>
  <cp:revision>115</cp:revision>
  <dcterms:created xsi:type="dcterms:W3CDTF">2018-10-31T08:45:24Z</dcterms:created>
  <dcterms:modified xsi:type="dcterms:W3CDTF">2018-11-01T12:55:00Z</dcterms:modified>
</cp:coreProperties>
</file>