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0"/>
  </p:notesMasterIdLst>
  <p:handoutMasterIdLst>
    <p:handoutMasterId r:id="rId51"/>
  </p:handoutMasterIdLst>
  <p:sldIdLst>
    <p:sldId id="256" r:id="rId2"/>
    <p:sldId id="315" r:id="rId3"/>
    <p:sldId id="337" r:id="rId4"/>
    <p:sldId id="291" r:id="rId5"/>
    <p:sldId id="300" r:id="rId6"/>
    <p:sldId id="296" r:id="rId7"/>
    <p:sldId id="297" r:id="rId8"/>
    <p:sldId id="309" r:id="rId9"/>
    <p:sldId id="339" r:id="rId10"/>
    <p:sldId id="298" r:id="rId11"/>
    <p:sldId id="335" r:id="rId12"/>
    <p:sldId id="338" r:id="rId13"/>
    <p:sldId id="349" r:id="rId14"/>
    <p:sldId id="340" r:id="rId15"/>
    <p:sldId id="294" r:id="rId16"/>
    <p:sldId id="295" r:id="rId17"/>
    <p:sldId id="302" r:id="rId18"/>
    <p:sldId id="342" r:id="rId19"/>
    <p:sldId id="343" r:id="rId20"/>
    <p:sldId id="341" r:id="rId21"/>
    <p:sldId id="303" r:id="rId22"/>
    <p:sldId id="344" r:id="rId23"/>
    <p:sldId id="345" r:id="rId24"/>
    <p:sldId id="346" r:id="rId25"/>
    <p:sldId id="336" r:id="rId26"/>
    <p:sldId id="350" r:id="rId27"/>
    <p:sldId id="332" r:id="rId28"/>
    <p:sldId id="347" r:id="rId29"/>
    <p:sldId id="348" r:id="rId30"/>
    <p:sldId id="333" r:id="rId31"/>
    <p:sldId id="304" r:id="rId32"/>
    <p:sldId id="352" r:id="rId33"/>
    <p:sldId id="353" r:id="rId34"/>
    <p:sldId id="354" r:id="rId35"/>
    <p:sldId id="355" r:id="rId36"/>
    <p:sldId id="328" r:id="rId37"/>
    <p:sldId id="317" r:id="rId38"/>
    <p:sldId id="351" r:id="rId39"/>
    <p:sldId id="329" r:id="rId40"/>
    <p:sldId id="330" r:id="rId41"/>
    <p:sldId id="319" r:id="rId42"/>
    <p:sldId id="320" r:id="rId43"/>
    <p:sldId id="321" r:id="rId44"/>
    <p:sldId id="323" r:id="rId45"/>
    <p:sldId id="324" r:id="rId46"/>
    <p:sldId id="325" r:id="rId47"/>
    <p:sldId id="308" r:id="rId48"/>
    <p:sldId id="313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5" autoAdjust="0"/>
    <p:restoredTop sz="82258" autoAdjust="0"/>
  </p:normalViewPr>
  <p:slideViewPr>
    <p:cSldViewPr>
      <p:cViewPr>
        <p:scale>
          <a:sx n="102" d="100"/>
          <a:sy n="102" d="100"/>
        </p:scale>
        <p:origin x="-226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F9F73D3-CFF2-4BF8-BA18-810D64EECA80}" type="datetimeFigureOut">
              <a:rPr lang="en-GB"/>
              <a:pPr>
                <a:defRPr/>
              </a:pPr>
              <a:t>17/11/2016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98CDD78-B855-4204-A13B-36920F07CD7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032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D240096-2970-4033-B7EB-7C6C06970C50}" type="datetimeFigureOut">
              <a:rPr lang="en-GB"/>
              <a:pPr>
                <a:defRPr/>
              </a:pPr>
              <a:t>17/11/2016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A2C5E4E-B376-4467-B290-F6E5C286F9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53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4E6250-9F5C-4CA7-B8DF-DC8A012553C1}" type="slidenum">
              <a:rPr lang="en-GB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508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3DED72E3-B17C-4EC9-8C21-B4306A018C26}" type="slidenum">
              <a:rPr lang="en-GB" altLang="en-US">
                <a:latin typeface="Arial" charset="0"/>
              </a:rPr>
              <a:pPr>
                <a:spcBef>
                  <a:spcPct val="0"/>
                </a:spcBef>
              </a:pPr>
              <a:t>34</a:t>
            </a:fld>
            <a:endParaRPr lang="en-GB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C5E4E-B376-4467-B290-F6E5C286F9A8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29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A8C5303-5973-460A-B43E-536976202E07}" type="slidenum">
              <a:rPr lang="en-US" altLang="en-US" smtClean="0">
                <a:latin typeface="Arial" charset="0"/>
                <a:ea typeface="ＭＳ Ｐゴシック" pitchFamily="34" charset="-128"/>
              </a:rPr>
              <a:pPr eaLnBrk="1" hangingPunct="1">
                <a:spcBef>
                  <a:spcPct val="0"/>
                </a:spcBef>
              </a:pPr>
              <a:t>37</a:t>
            </a:fld>
            <a:endParaRPr lang="en-US" alt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2913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6EF05CD-48BE-4EDF-ACBA-C3BF762338AB}" type="slidenum">
              <a:rPr lang="en-US" altLang="en-US" smtClean="0">
                <a:latin typeface="Arial" charset="0"/>
                <a:ea typeface="ＭＳ Ｐゴシック" pitchFamily="34" charset="-128"/>
              </a:rPr>
              <a:pPr eaLnBrk="1" hangingPunct="1">
                <a:spcBef>
                  <a:spcPct val="0"/>
                </a:spcBef>
              </a:pPr>
              <a:t>40</a:t>
            </a:fld>
            <a:endParaRPr lang="en-US" alt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dirty="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385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D7CA11-7010-4D1A-A25D-A3187C574C9B}" type="slidenum">
              <a:rPr lang="en-US" altLang="en-US" smtClean="0">
                <a:latin typeface="Arial" charset="0"/>
                <a:ea typeface="ＭＳ Ｐゴシック" pitchFamily="34" charset="-128"/>
              </a:rPr>
              <a:pPr eaLnBrk="1" hangingPunct="1">
                <a:spcBef>
                  <a:spcPct val="0"/>
                </a:spcBef>
              </a:pPr>
              <a:t>42</a:t>
            </a:fld>
            <a:endParaRPr lang="en-US" alt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8134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ABD2BE-1CFE-4AC5-BAC2-569FA4306D4F}" type="slidenum">
              <a:rPr lang="en-US" altLang="en-US" smtClean="0">
                <a:latin typeface="Arial" charset="0"/>
                <a:ea typeface="ＭＳ Ｐゴシック" pitchFamily="34" charset="-128"/>
              </a:rPr>
              <a:pPr eaLnBrk="1" hangingPunct="1">
                <a:spcBef>
                  <a:spcPct val="0"/>
                </a:spcBef>
              </a:pPr>
              <a:t>43</a:t>
            </a:fld>
            <a:endParaRPr lang="en-US" alt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5306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EB9FC22-5B50-4D2F-B312-F16759A339D7}" type="slidenum">
              <a:rPr lang="en-GB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51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F9BF32-1D28-4E05-882D-DF54E998F922}" type="slidenum">
              <a:rPr lang="en-GB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2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C5E4E-B376-4467-B290-F6E5C286F9A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54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C5E4E-B376-4467-B290-F6E5C286F9A8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936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C5E4E-B376-4467-B290-F6E5C286F9A8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757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3CABAFD-AC29-4A23-9E35-C2C72D6F5AEE}" type="slidenum">
              <a:rPr lang="en-GB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2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C94A45-9179-4BB1-8093-845BCC95E16C}" type="slidenum">
              <a:rPr lang="en-GB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GB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407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C5E4E-B376-4467-B290-F6E5C286F9A8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667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C5E4E-B376-4467-B290-F6E5C286F9A8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665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2C5E4E-B376-4467-B290-F6E5C286F9A8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6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891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91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6C9C0-B1CB-463C-9914-A7B18338A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088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39173-2B41-4BEC-ACA0-AB7490EA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801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620E-6299-4782-AE9A-30B92217C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525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06A2D-FA29-495B-A517-356F3DB9B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13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3786D-D4C0-4538-80CE-5D76EB5D8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2675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E8EDA-3D88-4438-A781-2D8DFA199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064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8B08A-85A4-4332-B63F-687032E9C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490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E736A-CA88-45A3-97C0-EDB78F18C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2306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8E8C8-10FB-498C-A2F6-B3631ABBD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28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2BF86-AB54-409A-839A-50B77DB7D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981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D1DC2-7E27-411F-9E4A-2205EE91D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416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5766B-25FB-4C95-BCB0-96CB39126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093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A0765-B7A5-4887-A7CB-68EF9B8AA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2348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95AF">
            <a:alpha val="5999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Arial" charset="0"/>
              </a:defRPr>
            </a:lvl1pPr>
          </a:lstStyle>
          <a:p>
            <a:pPr>
              <a:defRPr/>
            </a:pPr>
            <a:fld id="{94EC0AAE-359E-4ADE-98D1-868E2F9F2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80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2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  <p:sldLayoutId id="2147484540" r:id="rId12"/>
    <p:sldLayoutId id="2147484541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2Kji24833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2Kji24833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2Kji24833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kEt2g1lK1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RapidIVideo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GkI374ZkM4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audio" Target="../media/audio1.wav"/><Relationship Id="rId6" Type="http://schemas.openxmlformats.org/officeDocument/2006/relationships/image" Target="../media/image25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-sGvh6tI04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sz="4000" smtClean="0"/>
              <a:t/>
            </a:r>
            <a:br>
              <a:rPr lang="en-GB" altLang="en-US" sz="4000" smtClean="0"/>
            </a:br>
            <a:r>
              <a:rPr lang="en-GB" altLang="en-US" sz="4000" smtClean="0"/>
              <a:t>Data and Information Retrieval </a:t>
            </a:r>
            <a:r>
              <a:rPr lang="en-GB" altLang="en-US" sz="3600" smtClean="0"/>
              <a:t>220CT</a:t>
            </a:r>
            <a:br>
              <a:rPr lang="en-GB" altLang="en-US" sz="3600" smtClean="0"/>
            </a:br>
            <a:endParaRPr lang="en-US" altLang="en-US" sz="36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5486400" cy="175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Intelligent systems for big data I  (Data Mining)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smtClean="0">
                <a:solidFill>
                  <a:srgbClr val="FF0000"/>
                </a:solidFill>
              </a:rPr>
              <a:t>Tsunami of Data</a:t>
            </a:r>
          </a:p>
        </p:txBody>
      </p:sp>
      <p:pic>
        <p:nvPicPr>
          <p:cNvPr id="1024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209800"/>
            <a:ext cx="5257800" cy="35052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763000" cy="1371600"/>
          </a:xfrm>
        </p:spPr>
        <p:txBody>
          <a:bodyPr/>
          <a:lstStyle/>
          <a:p>
            <a:r>
              <a:rPr lang="en-GB" altLang="en-US" b="1" dirty="0" smtClean="0">
                <a:solidFill>
                  <a:srgbClr val="FF0000"/>
                </a:solidFill>
              </a:rPr>
              <a:t>Data mining v data warehousing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03227"/>
              </p:ext>
            </p:extLst>
          </p:nvPr>
        </p:nvGraphicFramePr>
        <p:xfrm>
          <a:off x="304800" y="1676400"/>
          <a:ext cx="8686800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672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Data mi</a:t>
                      </a:r>
                      <a:r>
                        <a:rPr lang="en-GB" sz="2800" baseline="0" dirty="0" smtClean="0"/>
                        <a:t>ning 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Data Warehousing</a:t>
                      </a:r>
                      <a:endParaRPr lang="en-GB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en-US" sz="2800" dirty="0" smtClean="0">
                          <a:solidFill>
                            <a:srgbClr val="FF0000"/>
                          </a:solidFill>
                        </a:rPr>
                        <a:t>process of finding patterns in a given data set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800" dirty="0" smtClean="0">
                          <a:solidFill>
                            <a:srgbClr val="002060"/>
                          </a:solidFill>
                        </a:rPr>
                        <a:t>process of </a:t>
                      </a:r>
                      <a:r>
                        <a:rPr lang="en-GB" altLang="en-US" sz="2800" b="1" i="1" dirty="0" smtClean="0">
                          <a:solidFill>
                            <a:srgbClr val="002060"/>
                          </a:solidFill>
                        </a:rPr>
                        <a:t>centralizing</a:t>
                      </a:r>
                      <a:r>
                        <a:rPr lang="en-GB" altLang="en-US" sz="2800" dirty="0" smtClean="0">
                          <a:solidFill>
                            <a:srgbClr val="002060"/>
                          </a:solidFill>
                        </a:rPr>
                        <a:t> or aggregating data from multiple sources into one common repository</a:t>
                      </a:r>
                      <a:endParaRPr lang="en-GB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en-US" sz="2800" dirty="0" smtClean="0">
                          <a:solidFill>
                            <a:srgbClr val="FF0000"/>
                          </a:solidFill>
                        </a:rPr>
                        <a:t>patterns can often provide meaningful and insightful data to whoever is interested in that data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algn="ctr"/>
            <a:r>
              <a:rPr lang="en-GB" sz="4000" b="1" dirty="0" smtClean="0">
                <a:solidFill>
                  <a:srgbClr val="FF0000"/>
                </a:solidFill>
              </a:rPr>
              <a:t>Problems faced with data mining</a:t>
            </a:r>
            <a:endParaRPr lang="en-GB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altLang="en-US" dirty="0">
              <a:hlinkClick r:id="rId3"/>
            </a:endParaRPr>
          </a:p>
          <a:p>
            <a:endParaRPr lang="en-GB" altLang="en-US" dirty="0" smtClean="0">
              <a:hlinkClick r:id="rId3"/>
            </a:endParaRPr>
          </a:p>
          <a:p>
            <a:endParaRPr lang="en-GB" altLang="en-US" dirty="0">
              <a:hlinkClick r:id="rId3"/>
            </a:endParaRPr>
          </a:p>
          <a:p>
            <a:endParaRPr lang="en-GB" altLang="en-US" dirty="0" smtClean="0">
              <a:hlinkClick r:id="rId3"/>
            </a:endParaRPr>
          </a:p>
          <a:p>
            <a:endParaRPr lang="en-GB" altLang="en-US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48501"/>
              </p:ext>
            </p:extLst>
          </p:nvPr>
        </p:nvGraphicFramePr>
        <p:xfrm>
          <a:off x="457200" y="1524000"/>
          <a:ext cx="8382000" cy="420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5600"/>
                <a:gridCol w="548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Issue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Description</a:t>
                      </a:r>
                      <a:endParaRPr lang="en-GB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Individual privacy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err="1" smtClean="0">
                          <a:solidFill>
                            <a:srgbClr val="002060"/>
                          </a:solidFill>
                        </a:rPr>
                        <a:t>Analyze</a:t>
                      </a:r>
                      <a:r>
                        <a:rPr lang="en-GB" sz="2800" dirty="0" smtClean="0">
                          <a:solidFill>
                            <a:srgbClr val="002060"/>
                          </a:solidFill>
                        </a:rPr>
                        <a:t> routine behaviour and glean a significant amount of information</a:t>
                      </a:r>
                      <a:endParaRPr lang="en-GB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Data 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rgbClr val="002060"/>
                          </a:solidFill>
                        </a:rPr>
                        <a:t>integrating conflicting or redundant data from different sources</a:t>
                      </a:r>
                      <a:endParaRPr lang="en-GB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rgbClr val="002060"/>
                          </a:solidFill>
                        </a:rPr>
                        <a:t>Data</a:t>
                      </a:r>
                      <a:r>
                        <a:rPr lang="en-GB" sz="2800" baseline="0" dirty="0" smtClean="0">
                          <a:solidFill>
                            <a:srgbClr val="002060"/>
                          </a:solidFill>
                        </a:rPr>
                        <a:t> mining gives us better information lets collect more data</a:t>
                      </a:r>
                      <a:endParaRPr lang="en-GB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08041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Problems faced with data mining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f2Kji24833Y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2133600"/>
            <a:ext cx="6934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6044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algn="ctr"/>
            <a:r>
              <a:rPr lang="en-GB" sz="4000" b="1" dirty="0" smtClean="0">
                <a:solidFill>
                  <a:srgbClr val="FF0000"/>
                </a:solidFill>
              </a:rPr>
              <a:t>Problems faced with data mining </a:t>
            </a:r>
            <a:endParaRPr lang="en-GB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>
              <a:hlinkClick r:id="rId3"/>
            </a:endParaRPr>
          </a:p>
          <a:p>
            <a:endParaRPr lang="en-GB" dirty="0">
              <a:hlinkClick r:id="rId3"/>
            </a:endParaRPr>
          </a:p>
          <a:p>
            <a:endParaRPr lang="en-GB" dirty="0" smtClean="0">
              <a:hlinkClick r:id="rId3"/>
            </a:endParaRPr>
          </a:p>
          <a:p>
            <a:endParaRPr lang="en-GB" dirty="0">
              <a:hlinkClick r:id="rId3"/>
            </a:endParaRP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04315"/>
              </p:ext>
            </p:extLst>
          </p:nvPr>
        </p:nvGraphicFramePr>
        <p:xfrm>
          <a:off x="533400" y="1600200"/>
          <a:ext cx="8305800" cy="3322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5600"/>
                <a:gridCol w="541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Issue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/>
                        <a:t>Description</a:t>
                      </a:r>
                      <a:endParaRPr lang="en-GB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 smtClean="0">
                          <a:solidFill>
                            <a:srgbClr val="FF0000"/>
                          </a:solidFill>
                          <a:effectLst/>
                        </a:rPr>
                        <a:t>Efficiency and scalability</a:t>
                      </a:r>
                      <a:endParaRPr lang="en-GB" sz="28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rgbClr val="002060"/>
                          </a:solidFill>
                        </a:rPr>
                        <a:t>The data mining algorithms must be able to work with masses of data</a:t>
                      </a:r>
                      <a:endParaRPr lang="en-GB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Parallel</a:t>
                      </a:r>
                      <a:r>
                        <a:rPr lang="en-GB" sz="2800" baseline="0" dirty="0" smtClean="0">
                          <a:solidFill>
                            <a:srgbClr val="FF0000"/>
                          </a:solidFill>
                        </a:rPr>
                        <a:t>ism and distributed systems</a:t>
                      </a:r>
                      <a:endParaRPr lang="en-GB" sz="2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rgbClr val="002060"/>
                          </a:solidFill>
                        </a:rPr>
                        <a:t>There is a need given the process to split</a:t>
                      </a:r>
                      <a:r>
                        <a:rPr lang="en-GB" sz="2800" baseline="0" dirty="0" smtClean="0">
                          <a:solidFill>
                            <a:srgbClr val="002060"/>
                          </a:solidFill>
                        </a:rPr>
                        <a:t> the data into sections and work with it</a:t>
                      </a:r>
                      <a:endParaRPr lang="en-GB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4797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371600"/>
          </a:xfrm>
        </p:spPr>
        <p:txBody>
          <a:bodyPr/>
          <a:lstStyle/>
          <a:p>
            <a:pPr algn="ctr"/>
            <a:r>
              <a:rPr lang="en-GB" altLang="en-US" b="1" dirty="0" smtClean="0">
                <a:solidFill>
                  <a:srgbClr val="FF0000"/>
                </a:solidFill>
              </a:rPr>
              <a:t>Over to you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9067800" cy="3886200"/>
          </a:xfrm>
        </p:spPr>
        <p:txBody>
          <a:bodyPr/>
          <a:lstStyle/>
          <a:p>
            <a:r>
              <a:rPr lang="en-GB" altLang="en-US" dirty="0" smtClean="0">
                <a:solidFill>
                  <a:srgbClr val="FF0000"/>
                </a:solidFill>
              </a:rPr>
              <a:t>Select either a university or a hospital</a:t>
            </a:r>
          </a:p>
          <a:p>
            <a:r>
              <a:rPr lang="en-GB" altLang="en-US" dirty="0" smtClean="0">
                <a:solidFill>
                  <a:srgbClr val="FF0000"/>
                </a:solidFill>
              </a:rPr>
              <a:t>Identify what data you will collect and what you can use that data for</a:t>
            </a:r>
          </a:p>
          <a:p>
            <a:r>
              <a:rPr lang="en-GB" altLang="en-US" dirty="0" smtClean="0">
                <a:solidFill>
                  <a:srgbClr val="FF0000"/>
                </a:solidFill>
              </a:rPr>
              <a:t>What data mining social issues need to be considered</a:t>
            </a:r>
          </a:p>
          <a:p>
            <a:endParaRPr lang="en-GB" altLang="en-US" dirty="0" smtClean="0"/>
          </a:p>
          <a:p>
            <a:endParaRPr lang="en-GB" altLang="en-US" dirty="0" smtClean="0"/>
          </a:p>
          <a:p>
            <a:endParaRPr lang="en-GB" altLang="en-US" dirty="0" smtClean="0"/>
          </a:p>
          <a:p>
            <a:pPr marL="400050" lvl="1" indent="0">
              <a:buFont typeface="Wingdings" pitchFamily="2" charset="2"/>
              <a:buNone/>
            </a:pPr>
            <a:endParaRPr lang="en-GB" altLang="en-US" sz="3200" dirty="0" smtClean="0"/>
          </a:p>
        </p:txBody>
      </p:sp>
      <p:pic>
        <p:nvPicPr>
          <p:cNvPr id="12292" name="Picture 6" descr="C:\Users\ab0487\AppData\Local\Microsoft\Windows\Temporary Internet Files\Content.IE5\CZEPJZSU\MP90042259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0" y="4191000"/>
            <a:ext cx="34353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8" descr="C:\Users\ab0487\AppData\Local\Microsoft\Windows\Temporary Internet Files\Content.IE5\QVFM8D0L\MP90040100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19550"/>
            <a:ext cx="283051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71600"/>
          </a:xfrm>
        </p:spPr>
        <p:txBody>
          <a:bodyPr/>
          <a:lstStyle/>
          <a:p>
            <a:pPr algn="ctr"/>
            <a:r>
              <a:rPr lang="en-GB" altLang="en-US" b="1" dirty="0" smtClean="0">
                <a:solidFill>
                  <a:srgbClr val="FF0000"/>
                </a:solidFill>
              </a:rPr>
              <a:t>Data Mining Process (Life cycle)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" y="1828800"/>
            <a:ext cx="1366838" cy="70802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 dirty="0">
                <a:solidFill>
                  <a:srgbClr val="FF0000"/>
                </a:solidFill>
              </a:rPr>
              <a:t>Problem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 dirty="0">
                <a:solidFill>
                  <a:srgbClr val="FF0000"/>
                </a:solidFill>
              </a:rPr>
              <a:t>Definition</a:t>
            </a:r>
          </a:p>
        </p:txBody>
      </p:sp>
      <p:cxnSp>
        <p:nvCxnSpPr>
          <p:cNvPr id="6" name="Elbow Connector 5"/>
          <p:cNvCxnSpPr>
            <a:stCxn id="4" idx="3"/>
          </p:cNvCxnSpPr>
          <p:nvPr/>
        </p:nvCxnSpPr>
        <p:spPr>
          <a:xfrm>
            <a:off x="1671638" y="2182813"/>
            <a:ext cx="614362" cy="4841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86000" y="2438400"/>
            <a:ext cx="2022475" cy="70802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 dirty="0">
                <a:solidFill>
                  <a:srgbClr val="FF0000"/>
                </a:solidFill>
              </a:rPr>
              <a:t>Data Gathering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 dirty="0">
                <a:solidFill>
                  <a:srgbClr val="FF0000"/>
                </a:solidFill>
              </a:rPr>
              <a:t>&amp; Preparation</a:t>
            </a:r>
          </a:p>
        </p:txBody>
      </p:sp>
      <p:cxnSp>
        <p:nvCxnSpPr>
          <p:cNvPr id="8" name="Elbow Connector 7"/>
          <p:cNvCxnSpPr/>
          <p:nvPr/>
        </p:nvCxnSpPr>
        <p:spPr>
          <a:xfrm>
            <a:off x="4267200" y="2819400"/>
            <a:ext cx="614363" cy="484188"/>
          </a:xfrm>
          <a:prstGeom prst="bentConnector3">
            <a:avLst>
              <a:gd name="adj1" fmla="val 3029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76800" y="3048000"/>
            <a:ext cx="2092325" cy="70802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 dirty="0">
                <a:solidFill>
                  <a:srgbClr val="FF0000"/>
                </a:solidFill>
              </a:rPr>
              <a:t>Model Building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 dirty="0">
                <a:solidFill>
                  <a:srgbClr val="FF0000"/>
                </a:solidFill>
              </a:rPr>
              <a:t>&amp; Evaluation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545388" y="3657600"/>
            <a:ext cx="1554162" cy="70802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 dirty="0">
                <a:solidFill>
                  <a:srgbClr val="FF0000"/>
                </a:solidFill>
              </a:rPr>
              <a:t>Use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b="1" dirty="0">
                <a:solidFill>
                  <a:srgbClr val="FF0000"/>
                </a:solidFill>
              </a:rPr>
              <a:t>Knowledge</a:t>
            </a:r>
          </a:p>
        </p:txBody>
      </p:sp>
      <p:cxnSp>
        <p:nvCxnSpPr>
          <p:cNvPr id="14" name="Elbow Connector 13"/>
          <p:cNvCxnSpPr/>
          <p:nvPr/>
        </p:nvCxnSpPr>
        <p:spPr>
          <a:xfrm>
            <a:off x="6934200" y="3429000"/>
            <a:ext cx="614363" cy="484188"/>
          </a:xfrm>
          <a:prstGeom prst="bentConnector3">
            <a:avLst>
              <a:gd name="adj1" fmla="val 3029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914400" y="2514600"/>
            <a:ext cx="7408069" cy="3581400"/>
            <a:chOff x="914400" y="2514600"/>
            <a:chExt cx="7408069" cy="3581400"/>
          </a:xfrm>
        </p:grpSpPr>
        <p:cxnSp>
          <p:nvCxnSpPr>
            <p:cNvPr id="19" name="Straight Connector 18"/>
            <p:cNvCxnSpPr>
              <a:stCxn id="13" idx="2"/>
            </p:cNvCxnSpPr>
            <p:nvPr/>
          </p:nvCxnSpPr>
          <p:spPr>
            <a:xfrm flipH="1">
              <a:off x="8305800" y="4365625"/>
              <a:ext cx="16669" cy="17303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914400" y="6019800"/>
              <a:ext cx="73914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914400" y="2514600"/>
              <a:ext cx="0" cy="3505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ular Callout 1"/>
          <p:cNvSpPr/>
          <p:nvPr/>
        </p:nvSpPr>
        <p:spPr>
          <a:xfrm>
            <a:off x="2495209" y="3563159"/>
            <a:ext cx="2057401" cy="1055688"/>
          </a:xfrm>
          <a:prstGeom prst="wedgeRoundRectCallout">
            <a:avLst>
              <a:gd name="adj1" fmla="val -18978"/>
              <a:gd name="adj2" fmla="val -957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en-US" b="1">
                <a:solidFill>
                  <a:srgbClr val="FF0000"/>
                </a:solidFill>
              </a:rPr>
              <a:t>Data </a:t>
            </a:r>
            <a:r>
              <a:rPr lang="en-GB" altLang="en-US" b="1" smtClean="0">
                <a:solidFill>
                  <a:srgbClr val="FF0000"/>
                </a:solidFill>
              </a:rPr>
              <a:t>Assess</a:t>
            </a:r>
            <a:endParaRPr lang="en-GB" altLang="en-US" b="1" dirty="0">
              <a:solidFill>
                <a:srgbClr val="FF0000"/>
              </a:solidFill>
            </a:endParaRPr>
          </a:p>
          <a:p>
            <a:r>
              <a:rPr lang="en-GB" altLang="en-US" b="1" dirty="0">
                <a:solidFill>
                  <a:srgbClr val="FF0000"/>
                </a:solidFill>
              </a:rPr>
              <a:t>Data Sampling</a:t>
            </a:r>
          </a:p>
          <a:p>
            <a:r>
              <a:rPr lang="en-GB" altLang="en-US" b="1" dirty="0">
                <a:solidFill>
                  <a:srgbClr val="FF0000"/>
                </a:solidFill>
              </a:rPr>
              <a:t>Setting up </a:t>
            </a:r>
            <a:r>
              <a:rPr lang="en-GB" altLang="en-US" b="1" dirty="0" smtClean="0">
                <a:solidFill>
                  <a:srgbClr val="FF0000"/>
                </a:solidFill>
              </a:rPr>
              <a:t>data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4947491" y="4206874"/>
            <a:ext cx="2057401" cy="1055688"/>
          </a:xfrm>
          <a:prstGeom prst="wedgeRoundRectCallout">
            <a:avLst>
              <a:gd name="adj1" fmla="val -18978"/>
              <a:gd name="adj2" fmla="val -957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en-US" b="1" dirty="0">
                <a:solidFill>
                  <a:srgbClr val="FF0000"/>
                </a:solidFill>
              </a:rPr>
              <a:t>Create Model</a:t>
            </a:r>
          </a:p>
          <a:p>
            <a:r>
              <a:rPr lang="en-GB" altLang="en-US" b="1" dirty="0">
                <a:solidFill>
                  <a:srgbClr val="FF0000"/>
                </a:solidFill>
              </a:rPr>
              <a:t>Test Model</a:t>
            </a:r>
          </a:p>
          <a:p>
            <a:r>
              <a:rPr lang="en-GB" altLang="en-US" b="1">
                <a:solidFill>
                  <a:srgbClr val="FF0000"/>
                </a:solidFill>
              </a:rPr>
              <a:t>Evaluate </a:t>
            </a:r>
            <a:r>
              <a:rPr lang="en-GB" altLang="en-US" b="1" smtClean="0">
                <a:solidFill>
                  <a:srgbClr val="FF0000"/>
                </a:solidFill>
              </a:rPr>
              <a:t>Model</a:t>
            </a:r>
            <a:endParaRPr lang="en-GB" altLang="en-US" b="1" dirty="0">
              <a:solidFill>
                <a:srgbClr val="FF0000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6781800" y="4734718"/>
            <a:ext cx="2317750" cy="1055688"/>
          </a:xfrm>
          <a:prstGeom prst="wedgeRoundRectCallout">
            <a:avLst>
              <a:gd name="adj1" fmla="val -5826"/>
              <a:gd name="adj2" fmla="val -92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en-US" b="1" dirty="0">
                <a:solidFill>
                  <a:srgbClr val="FF0000"/>
                </a:solidFill>
              </a:rPr>
              <a:t>Model apply</a:t>
            </a:r>
          </a:p>
          <a:p>
            <a:r>
              <a:rPr lang="en-GB" altLang="en-US" b="1" dirty="0">
                <a:solidFill>
                  <a:srgbClr val="FF0000"/>
                </a:solidFill>
              </a:rPr>
              <a:t>Produce Report</a:t>
            </a:r>
          </a:p>
          <a:p>
            <a:r>
              <a:rPr lang="en-GB" altLang="en-US" b="1" dirty="0" smtClean="0">
                <a:solidFill>
                  <a:srgbClr val="FF0000"/>
                </a:solidFill>
              </a:rPr>
              <a:t>Applying findings</a:t>
            </a:r>
            <a:endParaRPr lang="en-GB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3" grpId="0" animBg="1"/>
      <p:bldP spid="2" grpId="0" animBg="1"/>
      <p:bldP spid="18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algn="ctr"/>
            <a:r>
              <a:rPr lang="en-GB" altLang="en-US" b="1" dirty="0" smtClean="0">
                <a:solidFill>
                  <a:srgbClr val="FF0000"/>
                </a:solidFill>
              </a:rPr>
              <a:t>Data mining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3886200"/>
          </a:xfrm>
        </p:spPr>
        <p:txBody>
          <a:bodyPr/>
          <a:lstStyle/>
          <a:p>
            <a:pPr marL="404813" indent="-404813">
              <a:lnSpc>
                <a:spcPct val="80000"/>
              </a:lnSpc>
              <a:spcBef>
                <a:spcPct val="45000"/>
              </a:spcBef>
              <a:tabLst>
                <a:tab pos="287338" algn="l"/>
              </a:tabLst>
              <a:defRPr/>
            </a:pPr>
            <a:endParaRPr lang="en-US" altLang="zh-TW" dirty="0" smtClean="0">
              <a:solidFill>
                <a:srgbClr val="FF0000"/>
              </a:solidFill>
              <a:ea typeface="新細明體" pitchFamily="18" charset="-120"/>
            </a:endParaRPr>
          </a:p>
          <a:p>
            <a:pPr marL="404813" indent="-404813">
              <a:lnSpc>
                <a:spcPct val="80000"/>
              </a:lnSpc>
              <a:spcBef>
                <a:spcPct val="45000"/>
              </a:spcBef>
              <a:tabLst>
                <a:tab pos="287338" algn="l"/>
              </a:tabLst>
              <a:defRPr/>
            </a:pP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Classification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GB" dirty="0" smtClean="0"/>
              <a:t>is </a:t>
            </a:r>
            <a:r>
              <a:rPr lang="en-GB" dirty="0"/>
              <a:t>a general process related to categorization, the process in which ideas and objects are recognized, differentiated, and understood</a:t>
            </a:r>
            <a:r>
              <a:rPr lang="en-GB" dirty="0" smtClean="0"/>
              <a:t>.</a:t>
            </a:r>
          </a:p>
          <a:p>
            <a:pPr marL="404813" indent="-404813">
              <a:lnSpc>
                <a:spcPct val="80000"/>
              </a:lnSpc>
              <a:spcBef>
                <a:spcPct val="45000"/>
              </a:spcBef>
              <a:tabLst>
                <a:tab pos="287338" algn="l"/>
              </a:tabLst>
              <a:defRPr/>
            </a:pPr>
            <a:endParaRPr lang="en-US" altLang="zh-TW" dirty="0" smtClean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spcBef>
                <a:spcPct val="45000"/>
              </a:spcBef>
              <a:buNone/>
              <a:tabLst>
                <a:tab pos="287338" algn="l"/>
              </a:tabLst>
              <a:defRPr/>
            </a:pPr>
            <a:endParaRPr lang="en-US" altLang="zh-TW" dirty="0" smtClean="0">
              <a:ea typeface="新細明體" pitchFamily="18" charset="-120"/>
            </a:endParaRPr>
          </a:p>
          <a:p>
            <a:pPr>
              <a:defRPr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7315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>
                <a:solidFill>
                  <a:srgbClr val="FF0000"/>
                </a:solidFill>
              </a:rPr>
              <a:t>Data mining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8862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Clustering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GB" dirty="0"/>
              <a:t>is the task of grouping a set of objects in such a way that </a:t>
            </a:r>
            <a:r>
              <a:rPr lang="en-GB" dirty="0" smtClean="0"/>
              <a:t>those </a:t>
            </a:r>
            <a:r>
              <a:rPr lang="en-GB" dirty="0"/>
              <a:t>in the same group </a:t>
            </a:r>
            <a:r>
              <a:rPr lang="en-GB" dirty="0" smtClean="0"/>
              <a:t>are </a:t>
            </a:r>
            <a:r>
              <a:rPr lang="en-GB" dirty="0"/>
              <a:t>more </a:t>
            </a:r>
            <a:r>
              <a:rPr lang="en-GB" dirty="0" smtClean="0"/>
              <a:t>similar.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00400"/>
            <a:ext cx="5638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06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>
                <a:solidFill>
                  <a:srgbClr val="FF0000"/>
                </a:solidFill>
              </a:rPr>
              <a:t>Data mining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Association. </a:t>
            </a:r>
            <a:r>
              <a:rPr lang="en-US" altLang="zh-TW" dirty="0">
                <a:ea typeface="新細明體" pitchFamily="18" charset="-120"/>
              </a:rPr>
              <a:t>Identifies relationships between events that occur at one time.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352800"/>
            <a:ext cx="3124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55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smtClean="0">
                <a:solidFill>
                  <a:srgbClr val="FF0000"/>
                </a:solidFill>
              </a:rPr>
              <a:t>Aims and Objectives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r>
              <a:rPr lang="en-GB" altLang="en-US" dirty="0" smtClean="0"/>
              <a:t>Determine what data mining is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Establish why need data mining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Go through the process involved in data mining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Look an intelligent technique that can be used to process big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>
                <a:solidFill>
                  <a:srgbClr val="FF0000"/>
                </a:solidFill>
              </a:rPr>
              <a:t>Data mining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lnSpc>
                <a:spcPct val="80000"/>
              </a:lnSpc>
              <a:spcBef>
                <a:spcPct val="45000"/>
              </a:spcBef>
              <a:tabLst>
                <a:tab pos="287338" algn="l"/>
              </a:tabLst>
              <a:defRPr/>
            </a:pP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Sequencing</a:t>
            </a:r>
            <a:r>
              <a:rPr lang="en-US" altLang="zh-TW" dirty="0">
                <a:ea typeface="新細明體" pitchFamily="18" charset="-120"/>
              </a:rPr>
              <a:t>. Identifies relationships that exist over a period of time.</a:t>
            </a:r>
            <a:r>
              <a:rPr lang="en-GB" b="1" i="1" dirty="0"/>
              <a:t> </a:t>
            </a:r>
            <a:r>
              <a:rPr lang="en-GB" sz="2800" b="1" i="1" dirty="0">
                <a:solidFill>
                  <a:srgbClr val="0070C0"/>
                </a:solidFill>
              </a:rPr>
              <a:t>Sequence Mining</a:t>
            </a:r>
            <a:r>
              <a:rPr lang="en-GB" sz="2800" dirty="0">
                <a:solidFill>
                  <a:srgbClr val="0070C0"/>
                </a:solidFill>
              </a:rPr>
              <a:t> </a:t>
            </a:r>
            <a:r>
              <a:rPr lang="en-GB" sz="2800" dirty="0" smtClean="0">
                <a:solidFill>
                  <a:srgbClr val="0070C0"/>
                </a:solidFill>
              </a:rPr>
              <a:t>determining a </a:t>
            </a:r>
            <a:r>
              <a:rPr lang="en-GB" sz="2800" dirty="0">
                <a:solidFill>
                  <a:srgbClr val="0070C0"/>
                </a:solidFill>
              </a:rPr>
              <a:t>set of patterns shared among objects </a:t>
            </a:r>
            <a:r>
              <a:rPr lang="en-GB" sz="2800" dirty="0" smtClean="0">
                <a:solidFill>
                  <a:srgbClr val="0070C0"/>
                </a:solidFill>
              </a:rPr>
              <a:t>in a </a:t>
            </a:r>
            <a:r>
              <a:rPr lang="en-GB" sz="2800" dirty="0">
                <a:solidFill>
                  <a:srgbClr val="0070C0"/>
                </a:solidFill>
              </a:rPr>
              <a:t>specific order.</a:t>
            </a:r>
            <a:endParaRPr lang="en-US" altLang="zh-TW" sz="2800" dirty="0">
              <a:solidFill>
                <a:srgbClr val="0070C0"/>
              </a:solidFill>
              <a:ea typeface="新細明體" pitchFamily="18" charset="-120"/>
            </a:endParaRP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14800"/>
            <a:ext cx="5791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00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 smtClean="0">
                <a:solidFill>
                  <a:srgbClr val="FF0000"/>
                </a:solidFill>
              </a:rPr>
              <a:t>Data mining tasks</a:t>
            </a:r>
            <a:endParaRPr lang="en-GB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lnSpc>
                <a:spcPct val="80000"/>
              </a:lnSpc>
              <a:spcBef>
                <a:spcPct val="45000"/>
              </a:spcBef>
              <a:tabLst>
                <a:tab pos="287338" algn="l"/>
              </a:tabLst>
              <a:defRPr/>
            </a:pP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Forecasting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GB" dirty="0" smtClean="0"/>
              <a:t>is </a:t>
            </a:r>
            <a:r>
              <a:rPr lang="en-GB" dirty="0"/>
              <a:t>the process of making predictions of the future based on past and present data and analysis of trends.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70757"/>
            <a:ext cx="5257800" cy="275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Data mining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lnSpc>
                <a:spcPct val="80000"/>
              </a:lnSpc>
              <a:spcBef>
                <a:spcPct val="45000"/>
              </a:spcBef>
              <a:tabLst>
                <a:tab pos="287338" algn="l"/>
              </a:tabLst>
              <a:defRPr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Regression</a:t>
            </a:r>
            <a:r>
              <a:rPr lang="en-US" altLang="zh-TW" dirty="0">
                <a:ea typeface="新細明體" pitchFamily="18" charset="-120"/>
              </a:rPr>
              <a:t>. </a:t>
            </a:r>
            <a:r>
              <a:rPr lang="en-GB" dirty="0"/>
              <a:t>is a statistical process for estimating the relationships among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718" y="3276600"/>
            <a:ext cx="4876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03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Data mining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Time Series analysis </a:t>
            </a:r>
            <a:r>
              <a:rPr lang="en-GB" dirty="0"/>
              <a:t>examines a value as it varies over time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124200"/>
            <a:ext cx="49530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95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>
                <a:solidFill>
                  <a:srgbClr val="FF0000"/>
                </a:solidFill>
              </a:rPr>
              <a:t>Data mining tasks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733800" y="1752600"/>
            <a:ext cx="1905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FF0000"/>
                </a:solidFill>
              </a:rPr>
              <a:t>Data Mining</a:t>
            </a:r>
            <a:endParaRPr lang="en-GB" sz="28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086100" y="2743200"/>
            <a:ext cx="140970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4686300" y="2743200"/>
            <a:ext cx="1485900" cy="7324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019300" y="3505200"/>
            <a:ext cx="1905000" cy="76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0000"/>
                </a:solidFill>
              </a:rPr>
              <a:t>P</a:t>
            </a:r>
            <a:r>
              <a:rPr lang="en-GB" sz="2800" dirty="0" smtClean="0">
                <a:solidFill>
                  <a:srgbClr val="FF0000"/>
                </a:solidFill>
              </a:rPr>
              <a:t>redictive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2400" y="4648200"/>
            <a:ext cx="2133600" cy="76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FF0000"/>
                </a:solidFill>
              </a:rPr>
              <a:t>Classification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86100" y="4668416"/>
            <a:ext cx="1866900" cy="76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FF0000"/>
                </a:solidFill>
              </a:rPr>
              <a:t>Regression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52400" y="5715000"/>
            <a:ext cx="2209800" cy="9237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FF0000"/>
                </a:solidFill>
              </a:rPr>
              <a:t>Time Series Analysis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867400" y="3475653"/>
            <a:ext cx="21336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Descriptive</a:t>
            </a:r>
            <a:endParaRPr lang="en-GB" sz="2800" dirty="0">
              <a:solidFill>
                <a:srgbClr val="00206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314450" y="4267200"/>
            <a:ext cx="1294234" cy="4012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41526" y="4237653"/>
            <a:ext cx="506574" cy="4307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209800" y="4267200"/>
            <a:ext cx="571500" cy="1447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507602" y="5725886"/>
            <a:ext cx="1988198" cy="762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FF0000"/>
                </a:solidFill>
              </a:rPr>
              <a:t>Forecasting</a:t>
            </a:r>
            <a:endParaRPr lang="en-GB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880827" y="4267200"/>
            <a:ext cx="90973" cy="1524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105400" y="4610100"/>
            <a:ext cx="19050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Clustering </a:t>
            </a:r>
            <a:endParaRPr lang="en-GB" sz="2800" dirty="0">
              <a:solidFill>
                <a:srgbClr val="00206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62800" y="4610100"/>
            <a:ext cx="19050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2060"/>
                </a:solidFill>
              </a:rPr>
              <a:t>Association </a:t>
            </a:r>
            <a:endParaRPr lang="en-GB" sz="2400" dirty="0">
              <a:solidFill>
                <a:srgbClr val="00206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981700" y="5562600"/>
            <a:ext cx="19050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2060"/>
                </a:solidFill>
              </a:rPr>
              <a:t>Sequencing </a:t>
            </a:r>
            <a:endParaRPr lang="en-GB" sz="2400" dirty="0">
              <a:solidFill>
                <a:srgbClr val="00206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494426" y="4268755"/>
            <a:ext cx="506574" cy="4307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981700" y="4252426"/>
            <a:ext cx="535344" cy="3957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039947" y="4259424"/>
            <a:ext cx="24687" cy="132766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1676400" y="4516016"/>
            <a:ext cx="3525417" cy="1398588"/>
          </a:xfrm>
          <a:prstGeom prst="wedgeRoundRectCallout">
            <a:avLst>
              <a:gd name="adj1" fmla="val -20301"/>
              <a:gd name="adj2" fmla="val -710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dirty="0">
                <a:solidFill>
                  <a:srgbClr val="FF0000"/>
                </a:solidFill>
              </a:rPr>
              <a:t>Predict the value of a specific </a:t>
            </a:r>
            <a:r>
              <a:rPr lang="en-US" altLang="en-US" sz="2400" dirty="0" smtClean="0">
                <a:solidFill>
                  <a:srgbClr val="FF0000"/>
                </a:solidFill>
              </a:rPr>
              <a:t>attribute based </a:t>
            </a:r>
            <a:r>
              <a:rPr lang="en-US" altLang="en-US" sz="2400" dirty="0">
                <a:solidFill>
                  <a:srgbClr val="FF0000"/>
                </a:solidFill>
              </a:rPr>
              <a:t>on the value of other attributes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42" name="Rounded Rectangular Callout 41"/>
          <p:cNvSpPr/>
          <p:nvPr/>
        </p:nvSpPr>
        <p:spPr>
          <a:xfrm>
            <a:off x="5399703" y="4492689"/>
            <a:ext cx="3525417" cy="1634964"/>
          </a:xfrm>
          <a:prstGeom prst="wedgeRoundRectCallout">
            <a:avLst>
              <a:gd name="adj1" fmla="val -20301"/>
              <a:gd name="adj2" fmla="val -710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dirty="0">
                <a:solidFill>
                  <a:srgbClr val="FF0000"/>
                </a:solidFill>
              </a:rPr>
              <a:t>To derive patterns </a:t>
            </a:r>
            <a:r>
              <a:rPr lang="en-US" altLang="en-US" sz="2400" dirty="0" smtClean="0">
                <a:solidFill>
                  <a:srgbClr val="FF0000"/>
                </a:solidFill>
              </a:rPr>
              <a:t>that </a:t>
            </a:r>
            <a:r>
              <a:rPr lang="en-US" altLang="en-US" sz="2400" dirty="0">
                <a:solidFill>
                  <a:srgbClr val="FF0000"/>
                </a:solidFill>
              </a:rPr>
              <a:t>summarizes the underlying relationship between data.</a:t>
            </a:r>
          </a:p>
        </p:txBody>
      </p:sp>
    </p:spTree>
    <p:extLst>
      <p:ext uri="{BB962C8B-B14F-4D97-AF65-F5344CB8AC3E}">
        <p14:creationId xmlns:p14="http://schemas.microsoft.com/office/powerpoint/2010/main" val="1470872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9" grpId="0" animBg="1"/>
      <p:bldP spid="31" grpId="0" animBg="1"/>
      <p:bldP spid="32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 smtClean="0">
                <a:solidFill>
                  <a:srgbClr val="FF0000"/>
                </a:solidFill>
              </a:rPr>
              <a:t>Data mining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Too many to name</a:t>
            </a:r>
          </a:p>
          <a:p>
            <a:pPr>
              <a:defRPr/>
            </a:pPr>
            <a:endParaRPr lang="en-GB" dirty="0" smtClean="0"/>
          </a:p>
          <a:p>
            <a:pPr>
              <a:defRPr/>
            </a:pPr>
            <a:r>
              <a:rPr lang="en-GB" dirty="0" smtClean="0">
                <a:solidFill>
                  <a:srgbClr val="FF0000"/>
                </a:solidFill>
              </a:rPr>
              <a:t>fraud detection</a:t>
            </a:r>
            <a:r>
              <a:rPr lang="en-GB" dirty="0" smtClean="0"/>
              <a:t>, aid </a:t>
            </a:r>
            <a:r>
              <a:rPr lang="en-GB" dirty="0" smtClean="0">
                <a:solidFill>
                  <a:srgbClr val="FF0000"/>
                </a:solidFill>
              </a:rPr>
              <a:t>marketing campaigns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detecting diseases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scientific experiments</a:t>
            </a:r>
            <a:r>
              <a:rPr lang="en-GB" dirty="0" smtClean="0"/>
              <a:t>, weather predictions and </a:t>
            </a:r>
            <a:r>
              <a:rPr lang="en-GB" dirty="0" smtClean="0">
                <a:solidFill>
                  <a:srgbClr val="FF0000"/>
                </a:solidFill>
              </a:rPr>
              <a:t>study  consumers</a:t>
            </a:r>
            <a:r>
              <a:rPr lang="en-GB" dirty="0" smtClean="0"/>
              <a:t>. </a:t>
            </a:r>
          </a:p>
          <a:p>
            <a:pPr>
              <a:defRPr/>
            </a:pPr>
            <a:endParaRPr lang="en-GB" dirty="0" smtClean="0"/>
          </a:p>
          <a:p>
            <a:pPr marL="0" indent="0">
              <a:buFont typeface="Wingdings" pitchFamily="2" charset="2"/>
              <a:buNone/>
              <a:defRPr/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>
                <a:solidFill>
                  <a:srgbClr val="FF0000"/>
                </a:solidFill>
              </a:rPr>
              <a:t>Data mining applications</a:t>
            </a:r>
            <a:endParaRPr lang="en-GB" dirty="0"/>
          </a:p>
        </p:txBody>
      </p:sp>
      <p:pic>
        <p:nvPicPr>
          <p:cNvPr id="4" name="PkEt2g1lK1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43000" y="2209800"/>
            <a:ext cx="6934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5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 smtClean="0">
                <a:solidFill>
                  <a:srgbClr val="FF0000"/>
                </a:solidFill>
              </a:rPr>
              <a:t>Data mining domains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lnSpc>
                <a:spcPct val="85000"/>
              </a:lnSpc>
              <a:spcBef>
                <a:spcPct val="50000"/>
              </a:spcBef>
              <a:tabLst>
                <a:tab pos="287338" algn="l"/>
              </a:tabLst>
              <a:defRPr/>
            </a:pP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Text Mining </a:t>
            </a:r>
            <a:r>
              <a:rPr lang="en-US" altLang="zh-TW" dirty="0" smtClean="0">
                <a:ea typeface="新細明體" pitchFamily="18" charset="-120"/>
              </a:rPr>
              <a:t>is the application of data mining to non-structured or less-structured text files </a:t>
            </a:r>
          </a:p>
          <a:p>
            <a:pPr marL="404813" indent="-404813">
              <a:lnSpc>
                <a:spcPct val="85000"/>
              </a:lnSpc>
              <a:spcBef>
                <a:spcPct val="50000"/>
              </a:spcBef>
              <a:tabLst>
                <a:tab pos="287338" algn="l"/>
              </a:tabLst>
              <a:defRPr/>
            </a:pPr>
            <a:endParaRPr lang="en-US" altLang="zh-TW" dirty="0" smtClean="0">
              <a:ea typeface="新細明體" pitchFamily="18" charset="-120"/>
            </a:endParaRPr>
          </a:p>
          <a:p>
            <a:pPr>
              <a:defRPr/>
            </a:pP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63" y="3581400"/>
            <a:ext cx="4328237" cy="2743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>
                <a:solidFill>
                  <a:srgbClr val="FF0000"/>
                </a:solidFill>
              </a:rPr>
              <a:t>Data mining domains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Web Mining </a:t>
            </a:r>
            <a:r>
              <a:rPr lang="en-GB" dirty="0"/>
              <a:t>is the application of data mining techniques to data related to the World Wide Web. 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0"/>
            <a:ext cx="4495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536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algn="ctr"/>
            <a:r>
              <a:rPr lang="en-GB" altLang="en-US" b="1" dirty="0">
                <a:solidFill>
                  <a:srgbClr val="FF0000"/>
                </a:solidFill>
              </a:rPr>
              <a:t>Data mining domains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0"/>
            <a:ext cx="8229600" cy="3886200"/>
          </a:xfrm>
        </p:spPr>
        <p:txBody>
          <a:bodyPr/>
          <a:lstStyle/>
          <a:p>
            <a:pPr marL="404813" indent="-404813">
              <a:lnSpc>
                <a:spcPct val="85000"/>
              </a:lnSpc>
              <a:spcBef>
                <a:spcPct val="50000"/>
              </a:spcBef>
              <a:tabLst>
                <a:tab pos="287338" algn="l"/>
              </a:tabLst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Spatial Mining </a:t>
            </a:r>
            <a:r>
              <a:rPr lang="en-US" altLang="zh-TW" dirty="0">
                <a:ea typeface="新細明體" pitchFamily="18" charset="-120"/>
              </a:rPr>
              <a:t>is the application of data mining techniques to data that have a location component</a:t>
            </a:r>
            <a:r>
              <a:rPr lang="en-US" altLang="zh-TW" dirty="0" smtClean="0">
                <a:ea typeface="新細明體" pitchFamily="18" charset="-120"/>
              </a:rPr>
              <a:t>. (GIS data)</a:t>
            </a:r>
            <a:endParaRPr lang="en-US" altLang="zh-TW" dirty="0">
              <a:ea typeface="新細明體" pitchFamily="18" charset="-12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124200"/>
            <a:ext cx="5867400" cy="29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09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Data mining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 derives its name from the similarities between searching </a:t>
            </a:r>
            <a:endParaRPr lang="en-US" altLang="en-US" dirty="0" smtClean="0"/>
          </a:p>
          <a:p>
            <a:endParaRPr lang="en-US" altLang="en-US" dirty="0"/>
          </a:p>
          <a:p>
            <a:pPr lvl="1"/>
            <a:r>
              <a:rPr lang="en-US" altLang="en-US" dirty="0" smtClean="0"/>
              <a:t>for </a:t>
            </a:r>
            <a:r>
              <a:rPr lang="en-US" altLang="en-US" dirty="0"/>
              <a:t>valuable business information in a large database, </a:t>
            </a:r>
            <a:endParaRPr lang="en-US" altLang="en-US" dirty="0" smtClean="0"/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and </a:t>
            </a:r>
            <a:r>
              <a:rPr lang="en-US" altLang="en-US" dirty="0"/>
              <a:t>mining a mountain for a vein of valuable ore.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665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smtClean="0">
                <a:solidFill>
                  <a:srgbClr val="FF0000"/>
                </a:solidFill>
              </a:rPr>
              <a:t>Data mining domains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813" indent="-404813">
              <a:lnSpc>
                <a:spcPct val="85000"/>
              </a:lnSpc>
              <a:spcBef>
                <a:spcPct val="50000"/>
              </a:spcBef>
              <a:tabLst>
                <a:tab pos="287338" algn="l"/>
              </a:tabLst>
            </a:pP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Temporal Mining </a:t>
            </a:r>
            <a:r>
              <a:rPr lang="en-US" altLang="zh-TW" dirty="0" smtClean="0">
                <a:ea typeface="新細明體" pitchFamily="18" charset="-120"/>
              </a:rPr>
              <a:t>is the application of data mining techniques to data that are maintained for multiple points in time</a:t>
            </a:r>
            <a:endParaRPr lang="en-GB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1371600"/>
          </a:xfrm>
        </p:spPr>
        <p:txBody>
          <a:bodyPr/>
          <a:lstStyle/>
          <a:p>
            <a:pPr algn="ctr"/>
            <a:r>
              <a:rPr lang="en-GB" altLang="en-US" sz="3600" b="1" dirty="0" smtClean="0">
                <a:solidFill>
                  <a:srgbClr val="FF0000"/>
                </a:solidFill>
              </a:rPr>
              <a:t>Intelligent techniques for data mining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90478"/>
              </p:ext>
            </p:extLst>
          </p:nvPr>
        </p:nvGraphicFramePr>
        <p:xfrm>
          <a:off x="381000" y="1397000"/>
          <a:ext cx="8534400" cy="515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9000"/>
                <a:gridCol w="510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Technique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Description</a:t>
                      </a:r>
                      <a:endParaRPr lang="en-GB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ea typeface="新細明體" pitchFamily="18" charset="-120"/>
                        </a:rPr>
                        <a:t>Case-based reasoning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rgbClr val="002060"/>
                          </a:solidFill>
                          <a:ea typeface="新細明體" pitchFamily="18" charset="-120"/>
                        </a:rPr>
                        <a:t>uses historical cases to recognize patterns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ea typeface="新細明體" pitchFamily="18" charset="-120"/>
                        </a:rPr>
                        <a:t>Neural computing 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rgbClr val="002060"/>
                          </a:solidFill>
                          <a:ea typeface="新細明體" pitchFamily="18" charset="-120"/>
                        </a:rPr>
                        <a:t>machine learning approach which examines historical data for patterns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ea typeface="新細明體" pitchFamily="18" charset="-120"/>
                        </a:rPr>
                        <a:t>Intelligent agents 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>
                          <a:solidFill>
                            <a:srgbClr val="002060"/>
                          </a:solidFill>
                          <a:ea typeface="新細明體" pitchFamily="18" charset="-120"/>
                        </a:rPr>
                        <a:t>retrieving information from the Internet or from intranet-based databases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solidFill>
                            <a:srgbClr val="FF0000"/>
                          </a:solidFill>
                          <a:ea typeface="新細明體" pitchFamily="18" charset="-120"/>
                        </a:rPr>
                        <a:t>Genetic algorithms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rgbClr val="002060"/>
                          </a:solidFill>
                        </a:rPr>
                        <a:t>Computational models inspired by biological evolution</a:t>
                      </a:r>
                      <a:endParaRPr lang="en-GB" sz="280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smtClean="0">
                <a:solidFill>
                  <a:srgbClr val="FF0000"/>
                </a:solidFill>
              </a:rPr>
              <a:t>Build Model – Decision Tree</a:t>
            </a:r>
            <a:endParaRPr lang="en-US" altLang="en-US" b="1" smtClean="0">
              <a:solidFill>
                <a:srgbClr val="FF0000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A decision tree can be used as a model for a sequential decision problems under uncertainty</a:t>
            </a:r>
          </a:p>
          <a:p>
            <a:pPr marL="0" indent="0">
              <a:buNone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077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smtClean="0">
                <a:solidFill>
                  <a:srgbClr val="FF0000"/>
                </a:solidFill>
              </a:rPr>
              <a:t>Simple Decision Tree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077200" cy="22256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/>
                <a:gridCol w="2438400"/>
                <a:gridCol w="2895600"/>
              </a:tblGrid>
              <a:tr h="1067104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Body Temperature</a:t>
                      </a:r>
                      <a:endParaRPr lang="en-GB" sz="3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Gives Birth</a:t>
                      </a:r>
                      <a:endParaRPr lang="en-GB" sz="3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Decision</a:t>
                      </a:r>
                      <a:endParaRPr lang="en-GB" sz="3200" dirty="0"/>
                    </a:p>
                  </a:txBody>
                  <a:tcPr marT="45733" marB="45733"/>
                </a:tc>
              </a:tr>
              <a:tr h="579285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Warm </a:t>
                      </a:r>
                      <a:endParaRPr lang="en-GB" sz="3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Yes</a:t>
                      </a:r>
                      <a:endParaRPr lang="en-GB" sz="3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rgbClr val="002060"/>
                          </a:solidFill>
                        </a:rPr>
                        <a:t>Mammal</a:t>
                      </a:r>
                      <a:endParaRPr lang="en-GB" sz="3200" dirty="0">
                        <a:solidFill>
                          <a:srgbClr val="002060"/>
                        </a:solidFill>
                      </a:endParaRPr>
                    </a:p>
                  </a:txBody>
                  <a:tcPr marT="45733" marB="45733"/>
                </a:tc>
              </a:tr>
              <a:tr h="579285"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Cold</a:t>
                      </a:r>
                      <a:endParaRPr lang="en-GB" sz="3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3200" dirty="0" smtClean="0"/>
                        <a:t>No</a:t>
                      </a:r>
                      <a:endParaRPr lang="en-GB" sz="32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GB" sz="3200" dirty="0" smtClean="0">
                          <a:solidFill>
                            <a:srgbClr val="FF0000"/>
                          </a:solidFill>
                        </a:rPr>
                        <a:t>Non-mammal</a:t>
                      </a:r>
                      <a:endParaRPr lang="en-GB" sz="32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818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1371600"/>
          </a:xfrm>
        </p:spPr>
        <p:txBody>
          <a:bodyPr/>
          <a:lstStyle/>
          <a:p>
            <a:pPr algn="ctr"/>
            <a:r>
              <a:rPr lang="en-GB" altLang="en-US" b="1" smtClean="0">
                <a:solidFill>
                  <a:srgbClr val="FF0000"/>
                </a:solidFill>
              </a:rPr>
              <a:t>Basic decision tree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71500" y="1997075"/>
            <a:ext cx="8229600" cy="3886200"/>
          </a:xfrm>
        </p:spPr>
        <p:txBody>
          <a:bodyPr/>
          <a:lstStyle/>
          <a:p>
            <a:endParaRPr lang="en-GB" altLang="en-US" smtClean="0"/>
          </a:p>
        </p:txBody>
      </p:sp>
      <p:sp>
        <p:nvSpPr>
          <p:cNvPr id="4" name="Oval 3"/>
          <p:cNvSpPr/>
          <p:nvPr/>
        </p:nvSpPr>
        <p:spPr>
          <a:xfrm>
            <a:off x="3276600" y="1524000"/>
            <a:ext cx="2209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>
                <a:solidFill>
                  <a:schemeClr val="tx1"/>
                </a:solidFill>
              </a:rPr>
              <a:t>Body temp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2768600"/>
            <a:ext cx="609600" cy="654050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029200" y="2743200"/>
            <a:ext cx="458788" cy="679450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5" name="TextBox 11"/>
          <p:cNvSpPr txBox="1">
            <a:spLocks noChangeArrowheads="1"/>
          </p:cNvSpPr>
          <p:nvPr/>
        </p:nvSpPr>
        <p:spPr bwMode="auto">
          <a:xfrm>
            <a:off x="5054600" y="2667000"/>
            <a:ext cx="866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>
                <a:solidFill>
                  <a:srgbClr val="0070C0"/>
                </a:solidFill>
              </a:rPr>
              <a:t>Cold</a:t>
            </a:r>
          </a:p>
        </p:txBody>
      </p:sp>
      <p:sp>
        <p:nvSpPr>
          <p:cNvPr id="13" name="Oval 12"/>
          <p:cNvSpPr/>
          <p:nvPr/>
        </p:nvSpPr>
        <p:spPr>
          <a:xfrm>
            <a:off x="1676400" y="3397250"/>
            <a:ext cx="22098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>
                <a:solidFill>
                  <a:schemeClr val="tx1"/>
                </a:solidFill>
              </a:rPr>
              <a:t>Gives Birth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625600" y="4648200"/>
            <a:ext cx="609600" cy="654050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76600" y="4719638"/>
            <a:ext cx="304800" cy="654050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9" name="TextBox 19"/>
          <p:cNvSpPr txBox="1">
            <a:spLocks noChangeArrowheads="1"/>
          </p:cNvSpPr>
          <p:nvPr/>
        </p:nvSpPr>
        <p:spPr bwMode="auto">
          <a:xfrm>
            <a:off x="1189038" y="4637088"/>
            <a:ext cx="715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>
                <a:solidFill>
                  <a:srgbClr val="0070C0"/>
                </a:solidFill>
              </a:rPr>
              <a:t>Yes</a:t>
            </a:r>
          </a:p>
        </p:txBody>
      </p:sp>
      <p:sp>
        <p:nvSpPr>
          <p:cNvPr id="12300" name="TextBox 20"/>
          <p:cNvSpPr txBox="1">
            <a:spLocks noChangeArrowheads="1"/>
          </p:cNvSpPr>
          <p:nvPr/>
        </p:nvSpPr>
        <p:spPr bwMode="auto">
          <a:xfrm>
            <a:off x="3336925" y="4584700"/>
            <a:ext cx="595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>
                <a:solidFill>
                  <a:srgbClr val="0070C0"/>
                </a:solidFill>
              </a:rPr>
              <a:t>No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00600" y="3422650"/>
            <a:ext cx="1828800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>
                <a:solidFill>
                  <a:srgbClr val="FF0000"/>
                </a:solidFill>
              </a:rPr>
              <a:t>Non-</a:t>
            </a:r>
          </a:p>
          <a:p>
            <a:pPr algn="ctr" eaLnBrk="1" hangingPunct="1">
              <a:defRPr/>
            </a:pPr>
            <a:r>
              <a:rPr lang="en-GB" sz="2800" b="1" dirty="0">
                <a:solidFill>
                  <a:srgbClr val="FF0000"/>
                </a:solidFill>
              </a:rPr>
              <a:t>Mammal</a:t>
            </a:r>
            <a:r>
              <a:rPr lang="en-GB" sz="28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2302" name="TextBox 25"/>
          <p:cNvSpPr txBox="1">
            <a:spLocks noChangeArrowheads="1"/>
          </p:cNvSpPr>
          <p:nvPr/>
        </p:nvSpPr>
        <p:spPr bwMode="auto">
          <a:xfrm>
            <a:off x="2540000" y="2730500"/>
            <a:ext cx="1028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1">
                <a:solidFill>
                  <a:srgbClr val="0070C0"/>
                </a:solidFill>
              </a:rPr>
              <a:t>Warm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57500" y="5373688"/>
            <a:ext cx="1828800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>
                <a:solidFill>
                  <a:srgbClr val="FF0000"/>
                </a:solidFill>
              </a:rPr>
              <a:t>Non-</a:t>
            </a:r>
          </a:p>
          <a:p>
            <a:pPr algn="ctr" eaLnBrk="1" hangingPunct="1">
              <a:defRPr/>
            </a:pPr>
            <a:r>
              <a:rPr lang="en-GB" sz="2800" b="1" dirty="0">
                <a:solidFill>
                  <a:srgbClr val="FF0000"/>
                </a:solidFill>
              </a:rPr>
              <a:t>Mammals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1200" y="5302250"/>
            <a:ext cx="1828800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>
                <a:solidFill>
                  <a:srgbClr val="002060"/>
                </a:solidFill>
              </a:rPr>
              <a:t>Mammals</a:t>
            </a:r>
          </a:p>
        </p:txBody>
      </p:sp>
    </p:spTree>
    <p:extLst>
      <p:ext uri="{BB962C8B-B14F-4D97-AF65-F5344CB8AC3E}">
        <p14:creationId xmlns:p14="http://schemas.microsoft.com/office/powerpoint/2010/main" val="3677111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3" grpId="0" animBg="1"/>
      <p:bldP spid="12299" grpId="0"/>
      <p:bldP spid="12300" grpId="0"/>
      <p:bldP spid="25" grpId="0" animBg="1"/>
      <p:bldP spid="12302" grpId="0"/>
      <p:bldP spid="27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Titanic Data – Decision tree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 smtClean="0">
                <a:hlinkClick r:id="rId3"/>
              </a:rPr>
              <a:t>https://www.youtube.com/user/RapidIVideos</a:t>
            </a:r>
            <a:endParaRPr lang="en-GB" altLang="en-US" sz="2800" dirty="0" smtClean="0"/>
          </a:p>
          <a:p>
            <a:endParaRPr lang="en-GB" altLang="en-US" sz="2800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6248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56289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smtClean="0">
                <a:solidFill>
                  <a:srgbClr val="FF0000"/>
                </a:solidFill>
              </a:rPr>
              <a:t>Intelligent Data mining  Example 1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12763" y="2019300"/>
            <a:ext cx="8229600" cy="3886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GB" altLang="en-US" dirty="0" smtClean="0"/>
              <a:t>Company who wants to create a robot that can recognise the users emotional state from their speech.</a:t>
            </a:r>
          </a:p>
        </p:txBody>
      </p:sp>
      <p:pic>
        <p:nvPicPr>
          <p:cNvPr id="225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2819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657600"/>
            <a:ext cx="2286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2562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1143000"/>
          </a:xfrm>
        </p:spPr>
        <p:txBody>
          <a:bodyPr/>
          <a:lstStyle/>
          <a:p>
            <a:pPr algn="ctr"/>
            <a:r>
              <a:rPr lang="en-GB" altLang="en-US" b="1" dirty="0" smtClean="0">
                <a:solidFill>
                  <a:srgbClr val="FF0000"/>
                </a:solidFill>
              </a:rPr>
              <a:t>Emotion robots companion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idx="1"/>
          </p:nvPr>
        </p:nvSpPr>
        <p:spPr>
          <a:xfrm>
            <a:off x="755650" y="17002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altLang="en-US" smtClean="0"/>
          </a:p>
          <a:p>
            <a:pPr eaLnBrk="1" hangingPunct="1">
              <a:buFontTx/>
              <a:buNone/>
            </a:pPr>
            <a:endParaRPr lang="en-GB" altLang="en-US" smtClean="0"/>
          </a:p>
          <a:p>
            <a:pPr lvl="1">
              <a:buFontTx/>
              <a:buNone/>
            </a:pPr>
            <a:r>
              <a:rPr lang="en-GB" altLang="en-US" b="1" smtClean="0"/>
              <a:t>	</a:t>
            </a:r>
            <a:endParaRPr lang="en-GB" altLang="en-US" smtClean="0"/>
          </a:p>
          <a:p>
            <a:pPr lvl="1">
              <a:buFontTx/>
              <a:buNone/>
            </a:pPr>
            <a:r>
              <a:rPr lang="en-GB" altLang="en-US" smtClean="0"/>
              <a:t> </a:t>
            </a:r>
          </a:p>
          <a:p>
            <a:pPr lvl="1" eaLnBrk="1" hangingPunct="1">
              <a:buFontTx/>
              <a:buNone/>
            </a:pPr>
            <a:r>
              <a:rPr lang="en-GB" altLang="en-US" smtClean="0"/>
              <a:t>	</a:t>
            </a:r>
          </a:p>
          <a:p>
            <a:pPr lvl="1" eaLnBrk="1" hangingPunct="1">
              <a:buFontTx/>
              <a:buNone/>
            </a:pPr>
            <a:endParaRPr lang="en-GB" altLang="en-US" smtClean="0"/>
          </a:p>
        </p:txBody>
      </p:sp>
      <p:pic>
        <p:nvPicPr>
          <p:cNvPr id="23557" name="Picture 5" descr="marni_emotio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36700"/>
            <a:ext cx="4081463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 descr="robotmain_541457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1268413"/>
            <a:ext cx="17287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8" descr="fac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382963"/>
            <a:ext cx="361791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9" descr="iCat-752244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354012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Emotion robots companion</a:t>
            </a:r>
          </a:p>
        </p:txBody>
      </p:sp>
      <p:pic>
        <p:nvPicPr>
          <p:cNvPr id="4" name="3GkI374ZkM4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76400" y="2133600"/>
            <a:ext cx="6019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30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 algn="ctr"/>
            <a:r>
              <a:rPr lang="en-GB" altLang="en-US" b="1" smtClean="0">
                <a:solidFill>
                  <a:srgbClr val="FF0000"/>
                </a:solidFill>
              </a:rPr>
              <a:t>The Big data</a:t>
            </a:r>
          </a:p>
        </p:txBody>
      </p:sp>
      <p:pic>
        <p:nvPicPr>
          <p:cNvPr id="2457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143000"/>
            <a:ext cx="5410200" cy="2743200"/>
          </a:xfrm>
        </p:spPr>
      </p:pic>
      <p:pic>
        <p:nvPicPr>
          <p:cNvPr id="2458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4343400"/>
            <a:ext cx="4038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smtClean="0">
                <a:solidFill>
                  <a:srgbClr val="FF0000"/>
                </a:solidFill>
              </a:rPr>
              <a:t>Data mining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dirty="0" smtClean="0"/>
              <a:t>Data mining</a:t>
            </a:r>
            <a:r>
              <a:rPr lang="en-GB" altLang="en-US" dirty="0" smtClean="0"/>
              <a:t> involves discovering patterns in large data sets 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Using intelligent methods to take </a:t>
            </a:r>
            <a:r>
              <a:rPr lang="en-GB" altLang="en-US" smtClean="0"/>
              <a:t>data and make </a:t>
            </a:r>
            <a:r>
              <a:rPr lang="en-GB" altLang="en-US" dirty="0" smtClean="0"/>
              <a:t>it into something understandable.</a:t>
            </a:r>
          </a:p>
          <a:p>
            <a:endParaRPr lang="en-GB" alt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1143000"/>
          </a:xfrm>
        </p:spPr>
        <p:txBody>
          <a:bodyPr/>
          <a:lstStyle/>
          <a:p>
            <a:pPr algn="ctr"/>
            <a:r>
              <a:rPr lang="en-GB" altLang="en-US" b="1" smtClean="0">
                <a:solidFill>
                  <a:srgbClr val="FF0000"/>
                </a:solidFill>
              </a:rPr>
              <a:t>Methodology - Database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idx="1"/>
          </p:nvPr>
        </p:nvSpPr>
        <p:spPr>
          <a:xfrm>
            <a:off x="400050" y="1447800"/>
            <a:ext cx="8496300" cy="4114800"/>
          </a:xfrm>
        </p:spPr>
        <p:txBody>
          <a:bodyPr/>
          <a:lstStyle/>
          <a:p>
            <a:r>
              <a:rPr lang="en-US" altLang="en-US" dirty="0" smtClean="0"/>
              <a:t>Berlin Emotional Database</a:t>
            </a:r>
          </a:p>
          <a:p>
            <a:r>
              <a:rPr lang="en-US" altLang="en-US" dirty="0" smtClean="0"/>
              <a:t>535 files containing German utterances related to six emotions (anger, disgust, fear, sadness, happy, bored, surprise)</a:t>
            </a:r>
          </a:p>
          <a:p>
            <a:r>
              <a:rPr lang="en-US" altLang="en-US" dirty="0" smtClean="0"/>
              <a:t>Acted by five males and five females </a:t>
            </a:r>
          </a:p>
          <a:p>
            <a:endParaRPr lang="en-GB" altLang="en-US" dirty="0" smtClean="0"/>
          </a:p>
          <a:p>
            <a:pPr lvl="1">
              <a:buFontTx/>
              <a:buNone/>
            </a:pPr>
            <a:r>
              <a:rPr lang="en-GB" altLang="en-US" b="1" dirty="0" smtClean="0"/>
              <a:t>1)                     2)                         3)</a:t>
            </a:r>
            <a:endParaRPr lang="en-GB" altLang="en-US" b="1" dirty="0" smtClean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endParaRPr lang="en-GB" altLang="en-US" dirty="0" smtClean="0">
              <a:solidFill>
                <a:srgbClr val="FF0000"/>
              </a:solidFill>
            </a:endParaRPr>
          </a:p>
          <a:p>
            <a:pPr lvl="1" eaLnBrk="1" hangingPunct="1">
              <a:buFontTx/>
              <a:buNone/>
            </a:pPr>
            <a:endParaRPr lang="en-GB" altLang="en-US" dirty="0" smtClean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981200" y="4762404"/>
            <a:ext cx="1223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 dirty="0">
                <a:solidFill>
                  <a:srgbClr val="FF0000"/>
                </a:solidFill>
              </a:rPr>
              <a:t>Angry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324350" y="4729163"/>
            <a:ext cx="12842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 dirty="0">
                <a:solidFill>
                  <a:srgbClr val="FF0000"/>
                </a:solidFill>
              </a:rPr>
              <a:t>Happy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200900" y="4763603"/>
            <a:ext cx="1223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 dirty="0">
                <a:solidFill>
                  <a:srgbClr val="FF0000"/>
                </a:solidFill>
              </a:rPr>
              <a:t>Bored</a:t>
            </a:r>
          </a:p>
        </p:txBody>
      </p:sp>
      <p:pic>
        <p:nvPicPr>
          <p:cNvPr id="10" name="C13F1619.wav">
            <a:hlinkClick r:id="" action="ppaction://media"/>
          </p:cNvPr>
          <p:cNvPicPr>
            <a:picLocks noChangeAspect="1"/>
          </p:cNvPicPr>
          <p:nvPr>
            <a:wavAudioFile r:embed="rId1" name="C13F246F.wav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675091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7B551619.wav">
            <a:hlinkClick r:id="" action="ppaction://media"/>
          </p:cNvPr>
          <p:cNvPicPr>
            <a:picLocks noChangeAspect="1"/>
          </p:cNvPicPr>
          <p:nvPr>
            <a:wavAudioFile r:embed="rId2" name="7B5589C0.wav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50" y="4648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06211619.wav">
            <a:hlinkClick r:id="" action="ppaction://media"/>
          </p:cNvPr>
          <p:cNvPicPr>
            <a:picLocks noChangeAspect="1"/>
          </p:cNvPicPr>
          <p:nvPr>
            <a:wavAudioFile r:embed="rId3" name="06216A31.wav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4632325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316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 nodeType="clickPar">
                      <p:stCondLst>
                        <p:cond delay="0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533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 nodeType="clickPar">
                      <p:stCondLst>
                        <p:cond delay="0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405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  <p:bldLst>
      <p:bldP spid="15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smtClean="0">
                <a:solidFill>
                  <a:srgbClr val="FF0000"/>
                </a:solidFill>
              </a:rPr>
              <a:t>Data Process/Preparation</a:t>
            </a:r>
            <a:endParaRPr lang="en-US" altLang="en-US" b="1" smtClean="0">
              <a:solidFill>
                <a:srgbClr val="FF0000"/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886200"/>
          </a:xfrm>
        </p:spPr>
        <p:txBody>
          <a:bodyPr/>
          <a:lstStyle/>
          <a:p>
            <a:r>
              <a:rPr lang="en-GB" altLang="en-US" dirty="0" smtClean="0"/>
              <a:t>Generate 8551 features from the speech signal 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Signal energy,  Loudness, Pitch, Voice quality </a:t>
            </a:r>
            <a:r>
              <a:rPr lang="en-GB" altLang="en-US" dirty="0" err="1" smtClean="0"/>
              <a:t>etc</a:t>
            </a:r>
            <a:r>
              <a:rPr lang="en-GB" altLang="en-US" dirty="0" smtClean="0"/>
              <a:t>, zero-crossing, max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Use feature reduction to determine critical feature down to 34 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5"/>
          <p:cNvSpPr>
            <a:spLocks noGrp="1"/>
          </p:cNvSpPr>
          <p:nvPr>
            <p:ph type="title"/>
          </p:nvPr>
        </p:nvSpPr>
        <p:spPr>
          <a:xfrm>
            <a:off x="755650" y="334963"/>
            <a:ext cx="7772400" cy="1143000"/>
          </a:xfrm>
        </p:spPr>
        <p:txBody>
          <a:bodyPr/>
          <a:lstStyle/>
          <a:p>
            <a:pPr algn="ctr"/>
            <a:r>
              <a:rPr lang="en-GB" altLang="en-US" b="1" smtClean="0">
                <a:solidFill>
                  <a:srgbClr val="FF0000"/>
                </a:solidFill>
              </a:rPr>
              <a:t>Model Build</a:t>
            </a:r>
          </a:p>
        </p:txBody>
      </p:sp>
      <p:sp>
        <p:nvSpPr>
          <p:cNvPr id="27651" name="AutoShape 46"/>
          <p:cNvSpPr>
            <a:spLocks noChangeArrowheads="1"/>
          </p:cNvSpPr>
          <p:nvPr/>
        </p:nvSpPr>
        <p:spPr bwMode="auto">
          <a:xfrm>
            <a:off x="701675" y="1658938"/>
            <a:ext cx="400050" cy="263525"/>
          </a:xfrm>
          <a:prstGeom prst="roundRect">
            <a:avLst>
              <a:gd name="adj" fmla="val 43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27652" name="Group 58"/>
          <p:cNvGrpSpPr>
            <a:grpSpLocks/>
          </p:cNvGrpSpPr>
          <p:nvPr/>
        </p:nvGrpSpPr>
        <p:grpSpPr bwMode="auto">
          <a:xfrm>
            <a:off x="457200" y="2514600"/>
            <a:ext cx="8382000" cy="3321050"/>
            <a:chOff x="250825" y="527050"/>
            <a:chExt cx="4847592" cy="1059701"/>
          </a:xfrm>
        </p:grpSpPr>
        <p:sp>
          <p:nvSpPr>
            <p:cNvPr id="27657" name="AutoShape 44"/>
            <p:cNvSpPr>
              <a:spLocks noChangeArrowheads="1"/>
            </p:cNvSpPr>
            <p:nvPr/>
          </p:nvSpPr>
          <p:spPr bwMode="auto">
            <a:xfrm>
              <a:off x="3067050" y="1136650"/>
              <a:ext cx="1314450" cy="209550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58" name="Oval 44"/>
            <p:cNvSpPr>
              <a:spLocks noChangeArrowheads="1"/>
            </p:cNvSpPr>
            <p:nvPr/>
          </p:nvSpPr>
          <p:spPr bwMode="auto">
            <a:xfrm>
              <a:off x="250825" y="1330325"/>
              <a:ext cx="325438" cy="157163"/>
            </a:xfrm>
            <a:prstGeom prst="ellipse">
              <a:avLst/>
            </a:prstGeom>
            <a:solidFill>
              <a:srgbClr val="60C9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59" name="Line 35"/>
            <p:cNvSpPr>
              <a:spLocks noChangeShapeType="1"/>
            </p:cNvSpPr>
            <p:nvPr/>
          </p:nvSpPr>
          <p:spPr bwMode="auto">
            <a:xfrm flipV="1">
              <a:off x="425450" y="885825"/>
              <a:ext cx="561975" cy="463550"/>
            </a:xfrm>
            <a:prstGeom prst="line">
              <a:avLst/>
            </a:prstGeom>
            <a:noFill/>
            <a:ln w="9525">
              <a:solidFill>
                <a:srgbClr val="40A7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60" name="Line 36"/>
            <p:cNvSpPr>
              <a:spLocks noChangeShapeType="1"/>
            </p:cNvSpPr>
            <p:nvPr/>
          </p:nvSpPr>
          <p:spPr bwMode="auto">
            <a:xfrm flipV="1">
              <a:off x="873125" y="963613"/>
              <a:ext cx="338138" cy="461962"/>
            </a:xfrm>
            <a:prstGeom prst="line">
              <a:avLst/>
            </a:prstGeom>
            <a:noFill/>
            <a:ln w="9525">
              <a:solidFill>
                <a:srgbClr val="40A7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61" name="Line 39"/>
            <p:cNvSpPr>
              <a:spLocks noChangeShapeType="1"/>
            </p:cNvSpPr>
            <p:nvPr/>
          </p:nvSpPr>
          <p:spPr bwMode="auto">
            <a:xfrm flipH="1" flipV="1">
              <a:off x="1450975" y="941388"/>
              <a:ext cx="112713" cy="461962"/>
            </a:xfrm>
            <a:prstGeom prst="line">
              <a:avLst/>
            </a:prstGeom>
            <a:noFill/>
            <a:ln w="9525">
              <a:solidFill>
                <a:srgbClr val="40A7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AutoShape 47"/>
            <p:cNvSpPr>
              <a:spLocks noChangeArrowheads="1"/>
            </p:cNvSpPr>
            <p:nvPr/>
          </p:nvSpPr>
          <p:spPr bwMode="auto">
            <a:xfrm>
              <a:off x="2958316" y="1285354"/>
              <a:ext cx="1747153" cy="301397"/>
            </a:xfrm>
            <a:prstGeom prst="roundRect">
              <a:avLst>
                <a:gd name="adj" fmla="val 435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360" tIns="44280" rIns="90360" bIns="44280"/>
            <a:lstStyle/>
            <a:p>
              <a:pPr indent="144463" algn="just">
                <a:defRPr/>
              </a:pPr>
              <a:r>
                <a:rPr lang="en-US" sz="3200" dirty="0">
                  <a:latin typeface="+mj-lt"/>
                  <a:cs typeface="Times New Roman" pitchFamily="18" charset="0"/>
                </a:rPr>
                <a:t>Input layer (</a:t>
              </a:r>
              <a:r>
                <a:rPr lang="en-US" sz="3200" i="1" dirty="0" err="1">
                  <a:latin typeface="+mj-lt"/>
                  <a:cs typeface="Times New Roman" pitchFamily="18" charset="0"/>
                </a:rPr>
                <a:t>i</a:t>
              </a:r>
              <a:r>
                <a:rPr lang="en-US" sz="3200" dirty="0">
                  <a:latin typeface="+mj-lt"/>
                  <a:cs typeface="Times New Roman" pitchFamily="18" charset="0"/>
                </a:rPr>
                <a:t>) </a:t>
              </a:r>
              <a:endParaRPr lang="en-US" sz="3200" dirty="0">
                <a:latin typeface="+mj-lt"/>
              </a:endParaRPr>
            </a:p>
          </p:txBody>
        </p:sp>
        <p:sp>
          <p:nvSpPr>
            <p:cNvPr id="27663" name="Oval 28"/>
            <p:cNvSpPr>
              <a:spLocks noChangeArrowheads="1"/>
            </p:cNvSpPr>
            <p:nvPr/>
          </p:nvSpPr>
          <p:spPr bwMode="auto">
            <a:xfrm>
              <a:off x="939800" y="527050"/>
              <a:ext cx="325438" cy="88900"/>
            </a:xfrm>
            <a:prstGeom prst="ellipse">
              <a:avLst/>
            </a:prstGeom>
            <a:solidFill>
              <a:srgbClr val="F57B49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64" name="Oval 29"/>
            <p:cNvSpPr>
              <a:spLocks noChangeArrowheads="1"/>
            </p:cNvSpPr>
            <p:nvPr/>
          </p:nvSpPr>
          <p:spPr bwMode="auto">
            <a:xfrm>
              <a:off x="742950" y="654050"/>
              <a:ext cx="327025" cy="88900"/>
            </a:xfrm>
            <a:prstGeom prst="ellipse">
              <a:avLst/>
            </a:prstGeom>
            <a:solidFill>
              <a:srgbClr val="F57B49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65" name="Oval 30"/>
            <p:cNvSpPr>
              <a:spLocks noChangeArrowheads="1"/>
            </p:cNvSpPr>
            <p:nvPr/>
          </p:nvSpPr>
          <p:spPr bwMode="auto">
            <a:xfrm>
              <a:off x="1927225" y="527050"/>
              <a:ext cx="327025" cy="88900"/>
            </a:xfrm>
            <a:prstGeom prst="ellipse">
              <a:avLst/>
            </a:prstGeom>
            <a:solidFill>
              <a:srgbClr val="F57B49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66" name="Oval 31"/>
            <p:cNvSpPr>
              <a:spLocks noChangeArrowheads="1"/>
            </p:cNvSpPr>
            <p:nvPr/>
          </p:nvSpPr>
          <p:spPr bwMode="auto">
            <a:xfrm>
              <a:off x="2419350" y="527050"/>
              <a:ext cx="327025" cy="88900"/>
            </a:xfrm>
            <a:prstGeom prst="ellipse">
              <a:avLst/>
            </a:prstGeom>
            <a:solidFill>
              <a:srgbClr val="FE9B03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67" name="Oval 33"/>
            <p:cNvSpPr>
              <a:spLocks noChangeArrowheads="1"/>
            </p:cNvSpPr>
            <p:nvPr/>
          </p:nvSpPr>
          <p:spPr bwMode="auto">
            <a:xfrm>
              <a:off x="546100" y="784225"/>
              <a:ext cx="325438" cy="88900"/>
            </a:xfrm>
            <a:prstGeom prst="ellipse">
              <a:avLst/>
            </a:prstGeom>
            <a:solidFill>
              <a:srgbClr val="F57B49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68" name="Oval 34"/>
            <p:cNvSpPr>
              <a:spLocks noChangeArrowheads="1"/>
            </p:cNvSpPr>
            <p:nvPr/>
          </p:nvSpPr>
          <p:spPr bwMode="auto">
            <a:xfrm>
              <a:off x="1435100" y="527050"/>
              <a:ext cx="327025" cy="88900"/>
            </a:xfrm>
            <a:prstGeom prst="ellipse">
              <a:avLst/>
            </a:prstGeom>
            <a:solidFill>
              <a:srgbClr val="F57B49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69" name="Oval 35"/>
            <p:cNvSpPr>
              <a:spLocks noChangeArrowheads="1"/>
            </p:cNvSpPr>
            <p:nvPr/>
          </p:nvSpPr>
          <p:spPr bwMode="auto">
            <a:xfrm>
              <a:off x="1236663" y="654050"/>
              <a:ext cx="327025" cy="88900"/>
            </a:xfrm>
            <a:prstGeom prst="ellipse">
              <a:avLst/>
            </a:prstGeom>
            <a:solidFill>
              <a:srgbClr val="FC0128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0" name="Oval 36"/>
            <p:cNvSpPr>
              <a:spLocks noChangeArrowheads="1"/>
            </p:cNvSpPr>
            <p:nvPr/>
          </p:nvSpPr>
          <p:spPr bwMode="auto">
            <a:xfrm>
              <a:off x="1730375" y="654050"/>
              <a:ext cx="327025" cy="88900"/>
            </a:xfrm>
            <a:prstGeom prst="ellipse">
              <a:avLst/>
            </a:prstGeom>
            <a:solidFill>
              <a:srgbClr val="F57B49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1" name="Oval 37"/>
            <p:cNvSpPr>
              <a:spLocks noChangeArrowheads="1"/>
            </p:cNvSpPr>
            <p:nvPr/>
          </p:nvSpPr>
          <p:spPr bwMode="auto">
            <a:xfrm>
              <a:off x="2222500" y="654050"/>
              <a:ext cx="327025" cy="88900"/>
            </a:xfrm>
            <a:prstGeom prst="ellipse">
              <a:avLst/>
            </a:prstGeom>
            <a:solidFill>
              <a:srgbClr val="FE9B03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2" name="Oval 38"/>
            <p:cNvSpPr>
              <a:spLocks noChangeArrowheads="1"/>
            </p:cNvSpPr>
            <p:nvPr/>
          </p:nvSpPr>
          <p:spPr bwMode="auto">
            <a:xfrm>
              <a:off x="2716213" y="654050"/>
              <a:ext cx="325437" cy="88900"/>
            </a:xfrm>
            <a:prstGeom prst="ellipse">
              <a:avLst/>
            </a:prstGeom>
            <a:solidFill>
              <a:srgbClr val="FE9B03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3" name="Oval 39"/>
            <p:cNvSpPr>
              <a:spLocks noChangeArrowheads="1"/>
            </p:cNvSpPr>
            <p:nvPr/>
          </p:nvSpPr>
          <p:spPr bwMode="auto">
            <a:xfrm>
              <a:off x="2911475" y="527050"/>
              <a:ext cx="325438" cy="88900"/>
            </a:xfrm>
            <a:prstGeom prst="ellipse">
              <a:avLst/>
            </a:prstGeom>
            <a:solidFill>
              <a:srgbClr val="FE9B03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4" name="Oval 40"/>
            <p:cNvSpPr>
              <a:spLocks noChangeArrowheads="1"/>
            </p:cNvSpPr>
            <p:nvPr/>
          </p:nvSpPr>
          <p:spPr bwMode="auto">
            <a:xfrm>
              <a:off x="2517775" y="784225"/>
              <a:ext cx="327025" cy="88900"/>
            </a:xfrm>
            <a:prstGeom prst="ellipse">
              <a:avLst/>
            </a:prstGeom>
            <a:solidFill>
              <a:srgbClr val="FE9B03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5" name="Oval 41"/>
            <p:cNvSpPr>
              <a:spLocks noChangeArrowheads="1"/>
            </p:cNvSpPr>
            <p:nvPr/>
          </p:nvSpPr>
          <p:spPr bwMode="auto">
            <a:xfrm>
              <a:off x="2025650" y="784225"/>
              <a:ext cx="325438" cy="88900"/>
            </a:xfrm>
            <a:prstGeom prst="ellipse">
              <a:avLst/>
            </a:prstGeom>
            <a:solidFill>
              <a:srgbClr val="FE9B03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6" name="Oval 42"/>
            <p:cNvSpPr>
              <a:spLocks noChangeArrowheads="1"/>
            </p:cNvSpPr>
            <p:nvPr/>
          </p:nvSpPr>
          <p:spPr bwMode="auto">
            <a:xfrm>
              <a:off x="1531938" y="784225"/>
              <a:ext cx="325437" cy="88900"/>
            </a:xfrm>
            <a:prstGeom prst="ellipse">
              <a:avLst/>
            </a:prstGeom>
            <a:solidFill>
              <a:srgbClr val="F57B49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7" name="Oval 43"/>
            <p:cNvSpPr>
              <a:spLocks noChangeArrowheads="1"/>
            </p:cNvSpPr>
            <p:nvPr/>
          </p:nvSpPr>
          <p:spPr bwMode="auto">
            <a:xfrm>
              <a:off x="1039813" y="784225"/>
              <a:ext cx="327025" cy="88900"/>
            </a:xfrm>
            <a:prstGeom prst="ellipse">
              <a:avLst/>
            </a:prstGeom>
            <a:solidFill>
              <a:srgbClr val="F57B49"/>
            </a:solidFill>
            <a:ln w="12600">
              <a:solidFill>
                <a:srgbClr val="00279F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8" name="Oval 45"/>
            <p:cNvSpPr>
              <a:spLocks noChangeArrowheads="1"/>
            </p:cNvSpPr>
            <p:nvPr/>
          </p:nvSpPr>
          <p:spPr bwMode="auto">
            <a:xfrm>
              <a:off x="2616200" y="1330325"/>
              <a:ext cx="325438" cy="157163"/>
            </a:xfrm>
            <a:prstGeom prst="ellipse">
              <a:avLst/>
            </a:prstGeom>
            <a:solidFill>
              <a:srgbClr val="60C9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79" name="Oval 46"/>
            <p:cNvSpPr>
              <a:spLocks noChangeArrowheads="1"/>
            </p:cNvSpPr>
            <p:nvPr/>
          </p:nvSpPr>
          <p:spPr bwMode="auto">
            <a:xfrm>
              <a:off x="646113" y="1330325"/>
              <a:ext cx="327025" cy="157163"/>
            </a:xfrm>
            <a:prstGeom prst="ellipse">
              <a:avLst/>
            </a:prstGeom>
            <a:solidFill>
              <a:srgbClr val="60C9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80" name="Oval 47"/>
            <p:cNvSpPr>
              <a:spLocks noChangeArrowheads="1"/>
            </p:cNvSpPr>
            <p:nvPr/>
          </p:nvSpPr>
          <p:spPr bwMode="auto">
            <a:xfrm>
              <a:off x="1039813" y="1330325"/>
              <a:ext cx="327025" cy="157163"/>
            </a:xfrm>
            <a:prstGeom prst="ellipse">
              <a:avLst/>
            </a:prstGeom>
            <a:solidFill>
              <a:srgbClr val="60C9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81" name="Oval 48"/>
            <p:cNvSpPr>
              <a:spLocks noChangeArrowheads="1"/>
            </p:cNvSpPr>
            <p:nvPr/>
          </p:nvSpPr>
          <p:spPr bwMode="auto">
            <a:xfrm>
              <a:off x="1435100" y="1330325"/>
              <a:ext cx="327025" cy="157163"/>
            </a:xfrm>
            <a:prstGeom prst="ellipse">
              <a:avLst/>
            </a:prstGeom>
            <a:solidFill>
              <a:srgbClr val="60C9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82" name="Oval 49"/>
            <p:cNvSpPr>
              <a:spLocks noChangeArrowheads="1"/>
            </p:cNvSpPr>
            <p:nvPr/>
          </p:nvSpPr>
          <p:spPr bwMode="auto">
            <a:xfrm>
              <a:off x="1827213" y="1330325"/>
              <a:ext cx="327025" cy="157163"/>
            </a:xfrm>
            <a:prstGeom prst="ellipse">
              <a:avLst/>
            </a:prstGeom>
            <a:solidFill>
              <a:srgbClr val="60C9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83" name="Oval 50"/>
            <p:cNvSpPr>
              <a:spLocks noChangeArrowheads="1"/>
            </p:cNvSpPr>
            <p:nvPr/>
          </p:nvSpPr>
          <p:spPr bwMode="auto">
            <a:xfrm>
              <a:off x="2222500" y="1330325"/>
              <a:ext cx="327025" cy="157163"/>
            </a:xfrm>
            <a:prstGeom prst="ellipse">
              <a:avLst/>
            </a:prstGeom>
            <a:solidFill>
              <a:srgbClr val="60C900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7684" name="Line 40"/>
            <p:cNvSpPr>
              <a:spLocks noChangeShapeType="1"/>
            </p:cNvSpPr>
            <p:nvPr/>
          </p:nvSpPr>
          <p:spPr bwMode="auto">
            <a:xfrm flipH="1" flipV="1">
              <a:off x="1584325" y="941388"/>
              <a:ext cx="347663" cy="395287"/>
            </a:xfrm>
            <a:prstGeom prst="line">
              <a:avLst/>
            </a:prstGeom>
            <a:noFill/>
            <a:ln w="9525">
              <a:solidFill>
                <a:srgbClr val="40A7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85" name="Line 41"/>
            <p:cNvSpPr>
              <a:spLocks noChangeShapeType="1"/>
            </p:cNvSpPr>
            <p:nvPr/>
          </p:nvSpPr>
          <p:spPr bwMode="auto">
            <a:xfrm flipH="1" flipV="1">
              <a:off x="1781175" y="941388"/>
              <a:ext cx="544513" cy="395287"/>
            </a:xfrm>
            <a:prstGeom prst="line">
              <a:avLst/>
            </a:prstGeom>
            <a:noFill/>
            <a:ln w="9525">
              <a:solidFill>
                <a:srgbClr val="40A7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86" name="Line 42"/>
            <p:cNvSpPr>
              <a:spLocks noChangeShapeType="1"/>
            </p:cNvSpPr>
            <p:nvPr/>
          </p:nvSpPr>
          <p:spPr bwMode="auto">
            <a:xfrm flipH="1" flipV="1">
              <a:off x="1978025" y="941388"/>
              <a:ext cx="742950" cy="395287"/>
            </a:xfrm>
            <a:prstGeom prst="line">
              <a:avLst/>
            </a:prstGeom>
            <a:noFill/>
            <a:ln w="9525">
              <a:solidFill>
                <a:srgbClr val="40A7C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87" name="AutoShape 51"/>
            <p:cNvSpPr>
              <a:spLocks noChangeArrowheads="1"/>
            </p:cNvSpPr>
            <p:nvPr/>
          </p:nvSpPr>
          <p:spPr bwMode="auto">
            <a:xfrm>
              <a:off x="1000683" y="963642"/>
              <a:ext cx="1380789" cy="231775"/>
            </a:xfrm>
            <a:prstGeom prst="roundRect">
              <a:avLst>
                <a:gd name="adj" fmla="val 43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Weights (w)</a:t>
              </a:r>
            </a:p>
          </p:txBody>
        </p:sp>
        <p:sp>
          <p:nvSpPr>
            <p:cNvPr id="27688" name="AutoShape 2"/>
            <p:cNvSpPr>
              <a:spLocks noChangeArrowheads="1"/>
            </p:cNvSpPr>
            <p:nvPr/>
          </p:nvSpPr>
          <p:spPr bwMode="auto">
            <a:xfrm>
              <a:off x="3249611" y="573014"/>
              <a:ext cx="1848806" cy="376238"/>
            </a:xfrm>
            <a:prstGeom prst="roundRect">
              <a:avLst>
                <a:gd name="adj" fmla="val 435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/>
                <a:t>Output layer (o)</a:t>
              </a:r>
            </a:p>
          </p:txBody>
        </p:sp>
      </p:grpSp>
      <p:sp>
        <p:nvSpPr>
          <p:cNvPr id="27653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654" name="Rectangle 6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655" name="Line 36"/>
          <p:cNvSpPr>
            <a:spLocks noChangeShapeType="1"/>
          </p:cNvSpPr>
          <p:nvPr/>
        </p:nvSpPr>
        <p:spPr bwMode="auto">
          <a:xfrm flipV="1">
            <a:off x="2133600" y="3810000"/>
            <a:ext cx="287338" cy="1303338"/>
          </a:xfrm>
          <a:prstGeom prst="line">
            <a:avLst/>
          </a:prstGeom>
          <a:noFill/>
          <a:ln w="9525">
            <a:solidFill>
              <a:srgbClr val="40A7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56" name="TextBox 41"/>
          <p:cNvSpPr txBox="1">
            <a:spLocks noChangeArrowheads="1"/>
          </p:cNvSpPr>
          <p:nvPr/>
        </p:nvSpPr>
        <p:spPr bwMode="auto">
          <a:xfrm>
            <a:off x="914400" y="1676400"/>
            <a:ext cx="7834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b="1">
                <a:solidFill>
                  <a:srgbClr val="0070C0"/>
                </a:solidFill>
              </a:rPr>
              <a:t>Self-organising map (SOM) - Clustering</a:t>
            </a:r>
            <a:endParaRPr lang="en-US" altLang="en-US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/>
          <p:cNvSpPr>
            <a:spLocks noGrp="1"/>
          </p:cNvSpPr>
          <p:nvPr>
            <p:ph type="title"/>
          </p:nvPr>
        </p:nvSpPr>
        <p:spPr>
          <a:xfrm>
            <a:off x="755650" y="334963"/>
            <a:ext cx="7772400" cy="1143000"/>
          </a:xfrm>
        </p:spPr>
        <p:txBody>
          <a:bodyPr/>
          <a:lstStyle/>
          <a:p>
            <a:pPr algn="ctr"/>
            <a:r>
              <a:rPr lang="en-GB" altLang="en-US" b="1" smtClean="0">
                <a:solidFill>
                  <a:srgbClr val="FF0000"/>
                </a:solidFill>
              </a:rPr>
              <a:t>Build Model - SOM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496300" cy="41148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Train the map using examples from the data set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Clustering of close examples through </a:t>
            </a:r>
            <a:r>
              <a:rPr lang="en-US" altLang="en-US" dirty="0" smtClean="0"/>
              <a:t>self-</a:t>
            </a:r>
            <a:r>
              <a:rPr lang="en-US" altLang="en-US" dirty="0" err="1" smtClean="0"/>
              <a:t>organising</a:t>
            </a:r>
            <a:r>
              <a:rPr lang="en-US" altLang="en-US" dirty="0" smtClean="0"/>
              <a:t> map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GB" altLang="en-US" dirty="0" smtClean="0"/>
              <a:t>Each sample is typically represented by a single winning unit and a surrounding neighbourhood of units</a:t>
            </a:r>
          </a:p>
          <a:p>
            <a:pPr eaLnBrk="1" hangingPunct="1"/>
            <a:endParaRPr lang="en-GB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 smtClean="0">
                <a:solidFill>
                  <a:srgbClr val="FF0000"/>
                </a:solidFill>
              </a:rPr>
              <a:t>Self-organising map </a:t>
            </a:r>
            <a:endParaRPr lang="en-US" altLang="en-US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15020"/>
              </p:ext>
            </p:extLst>
          </p:nvPr>
        </p:nvGraphicFramePr>
        <p:xfrm>
          <a:off x="533400" y="1828800"/>
          <a:ext cx="8153400" cy="4206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Advantages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Disadvantages</a:t>
                      </a:r>
                      <a:endParaRPr lang="en-GB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800" b="1" dirty="0" smtClean="0">
                          <a:solidFill>
                            <a:srgbClr val="FF0000"/>
                          </a:solidFill>
                        </a:rPr>
                        <a:t>You do not need to tell it what classes 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800" b="1" dirty="0" err="1" smtClean="0">
                          <a:solidFill>
                            <a:srgbClr val="002060"/>
                          </a:solidFill>
                        </a:rPr>
                        <a:t>Blackbox</a:t>
                      </a:r>
                      <a:r>
                        <a:rPr lang="en-GB" altLang="en-US" sz="2800" b="1" dirty="0" smtClean="0">
                          <a:solidFill>
                            <a:srgbClr val="002060"/>
                          </a:solidFill>
                        </a:rPr>
                        <a:t> as it is difficult to understand decision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800" b="1" dirty="0" smtClean="0">
                          <a:solidFill>
                            <a:srgbClr val="FF0000"/>
                          </a:solidFill>
                        </a:rPr>
                        <a:t>Can visualise data in a topographical manner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2800" b="1" dirty="0" smtClean="0">
                          <a:solidFill>
                            <a:srgbClr val="002060"/>
                          </a:solidFill>
                        </a:rPr>
                        <a:t>Each time train get a different map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en-US" sz="2800" b="1" dirty="0" smtClean="0">
                          <a:solidFill>
                            <a:srgbClr val="FF0000"/>
                          </a:solidFill>
                        </a:rPr>
                        <a:t>Can identify new relationships in the data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smtClean="0">
                <a:solidFill>
                  <a:srgbClr val="FF0000"/>
                </a:solidFill>
              </a:rPr>
              <a:t>Evaluate Model - SOM</a:t>
            </a:r>
            <a:endParaRPr lang="en-US" altLang="en-US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91281"/>
              </p:ext>
            </p:extLst>
          </p:nvPr>
        </p:nvGraphicFramePr>
        <p:xfrm>
          <a:off x="152400" y="1676400"/>
          <a:ext cx="8839201" cy="454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2743"/>
                <a:gridCol w="1262743"/>
                <a:gridCol w="1262743"/>
                <a:gridCol w="1262743"/>
                <a:gridCol w="1262743"/>
                <a:gridCol w="1262743"/>
                <a:gridCol w="1262743"/>
              </a:tblGrid>
              <a:tr h="370840">
                <a:tc>
                  <a:txBody>
                    <a:bodyPr/>
                    <a:lstStyle/>
                    <a:p>
                      <a:endParaRPr lang="en-GB" dirty="0" smtClean="0"/>
                    </a:p>
                    <a:p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67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73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GB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en-GB" sz="2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9512"/>
            <a:ext cx="990599" cy="9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676402"/>
            <a:ext cx="990600" cy="90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9511"/>
            <a:ext cx="990600" cy="90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79513"/>
            <a:ext cx="914400" cy="90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76401"/>
            <a:ext cx="1100137" cy="90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328" y="1692194"/>
            <a:ext cx="1043472" cy="89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65757"/>
            <a:ext cx="990600" cy="92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smtClean="0">
                <a:solidFill>
                  <a:srgbClr val="FF0000"/>
                </a:solidFill>
              </a:rPr>
              <a:t>Use Knowledge</a:t>
            </a:r>
            <a:endParaRPr lang="en-US" altLang="en-US" b="1" smtClean="0">
              <a:solidFill>
                <a:srgbClr val="FF0000"/>
              </a:solidFill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Can achieve 80% recognition of emotions from speech in our robot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Need better so look at improving this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If this approach works on speech can it work on other time series data</a:t>
            </a:r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 smtClean="0">
                <a:solidFill>
                  <a:srgbClr val="FF0000"/>
                </a:solidFill>
              </a:rPr>
              <a:t>Take Home Message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Data mining is the identification of knowledge from big data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Come about due to the masses of data collected (Big data)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Clear process to follows each time</a:t>
            </a:r>
          </a:p>
          <a:p>
            <a:endParaRPr lang="en-GB" altLang="en-US" dirty="0" smtClean="0"/>
          </a:p>
          <a:p>
            <a:endParaRPr lang="en-GB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 smtClean="0">
                <a:solidFill>
                  <a:srgbClr val="FF0000"/>
                </a:solidFill>
              </a:rPr>
              <a:t>Next Session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Explore another intelligent technique to perform classification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Explore two data mining tools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Look at WEKA in detail so you can use intelligent tools to analysis big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smtClean="0">
                <a:solidFill>
                  <a:srgbClr val="FF0000"/>
                </a:solidFill>
              </a:rPr>
              <a:t>What is data mining?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GB" altLang="en-US" sz="2800" dirty="0"/>
          </a:p>
          <a:p>
            <a:pPr marL="0" indent="0">
              <a:buFont typeface="Wingdings" pitchFamily="2" charset="2"/>
              <a:buNone/>
            </a:pPr>
            <a:endParaRPr lang="en-GB" altLang="en-US" dirty="0" smtClean="0"/>
          </a:p>
        </p:txBody>
      </p:sp>
      <p:pic>
        <p:nvPicPr>
          <p:cNvPr id="2" name="R-sGvh6tI04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00200" y="1676400"/>
            <a:ext cx="6096000" cy="3581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smtClean="0">
                <a:solidFill>
                  <a:srgbClr val="FF0000"/>
                </a:solidFill>
              </a:rPr>
              <a:t>Why we need data mining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dirty="0" smtClean="0"/>
              <a:t>Only a small portion (typically - 5%-10%) of the collected data is ever analyzed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dirty="0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dirty="0" smtClean="0"/>
              <a:t>Data that may never be analyzed continues to be collected, at a great expense 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dirty="0"/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dirty="0" smtClean="0"/>
              <a:t>Growth rates of data needs automated </a:t>
            </a:r>
            <a:r>
              <a:rPr lang="en-US" i="1" dirty="0" smtClean="0"/>
              <a:t>data fusion</a:t>
            </a:r>
            <a:r>
              <a:rPr lang="en-US" dirty="0" smtClean="0"/>
              <a:t> techniques based on data mining</a:t>
            </a:r>
          </a:p>
          <a:p>
            <a:pPr marL="0" lvl="1" indent="0">
              <a:buClr>
                <a:schemeClr val="bg2"/>
              </a:buClr>
              <a:buSzPct val="75000"/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GB" dirty="0" smtClean="0"/>
          </a:p>
          <a:p>
            <a:pPr marL="0" indent="-400050">
              <a:defRPr/>
            </a:pPr>
            <a:endParaRPr lang="en-US" dirty="0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dirty="0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endParaRPr lang="en-US" dirty="0" smtClean="0"/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smtClean="0">
                <a:solidFill>
                  <a:srgbClr val="FF0000"/>
                </a:solidFill>
              </a:rPr>
              <a:t>Why we need data mining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Data mining technology can generate new business opportunities by providing:</a:t>
            </a:r>
          </a:p>
          <a:p>
            <a:endParaRPr lang="en-GB" altLang="zh-TW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Automated prediction of trends and behaviors.</a:t>
            </a:r>
          </a:p>
          <a:p>
            <a:pPr lvl="1"/>
            <a:endParaRPr lang="en-US" altLang="zh-TW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Automated discovery of previously unknown or hidden patterns</a:t>
            </a:r>
          </a:p>
          <a:p>
            <a:pPr lvl="1"/>
            <a:endParaRPr lang="en-US" altLang="zh-TW" dirty="0" smtClean="0">
              <a:ea typeface="新細明體" pitchFamily="18" charset="-120"/>
            </a:endParaRPr>
          </a:p>
          <a:p>
            <a:pPr lvl="1"/>
            <a:endParaRPr lang="en-US" altLang="zh-TW" dirty="0" smtClean="0">
              <a:ea typeface="新細明體" pitchFamily="18" charset="-120"/>
            </a:endParaRPr>
          </a:p>
          <a:p>
            <a:pPr lvl="1"/>
            <a:endParaRPr lang="en-US" altLang="zh-TW" dirty="0" smtClean="0">
              <a:ea typeface="新細明體" pitchFamily="18" charset="-120"/>
            </a:endParaRPr>
          </a:p>
          <a:p>
            <a:pPr lvl="1"/>
            <a:endParaRPr lang="en-US" altLang="zh-TW" dirty="0" smtClean="0">
              <a:ea typeface="新細明體" pitchFamily="18" charset="-120"/>
            </a:endParaRPr>
          </a:p>
          <a:p>
            <a:endParaRPr lang="en-US" altLang="zh-TW" b="1" i="1" dirty="0" smtClean="0"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 smtClean="0">
                <a:solidFill>
                  <a:srgbClr val="FF0000"/>
                </a:solidFill>
              </a:rPr>
              <a:t>Why we need data mining</a:t>
            </a:r>
            <a:endParaRPr lang="en-GB" alt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i="1" dirty="0" smtClean="0"/>
              <a:t>Data mining will become much more important, and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companies will throw away nothing </a:t>
            </a:r>
            <a:r>
              <a:rPr lang="en-US" altLang="en-US" sz="2800" i="1" dirty="0" smtClean="0"/>
              <a:t>about their customers because it will be so valuable. If you’re not doing this,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you’re out of business</a:t>
            </a:r>
            <a:r>
              <a:rPr lang="en-US" altLang="en-US" sz="2800" i="1" dirty="0" smtClean="0"/>
              <a:t>.</a:t>
            </a:r>
          </a:p>
          <a:p>
            <a:endParaRPr lang="en-US" altLang="en-US" sz="2800" i="1" dirty="0" smtClean="0"/>
          </a:p>
          <a:p>
            <a:pPr marL="457200" lvl="1" indent="0">
              <a:buFont typeface="Wingdings" pitchFamily="2" charset="2"/>
              <a:buNone/>
            </a:pPr>
            <a:r>
              <a:rPr lang="en-US" altLang="en-US" b="1" dirty="0" smtClean="0">
                <a:solidFill>
                  <a:srgbClr val="0070C0"/>
                </a:solidFill>
              </a:rPr>
              <a:t>Arno Penzias, Chief Scientist @ Bell Labs</a:t>
            </a:r>
          </a:p>
          <a:p>
            <a:endParaRPr lang="en-GB" altLang="en-US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rgbClr val="FF0000"/>
                </a:solidFill>
              </a:rPr>
              <a:t>Why we need data mining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i="1" dirty="0"/>
              <a:t>We are </a:t>
            </a:r>
            <a:r>
              <a:rPr lang="en-US" altLang="en-US" sz="2800" i="1" dirty="0">
                <a:solidFill>
                  <a:srgbClr val="FF0000"/>
                </a:solidFill>
              </a:rPr>
              <a:t>deluged</a:t>
            </a:r>
            <a:r>
              <a:rPr lang="en-US" altLang="en-US" sz="2800" i="1" dirty="0"/>
              <a:t> by data – </a:t>
            </a:r>
            <a:r>
              <a:rPr lang="en-US" altLang="en-US" sz="2800" i="1" dirty="0">
                <a:solidFill>
                  <a:srgbClr val="FF0000"/>
                </a:solidFill>
              </a:rPr>
              <a:t>scientific data</a:t>
            </a:r>
            <a:r>
              <a:rPr lang="en-US" altLang="en-US" sz="2800" i="1" dirty="0"/>
              <a:t>, </a:t>
            </a:r>
            <a:r>
              <a:rPr lang="en-US" altLang="en-US" sz="2800" i="1" dirty="0">
                <a:solidFill>
                  <a:srgbClr val="FF0000"/>
                </a:solidFill>
              </a:rPr>
              <a:t>medical data</a:t>
            </a:r>
            <a:r>
              <a:rPr lang="en-US" altLang="en-US" sz="2800" i="1" dirty="0"/>
              <a:t>, </a:t>
            </a:r>
            <a:r>
              <a:rPr lang="en-US" altLang="en-US" sz="2800" i="1" dirty="0">
                <a:solidFill>
                  <a:srgbClr val="FF0000"/>
                </a:solidFill>
              </a:rPr>
              <a:t>demographic data</a:t>
            </a:r>
            <a:r>
              <a:rPr lang="en-US" altLang="en-US" sz="2800" i="1" dirty="0"/>
              <a:t>, </a:t>
            </a:r>
            <a:r>
              <a:rPr lang="en-US" altLang="en-US" sz="2800" i="1" dirty="0">
                <a:solidFill>
                  <a:srgbClr val="FF0000"/>
                </a:solidFill>
              </a:rPr>
              <a:t>financial data</a:t>
            </a:r>
            <a:r>
              <a:rPr lang="en-US" altLang="en-US" sz="2800" i="1" dirty="0"/>
              <a:t>, and </a:t>
            </a:r>
            <a:r>
              <a:rPr lang="en-US" altLang="en-US" sz="2800" i="1" dirty="0">
                <a:solidFill>
                  <a:srgbClr val="FF0000"/>
                </a:solidFill>
              </a:rPr>
              <a:t>marketing data</a:t>
            </a:r>
            <a:r>
              <a:rPr lang="en-US" altLang="en-US" sz="2800" i="1" dirty="0"/>
              <a:t>.  People have no time to look at this data.  Human attention has become a precious resource</a:t>
            </a:r>
            <a:r>
              <a:rPr lang="en-US" altLang="en-US" sz="2800" i="1" dirty="0" smtClean="0"/>
              <a:t>.</a:t>
            </a:r>
          </a:p>
          <a:p>
            <a:pPr marL="0" indent="0">
              <a:buNone/>
            </a:pPr>
            <a:endParaRPr lang="en-US" altLang="en-US" sz="2800" i="1" dirty="0"/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0070C0"/>
                </a:solidFill>
              </a:rPr>
              <a:t>Jim Gray, Microsoft Research in preface to </a:t>
            </a:r>
            <a:r>
              <a:rPr lang="en-US" altLang="en-US" b="1" i="1" dirty="0">
                <a:solidFill>
                  <a:srgbClr val="0070C0"/>
                </a:solidFill>
              </a:rPr>
              <a:t>Data Mining</a:t>
            </a:r>
            <a:r>
              <a:rPr lang="en-US" altLang="en-US" b="1" dirty="0">
                <a:solidFill>
                  <a:srgbClr val="0070C0"/>
                </a:solidFill>
              </a:rPr>
              <a:t> by Han and </a:t>
            </a:r>
            <a:r>
              <a:rPr lang="en-US" altLang="en-US" b="1" dirty="0" err="1">
                <a:solidFill>
                  <a:srgbClr val="0070C0"/>
                </a:solidFill>
              </a:rPr>
              <a:t>Kamber</a:t>
            </a:r>
            <a:endParaRPr lang="en-US" altLang="en-US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90431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ixel">
  <a:themeElements>
    <a:clrScheme name="Custom 2">
      <a:dk1>
        <a:sysClr val="windowText" lastClr="000000"/>
      </a:dk1>
      <a:lt1>
        <a:sysClr val="window" lastClr="FFFFFF"/>
      </a:lt1>
      <a:dk2>
        <a:srgbClr val="69676D"/>
      </a:dk2>
      <a:lt2>
        <a:srgbClr val="63567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4531</TotalTime>
  <Words>1291</Words>
  <Application>Microsoft Office PowerPoint</Application>
  <PresentationFormat>On-screen Show (4:3)</PresentationFormat>
  <Paragraphs>317</Paragraphs>
  <Slides>48</Slides>
  <Notes>17</Notes>
  <HiddenSlides>0</HiddenSlides>
  <MMClips>7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Pixel</vt:lpstr>
      <vt:lpstr> Data and Information Retrieval 220CT </vt:lpstr>
      <vt:lpstr>Aims and Objectives</vt:lpstr>
      <vt:lpstr>Data mining</vt:lpstr>
      <vt:lpstr>Data mining</vt:lpstr>
      <vt:lpstr>What is data mining? </vt:lpstr>
      <vt:lpstr>Why we need data mining </vt:lpstr>
      <vt:lpstr>Why we need data mining</vt:lpstr>
      <vt:lpstr>Why we need data mining</vt:lpstr>
      <vt:lpstr>Why we need data mining</vt:lpstr>
      <vt:lpstr>Tsunami of Data</vt:lpstr>
      <vt:lpstr>Data mining v data warehousing</vt:lpstr>
      <vt:lpstr>Problems faced with data mining</vt:lpstr>
      <vt:lpstr>Problems faced with data mining</vt:lpstr>
      <vt:lpstr>Problems faced with data mining </vt:lpstr>
      <vt:lpstr>Over to you</vt:lpstr>
      <vt:lpstr>Data Mining Process (Life cycle) </vt:lpstr>
      <vt:lpstr>Data mining tasks</vt:lpstr>
      <vt:lpstr>Data mining tasks</vt:lpstr>
      <vt:lpstr>Data mining tasks</vt:lpstr>
      <vt:lpstr>Data mining tasks</vt:lpstr>
      <vt:lpstr>Data mining tasks</vt:lpstr>
      <vt:lpstr>Data mining tasks</vt:lpstr>
      <vt:lpstr>Data mining tasks</vt:lpstr>
      <vt:lpstr>Data mining tasks</vt:lpstr>
      <vt:lpstr>Data mining applications</vt:lpstr>
      <vt:lpstr>Data mining applications</vt:lpstr>
      <vt:lpstr>Data mining domains </vt:lpstr>
      <vt:lpstr>Data mining domains </vt:lpstr>
      <vt:lpstr>Data mining domains </vt:lpstr>
      <vt:lpstr>Data mining domains </vt:lpstr>
      <vt:lpstr>Intelligent techniques for data mining</vt:lpstr>
      <vt:lpstr>Build Model – Decision Tree</vt:lpstr>
      <vt:lpstr>Simple Decision Tree</vt:lpstr>
      <vt:lpstr>Basic decision tree</vt:lpstr>
      <vt:lpstr>Titanic Data – Decision tree</vt:lpstr>
      <vt:lpstr>Intelligent Data mining  Example 1</vt:lpstr>
      <vt:lpstr>Emotion robots companion</vt:lpstr>
      <vt:lpstr>Emotion robots companion</vt:lpstr>
      <vt:lpstr>The Big data</vt:lpstr>
      <vt:lpstr>Methodology - Database</vt:lpstr>
      <vt:lpstr>Data Process/Preparation</vt:lpstr>
      <vt:lpstr>Model Build</vt:lpstr>
      <vt:lpstr>Build Model - SOM</vt:lpstr>
      <vt:lpstr>Self-organising map </vt:lpstr>
      <vt:lpstr>Evaluate Model - SOM</vt:lpstr>
      <vt:lpstr>Use Knowledge</vt:lpstr>
      <vt:lpstr>Take Home Message</vt:lpstr>
      <vt:lpstr>Next Session</vt:lpstr>
    </vt:vector>
  </TitlesOfParts>
  <Company>UPLB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Tirso B. Paris</dc:creator>
  <cp:lastModifiedBy>Mark Elshaw</cp:lastModifiedBy>
  <cp:revision>307</cp:revision>
  <dcterms:created xsi:type="dcterms:W3CDTF">2009-09-14T19:59:17Z</dcterms:created>
  <dcterms:modified xsi:type="dcterms:W3CDTF">2016-11-17T08:06:50Z</dcterms:modified>
</cp:coreProperties>
</file>