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Montserrat"/>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F8F58D4-7DC9-420E-85A7-389A77D435FB}">
  <a:tblStyle styleId="{FF8F58D4-7DC9-420E-85A7-389A77D435F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5.xml"/><Relationship Id="rId33" Type="http://schemas.openxmlformats.org/officeDocument/2006/relationships/font" Target="fonts/Montserrat-boldItalic.fntdata"/><Relationship Id="rId10" Type="http://schemas.openxmlformats.org/officeDocument/2006/relationships/slide" Target="slides/slide4.xml"/><Relationship Id="rId32" Type="http://schemas.openxmlformats.org/officeDocument/2006/relationships/font" Target="fonts/Montserrat-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4515005ef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4515005ef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24b671a3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24b671a3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24b671a3e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24b671a3e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24b671a3e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24b671a3e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24b671a3e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24b671a3e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24b671a3e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24b671a3e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24b671a3e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24b671a3e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24b671a3e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24b671a3e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24b671a3e2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24b671a3e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24b671a3e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24b671a3e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49e24f2d0_1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49e24f2d0_1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24b671a3e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24b671a3e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24b671a3e2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24b671a3e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24b671a3e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24b671a3e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24b671a3e2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24b671a3e2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49e24f2d0_1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49e24f2d0_1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515005ef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515005ef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515005ef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515005ef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4515005ef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4515005ef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4515005ef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4515005ef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4515005ef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4515005ef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4515005ef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4515005ef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sz="1200">
                <a:solidFill>
                  <a:srgbClr val="000000"/>
                </a:solidFill>
                <a:latin typeface="Times New Roman"/>
                <a:ea typeface="Times New Roman"/>
                <a:cs typeface="Times New Roman"/>
                <a:sym typeface="Times New Roman"/>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Image Healer</a:t>
            </a:r>
            <a:endParaRPr b="1"/>
          </a:p>
        </p:txBody>
      </p:sp>
      <p:sp>
        <p:nvSpPr>
          <p:cNvPr id="135" name="Google Shape;135;p13"/>
          <p:cNvSpPr txBox="1"/>
          <p:nvPr>
            <p:ph idx="1" type="subTitle"/>
          </p:nvPr>
        </p:nvSpPr>
        <p:spPr>
          <a:xfrm>
            <a:off x="824000" y="3596300"/>
            <a:ext cx="5040300" cy="102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700"/>
              <a:t>Guide : Prof.R.LAKSHAPRIYA M.Sc., M.Phil</a:t>
            </a:r>
            <a:endParaRPr b="1" sz="1700"/>
          </a:p>
          <a:p>
            <a:pPr indent="0" lvl="0" marL="0" rtl="0" algn="l">
              <a:spcBef>
                <a:spcPts val="0"/>
              </a:spcBef>
              <a:spcAft>
                <a:spcPts val="0"/>
              </a:spcAft>
              <a:buNone/>
            </a:pPr>
            <a:r>
              <a:t/>
            </a:r>
            <a:endParaRPr b="1" sz="1700"/>
          </a:p>
          <a:p>
            <a:pPr indent="0" lvl="0" marL="0" rtl="0" algn="l">
              <a:spcBef>
                <a:spcPts val="0"/>
              </a:spcBef>
              <a:spcAft>
                <a:spcPts val="0"/>
              </a:spcAft>
              <a:buNone/>
            </a:pPr>
            <a:r>
              <a:rPr b="1" lang="en-GB" sz="1700"/>
              <a:t>-By</a:t>
            </a:r>
            <a:endParaRPr b="1" sz="1700"/>
          </a:p>
          <a:p>
            <a:pPr indent="0" lvl="0" marL="0" rtl="0" algn="l">
              <a:spcBef>
                <a:spcPts val="0"/>
              </a:spcBef>
              <a:spcAft>
                <a:spcPts val="0"/>
              </a:spcAft>
              <a:buNone/>
            </a:pPr>
            <a:r>
              <a:rPr b="1" lang="en-GB" sz="1700"/>
              <a:t>M.VENKATESH (2020ITC039)</a:t>
            </a:r>
            <a:endParaRPr b="1"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Proposed System</a:t>
            </a:r>
            <a:endParaRPr b="1"/>
          </a:p>
        </p:txBody>
      </p:sp>
      <p:sp>
        <p:nvSpPr>
          <p:cNvPr id="197" name="Google Shape;197;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GB" sz="1300">
                <a:solidFill>
                  <a:schemeClr val="lt1"/>
                </a:solidFill>
              </a:rPr>
              <a:t>To solve the problems mentioned in the proposed system of image healer tools, the following approaches can be implemented:</a:t>
            </a:r>
            <a:endParaRPr sz="1300">
              <a:solidFill>
                <a:schemeClr val="lt1"/>
              </a:solidFill>
            </a:endParaRPr>
          </a:p>
          <a:p>
            <a:pPr indent="-317500" lvl="0" marL="457200" rtl="0" algn="l">
              <a:spcBef>
                <a:spcPts val="1200"/>
              </a:spcBef>
              <a:spcAft>
                <a:spcPts val="0"/>
              </a:spcAft>
              <a:buClr>
                <a:schemeClr val="lt1"/>
              </a:buClr>
              <a:buSzPts val="1400"/>
              <a:buChar char="●"/>
            </a:pPr>
            <a:r>
              <a:rPr lang="en-GB" sz="1300">
                <a:solidFill>
                  <a:schemeClr val="lt1"/>
                </a:solidFill>
              </a:rPr>
              <a:t>Image Quality Preservation</a:t>
            </a:r>
            <a:endParaRPr sz="1300">
              <a:solidFill>
                <a:schemeClr val="lt1"/>
              </a:solidFill>
            </a:endParaRPr>
          </a:p>
          <a:p>
            <a:pPr indent="-317500" lvl="0" marL="457200" rtl="0" algn="l">
              <a:spcBef>
                <a:spcPts val="0"/>
              </a:spcBef>
              <a:spcAft>
                <a:spcPts val="0"/>
              </a:spcAft>
              <a:buClr>
                <a:schemeClr val="lt1"/>
              </a:buClr>
              <a:buSzPts val="1400"/>
              <a:buChar char="●"/>
            </a:pPr>
            <a:r>
              <a:rPr lang="en-GB" sz="1300">
                <a:solidFill>
                  <a:schemeClr val="lt1"/>
                </a:solidFill>
              </a:rPr>
              <a:t>Enhanced Precision and Control</a:t>
            </a:r>
            <a:endParaRPr sz="1300">
              <a:solidFill>
                <a:schemeClr val="lt1"/>
              </a:solidFill>
            </a:endParaRPr>
          </a:p>
          <a:p>
            <a:pPr indent="-317500" lvl="0" marL="457200" rtl="0" algn="l">
              <a:spcBef>
                <a:spcPts val="0"/>
              </a:spcBef>
              <a:spcAft>
                <a:spcPts val="0"/>
              </a:spcAft>
              <a:buClr>
                <a:schemeClr val="lt1"/>
              </a:buClr>
              <a:buSzPts val="1400"/>
              <a:buChar char="●"/>
            </a:pPr>
            <a:r>
              <a:rPr lang="en-GB" sz="1300">
                <a:solidFill>
                  <a:schemeClr val="lt1"/>
                </a:solidFill>
              </a:rPr>
              <a:t>Format Compatibility</a:t>
            </a:r>
            <a:endParaRPr sz="1300">
              <a:solidFill>
                <a:schemeClr val="lt1"/>
              </a:solidFill>
            </a:endParaRPr>
          </a:p>
          <a:p>
            <a:pPr indent="-317500" lvl="0" marL="457200" rtl="0" algn="l">
              <a:spcBef>
                <a:spcPts val="0"/>
              </a:spcBef>
              <a:spcAft>
                <a:spcPts val="0"/>
              </a:spcAft>
              <a:buClr>
                <a:schemeClr val="lt1"/>
              </a:buClr>
              <a:buSzPts val="1400"/>
              <a:buChar char="●"/>
            </a:pPr>
            <a:r>
              <a:rPr lang="en-GB" sz="1300">
                <a:solidFill>
                  <a:schemeClr val="lt1"/>
                </a:solidFill>
              </a:rPr>
              <a:t>Intuitive Filter Adjustment Interface</a:t>
            </a:r>
            <a:endParaRPr sz="1300">
              <a:solidFill>
                <a:schemeClr val="lt1"/>
              </a:solidFill>
            </a:endParaRPr>
          </a:p>
          <a:p>
            <a:pPr indent="-317500" lvl="0" marL="457200" rtl="0" algn="l">
              <a:spcBef>
                <a:spcPts val="0"/>
              </a:spcBef>
              <a:spcAft>
                <a:spcPts val="0"/>
              </a:spcAft>
              <a:buClr>
                <a:schemeClr val="lt1"/>
              </a:buClr>
              <a:buSzPts val="1400"/>
              <a:buChar char="●"/>
            </a:pPr>
            <a:r>
              <a:rPr lang="en-GB" sz="1300">
                <a:solidFill>
                  <a:schemeClr val="lt1"/>
                </a:solidFill>
              </a:rPr>
              <a:t>Optimize Image to PDF Conversion</a:t>
            </a:r>
            <a:endParaRPr sz="1300">
              <a:solidFill>
                <a:schemeClr val="lt1"/>
              </a:solidFill>
            </a:endParaRPr>
          </a:p>
          <a:p>
            <a:pPr indent="-317500" lvl="0" marL="457200" rtl="0" algn="l">
              <a:spcBef>
                <a:spcPts val="0"/>
              </a:spcBef>
              <a:spcAft>
                <a:spcPts val="0"/>
              </a:spcAft>
              <a:buClr>
                <a:schemeClr val="lt1"/>
              </a:buClr>
              <a:buSzPts val="1400"/>
              <a:buChar char="●"/>
            </a:pPr>
            <a:r>
              <a:rPr lang="en-GB" sz="1300">
                <a:solidFill>
                  <a:schemeClr val="lt1"/>
                </a:solidFill>
              </a:rPr>
              <a:t>Aspect Ratio Preservation in Resizing</a:t>
            </a:r>
            <a:endParaRPr sz="1300">
              <a:solidFill>
                <a:schemeClr val="lt1"/>
              </a:solidFill>
            </a:endParaRPr>
          </a:p>
          <a:p>
            <a:pPr indent="-317500" lvl="0" marL="457200" rtl="0" algn="l">
              <a:spcBef>
                <a:spcPts val="0"/>
              </a:spcBef>
              <a:spcAft>
                <a:spcPts val="0"/>
              </a:spcAft>
              <a:buClr>
                <a:schemeClr val="lt1"/>
              </a:buClr>
              <a:buSzPts val="1400"/>
              <a:buChar char="●"/>
            </a:pPr>
            <a:r>
              <a:rPr lang="en-GB" sz="1300">
                <a:solidFill>
                  <a:schemeClr val="lt1"/>
                </a:solidFill>
              </a:rPr>
              <a:t>Performance Optimization</a:t>
            </a:r>
            <a:endParaRPr sz="13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Data Flow Diagram</a:t>
            </a:r>
            <a:endParaRPr b="1"/>
          </a:p>
        </p:txBody>
      </p:sp>
      <p:sp>
        <p:nvSpPr>
          <p:cNvPr id="203" name="Google Shape;203;p23"/>
          <p:cNvSpPr txBox="1"/>
          <p:nvPr>
            <p:ph idx="1" type="body"/>
          </p:nvPr>
        </p:nvSpPr>
        <p:spPr>
          <a:xfrm>
            <a:off x="1297500" y="1102175"/>
            <a:ext cx="7038900" cy="367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1600">
                <a:solidFill>
                  <a:schemeClr val="lt1"/>
                </a:solidFill>
              </a:rPr>
              <a:t>Sign-Up </a:t>
            </a:r>
            <a:r>
              <a:rPr lang="en-GB"/>
              <a:t>                                                        </a:t>
            </a:r>
            <a:endParaRPr/>
          </a:p>
        </p:txBody>
      </p:sp>
      <p:sp>
        <p:nvSpPr>
          <p:cNvPr id="204" name="Google Shape;204;p23"/>
          <p:cNvSpPr/>
          <p:nvPr/>
        </p:nvSpPr>
        <p:spPr>
          <a:xfrm>
            <a:off x="3674000" y="1318050"/>
            <a:ext cx="1045800" cy="2967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    </a:t>
            </a:r>
            <a:r>
              <a:rPr lang="en-GB">
                <a:latin typeface="Times New Roman"/>
                <a:ea typeface="Times New Roman"/>
                <a:cs typeface="Times New Roman"/>
                <a:sym typeface="Times New Roman"/>
              </a:rPr>
              <a:t>User</a:t>
            </a:r>
            <a:endParaRPr>
              <a:latin typeface="Times New Roman"/>
              <a:ea typeface="Times New Roman"/>
              <a:cs typeface="Times New Roman"/>
              <a:sym typeface="Times New Roman"/>
            </a:endParaRPr>
          </a:p>
        </p:txBody>
      </p:sp>
      <p:sp>
        <p:nvSpPr>
          <p:cNvPr id="205" name="Google Shape;205;p23"/>
          <p:cNvSpPr/>
          <p:nvPr/>
        </p:nvSpPr>
        <p:spPr>
          <a:xfrm>
            <a:off x="3674000" y="1909650"/>
            <a:ext cx="1045800" cy="2967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Times New Roman"/>
                <a:ea typeface="Times New Roman"/>
                <a:cs typeface="Times New Roman"/>
                <a:sym typeface="Times New Roman"/>
              </a:rPr>
              <a:t>  </a:t>
            </a:r>
            <a:r>
              <a:rPr lang="en-GB">
                <a:latin typeface="Times New Roman"/>
                <a:ea typeface="Times New Roman"/>
                <a:cs typeface="Times New Roman"/>
                <a:sym typeface="Times New Roman"/>
              </a:rPr>
              <a:t>Sign-Up</a:t>
            </a:r>
            <a:endParaRPr>
              <a:latin typeface="Times New Roman"/>
              <a:ea typeface="Times New Roman"/>
              <a:cs typeface="Times New Roman"/>
              <a:sym typeface="Times New Roman"/>
            </a:endParaRPr>
          </a:p>
        </p:txBody>
      </p:sp>
      <p:cxnSp>
        <p:nvCxnSpPr>
          <p:cNvPr id="206" name="Google Shape;206;p23"/>
          <p:cNvCxnSpPr>
            <a:stCxn id="204" idx="2"/>
            <a:endCxn id="205" idx="0"/>
          </p:cNvCxnSpPr>
          <p:nvPr/>
        </p:nvCxnSpPr>
        <p:spPr>
          <a:xfrm>
            <a:off x="4196900" y="1614750"/>
            <a:ext cx="0" cy="294900"/>
          </a:xfrm>
          <a:prstGeom prst="straightConnector1">
            <a:avLst/>
          </a:prstGeom>
          <a:noFill/>
          <a:ln cap="flat" cmpd="sng" w="9525">
            <a:solidFill>
              <a:schemeClr val="dk2"/>
            </a:solidFill>
            <a:prstDash val="solid"/>
            <a:round/>
            <a:headEnd len="med" w="med" type="none"/>
            <a:tailEnd len="med" w="med" type="triangle"/>
          </a:ln>
        </p:spPr>
      </p:cxnSp>
      <p:sp>
        <p:nvSpPr>
          <p:cNvPr id="207" name="Google Shape;207;p23"/>
          <p:cNvSpPr/>
          <p:nvPr/>
        </p:nvSpPr>
        <p:spPr>
          <a:xfrm>
            <a:off x="3610400" y="2461400"/>
            <a:ext cx="1173000" cy="11727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800"/>
              <a:t>Authendication</a:t>
            </a:r>
            <a:endParaRPr b="1" sz="800"/>
          </a:p>
        </p:txBody>
      </p:sp>
      <p:sp>
        <p:nvSpPr>
          <p:cNvPr id="208" name="Google Shape;208;p23"/>
          <p:cNvSpPr/>
          <p:nvPr/>
        </p:nvSpPr>
        <p:spPr>
          <a:xfrm>
            <a:off x="3674000" y="4479275"/>
            <a:ext cx="1045800" cy="2967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latin typeface="Times New Roman"/>
                <a:ea typeface="Times New Roman"/>
                <a:cs typeface="Times New Roman"/>
                <a:sym typeface="Times New Roman"/>
              </a:rPr>
              <a:t> </a:t>
            </a:r>
            <a:r>
              <a:rPr lang="en-GB" sz="1200">
                <a:latin typeface="Times New Roman"/>
                <a:ea typeface="Times New Roman"/>
                <a:cs typeface="Times New Roman"/>
                <a:sym typeface="Times New Roman"/>
              </a:rPr>
              <a:t>Login Page</a:t>
            </a:r>
            <a:endParaRPr sz="1200">
              <a:latin typeface="Times New Roman"/>
              <a:ea typeface="Times New Roman"/>
              <a:cs typeface="Times New Roman"/>
              <a:sym typeface="Times New Roman"/>
            </a:endParaRPr>
          </a:p>
        </p:txBody>
      </p:sp>
      <p:sp>
        <p:nvSpPr>
          <p:cNvPr id="209" name="Google Shape;209;p23"/>
          <p:cNvSpPr/>
          <p:nvPr/>
        </p:nvSpPr>
        <p:spPr>
          <a:xfrm>
            <a:off x="3674000" y="3889163"/>
            <a:ext cx="1045800" cy="2967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Sign-</a:t>
            </a:r>
            <a:r>
              <a:rPr lang="en-GB" sz="1000"/>
              <a:t>Up Done</a:t>
            </a:r>
            <a:r>
              <a:rPr lang="en-GB" sz="1100"/>
              <a:t> </a:t>
            </a:r>
            <a:endParaRPr sz="800"/>
          </a:p>
        </p:txBody>
      </p:sp>
      <p:cxnSp>
        <p:nvCxnSpPr>
          <p:cNvPr id="210" name="Google Shape;210;p23"/>
          <p:cNvCxnSpPr>
            <a:stCxn id="205" idx="2"/>
            <a:endCxn id="207" idx="0"/>
          </p:cNvCxnSpPr>
          <p:nvPr/>
        </p:nvCxnSpPr>
        <p:spPr>
          <a:xfrm>
            <a:off x="4196900" y="2206350"/>
            <a:ext cx="0" cy="255000"/>
          </a:xfrm>
          <a:prstGeom prst="straightConnector1">
            <a:avLst/>
          </a:prstGeom>
          <a:noFill/>
          <a:ln cap="flat" cmpd="sng" w="9525">
            <a:solidFill>
              <a:schemeClr val="dk2"/>
            </a:solidFill>
            <a:prstDash val="solid"/>
            <a:round/>
            <a:headEnd len="med" w="med" type="none"/>
            <a:tailEnd len="med" w="med" type="triangle"/>
          </a:ln>
        </p:spPr>
      </p:cxnSp>
      <p:cxnSp>
        <p:nvCxnSpPr>
          <p:cNvPr id="211" name="Google Shape;211;p23"/>
          <p:cNvCxnSpPr>
            <a:endCxn id="209" idx="0"/>
          </p:cNvCxnSpPr>
          <p:nvPr/>
        </p:nvCxnSpPr>
        <p:spPr>
          <a:xfrm>
            <a:off x="4196900" y="3589163"/>
            <a:ext cx="0" cy="300000"/>
          </a:xfrm>
          <a:prstGeom prst="straightConnector1">
            <a:avLst/>
          </a:prstGeom>
          <a:noFill/>
          <a:ln cap="flat" cmpd="sng" w="9525">
            <a:solidFill>
              <a:schemeClr val="dk2"/>
            </a:solidFill>
            <a:prstDash val="solid"/>
            <a:round/>
            <a:headEnd len="med" w="med" type="none"/>
            <a:tailEnd len="med" w="med" type="triangle"/>
          </a:ln>
        </p:spPr>
      </p:cxnSp>
      <p:cxnSp>
        <p:nvCxnSpPr>
          <p:cNvPr id="212" name="Google Shape;212;p23"/>
          <p:cNvCxnSpPr>
            <a:stCxn id="209" idx="2"/>
            <a:endCxn id="208" idx="0"/>
          </p:cNvCxnSpPr>
          <p:nvPr/>
        </p:nvCxnSpPr>
        <p:spPr>
          <a:xfrm>
            <a:off x="4196900" y="4185863"/>
            <a:ext cx="0" cy="293400"/>
          </a:xfrm>
          <a:prstGeom prst="straightConnector1">
            <a:avLst/>
          </a:prstGeom>
          <a:noFill/>
          <a:ln cap="flat" cmpd="sng" w="9525">
            <a:solidFill>
              <a:schemeClr val="dk2"/>
            </a:solidFill>
            <a:prstDash val="solid"/>
            <a:round/>
            <a:headEnd len="med" w="med" type="none"/>
            <a:tailEnd len="med" w="med" type="triangle"/>
          </a:ln>
        </p:spPr>
      </p:cxnSp>
      <p:cxnSp>
        <p:nvCxnSpPr>
          <p:cNvPr id="213" name="Google Shape;213;p23"/>
          <p:cNvCxnSpPr/>
          <p:nvPr/>
        </p:nvCxnSpPr>
        <p:spPr>
          <a:xfrm>
            <a:off x="4737375" y="3044288"/>
            <a:ext cx="1010100" cy="6900"/>
          </a:xfrm>
          <a:prstGeom prst="straightConnector1">
            <a:avLst/>
          </a:prstGeom>
          <a:noFill/>
          <a:ln cap="flat" cmpd="sng" w="9525">
            <a:solidFill>
              <a:schemeClr val="dk2"/>
            </a:solidFill>
            <a:prstDash val="solid"/>
            <a:round/>
            <a:headEnd len="med" w="med" type="none"/>
            <a:tailEnd len="med" w="med" type="none"/>
          </a:ln>
        </p:spPr>
      </p:cxnSp>
      <p:cxnSp>
        <p:nvCxnSpPr>
          <p:cNvPr id="214" name="Google Shape;214;p23"/>
          <p:cNvCxnSpPr/>
          <p:nvPr/>
        </p:nvCxnSpPr>
        <p:spPr>
          <a:xfrm rot="10800000">
            <a:off x="5747550" y="2057725"/>
            <a:ext cx="17700" cy="1008600"/>
          </a:xfrm>
          <a:prstGeom prst="straightConnector1">
            <a:avLst/>
          </a:prstGeom>
          <a:noFill/>
          <a:ln cap="flat" cmpd="sng" w="9525">
            <a:solidFill>
              <a:schemeClr val="dk2"/>
            </a:solidFill>
            <a:prstDash val="solid"/>
            <a:round/>
            <a:headEnd len="med" w="med" type="none"/>
            <a:tailEnd len="med" w="med" type="none"/>
          </a:ln>
        </p:spPr>
      </p:cxnSp>
      <p:cxnSp>
        <p:nvCxnSpPr>
          <p:cNvPr id="215" name="Google Shape;215;p23"/>
          <p:cNvCxnSpPr>
            <a:endCxn id="205" idx="3"/>
          </p:cNvCxnSpPr>
          <p:nvPr/>
        </p:nvCxnSpPr>
        <p:spPr>
          <a:xfrm rot="10800000">
            <a:off x="4719800" y="2058000"/>
            <a:ext cx="1045500" cy="10200"/>
          </a:xfrm>
          <a:prstGeom prst="straightConnector1">
            <a:avLst/>
          </a:prstGeom>
          <a:noFill/>
          <a:ln cap="flat" cmpd="sng" w="9525">
            <a:solidFill>
              <a:schemeClr val="dk2"/>
            </a:solidFill>
            <a:prstDash val="solid"/>
            <a:round/>
            <a:headEnd len="med" w="med" type="none"/>
            <a:tailEnd len="med" w="med" type="triangle"/>
          </a:ln>
        </p:spPr>
      </p:cxnSp>
      <p:sp>
        <p:nvSpPr>
          <p:cNvPr id="216" name="Google Shape;216;p23"/>
          <p:cNvSpPr txBox="1"/>
          <p:nvPr/>
        </p:nvSpPr>
        <p:spPr>
          <a:xfrm>
            <a:off x="4737375" y="1498275"/>
            <a:ext cx="3009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lt1"/>
                </a:solidFill>
                <a:latin typeface="Times New Roman"/>
                <a:ea typeface="Times New Roman"/>
                <a:cs typeface="Times New Roman"/>
                <a:sym typeface="Times New Roman"/>
              </a:rPr>
              <a:t>Enter Username &amp; Password</a:t>
            </a:r>
            <a:endParaRPr sz="1200">
              <a:solidFill>
                <a:schemeClr val="lt1"/>
              </a:solidFill>
              <a:latin typeface="Times New Roman"/>
              <a:ea typeface="Times New Roman"/>
              <a:cs typeface="Times New Roman"/>
              <a:sym typeface="Times New Roman"/>
            </a:endParaRPr>
          </a:p>
        </p:txBody>
      </p:sp>
      <p:sp>
        <p:nvSpPr>
          <p:cNvPr id="217" name="Google Shape;217;p23"/>
          <p:cNvSpPr txBox="1"/>
          <p:nvPr/>
        </p:nvSpPr>
        <p:spPr>
          <a:xfrm>
            <a:off x="4428300" y="3405450"/>
            <a:ext cx="77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latin typeface="Times New Roman"/>
                <a:ea typeface="Times New Roman"/>
                <a:cs typeface="Times New Roman"/>
                <a:sym typeface="Times New Roman"/>
              </a:rPr>
              <a:t>True</a:t>
            </a:r>
            <a:endParaRPr b="1">
              <a:solidFill>
                <a:schemeClr val="lt1"/>
              </a:solidFill>
              <a:latin typeface="Times New Roman"/>
              <a:ea typeface="Times New Roman"/>
              <a:cs typeface="Times New Roman"/>
              <a:sym typeface="Times New Roman"/>
            </a:endParaRPr>
          </a:p>
        </p:txBody>
      </p:sp>
      <p:sp>
        <p:nvSpPr>
          <p:cNvPr id="218" name="Google Shape;218;p23"/>
          <p:cNvSpPr txBox="1"/>
          <p:nvPr/>
        </p:nvSpPr>
        <p:spPr>
          <a:xfrm>
            <a:off x="4846750" y="2628275"/>
            <a:ext cx="77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latin typeface="Times New Roman"/>
                <a:ea typeface="Times New Roman"/>
                <a:cs typeface="Times New Roman"/>
                <a:sym typeface="Times New Roman"/>
              </a:rPr>
              <a:t>False</a:t>
            </a:r>
            <a:endParaRPr b="1">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Data Flow Diagram</a:t>
            </a:r>
            <a:endParaRPr b="1"/>
          </a:p>
        </p:txBody>
      </p:sp>
      <p:sp>
        <p:nvSpPr>
          <p:cNvPr id="224" name="Google Shape;224;p24"/>
          <p:cNvSpPr txBox="1"/>
          <p:nvPr>
            <p:ph idx="1" type="body"/>
          </p:nvPr>
        </p:nvSpPr>
        <p:spPr>
          <a:xfrm>
            <a:off x="1297500" y="1045650"/>
            <a:ext cx="7038900" cy="3758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1600">
                <a:solidFill>
                  <a:schemeClr val="lt1"/>
                </a:solidFill>
              </a:rPr>
              <a:t>Login</a:t>
            </a:r>
            <a:endParaRPr b="1" sz="1600">
              <a:solidFill>
                <a:schemeClr val="lt1"/>
              </a:solidFill>
            </a:endParaRPr>
          </a:p>
        </p:txBody>
      </p:sp>
      <p:sp>
        <p:nvSpPr>
          <p:cNvPr id="225" name="Google Shape;225;p24"/>
          <p:cNvSpPr/>
          <p:nvPr/>
        </p:nvSpPr>
        <p:spPr>
          <a:xfrm>
            <a:off x="3447850" y="1455425"/>
            <a:ext cx="1257600" cy="455100"/>
          </a:xfrm>
          <a:prstGeom prst="cube">
            <a:avLst>
              <a:gd fmla="val 25000" name="adj"/>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Times New Roman"/>
                <a:ea typeface="Times New Roman"/>
                <a:cs typeface="Times New Roman"/>
                <a:sym typeface="Times New Roman"/>
              </a:rPr>
              <a:t>      </a:t>
            </a:r>
            <a:r>
              <a:rPr lang="en-GB">
                <a:latin typeface="Times New Roman"/>
                <a:ea typeface="Times New Roman"/>
                <a:cs typeface="Times New Roman"/>
                <a:sym typeface="Times New Roman"/>
              </a:rPr>
              <a:t>Login</a:t>
            </a:r>
            <a:endParaRPr>
              <a:latin typeface="Times New Roman"/>
              <a:ea typeface="Times New Roman"/>
              <a:cs typeface="Times New Roman"/>
              <a:sym typeface="Times New Roman"/>
            </a:endParaRPr>
          </a:p>
        </p:txBody>
      </p:sp>
      <p:sp>
        <p:nvSpPr>
          <p:cNvPr id="226" name="Google Shape;226;p24"/>
          <p:cNvSpPr/>
          <p:nvPr/>
        </p:nvSpPr>
        <p:spPr>
          <a:xfrm>
            <a:off x="3391325" y="2296200"/>
            <a:ext cx="1257600" cy="1257600"/>
          </a:xfrm>
          <a:prstGeom prst="diamon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800">
                <a:latin typeface="Times New Roman"/>
                <a:ea typeface="Times New Roman"/>
                <a:cs typeface="Times New Roman"/>
                <a:sym typeface="Times New Roman"/>
              </a:rPr>
              <a:t>Username</a:t>
            </a:r>
            <a:endParaRPr b="1" sz="800">
              <a:latin typeface="Times New Roman"/>
              <a:ea typeface="Times New Roman"/>
              <a:cs typeface="Times New Roman"/>
              <a:sym typeface="Times New Roman"/>
            </a:endParaRPr>
          </a:p>
          <a:p>
            <a:pPr indent="0" lvl="0" marL="0" rtl="0" algn="l">
              <a:spcBef>
                <a:spcPts val="0"/>
              </a:spcBef>
              <a:spcAft>
                <a:spcPts val="0"/>
              </a:spcAft>
              <a:buNone/>
            </a:pPr>
            <a:r>
              <a:rPr b="1" lang="en-GB" sz="800">
                <a:latin typeface="Times New Roman"/>
                <a:ea typeface="Times New Roman"/>
                <a:cs typeface="Times New Roman"/>
                <a:sym typeface="Times New Roman"/>
              </a:rPr>
              <a:t>       &amp;</a:t>
            </a:r>
            <a:endParaRPr b="1" sz="800">
              <a:latin typeface="Times New Roman"/>
              <a:ea typeface="Times New Roman"/>
              <a:cs typeface="Times New Roman"/>
              <a:sym typeface="Times New Roman"/>
            </a:endParaRPr>
          </a:p>
          <a:p>
            <a:pPr indent="0" lvl="0" marL="0" rtl="0" algn="l">
              <a:spcBef>
                <a:spcPts val="0"/>
              </a:spcBef>
              <a:spcAft>
                <a:spcPts val="0"/>
              </a:spcAft>
              <a:buNone/>
            </a:pPr>
            <a:r>
              <a:rPr b="1" lang="en-GB" sz="800">
                <a:latin typeface="Times New Roman"/>
                <a:ea typeface="Times New Roman"/>
                <a:cs typeface="Times New Roman"/>
                <a:sym typeface="Times New Roman"/>
              </a:rPr>
              <a:t> Passeord</a:t>
            </a:r>
            <a:endParaRPr b="1" sz="800">
              <a:latin typeface="Times New Roman"/>
              <a:ea typeface="Times New Roman"/>
              <a:cs typeface="Times New Roman"/>
              <a:sym typeface="Times New Roman"/>
            </a:endParaRPr>
          </a:p>
        </p:txBody>
      </p:sp>
      <p:sp>
        <p:nvSpPr>
          <p:cNvPr id="227" name="Google Shape;227;p24"/>
          <p:cNvSpPr/>
          <p:nvPr/>
        </p:nvSpPr>
        <p:spPr>
          <a:xfrm>
            <a:off x="6097025" y="4004425"/>
            <a:ext cx="1373700" cy="455100"/>
          </a:xfrm>
          <a:prstGeom prst="cube">
            <a:avLst>
              <a:gd fmla="val 25000" name="adj"/>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Times New Roman"/>
                <a:ea typeface="Times New Roman"/>
                <a:cs typeface="Times New Roman"/>
                <a:sym typeface="Times New Roman"/>
              </a:rPr>
              <a:t> </a:t>
            </a:r>
            <a:r>
              <a:rPr lang="en-GB">
                <a:latin typeface="Times New Roman"/>
                <a:ea typeface="Times New Roman"/>
                <a:cs typeface="Times New Roman"/>
                <a:sym typeface="Times New Roman"/>
              </a:rPr>
              <a:t>     Modules</a:t>
            </a:r>
            <a:endParaRPr>
              <a:latin typeface="Times New Roman"/>
              <a:ea typeface="Times New Roman"/>
              <a:cs typeface="Times New Roman"/>
              <a:sym typeface="Times New Roman"/>
            </a:endParaRPr>
          </a:p>
        </p:txBody>
      </p:sp>
      <p:cxnSp>
        <p:nvCxnSpPr>
          <p:cNvPr id="228" name="Google Shape;228;p24"/>
          <p:cNvCxnSpPr>
            <a:stCxn id="225" idx="3"/>
            <a:endCxn id="226" idx="0"/>
          </p:cNvCxnSpPr>
          <p:nvPr/>
        </p:nvCxnSpPr>
        <p:spPr>
          <a:xfrm>
            <a:off x="4019763" y="1910525"/>
            <a:ext cx="300" cy="385800"/>
          </a:xfrm>
          <a:prstGeom prst="straightConnector1">
            <a:avLst/>
          </a:prstGeom>
          <a:noFill/>
          <a:ln cap="flat" cmpd="sng" w="9525">
            <a:solidFill>
              <a:schemeClr val="dk2"/>
            </a:solidFill>
            <a:prstDash val="solid"/>
            <a:round/>
            <a:headEnd len="med" w="med" type="none"/>
            <a:tailEnd len="med" w="med" type="triangle"/>
          </a:ln>
        </p:spPr>
      </p:cxnSp>
      <p:cxnSp>
        <p:nvCxnSpPr>
          <p:cNvPr id="229" name="Google Shape;229;p24"/>
          <p:cNvCxnSpPr>
            <a:stCxn id="226" idx="3"/>
          </p:cNvCxnSpPr>
          <p:nvPr/>
        </p:nvCxnSpPr>
        <p:spPr>
          <a:xfrm>
            <a:off x="4648925" y="2925000"/>
            <a:ext cx="805500" cy="14100"/>
          </a:xfrm>
          <a:prstGeom prst="straightConnector1">
            <a:avLst/>
          </a:prstGeom>
          <a:noFill/>
          <a:ln cap="flat" cmpd="sng" w="9525">
            <a:solidFill>
              <a:schemeClr val="dk2"/>
            </a:solidFill>
            <a:prstDash val="solid"/>
            <a:round/>
            <a:headEnd len="med" w="med" type="none"/>
            <a:tailEnd len="med" w="med" type="none"/>
          </a:ln>
        </p:spPr>
      </p:cxnSp>
      <p:cxnSp>
        <p:nvCxnSpPr>
          <p:cNvPr id="230" name="Google Shape;230;p24"/>
          <p:cNvCxnSpPr/>
          <p:nvPr/>
        </p:nvCxnSpPr>
        <p:spPr>
          <a:xfrm rot="10800000">
            <a:off x="5468500" y="1653400"/>
            <a:ext cx="0" cy="1314000"/>
          </a:xfrm>
          <a:prstGeom prst="straightConnector1">
            <a:avLst/>
          </a:prstGeom>
          <a:noFill/>
          <a:ln cap="flat" cmpd="sng" w="9525">
            <a:solidFill>
              <a:schemeClr val="dk2"/>
            </a:solidFill>
            <a:prstDash val="solid"/>
            <a:round/>
            <a:headEnd len="med" w="med" type="none"/>
            <a:tailEnd len="med" w="med" type="none"/>
          </a:ln>
        </p:spPr>
      </p:cxnSp>
      <p:cxnSp>
        <p:nvCxnSpPr>
          <p:cNvPr id="231" name="Google Shape;231;p24"/>
          <p:cNvCxnSpPr/>
          <p:nvPr/>
        </p:nvCxnSpPr>
        <p:spPr>
          <a:xfrm>
            <a:off x="-155425" y="254350"/>
            <a:ext cx="1356600" cy="1356600"/>
          </a:xfrm>
          <a:prstGeom prst="straightConnector1">
            <a:avLst/>
          </a:prstGeom>
          <a:noFill/>
          <a:ln cap="flat" cmpd="sng" w="9525">
            <a:solidFill>
              <a:schemeClr val="dk2"/>
            </a:solidFill>
            <a:prstDash val="solid"/>
            <a:round/>
            <a:headEnd len="med" w="med" type="none"/>
            <a:tailEnd len="med" w="med" type="triangle"/>
          </a:ln>
        </p:spPr>
      </p:cxnSp>
      <p:cxnSp>
        <p:nvCxnSpPr>
          <p:cNvPr id="232" name="Google Shape;232;p24"/>
          <p:cNvCxnSpPr>
            <a:endCxn id="225" idx="5"/>
          </p:cNvCxnSpPr>
          <p:nvPr/>
        </p:nvCxnSpPr>
        <p:spPr>
          <a:xfrm rot="10800000">
            <a:off x="4705450" y="1626088"/>
            <a:ext cx="762900" cy="27300"/>
          </a:xfrm>
          <a:prstGeom prst="straightConnector1">
            <a:avLst/>
          </a:prstGeom>
          <a:noFill/>
          <a:ln cap="flat" cmpd="sng" w="9525">
            <a:solidFill>
              <a:schemeClr val="dk2"/>
            </a:solidFill>
            <a:prstDash val="solid"/>
            <a:round/>
            <a:headEnd len="med" w="med" type="none"/>
            <a:tailEnd len="med" w="med" type="triangle"/>
          </a:ln>
        </p:spPr>
      </p:cxnSp>
      <p:cxnSp>
        <p:nvCxnSpPr>
          <p:cNvPr id="233" name="Google Shape;233;p24"/>
          <p:cNvCxnSpPr>
            <a:stCxn id="226" idx="2"/>
          </p:cNvCxnSpPr>
          <p:nvPr/>
        </p:nvCxnSpPr>
        <p:spPr>
          <a:xfrm>
            <a:off x="4020125" y="3553800"/>
            <a:ext cx="7200" cy="713700"/>
          </a:xfrm>
          <a:prstGeom prst="straightConnector1">
            <a:avLst/>
          </a:prstGeom>
          <a:noFill/>
          <a:ln cap="flat" cmpd="sng" w="9525">
            <a:solidFill>
              <a:schemeClr val="dk2"/>
            </a:solidFill>
            <a:prstDash val="solid"/>
            <a:round/>
            <a:headEnd len="med" w="med" type="none"/>
            <a:tailEnd len="med" w="med" type="none"/>
          </a:ln>
        </p:spPr>
      </p:cxnSp>
      <p:cxnSp>
        <p:nvCxnSpPr>
          <p:cNvPr id="234" name="Google Shape;234;p24"/>
          <p:cNvCxnSpPr>
            <a:endCxn id="227" idx="2"/>
          </p:cNvCxnSpPr>
          <p:nvPr/>
        </p:nvCxnSpPr>
        <p:spPr>
          <a:xfrm>
            <a:off x="4006325" y="4253163"/>
            <a:ext cx="2090700" cy="35700"/>
          </a:xfrm>
          <a:prstGeom prst="straightConnector1">
            <a:avLst/>
          </a:prstGeom>
          <a:noFill/>
          <a:ln cap="flat" cmpd="sng" w="9525">
            <a:solidFill>
              <a:schemeClr val="dk2"/>
            </a:solidFill>
            <a:prstDash val="solid"/>
            <a:round/>
            <a:headEnd len="med" w="med" type="none"/>
            <a:tailEnd len="med" w="med" type="triangle"/>
          </a:ln>
        </p:spPr>
      </p:cxnSp>
      <p:sp>
        <p:nvSpPr>
          <p:cNvPr id="235" name="Google Shape;235;p24"/>
          <p:cNvSpPr txBox="1"/>
          <p:nvPr/>
        </p:nvSpPr>
        <p:spPr>
          <a:xfrm>
            <a:off x="4719575" y="3108700"/>
            <a:ext cx="97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latin typeface="Times New Roman"/>
                <a:ea typeface="Times New Roman"/>
                <a:cs typeface="Times New Roman"/>
                <a:sym typeface="Times New Roman"/>
              </a:rPr>
              <a:t>    False</a:t>
            </a:r>
            <a:endParaRPr b="1">
              <a:solidFill>
                <a:schemeClr val="lt1"/>
              </a:solidFill>
              <a:latin typeface="Times New Roman"/>
              <a:ea typeface="Times New Roman"/>
              <a:cs typeface="Times New Roman"/>
              <a:sym typeface="Times New Roman"/>
            </a:endParaRPr>
          </a:p>
        </p:txBody>
      </p:sp>
      <p:sp>
        <p:nvSpPr>
          <p:cNvPr id="236" name="Google Shape;236;p24"/>
          <p:cNvSpPr txBox="1"/>
          <p:nvPr/>
        </p:nvSpPr>
        <p:spPr>
          <a:xfrm>
            <a:off x="4479425" y="4288875"/>
            <a:ext cx="97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latin typeface="Times New Roman"/>
                <a:ea typeface="Times New Roman"/>
                <a:cs typeface="Times New Roman"/>
                <a:sym typeface="Times New Roman"/>
              </a:rPr>
              <a:t>    True</a:t>
            </a:r>
            <a:endParaRPr b="1">
              <a:solidFill>
                <a:schemeClr val="lt1"/>
              </a:solidFill>
              <a:latin typeface="Times New Roman"/>
              <a:ea typeface="Times New Roman"/>
              <a:cs typeface="Times New Roman"/>
              <a:sym typeface="Times New Roman"/>
            </a:endParaRPr>
          </a:p>
        </p:txBody>
      </p:sp>
      <p:cxnSp>
        <p:nvCxnSpPr>
          <p:cNvPr id="237" name="Google Shape;237;p24"/>
          <p:cNvCxnSpPr>
            <a:endCxn id="225" idx="1"/>
          </p:cNvCxnSpPr>
          <p:nvPr/>
        </p:nvCxnSpPr>
        <p:spPr>
          <a:xfrm>
            <a:off x="4013163" y="1059800"/>
            <a:ext cx="6600" cy="509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Data Flow Diagram</a:t>
            </a:r>
            <a:endParaRPr b="1"/>
          </a:p>
        </p:txBody>
      </p:sp>
      <p:sp>
        <p:nvSpPr>
          <p:cNvPr id="243" name="Google Shape;243;p25"/>
          <p:cNvSpPr txBox="1"/>
          <p:nvPr>
            <p:ph idx="1" type="body"/>
          </p:nvPr>
        </p:nvSpPr>
        <p:spPr>
          <a:xfrm>
            <a:off x="1297500" y="1003275"/>
            <a:ext cx="7038900" cy="397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400">
                <a:solidFill>
                  <a:schemeClr val="lt1"/>
                </a:solidFill>
              </a:rPr>
              <a:t>Access The Modules</a:t>
            </a:r>
            <a:endParaRPr sz="1400">
              <a:solidFill>
                <a:schemeClr val="lt1"/>
              </a:solidFill>
            </a:endParaRPr>
          </a:p>
        </p:txBody>
      </p:sp>
      <p:sp>
        <p:nvSpPr>
          <p:cNvPr id="244" name="Google Shape;244;p25"/>
          <p:cNvSpPr/>
          <p:nvPr/>
        </p:nvSpPr>
        <p:spPr>
          <a:xfrm>
            <a:off x="1660350" y="1459338"/>
            <a:ext cx="1130400" cy="409800"/>
          </a:xfrm>
          <a:prstGeom prst="cube">
            <a:avLst>
              <a:gd fmla="val 25000" name="adj"/>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latin typeface="Times New Roman"/>
                <a:ea typeface="Times New Roman"/>
                <a:cs typeface="Times New Roman"/>
                <a:sym typeface="Times New Roman"/>
              </a:rPr>
              <a:t>    </a:t>
            </a:r>
            <a:r>
              <a:rPr b="1" lang="en-GB">
                <a:latin typeface="Times New Roman"/>
                <a:ea typeface="Times New Roman"/>
                <a:cs typeface="Times New Roman"/>
                <a:sym typeface="Times New Roman"/>
              </a:rPr>
              <a:t>Home</a:t>
            </a:r>
            <a:endParaRPr b="1">
              <a:latin typeface="Times New Roman"/>
              <a:ea typeface="Times New Roman"/>
              <a:cs typeface="Times New Roman"/>
              <a:sym typeface="Times New Roman"/>
            </a:endParaRPr>
          </a:p>
        </p:txBody>
      </p:sp>
      <p:sp>
        <p:nvSpPr>
          <p:cNvPr id="245" name="Google Shape;245;p25"/>
          <p:cNvSpPr/>
          <p:nvPr/>
        </p:nvSpPr>
        <p:spPr>
          <a:xfrm>
            <a:off x="1815750" y="2151938"/>
            <a:ext cx="819600" cy="914100"/>
          </a:xfrm>
          <a:prstGeom prst="diamond">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600"/>
              <a:t>Login</a:t>
            </a:r>
            <a:endParaRPr b="1" sz="600"/>
          </a:p>
        </p:txBody>
      </p:sp>
      <p:sp>
        <p:nvSpPr>
          <p:cNvPr id="246" name="Google Shape;246;p25"/>
          <p:cNvSpPr/>
          <p:nvPr/>
        </p:nvSpPr>
        <p:spPr>
          <a:xfrm>
            <a:off x="3632400" y="3207625"/>
            <a:ext cx="1879200" cy="2826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Times New Roman"/>
                <a:ea typeface="Times New Roman"/>
                <a:cs typeface="Times New Roman"/>
                <a:sym typeface="Times New Roman"/>
              </a:rPr>
              <a:t>           </a:t>
            </a:r>
            <a:r>
              <a:rPr lang="en-GB" sz="1200">
                <a:latin typeface="Times New Roman"/>
                <a:ea typeface="Times New Roman"/>
                <a:cs typeface="Times New Roman"/>
                <a:sym typeface="Times New Roman"/>
              </a:rPr>
              <a:t>Img Resizer</a:t>
            </a:r>
            <a:endParaRPr sz="1200">
              <a:latin typeface="Times New Roman"/>
              <a:ea typeface="Times New Roman"/>
              <a:cs typeface="Times New Roman"/>
              <a:sym typeface="Times New Roman"/>
            </a:endParaRPr>
          </a:p>
        </p:txBody>
      </p:sp>
      <p:sp>
        <p:nvSpPr>
          <p:cNvPr id="247" name="Google Shape;247;p25"/>
          <p:cNvSpPr/>
          <p:nvPr/>
        </p:nvSpPr>
        <p:spPr>
          <a:xfrm>
            <a:off x="3632400" y="3670900"/>
            <a:ext cx="1879200" cy="2826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Times New Roman"/>
                <a:ea typeface="Times New Roman"/>
                <a:cs typeface="Times New Roman"/>
                <a:sym typeface="Times New Roman"/>
              </a:rPr>
              <a:t>           </a:t>
            </a:r>
            <a:r>
              <a:rPr lang="en-GB" sz="1200">
                <a:latin typeface="Times New Roman"/>
                <a:ea typeface="Times New Roman"/>
                <a:cs typeface="Times New Roman"/>
                <a:sym typeface="Times New Roman"/>
              </a:rPr>
              <a:t>Img Cropper</a:t>
            </a:r>
            <a:endParaRPr sz="1200">
              <a:latin typeface="Times New Roman"/>
              <a:ea typeface="Times New Roman"/>
              <a:cs typeface="Times New Roman"/>
              <a:sym typeface="Times New Roman"/>
            </a:endParaRPr>
          </a:p>
        </p:txBody>
      </p:sp>
      <p:sp>
        <p:nvSpPr>
          <p:cNvPr id="248" name="Google Shape;248;p25"/>
          <p:cNvSpPr/>
          <p:nvPr/>
        </p:nvSpPr>
        <p:spPr>
          <a:xfrm>
            <a:off x="3639450" y="4134175"/>
            <a:ext cx="1879200" cy="2826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300">
                <a:latin typeface="Times New Roman"/>
                <a:ea typeface="Times New Roman"/>
                <a:cs typeface="Times New Roman"/>
                <a:sym typeface="Times New Roman"/>
              </a:rPr>
              <a:t> </a:t>
            </a:r>
            <a:r>
              <a:rPr lang="en-GB" sz="1300">
                <a:latin typeface="Times New Roman"/>
                <a:ea typeface="Times New Roman"/>
                <a:cs typeface="Times New Roman"/>
                <a:sym typeface="Times New Roman"/>
              </a:rPr>
              <a:t>Img Filters Adjustment</a:t>
            </a:r>
            <a:endParaRPr sz="1300">
              <a:latin typeface="Times New Roman"/>
              <a:ea typeface="Times New Roman"/>
              <a:cs typeface="Times New Roman"/>
              <a:sym typeface="Times New Roman"/>
            </a:endParaRPr>
          </a:p>
        </p:txBody>
      </p:sp>
      <p:sp>
        <p:nvSpPr>
          <p:cNvPr id="249" name="Google Shape;249;p25"/>
          <p:cNvSpPr/>
          <p:nvPr/>
        </p:nvSpPr>
        <p:spPr>
          <a:xfrm>
            <a:off x="3632400" y="4564050"/>
            <a:ext cx="1879200" cy="2826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Times New Roman"/>
                <a:ea typeface="Times New Roman"/>
                <a:cs typeface="Times New Roman"/>
                <a:sym typeface="Times New Roman"/>
              </a:rPr>
              <a:t>  </a:t>
            </a:r>
            <a:r>
              <a:rPr lang="en-GB" sz="1200">
                <a:latin typeface="Times New Roman"/>
                <a:ea typeface="Times New Roman"/>
                <a:cs typeface="Times New Roman"/>
                <a:sym typeface="Times New Roman"/>
              </a:rPr>
              <a:t>Img To PDF Converter</a:t>
            </a:r>
            <a:endParaRPr sz="1200">
              <a:latin typeface="Times New Roman"/>
              <a:ea typeface="Times New Roman"/>
              <a:cs typeface="Times New Roman"/>
              <a:sym typeface="Times New Roman"/>
            </a:endParaRPr>
          </a:p>
        </p:txBody>
      </p:sp>
      <p:sp>
        <p:nvSpPr>
          <p:cNvPr id="250" name="Google Shape;250;p25"/>
          <p:cNvSpPr/>
          <p:nvPr/>
        </p:nvSpPr>
        <p:spPr>
          <a:xfrm>
            <a:off x="6627200" y="3264150"/>
            <a:ext cx="1045800" cy="409800"/>
          </a:xfrm>
          <a:prstGeom prst="ellipse">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latin typeface="Times New Roman"/>
                <a:ea typeface="Times New Roman"/>
                <a:cs typeface="Times New Roman"/>
                <a:sym typeface="Times New Roman"/>
              </a:rPr>
              <a:t>  </a:t>
            </a:r>
            <a:r>
              <a:rPr b="1" lang="en-GB">
                <a:latin typeface="Times New Roman"/>
                <a:ea typeface="Times New Roman"/>
                <a:cs typeface="Times New Roman"/>
                <a:sym typeface="Times New Roman"/>
              </a:rPr>
              <a:t>Edit</a:t>
            </a:r>
            <a:endParaRPr b="1">
              <a:latin typeface="Times New Roman"/>
              <a:ea typeface="Times New Roman"/>
              <a:cs typeface="Times New Roman"/>
              <a:sym typeface="Times New Roman"/>
            </a:endParaRPr>
          </a:p>
        </p:txBody>
      </p:sp>
      <p:sp>
        <p:nvSpPr>
          <p:cNvPr id="251" name="Google Shape;251;p25"/>
          <p:cNvSpPr/>
          <p:nvPr/>
        </p:nvSpPr>
        <p:spPr>
          <a:xfrm>
            <a:off x="6464750" y="4281450"/>
            <a:ext cx="1370700" cy="4098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latin typeface="Times New Roman"/>
                <a:ea typeface="Times New Roman"/>
                <a:cs typeface="Times New Roman"/>
                <a:sym typeface="Times New Roman"/>
              </a:rPr>
              <a:t>    </a:t>
            </a:r>
            <a:r>
              <a:rPr b="1" lang="en-GB">
                <a:latin typeface="Times New Roman"/>
                <a:ea typeface="Times New Roman"/>
                <a:cs typeface="Times New Roman"/>
                <a:sym typeface="Times New Roman"/>
              </a:rPr>
              <a:t>Download</a:t>
            </a:r>
            <a:endParaRPr b="1">
              <a:latin typeface="Times New Roman"/>
              <a:ea typeface="Times New Roman"/>
              <a:cs typeface="Times New Roman"/>
              <a:sym typeface="Times New Roman"/>
            </a:endParaRPr>
          </a:p>
        </p:txBody>
      </p:sp>
      <p:cxnSp>
        <p:nvCxnSpPr>
          <p:cNvPr id="252" name="Google Shape;252;p25"/>
          <p:cNvCxnSpPr>
            <a:endCxn id="245" idx="0"/>
          </p:cNvCxnSpPr>
          <p:nvPr/>
        </p:nvCxnSpPr>
        <p:spPr>
          <a:xfrm>
            <a:off x="2211450" y="1911638"/>
            <a:ext cx="14100" cy="240300"/>
          </a:xfrm>
          <a:prstGeom prst="straightConnector1">
            <a:avLst/>
          </a:prstGeom>
          <a:noFill/>
          <a:ln cap="flat" cmpd="sng" w="9525">
            <a:solidFill>
              <a:schemeClr val="dk2"/>
            </a:solidFill>
            <a:prstDash val="solid"/>
            <a:round/>
            <a:headEnd len="med" w="med" type="none"/>
            <a:tailEnd len="med" w="med" type="triangle"/>
          </a:ln>
        </p:spPr>
      </p:cxnSp>
      <p:cxnSp>
        <p:nvCxnSpPr>
          <p:cNvPr id="253" name="Google Shape;253;p25"/>
          <p:cNvCxnSpPr>
            <a:stCxn id="246" idx="3"/>
            <a:endCxn id="250" idx="2"/>
          </p:cNvCxnSpPr>
          <p:nvPr/>
        </p:nvCxnSpPr>
        <p:spPr>
          <a:xfrm>
            <a:off x="5511600" y="3348925"/>
            <a:ext cx="1115700" cy="120000"/>
          </a:xfrm>
          <a:prstGeom prst="straightConnector1">
            <a:avLst/>
          </a:prstGeom>
          <a:noFill/>
          <a:ln cap="flat" cmpd="sng" w="9525">
            <a:solidFill>
              <a:schemeClr val="dk2"/>
            </a:solidFill>
            <a:prstDash val="solid"/>
            <a:round/>
            <a:headEnd len="med" w="med" type="none"/>
            <a:tailEnd len="med" w="med" type="triangle"/>
          </a:ln>
        </p:spPr>
      </p:cxnSp>
      <p:cxnSp>
        <p:nvCxnSpPr>
          <p:cNvPr id="254" name="Google Shape;254;p25"/>
          <p:cNvCxnSpPr/>
          <p:nvPr/>
        </p:nvCxnSpPr>
        <p:spPr>
          <a:xfrm flipH="1" rot="10800000">
            <a:off x="5511600" y="3490225"/>
            <a:ext cx="1115700" cy="343200"/>
          </a:xfrm>
          <a:prstGeom prst="straightConnector1">
            <a:avLst/>
          </a:prstGeom>
          <a:noFill/>
          <a:ln cap="flat" cmpd="sng" w="9525">
            <a:solidFill>
              <a:schemeClr val="dk2"/>
            </a:solidFill>
            <a:prstDash val="solid"/>
            <a:round/>
            <a:headEnd len="med" w="med" type="none"/>
            <a:tailEnd len="med" w="med" type="triangle"/>
          </a:ln>
        </p:spPr>
      </p:cxnSp>
      <p:cxnSp>
        <p:nvCxnSpPr>
          <p:cNvPr id="255" name="Google Shape;255;p25"/>
          <p:cNvCxnSpPr>
            <a:stCxn id="248" idx="3"/>
            <a:endCxn id="250" idx="3"/>
          </p:cNvCxnSpPr>
          <p:nvPr/>
        </p:nvCxnSpPr>
        <p:spPr>
          <a:xfrm flipH="1" rot="10800000">
            <a:off x="5518650" y="3613975"/>
            <a:ext cx="1261800" cy="661500"/>
          </a:xfrm>
          <a:prstGeom prst="straightConnector1">
            <a:avLst/>
          </a:prstGeom>
          <a:noFill/>
          <a:ln cap="flat" cmpd="sng" w="9525">
            <a:solidFill>
              <a:schemeClr val="dk2"/>
            </a:solidFill>
            <a:prstDash val="solid"/>
            <a:round/>
            <a:headEnd len="med" w="med" type="none"/>
            <a:tailEnd len="med" w="med" type="triangle"/>
          </a:ln>
        </p:spPr>
      </p:cxnSp>
      <p:cxnSp>
        <p:nvCxnSpPr>
          <p:cNvPr id="256" name="Google Shape;256;p25"/>
          <p:cNvCxnSpPr>
            <a:stCxn id="249" idx="3"/>
            <a:endCxn id="250" idx="3"/>
          </p:cNvCxnSpPr>
          <p:nvPr/>
        </p:nvCxnSpPr>
        <p:spPr>
          <a:xfrm flipH="1" rot="10800000">
            <a:off x="5511600" y="3613950"/>
            <a:ext cx="1268700" cy="1091400"/>
          </a:xfrm>
          <a:prstGeom prst="straightConnector1">
            <a:avLst/>
          </a:prstGeom>
          <a:noFill/>
          <a:ln cap="flat" cmpd="sng" w="9525">
            <a:solidFill>
              <a:schemeClr val="dk2"/>
            </a:solidFill>
            <a:prstDash val="solid"/>
            <a:round/>
            <a:headEnd len="med" w="med" type="none"/>
            <a:tailEnd len="med" w="med" type="triangle"/>
          </a:ln>
        </p:spPr>
      </p:cxnSp>
      <p:cxnSp>
        <p:nvCxnSpPr>
          <p:cNvPr id="257" name="Google Shape;257;p25"/>
          <p:cNvCxnSpPr>
            <a:stCxn id="250" idx="4"/>
            <a:endCxn id="251" idx="0"/>
          </p:cNvCxnSpPr>
          <p:nvPr/>
        </p:nvCxnSpPr>
        <p:spPr>
          <a:xfrm>
            <a:off x="7150100" y="3673950"/>
            <a:ext cx="0" cy="607500"/>
          </a:xfrm>
          <a:prstGeom prst="straightConnector1">
            <a:avLst/>
          </a:prstGeom>
          <a:noFill/>
          <a:ln cap="flat" cmpd="sng" w="9525">
            <a:solidFill>
              <a:schemeClr val="dk2"/>
            </a:solidFill>
            <a:prstDash val="solid"/>
            <a:round/>
            <a:headEnd len="med" w="med" type="none"/>
            <a:tailEnd len="med" w="med" type="triangle"/>
          </a:ln>
        </p:spPr>
      </p:cxnSp>
      <p:cxnSp>
        <p:nvCxnSpPr>
          <p:cNvPr id="258" name="Google Shape;258;p25"/>
          <p:cNvCxnSpPr>
            <a:stCxn id="245" idx="2"/>
          </p:cNvCxnSpPr>
          <p:nvPr/>
        </p:nvCxnSpPr>
        <p:spPr>
          <a:xfrm>
            <a:off x="2225550" y="3066038"/>
            <a:ext cx="28200" cy="1770600"/>
          </a:xfrm>
          <a:prstGeom prst="straightConnector1">
            <a:avLst/>
          </a:prstGeom>
          <a:noFill/>
          <a:ln cap="flat" cmpd="sng" w="9525">
            <a:solidFill>
              <a:schemeClr val="dk2"/>
            </a:solidFill>
            <a:prstDash val="solid"/>
            <a:round/>
            <a:headEnd len="med" w="med" type="none"/>
            <a:tailEnd len="med" w="med" type="none"/>
          </a:ln>
        </p:spPr>
      </p:cxnSp>
      <p:cxnSp>
        <p:nvCxnSpPr>
          <p:cNvPr id="259" name="Google Shape;259;p25"/>
          <p:cNvCxnSpPr>
            <a:endCxn id="246" idx="1"/>
          </p:cNvCxnSpPr>
          <p:nvPr/>
        </p:nvCxnSpPr>
        <p:spPr>
          <a:xfrm flipH="1" rot="10800000">
            <a:off x="2222400" y="3348925"/>
            <a:ext cx="1410000" cy="29400"/>
          </a:xfrm>
          <a:prstGeom prst="straightConnector1">
            <a:avLst/>
          </a:prstGeom>
          <a:noFill/>
          <a:ln cap="flat" cmpd="sng" w="9525">
            <a:solidFill>
              <a:schemeClr val="dk2"/>
            </a:solidFill>
            <a:prstDash val="solid"/>
            <a:round/>
            <a:headEnd len="med" w="med" type="none"/>
            <a:tailEnd len="med" w="med" type="triangle"/>
          </a:ln>
        </p:spPr>
      </p:cxnSp>
      <p:cxnSp>
        <p:nvCxnSpPr>
          <p:cNvPr id="260" name="Google Shape;260;p25"/>
          <p:cNvCxnSpPr>
            <a:endCxn id="247" idx="1"/>
          </p:cNvCxnSpPr>
          <p:nvPr/>
        </p:nvCxnSpPr>
        <p:spPr>
          <a:xfrm flipH="1" rot="10800000">
            <a:off x="2222400" y="3812200"/>
            <a:ext cx="1410000" cy="10500"/>
          </a:xfrm>
          <a:prstGeom prst="straightConnector1">
            <a:avLst/>
          </a:prstGeom>
          <a:noFill/>
          <a:ln cap="flat" cmpd="sng" w="9525">
            <a:solidFill>
              <a:schemeClr val="dk2"/>
            </a:solidFill>
            <a:prstDash val="solid"/>
            <a:round/>
            <a:headEnd len="med" w="med" type="none"/>
            <a:tailEnd len="med" w="med" type="triangle"/>
          </a:ln>
        </p:spPr>
      </p:cxnSp>
      <p:cxnSp>
        <p:nvCxnSpPr>
          <p:cNvPr id="261" name="Google Shape;261;p25"/>
          <p:cNvCxnSpPr>
            <a:endCxn id="248" idx="1"/>
          </p:cNvCxnSpPr>
          <p:nvPr/>
        </p:nvCxnSpPr>
        <p:spPr>
          <a:xfrm flipH="1" rot="10800000">
            <a:off x="2267850" y="4275475"/>
            <a:ext cx="1371600" cy="20100"/>
          </a:xfrm>
          <a:prstGeom prst="straightConnector1">
            <a:avLst/>
          </a:prstGeom>
          <a:noFill/>
          <a:ln cap="flat" cmpd="sng" w="9525">
            <a:solidFill>
              <a:schemeClr val="dk2"/>
            </a:solidFill>
            <a:prstDash val="solid"/>
            <a:round/>
            <a:headEnd len="med" w="med" type="none"/>
            <a:tailEnd len="med" w="med" type="triangle"/>
          </a:ln>
        </p:spPr>
      </p:cxnSp>
      <p:cxnSp>
        <p:nvCxnSpPr>
          <p:cNvPr id="262" name="Google Shape;262;p25"/>
          <p:cNvCxnSpPr>
            <a:endCxn id="249" idx="1"/>
          </p:cNvCxnSpPr>
          <p:nvPr/>
        </p:nvCxnSpPr>
        <p:spPr>
          <a:xfrm flipH="1" rot="10800000">
            <a:off x="2260800" y="4705350"/>
            <a:ext cx="1371600" cy="28500"/>
          </a:xfrm>
          <a:prstGeom prst="straightConnector1">
            <a:avLst/>
          </a:prstGeom>
          <a:noFill/>
          <a:ln cap="flat" cmpd="sng" w="9525">
            <a:solidFill>
              <a:schemeClr val="dk2"/>
            </a:solidFill>
            <a:prstDash val="solid"/>
            <a:round/>
            <a:headEnd len="med" w="med" type="none"/>
            <a:tailEnd len="med" w="med" type="triangle"/>
          </a:ln>
        </p:spPr>
      </p:cxnSp>
      <p:sp>
        <p:nvSpPr>
          <p:cNvPr id="263" name="Google Shape;263;p25"/>
          <p:cNvSpPr txBox="1"/>
          <p:nvPr/>
        </p:nvSpPr>
        <p:spPr>
          <a:xfrm>
            <a:off x="1935775" y="4973775"/>
            <a:ext cx="62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64" name="Google Shape;264;p25"/>
          <p:cNvSpPr txBox="1"/>
          <p:nvPr/>
        </p:nvSpPr>
        <p:spPr>
          <a:xfrm>
            <a:off x="1935775" y="4748350"/>
            <a:ext cx="62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000">
                <a:latin typeface="Times New Roman"/>
                <a:ea typeface="Times New Roman"/>
                <a:cs typeface="Times New Roman"/>
                <a:sym typeface="Times New Roman"/>
              </a:rPr>
              <a:t>Logout</a:t>
            </a:r>
            <a:endParaRPr b="1" sz="10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Database Design</a:t>
            </a:r>
            <a:endParaRPr b="1"/>
          </a:p>
        </p:txBody>
      </p:sp>
      <p:sp>
        <p:nvSpPr>
          <p:cNvPr id="270" name="Google Shape;270;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271" name="Google Shape;271;p26"/>
          <p:cNvGraphicFramePr/>
          <p:nvPr/>
        </p:nvGraphicFramePr>
        <p:xfrm>
          <a:off x="952500" y="1567515"/>
          <a:ext cx="3000000" cy="3000000"/>
        </p:xfrm>
        <a:graphic>
          <a:graphicData uri="http://schemas.openxmlformats.org/drawingml/2006/table">
            <a:tbl>
              <a:tblPr>
                <a:noFill/>
                <a:tableStyleId>{FF8F58D4-7DC9-420E-85A7-389A77D435FB}</a:tableStyleId>
              </a:tblPr>
              <a:tblGrid>
                <a:gridCol w="1447800"/>
                <a:gridCol w="1447800"/>
                <a:gridCol w="1447800"/>
                <a:gridCol w="1447800"/>
                <a:gridCol w="1447800"/>
              </a:tblGrid>
              <a:tr h="672100">
                <a:tc>
                  <a:txBody>
                    <a:bodyPr/>
                    <a:lstStyle/>
                    <a:p>
                      <a:pPr indent="0" lvl="0" marL="0" rtl="0" algn="l">
                        <a:spcBef>
                          <a:spcPts val="0"/>
                        </a:spcBef>
                        <a:spcAft>
                          <a:spcPts val="0"/>
                        </a:spcAft>
                        <a:buNone/>
                      </a:pPr>
                      <a:r>
                        <a:rPr b="1" lang="en-GB">
                          <a:solidFill>
                            <a:schemeClr val="lt1"/>
                          </a:solidFill>
                          <a:latin typeface="Times New Roman"/>
                          <a:ea typeface="Times New Roman"/>
                          <a:cs typeface="Times New Roman"/>
                          <a:sym typeface="Times New Roman"/>
                        </a:rPr>
                        <a:t> Field Name</a:t>
                      </a:r>
                      <a:endParaRPr b="1">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GB">
                          <a:solidFill>
                            <a:schemeClr val="lt1"/>
                          </a:solidFill>
                          <a:latin typeface="Times New Roman"/>
                          <a:ea typeface="Times New Roman"/>
                          <a:cs typeface="Times New Roman"/>
                          <a:sym typeface="Times New Roman"/>
                        </a:rPr>
                        <a:t>   </a:t>
                      </a:r>
                      <a:r>
                        <a:rPr b="1" lang="en-GB">
                          <a:solidFill>
                            <a:schemeClr val="lt1"/>
                          </a:solidFill>
                          <a:latin typeface="Times New Roman"/>
                          <a:ea typeface="Times New Roman"/>
                          <a:cs typeface="Times New Roman"/>
                          <a:sym typeface="Times New Roman"/>
                        </a:rPr>
                        <a:t>Field Type</a:t>
                      </a:r>
                      <a:endParaRPr b="1">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GB">
                          <a:solidFill>
                            <a:schemeClr val="lt1"/>
                          </a:solidFill>
                          <a:latin typeface="Times New Roman"/>
                          <a:ea typeface="Times New Roman"/>
                          <a:cs typeface="Times New Roman"/>
                          <a:sym typeface="Times New Roman"/>
                        </a:rPr>
                        <a:t>    </a:t>
                      </a:r>
                      <a:r>
                        <a:rPr b="1" lang="en-GB">
                          <a:solidFill>
                            <a:schemeClr val="lt1"/>
                          </a:solidFill>
                          <a:latin typeface="Times New Roman"/>
                          <a:ea typeface="Times New Roman"/>
                          <a:cs typeface="Times New Roman"/>
                          <a:sym typeface="Times New Roman"/>
                        </a:rPr>
                        <a:t>Field Size</a:t>
                      </a:r>
                      <a:endParaRPr b="1">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GB">
                          <a:solidFill>
                            <a:schemeClr val="lt1"/>
                          </a:solidFill>
                          <a:latin typeface="Times New Roman"/>
                          <a:ea typeface="Times New Roman"/>
                          <a:cs typeface="Times New Roman"/>
                          <a:sym typeface="Times New Roman"/>
                        </a:rPr>
                        <a:t>   </a:t>
                      </a:r>
                      <a:r>
                        <a:rPr b="1" lang="en-GB">
                          <a:solidFill>
                            <a:schemeClr val="lt1"/>
                          </a:solidFill>
                          <a:latin typeface="Times New Roman"/>
                          <a:ea typeface="Times New Roman"/>
                          <a:cs typeface="Times New Roman"/>
                          <a:sym typeface="Times New Roman"/>
                        </a:rPr>
                        <a:t>Constraints</a:t>
                      </a:r>
                      <a:endParaRPr b="1">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GB">
                          <a:solidFill>
                            <a:schemeClr val="lt1"/>
                          </a:solidFill>
                          <a:latin typeface="Times New Roman"/>
                          <a:ea typeface="Times New Roman"/>
                          <a:cs typeface="Times New Roman"/>
                          <a:sym typeface="Times New Roman"/>
                        </a:rPr>
                        <a:t>   </a:t>
                      </a:r>
                      <a:r>
                        <a:rPr b="1" lang="en-GB">
                          <a:solidFill>
                            <a:schemeClr val="lt1"/>
                          </a:solidFill>
                          <a:latin typeface="Times New Roman"/>
                          <a:ea typeface="Times New Roman"/>
                          <a:cs typeface="Times New Roman"/>
                          <a:sym typeface="Times New Roman"/>
                        </a:rPr>
                        <a:t>Description</a:t>
                      </a:r>
                      <a:endParaRPr b="1">
                        <a:solidFill>
                          <a:schemeClr val="lt1"/>
                        </a:solidFill>
                        <a:latin typeface="Times New Roman"/>
                        <a:ea typeface="Times New Roman"/>
                        <a:cs typeface="Times New Roman"/>
                        <a:sym typeface="Times New Roman"/>
                      </a:endParaRPr>
                    </a:p>
                  </a:txBody>
                  <a:tcPr marT="91425" marB="91425" marR="91425" marL="91425"/>
                </a:tc>
              </a:tr>
              <a:tr h="672100">
                <a:tc>
                  <a:txBody>
                    <a:bodyPr/>
                    <a:lstStyle/>
                    <a:p>
                      <a:pPr indent="0" lvl="0" marL="0" rtl="0" algn="l">
                        <a:spcBef>
                          <a:spcPts val="0"/>
                        </a:spcBef>
                        <a:spcAft>
                          <a:spcPts val="0"/>
                        </a:spcAft>
                        <a:buNone/>
                      </a:pPr>
                      <a:r>
                        <a:rPr b="1" lang="en-GB">
                          <a:solidFill>
                            <a:schemeClr val="lt1"/>
                          </a:solidFill>
                          <a:latin typeface="Times New Roman"/>
                          <a:ea typeface="Times New Roman"/>
                          <a:cs typeface="Times New Roman"/>
                          <a:sym typeface="Times New Roman"/>
                        </a:rPr>
                        <a:t>          </a:t>
                      </a:r>
                      <a:r>
                        <a:rPr b="1" lang="en-GB">
                          <a:solidFill>
                            <a:schemeClr val="lt1"/>
                          </a:solidFill>
                          <a:latin typeface="Times New Roman"/>
                          <a:ea typeface="Times New Roman"/>
                          <a:cs typeface="Times New Roman"/>
                          <a:sym typeface="Times New Roman"/>
                        </a:rPr>
                        <a:t>id</a:t>
                      </a:r>
                      <a:endParaRPr b="1">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GB">
                          <a:solidFill>
                            <a:schemeClr val="lt1"/>
                          </a:solidFill>
                          <a:latin typeface="Times New Roman"/>
                          <a:ea typeface="Times New Roman"/>
                          <a:cs typeface="Times New Roman"/>
                          <a:sym typeface="Times New Roman"/>
                        </a:rPr>
                        <a:t>     </a:t>
                      </a:r>
                      <a:r>
                        <a:rPr lang="en-GB">
                          <a:solidFill>
                            <a:schemeClr val="lt1"/>
                          </a:solidFill>
                          <a:latin typeface="Times New Roman"/>
                          <a:ea typeface="Times New Roman"/>
                          <a:cs typeface="Times New Roman"/>
                          <a:sym typeface="Times New Roman"/>
                        </a:rPr>
                        <a:t> </a:t>
                      </a:r>
                      <a:r>
                        <a:rPr lang="en-GB">
                          <a:solidFill>
                            <a:schemeClr val="lt1"/>
                          </a:solidFill>
                          <a:latin typeface="Times New Roman"/>
                          <a:ea typeface="Times New Roman"/>
                          <a:cs typeface="Times New Roman"/>
                          <a:sym typeface="Times New Roman"/>
                        </a:rPr>
                        <a:t>Integer</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solidFill>
                            <a:schemeClr val="lt1"/>
                          </a:solidFill>
                          <a:latin typeface="Times New Roman"/>
                          <a:ea typeface="Times New Roman"/>
                          <a:cs typeface="Times New Roman"/>
                          <a:sym typeface="Times New Roman"/>
                        </a:rPr>
                        <a:t>           </a:t>
                      </a:r>
                      <a:r>
                        <a:rPr lang="en-GB">
                          <a:solidFill>
                            <a:schemeClr val="lt1"/>
                          </a:solidFill>
                          <a:latin typeface="Times New Roman"/>
                          <a:ea typeface="Times New Roman"/>
                          <a:cs typeface="Times New Roman"/>
                          <a:sym typeface="Times New Roman"/>
                        </a:rPr>
                        <a:t>5</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200">
                          <a:solidFill>
                            <a:schemeClr val="lt1"/>
                          </a:solidFill>
                          <a:latin typeface="Times New Roman"/>
                          <a:ea typeface="Times New Roman"/>
                          <a:cs typeface="Times New Roman"/>
                          <a:sym typeface="Times New Roman"/>
                        </a:rPr>
                        <a:t>Primary Key,Auto increment,Not null</a:t>
                      </a:r>
                      <a:endParaRPr sz="12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solidFill>
                            <a:schemeClr val="lt1"/>
                          </a:solidFill>
                          <a:latin typeface="Times New Roman"/>
                          <a:ea typeface="Times New Roman"/>
                          <a:cs typeface="Times New Roman"/>
                          <a:sym typeface="Times New Roman"/>
                        </a:rPr>
                        <a:t>It is used to store the unique id</a:t>
                      </a:r>
                      <a:endParaRPr>
                        <a:solidFill>
                          <a:schemeClr val="lt1"/>
                        </a:solidFill>
                        <a:latin typeface="Times New Roman"/>
                        <a:ea typeface="Times New Roman"/>
                        <a:cs typeface="Times New Roman"/>
                        <a:sym typeface="Times New Roman"/>
                      </a:endParaRPr>
                    </a:p>
                  </a:txBody>
                  <a:tcPr marT="91425" marB="91425" marR="91425" marL="91425"/>
                </a:tc>
              </a:tr>
              <a:tr h="672100">
                <a:tc>
                  <a:txBody>
                    <a:bodyPr/>
                    <a:lstStyle/>
                    <a:p>
                      <a:pPr indent="0" lvl="0" marL="0" rtl="0" algn="l">
                        <a:spcBef>
                          <a:spcPts val="0"/>
                        </a:spcBef>
                        <a:spcAft>
                          <a:spcPts val="0"/>
                        </a:spcAft>
                        <a:buNone/>
                      </a:pPr>
                      <a:r>
                        <a:rPr b="1" lang="en-GB">
                          <a:solidFill>
                            <a:schemeClr val="lt1"/>
                          </a:solidFill>
                          <a:latin typeface="Times New Roman"/>
                          <a:ea typeface="Times New Roman"/>
                          <a:cs typeface="Times New Roman"/>
                          <a:sym typeface="Times New Roman"/>
                        </a:rPr>
                        <a:t>    </a:t>
                      </a:r>
                      <a:r>
                        <a:rPr b="1" lang="en-GB">
                          <a:solidFill>
                            <a:schemeClr val="lt1"/>
                          </a:solidFill>
                          <a:latin typeface="Times New Roman"/>
                          <a:ea typeface="Times New Roman"/>
                          <a:cs typeface="Times New Roman"/>
                          <a:sym typeface="Times New Roman"/>
                        </a:rPr>
                        <a:t>username</a:t>
                      </a:r>
                      <a:endParaRPr b="1">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solidFill>
                            <a:schemeClr val="lt1"/>
                          </a:solidFill>
                          <a:latin typeface="Times New Roman"/>
                          <a:ea typeface="Times New Roman"/>
                          <a:cs typeface="Times New Roman"/>
                          <a:sym typeface="Times New Roman"/>
                        </a:rPr>
                        <a:t>      </a:t>
                      </a:r>
                      <a:r>
                        <a:rPr lang="en-GB">
                          <a:solidFill>
                            <a:schemeClr val="lt1"/>
                          </a:solidFill>
                          <a:latin typeface="Times New Roman"/>
                          <a:ea typeface="Times New Roman"/>
                          <a:cs typeface="Times New Roman"/>
                          <a:sym typeface="Times New Roman"/>
                        </a:rPr>
                        <a:t>Varchar</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solidFill>
                            <a:schemeClr val="lt1"/>
                          </a:solidFill>
                          <a:latin typeface="Times New Roman"/>
                          <a:ea typeface="Times New Roman"/>
                          <a:cs typeface="Times New Roman"/>
                          <a:sym typeface="Times New Roman"/>
                        </a:rPr>
                        <a:t>         </a:t>
                      </a:r>
                      <a:r>
                        <a:rPr lang="en-GB">
                          <a:solidFill>
                            <a:schemeClr val="lt1"/>
                          </a:solidFill>
                          <a:latin typeface="Times New Roman"/>
                          <a:ea typeface="Times New Roman"/>
                          <a:cs typeface="Times New Roman"/>
                          <a:sym typeface="Times New Roman"/>
                        </a:rPr>
                        <a:t>100</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solidFill>
                            <a:schemeClr val="lt1"/>
                          </a:solidFill>
                          <a:latin typeface="Times New Roman"/>
                          <a:ea typeface="Times New Roman"/>
                          <a:cs typeface="Times New Roman"/>
                          <a:sym typeface="Times New Roman"/>
                        </a:rPr>
                        <a:t>      </a:t>
                      </a:r>
                      <a:r>
                        <a:rPr lang="en-GB">
                          <a:solidFill>
                            <a:schemeClr val="lt1"/>
                          </a:solidFill>
                          <a:latin typeface="Times New Roman"/>
                          <a:ea typeface="Times New Roman"/>
                          <a:cs typeface="Times New Roman"/>
                          <a:sym typeface="Times New Roman"/>
                        </a:rPr>
                        <a:t>Not Null</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solidFill>
                            <a:schemeClr val="lt1"/>
                          </a:solidFill>
                          <a:latin typeface="Times New Roman"/>
                          <a:ea typeface="Times New Roman"/>
                          <a:cs typeface="Times New Roman"/>
                          <a:sym typeface="Times New Roman"/>
                        </a:rPr>
                        <a:t>It is used to store the username</a:t>
                      </a:r>
                      <a:endParaRPr>
                        <a:solidFill>
                          <a:schemeClr val="lt1"/>
                        </a:solidFill>
                        <a:latin typeface="Times New Roman"/>
                        <a:ea typeface="Times New Roman"/>
                        <a:cs typeface="Times New Roman"/>
                        <a:sym typeface="Times New Roman"/>
                      </a:endParaRPr>
                    </a:p>
                  </a:txBody>
                  <a:tcPr marT="91425" marB="91425" marR="91425" marL="91425"/>
                </a:tc>
              </a:tr>
              <a:tr h="672100">
                <a:tc>
                  <a:txBody>
                    <a:bodyPr/>
                    <a:lstStyle/>
                    <a:p>
                      <a:pPr indent="0" lvl="0" marL="0" rtl="0" algn="l">
                        <a:spcBef>
                          <a:spcPts val="0"/>
                        </a:spcBef>
                        <a:spcAft>
                          <a:spcPts val="0"/>
                        </a:spcAft>
                        <a:buNone/>
                      </a:pPr>
                      <a:r>
                        <a:rPr b="1" lang="en-GB">
                          <a:solidFill>
                            <a:schemeClr val="lt1"/>
                          </a:solidFill>
                          <a:latin typeface="Times New Roman"/>
                          <a:ea typeface="Times New Roman"/>
                          <a:cs typeface="Times New Roman"/>
                          <a:sym typeface="Times New Roman"/>
                        </a:rPr>
                        <a:t>    </a:t>
                      </a:r>
                      <a:r>
                        <a:rPr b="1" lang="en-GB">
                          <a:solidFill>
                            <a:schemeClr val="lt1"/>
                          </a:solidFill>
                          <a:latin typeface="Times New Roman"/>
                          <a:ea typeface="Times New Roman"/>
                          <a:cs typeface="Times New Roman"/>
                          <a:sym typeface="Times New Roman"/>
                        </a:rPr>
                        <a:t>password</a:t>
                      </a:r>
                      <a:endParaRPr b="1">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solidFill>
                            <a:schemeClr val="lt1"/>
                          </a:solidFill>
                          <a:latin typeface="Times New Roman"/>
                          <a:ea typeface="Times New Roman"/>
                          <a:cs typeface="Times New Roman"/>
                          <a:sym typeface="Times New Roman"/>
                        </a:rPr>
                        <a:t>      </a:t>
                      </a:r>
                      <a:r>
                        <a:rPr lang="en-GB">
                          <a:solidFill>
                            <a:schemeClr val="lt1"/>
                          </a:solidFill>
                          <a:latin typeface="Times New Roman"/>
                          <a:ea typeface="Times New Roman"/>
                          <a:cs typeface="Times New Roman"/>
                          <a:sym typeface="Times New Roman"/>
                        </a:rPr>
                        <a:t>Varchar </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solidFill>
                            <a:schemeClr val="lt1"/>
                          </a:solidFill>
                          <a:latin typeface="Times New Roman"/>
                          <a:ea typeface="Times New Roman"/>
                          <a:cs typeface="Times New Roman"/>
                          <a:sym typeface="Times New Roman"/>
                        </a:rPr>
                        <a:t>          </a:t>
                      </a:r>
                      <a:r>
                        <a:rPr lang="en-GB">
                          <a:solidFill>
                            <a:schemeClr val="lt1"/>
                          </a:solidFill>
                          <a:latin typeface="Times New Roman"/>
                          <a:ea typeface="Times New Roman"/>
                          <a:cs typeface="Times New Roman"/>
                          <a:sym typeface="Times New Roman"/>
                        </a:rPr>
                        <a:t>20</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solidFill>
                            <a:schemeClr val="lt1"/>
                          </a:solidFill>
                          <a:latin typeface="Times New Roman"/>
                          <a:ea typeface="Times New Roman"/>
                          <a:cs typeface="Times New Roman"/>
                          <a:sym typeface="Times New Roman"/>
                        </a:rPr>
                        <a:t>      </a:t>
                      </a:r>
                      <a:r>
                        <a:rPr lang="en-GB">
                          <a:solidFill>
                            <a:schemeClr val="lt1"/>
                          </a:solidFill>
                          <a:latin typeface="Times New Roman"/>
                          <a:ea typeface="Times New Roman"/>
                          <a:cs typeface="Times New Roman"/>
                          <a:sym typeface="Times New Roman"/>
                        </a:rPr>
                        <a:t>Not Null</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solidFill>
                            <a:schemeClr val="lt1"/>
                          </a:solidFill>
                          <a:latin typeface="Times New Roman"/>
                          <a:ea typeface="Times New Roman"/>
                          <a:cs typeface="Times New Roman"/>
                          <a:sym typeface="Times New Roman"/>
                        </a:rPr>
                        <a:t>It is used to store the password</a:t>
                      </a:r>
                      <a:endParaRPr>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Screenshots</a:t>
            </a:r>
            <a:endParaRPr b="1"/>
          </a:p>
        </p:txBody>
      </p:sp>
      <p:sp>
        <p:nvSpPr>
          <p:cNvPr id="277" name="Google Shape;277;p27"/>
          <p:cNvSpPr txBox="1"/>
          <p:nvPr>
            <p:ph idx="1" type="body"/>
          </p:nvPr>
        </p:nvSpPr>
        <p:spPr>
          <a:xfrm>
            <a:off x="1297500" y="952500"/>
            <a:ext cx="7038900" cy="352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lt1"/>
                </a:solidFill>
              </a:rPr>
              <a:t>Home Page</a:t>
            </a:r>
            <a:endParaRPr>
              <a:solidFill>
                <a:schemeClr val="lt1"/>
              </a:solidFill>
            </a:endParaRPr>
          </a:p>
        </p:txBody>
      </p:sp>
      <p:pic>
        <p:nvPicPr>
          <p:cNvPr id="278" name="Google Shape;278;p27"/>
          <p:cNvPicPr preferRelativeResize="0"/>
          <p:nvPr/>
        </p:nvPicPr>
        <p:blipFill>
          <a:blip r:embed="rId3">
            <a:alphaModFix/>
          </a:blip>
          <a:stretch>
            <a:fillRect/>
          </a:stretch>
        </p:blipFill>
        <p:spPr>
          <a:xfrm>
            <a:off x="1381600" y="1415550"/>
            <a:ext cx="7038899" cy="334425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Screenshots</a:t>
            </a:r>
            <a:endParaRPr b="1"/>
          </a:p>
        </p:txBody>
      </p:sp>
      <p:sp>
        <p:nvSpPr>
          <p:cNvPr id="284" name="Google Shape;284;p28"/>
          <p:cNvSpPr txBox="1"/>
          <p:nvPr>
            <p:ph idx="1" type="body"/>
          </p:nvPr>
        </p:nvSpPr>
        <p:spPr>
          <a:xfrm>
            <a:off x="1297500" y="939800"/>
            <a:ext cx="7038900" cy="353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lt1"/>
                </a:solidFill>
              </a:rPr>
              <a:t>Register </a:t>
            </a:r>
            <a:r>
              <a:rPr lang="en-GB">
                <a:solidFill>
                  <a:schemeClr val="lt1"/>
                </a:solidFill>
              </a:rPr>
              <a:t>Page</a:t>
            </a:r>
            <a:endParaRPr>
              <a:solidFill>
                <a:schemeClr val="lt1"/>
              </a:solidFill>
            </a:endParaRPr>
          </a:p>
        </p:txBody>
      </p:sp>
      <p:pic>
        <p:nvPicPr>
          <p:cNvPr id="285" name="Google Shape;285;p28"/>
          <p:cNvPicPr preferRelativeResize="0"/>
          <p:nvPr/>
        </p:nvPicPr>
        <p:blipFill>
          <a:blip r:embed="rId3">
            <a:alphaModFix/>
          </a:blip>
          <a:stretch>
            <a:fillRect/>
          </a:stretch>
        </p:blipFill>
        <p:spPr>
          <a:xfrm>
            <a:off x="1355800" y="1398850"/>
            <a:ext cx="7280200" cy="3461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Screenshots</a:t>
            </a:r>
            <a:endParaRPr b="1"/>
          </a:p>
        </p:txBody>
      </p:sp>
      <p:sp>
        <p:nvSpPr>
          <p:cNvPr id="291" name="Google Shape;291;p29"/>
          <p:cNvSpPr txBox="1"/>
          <p:nvPr>
            <p:ph idx="1" type="body"/>
          </p:nvPr>
        </p:nvSpPr>
        <p:spPr>
          <a:xfrm>
            <a:off x="1297500" y="927100"/>
            <a:ext cx="7038900" cy="355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lt1"/>
                </a:solidFill>
              </a:rPr>
              <a:t>Login Page</a:t>
            </a:r>
            <a:endParaRPr>
              <a:solidFill>
                <a:schemeClr val="lt1"/>
              </a:solidFill>
            </a:endParaRPr>
          </a:p>
        </p:txBody>
      </p:sp>
      <p:pic>
        <p:nvPicPr>
          <p:cNvPr id="292" name="Google Shape;292;p29"/>
          <p:cNvPicPr preferRelativeResize="0"/>
          <p:nvPr/>
        </p:nvPicPr>
        <p:blipFill rotWithShape="1">
          <a:blip r:embed="rId3">
            <a:alphaModFix/>
          </a:blip>
          <a:srcRect b="0" l="0" r="0" t="0"/>
          <a:stretch/>
        </p:blipFill>
        <p:spPr>
          <a:xfrm>
            <a:off x="1403537" y="1307848"/>
            <a:ext cx="7435663" cy="3551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Screenshots</a:t>
            </a:r>
            <a:endParaRPr b="1"/>
          </a:p>
        </p:txBody>
      </p:sp>
      <p:sp>
        <p:nvSpPr>
          <p:cNvPr id="298" name="Google Shape;298;p30"/>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latin typeface="Times New Roman"/>
                <a:ea typeface="Times New Roman"/>
                <a:cs typeface="Times New Roman"/>
                <a:sym typeface="Times New Roman"/>
              </a:rPr>
              <a:t>Img Cropper</a:t>
            </a:r>
            <a:endParaRPr>
              <a:latin typeface="Times New Roman"/>
              <a:ea typeface="Times New Roman"/>
              <a:cs typeface="Times New Roman"/>
              <a:sym typeface="Times New Roman"/>
            </a:endParaRPr>
          </a:p>
        </p:txBody>
      </p:sp>
      <p:sp>
        <p:nvSpPr>
          <p:cNvPr id="299" name="Google Shape;299;p30"/>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latin typeface="Times New Roman"/>
                <a:ea typeface="Times New Roman"/>
                <a:cs typeface="Times New Roman"/>
                <a:sym typeface="Times New Roman"/>
              </a:rPr>
              <a:t>Img Resizer</a:t>
            </a:r>
            <a:endParaRPr>
              <a:latin typeface="Times New Roman"/>
              <a:ea typeface="Times New Roman"/>
              <a:cs typeface="Times New Roman"/>
              <a:sym typeface="Times New Roman"/>
            </a:endParaRPr>
          </a:p>
        </p:txBody>
      </p:sp>
      <p:pic>
        <p:nvPicPr>
          <p:cNvPr id="300" name="Google Shape;300;p30"/>
          <p:cNvPicPr preferRelativeResize="0"/>
          <p:nvPr/>
        </p:nvPicPr>
        <p:blipFill>
          <a:blip r:embed="rId3">
            <a:alphaModFix/>
          </a:blip>
          <a:stretch>
            <a:fillRect/>
          </a:stretch>
        </p:blipFill>
        <p:spPr>
          <a:xfrm>
            <a:off x="1389525" y="2209750"/>
            <a:ext cx="3182476" cy="1884698"/>
          </a:xfrm>
          <a:prstGeom prst="rect">
            <a:avLst/>
          </a:prstGeom>
          <a:noFill/>
          <a:ln>
            <a:noFill/>
          </a:ln>
        </p:spPr>
      </p:pic>
      <p:pic>
        <p:nvPicPr>
          <p:cNvPr id="301" name="Google Shape;301;p30"/>
          <p:cNvPicPr preferRelativeResize="0"/>
          <p:nvPr/>
        </p:nvPicPr>
        <p:blipFill>
          <a:blip r:embed="rId4">
            <a:alphaModFix/>
          </a:blip>
          <a:stretch>
            <a:fillRect/>
          </a:stretch>
        </p:blipFill>
        <p:spPr>
          <a:xfrm>
            <a:off x="4984425" y="2209750"/>
            <a:ext cx="3182476" cy="1884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Screenshots</a:t>
            </a:r>
            <a:endParaRPr b="1"/>
          </a:p>
        </p:txBody>
      </p:sp>
      <p:sp>
        <p:nvSpPr>
          <p:cNvPr id="307" name="Google Shape;307;p31"/>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latin typeface="Times New Roman"/>
                <a:ea typeface="Times New Roman"/>
                <a:cs typeface="Times New Roman"/>
                <a:sym typeface="Times New Roman"/>
              </a:rPr>
              <a:t>Filter Adjustments</a:t>
            </a:r>
            <a:endParaRPr>
              <a:latin typeface="Times New Roman"/>
              <a:ea typeface="Times New Roman"/>
              <a:cs typeface="Times New Roman"/>
              <a:sym typeface="Times New Roman"/>
            </a:endParaRPr>
          </a:p>
        </p:txBody>
      </p:sp>
      <p:sp>
        <p:nvSpPr>
          <p:cNvPr id="308" name="Google Shape;308;p31"/>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latin typeface="Times New Roman"/>
                <a:ea typeface="Times New Roman"/>
                <a:cs typeface="Times New Roman"/>
                <a:sym typeface="Times New Roman"/>
              </a:rPr>
              <a:t>Img To PDF Converter</a:t>
            </a:r>
            <a:endParaRPr>
              <a:latin typeface="Times New Roman"/>
              <a:ea typeface="Times New Roman"/>
              <a:cs typeface="Times New Roman"/>
              <a:sym typeface="Times New Roman"/>
            </a:endParaRPr>
          </a:p>
        </p:txBody>
      </p:sp>
      <p:pic>
        <p:nvPicPr>
          <p:cNvPr id="309" name="Google Shape;309;p31"/>
          <p:cNvPicPr preferRelativeResize="0"/>
          <p:nvPr/>
        </p:nvPicPr>
        <p:blipFill>
          <a:blip r:embed="rId3">
            <a:alphaModFix/>
          </a:blip>
          <a:stretch>
            <a:fillRect/>
          </a:stretch>
        </p:blipFill>
        <p:spPr>
          <a:xfrm>
            <a:off x="1372713" y="2184400"/>
            <a:ext cx="3252774" cy="1828800"/>
          </a:xfrm>
          <a:prstGeom prst="rect">
            <a:avLst/>
          </a:prstGeom>
          <a:noFill/>
          <a:ln>
            <a:noFill/>
          </a:ln>
        </p:spPr>
      </p:pic>
      <p:pic>
        <p:nvPicPr>
          <p:cNvPr id="310" name="Google Shape;310;p31"/>
          <p:cNvPicPr preferRelativeResize="0"/>
          <p:nvPr/>
        </p:nvPicPr>
        <p:blipFill>
          <a:blip r:embed="rId4">
            <a:alphaModFix/>
          </a:blip>
          <a:stretch>
            <a:fillRect/>
          </a:stretch>
        </p:blipFill>
        <p:spPr>
          <a:xfrm>
            <a:off x="4933225" y="2142125"/>
            <a:ext cx="3309074" cy="19133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Abstract for Image Healer</a:t>
            </a:r>
            <a:endParaRPr b="1"/>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GB" sz="1400">
                <a:solidFill>
                  <a:schemeClr val="lt1"/>
                </a:solidFill>
              </a:rPr>
              <a:t>Image healer has become an essential aspect of digital content creation, enabling users to enhance, modify, and present images in various formats. This abstract highlights a set of versatile image editing tools that cater to different requirements, including cropper, image to PDF changer, filters changer, and resizer.</a:t>
            </a:r>
            <a:endParaRPr sz="1400">
              <a:solidFill>
                <a:schemeClr val="lt1"/>
              </a:solidFill>
            </a:endParaRPr>
          </a:p>
          <a:p>
            <a:pPr indent="457200" lvl="0" marL="0" rtl="0" algn="l">
              <a:spcBef>
                <a:spcPts val="1200"/>
              </a:spcBef>
              <a:spcAft>
                <a:spcPts val="0"/>
              </a:spcAft>
              <a:buNone/>
            </a:pPr>
            <a:r>
              <a:rPr lang="en-GB" sz="1400">
                <a:solidFill>
                  <a:schemeClr val="lt1"/>
                </a:solidFill>
              </a:rPr>
              <a:t>An image healer toolkit is to provide users with tools and features to modify and enhance digital images . This can include basic tasks such as cropping and resizing, as well as advanced functions such as color correction, selective adjustments, and compositing multiple images. The goal is to help users achieve their desired visual results and express their creative vision through their images.</a:t>
            </a:r>
            <a:endParaRPr sz="1400">
              <a:solidFill>
                <a:schemeClr val="lt1"/>
              </a:solidFill>
            </a:endParaRPr>
          </a:p>
          <a:p>
            <a:pPr indent="457200" lvl="0" marL="0" rtl="0" algn="l">
              <a:spcBef>
                <a:spcPts val="1200"/>
              </a:spcBef>
              <a:spcAft>
                <a:spcPts val="1200"/>
              </a:spcAft>
              <a:buNone/>
            </a:pPr>
            <a:r>
              <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Screenshots</a:t>
            </a:r>
            <a:endParaRPr b="1"/>
          </a:p>
        </p:txBody>
      </p:sp>
      <p:sp>
        <p:nvSpPr>
          <p:cNvPr id="316" name="Google Shape;316;p32"/>
          <p:cNvSpPr txBox="1"/>
          <p:nvPr>
            <p:ph idx="1" type="body"/>
          </p:nvPr>
        </p:nvSpPr>
        <p:spPr>
          <a:xfrm>
            <a:off x="1297500" y="1054100"/>
            <a:ext cx="7038900" cy="342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lt1"/>
                </a:solidFill>
              </a:rPr>
              <a:t>Download Images After Edit</a:t>
            </a:r>
            <a:endParaRPr>
              <a:solidFill>
                <a:schemeClr val="lt1"/>
              </a:solidFill>
            </a:endParaRPr>
          </a:p>
        </p:txBody>
      </p:sp>
      <p:pic>
        <p:nvPicPr>
          <p:cNvPr id="317" name="Google Shape;317;p32"/>
          <p:cNvPicPr preferRelativeResize="0"/>
          <p:nvPr/>
        </p:nvPicPr>
        <p:blipFill>
          <a:blip r:embed="rId3">
            <a:alphaModFix/>
          </a:blip>
          <a:stretch>
            <a:fillRect/>
          </a:stretch>
        </p:blipFill>
        <p:spPr>
          <a:xfrm>
            <a:off x="1524000" y="1524000"/>
            <a:ext cx="6691075" cy="2870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Conclusion</a:t>
            </a:r>
            <a:endParaRPr b="1"/>
          </a:p>
        </p:txBody>
      </p:sp>
      <p:sp>
        <p:nvSpPr>
          <p:cNvPr id="323" name="Google Shape;323;p33"/>
          <p:cNvSpPr txBox="1"/>
          <p:nvPr>
            <p:ph idx="1" type="body"/>
          </p:nvPr>
        </p:nvSpPr>
        <p:spPr>
          <a:xfrm>
            <a:off x="1297500" y="1206500"/>
            <a:ext cx="7038900" cy="36450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1200"/>
              </a:spcBef>
              <a:spcAft>
                <a:spcPts val="0"/>
              </a:spcAft>
              <a:buNone/>
            </a:pPr>
            <a:r>
              <a:rPr lang="en-GB">
                <a:solidFill>
                  <a:schemeClr val="lt1"/>
                </a:solidFill>
              </a:rPr>
              <a:t>In conclusion, an image healer tool that includes features such as cropper, filters, image to PDF conversion, compressor, and height and width changer is a powerful and versatile software application that enables users to perform a wide range of tasks related to image manipulation and management.</a:t>
            </a:r>
            <a:endParaRPr>
              <a:solidFill>
                <a:schemeClr val="lt1"/>
              </a:solidFill>
            </a:endParaRPr>
          </a:p>
          <a:p>
            <a:pPr indent="457200" lvl="0" marL="0" rtl="0" algn="just">
              <a:lnSpc>
                <a:spcPct val="150000"/>
              </a:lnSpc>
              <a:spcBef>
                <a:spcPts val="1200"/>
              </a:spcBef>
              <a:spcAft>
                <a:spcPts val="0"/>
              </a:spcAft>
              <a:buNone/>
            </a:pPr>
            <a:r>
              <a:rPr lang="en-GB">
                <a:solidFill>
                  <a:schemeClr val="lt1"/>
                </a:solidFill>
              </a:rPr>
              <a:t>The development of an image healer tool with these features involves a range of activities, including requirements gathering, design, coding, testing, and deployment. These activities are typically performed by a team of developers, testers, and other professionals who work together to ensure that the tool meets the requirements and goals of the stakeholders.</a:t>
            </a:r>
            <a:endParaRPr>
              <a:solidFill>
                <a:schemeClr val="lt1"/>
              </a:solidFill>
            </a:endParaRPr>
          </a:p>
          <a:p>
            <a:pPr indent="457200" lvl="0" marL="0" rtl="0" algn="just">
              <a:lnSpc>
                <a:spcPct val="150000"/>
              </a:lnSpc>
              <a:spcBef>
                <a:spcPts val="1200"/>
              </a:spcBef>
              <a:spcAft>
                <a:spcPts val="0"/>
              </a:spcAft>
              <a:buNone/>
            </a:pPr>
            <a:r>
              <a:rPr lang="en-GB">
                <a:solidFill>
                  <a:schemeClr val="lt1"/>
                </a:solidFill>
              </a:rPr>
              <a:t>An image healer tool with features such as cropper, filters, image to PDF conversion, compressor, and height and width changer is a powerful and versatile tool that can be useful in a range of industries, including photography, graphic design, and web development. The ongoing development and improvement of image healer tools with these features will continue to be an important area of focus for software developers and designers.</a:t>
            </a:r>
            <a:endParaRPr>
              <a:solidFill>
                <a:schemeClr val="lt1"/>
              </a:solidFill>
            </a:endParaRPr>
          </a:p>
          <a:p>
            <a:pPr indent="457200" lvl="0" marL="0" rtl="0" algn="just">
              <a:lnSpc>
                <a:spcPct val="150000"/>
              </a:lnSpc>
              <a:spcBef>
                <a:spcPts val="1200"/>
              </a:spcBef>
              <a:spcAft>
                <a:spcPts val="0"/>
              </a:spcAft>
              <a:buNone/>
            </a:pPr>
            <a:r>
              <a:t/>
            </a:r>
            <a:endParaRPr>
              <a:solidFill>
                <a:schemeClr val="lt1"/>
              </a:solidFill>
            </a:endParaRPr>
          </a:p>
          <a:p>
            <a:pPr indent="457200" lvl="0" marL="0" rtl="0" algn="just">
              <a:lnSpc>
                <a:spcPct val="150000"/>
              </a:lnSpc>
              <a:spcBef>
                <a:spcPts val="1200"/>
              </a:spcBef>
              <a:spcAft>
                <a:spcPts val="0"/>
              </a:spcAft>
              <a:buNone/>
            </a:pPr>
            <a:r>
              <a:t/>
            </a:r>
            <a:endParaRPr>
              <a:solidFill>
                <a:schemeClr val="lt1"/>
              </a:solidFill>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Future Enhancement</a:t>
            </a:r>
            <a:endParaRPr b="1"/>
          </a:p>
        </p:txBody>
      </p:sp>
      <p:sp>
        <p:nvSpPr>
          <p:cNvPr id="329" name="Google Shape;329;p34"/>
          <p:cNvSpPr txBox="1"/>
          <p:nvPr>
            <p:ph idx="1" type="body"/>
          </p:nvPr>
        </p:nvSpPr>
        <p:spPr>
          <a:xfrm>
            <a:off x="1297500" y="1054100"/>
            <a:ext cx="7038900" cy="34248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1200"/>
              </a:spcBef>
              <a:spcAft>
                <a:spcPts val="0"/>
              </a:spcAft>
              <a:buNone/>
            </a:pPr>
            <a:r>
              <a:t/>
            </a:r>
            <a:endParaRPr>
              <a:solidFill>
                <a:schemeClr val="lt1"/>
              </a:solidFill>
            </a:endParaRPr>
          </a:p>
          <a:p>
            <a:pPr indent="457200" lvl="0" marL="0" rtl="0" algn="just">
              <a:lnSpc>
                <a:spcPct val="150000"/>
              </a:lnSpc>
              <a:spcBef>
                <a:spcPts val="1200"/>
              </a:spcBef>
              <a:spcAft>
                <a:spcPts val="0"/>
              </a:spcAft>
              <a:buNone/>
            </a:pPr>
            <a:r>
              <a:rPr lang="en-GB">
                <a:solidFill>
                  <a:schemeClr val="lt1"/>
                </a:solidFill>
              </a:rPr>
              <a:t>In the future, there are several enhancements that could be made to image healer tools that include cropper, filters, image to PDF conversion, compressor, and height and width changer features. Some potential enhancements could include:</a:t>
            </a:r>
            <a:endParaRPr>
              <a:solidFill>
                <a:schemeClr val="lt1"/>
              </a:solidFill>
            </a:endParaRPr>
          </a:p>
          <a:p>
            <a:pPr indent="-311150" lvl="0" marL="457200" rtl="0" algn="just">
              <a:lnSpc>
                <a:spcPct val="150000"/>
              </a:lnSpc>
              <a:spcBef>
                <a:spcPts val="1200"/>
              </a:spcBef>
              <a:spcAft>
                <a:spcPts val="0"/>
              </a:spcAft>
              <a:buSzPts val="1300"/>
              <a:buChar char="❖"/>
            </a:pPr>
            <a:r>
              <a:rPr lang="en-GB" sz="1300">
                <a:solidFill>
                  <a:schemeClr val="lt1"/>
                </a:solidFill>
              </a:rPr>
              <a:t>Artificial intelligence (AI) features</a:t>
            </a:r>
            <a:endParaRPr sz="1300">
              <a:solidFill>
                <a:schemeClr val="lt1"/>
              </a:solidFill>
            </a:endParaRPr>
          </a:p>
          <a:p>
            <a:pPr indent="-311150" lvl="0" marL="457200" rtl="0" algn="just">
              <a:lnSpc>
                <a:spcPct val="150000"/>
              </a:lnSpc>
              <a:spcBef>
                <a:spcPts val="0"/>
              </a:spcBef>
              <a:spcAft>
                <a:spcPts val="0"/>
              </a:spcAft>
              <a:buSzPts val="1300"/>
              <a:buChar char="❖"/>
            </a:pPr>
            <a:r>
              <a:rPr lang="en-GB" sz="1300">
                <a:solidFill>
                  <a:schemeClr val="lt1"/>
                </a:solidFill>
              </a:rPr>
              <a:t>Cloud-based services</a:t>
            </a:r>
            <a:endParaRPr sz="1300">
              <a:solidFill>
                <a:schemeClr val="lt1"/>
              </a:solidFill>
            </a:endParaRPr>
          </a:p>
          <a:p>
            <a:pPr indent="-311150" lvl="0" marL="457200" rtl="0" algn="just">
              <a:lnSpc>
                <a:spcPct val="150000"/>
              </a:lnSpc>
              <a:spcBef>
                <a:spcPts val="0"/>
              </a:spcBef>
              <a:spcAft>
                <a:spcPts val="0"/>
              </a:spcAft>
              <a:buSzPts val="1300"/>
              <a:buChar char="❖"/>
            </a:pPr>
            <a:r>
              <a:rPr lang="en-GB" sz="1300">
                <a:solidFill>
                  <a:schemeClr val="lt1"/>
                </a:solidFill>
              </a:rPr>
              <a:t>Improved compression algorithms</a:t>
            </a:r>
            <a:endParaRPr sz="1300">
              <a:solidFill>
                <a:schemeClr val="lt1"/>
              </a:solidFill>
            </a:endParaRPr>
          </a:p>
          <a:p>
            <a:pPr indent="-311150" lvl="0" marL="457200" rtl="0" algn="just">
              <a:lnSpc>
                <a:spcPct val="150000"/>
              </a:lnSpc>
              <a:spcBef>
                <a:spcPts val="0"/>
              </a:spcBef>
              <a:spcAft>
                <a:spcPts val="0"/>
              </a:spcAft>
              <a:buSzPts val="1300"/>
              <a:buChar char="❖"/>
            </a:pPr>
            <a:r>
              <a:rPr lang="en-GB" sz="1300">
                <a:solidFill>
                  <a:schemeClr val="lt1"/>
                </a:solidFill>
              </a:rPr>
              <a:t>Real-time collaboration</a:t>
            </a:r>
            <a:endParaRPr sz="1300">
              <a:solidFill>
                <a:schemeClr val="lt1"/>
              </a:solidFill>
            </a:endParaRPr>
          </a:p>
          <a:p>
            <a:pPr indent="-311150" lvl="0" marL="457200" rtl="0" algn="just">
              <a:lnSpc>
                <a:spcPct val="150000"/>
              </a:lnSpc>
              <a:spcBef>
                <a:spcPts val="0"/>
              </a:spcBef>
              <a:spcAft>
                <a:spcPts val="0"/>
              </a:spcAft>
              <a:buSzPts val="1300"/>
              <a:buChar char="❖"/>
            </a:pPr>
            <a:r>
              <a:rPr lang="en-GB" sz="1300">
                <a:solidFill>
                  <a:schemeClr val="lt1"/>
                </a:solidFill>
              </a:rPr>
              <a:t>3D image editing</a:t>
            </a:r>
            <a:endParaRPr sz="1300">
              <a:solidFill>
                <a:schemeClr val="lt1"/>
              </a:solidFill>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5"/>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GB"/>
              <a:t>Thank You :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I</a:t>
            </a:r>
            <a:r>
              <a:rPr b="1" lang="en-GB"/>
              <a:t>ntroduction</a:t>
            </a:r>
            <a:endParaRPr b="1"/>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457200" lvl="0" marL="0" rtl="0" algn="l">
              <a:spcBef>
                <a:spcPts val="0"/>
              </a:spcBef>
              <a:spcAft>
                <a:spcPts val="0"/>
              </a:spcAft>
              <a:buNone/>
            </a:pPr>
            <a:r>
              <a:rPr lang="en-GB" sz="1500">
                <a:solidFill>
                  <a:schemeClr val="lt1"/>
                </a:solidFill>
              </a:rPr>
              <a:t>Image healer tools have become essential in various fields, ranging from graphic design to personal photography. These tools empower users to enhance, manipulate, and transform images according to their creative vision and practical needs. In this introduction, we will explore five specific image healer tool:</a:t>
            </a:r>
            <a:endParaRPr sz="1500">
              <a:solidFill>
                <a:schemeClr val="lt1"/>
              </a:solidFill>
            </a:endParaRPr>
          </a:p>
          <a:p>
            <a:pPr indent="-323850" lvl="0" marL="457200" rtl="0" algn="l">
              <a:spcBef>
                <a:spcPts val="1200"/>
              </a:spcBef>
              <a:spcAft>
                <a:spcPts val="0"/>
              </a:spcAft>
              <a:buClr>
                <a:schemeClr val="lt1"/>
              </a:buClr>
              <a:buSzPts val="1500"/>
              <a:buChar char="❖"/>
            </a:pPr>
            <a:r>
              <a:rPr lang="en-GB" sz="1500">
                <a:solidFill>
                  <a:schemeClr val="lt1"/>
                </a:solidFill>
              </a:rPr>
              <a:t>Image Cropper</a:t>
            </a:r>
            <a:endParaRPr sz="1500">
              <a:solidFill>
                <a:schemeClr val="lt1"/>
              </a:solidFill>
            </a:endParaRPr>
          </a:p>
          <a:p>
            <a:pPr indent="-323850" lvl="0" marL="457200" rtl="0" algn="l">
              <a:spcBef>
                <a:spcPts val="0"/>
              </a:spcBef>
              <a:spcAft>
                <a:spcPts val="0"/>
              </a:spcAft>
              <a:buClr>
                <a:schemeClr val="lt1"/>
              </a:buClr>
              <a:buSzPts val="1500"/>
              <a:buChar char="❖"/>
            </a:pPr>
            <a:r>
              <a:rPr lang="en-GB" sz="1500">
                <a:solidFill>
                  <a:schemeClr val="lt1"/>
                </a:solidFill>
              </a:rPr>
              <a:t>Image Resizer</a:t>
            </a:r>
            <a:endParaRPr sz="1500">
              <a:solidFill>
                <a:schemeClr val="lt1"/>
              </a:solidFill>
            </a:endParaRPr>
          </a:p>
          <a:p>
            <a:pPr indent="-323850" lvl="0" marL="457200" rtl="0" algn="l">
              <a:spcBef>
                <a:spcPts val="0"/>
              </a:spcBef>
              <a:spcAft>
                <a:spcPts val="0"/>
              </a:spcAft>
              <a:buClr>
                <a:schemeClr val="lt1"/>
              </a:buClr>
              <a:buSzPts val="1500"/>
              <a:buChar char="❖"/>
            </a:pPr>
            <a:r>
              <a:rPr lang="en-GB" sz="1500">
                <a:solidFill>
                  <a:schemeClr val="lt1"/>
                </a:solidFill>
              </a:rPr>
              <a:t>Image Compressor</a:t>
            </a:r>
            <a:endParaRPr sz="1500">
              <a:solidFill>
                <a:schemeClr val="lt1"/>
              </a:solidFill>
            </a:endParaRPr>
          </a:p>
          <a:p>
            <a:pPr indent="-323850" lvl="0" marL="457200" rtl="0" algn="l">
              <a:spcBef>
                <a:spcPts val="0"/>
              </a:spcBef>
              <a:spcAft>
                <a:spcPts val="0"/>
              </a:spcAft>
              <a:buClr>
                <a:schemeClr val="lt1"/>
              </a:buClr>
              <a:buSzPts val="1500"/>
              <a:buChar char="❖"/>
            </a:pPr>
            <a:r>
              <a:rPr lang="en-GB" sz="1500">
                <a:solidFill>
                  <a:schemeClr val="lt1"/>
                </a:solidFill>
              </a:rPr>
              <a:t>Image Filters Changer</a:t>
            </a:r>
            <a:endParaRPr sz="1500">
              <a:solidFill>
                <a:schemeClr val="lt1"/>
              </a:solidFill>
            </a:endParaRPr>
          </a:p>
          <a:p>
            <a:pPr indent="-323850" lvl="0" marL="457200" rtl="0" algn="l">
              <a:spcBef>
                <a:spcPts val="0"/>
              </a:spcBef>
              <a:spcAft>
                <a:spcPts val="0"/>
              </a:spcAft>
              <a:buClr>
                <a:schemeClr val="lt1"/>
              </a:buClr>
              <a:buSzPts val="1500"/>
              <a:buChar char="❖"/>
            </a:pPr>
            <a:r>
              <a:rPr lang="en-GB" sz="1500">
                <a:solidFill>
                  <a:schemeClr val="lt1"/>
                </a:solidFill>
              </a:rPr>
              <a:t>Image To PDF Converter</a:t>
            </a:r>
            <a:endParaRPr sz="1500">
              <a:solidFill>
                <a:schemeClr val="lt1"/>
              </a:solidFill>
            </a:endParaRPr>
          </a:p>
          <a:p>
            <a:pPr indent="0" lvl="0" marL="457200" rtl="0" algn="l">
              <a:spcBef>
                <a:spcPts val="1200"/>
              </a:spcBef>
              <a:spcAft>
                <a:spcPts val="1200"/>
              </a:spcAft>
              <a:buNone/>
            </a:pPr>
            <a:r>
              <a:t/>
            </a:r>
            <a:endParaRPr sz="15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Problem Definition</a:t>
            </a:r>
            <a:endParaRPr b="1"/>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Char char="❖"/>
            </a:pPr>
            <a:r>
              <a:rPr lang="en-GB" sz="1400">
                <a:solidFill>
                  <a:schemeClr val="lt1"/>
                </a:solidFill>
              </a:rPr>
              <a:t>The problem that an image healer toolkit aims to solve is the need for an efficient and accessible means of modifying and enhancing digital images. </a:t>
            </a:r>
            <a:endParaRPr sz="1400">
              <a:solidFill>
                <a:schemeClr val="lt1"/>
              </a:solidFill>
            </a:endParaRPr>
          </a:p>
          <a:p>
            <a:pPr indent="-323850" lvl="0" marL="457200" rtl="0" algn="l">
              <a:spcBef>
                <a:spcPts val="0"/>
              </a:spcBef>
              <a:spcAft>
                <a:spcPts val="0"/>
              </a:spcAft>
              <a:buSzPts val="1500"/>
              <a:buChar char="❖"/>
            </a:pPr>
            <a:r>
              <a:rPr lang="en-GB" sz="1400">
                <a:solidFill>
                  <a:schemeClr val="lt1"/>
                </a:solidFill>
              </a:rPr>
              <a:t>With the increasing importance of visual content in various industries, there is a growing demand for software that makes it easy for people with a range of skill levels to produce high-quality images.</a:t>
            </a:r>
            <a:endParaRPr sz="1400">
              <a:solidFill>
                <a:schemeClr val="lt1"/>
              </a:solidFill>
            </a:endParaRPr>
          </a:p>
          <a:p>
            <a:pPr indent="-323850" lvl="0" marL="457200" rtl="0" algn="l">
              <a:spcBef>
                <a:spcPts val="0"/>
              </a:spcBef>
              <a:spcAft>
                <a:spcPts val="0"/>
              </a:spcAft>
              <a:buSzPts val="1500"/>
              <a:buChar char="❖"/>
            </a:pPr>
            <a:r>
              <a:rPr lang="en-GB" sz="1400">
                <a:solidFill>
                  <a:schemeClr val="lt1"/>
                </a:solidFill>
              </a:rPr>
              <a:t>The toolkit must provide a range of features that address common challenges in image editing, such as color correction, removing blemishes or distracting elements, and adjusting lighting and contrast.</a:t>
            </a:r>
            <a:endParaRPr sz="1400">
              <a:solidFill>
                <a:schemeClr val="lt1"/>
              </a:solidFill>
            </a:endParaRPr>
          </a:p>
          <a:p>
            <a:pPr indent="-323850" lvl="0" marL="457200" rtl="0" algn="just">
              <a:lnSpc>
                <a:spcPct val="150000"/>
              </a:lnSpc>
              <a:spcBef>
                <a:spcPts val="0"/>
              </a:spcBef>
              <a:spcAft>
                <a:spcPts val="0"/>
              </a:spcAft>
              <a:buSzPts val="1500"/>
              <a:buChar char="❖"/>
            </a:pPr>
            <a:r>
              <a:rPr lang="en-GB" sz="1400">
                <a:solidFill>
                  <a:schemeClr val="lt1"/>
                </a:solidFill>
              </a:rPr>
              <a:t>At the same time, it must also be intuitive and user-friendly, so that users can quickly and easily perform the tasks they need to produce the desired results.</a:t>
            </a:r>
            <a:endParaRPr sz="1400">
              <a:solidFill>
                <a:schemeClr val="lt1"/>
              </a:solidFill>
            </a:endParaRPr>
          </a:p>
          <a:p>
            <a:pPr indent="0" lvl="0" marL="457200" rtl="0" algn="l">
              <a:spcBef>
                <a:spcPts val="1200"/>
              </a:spcBef>
              <a:spcAft>
                <a:spcPts val="1200"/>
              </a:spcAft>
              <a:buNone/>
            </a:pPr>
            <a:r>
              <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Image Cropper</a:t>
            </a:r>
            <a:endParaRPr b="1"/>
          </a:p>
        </p:txBody>
      </p:sp>
      <p:sp>
        <p:nvSpPr>
          <p:cNvPr id="159" name="Google Shape;159;p17"/>
          <p:cNvSpPr txBox="1"/>
          <p:nvPr>
            <p:ph idx="1" type="body"/>
          </p:nvPr>
        </p:nvSpPr>
        <p:spPr>
          <a:xfrm>
            <a:off x="1297500" y="1567550"/>
            <a:ext cx="3403200" cy="3301200"/>
          </a:xfrm>
          <a:prstGeom prst="rect">
            <a:avLst/>
          </a:prstGeom>
        </p:spPr>
        <p:txBody>
          <a:bodyPr anchorCtr="0" anchor="t" bIns="91425" lIns="91425" spcFirstLastPara="1" rIns="91425" wrap="square" tIns="91425">
            <a:noAutofit/>
          </a:bodyPr>
          <a:lstStyle/>
          <a:p>
            <a:pPr indent="457200" lvl="0" marL="0" rtl="0" algn="l">
              <a:spcBef>
                <a:spcPts val="1200"/>
              </a:spcBef>
              <a:spcAft>
                <a:spcPts val="0"/>
              </a:spcAft>
              <a:buNone/>
            </a:pPr>
            <a:r>
              <a:rPr lang="en-GB" sz="1400">
                <a:solidFill>
                  <a:schemeClr val="lt1"/>
                </a:solidFill>
                <a:latin typeface="Times New Roman"/>
                <a:ea typeface="Times New Roman"/>
                <a:cs typeface="Times New Roman"/>
                <a:sym typeface="Times New Roman"/>
              </a:rPr>
              <a:t>Cropping an image is the removal of unwanted areas from a photograph or illustrated image. You might want to crop an image for several different reasons, including:</a:t>
            </a:r>
            <a:endParaRPr sz="1400">
              <a:solidFill>
                <a:schemeClr val="lt1"/>
              </a:solidFill>
              <a:latin typeface="Times New Roman"/>
              <a:ea typeface="Times New Roman"/>
              <a:cs typeface="Times New Roman"/>
              <a:sym typeface="Times New Roman"/>
            </a:endParaRPr>
          </a:p>
          <a:p>
            <a:pPr indent="-317500" lvl="0" marL="457200" rtl="0" algn="l">
              <a:spcBef>
                <a:spcPts val="1200"/>
              </a:spcBef>
              <a:spcAft>
                <a:spcPts val="0"/>
              </a:spcAft>
              <a:buClr>
                <a:schemeClr val="lt1"/>
              </a:buClr>
              <a:buSzPts val="1400"/>
              <a:buFont typeface="Times New Roman"/>
              <a:buChar char="●"/>
            </a:pPr>
            <a:r>
              <a:rPr lang="en-GB" sz="1400">
                <a:solidFill>
                  <a:schemeClr val="lt1"/>
                </a:solidFill>
                <a:latin typeface="Times New Roman"/>
                <a:ea typeface="Times New Roman"/>
                <a:cs typeface="Times New Roman"/>
                <a:sym typeface="Times New Roman"/>
              </a:rPr>
              <a:t>Eliminating visual distraction and highlighting your subject.</a:t>
            </a:r>
            <a:endParaRPr sz="1400">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GB" sz="1400">
                <a:latin typeface="Times New Roman"/>
                <a:ea typeface="Times New Roman"/>
                <a:cs typeface="Times New Roman"/>
                <a:sym typeface="Times New Roman"/>
              </a:rPr>
              <a:t>Improving a photo’s framing &amp; accentuating its subject.</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GB" sz="1200">
                <a:latin typeface="Times New Roman"/>
                <a:ea typeface="Times New Roman"/>
                <a:cs typeface="Times New Roman"/>
                <a:sym typeface="Times New Roman"/>
              </a:rPr>
              <a:t>Changing the aspect ratio to prepare for sharing through different social media platforms.</a:t>
            </a:r>
            <a:endParaRPr sz="1200">
              <a:latin typeface="Times New Roman"/>
              <a:ea typeface="Times New Roman"/>
              <a:cs typeface="Times New Roman"/>
              <a:sym typeface="Times New Roman"/>
            </a:endParaRPr>
          </a:p>
          <a:p>
            <a:pPr indent="0" lvl="0" marL="457200" rtl="0" algn="l">
              <a:spcBef>
                <a:spcPts val="1200"/>
              </a:spcBef>
              <a:spcAft>
                <a:spcPts val="0"/>
              </a:spcAft>
              <a:buNone/>
            </a:pPr>
            <a:r>
              <a:t/>
            </a:r>
            <a:endParaRPr b="1" sz="1400">
              <a:latin typeface="Times New Roman"/>
              <a:ea typeface="Times New Roman"/>
              <a:cs typeface="Times New Roman"/>
              <a:sym typeface="Times New Roman"/>
            </a:endParaRPr>
          </a:p>
          <a:p>
            <a:pPr indent="0" lvl="0" marL="914400" rtl="0" algn="l">
              <a:spcBef>
                <a:spcPts val="1200"/>
              </a:spcBef>
              <a:spcAft>
                <a:spcPts val="0"/>
              </a:spcAft>
              <a:buNone/>
            </a:pPr>
            <a:r>
              <a:t/>
            </a:r>
            <a:endParaRPr b="1">
              <a:solidFill>
                <a:schemeClr val="lt1"/>
              </a:solidFill>
              <a:latin typeface="Arial"/>
              <a:ea typeface="Arial"/>
              <a:cs typeface="Arial"/>
              <a:sym typeface="Arial"/>
            </a:endParaRPr>
          </a:p>
          <a:p>
            <a:pPr indent="0" lvl="0" marL="914400" rtl="0" algn="l">
              <a:spcBef>
                <a:spcPts val="1200"/>
              </a:spcBef>
              <a:spcAft>
                <a:spcPts val="0"/>
              </a:spcAft>
              <a:buNone/>
            </a:pPr>
            <a:r>
              <a:t/>
            </a:r>
            <a:endParaRPr b="1" sz="1400">
              <a:solidFill>
                <a:schemeClr val="lt1"/>
              </a:solidFill>
            </a:endParaRPr>
          </a:p>
          <a:p>
            <a:pPr indent="0" lvl="0" marL="0" rtl="0" algn="l">
              <a:spcBef>
                <a:spcPts val="1200"/>
              </a:spcBef>
              <a:spcAft>
                <a:spcPts val="0"/>
              </a:spcAft>
              <a:buNone/>
            </a:pPr>
            <a:r>
              <a:t/>
            </a:r>
            <a:endParaRPr b="1">
              <a:solidFill>
                <a:schemeClr val="lt1"/>
              </a:solidFill>
              <a:latin typeface="Arial"/>
              <a:ea typeface="Arial"/>
              <a:cs typeface="Arial"/>
              <a:sym typeface="Arial"/>
            </a:endParaRPr>
          </a:p>
          <a:p>
            <a:pPr indent="0" lvl="0" marL="0" rtl="0" algn="l">
              <a:spcBef>
                <a:spcPts val="1200"/>
              </a:spcBef>
              <a:spcAft>
                <a:spcPts val="1200"/>
              </a:spcAft>
              <a:buNone/>
            </a:pPr>
            <a:r>
              <a:t/>
            </a:r>
            <a:endParaRPr/>
          </a:p>
        </p:txBody>
      </p:sp>
      <p:sp>
        <p:nvSpPr>
          <p:cNvPr id="160" name="Google Shape;160;p17"/>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17"/>
          <p:cNvPicPr preferRelativeResize="0"/>
          <p:nvPr/>
        </p:nvPicPr>
        <p:blipFill>
          <a:blip r:embed="rId3">
            <a:alphaModFix/>
          </a:blip>
          <a:stretch>
            <a:fillRect/>
          </a:stretch>
        </p:blipFill>
        <p:spPr>
          <a:xfrm>
            <a:off x="5047075" y="2019688"/>
            <a:ext cx="3175500" cy="2147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Image Resizer</a:t>
            </a:r>
            <a:endParaRPr b="1"/>
          </a:p>
        </p:txBody>
      </p:sp>
      <p:sp>
        <p:nvSpPr>
          <p:cNvPr id="167" name="Google Shape;167;p18"/>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fontScale="85000" lnSpcReduction="10000"/>
          </a:bodyPr>
          <a:lstStyle/>
          <a:p>
            <a:pPr indent="457200" lvl="0" marL="0" rtl="0" algn="l">
              <a:lnSpc>
                <a:spcPct val="115000"/>
              </a:lnSpc>
              <a:spcBef>
                <a:spcPts val="1200"/>
              </a:spcBef>
              <a:spcAft>
                <a:spcPts val="0"/>
              </a:spcAft>
              <a:buNone/>
            </a:pPr>
            <a:r>
              <a:rPr lang="en-GB" sz="1308">
                <a:latin typeface="Times New Roman"/>
                <a:ea typeface="Times New Roman"/>
                <a:cs typeface="Times New Roman"/>
                <a:sym typeface="Times New Roman"/>
              </a:rPr>
              <a:t>Image resizing is used to convert an image of a given size to one of a different size. There exist different algorithms for resizing an image both in the spatial domain, as well as in the frequency domain where it is stored in compressed form. There are certain advantages of performing the resizing operation directly in the compressed domain.</a:t>
            </a:r>
            <a:endParaRPr sz="1308">
              <a:latin typeface="Times New Roman"/>
              <a:ea typeface="Times New Roman"/>
              <a:cs typeface="Times New Roman"/>
              <a:sym typeface="Times New Roman"/>
            </a:endParaRPr>
          </a:p>
          <a:p>
            <a:pPr indent="457200" lvl="0" marL="0" rtl="0" algn="just">
              <a:lnSpc>
                <a:spcPct val="115000"/>
              </a:lnSpc>
              <a:spcBef>
                <a:spcPts val="1200"/>
              </a:spcBef>
              <a:spcAft>
                <a:spcPts val="0"/>
              </a:spcAft>
              <a:buNone/>
            </a:pPr>
            <a:r>
              <a:rPr lang="en-GB">
                <a:latin typeface="Times New Roman"/>
                <a:ea typeface="Times New Roman"/>
                <a:cs typeface="Times New Roman"/>
                <a:sym typeface="Times New Roman"/>
              </a:rPr>
              <a:t>The compressor tool helps reduce the size of an image file without significantly reducing its quality. This feature is useful when you need to upload an image to a website or send it via email, where large file sizes can cause issues.</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
        <p:nvSpPr>
          <p:cNvPr id="168" name="Google Shape;168;p18"/>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18"/>
          <p:cNvPicPr preferRelativeResize="0"/>
          <p:nvPr/>
        </p:nvPicPr>
        <p:blipFill>
          <a:blip r:embed="rId3">
            <a:alphaModFix/>
          </a:blip>
          <a:stretch>
            <a:fillRect/>
          </a:stretch>
        </p:blipFill>
        <p:spPr>
          <a:xfrm>
            <a:off x="5032578" y="1675228"/>
            <a:ext cx="3204500" cy="2132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Image Filters Adjustment</a:t>
            </a:r>
            <a:endParaRPr b="1"/>
          </a:p>
        </p:txBody>
      </p:sp>
      <p:sp>
        <p:nvSpPr>
          <p:cNvPr id="175" name="Google Shape;175;p19"/>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228600" lvl="0" marL="228600" rtl="0" algn="l">
              <a:spcBef>
                <a:spcPts val="1200"/>
              </a:spcBef>
              <a:spcAft>
                <a:spcPts val="0"/>
              </a:spcAft>
              <a:buNone/>
            </a:pPr>
            <a:r>
              <a:t/>
            </a:r>
            <a:endParaRPr sz="1200">
              <a:latin typeface="Times New Roman"/>
              <a:ea typeface="Times New Roman"/>
              <a:cs typeface="Times New Roman"/>
              <a:sym typeface="Times New Roman"/>
            </a:endParaRPr>
          </a:p>
          <a:p>
            <a:pPr indent="228600" lvl="0" marL="228600" rtl="0" algn="l">
              <a:spcBef>
                <a:spcPts val="1200"/>
              </a:spcBef>
              <a:spcAft>
                <a:spcPts val="0"/>
              </a:spcAft>
              <a:buNone/>
            </a:pPr>
            <a:r>
              <a:rPr lang="en-GB" sz="1200">
                <a:latin typeface="Times New Roman"/>
                <a:ea typeface="Times New Roman"/>
                <a:cs typeface="Times New Roman"/>
                <a:sym typeface="Times New Roman"/>
              </a:rPr>
              <a:t>Image filters are algorithms that manipulate or enhance images to produce a desired effect or result. They can perform tasks such as removing noise, sharpening, blurring, changing brightness or contrast, adding special effects, and more. Image filters are widely used in photo editing software, computer vision, and other digital image processing applications.</a:t>
            </a:r>
            <a:endParaRPr sz="12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
        <p:nvSpPr>
          <p:cNvPr id="176" name="Google Shape;176;p19"/>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7" name="Google Shape;177;p19"/>
          <p:cNvPicPr preferRelativeResize="0"/>
          <p:nvPr/>
        </p:nvPicPr>
        <p:blipFill rotWithShape="1">
          <a:blip r:embed="rId3">
            <a:alphaModFix/>
          </a:blip>
          <a:srcRect b="8677" l="0" r="0" t="-1588"/>
          <a:stretch/>
        </p:blipFill>
        <p:spPr>
          <a:xfrm>
            <a:off x="5012325" y="1517597"/>
            <a:ext cx="3244975" cy="3011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Image To PDF Converter</a:t>
            </a:r>
            <a:endParaRPr b="1"/>
          </a:p>
        </p:txBody>
      </p:sp>
      <p:sp>
        <p:nvSpPr>
          <p:cNvPr id="183" name="Google Shape;183;p20"/>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457200" lvl="0" marL="0" rtl="0" algn="l">
              <a:spcBef>
                <a:spcPts val="1200"/>
              </a:spcBef>
              <a:spcAft>
                <a:spcPts val="1200"/>
              </a:spcAft>
              <a:buNone/>
            </a:pPr>
            <a:r>
              <a:rPr lang="en-GB">
                <a:latin typeface="Times New Roman"/>
                <a:ea typeface="Times New Roman"/>
                <a:cs typeface="Times New Roman"/>
                <a:sym typeface="Times New Roman"/>
              </a:rPr>
              <a:t>An image to PDF converter is a software tool that converts one or more image files (such as JPEG, PNG, BMP, or GIF) into a single PDF document. This conversion allows the images to be viewed, shared, or printed as a single file rather than multiple separate image files.</a:t>
            </a:r>
            <a:endParaRPr sz="1400">
              <a:latin typeface="Times New Roman"/>
              <a:ea typeface="Times New Roman"/>
              <a:cs typeface="Times New Roman"/>
              <a:sym typeface="Times New Roman"/>
            </a:endParaRPr>
          </a:p>
        </p:txBody>
      </p:sp>
      <p:sp>
        <p:nvSpPr>
          <p:cNvPr id="184" name="Google Shape;184;p20"/>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5" name="Google Shape;185;p20"/>
          <p:cNvPicPr preferRelativeResize="0"/>
          <p:nvPr/>
        </p:nvPicPr>
        <p:blipFill>
          <a:blip r:embed="rId3">
            <a:alphaModFix/>
          </a:blip>
          <a:stretch>
            <a:fillRect/>
          </a:stretch>
        </p:blipFill>
        <p:spPr>
          <a:xfrm>
            <a:off x="4999975" y="1567550"/>
            <a:ext cx="3269699" cy="26092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Existing System</a:t>
            </a:r>
            <a:endParaRPr b="1"/>
          </a:p>
        </p:txBody>
      </p:sp>
      <p:sp>
        <p:nvSpPr>
          <p:cNvPr id="191" name="Google Shape;191;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GB" sz="1300">
                <a:solidFill>
                  <a:schemeClr val="lt1"/>
                </a:solidFill>
              </a:rPr>
              <a:t>When using image healer tools such as a cropper, filters adjustments, image to PDF converter, and resizer, users may encounter several common problems. Here are some challenges that can be faced:</a:t>
            </a:r>
            <a:endParaRPr sz="1300">
              <a:solidFill>
                <a:schemeClr val="lt1"/>
              </a:solidFill>
            </a:endParaRPr>
          </a:p>
          <a:p>
            <a:pPr indent="-311150" lvl="0" marL="457200" rtl="0" algn="l">
              <a:spcBef>
                <a:spcPts val="1200"/>
              </a:spcBef>
              <a:spcAft>
                <a:spcPts val="0"/>
              </a:spcAft>
              <a:buClr>
                <a:schemeClr val="lt1"/>
              </a:buClr>
              <a:buSzPts val="1300"/>
              <a:buChar char="●"/>
            </a:pPr>
            <a:r>
              <a:rPr lang="en-GB" sz="1300">
                <a:solidFill>
                  <a:schemeClr val="lt1"/>
                </a:solidFill>
              </a:rPr>
              <a:t>Loss of  image quality</a:t>
            </a:r>
            <a:endParaRPr sz="1300">
              <a:solidFill>
                <a:schemeClr val="lt1"/>
              </a:solidFill>
            </a:endParaRPr>
          </a:p>
          <a:p>
            <a:pPr indent="-311150" lvl="0" marL="457200" rtl="0" algn="l">
              <a:spcBef>
                <a:spcPts val="0"/>
              </a:spcBef>
              <a:spcAft>
                <a:spcPts val="0"/>
              </a:spcAft>
              <a:buClr>
                <a:schemeClr val="lt1"/>
              </a:buClr>
              <a:buSzPts val="1300"/>
              <a:buChar char="●"/>
            </a:pPr>
            <a:r>
              <a:rPr lang="en-GB" sz="1300">
                <a:solidFill>
                  <a:schemeClr val="lt1"/>
                </a:solidFill>
              </a:rPr>
              <a:t>Limited Precision</a:t>
            </a:r>
            <a:endParaRPr sz="1300">
              <a:solidFill>
                <a:schemeClr val="lt1"/>
              </a:solidFill>
            </a:endParaRPr>
          </a:p>
          <a:p>
            <a:pPr indent="-311150" lvl="0" marL="457200" rtl="0" algn="l">
              <a:spcBef>
                <a:spcPts val="0"/>
              </a:spcBef>
              <a:spcAft>
                <a:spcPts val="0"/>
              </a:spcAft>
              <a:buClr>
                <a:schemeClr val="lt1"/>
              </a:buClr>
              <a:buSzPts val="1300"/>
              <a:buChar char="●"/>
            </a:pPr>
            <a:r>
              <a:rPr lang="en-GB" sz="1300">
                <a:solidFill>
                  <a:schemeClr val="lt1"/>
                </a:solidFill>
              </a:rPr>
              <a:t>Compatibility Issues</a:t>
            </a:r>
            <a:endParaRPr sz="1300">
              <a:solidFill>
                <a:schemeClr val="lt1"/>
              </a:solidFill>
            </a:endParaRPr>
          </a:p>
          <a:p>
            <a:pPr indent="-311150" lvl="0" marL="457200" rtl="0" algn="l">
              <a:spcBef>
                <a:spcPts val="0"/>
              </a:spcBef>
              <a:spcAft>
                <a:spcPts val="0"/>
              </a:spcAft>
              <a:buClr>
                <a:schemeClr val="lt1"/>
              </a:buClr>
              <a:buSzPts val="1300"/>
              <a:buChar char="●"/>
            </a:pPr>
            <a:r>
              <a:rPr lang="en-GB" sz="1300">
                <a:solidFill>
                  <a:schemeClr val="lt1"/>
                </a:solidFill>
              </a:rPr>
              <a:t>Complexity of Filter Adjustments</a:t>
            </a:r>
            <a:endParaRPr sz="1300">
              <a:solidFill>
                <a:schemeClr val="lt1"/>
              </a:solidFill>
            </a:endParaRPr>
          </a:p>
          <a:p>
            <a:pPr indent="-311150" lvl="0" marL="457200" rtl="0" algn="l">
              <a:spcBef>
                <a:spcPts val="0"/>
              </a:spcBef>
              <a:spcAft>
                <a:spcPts val="0"/>
              </a:spcAft>
              <a:buClr>
                <a:schemeClr val="lt1"/>
              </a:buClr>
              <a:buSzPts val="1300"/>
              <a:buChar char="●"/>
            </a:pPr>
            <a:r>
              <a:rPr lang="en-GB" sz="1300">
                <a:solidFill>
                  <a:schemeClr val="lt1"/>
                </a:solidFill>
              </a:rPr>
              <a:t>Inefficient Image to PDF Conversion</a:t>
            </a:r>
            <a:endParaRPr sz="1300">
              <a:solidFill>
                <a:schemeClr val="lt1"/>
              </a:solidFill>
            </a:endParaRPr>
          </a:p>
          <a:p>
            <a:pPr indent="-311150" lvl="0" marL="457200" rtl="0" algn="l">
              <a:spcBef>
                <a:spcPts val="0"/>
              </a:spcBef>
              <a:spcAft>
                <a:spcPts val="0"/>
              </a:spcAft>
              <a:buClr>
                <a:schemeClr val="lt1"/>
              </a:buClr>
              <a:buSzPts val="1300"/>
              <a:buChar char="●"/>
            </a:pPr>
            <a:r>
              <a:rPr lang="en-GB" sz="1300">
                <a:solidFill>
                  <a:schemeClr val="lt1"/>
                </a:solidFill>
              </a:rPr>
              <a:t>Distortion during Resizing</a:t>
            </a:r>
            <a:endParaRPr sz="1300">
              <a:solidFill>
                <a:schemeClr val="lt1"/>
              </a:solidFill>
            </a:endParaRPr>
          </a:p>
          <a:p>
            <a:pPr indent="-311150" lvl="0" marL="457200" rtl="0" algn="l">
              <a:spcBef>
                <a:spcPts val="0"/>
              </a:spcBef>
              <a:spcAft>
                <a:spcPts val="0"/>
              </a:spcAft>
              <a:buClr>
                <a:schemeClr val="lt1"/>
              </a:buClr>
              <a:buSzPts val="1300"/>
              <a:buChar char="●"/>
            </a:pPr>
            <a:r>
              <a:rPr lang="en-GB" sz="1300">
                <a:solidFill>
                  <a:schemeClr val="lt1"/>
                </a:solidFill>
              </a:rPr>
              <a:t>Performance and Speed</a:t>
            </a:r>
            <a:endParaRPr sz="13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