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60" r:id="rId6"/>
    <p:sldId id="262" r:id="rId7"/>
    <p:sldId id="265" r:id="rId8"/>
    <p:sldId id="280" r:id="rId9"/>
    <p:sldId id="281" r:id="rId10"/>
    <p:sldId id="282" r:id="rId11"/>
    <p:sldId id="283" r:id="rId12"/>
    <p:sldId id="284" r:id="rId13"/>
    <p:sldId id="285" r:id="rId14"/>
    <p:sldId id="276" r:id="rId15"/>
    <p:sldId id="286" r:id="rId16"/>
    <p:sldId id="287" r:id="rId17"/>
    <p:sldId id="288" r:id="rId18"/>
    <p:sldId id="259" r:id="rId19"/>
  </p:sldIdLst>
  <p:sldSz cx="12192000" cy="6858000"/>
  <p:notesSz cx="6858000" cy="9144000"/>
  <p:embeddedFontLst>
    <p:embeddedFont>
      <p:font typeface="EB Garamond" panose="00000500000000000000" pitchFamily="2" charset="0"/>
      <p:regular r:id="rId21"/>
      <p:bold r:id="rId22"/>
      <p:italic r:id="rId23"/>
      <p:boldItalic r:id="rId24"/>
    </p:embeddedFont>
    <p:embeddedFont>
      <p:font typeface="EB Garamond Medium" panose="00000600000000000000" pitchFamily="2" charset="0"/>
      <p:regular r:id="rId25"/>
      <p:italic r:id="rId26"/>
    </p:embeddedFont>
    <p:embeddedFont>
      <p:font typeface="EB Garamond SemiBold" panose="00000700000000000000" pitchFamily="2" charset="0"/>
      <p:bold r:id="rId27"/>
      <p:boldItalic r:id="rId28"/>
    </p:embeddedFont>
    <p:embeddedFont>
      <p:font typeface="Lato Black" panose="020F0502020204030203" pitchFamily="34" charset="0"/>
      <p:bold r:id="rId29"/>
      <p:boldItalic r:id="rId30"/>
    </p:embeddedFont>
    <p:embeddedFont>
      <p:font typeface="Libre Baskerville" panose="02000000000000000000" pitchFamily="2" charset="0"/>
      <p:regular r:id="rId31"/>
      <p:bold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5725077-AA21-DE81-B885-EDFAA601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0F9DC8DB-C109-7529-0161-DDD4561917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811E1D67-AC66-7880-8C82-C458E322A5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6750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B9F4F9CF-26F1-E078-105D-B1B5CE32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CB593E94-4E52-134C-E03D-CDC0E358F9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B25E2E8B-CFDA-D2B3-5B69-3CA73F578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46558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D29994E7-F406-2B6F-4270-87B11771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429F66FE-BBE3-C880-3694-C54134246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4644A384-4580-72E8-A853-47B811E97E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5819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0A469260-9DD8-198C-AFDF-6D34FD55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6FDE2893-F9CC-A070-C93D-5A723D696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F98D430F-219B-1C1F-BF17-C70221AE70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0767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CD5F6B4D-6972-BEC3-FA4A-953AA0E53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BE437C75-F03E-2371-2F1D-5042120BE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A57DCE7D-2DC6-117D-3A89-28B83C1D1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767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24A84F0E-61A5-A3AA-0974-41B988587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873FAA60-37BC-AD65-0119-6F2275F2D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AE933CF5-476E-1822-5B2F-F5C96F83F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859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45CFB2E-5F42-5B94-2195-5BA050833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A8C64A21-9534-FD0B-C65E-BBB34FCE75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559711ED-8909-A0ED-B3A2-D18F5A7252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3876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A83E3DA2-D32B-F699-4FB3-D6286BC7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47DD1896-D87D-838E-637A-4526C168D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1CD541E8-30C2-DAB8-6FFB-77F9A8E7B2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83571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92DDA190-93CC-B2A5-4DDD-EBEB91D40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42FC9B40-9A84-C8BA-F447-E66BFFB762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1F780AD5-D2F6-221C-A4C3-E2DC8AA047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1302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16CA9005-E54D-6673-B97E-97B51199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A5D9065B-9A33-669C-D8CE-1201604CB1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FB018140-31EA-CE00-46AC-4F28EA7719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7918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65D5F4CC-8B59-FDD8-7BBA-E5AB37308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C381052A-E1B0-A221-1BD6-EAE3349BA6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5C673DA8-3C3A-BFA3-2D59-EF011F4FB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73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7C054B9B-2FED-6E0B-0A00-221DE8239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E3E40C03-B849-C8D0-E324-D34EC7605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6CB076FE-C4C8-DD6F-AA62-D6164BCF02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748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AD278474-382A-303B-CA22-810F36F44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1F3C8296-499F-8CB9-64A6-20FE6BAB5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A2BA643D-94AA-3FF0-2C8E-CC0C28CEAA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7350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93750051-72AE-A16E-7400-5383DF4E9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ECFBC5BF-8405-193B-294B-C816EF4185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ADDFD983-9484-D3E8-5D1A-D0F2A31F0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174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a5f19cfa0813df82&amp;sxsrf=AE3TifN6D7j6tATrb2YzO8AJYe8wpL8XBA:1749490503601&amp;q=Bachelor+of+Technology&amp;stick=H4sIAAAAAAAAAONgFuLUz9U3MEqKz0pTQjAfMZpwC7z8cU9YSnvSmpPXGFW5uIIz8std80oySyqFxLnYoCxeKW4uhC6eRaxiTonJGak5-UUK-WkKIanJGXn5OfnplQAibeSuaAAAAA&amp;sa=X&amp;ved=2ahUKEwjI84SA8OSNAxVKfvUHHaI7AA8Q_coHKAB6BAgcEA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800"/>
            </a:pPr>
            <a:r>
              <a:rPr lang="en-IN" sz="4800" b="1" dirty="0">
                <a:solidFill>
                  <a:srgbClr val="242424"/>
                </a:solidFill>
                <a:highlight>
                  <a:schemeClr val="lt1"/>
                </a:highlight>
                <a:latin typeface="EB Garamond"/>
                <a:ea typeface="EB Garamond"/>
                <a:cs typeface="EB Garamond"/>
                <a:sym typeface="EB Garamond"/>
              </a:rPr>
              <a:t>Library Management System</a:t>
            </a:r>
          </a:p>
          <a:p>
            <a:pPr lvl="0" algn="ctr">
              <a:buSzPts val="1800"/>
            </a:pPr>
            <a:endParaRPr sz="4800" b="1" i="0" u="none" strike="noStrike" cap="none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90926361-69BA-CF2C-3AF9-D1CE55BC8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82BE1F07-CF46-4CBB-5A1D-D6959BC05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07706"/>
            <a:ext cx="10515600" cy="114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25400" lvl="0">
              <a:spcBef>
                <a:spcPts val="1000"/>
              </a:spcBef>
              <a:buSzPts val="2400"/>
            </a:pPr>
            <a:r>
              <a:rPr lang="en-IN" sz="2400" dirty="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4.For each book that is loaned out from the "Sharpstown" branch and whose </a:t>
            </a:r>
            <a:r>
              <a:rPr lang="en-IN" sz="2400" dirty="0" err="1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DueDate</a:t>
            </a:r>
            <a:r>
              <a:rPr lang="en-IN" sz="2400" dirty="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 is 2/3/18, retrieve the book title, the borrower's name, and the borrower's address.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3B2A7-8E9B-9C40-DBB1-B490B9492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646" y="1039907"/>
            <a:ext cx="9116505" cy="51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8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823E847C-D6C2-8209-ED42-E190BE50B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B8D39910-1482-DE07-9603-88F3D2293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07706"/>
            <a:ext cx="10515600" cy="114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>
              <a:spcBef>
                <a:spcPts val="1000"/>
              </a:spcBef>
              <a:buSzPts val="2400"/>
            </a:pPr>
            <a:r>
              <a:rPr lang="en-IN" sz="2400" dirty="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5.For each library branch, retrieve the branch name and the total number of books loaned out from that branch.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22D01-2254-C25E-7CEE-C2C9797C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87" y="1039908"/>
            <a:ext cx="8920587" cy="500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4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DD75A310-78F1-20DB-B068-BF6B8E17B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73D3411C-ADED-A577-596F-B2D557F00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07706"/>
            <a:ext cx="10515600" cy="114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>
              <a:spcBef>
                <a:spcPts val="1000"/>
              </a:spcBef>
              <a:buSzPts val="2400"/>
            </a:pPr>
            <a:r>
              <a:rPr lang="en-IN" sz="2400" dirty="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6.Retrieve the names, addresses, and number of books checked out for all borrowers who have more than five books checked out.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09226-AF7A-77FF-C55D-6FBF833F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941295"/>
            <a:ext cx="9045388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0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F1FEDE0E-A63E-DA05-7A82-B42BBBA5C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D0FA9FE0-538B-9798-3271-9D1A37878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07706"/>
            <a:ext cx="10515600" cy="1147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>
              <a:spcBef>
                <a:spcPts val="1000"/>
              </a:spcBef>
              <a:buSzPts val="2400"/>
            </a:pPr>
            <a:r>
              <a:rPr lang="en-IN" sz="2400" dirty="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7.For each book authored by "Stephen King", retrieve the title and the number of copies owned by the library branch whose name is "Central".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BF507-0541-E4FB-D9D0-6C5E02AE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51" y="1039907"/>
            <a:ext cx="7954485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4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64FD1F6-7700-4ABF-25D8-AF3592CC3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8E845E1E-CE45-B6A4-2718-4CB081C286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2587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 algn="ctr">
              <a:spcBef>
                <a:spcPts val="1000"/>
              </a:spcBef>
              <a:buSzPts val="2400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Final Business Insights And Recommendations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3761D3-6BDA-2F70-1B2B-5DE0CD0215D6}"/>
              </a:ext>
            </a:extLst>
          </p:cNvPr>
          <p:cNvSpPr txBox="1"/>
          <p:nvPr/>
        </p:nvSpPr>
        <p:spPr>
          <a:xfrm>
            <a:off x="726141" y="1066800"/>
            <a:ext cx="10627659" cy="633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3810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Medium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 Medium"/>
                <a:ea typeface="EB Garamond Medium"/>
                <a:cs typeface="EB Garamond Medium"/>
                <a:sym typeface="EB Garamond Medium"/>
              </a:rPr>
              <a:t>Operational Efficiency –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Automate book transfers and integrate SQL-based tracking for streamlined management.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381000" algn="just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Medium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 Medium"/>
                <a:ea typeface="EB Garamond Medium"/>
                <a:cs typeface="EB Garamond Medium"/>
                <a:sym typeface="EB Garamond Medium"/>
              </a:rPr>
              <a:t>Optimized Inventory Allocation –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Ensure books are distributed efficiently across branches based on demand patterns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 Medium"/>
                <a:ea typeface="EB Garamond Medium"/>
                <a:cs typeface="EB Garamond Medium"/>
                <a:sym typeface="EB Garamond Medium"/>
              </a:rPr>
              <a:t>.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Medium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marL="457200" marR="0" lvl="0" indent="-3810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Medium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 Medium"/>
                <a:ea typeface="EB Garamond Medium"/>
                <a:cs typeface="EB Garamond Medium"/>
                <a:sym typeface="EB Garamond Medium"/>
              </a:rPr>
              <a:t>Data-Driven Decision Making –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Use historical loan data to guide acquisitions and stock adjustments.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Medium"/>
              <a:buChar char="•"/>
              <a:tabLst/>
              <a:defRPr/>
            </a:pPr>
            <a:endParaRPr lang="en-US" sz="2400" dirty="0"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indent="-381000" algn="just">
              <a:lnSpc>
                <a:spcPct val="115000"/>
              </a:lnSpc>
              <a:buSzPts val="2400"/>
              <a:buFont typeface="EB Garamond Medium"/>
              <a:buChar char="•"/>
              <a:defRPr/>
            </a:pPr>
            <a:r>
              <a:rPr lang="en-US" sz="2400" dirty="0">
                <a:latin typeface="EB Garamond Medium"/>
                <a:ea typeface="EB Garamond Medium"/>
                <a:cs typeface="EB Garamond Medium"/>
                <a:sym typeface="EB Garamond Medium"/>
              </a:rPr>
              <a:t>Enhanced Borrowing Experience – </a:t>
            </a:r>
            <a:r>
              <a:rPr lang="en-US" sz="2400" dirty="0">
                <a:latin typeface="EB Garamond"/>
                <a:ea typeface="EB Garamond"/>
                <a:cs typeface="EB Garamond"/>
                <a:sym typeface="EB Garamond"/>
              </a:rPr>
              <a:t>Implement real-time tracking and reservation systems for better accessibility.</a:t>
            </a:r>
          </a:p>
          <a:p>
            <a:pPr marL="457200" marR="0" lvl="0" indent="-3810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Medium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3810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Medium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  <a:p>
            <a:pPr marL="457200" marR="0" lvl="0" indent="-3810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EB Garamond Medium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B Garamond"/>
              <a:ea typeface="EB Garamond"/>
              <a:cs typeface="EB Garamond"/>
              <a:sym typeface="EB Garamon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778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6660D598-7E7B-F225-BD96-6EE16DFC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E3237FAF-0343-C4BF-7E6D-68686384AE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25876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 algn="ctr">
              <a:spcBef>
                <a:spcPts val="1000"/>
              </a:spcBef>
              <a:buSzPts val="2400"/>
            </a:pPr>
            <a: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B Garamond SemiBold"/>
                <a:ea typeface="EB Garamond SemiBold"/>
                <a:cs typeface="EB Garamond SemiBold"/>
                <a:sym typeface="EB Garamond SemiBold"/>
              </a:rPr>
              <a:t>Conclusion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7A7A3-457A-0D50-24A1-939CCDEF4484}"/>
              </a:ext>
            </a:extLst>
          </p:cNvPr>
          <p:cNvSpPr txBox="1"/>
          <p:nvPr/>
        </p:nvSpPr>
        <p:spPr>
          <a:xfrm>
            <a:off x="726141" y="1066800"/>
            <a:ext cx="1062765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Library Management System project showcases how a well-designed relational database can efficiently manage core library functions—books, authors, publishers, branches, and borrowers. By using a normalized schema with clear relationships, the system ensures accurate data handling and supports meaningful insights through SQL queries.</a:t>
            </a:r>
          </a:p>
          <a:p>
            <a:pPr lvl="1"/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tasks included: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Tracking book copies across branches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inactive borrowers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Generating overdue book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Viewing author-specific inventories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the project highlights how effective database design and querying power real-world library operations and data-driven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456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994E0A0D-7684-55AB-FCDA-0091BD40F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32F8C3-4FBF-4832-E4C3-29DF5E32B39C}"/>
              </a:ext>
            </a:extLst>
          </p:cNvPr>
          <p:cNvSpPr txBox="1"/>
          <p:nvPr/>
        </p:nvSpPr>
        <p:spPr>
          <a:xfrm>
            <a:off x="430306" y="251012"/>
            <a:ext cx="11627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B Garamond SemiBold"/>
                <a:ea typeface="EB Garamond SemiBold"/>
                <a:cs typeface="EB Garamond SemiBold"/>
                <a:sym typeface="EB Garamond SemiBold"/>
              </a:rPr>
              <a:t>                                       Q&amp;A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9F1F7-F8C3-15B2-8602-63FCB6A80325}"/>
              </a:ext>
            </a:extLst>
          </p:cNvPr>
          <p:cNvSpPr txBox="1"/>
          <p:nvPr/>
        </p:nvSpPr>
        <p:spPr>
          <a:xfrm>
            <a:off x="430306" y="1138518"/>
            <a:ext cx="11430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does the database ensure data consistency and avoid duplication?</a:t>
            </a:r>
          </a:p>
          <a:p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using primary and foreign keys, the database maintains valid relationships between tables, ensuring data is consistent and duplication is    prevented.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insights can be gained from the library database?</a:t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reveals trends like popular books by branch, inactive borrowers, and frequently loaned authors—helping improve inventory and engagement.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882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CF4DD876-621F-F22E-CFAC-CE86E52A7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B8B75580-1460-B500-C0CC-F6403AC8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94" y="1311497"/>
            <a:ext cx="11178988" cy="423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19100">
              <a:lnSpc>
                <a:spcPct val="115000"/>
              </a:lnSpc>
              <a:spcBef>
                <a:spcPts val="1200"/>
              </a:spcBef>
              <a:buSzPts val="3000"/>
              <a:buFont typeface="EB Garamond"/>
              <a:buChar char="●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B Garamond"/>
              </a:rPr>
              <a:t>Understanding table relationships and applying correct joins.</a:t>
            </a:r>
          </a:p>
          <a:p>
            <a:pPr marL="457200" lvl="0" indent="-419100">
              <a:lnSpc>
                <a:spcPct val="115000"/>
              </a:lnSpc>
              <a:spcBef>
                <a:spcPts val="1200"/>
              </a:spcBef>
              <a:buSzPts val="3000"/>
              <a:buFont typeface="EB Garamond"/>
              <a:buChar char="●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foreign key relationships across multiple tables requires precision to avoid data inconsistencies.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19100">
              <a:lnSpc>
                <a:spcPct val="115000"/>
              </a:lnSpc>
              <a:spcBef>
                <a:spcPts val="1200"/>
              </a:spcBef>
              <a:buSzPts val="3000"/>
              <a:buFont typeface="EB Garamond"/>
              <a:buChar char="●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Importing data may cause errors due to missing values or mismatched column names.</a:t>
            </a:r>
          </a:p>
          <a:p>
            <a:pPr marL="457200" lvl="0" indent="-419100">
              <a:lnSpc>
                <a:spcPct val="115000"/>
              </a:lnSpc>
              <a:spcBef>
                <a:spcPts val="1200"/>
              </a:spcBef>
              <a:buSzPts val="3000"/>
              <a:buFont typeface="EB Garamond"/>
              <a:buChar char="●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Writing efficient multi-table SQL queries, especially for detailed reports, can be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E6940-2235-EBFF-F2C5-000113E91B5C}"/>
              </a:ext>
            </a:extLst>
          </p:cNvPr>
          <p:cNvSpPr txBox="1"/>
          <p:nvPr/>
        </p:nvSpPr>
        <p:spPr>
          <a:xfrm>
            <a:off x="430307" y="251012"/>
            <a:ext cx="11250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4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B Garamond SemiBold"/>
                <a:ea typeface="EB Garamond SemiBold"/>
                <a:cs typeface="EB Garamond SemiBold"/>
                <a:sym typeface="EB Garamond SemiBold"/>
              </a:rPr>
              <a:t>              Challenges Working on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16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15780" y="789218"/>
            <a:ext cx="11184557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👨‍🎓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hlinkClick r:id="rId3"/>
              </a:rPr>
              <a:t>Bachelor of Technology</a:t>
            </a:r>
            <a:r>
              <a:rPr lang="en-IN" dirty="0"/>
              <a:t>(</a:t>
            </a:r>
            <a:r>
              <a:rPr lang="en-IN" dirty="0" err="1"/>
              <a:t>B.tech</a:t>
            </a:r>
            <a:r>
              <a:rPr lang="en-IN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University: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Pace Institute of Technology And Sciences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 of Graduation: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chemeClr val="tx2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2025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🎯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 Want to Learn Data Science</a:t>
            </a:r>
          </a:p>
          <a:p>
            <a:pPr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IN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🌐 </a:t>
            </a:r>
            <a:r>
              <a:rPr lang="en-IN" sz="2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LinkedIn: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8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www.linkedin.com/in/venkatesh-reddy-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en-IN" sz="1800" u="sng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https://github.com/Venky161</a:t>
            </a:r>
            <a:endParaRPr lang="en-IN" sz="1800" u="sng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none" strike="noStrike" cap="none" dirty="0">
                <a:solidFill>
                  <a:schemeClr val="accent2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1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C15AB-2CD1-80D5-36DE-45F79F192345}"/>
              </a:ext>
            </a:extLst>
          </p:cNvPr>
          <p:cNvSpPr txBox="1"/>
          <p:nvPr/>
        </p:nvSpPr>
        <p:spPr>
          <a:xfrm>
            <a:off x="512554" y="3536103"/>
            <a:ext cx="1010553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 want to learn data science because it blends my interest in problem-solving, statistics, and technology   to extract meaningful insights from data. With its wide applications across industries, it offers the opportunity to make real-world impact. I see it as a powerful tool to solve complex problems, support smarter decisions, and advance my career.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FCE36850-1929-7CD1-BBB8-5A85384B5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8A00179B-7AF6-9991-AB25-849E49549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2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>
              <a:spcBef>
                <a:spcPts val="1000"/>
              </a:spcBef>
              <a:buSzPts val="2400"/>
            </a:pPr>
            <a:r>
              <a:rPr lang="en-US" sz="4000" b="1" dirty="0">
                <a:solidFill>
                  <a:schemeClr val="accent2"/>
                </a:solidFill>
              </a:rPr>
              <a:t>Agenda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E78DD498-9060-F4FD-BB65-8FC588F240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880" y="1493134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Objective of the Project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ER Diagram and schema explanation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Key analysis questions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SQL query results with screenshots or summaries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Final business insights and recommendations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Conclusion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Q&amp;A</a:t>
            </a:r>
            <a:endParaRPr lang="en-IN"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Experience and Challenges working on this SQL – Data Analysis Project.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180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68488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0000"/>
              </a:buClr>
              <a:buSzPts val="4400"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Objective of the Project</a:t>
            </a:r>
            <a:endParaRPr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838200" y="1475550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buSzPts val="2800"/>
              <a:buNone/>
            </a:pPr>
            <a:r>
              <a:rPr lang="en-US" sz="2400" dirty="0"/>
              <a:t>To design and implement a relational database for a Library Management System that manages books, authors, publishers, library branches, borrowers, and book loans, ensuring efficient data handling and integrity across all operations</a:t>
            </a:r>
            <a:endParaRPr sz="2400" b="1" dirty="0">
              <a:solidFill>
                <a:schemeClr val="tx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1AA39A1E-3B22-F216-ED4C-0C8E52264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D67D8FFF-B371-674C-DD50-4F5FB07D9C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41402"/>
            <a:ext cx="10515600" cy="93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IN" sz="4000" b="1" dirty="0">
                <a:solidFill>
                  <a:schemeClr val="accent2">
                    <a:lumMod val="75000"/>
                  </a:schemeClr>
                </a:solidFill>
              </a:rPr>
              <a:t>ER Diagram</a:t>
            </a:r>
            <a:endParaRPr lang="en-IN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3F220-02F6-61AE-4B25-F8B10959D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86" y="718795"/>
            <a:ext cx="7752609" cy="55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1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AA38F0B3-9106-B202-79E6-C5BC862A8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360B4359-97D4-281F-B572-BF8BD32CA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1378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 algn="ctr">
              <a:spcBef>
                <a:spcPts val="1000"/>
              </a:spcBef>
              <a:buSzPts val="2400"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Key Analysis Questions (use cases)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949FA243-BCBD-7E34-921E-9C24F6C706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040383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72427" algn="just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65"/>
              <a:buFont typeface="EB Garamond"/>
              <a:buAutoNum type="arabicPeriod"/>
              <a:tabLst/>
              <a:defRPr/>
            </a:pPr>
            <a:r>
              <a:rPr kumimoji="0" lang="en-US" sz="26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How many copies of the book titled "The Lost Tribe" are owned by the library branch whose name is "Sharpstown"? </a:t>
            </a:r>
          </a:p>
          <a:p>
            <a:pPr marL="457200" marR="0" lvl="0" indent="-372427" algn="just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5"/>
              <a:buFont typeface="EB Garamond"/>
              <a:buAutoNum type="arabicPeriod"/>
              <a:tabLst/>
              <a:defRPr/>
            </a:pPr>
            <a:r>
              <a:rPr kumimoji="0" lang="en-US" sz="26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How many copies of the book titled "The Lost Tribe" are owned by each library branch? </a:t>
            </a:r>
          </a:p>
          <a:p>
            <a:pPr marL="457200" marR="0" lvl="0" indent="-372427" algn="just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5"/>
              <a:buFont typeface="EB Garamond"/>
              <a:buAutoNum type="arabicPeriod"/>
              <a:tabLst/>
              <a:defRPr/>
            </a:pPr>
            <a:r>
              <a:rPr kumimoji="0" lang="en-US" sz="26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Retrieve the names of all borrowers who do not have any books checked out.</a:t>
            </a:r>
          </a:p>
          <a:p>
            <a:pPr marL="457200" marR="0" lvl="0" indent="-372427" algn="just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5"/>
              <a:buFont typeface="EB Garamond"/>
              <a:buAutoNum type="arabicPeriod"/>
              <a:tabLst/>
              <a:defRPr/>
            </a:pPr>
            <a:r>
              <a:rPr kumimoji="0" lang="en-US" sz="26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For each book that is loaned out from the "Sharpstown" branch and whose Due Date is 2/3/18, retrieve the book title, the borrower's name, and the borrower's address.</a:t>
            </a:r>
          </a:p>
          <a:p>
            <a:pPr marL="457200" marR="0" lvl="0" indent="-372427" algn="just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5"/>
              <a:buFont typeface="EB Garamond"/>
              <a:buAutoNum type="arabicPeriod"/>
              <a:tabLst/>
              <a:defRPr/>
            </a:pPr>
            <a:r>
              <a:rPr kumimoji="0" lang="en-US" sz="26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For each library branch, retrieve the branch name and the total number of books loaned out from that branch. </a:t>
            </a:r>
          </a:p>
          <a:p>
            <a:pPr marL="457200" marR="0" lvl="0" indent="-372427" algn="just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5"/>
              <a:buFont typeface="EB Garamond"/>
              <a:buAutoNum type="arabicPeriod"/>
              <a:tabLst/>
              <a:defRPr/>
            </a:pPr>
            <a:r>
              <a:rPr kumimoji="0" lang="en-US" sz="26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Retrieve the names, addresses, and number of books checked out for all borrowers who have more than five books checked out. </a:t>
            </a:r>
          </a:p>
          <a:p>
            <a:pPr marL="457200" marR="0" lvl="0" indent="-372427" algn="just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65"/>
              <a:buFont typeface="EB Garamond"/>
              <a:buAutoNum type="arabicPeriod"/>
              <a:tabLst/>
              <a:defRPr/>
            </a:pPr>
            <a:r>
              <a:rPr kumimoji="0" lang="en-US" sz="269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B Garamond"/>
                <a:ea typeface="EB Garamond"/>
                <a:cs typeface="EB Garamond"/>
                <a:sym typeface="EB Garamond"/>
              </a:rPr>
              <a:t>For each book authored by "Stephen King", retrieve the title and the number of copies owned by the library branch whose name is "Central". </a:t>
            </a:r>
          </a:p>
          <a:p>
            <a:pPr marL="114300" indent="0">
              <a:buNone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77030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1C3C83F5-8B03-F83E-C6A8-E0FBA99CD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B712DA79-37C3-56F1-FF88-242979F1A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077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 algn="ctr">
              <a:spcBef>
                <a:spcPts val="1000"/>
              </a:spcBef>
              <a:buSzPts val="2400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SQL Query Results With Screenshots Or Summaries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20E798E5-3ACE-AADE-7171-9E14735CA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040383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Clr>
                <a:srgbClr val="002060"/>
              </a:buClr>
              <a:buSzPct val="200000"/>
              <a:buNone/>
            </a:pPr>
            <a:r>
              <a:rPr lang="en-IN" sz="2690" dirty="0">
                <a:solidFill>
                  <a:srgbClr val="C00000"/>
                </a:solidFill>
                <a:latin typeface="EB Garamond Medium"/>
                <a:ea typeface="EB Garamond Medium"/>
                <a:cs typeface="EB Garamond Medium"/>
                <a:sym typeface="EB Garamond Medium"/>
              </a:rPr>
              <a:t>1.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EB Garamond Medium"/>
                <a:ea typeface="EB Garamond Medium"/>
                <a:cs typeface="EB Garamond Medium"/>
                <a:sym typeface="EB Garamond Medium"/>
              </a:rPr>
              <a:t>How many copies of the book titled "The Lost Tribe" are owned by the    library branch whose name is "Sharpstown"? 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1E455-5C50-1730-69C6-FF889948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30" y="2226191"/>
            <a:ext cx="861180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2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DB810382-E6A2-CCB7-557B-CEC335A64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0CDB8E41-1060-803C-EB0D-BAA46820DC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077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>
              <a:spcBef>
                <a:spcPts val="1000"/>
              </a:spcBef>
              <a:buSzPts val="2400"/>
            </a:pPr>
            <a:r>
              <a:rPr lang="en-I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B Garamond Medium"/>
              </a:rPr>
              <a:t>2.How many copies of the book titled "The Lost Tribe" are owned by each library branch?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3D8DA-744D-FF7F-7C86-90A5FBA46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921" y="1441452"/>
            <a:ext cx="7868748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73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B8A60971-B9E2-AEDA-A221-596ACFB5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330A3A06-211B-E59E-6D8F-2C280F247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077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5400" lvl="0">
              <a:spcBef>
                <a:spcPts val="1000"/>
              </a:spcBef>
              <a:buSzPts val="2400"/>
            </a:pPr>
            <a:r>
              <a:rPr lang="en-IN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EB Garamond Medium"/>
              </a:rPr>
              <a:t>3.How many copies of the book titled "The Lost Tribe" are owned by each library branch? 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96731-0BB2-AEF2-419A-9A2F29B9D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133" y="1352746"/>
            <a:ext cx="8733756" cy="466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1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857</Words>
  <Application>Microsoft Office PowerPoint</Application>
  <PresentationFormat>Widescreen</PresentationFormat>
  <Paragraphs>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EB Garamond Medium</vt:lpstr>
      <vt:lpstr>Lato Black</vt:lpstr>
      <vt:lpstr>Wingdings</vt:lpstr>
      <vt:lpstr>EB Garamond SemiBold</vt:lpstr>
      <vt:lpstr>Libre Baskerville</vt:lpstr>
      <vt:lpstr>EB Garamond</vt:lpstr>
      <vt:lpstr>Arial</vt:lpstr>
      <vt:lpstr>Calibri</vt:lpstr>
      <vt:lpstr>Office Theme</vt:lpstr>
      <vt:lpstr>PowerPoint Presentation</vt:lpstr>
      <vt:lpstr>PowerPoint Presentation</vt:lpstr>
      <vt:lpstr>Agenda</vt:lpstr>
      <vt:lpstr>Objective of the Project</vt:lpstr>
      <vt:lpstr>ER Diagram</vt:lpstr>
      <vt:lpstr>Key Analysis Questions (use cases)</vt:lpstr>
      <vt:lpstr>SQL Query Results With Screenshots Or Summaries</vt:lpstr>
      <vt:lpstr>2.How many copies of the book titled "The Lost Tribe" are owned by each library branch? </vt:lpstr>
      <vt:lpstr>3.How many copies of the book titled "The Lost Tribe" are owned by each library branch? </vt:lpstr>
      <vt:lpstr>4.For each book that is loaned out from the "Sharpstown" branch and whose DueDate is 2/3/18, retrieve the book title, the borrower's name, and the borrower's address. </vt:lpstr>
      <vt:lpstr>5.For each library branch, retrieve the branch name and the total number of books loaned out from that branch. </vt:lpstr>
      <vt:lpstr>6.Retrieve the names, addresses, and number of books checked out for all borrowers who have more than five books checked out. </vt:lpstr>
      <vt:lpstr>7.For each book authored by "Stephen King", retrieve the title and the number of copies owned by the library branch whose name is "Central". </vt:lpstr>
      <vt:lpstr>Final Business Insights And Recommendations</vt:lpstr>
      <vt:lpstr>Conclusion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venkatesh reddy</cp:lastModifiedBy>
  <cp:revision>8</cp:revision>
  <dcterms:created xsi:type="dcterms:W3CDTF">2021-02-16T05:19:01Z</dcterms:created>
  <dcterms:modified xsi:type="dcterms:W3CDTF">2025-06-10T02:49:12Z</dcterms:modified>
</cp:coreProperties>
</file>