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2" r:id="rId2"/>
    <p:sldId id="281" r:id="rId3"/>
    <p:sldId id="268" r:id="rId4"/>
    <p:sldId id="257" r:id="rId5"/>
    <p:sldId id="258" r:id="rId6"/>
    <p:sldId id="276" r:id="rId7"/>
    <p:sldId id="278" r:id="rId8"/>
    <p:sldId id="259" r:id="rId9"/>
    <p:sldId id="260" r:id="rId10"/>
    <p:sldId id="285" r:id="rId11"/>
    <p:sldId id="284" r:id="rId12"/>
    <p:sldId id="275" r:id="rId13"/>
    <p:sldId id="277" r:id="rId14"/>
    <p:sldId id="279" r:id="rId15"/>
    <p:sldId id="286" r:id="rId16"/>
    <p:sldId id="262" r:id="rId17"/>
    <p:sldId id="263" r:id="rId18"/>
    <p:sldId id="289" r:id="rId19"/>
    <p:sldId id="291" r:id="rId20"/>
    <p:sldId id="292" r:id="rId21"/>
    <p:sldId id="293" r:id="rId22"/>
    <p:sldId id="264" r:id="rId23"/>
    <p:sldId id="265" r:id="rId24"/>
    <p:sldId id="294" r:id="rId25"/>
    <p:sldId id="287"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HandloomHub</a:t>
            </a:r>
            <a:r>
              <a:rPr lang="en-US" dirty="0"/>
              <a:t> is a specialized online platform designed to support rural handloom and textile artisans by offering them a marketplace to showcase and sell their products. The platform enables artisans to manage their inventory, track sales, and participate in community events, while also promoting their crafts to urban consumers. With a focus on transparency, recognition, and economic growth, </a:t>
            </a:r>
            <a:r>
              <a:rPr lang="en-US" dirty="0" err="1"/>
              <a:t>HandloomHub</a:t>
            </a:r>
            <a:r>
              <a:rPr lang="en-US" dirty="0"/>
              <a:t> connects traditional artisans with a wider audience, helping them thrive in the digital economy</a:t>
            </a: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41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552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1400" dirty="0" err="1">
                <a:solidFill>
                  <a:schemeClr val="tx1"/>
                </a:solidFill>
              </a:rPr>
              <a:t>HandloomHub</a:t>
            </a:r>
            <a:r>
              <a:rPr lang="en-US" sz="1400" dirty="0">
                <a:solidFill>
                  <a:schemeClr val="tx1"/>
                </a:solidFill>
              </a:rPr>
              <a:t>: A Digital Marketplace to Expand Market Reach and Empower Rural Handloom Artisans</a:t>
            </a:r>
            <a:endParaRPr sz="1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621402"/>
            <a:ext cx="3970500" cy="481885"/>
          </a:xfrm>
          <a:prstGeom prst="rect">
            <a:avLst/>
          </a:prstGeom>
          <a:noFill/>
          <a:ln>
            <a:noFill/>
          </a:ln>
        </p:spPr>
        <p:txBody>
          <a:bodyPr spcFirstLastPara="1" wrap="square" lIns="91425" tIns="45700" rIns="91425" bIns="45700" anchor="t" anchorCtr="0">
            <a:normAutofit/>
          </a:bodyPr>
          <a:lstStyle/>
          <a:p>
            <a:pPr marL="0" indent="0" algn="l">
              <a:spcBef>
                <a:spcPts val="0"/>
              </a:spcBef>
            </a:pPr>
            <a:r>
              <a:rPr lang="en-GB" dirty="0">
                <a:latin typeface="Cambria"/>
                <a:ea typeface="Cambria"/>
              </a:rPr>
              <a:t>Batch Number: CAI-G02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60916" y="2286000"/>
          <a:ext cx="5180496" cy="2194620"/>
        </p:xfrm>
        <a:graphic>
          <a:graphicData uri="http://schemas.openxmlformats.org/drawingml/2006/table">
            <a:tbl>
              <a:tblPr firstRow="1" bandRow="1">
                <a:noFill/>
              </a:tblPr>
              <a:tblGrid>
                <a:gridCol w="1993352">
                  <a:extLst>
                    <a:ext uri="{9D8B030D-6E8A-4147-A177-3AD203B41FA5}">
                      <a16:colId xmlns:a16="http://schemas.microsoft.com/office/drawing/2014/main" val="20000"/>
                    </a:ext>
                  </a:extLst>
                </a:gridCol>
                <a:gridCol w="3187144">
                  <a:extLst>
                    <a:ext uri="{9D8B030D-6E8A-4147-A177-3AD203B41FA5}">
                      <a16:colId xmlns:a16="http://schemas.microsoft.com/office/drawing/2014/main" val="20001"/>
                    </a:ext>
                  </a:extLst>
                </a:gridCol>
              </a:tblGrid>
              <a:tr h="338334">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38334">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38334">
                <a:tc>
                  <a:txBody>
                    <a:bodyPr/>
                    <a:lstStyle/>
                    <a:p>
                      <a:pPr marL="0" marR="0" lvl="0" indent="0" algn="ctr" rtl="0">
                        <a:spcBef>
                          <a:spcPts val="0"/>
                        </a:spcBef>
                        <a:spcAft>
                          <a:spcPts val="0"/>
                        </a:spcAft>
                        <a:buNone/>
                      </a:pPr>
                      <a:endParaRPr lang="en-US"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3833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3833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3833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225554" y="2214712"/>
            <a:ext cx="4405530" cy="2265908"/>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a:ea typeface="Cambria"/>
                <a:cs typeface="Verdana"/>
                <a:sym typeface="Verdana"/>
              </a:rPr>
              <a:t>Under the Supervision of,</a:t>
            </a:r>
            <a:endParaRPr dirty="0">
              <a:latin typeface="Cambria"/>
              <a:ea typeface="Cambria"/>
            </a:endParaRPr>
          </a:p>
          <a:p>
            <a:pPr algn="ctr">
              <a:buSzPts val="2000"/>
            </a:pPr>
            <a:endParaRPr lang="en-GB" sz="2000" b="1" dirty="0">
              <a:solidFill>
                <a:srgbClr val="17365D"/>
              </a:solidFill>
              <a:latin typeface="Cambria"/>
              <a:ea typeface="Cambria"/>
              <a:cs typeface="Verdana"/>
              <a:sym typeface="Verdana"/>
            </a:endParaRPr>
          </a:p>
          <a:p>
            <a:pPr>
              <a:spcBef>
                <a:spcPts val="340"/>
              </a:spcBef>
              <a:buClr>
                <a:srgbClr val="17365D"/>
              </a:buClr>
              <a:buSzPts val="1700"/>
            </a:pPr>
            <a:r>
              <a:rPr lang="en-GB" sz="1700" b="1" i="0" u="none" strike="noStrike" cap="none" dirty="0" err="1">
                <a:solidFill>
                  <a:srgbClr val="17365D"/>
                </a:solidFill>
                <a:latin typeface="Cambria"/>
                <a:ea typeface="Cambria"/>
                <a:cs typeface="Verdana"/>
                <a:sym typeface="Verdana"/>
              </a:rPr>
              <a:t>Dr</a:t>
            </a:r>
            <a:r>
              <a:rPr lang="en-GB" sz="1700" b="1" dirty="0" err="1">
                <a:solidFill>
                  <a:srgbClr val="17365D"/>
                </a:solidFill>
                <a:latin typeface="Cambria"/>
                <a:ea typeface="Cambria"/>
                <a:cs typeface="Verdana"/>
                <a:sym typeface="Verdana"/>
              </a:rPr>
              <a:t>.</a:t>
            </a:r>
            <a:r>
              <a:rPr lang="en-GB" sz="1700" b="1" dirty="0">
                <a:solidFill>
                  <a:srgbClr val="17365D"/>
                </a:solidFill>
                <a:latin typeface="Cambria"/>
                <a:ea typeface="Cambria"/>
                <a:cs typeface="Verdana"/>
                <a:sym typeface="Verdana"/>
              </a:rPr>
              <a:t> Zafar Ali Khan</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Associate Professor </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p>
          <a:p>
            <a:pPr marL="0" marR="0" lvl="0" indent="0" algn="ctr" rtl="0">
              <a:spcBef>
                <a:spcPts val="310"/>
              </a:spcBef>
              <a:spcAft>
                <a:spcPts val="0"/>
              </a:spcAft>
              <a:buClr>
                <a:srgbClr val="17365D"/>
              </a:buClr>
              <a:buSzPct val="100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tx1"/>
                </a:solidFill>
                <a:latin typeface="Cambria"/>
                <a:ea typeface="Cambria"/>
                <a:cs typeface="Verdana"/>
                <a:sym typeface="Verdana"/>
              </a:rPr>
              <a:t>Computer science and Engineering (AI &amp; 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Dr. Zafar Ali Khan N</a:t>
            </a:r>
            <a:endParaRPr lang="en-US" sz="2000" b="1"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Dr. Afroz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0929E77F-FF7A-35D9-BF03-22C5AFF98636}"/>
              </a:ext>
            </a:extLst>
          </p:cNvPr>
          <p:cNvGraphicFramePr>
            <a:graphicFrameLocks noGrp="1"/>
          </p:cNvGraphicFramePr>
          <p:nvPr>
            <p:extLst>
              <p:ext uri="{D42A27DB-BD31-4B8C-83A1-F6EECF244321}">
                <p14:modId xmlns:p14="http://schemas.microsoft.com/office/powerpoint/2010/main" val="1107077416"/>
              </p:ext>
            </p:extLst>
          </p:nvPr>
        </p:nvGraphicFramePr>
        <p:xfrm>
          <a:off x="535048" y="2103287"/>
          <a:ext cx="5560952" cy="2381269"/>
        </p:xfrm>
        <a:graphic>
          <a:graphicData uri="http://schemas.openxmlformats.org/drawingml/2006/table">
            <a:tbl>
              <a:tblPr firstRow="1" bandRow="1"/>
              <a:tblGrid>
                <a:gridCol w="2780476">
                  <a:extLst>
                    <a:ext uri="{9D8B030D-6E8A-4147-A177-3AD203B41FA5}">
                      <a16:colId xmlns:a16="http://schemas.microsoft.com/office/drawing/2014/main" val="1573907771"/>
                    </a:ext>
                  </a:extLst>
                </a:gridCol>
                <a:gridCol w="2780476">
                  <a:extLst>
                    <a:ext uri="{9D8B030D-6E8A-4147-A177-3AD203B41FA5}">
                      <a16:colId xmlns:a16="http://schemas.microsoft.com/office/drawing/2014/main" val="2643362030"/>
                    </a:ext>
                  </a:extLst>
                </a:gridCol>
              </a:tblGrid>
              <a:tr h="35335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a:solidFill>
                          <a:srgbClr val="17365D"/>
                        </a:solidFill>
                      </a:endParaRPr>
                    </a:p>
                  </a:txBody>
                  <a:tcPr marL="91450" marR="91450" marT="45725" marB="45725" anchor="ctr"/>
                </a:tc>
                <a:extLst>
                  <a:ext uri="{0D108BD9-81ED-4DB2-BD59-A6C34878D82A}">
                    <a16:rowId xmlns:a16="http://schemas.microsoft.com/office/drawing/2014/main" val="3250984544"/>
                  </a:ext>
                </a:extLst>
              </a:tr>
              <a:tr h="353353">
                <a:tc>
                  <a:txBody>
                    <a:bodyPr/>
                    <a:lstStyle/>
                    <a:p>
                      <a:pPr marL="0" marR="0" lvl="0" indent="0" algn="ctr" rtl="0">
                        <a:spcBef>
                          <a:spcPts val="0"/>
                        </a:spcBef>
                        <a:spcAft>
                          <a:spcPts val="0"/>
                        </a:spcAft>
                        <a:buFont typeface="+mj-lt"/>
                        <a:buNone/>
                      </a:pPr>
                      <a:r>
                        <a:rPr lang="en-US" sz="1800" u="none" strike="noStrike" cap="none" dirty="0"/>
                        <a:t>20211CAI0044</a:t>
                      </a:r>
                      <a:endParaRPr sz="1800" u="none" strike="noStrike" cap="none" dirty="0"/>
                    </a:p>
                  </a:txBody>
                  <a:tcPr marL="91450" marR="91450" marT="45725" marB="45725" anchor="ctr"/>
                </a:tc>
                <a:tc>
                  <a:txBody>
                    <a:bodyPr/>
                    <a:lstStyle/>
                    <a:p>
                      <a:pPr marL="0" marR="0" lvl="0" indent="0" algn="l" rtl="0">
                        <a:spcBef>
                          <a:spcPts val="0"/>
                        </a:spcBef>
                        <a:spcAft>
                          <a:spcPts val="0"/>
                        </a:spcAft>
                        <a:buNone/>
                      </a:pPr>
                      <a:r>
                        <a:rPr lang="en-US" sz="1800" u="none" strike="noStrike" cap="none" dirty="0"/>
                        <a:t>K. </a:t>
                      </a:r>
                      <a:r>
                        <a:rPr lang="en-US" sz="1800" u="none" strike="noStrike" cap="none" dirty="0" err="1"/>
                        <a:t>Midhun</a:t>
                      </a:r>
                      <a:r>
                        <a:rPr lang="en-US" sz="1800" u="none" strike="noStrike" cap="none" dirty="0"/>
                        <a:t> Kumar</a:t>
                      </a:r>
                    </a:p>
                  </a:txBody>
                  <a:tcPr marL="91450" marR="91450" marT="45725" marB="45725" anchor="ctr"/>
                </a:tc>
                <a:extLst>
                  <a:ext uri="{0D108BD9-81ED-4DB2-BD59-A6C34878D82A}">
                    <a16:rowId xmlns:a16="http://schemas.microsoft.com/office/drawing/2014/main" val="1133618123"/>
                  </a:ext>
                </a:extLst>
              </a:tr>
              <a:tr h="552419">
                <a:tc>
                  <a:txBody>
                    <a:bodyPr/>
                    <a:lstStyle/>
                    <a:p>
                      <a:pPr marL="0" marR="0" lvl="0" indent="0" algn="ctr" rtl="0">
                        <a:spcBef>
                          <a:spcPts val="0"/>
                        </a:spcBef>
                        <a:spcAft>
                          <a:spcPts val="0"/>
                        </a:spcAft>
                        <a:buNone/>
                      </a:pPr>
                      <a:r>
                        <a:rPr lang="en-US" sz="1800" u="none" strike="noStrike" cap="none" dirty="0"/>
                        <a:t>20211CAI0053</a:t>
                      </a:r>
                    </a:p>
                  </a:txBody>
                  <a:tcPr marL="91450" marR="91450" marT="45725" marB="45725" anchor="ctr"/>
                </a:tc>
                <a:tc>
                  <a:txBody>
                    <a:bodyPr/>
                    <a:lstStyle/>
                    <a:p>
                      <a:pPr marL="0" marR="0" lvl="0" indent="0" algn="l" rtl="0">
                        <a:spcBef>
                          <a:spcPts val="0"/>
                        </a:spcBef>
                        <a:spcAft>
                          <a:spcPts val="0"/>
                        </a:spcAft>
                        <a:buNone/>
                      </a:pPr>
                      <a:r>
                        <a:rPr lang="en-US" sz="1800" u="none" strike="noStrike" cap="none" dirty="0"/>
                        <a:t>G. Sunil Kumar Reddy</a:t>
                      </a:r>
                      <a:endParaRPr sz="1800" u="none" strike="noStrike" cap="none" dirty="0"/>
                    </a:p>
                  </a:txBody>
                  <a:tcPr marL="91450" marR="91450" marT="45725" marB="45725" anchor="ctr"/>
                </a:tc>
                <a:extLst>
                  <a:ext uri="{0D108BD9-81ED-4DB2-BD59-A6C34878D82A}">
                    <a16:rowId xmlns:a16="http://schemas.microsoft.com/office/drawing/2014/main" val="4014997836"/>
                  </a:ext>
                </a:extLst>
              </a:tr>
              <a:tr h="353353">
                <a:tc>
                  <a:txBody>
                    <a:bodyPr/>
                    <a:lstStyle/>
                    <a:p>
                      <a:pPr marL="0" marR="0" lvl="0" indent="0" algn="ctr" rtl="0">
                        <a:spcBef>
                          <a:spcPts val="0"/>
                        </a:spcBef>
                        <a:spcAft>
                          <a:spcPts val="0"/>
                        </a:spcAft>
                        <a:buNone/>
                      </a:pPr>
                      <a:r>
                        <a:rPr lang="en-US" sz="1800" u="none" strike="noStrike" cap="none" dirty="0"/>
                        <a:t>20211CAI0110</a:t>
                      </a:r>
                      <a:endParaRPr sz="1800" u="none" strike="noStrike" cap="none" dirty="0"/>
                    </a:p>
                  </a:txBody>
                  <a:tcPr marL="91450" marR="91450" marT="45725" marB="45725" anchor="ctr"/>
                </a:tc>
                <a:tc>
                  <a:txBody>
                    <a:bodyPr/>
                    <a:lstStyle/>
                    <a:p>
                      <a:pPr marL="0" marR="0" lvl="0" indent="0" algn="l" rtl="0">
                        <a:spcBef>
                          <a:spcPts val="0"/>
                        </a:spcBef>
                        <a:spcAft>
                          <a:spcPts val="0"/>
                        </a:spcAft>
                        <a:buNone/>
                      </a:pPr>
                      <a:r>
                        <a:rPr lang="en-US" sz="1800" u="none" strike="noStrike" cap="none" dirty="0"/>
                        <a:t>Akash S</a:t>
                      </a:r>
                    </a:p>
                  </a:txBody>
                  <a:tcPr marL="91450" marR="91450" marT="45725" marB="45725" anchor="ctr"/>
                </a:tc>
                <a:extLst>
                  <a:ext uri="{0D108BD9-81ED-4DB2-BD59-A6C34878D82A}">
                    <a16:rowId xmlns:a16="http://schemas.microsoft.com/office/drawing/2014/main" val="3029217481"/>
                  </a:ext>
                </a:extLst>
              </a:tr>
              <a:tr h="353353">
                <a:tc>
                  <a:txBody>
                    <a:bodyPr/>
                    <a:lstStyle/>
                    <a:p>
                      <a:pPr marL="0" marR="0" lvl="0" indent="0" algn="ctr" rtl="0">
                        <a:spcBef>
                          <a:spcPts val="0"/>
                        </a:spcBef>
                        <a:spcAft>
                          <a:spcPts val="0"/>
                        </a:spcAft>
                        <a:buNone/>
                      </a:pPr>
                      <a:r>
                        <a:rPr lang="en-US" sz="1800" u="none" strike="noStrike" cap="none" dirty="0"/>
                        <a:t>20211CAI0127</a:t>
                      </a:r>
                      <a:endParaRPr sz="1800" u="none" strike="noStrike" cap="none" dirty="0"/>
                    </a:p>
                  </a:txBody>
                  <a:tcPr marL="91450" marR="91450" marT="45725" marB="45725" anchor="ctr"/>
                </a:tc>
                <a:tc>
                  <a:txBody>
                    <a:bodyPr/>
                    <a:lstStyle/>
                    <a:p>
                      <a:pPr marL="0" marR="0" lvl="0" indent="0" algn="l" rtl="0">
                        <a:spcBef>
                          <a:spcPts val="0"/>
                        </a:spcBef>
                        <a:spcAft>
                          <a:spcPts val="0"/>
                        </a:spcAft>
                        <a:buNone/>
                      </a:pPr>
                      <a:r>
                        <a:rPr lang="en-US" sz="1800" u="none" strike="noStrike" cap="none" dirty="0"/>
                        <a:t>D. Narasimha Rao</a:t>
                      </a:r>
                      <a:endParaRPr sz="1800" u="none" strike="noStrike" cap="none" dirty="0"/>
                    </a:p>
                  </a:txBody>
                  <a:tcPr marL="91450" marR="91450" marT="45725" marB="45725" anchor="ctr"/>
                </a:tc>
                <a:extLst>
                  <a:ext uri="{0D108BD9-81ED-4DB2-BD59-A6C34878D82A}">
                    <a16:rowId xmlns:a16="http://schemas.microsoft.com/office/drawing/2014/main" val="3249076091"/>
                  </a:ext>
                </a:extLst>
              </a:tr>
              <a:tr h="353353">
                <a:tc>
                  <a:txBody>
                    <a:bodyPr/>
                    <a:lstStyle/>
                    <a:p>
                      <a:pPr marL="0" marR="0" lvl="0" indent="0" algn="ctr" rtl="0">
                        <a:spcBef>
                          <a:spcPts val="0"/>
                        </a:spcBef>
                        <a:spcAft>
                          <a:spcPts val="0"/>
                        </a:spcAft>
                        <a:buNone/>
                      </a:pPr>
                      <a:r>
                        <a:rPr lang="en-US" sz="1800" u="none" strike="noStrike" cap="none" dirty="0"/>
                        <a:t>20211CAI0160</a:t>
                      </a:r>
                      <a:endParaRPr sz="1800" u="none" strike="noStrike" cap="none" dirty="0"/>
                    </a:p>
                  </a:txBody>
                  <a:tcPr marL="91450" marR="91450" marT="45725" marB="45725" anchor="ctr"/>
                </a:tc>
                <a:tc>
                  <a:txBody>
                    <a:bodyPr/>
                    <a:lstStyle/>
                    <a:p>
                      <a:pPr marL="0" marR="0" lvl="0" indent="0" algn="l" rtl="0">
                        <a:spcBef>
                          <a:spcPts val="0"/>
                        </a:spcBef>
                        <a:spcAft>
                          <a:spcPts val="0"/>
                        </a:spcAft>
                        <a:buNone/>
                      </a:pPr>
                      <a:r>
                        <a:rPr lang="en-US" sz="1800" u="none" strike="noStrike" cap="none" dirty="0"/>
                        <a:t>S. Siva Anjaneyulu</a:t>
                      </a:r>
                      <a:endParaRPr sz="1800" u="none" strike="noStrike" cap="none" dirty="0"/>
                    </a:p>
                  </a:txBody>
                  <a:tcPr marL="91450" marR="91450" marT="45725" marB="45725" anchor="ctr"/>
                </a:tc>
                <a:extLst>
                  <a:ext uri="{0D108BD9-81ED-4DB2-BD59-A6C34878D82A}">
                    <a16:rowId xmlns:a16="http://schemas.microsoft.com/office/drawing/2014/main" val="57529078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4AD-55B5-AE7C-15FB-A0E33E134F57}"/>
              </a:ext>
            </a:extLst>
          </p:cNvPr>
          <p:cNvSpPr>
            <a:spLocks noGrp="1"/>
          </p:cNvSpPr>
          <p:nvPr>
            <p:ph type="title"/>
          </p:nvPr>
        </p:nvSpPr>
        <p:spPr/>
        <p:txBody>
          <a:bodyPr/>
          <a:lstStyle/>
          <a:p>
            <a:r>
              <a:rPr lang="en-GB" dirty="0">
                <a:solidFill>
                  <a:schemeClr val="tx2"/>
                </a:solidFill>
              </a:rPr>
              <a:t>Methodology/Modules</a:t>
            </a:r>
            <a:endParaRPr lang="en-IN" dirty="0">
              <a:solidFill>
                <a:schemeClr val="tx2"/>
              </a:solidFill>
            </a:endParaRPr>
          </a:p>
        </p:txBody>
      </p:sp>
      <p:sp>
        <p:nvSpPr>
          <p:cNvPr id="3" name="Content Placeholder 2">
            <a:extLst>
              <a:ext uri="{FF2B5EF4-FFF2-40B4-BE49-F238E27FC236}">
                <a16:creationId xmlns:a16="http://schemas.microsoft.com/office/drawing/2014/main" id="{F9B4CFA1-EDF1-4513-8F30-F680B944EC72}"/>
              </a:ext>
            </a:extLst>
          </p:cNvPr>
          <p:cNvSpPr>
            <a:spLocks noGrp="1"/>
          </p:cNvSpPr>
          <p:nvPr>
            <p:ph sz="half" idx="1"/>
          </p:nvPr>
        </p:nvSpPr>
        <p:spPr>
          <a:xfrm>
            <a:off x="609600" y="2043953"/>
            <a:ext cx="5384800" cy="4082213"/>
          </a:xfrm>
        </p:spPr>
        <p:txBody>
          <a:bodyPr>
            <a:normAutofit lnSpcReduction="10000"/>
          </a:bodyPr>
          <a:lstStyle/>
          <a:p>
            <a:pPr marL="0" indent="0">
              <a:buNone/>
            </a:pPr>
            <a:r>
              <a:rPr lang="en-US" sz="1750" b="1" dirty="0">
                <a:latin typeface="Times New Roman" panose="02020603050405020304" pitchFamily="18" charset="0"/>
                <a:cs typeface="Times New Roman" panose="02020603050405020304" pitchFamily="18" charset="0"/>
              </a:rPr>
              <a:t>Individual Accounts:</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Users can register as an artisan or customer.</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Artisans: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Manage sales, events, and orders through personalized dashboards.</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Customers: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Browse and purchase products, follow events, and track orders</a:t>
            </a:r>
            <a:endParaRPr lang="en-IN" dirty="0"/>
          </a:p>
        </p:txBody>
      </p:sp>
      <p:sp>
        <p:nvSpPr>
          <p:cNvPr id="4" name="Content Placeholder 3">
            <a:extLst>
              <a:ext uri="{FF2B5EF4-FFF2-40B4-BE49-F238E27FC236}">
                <a16:creationId xmlns:a16="http://schemas.microsoft.com/office/drawing/2014/main" id="{4780326D-6B10-B68D-CE8C-EF142335DDA3}"/>
              </a:ext>
            </a:extLst>
          </p:cNvPr>
          <p:cNvSpPr>
            <a:spLocks noGrp="1"/>
          </p:cNvSpPr>
          <p:nvPr>
            <p:ph sz="half" idx="2"/>
          </p:nvPr>
        </p:nvSpPr>
        <p:spPr>
          <a:xfrm>
            <a:off x="6197600" y="2043953"/>
            <a:ext cx="5384800" cy="4082213"/>
          </a:xfrm>
        </p:spPr>
        <p:txBody>
          <a:bodyPr>
            <a:normAutofit lnSpcReduction="10000"/>
          </a:bodyPr>
          <a:lstStyle/>
          <a:p>
            <a:pPr marL="0" indent="0">
              <a:buNone/>
            </a:pPr>
            <a:r>
              <a:rPr lang="en-US" sz="1750" b="1" dirty="0">
                <a:latin typeface="Times New Roman" panose="02020603050405020304" pitchFamily="18" charset="0"/>
                <a:cs typeface="Times New Roman" panose="02020603050405020304" pitchFamily="18" charset="0"/>
              </a:rPr>
              <a:t>User Dashboard:</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Artisan Dashboard</a:t>
            </a:r>
            <a:r>
              <a:rPr lang="en-US" sz="175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Upload/display products with images and descriptions.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View feedback from buyers.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Create and track events.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Manage orders.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Access sales insights and statistics.</a:t>
            </a: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Customer Dashboard</a:t>
            </a:r>
            <a:r>
              <a:rPr lang="en-US" sz="175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Explore products listed for sale.</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View upcoming events.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Track placed orders.</a:t>
            </a:r>
          </a:p>
          <a:p>
            <a:pPr marL="571500" indent="0">
              <a:lnSpc>
                <a:spcPct val="115000"/>
              </a:lnSpc>
              <a:buNone/>
            </a:pPr>
            <a:r>
              <a:rPr lang="en-US" sz="175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7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8" name="TextBox 7">
            <a:extLst>
              <a:ext uri="{FF2B5EF4-FFF2-40B4-BE49-F238E27FC236}">
                <a16:creationId xmlns:a16="http://schemas.microsoft.com/office/drawing/2014/main" id="{B95C07E0-3384-72CD-ECA8-8822862D3813}"/>
              </a:ext>
            </a:extLst>
          </p:cNvPr>
          <p:cNvSpPr txBox="1"/>
          <p:nvPr/>
        </p:nvSpPr>
        <p:spPr>
          <a:xfrm>
            <a:off x="812798" y="1210235"/>
            <a:ext cx="10668001"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methodology for our project on building a digital platform for rural artisans to sell their handloom and textile products can be divided into several stages, each involving a specific set of tasks and processes.</a:t>
            </a:r>
            <a:endParaRPr lang="en-IN" dirty="0"/>
          </a:p>
        </p:txBody>
      </p:sp>
    </p:spTree>
    <p:extLst>
      <p:ext uri="{BB962C8B-B14F-4D97-AF65-F5344CB8AC3E}">
        <p14:creationId xmlns:p14="http://schemas.microsoft.com/office/powerpoint/2010/main" val="542201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F1119-C8C4-4627-A425-FC4736E12982}"/>
              </a:ext>
            </a:extLst>
          </p:cNvPr>
          <p:cNvSpPr>
            <a:spLocks noGrp="1"/>
          </p:cNvSpPr>
          <p:nvPr>
            <p:ph type="title"/>
          </p:nvPr>
        </p:nvSpPr>
        <p:spPr/>
        <p:txBody>
          <a:bodyPr/>
          <a:lstStyle/>
          <a:p>
            <a:r>
              <a:rPr lang="en-GB" dirty="0">
                <a:solidFill>
                  <a:schemeClr val="tx2"/>
                </a:solidFill>
              </a:rPr>
              <a:t>Methodology/Modules</a:t>
            </a:r>
            <a:endParaRPr lang="en-IN" dirty="0">
              <a:solidFill>
                <a:schemeClr val="tx2"/>
              </a:solidFill>
            </a:endParaRPr>
          </a:p>
        </p:txBody>
      </p:sp>
      <p:sp>
        <p:nvSpPr>
          <p:cNvPr id="3" name="Content Placeholder 2">
            <a:extLst>
              <a:ext uri="{FF2B5EF4-FFF2-40B4-BE49-F238E27FC236}">
                <a16:creationId xmlns:a16="http://schemas.microsoft.com/office/drawing/2014/main" id="{9EBE315A-BF7A-E930-702B-2E552A424C70}"/>
              </a:ext>
            </a:extLst>
          </p:cNvPr>
          <p:cNvSpPr>
            <a:spLocks noGrp="1"/>
          </p:cNvSpPr>
          <p:nvPr>
            <p:ph sz="half" idx="1"/>
          </p:nvPr>
        </p:nvSpPr>
        <p:spPr/>
        <p:txBody>
          <a:bodyPr/>
          <a:lstStyle/>
          <a:p>
            <a:pPr marL="0" indent="0">
              <a:buNone/>
            </a:pPr>
            <a:r>
              <a:rPr lang="en-US" sz="1750" b="1" dirty="0">
                <a:latin typeface="Times New Roman" panose="02020603050405020304" pitchFamily="18" charset="0"/>
                <a:cs typeface="Times New Roman" panose="02020603050405020304" pitchFamily="18" charset="0"/>
              </a:rPr>
              <a:t>Sales Board:</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Shared marketplace displaying all artisans' products.</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Products sorted by:</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Location.</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Product category.</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Popularity.</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Customers can explore and buy products.</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Artisans can showcase their work to a larger audience.</a:t>
            </a:r>
          </a:p>
          <a:p>
            <a:endParaRPr lang="en-IN" dirty="0"/>
          </a:p>
        </p:txBody>
      </p:sp>
      <p:sp>
        <p:nvSpPr>
          <p:cNvPr id="4" name="Content Placeholder 3">
            <a:extLst>
              <a:ext uri="{FF2B5EF4-FFF2-40B4-BE49-F238E27FC236}">
                <a16:creationId xmlns:a16="http://schemas.microsoft.com/office/drawing/2014/main" id="{1C87CED7-A8DB-A74B-9769-4673495F5127}"/>
              </a:ext>
            </a:extLst>
          </p:cNvPr>
          <p:cNvSpPr>
            <a:spLocks noGrp="1"/>
          </p:cNvSpPr>
          <p:nvPr>
            <p:ph sz="half" idx="2"/>
          </p:nvPr>
        </p:nvSpPr>
        <p:spPr/>
        <p:txBody>
          <a:bodyPr/>
          <a:lstStyle/>
          <a:p>
            <a:pPr marL="0" indent="0">
              <a:buNone/>
            </a:pPr>
            <a:r>
              <a:rPr lang="en-US" sz="1750" b="1" dirty="0">
                <a:latin typeface="Times New Roman" panose="02020603050405020304" pitchFamily="18" charset="0"/>
                <a:cs typeface="Times New Roman" panose="02020603050405020304" pitchFamily="18" charset="0"/>
              </a:rPr>
              <a:t>Event Organization:</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Artisans can create and join events.</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Events promote:</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Skill display.</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Friendly competitions.</a:t>
            </a:r>
          </a:p>
          <a:p>
            <a:pPr marL="742950" lvl="1" indent="-285750">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Creativity and networking.</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Leaderboard tracks participants' achievements.</a:t>
            </a:r>
          </a:p>
          <a:p>
            <a:pPr>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Encourages artisans to improve their craft</a:t>
            </a:r>
            <a:endParaRPr lang="en-IN" dirty="0"/>
          </a:p>
        </p:txBody>
      </p:sp>
    </p:spTree>
    <p:extLst>
      <p:ext uri="{BB962C8B-B14F-4D97-AF65-F5344CB8AC3E}">
        <p14:creationId xmlns:p14="http://schemas.microsoft.com/office/powerpoint/2010/main" val="112825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4" name="image1.png">
            <a:extLst>
              <a:ext uri="{FF2B5EF4-FFF2-40B4-BE49-F238E27FC236}">
                <a16:creationId xmlns:a16="http://schemas.microsoft.com/office/drawing/2014/main" id="{FBC74D70-28E8-6390-B489-8F7D805487FD}"/>
              </a:ext>
            </a:extLst>
          </p:cNvPr>
          <p:cNvPicPr>
            <a:picLocks noGrp="1"/>
          </p:cNvPicPr>
          <p:nvPr>
            <p:ph idx="1"/>
          </p:nvPr>
        </p:nvPicPr>
        <p:blipFill>
          <a:blip r:embed="rId2"/>
          <a:srcRect/>
          <a:stretch>
            <a:fillRect/>
          </a:stretch>
        </p:blipFill>
        <p:spPr>
          <a:xfrm>
            <a:off x="1317812" y="1649507"/>
            <a:ext cx="7877252" cy="4338918"/>
          </a:xfrm>
          <a:prstGeom prst="rect">
            <a:avLst/>
          </a:prstGeom>
          <a:ln/>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Autofit/>
          </a:bodyPr>
          <a:lstStyle/>
          <a:p>
            <a:pPr marL="0" indent="0">
              <a:buNone/>
            </a:pPr>
            <a:r>
              <a:rPr lang="en-US" sz="1750" b="1" dirty="0">
                <a:effectLst/>
                <a:latin typeface="Times New Roman" panose="02020603050405020304" pitchFamily="18" charset="0"/>
                <a:ea typeface="Times New Roman" panose="02020603050405020304" pitchFamily="18" charset="0"/>
                <a:cs typeface="Times New Roman" panose="02020603050405020304" pitchFamily="18" charset="0"/>
              </a:rPr>
              <a:t>Frontend Development:</a:t>
            </a:r>
            <a:endParaRPr lang="en-US" sz="175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Aft>
                <a:spcPts val="1200"/>
              </a:spcAft>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React.js</a:t>
            </a:r>
            <a:r>
              <a:rPr lang="en-US" sz="1750" dirty="0">
                <a:latin typeface="Times New Roman" panose="02020603050405020304" pitchFamily="18" charset="0"/>
                <a:cs typeface="Times New Roman" panose="02020603050405020304" pitchFamily="18" charset="0"/>
              </a:rPr>
              <a:t> is a popular JavaScript library used for building user interfaces, particularly single-page applications (SPAs).</a:t>
            </a:r>
          </a:p>
          <a:p>
            <a:pPr marL="342900" lvl="0" indent="-342900">
              <a:spcAft>
                <a:spcPts val="1200"/>
              </a:spcAft>
              <a:buFont typeface="Arial" panose="020B0604020202020204" pitchFamily="34" charset="0"/>
              <a:buChar char="●"/>
            </a:pPr>
            <a:r>
              <a:rPr lang="en-US" sz="1750" dirty="0">
                <a:latin typeface="Times New Roman" panose="02020603050405020304" pitchFamily="18" charset="0"/>
                <a:cs typeface="Times New Roman" panose="02020603050405020304" pitchFamily="18" charset="0"/>
              </a:rPr>
              <a:t>React utilizes a virtual DOM for better performance and provides features like state management, hooks, and context for building interactive and modern web applications.</a:t>
            </a:r>
            <a:endParaRPr lang="en-US" sz="1750" u="none" strike="noStrike"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Aft>
                <a:spcPts val="1200"/>
              </a:spcAft>
              <a:buNone/>
            </a:pPr>
            <a:r>
              <a:rPr lang="en-US" sz="1750" b="1" dirty="0">
                <a:effectLst/>
                <a:latin typeface="Times New Roman" panose="02020603050405020304" pitchFamily="18" charset="0"/>
                <a:ea typeface="Times New Roman" panose="02020603050405020304" pitchFamily="18" charset="0"/>
                <a:cs typeface="Times New Roman" panose="02020603050405020304" pitchFamily="18" charset="0"/>
              </a:rPr>
              <a:t>Backend Development:</a:t>
            </a:r>
            <a:endParaRPr lang="en-IN" sz="1750" b="1"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spcAft>
                <a:spcPts val="1200"/>
              </a:spcAft>
              <a:buNone/>
            </a:pPr>
            <a:r>
              <a:rPr lang="en-US" sz="1750" b="1" dirty="0">
                <a:latin typeface="Times New Roman" panose="02020603050405020304" pitchFamily="18" charset="0"/>
                <a:cs typeface="Times New Roman" panose="02020603050405020304" pitchFamily="18" charset="0"/>
              </a:rPr>
              <a:t>Express.js</a:t>
            </a:r>
            <a:r>
              <a:rPr lang="en-US" sz="1750" dirty="0">
                <a:latin typeface="Times New Roman" panose="02020603050405020304" pitchFamily="18" charset="0"/>
                <a:cs typeface="Times New Roman" panose="02020603050405020304" pitchFamily="18" charset="0"/>
              </a:rPr>
              <a:t> 	</a:t>
            </a:r>
          </a:p>
          <a:p>
            <a:pPr marL="0" lvl="0" indent="0">
              <a:spcAft>
                <a:spcPts val="1200"/>
              </a:spcAft>
              <a:buNone/>
            </a:pPr>
            <a:r>
              <a:rPr lang="en-US" sz="1750" dirty="0">
                <a:latin typeface="Times New Roman" panose="02020603050405020304" pitchFamily="18" charset="0"/>
                <a:cs typeface="Times New Roman" panose="02020603050405020304" pitchFamily="18" charset="0"/>
              </a:rPr>
              <a:t>It simplifies server-side development by providing robust tools for routing, middleware integration, and handling HTTP requests and responses.</a:t>
            </a:r>
            <a:endParaRPr lang="en-IN" sz="1750" u="none" strike="noStrike"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750" b="1" dirty="0">
                <a:effectLst/>
                <a:latin typeface="Times New Roman" panose="02020603050405020304" pitchFamily="18" charset="0"/>
                <a:ea typeface="Times New Roman" panose="02020603050405020304" pitchFamily="18" charset="0"/>
                <a:cs typeface="Times New Roman" panose="02020603050405020304" pitchFamily="18" charset="0"/>
              </a:rPr>
              <a:t>Database:</a:t>
            </a:r>
            <a:endParaRPr lang="en-IN" sz="175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spcBef>
                <a:spcPts val="1200"/>
              </a:spcBef>
              <a:spcAft>
                <a:spcPts val="1200"/>
              </a:spcAft>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MongoDB</a:t>
            </a:r>
            <a:r>
              <a:rPr lang="en-US" sz="1750" dirty="0">
                <a:latin typeface="Times New Roman" panose="02020603050405020304" pitchFamily="18" charset="0"/>
                <a:cs typeface="Times New Roman" panose="02020603050405020304" pitchFamily="18" charset="0"/>
              </a:rPr>
              <a:t> is a NoSQL database, not relational as mentioned in the slide. It stores data in JSON-like documents, making it highly flexible and scalable.</a:t>
            </a:r>
            <a:r>
              <a:rPr lang="en-US" sz="175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FFFB2-2077-1869-7C51-0D26EC33C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229183-3614-A4A6-5A68-AB6E21AC9F67}"/>
              </a:ext>
            </a:extLst>
          </p:cNvPr>
          <p:cNvSpPr>
            <a:spLocks noGrp="1"/>
          </p:cNvSpPr>
          <p:nvPr>
            <p:ph type="title"/>
          </p:nvPr>
        </p:nvSpPr>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5126B1BB-3644-E8AE-80DB-01B32C1F9021}"/>
              </a:ext>
            </a:extLst>
          </p:cNvPr>
          <p:cNvSpPr>
            <a:spLocks noGrp="1"/>
          </p:cNvSpPr>
          <p:nvPr>
            <p:ph idx="1"/>
          </p:nvPr>
        </p:nvSpPr>
        <p:spPr/>
        <p:txBody>
          <a:bodyPr>
            <a:normAutofit/>
          </a:bodyPr>
          <a:lstStyle/>
          <a:p>
            <a:pPr marL="0" indent="0">
              <a:lnSpc>
                <a:spcPct val="115000"/>
              </a:lnSpc>
              <a:buNone/>
            </a:pPr>
            <a:r>
              <a:rPr lang="en-US" sz="1750" b="1" dirty="0">
                <a:effectLst/>
                <a:latin typeface="Times New Roman" panose="02020603050405020304" pitchFamily="18" charset="0"/>
                <a:ea typeface="Times New Roman" panose="02020603050405020304" pitchFamily="18" charset="0"/>
              </a:rPr>
              <a:t>Version Control and Collaboration:</a:t>
            </a:r>
            <a:endParaRPr lang="en-IN" sz="1750" b="1"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120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Git and GitHub – Free tools for source code management and collaboration.</a:t>
            </a:r>
            <a:endParaRPr lang="en-IN" sz="1750" u="none" strike="noStrike"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750" b="1" dirty="0">
                <a:effectLst/>
                <a:latin typeface="Times New Roman" panose="02020603050405020304" pitchFamily="18" charset="0"/>
                <a:ea typeface="Times New Roman" panose="02020603050405020304" pitchFamily="18" charset="0"/>
              </a:rPr>
              <a:t>Authentication:</a:t>
            </a:r>
            <a:endParaRPr lang="en-IN" sz="1750" b="1"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120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Firebase Authentication – Free tier available for small projects to manage user login and registration.</a:t>
            </a:r>
            <a:endParaRPr lang="en-IN" sz="1750" u="none" strike="noStrike" dirty="0">
              <a:effectLst/>
              <a:latin typeface="Times New Roman" panose="02020603050405020304" pitchFamily="18" charset="0"/>
              <a:ea typeface="Times New Roman" panose="02020603050405020304" pitchFamily="18" charset="0"/>
            </a:endParaRPr>
          </a:p>
          <a:p>
            <a:endParaRPr lang="en-IN" sz="1750" b="1"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750" b="1" dirty="0">
                <a:effectLst/>
                <a:latin typeface="Times New Roman" panose="02020603050405020304" pitchFamily="18" charset="0"/>
                <a:ea typeface="Times New Roman" panose="02020603050405020304" pitchFamily="18" charset="0"/>
              </a:rPr>
              <a:t>Payment Gateway:</a:t>
            </a:r>
            <a:endParaRPr lang="en-IN" sz="175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1200"/>
              </a:spcAft>
              <a:buFont typeface="Arial" panose="020B0604020202020204" pitchFamily="34" charset="0"/>
              <a:buChar char="●"/>
            </a:pPr>
            <a:r>
              <a:rPr lang="en-US" sz="1750" u="none" strike="noStrike" dirty="0" err="1">
                <a:effectLst/>
                <a:latin typeface="Times New Roman" panose="02020603050405020304" pitchFamily="18" charset="0"/>
                <a:ea typeface="Times New Roman" panose="02020603050405020304" pitchFamily="18" charset="0"/>
              </a:rPr>
              <a:t>Razorpay</a:t>
            </a:r>
            <a:r>
              <a:rPr lang="en-US" sz="1750" u="none" strike="noStrike" dirty="0">
                <a:effectLst/>
                <a:latin typeface="Times New Roman" panose="02020603050405020304" pitchFamily="18" charset="0"/>
                <a:ea typeface="Times New Roman" panose="02020603050405020304" pitchFamily="18" charset="0"/>
              </a:rPr>
              <a:t> or Stripe – Free to integrate; they charge only transaction fees</a:t>
            </a:r>
            <a:endParaRPr lang="en-IN" sz="1750" u="none" strike="noStrike" dirty="0">
              <a:effectLst/>
              <a:latin typeface="Times New Roman" panose="02020603050405020304" pitchFamily="18" charset="0"/>
              <a:ea typeface="Times New Roman" panose="02020603050405020304" pitchFamily="18" charset="0"/>
            </a:endParaRPr>
          </a:p>
          <a:p>
            <a:pPr marL="0" indent="0">
              <a:lnSpc>
                <a:spcPct val="115000"/>
              </a:lnSpc>
              <a:buNone/>
            </a:pPr>
            <a:r>
              <a:rPr lang="en-US" sz="1750" b="1" dirty="0">
                <a:effectLst/>
                <a:latin typeface="Times New Roman" panose="02020603050405020304" pitchFamily="18" charset="0"/>
                <a:ea typeface="Times New Roman" panose="02020603050405020304" pitchFamily="18" charset="0"/>
              </a:rPr>
              <a:t>Cloud Hosting (for Deployment):</a:t>
            </a:r>
            <a:endParaRPr lang="en-IN" sz="1750"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Heroku (Free Tier) – Supports Node.js, Django, and other platforms with free deployment options.</a:t>
            </a: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20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AWS Free Tier – Budget-friendly cloud services for hosting databases or full web apps with minimal costs.</a:t>
            </a:r>
            <a:endParaRPr lang="en-IN" sz="1750" u="none" strike="noStrike" dirty="0">
              <a:effectLst/>
              <a:latin typeface="Times New Roman" panose="02020603050405020304" pitchFamily="18" charset="0"/>
              <a:ea typeface="Times New Roman" panose="02020603050405020304" pitchFamily="18" charset="0"/>
            </a:endParaRPr>
          </a:p>
          <a:p>
            <a:endParaRPr lang="en-IN" sz="17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04075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D2CC-B81A-92E1-BA20-0EDF930D04D1}"/>
              </a:ext>
            </a:extLst>
          </p:cNvPr>
          <p:cNvSpPr>
            <a:spLocks noGrp="1"/>
          </p:cNvSpPr>
          <p:nvPr>
            <p:ph type="title"/>
          </p:nvPr>
        </p:nvSpPr>
        <p:spPr/>
        <p:txBody>
          <a:bodyPr/>
          <a:lstStyle/>
          <a:p>
            <a:r>
              <a:rPr lang="en-US" dirty="0">
                <a:solidFill>
                  <a:schemeClr val="tx2"/>
                </a:solidFill>
              </a:rPr>
              <a:t>Hardware components</a:t>
            </a:r>
            <a:endParaRPr lang="en-IN" dirty="0">
              <a:solidFill>
                <a:schemeClr val="tx2"/>
              </a:solidFill>
            </a:endParaRPr>
          </a:p>
        </p:txBody>
      </p:sp>
      <p:sp>
        <p:nvSpPr>
          <p:cNvPr id="3" name="Content Placeholder 2">
            <a:extLst>
              <a:ext uri="{FF2B5EF4-FFF2-40B4-BE49-F238E27FC236}">
                <a16:creationId xmlns:a16="http://schemas.microsoft.com/office/drawing/2014/main" id="{252E6CFA-849D-3DBB-914D-F3A4A7690BA6}"/>
              </a:ext>
            </a:extLst>
          </p:cNvPr>
          <p:cNvSpPr>
            <a:spLocks noGrp="1"/>
          </p:cNvSpPr>
          <p:nvPr>
            <p:ph sz="half" idx="1"/>
          </p:nvPr>
        </p:nvSpPr>
        <p:spPr/>
        <p:txBody>
          <a:bodyPr>
            <a:normAutofit/>
          </a:bodyPr>
          <a:lstStyle/>
          <a:p>
            <a:pPr marL="0" indent="0">
              <a:lnSpc>
                <a:spcPct val="115000"/>
              </a:lnSpc>
              <a:spcBef>
                <a:spcPts val="1200"/>
              </a:spcBef>
              <a:spcAft>
                <a:spcPts val="1200"/>
              </a:spcAft>
              <a:buNone/>
            </a:pPr>
            <a:r>
              <a:rPr lang="en-US" sz="1750" b="1" dirty="0">
                <a:effectLst/>
                <a:latin typeface="Times New Roman" panose="02020603050405020304" pitchFamily="18" charset="0"/>
                <a:ea typeface="Times New Roman" panose="02020603050405020304" pitchFamily="18" charset="0"/>
              </a:rPr>
              <a:t>Development Machines:</a:t>
            </a:r>
            <a:endParaRPr lang="en-IN" sz="1750" b="1"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Budget Laptops or Desktops (₹30,000 - ₹50,000):</a:t>
            </a:r>
            <a:endParaRPr lang="en-IN" sz="175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Processor: Intel i3/i5</a:t>
            </a:r>
            <a:endParaRPr lang="en-IN" sz="175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RAM:</a:t>
            </a:r>
            <a:r>
              <a:rPr lang="en-US" sz="1750" b="1" u="none" strike="noStrike" dirty="0">
                <a:effectLst/>
                <a:latin typeface="Times New Roman" panose="02020603050405020304" pitchFamily="18" charset="0"/>
                <a:ea typeface="Times New Roman" panose="02020603050405020304" pitchFamily="18" charset="0"/>
              </a:rPr>
              <a:t> </a:t>
            </a:r>
            <a:r>
              <a:rPr lang="en-US" sz="1750" u="none" strike="noStrike" dirty="0">
                <a:effectLst/>
                <a:latin typeface="Times New Roman" panose="02020603050405020304" pitchFamily="18" charset="0"/>
                <a:ea typeface="Times New Roman" panose="02020603050405020304" pitchFamily="18" charset="0"/>
              </a:rPr>
              <a:t>8GB (minimum), 16GB </a:t>
            </a:r>
            <a:endParaRPr lang="en-IN" sz="175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Storage: SSD (256GB or higher) </a:t>
            </a:r>
            <a:endParaRPr lang="en-IN" sz="175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spcAft>
                <a:spcPts val="120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These laptops are sufficient for web development tasks, running local servers, and testing the platform.</a:t>
            </a:r>
            <a:endParaRPr lang="en-IN" sz="1750" u="none" strike="noStrike" dirty="0">
              <a:effectLst/>
              <a:latin typeface="Times New Roman" panose="02020603050405020304" pitchFamily="18" charset="0"/>
              <a:ea typeface="Times New Roman" panose="02020603050405020304" pitchFamily="18" charset="0"/>
            </a:endParaRPr>
          </a:p>
          <a:p>
            <a:endParaRPr lang="en-IN" sz="1750" dirty="0"/>
          </a:p>
        </p:txBody>
      </p:sp>
      <p:sp>
        <p:nvSpPr>
          <p:cNvPr id="4" name="Content Placeholder 3">
            <a:extLst>
              <a:ext uri="{FF2B5EF4-FFF2-40B4-BE49-F238E27FC236}">
                <a16:creationId xmlns:a16="http://schemas.microsoft.com/office/drawing/2014/main" id="{4A695766-4154-5E8B-DC28-BE4710366AE2}"/>
              </a:ext>
            </a:extLst>
          </p:cNvPr>
          <p:cNvSpPr>
            <a:spLocks noGrp="1"/>
          </p:cNvSpPr>
          <p:nvPr>
            <p:ph sz="half" idx="2"/>
          </p:nvPr>
        </p:nvSpPr>
        <p:spPr/>
        <p:txBody>
          <a:bodyPr>
            <a:noAutofit/>
          </a:bodyPr>
          <a:lstStyle/>
          <a:p>
            <a:pPr marL="0" indent="0">
              <a:lnSpc>
                <a:spcPct val="115000"/>
              </a:lnSpc>
              <a:spcBef>
                <a:spcPts val="1200"/>
              </a:spcBef>
              <a:spcAft>
                <a:spcPts val="1200"/>
              </a:spcAft>
              <a:buNone/>
            </a:pPr>
            <a:r>
              <a:rPr lang="en-US" sz="1750" b="1" dirty="0">
                <a:effectLst/>
                <a:latin typeface="Times New Roman" panose="02020603050405020304" pitchFamily="18" charset="0"/>
                <a:ea typeface="Times New Roman" panose="02020603050405020304" pitchFamily="18" charset="0"/>
              </a:rPr>
              <a:t>Server for Deployment:</a:t>
            </a:r>
            <a:endParaRPr lang="en-IN" sz="1750" b="1" dirty="0">
              <a:effectLst/>
              <a:latin typeface="Times New Roman" panose="02020603050405020304" pitchFamily="18" charset="0"/>
              <a:ea typeface="Times New Roman" panose="02020603050405020304" pitchFamily="18" charset="0"/>
            </a:endParaRPr>
          </a:p>
          <a:p>
            <a:pPr marL="342900" lvl="0" indent="-342900">
              <a:lnSpc>
                <a:spcPct val="115000"/>
              </a:lnSpc>
              <a:spcBef>
                <a:spcPts val="1200"/>
              </a:spcBef>
              <a:spcAft>
                <a:spcPts val="0"/>
              </a:spcAft>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VPS (Virtual Private Server) on platform</a:t>
            </a:r>
            <a:r>
              <a:rPr lang="en-US" sz="1750" b="1" u="none" strike="noStrike" dirty="0">
                <a:effectLst/>
                <a:latin typeface="Times New Roman" panose="02020603050405020304" pitchFamily="18" charset="0"/>
                <a:ea typeface="Times New Roman" panose="02020603050405020304" pitchFamily="18" charset="0"/>
              </a:rPr>
              <a:t> AWS </a:t>
            </a:r>
            <a:r>
              <a:rPr lang="en-US" sz="1750" b="1" u="none" strike="noStrike" dirty="0" err="1">
                <a:effectLst/>
                <a:latin typeface="Times New Roman" panose="02020603050405020304" pitchFamily="18" charset="0"/>
                <a:ea typeface="Times New Roman" panose="02020603050405020304" pitchFamily="18" charset="0"/>
              </a:rPr>
              <a:t>Lightsail</a:t>
            </a:r>
            <a:r>
              <a:rPr lang="en-US" sz="1750" u="none" strike="noStrike" dirty="0">
                <a:effectLst/>
                <a:latin typeface="Times New Roman" panose="02020603050405020304" pitchFamily="18" charset="0"/>
                <a:ea typeface="Times New Roman" panose="02020603050405020304" pitchFamily="18" charset="0"/>
              </a:rPr>
              <a:t> (₹400 - ₹1,000 per month).</a:t>
            </a:r>
            <a:endParaRPr lang="en-IN" sz="1750" u="none" strike="noStrike" dirty="0">
              <a:effectLst/>
              <a:latin typeface="Times New Roman" panose="02020603050405020304" pitchFamily="18" charset="0"/>
              <a:ea typeface="Times New Roman" panose="02020603050405020304" pitchFamily="18" charset="0"/>
            </a:endParaRPr>
          </a:p>
          <a:p>
            <a:pPr marL="742950" lvl="1" indent="-285750">
              <a:lnSpc>
                <a:spcPct val="115000"/>
              </a:lnSpc>
              <a:buFont typeface="Arial" panose="020B0604020202020204" pitchFamily="34" charset="0"/>
              <a:buChar char="○"/>
            </a:pPr>
            <a:r>
              <a:rPr lang="en-US" sz="1750" u="none" strike="noStrike" dirty="0">
                <a:effectLst/>
                <a:latin typeface="Times New Roman" panose="02020603050405020304" pitchFamily="18" charset="0"/>
                <a:ea typeface="Times New Roman" panose="02020603050405020304" pitchFamily="18" charset="0"/>
              </a:rPr>
              <a:t>Basic configurations with 1GB RAM, 1 vCPU, and 25GB SSD storage would suffice initially for low-traffic environments.</a:t>
            </a: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lnSpc>
                <a:spcPct val="115000"/>
              </a:lnSpc>
              <a:spcAft>
                <a:spcPts val="1200"/>
              </a:spcAft>
              <a:buFont typeface="Arial" panose="020B0604020202020204" pitchFamily="34" charset="0"/>
              <a:buChar char="●"/>
            </a:pPr>
            <a:r>
              <a:rPr lang="en-US" sz="1750" b="1" u="none" strike="noStrike" dirty="0">
                <a:effectLst/>
                <a:latin typeface="Times New Roman" panose="02020603050405020304" pitchFamily="18" charset="0"/>
                <a:ea typeface="Times New Roman" panose="02020603050405020304" pitchFamily="18" charset="0"/>
              </a:rPr>
              <a:t>Heroku (Free Tier)</a:t>
            </a:r>
            <a:r>
              <a:rPr lang="en-US" sz="1750" u="none" strike="noStrike" dirty="0">
                <a:effectLst/>
                <a:latin typeface="Times New Roman" panose="02020603050405020304" pitchFamily="18" charset="0"/>
                <a:ea typeface="Times New Roman" panose="02020603050405020304" pitchFamily="18" charset="0"/>
              </a:rPr>
              <a:t> or similar free cloud services can also be used in the early stages to save costs.</a:t>
            </a:r>
            <a:endParaRPr lang="en-IN" sz="1750" u="none" strike="noStrike" dirty="0">
              <a:effectLst/>
              <a:latin typeface="Times New Roman" panose="02020603050405020304" pitchFamily="18" charset="0"/>
              <a:ea typeface="Times New Roman" panose="02020603050405020304" pitchFamily="18" charset="0"/>
            </a:endParaRPr>
          </a:p>
          <a:p>
            <a:pPr>
              <a:lnSpc>
                <a:spcPct val="115000"/>
              </a:lnSpc>
              <a:spcBef>
                <a:spcPts val="1200"/>
              </a:spcBef>
              <a:spcAft>
                <a:spcPts val="1200"/>
              </a:spcAft>
            </a:pPr>
            <a:r>
              <a:rPr lang="en-US" sz="1750" b="1" dirty="0">
                <a:effectLst/>
                <a:latin typeface="Times New Roman" panose="02020603050405020304" pitchFamily="18" charset="0"/>
                <a:ea typeface="Times New Roman" panose="02020603050405020304" pitchFamily="18" charset="0"/>
              </a:rPr>
              <a:t>Testing Devices:</a:t>
            </a:r>
            <a:endParaRPr lang="en-IN" sz="1750" b="1" dirty="0">
              <a:effectLst/>
              <a:latin typeface="Times New Roman" panose="02020603050405020304" pitchFamily="18" charset="0"/>
              <a:ea typeface="Times New Roman" panose="02020603050405020304" pitchFamily="18" charset="0"/>
            </a:endParaRPr>
          </a:p>
          <a:p>
            <a:r>
              <a:rPr lang="en-US" sz="1750" dirty="0">
                <a:effectLst/>
                <a:latin typeface="Times New Roman" panose="02020603050405020304" pitchFamily="18" charset="0"/>
                <a:ea typeface="Times New Roman" panose="02020603050405020304" pitchFamily="18" charset="0"/>
              </a:rPr>
              <a:t>Budget Smartphones (₹10,000 - ₹15,000) – For testing the responsiveness and performance of the website on mobile devices</a:t>
            </a:r>
            <a:endParaRPr lang="en-IN" sz="1750" dirty="0">
              <a:effectLst/>
              <a:latin typeface="Times New Roman" panose="02020603050405020304" pitchFamily="18" charset="0"/>
              <a:ea typeface="Times New Roman" panose="02020603050405020304" pitchFamily="18" charset="0"/>
            </a:endParaRPr>
          </a:p>
          <a:p>
            <a:endParaRPr lang="en-IN" sz="1750" dirty="0"/>
          </a:p>
        </p:txBody>
      </p:sp>
    </p:spTree>
    <p:extLst>
      <p:ext uri="{BB962C8B-B14F-4D97-AF65-F5344CB8AC3E}">
        <p14:creationId xmlns:p14="http://schemas.microsoft.com/office/powerpoint/2010/main" val="3232507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a:extLst>
              <a:ext uri="{FF2B5EF4-FFF2-40B4-BE49-F238E27FC236}">
                <a16:creationId xmlns:a16="http://schemas.microsoft.com/office/drawing/2014/main" id="{7188D639-8F43-16C0-807F-ABDE0D4CA4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12801" y="1143000"/>
            <a:ext cx="10668000" cy="473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86995">
              <a:spcBef>
                <a:spcPts val="1400"/>
              </a:spcBef>
              <a:spcAft>
                <a:spcPts val="400"/>
              </a:spcAft>
            </a:pPr>
            <a:r>
              <a:rPr lang="en-US" sz="2000" dirty="0">
                <a:effectLst/>
                <a:latin typeface="Times New Roman" panose="02020603050405020304" pitchFamily="18" charset="0"/>
              </a:rPr>
              <a:t>1. Increased Visibility for Artisans on wide range customers.</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2. Enhanced Sales Opportunities</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3. Empowerment and Economic Growth</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4. Community Building and Engagement</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5. Recognition of artisan over community</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6. Data-Driven Insights</a:t>
            </a:r>
            <a:endParaRPr lang="en-IN" sz="2000" dirty="0">
              <a:effectLst/>
              <a:latin typeface="Times New Roman" panose="02020603050405020304" pitchFamily="18" charset="0"/>
            </a:endParaRPr>
          </a:p>
          <a:p>
            <a:pPr marL="86995">
              <a:spcBef>
                <a:spcPts val="1400"/>
              </a:spcBef>
              <a:spcAft>
                <a:spcPts val="400"/>
              </a:spcAft>
            </a:pPr>
            <a:r>
              <a:rPr lang="en-US" sz="2000" dirty="0">
                <a:effectLst/>
                <a:latin typeface="Times New Roman" panose="02020603050405020304" pitchFamily="18" charset="0"/>
              </a:rPr>
              <a:t>7. Increase Participation within artisans through Events</a:t>
            </a:r>
            <a:endParaRPr lang="en-IN" sz="2000" dirty="0">
              <a:effectLst/>
              <a:latin typeface="Times New Roman" panose="02020603050405020304" pitchFamily="18" charset="0"/>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6BE4-A283-2857-9B10-164EE8C0D0DE}"/>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C214DE4F-FEA4-245C-E40B-00C0E15B5D9C}"/>
              </a:ext>
            </a:extLst>
          </p:cNvPr>
          <p:cNvSpPr>
            <a:spLocks noGrp="1"/>
          </p:cNvSpPr>
          <p:nvPr>
            <p:ph idx="1"/>
          </p:nvPr>
        </p:nvSpPr>
        <p:spPr/>
        <p:txBody>
          <a:bodyPr/>
          <a:lstStyle/>
          <a:p>
            <a:r>
              <a:rPr lang="en-US" sz="1800" b="1" dirty="0">
                <a:effectLst/>
                <a:latin typeface="Times New Roman" panose="02020603050405020304" pitchFamily="18" charset="0"/>
                <a:ea typeface="Times New Roman" panose="02020603050405020304" pitchFamily="18" charset="0"/>
              </a:rPr>
              <a:t>homepage</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pic>
        <p:nvPicPr>
          <p:cNvPr id="4" name="Picture 3">
            <a:extLst>
              <a:ext uri="{FF2B5EF4-FFF2-40B4-BE49-F238E27FC236}">
                <a16:creationId xmlns:a16="http://schemas.microsoft.com/office/drawing/2014/main" id="{0F9F6C05-C64E-F804-AE7B-C7C2BE1367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82045" y="1685290"/>
            <a:ext cx="9162854" cy="4410708"/>
          </a:xfrm>
          <a:prstGeom prst="rect">
            <a:avLst/>
          </a:prstGeom>
          <a:noFill/>
          <a:ln>
            <a:noFill/>
          </a:ln>
        </p:spPr>
      </p:pic>
    </p:spTree>
    <p:extLst>
      <p:ext uri="{BB962C8B-B14F-4D97-AF65-F5344CB8AC3E}">
        <p14:creationId xmlns:p14="http://schemas.microsoft.com/office/powerpoint/2010/main" val="420824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F1770-B750-D554-B110-3DF1F8F43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BBECE-5F16-CC71-9D7D-260EE7755C7D}"/>
              </a:ext>
            </a:extLst>
          </p:cNvPr>
          <p:cNvSpPr>
            <a:spLocks noGrp="1"/>
          </p:cNvSpPr>
          <p:nvPr>
            <p:ph type="title"/>
          </p:nvPr>
        </p:nvSpPr>
        <p:spPr/>
        <p:txBody>
          <a:bodyPr/>
          <a:lstStyle/>
          <a:p>
            <a:r>
              <a:rPr lang="en-IN" dirty="0"/>
              <a:t>Outcomes</a:t>
            </a:r>
          </a:p>
        </p:txBody>
      </p:sp>
      <p:sp>
        <p:nvSpPr>
          <p:cNvPr id="6" name="Content Placeholder 5">
            <a:extLst>
              <a:ext uri="{FF2B5EF4-FFF2-40B4-BE49-F238E27FC236}">
                <a16:creationId xmlns:a16="http://schemas.microsoft.com/office/drawing/2014/main" id="{DA462757-8B03-FFF4-2E60-D8CC29B57C48}"/>
              </a:ext>
            </a:extLst>
          </p:cNvPr>
          <p:cNvSpPr>
            <a:spLocks noGrp="1"/>
          </p:cNvSpPr>
          <p:nvPr>
            <p:ph idx="1"/>
          </p:nvPr>
        </p:nvSpPr>
        <p:spPr/>
        <p:txBody>
          <a:bodyPr/>
          <a:lstStyle/>
          <a:p>
            <a:r>
              <a:rPr lang="en-IN" dirty="0" err="1"/>
              <a:t>Profilepage</a:t>
            </a:r>
            <a:endParaRPr lang="en-IN" dirty="0"/>
          </a:p>
          <a:p>
            <a:endParaRPr lang="en-IN" dirty="0"/>
          </a:p>
        </p:txBody>
      </p:sp>
      <p:pic>
        <p:nvPicPr>
          <p:cNvPr id="7" name="Content Placeholder 3">
            <a:extLst>
              <a:ext uri="{FF2B5EF4-FFF2-40B4-BE49-F238E27FC236}">
                <a16:creationId xmlns:a16="http://schemas.microsoft.com/office/drawing/2014/main" id="{AFE2A958-072D-82B3-BB47-5AB0F82FCD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44133" y="1734532"/>
            <a:ext cx="8805333" cy="4361467"/>
          </a:xfrm>
          <a:prstGeom prst="rect">
            <a:avLst/>
          </a:prstGeom>
          <a:noFill/>
          <a:ln>
            <a:noFill/>
          </a:ln>
        </p:spPr>
      </p:pic>
    </p:spTree>
    <p:extLst>
      <p:ext uri="{BB962C8B-B14F-4D97-AF65-F5344CB8AC3E}">
        <p14:creationId xmlns:p14="http://schemas.microsoft.com/office/powerpoint/2010/main" val="2394520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32EE3-AA86-A825-5E33-2BFAB2029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835A3-09EF-E6C6-5745-CB0E6F7FC82F}"/>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0821EC41-F83B-BCCA-732E-44A4EC7B0E28}"/>
              </a:ext>
            </a:extLst>
          </p:cNvPr>
          <p:cNvSpPr>
            <a:spLocks noGrp="1"/>
          </p:cNvSpPr>
          <p:nvPr>
            <p:ph idx="1"/>
          </p:nvPr>
        </p:nvSpPr>
        <p:spPr/>
        <p:txBody>
          <a:bodyPr>
            <a:normAutofit lnSpcReduction="10000"/>
          </a:bodyPr>
          <a:lstStyle/>
          <a:p>
            <a:r>
              <a:rPr lang="en-GB" sz="2000" dirty="0">
                <a:latin typeface="Times New Roman" panose="02020603050405020304" pitchFamily="18" charset="0"/>
                <a:cs typeface="Times New Roman" panose="02020603050405020304" pitchFamily="18" charset="0"/>
              </a:rPr>
              <a:t>Introduction</a:t>
            </a:r>
          </a:p>
          <a:p>
            <a:r>
              <a:rPr lang="en-GB" sz="2000" dirty="0" err="1">
                <a:latin typeface="Times New Roman" panose="02020603050405020304" pitchFamily="18" charset="0"/>
                <a:cs typeface="Times New Roman" panose="02020603050405020304" pitchFamily="18" charset="0"/>
              </a:rPr>
              <a:t>Github</a:t>
            </a:r>
            <a:r>
              <a:rPr lang="en-GB" sz="2000" dirty="0">
                <a:latin typeface="Times New Roman" panose="02020603050405020304" pitchFamily="18" charset="0"/>
                <a:cs typeface="Times New Roman" panose="02020603050405020304" pitchFamily="18" charset="0"/>
              </a:rPr>
              <a:t> Link</a:t>
            </a:r>
          </a:p>
          <a:p>
            <a:r>
              <a:rPr lang="en-GB" sz="2000" dirty="0">
                <a:latin typeface="Times New Roman" panose="02020603050405020304" pitchFamily="18" charset="0"/>
                <a:cs typeface="Times New Roman" panose="02020603050405020304" pitchFamily="18" charset="0"/>
              </a:rPr>
              <a:t>Literature Review</a:t>
            </a:r>
          </a:p>
          <a:p>
            <a:pPr marL="0" indent="0">
              <a:buNone/>
            </a:pPr>
            <a:r>
              <a:rPr lang="en-GB" sz="2000" dirty="0">
                <a:latin typeface="Times New Roman" panose="02020603050405020304" pitchFamily="18" charset="0"/>
                <a:cs typeface="Times New Roman" panose="02020603050405020304" pitchFamily="18" charset="0"/>
              </a:rPr>
              <a:t>    -&gt;Existing Methods and Drawbacks</a:t>
            </a:r>
          </a:p>
          <a:p>
            <a:r>
              <a:rPr lang="en-GB" sz="2000" dirty="0">
                <a:latin typeface="Times New Roman" panose="02020603050405020304" pitchFamily="18" charset="0"/>
                <a:cs typeface="Times New Roman" panose="02020603050405020304" pitchFamily="18" charset="0"/>
              </a:rPr>
              <a:t>Proposed Method</a:t>
            </a:r>
          </a:p>
          <a:p>
            <a:r>
              <a:rPr lang="en-GB" sz="2000" dirty="0">
                <a:latin typeface="Times New Roman" panose="02020603050405020304" pitchFamily="18" charset="0"/>
                <a:cs typeface="Times New Roman" panose="02020603050405020304" pitchFamily="18" charset="0"/>
              </a:rPr>
              <a:t>Objective</a:t>
            </a:r>
          </a:p>
          <a:p>
            <a:r>
              <a:rPr lang="en-GB" sz="2000" dirty="0">
                <a:latin typeface="Times New Roman" panose="02020603050405020304" pitchFamily="18" charset="0"/>
                <a:cs typeface="Times New Roman" panose="02020603050405020304" pitchFamily="18" charset="0"/>
              </a:rPr>
              <a:t>Methodology and Modules</a:t>
            </a:r>
          </a:p>
          <a:p>
            <a:r>
              <a:rPr lang="en-GB" sz="2000" dirty="0">
                <a:latin typeface="Times New Roman" panose="02020603050405020304" pitchFamily="18" charset="0"/>
                <a:cs typeface="Times New Roman" panose="02020603050405020304" pitchFamily="18" charset="0"/>
              </a:rPr>
              <a:t>Architecture</a:t>
            </a:r>
          </a:p>
          <a:p>
            <a:r>
              <a:rPr lang="en-GB" sz="2000" dirty="0">
                <a:latin typeface="Times New Roman" panose="02020603050405020304" pitchFamily="18" charset="0"/>
                <a:cs typeface="Times New Roman" panose="02020603050405020304" pitchFamily="18" charset="0"/>
              </a:rPr>
              <a:t>Software/Hardware Components</a:t>
            </a:r>
          </a:p>
          <a:p>
            <a:r>
              <a:rPr lang="en-GB" sz="2000" dirty="0">
                <a:latin typeface="Times New Roman" panose="02020603050405020304" pitchFamily="18" charset="0"/>
                <a:cs typeface="Times New Roman" panose="02020603050405020304" pitchFamily="18" charset="0"/>
              </a:rPr>
              <a:t>Expected Outcomes</a:t>
            </a:r>
          </a:p>
          <a:p>
            <a:r>
              <a:rPr lang="en-GB" sz="2000" dirty="0">
                <a:latin typeface="Times New Roman" panose="02020603050405020304" pitchFamily="18" charset="0"/>
                <a:cs typeface="Times New Roman" panose="02020603050405020304" pitchFamily="18" charset="0"/>
              </a:rPr>
              <a:t>Outcomes</a:t>
            </a:r>
          </a:p>
          <a:p>
            <a:r>
              <a:rPr lang="en-GB" sz="2000" dirty="0">
                <a:latin typeface="Times New Roman" panose="02020603050405020304" pitchFamily="18" charset="0"/>
                <a:cs typeface="Times New Roman" panose="02020603050405020304" pitchFamily="18" charset="0"/>
              </a:rPr>
              <a:t>Conclusion</a:t>
            </a:r>
          </a:p>
          <a:p>
            <a:r>
              <a:rPr lang="en-GB" sz="2000" dirty="0">
                <a:latin typeface="Times New Roman" panose="02020603050405020304" pitchFamily="18" charset="0"/>
                <a:cs typeface="Times New Roman" panose="02020603050405020304" pitchFamily="18" charset="0"/>
              </a:rPr>
              <a:t>References</a:t>
            </a:r>
          </a:p>
          <a:p>
            <a:r>
              <a:rPr lang="en-GB" sz="2000" dirty="0">
                <a:latin typeface="Times New Roman" panose="02020603050405020304" pitchFamily="18" charset="0"/>
                <a:cs typeface="Times New Roman" panose="02020603050405020304" pitchFamily="18" charset="0"/>
              </a:rPr>
              <a:t>SGD Goals</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7532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5BDE-DAF8-1934-0766-B73E9DE8C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44C4A-2A39-30ED-B79C-03F6E7069642}"/>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6FB5BC9E-DDEA-75DB-F5EA-10E82322AB68}"/>
              </a:ext>
            </a:extLst>
          </p:cNvPr>
          <p:cNvSpPr>
            <a:spLocks noGrp="1"/>
          </p:cNvSpPr>
          <p:nvPr>
            <p:ph idx="1"/>
          </p:nvPr>
        </p:nvSpPr>
        <p:spPr/>
        <p:txBody>
          <a:bodyPr/>
          <a:lstStyle/>
          <a:p>
            <a:r>
              <a:rPr lang="en-IN" dirty="0"/>
              <a:t>Order page</a:t>
            </a:r>
          </a:p>
          <a:p>
            <a:endParaRPr lang="en-IN" dirty="0"/>
          </a:p>
        </p:txBody>
      </p:sp>
      <p:pic>
        <p:nvPicPr>
          <p:cNvPr id="4" name="Picture 3">
            <a:extLst>
              <a:ext uri="{FF2B5EF4-FFF2-40B4-BE49-F238E27FC236}">
                <a16:creationId xmlns:a16="http://schemas.microsoft.com/office/drawing/2014/main" id="{02E64FE3-CDA9-2A1A-BC8A-0BED02B186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3254" y="1621411"/>
            <a:ext cx="10133814" cy="4344640"/>
          </a:xfrm>
          <a:prstGeom prst="rect">
            <a:avLst/>
          </a:prstGeom>
          <a:noFill/>
          <a:ln>
            <a:noFill/>
          </a:ln>
        </p:spPr>
      </p:pic>
    </p:spTree>
    <p:extLst>
      <p:ext uri="{BB962C8B-B14F-4D97-AF65-F5344CB8AC3E}">
        <p14:creationId xmlns:p14="http://schemas.microsoft.com/office/powerpoint/2010/main" val="3286805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C5CB5-4630-7970-4EC4-EF93884CF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7760C-8E69-4DEE-08A2-1482478E0C79}"/>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6DEC7F2B-9F5D-E387-14BC-DEF2667C00DB}"/>
              </a:ext>
            </a:extLst>
          </p:cNvPr>
          <p:cNvSpPr>
            <a:spLocks noGrp="1"/>
          </p:cNvSpPr>
          <p:nvPr>
            <p:ph idx="1"/>
          </p:nvPr>
        </p:nvSpPr>
        <p:spPr/>
        <p:txBody>
          <a:bodyPr/>
          <a:lstStyle/>
          <a:p>
            <a:r>
              <a:rPr lang="en-IN" dirty="0" err="1"/>
              <a:t>Salesboard</a:t>
            </a:r>
            <a:endParaRPr lang="en-IN" dirty="0"/>
          </a:p>
          <a:p>
            <a:endParaRPr lang="en-IN" dirty="0"/>
          </a:p>
        </p:txBody>
      </p:sp>
      <p:pic>
        <p:nvPicPr>
          <p:cNvPr id="4" name="Picture 3">
            <a:extLst>
              <a:ext uri="{FF2B5EF4-FFF2-40B4-BE49-F238E27FC236}">
                <a16:creationId xmlns:a16="http://schemas.microsoft.com/office/drawing/2014/main" id="{581AA389-D73A-D763-7910-0EBF9BEE6C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5740" y="1687398"/>
            <a:ext cx="10095060" cy="4271235"/>
          </a:xfrm>
          <a:prstGeom prst="rect">
            <a:avLst/>
          </a:prstGeom>
          <a:noFill/>
          <a:ln>
            <a:noFill/>
          </a:ln>
        </p:spPr>
      </p:pic>
    </p:spTree>
    <p:extLst>
      <p:ext uri="{BB962C8B-B14F-4D97-AF65-F5344CB8AC3E}">
        <p14:creationId xmlns:p14="http://schemas.microsoft.com/office/powerpoint/2010/main" val="60174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1750" dirty="0">
                <a:effectLst/>
                <a:latin typeface="Times New Roman" panose="02020603050405020304" pitchFamily="18" charset="0"/>
                <a:ea typeface="Times New Roman" panose="02020603050405020304" pitchFamily="18" charset="0"/>
              </a:rPr>
              <a:t>This project focuses on developing an intuitive and accessible digital platform to bridge the gap between rural artisans and a broader market, enabling them to showcase and sell their handloom and textile products. By integrating features like personalized dashboards, artisans can track their sales, earnings, and product performance, while streamlined product management tools allow them to easily upload and categorize their offerings. The platform also fosters community engagement by facilitating event participation and collaboration among artisans, creating opportunities for networking and growth. Secure order tracking and payment systems ensure a seamless customer experience, making it easier for buyers to access unique, handcrafted items while supporting traditional craftsmanship. Ultimately, the project aims to preserve cultural heritage, empower artisans economically, and provide them with the recognition and opportunities needed to thrive in a competitive market.</a:t>
            </a:r>
            <a:endParaRPr lang="en-IN" sz="175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342900" lvl="0" indent="-342900">
              <a:buFont typeface="+mj-lt"/>
              <a:buAutoNum type="arabicPeriod"/>
            </a:pPr>
            <a:r>
              <a:rPr lang="en-IN" sz="1750" u="none" strike="noStrike" dirty="0" err="1">
                <a:effectLst/>
                <a:latin typeface="Times New Roman" panose="02020603050405020304" pitchFamily="18" charset="0"/>
                <a:ea typeface="Times New Roman" panose="02020603050405020304" pitchFamily="18" charset="0"/>
              </a:rPr>
              <a:t>Aabha</a:t>
            </a:r>
            <a:r>
              <a:rPr lang="en-IN" sz="1750" u="none" strike="noStrike" dirty="0">
                <a:effectLst/>
                <a:latin typeface="Times New Roman" panose="02020603050405020304" pitchFamily="18" charset="0"/>
                <a:ea typeface="Times New Roman" panose="02020603050405020304" pitchFamily="18" charset="0"/>
              </a:rPr>
              <a:t> Patil, Ritu Shailendra Jha, Ritu Raju Jha, Nandini Vijay </a:t>
            </a:r>
            <a:r>
              <a:rPr lang="en-IN" sz="1750" u="none" strike="noStrike" dirty="0" err="1">
                <a:effectLst/>
                <a:latin typeface="Times New Roman" panose="02020603050405020304" pitchFamily="18" charset="0"/>
                <a:ea typeface="Times New Roman" panose="02020603050405020304" pitchFamily="18" charset="0"/>
              </a:rPr>
              <a:t>Gurav</a:t>
            </a:r>
            <a:r>
              <a:rPr lang="en-IN" sz="1750" u="none" strike="noStrike" dirty="0">
                <a:effectLst/>
                <a:latin typeface="Times New Roman" panose="02020603050405020304" pitchFamily="18" charset="0"/>
                <a:ea typeface="Times New Roman" panose="02020603050405020304" pitchFamily="18" charset="0"/>
              </a:rPr>
              <a:t>, “EPICRAFT – WEBSITE FOR ARTISANS”,IJSRCSEIT November 2022</a:t>
            </a:r>
          </a:p>
          <a:p>
            <a:pPr marL="342900" lvl="0" indent="-342900">
              <a:buFont typeface="+mj-lt"/>
              <a:buAutoNum type="arabicPeriod"/>
            </a:pP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750" u="none" strike="noStrike" dirty="0">
                <a:effectLst/>
                <a:latin typeface="Times New Roman" panose="02020603050405020304" pitchFamily="18" charset="0"/>
                <a:ea typeface="Times New Roman" panose="02020603050405020304" pitchFamily="18" charset="0"/>
              </a:rPr>
              <a:t>Amisha Shah, </a:t>
            </a:r>
            <a:r>
              <a:rPr lang="en-IN" sz="1750" u="none" strike="noStrike" dirty="0" err="1">
                <a:effectLst/>
                <a:latin typeface="Times New Roman" panose="02020603050405020304" pitchFamily="18" charset="0"/>
                <a:ea typeface="Times New Roman" panose="02020603050405020304" pitchFamily="18" charset="0"/>
              </a:rPr>
              <a:t>Rajev</a:t>
            </a:r>
            <a:r>
              <a:rPr lang="en-IN" sz="1750" u="none" strike="noStrike" dirty="0">
                <a:effectLst/>
                <a:latin typeface="Times New Roman" panose="02020603050405020304" pitchFamily="18" charset="0"/>
                <a:ea typeface="Times New Roman" panose="02020603050405020304" pitchFamily="18" charset="0"/>
              </a:rPr>
              <a:t> Patel, “E-COMMERCE AND RURAL HANDICRAFT ARTISANS”, Voice of Research 5(3) December 2016 24-29</a:t>
            </a:r>
          </a:p>
          <a:p>
            <a:pPr marL="342900" lvl="0" indent="-342900">
              <a:buFont typeface="+mj-lt"/>
              <a:buAutoNum type="arabicPeriod"/>
            </a:pP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750" u="none" strike="noStrike" dirty="0">
                <a:effectLst/>
                <a:latin typeface="Times New Roman" panose="02020603050405020304" pitchFamily="18" charset="0"/>
                <a:ea typeface="Times New Roman" panose="02020603050405020304" pitchFamily="18" charset="0"/>
              </a:rPr>
              <a:t>.Raghavendra P, Sahana H S, Prasad M D, Srinidhi Kulkarni, G V Bhavana-Commerce Website for Artisans, International Journal of Research Publication and Reviews, Vol 4, no 5, pp 4152-4156 May 2023</a:t>
            </a:r>
          </a:p>
          <a:p>
            <a:pPr marL="342900" lvl="0" indent="-342900">
              <a:buFont typeface="+mj-lt"/>
              <a:buAutoNum type="arabicPeriod"/>
            </a:pP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750" u="none" strike="noStrike" dirty="0" err="1">
                <a:effectLst/>
                <a:latin typeface="Times New Roman" panose="02020603050405020304" pitchFamily="18" charset="0"/>
                <a:ea typeface="Times New Roman" panose="02020603050405020304" pitchFamily="18" charset="0"/>
              </a:rPr>
              <a:t>Tannistha</a:t>
            </a:r>
            <a:r>
              <a:rPr lang="en-IN" sz="1750" u="none" strike="noStrike" dirty="0">
                <a:effectLst/>
                <a:latin typeface="Times New Roman" panose="02020603050405020304" pitchFamily="18" charset="0"/>
                <a:ea typeface="Times New Roman" panose="02020603050405020304" pitchFamily="18" charset="0"/>
              </a:rPr>
              <a:t> Pal, </a:t>
            </a:r>
            <a:r>
              <a:rPr lang="en-IN" sz="1750" u="none" strike="noStrike" dirty="0" err="1">
                <a:effectLst/>
                <a:latin typeface="Times New Roman" panose="02020603050405020304" pitchFamily="18" charset="0"/>
                <a:ea typeface="Times New Roman" panose="02020603050405020304" pitchFamily="18" charset="0"/>
              </a:rPr>
              <a:t>HandCrafted</a:t>
            </a:r>
            <a:r>
              <a:rPr lang="en-IN" sz="1750" u="none" strike="noStrike" dirty="0">
                <a:effectLst/>
                <a:latin typeface="Times New Roman" panose="02020603050405020304" pitchFamily="18" charset="0"/>
                <a:ea typeface="Times New Roman" panose="02020603050405020304" pitchFamily="18" charset="0"/>
              </a:rPr>
              <a:t>: An Online Shopping Website of </a:t>
            </a:r>
            <a:r>
              <a:rPr lang="en-IN" sz="1750" u="none" strike="noStrike" dirty="0" err="1">
                <a:effectLst/>
                <a:latin typeface="Times New Roman" panose="02020603050405020304" pitchFamily="18" charset="0"/>
                <a:ea typeface="Times New Roman" panose="02020603050405020304" pitchFamily="18" charset="0"/>
              </a:rPr>
              <a:t>Handicratfs</a:t>
            </a:r>
            <a:r>
              <a:rPr lang="en-IN" sz="1750" u="none" strike="noStrike" dirty="0">
                <a:effectLst/>
                <a:latin typeface="Times New Roman" panose="02020603050405020304" pitchFamily="18" charset="0"/>
                <a:ea typeface="Times New Roman" panose="02020603050405020304" pitchFamily="18" charset="0"/>
              </a:rPr>
              <a:t>, February 2021 Journal of Physics Conference Series 1804(1):012079</a:t>
            </a:r>
            <a:br>
              <a:rPr lang="en-IN" sz="1750" u="none" strike="noStrike" dirty="0">
                <a:effectLst/>
                <a:latin typeface="Times New Roman" panose="02020603050405020304" pitchFamily="18" charset="0"/>
                <a:ea typeface="Times New Roman" panose="02020603050405020304" pitchFamily="18" charset="0"/>
              </a:rPr>
            </a:br>
            <a:endParaRPr lang="en-IN" sz="1750" u="none" strike="noStrike"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1750" u="none" strike="noStrike" dirty="0">
                <a:effectLst/>
                <a:latin typeface="Times New Roman" panose="02020603050405020304" pitchFamily="18" charset="0"/>
                <a:ea typeface="Times New Roman" panose="02020603050405020304" pitchFamily="18" charset="0"/>
              </a:rPr>
              <a:t>Nidhi Mantri, Sheetal Sharma, Nitesh Kumawat, Hasnain Abbas </a:t>
            </a:r>
            <a:r>
              <a:rPr lang="en-IN" sz="1750" u="none" strike="noStrike" dirty="0" err="1">
                <a:effectLst/>
                <a:latin typeface="Times New Roman" panose="02020603050405020304" pitchFamily="18" charset="0"/>
                <a:ea typeface="Times New Roman" panose="02020603050405020304" pitchFamily="18" charset="0"/>
              </a:rPr>
              <a:t>Tinwala</a:t>
            </a:r>
            <a:r>
              <a:rPr lang="en-IN" sz="1750" u="none" strike="noStrike" dirty="0">
                <a:effectLst/>
                <a:latin typeface="Times New Roman" panose="02020603050405020304" pitchFamily="18" charset="0"/>
                <a:ea typeface="Times New Roman" panose="02020603050405020304" pitchFamily="18" charset="0"/>
              </a:rPr>
              <a:t>, </a:t>
            </a:r>
            <a:r>
              <a:rPr lang="en-IN" sz="1750" u="none" strike="noStrike" dirty="0" err="1">
                <a:effectLst/>
                <a:latin typeface="Times New Roman" panose="02020603050405020304" pitchFamily="18" charset="0"/>
                <a:ea typeface="Times New Roman" panose="02020603050405020304" pitchFamily="18" charset="0"/>
              </a:rPr>
              <a:t>KartikeyBharti</a:t>
            </a:r>
            <a:r>
              <a:rPr lang="en-IN" sz="1750" u="none" strike="noStrike" dirty="0">
                <a:effectLst/>
                <a:latin typeface="Times New Roman" panose="02020603050405020304" pitchFamily="18" charset="0"/>
                <a:ea typeface="Times New Roman" panose="02020603050405020304" pitchFamily="18" charset="0"/>
              </a:rPr>
              <a:t>, Charu </a:t>
            </a:r>
            <a:r>
              <a:rPr lang="en-IN" sz="1750" u="none" strike="noStrike" dirty="0" err="1">
                <a:effectLst/>
                <a:latin typeface="Times New Roman" panose="02020603050405020304" pitchFamily="18" charset="0"/>
                <a:ea typeface="Times New Roman" panose="02020603050405020304" pitchFamily="18" charset="0"/>
              </a:rPr>
              <a:t>Kavadia</a:t>
            </a:r>
            <a:r>
              <a:rPr lang="en-IN" sz="1750" u="none" strike="noStrike" dirty="0">
                <a:effectLst/>
                <a:latin typeface="Times New Roman" panose="02020603050405020304" pitchFamily="18" charset="0"/>
                <a:ea typeface="Times New Roman" panose="02020603050405020304" pitchFamily="18" charset="0"/>
              </a:rPr>
              <a:t>, E-Commerce Web Application for Local Artisans, International Advanced Research Journal in Science, Engineering and Technology 10(2), May 2023</a:t>
            </a:r>
          </a:p>
          <a:p>
            <a:pPr marL="342900" lvl="0" indent="-342900">
              <a:buFont typeface="+mj-lt"/>
              <a:buAutoNum type="arabicPeriod"/>
            </a:pPr>
            <a:endParaRPr lang="en-IN" sz="1750" u="none" strike="noStrike"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6A71-6BAE-668D-898D-60DC4A13089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98D7B097-1536-8E16-51A0-47B9C6251F9F}"/>
              </a:ext>
            </a:extLst>
          </p:cNvPr>
          <p:cNvSpPr>
            <a:spLocks noGrp="1"/>
          </p:cNvSpPr>
          <p:nvPr>
            <p:ph idx="1"/>
          </p:nvPr>
        </p:nvSpPr>
        <p:spPr/>
        <p:txBody>
          <a:bodyPr>
            <a:normAutofit/>
          </a:bodyPr>
          <a:lstStyle/>
          <a:p>
            <a:pPr marL="0" indent="0">
              <a:buNone/>
              <a:tabLst>
                <a:tab pos="457200" algn="l"/>
              </a:tabLst>
            </a:pPr>
            <a:r>
              <a:rPr lang="en-IN" sz="1750" dirty="0">
                <a:latin typeface="Times New Roman" panose="02020603050405020304" pitchFamily="18" charset="0"/>
                <a:ea typeface="Times New Roman" panose="02020603050405020304" pitchFamily="18" charset="0"/>
              </a:rPr>
              <a:t>6.	</a:t>
            </a:r>
            <a:r>
              <a:rPr lang="en-IN" sz="1750" dirty="0">
                <a:effectLst/>
                <a:latin typeface="Times New Roman" panose="02020603050405020304" pitchFamily="18" charset="0"/>
                <a:ea typeface="Times New Roman" panose="02020603050405020304" pitchFamily="18" charset="0"/>
              </a:rPr>
              <a:t>Pranav Kumar, Sneha Reddy, Kavya Menon, “Unspoken Craft: E-commerce Site for Handlooms and Handicrafts,” </a:t>
            </a:r>
            <a:r>
              <a:rPr lang="en-IN" sz="1750" i="1" dirty="0">
                <a:effectLst/>
                <a:latin typeface="Times New Roman" panose="02020603050405020304" pitchFamily="18" charset="0"/>
                <a:ea typeface="Times New Roman" panose="02020603050405020304" pitchFamily="18" charset="0"/>
              </a:rPr>
              <a:t>International Journal of Innovative Technology and Exploring Engineering (IJITEE)</a:t>
            </a:r>
            <a:r>
              <a:rPr lang="en-IN" sz="1750" dirty="0">
                <a:effectLst/>
                <a:latin typeface="Times New Roman" panose="02020603050405020304" pitchFamily="18" charset="0"/>
                <a:ea typeface="Times New Roman" panose="02020603050405020304" pitchFamily="18" charset="0"/>
              </a:rPr>
              <a:t>, Vol. 9, Issue 11, March 2024.</a:t>
            </a:r>
          </a:p>
          <a:p>
            <a:pPr lvl="0">
              <a:buAutoNum type="arabicPeriod" startAt="7"/>
              <a:tabLst>
                <a:tab pos="457200" algn="l"/>
              </a:tabLst>
            </a:pPr>
            <a:endParaRPr lang="en-IN" sz="1750" dirty="0">
              <a:effectLst/>
              <a:latin typeface="Times New Roman" panose="02020603050405020304" pitchFamily="18" charset="0"/>
              <a:ea typeface="Times New Roman" panose="02020603050405020304" pitchFamily="18" charset="0"/>
            </a:endParaRPr>
          </a:p>
          <a:p>
            <a:pPr lvl="0">
              <a:buAutoNum type="arabicPeriod" startAt="7"/>
              <a:tabLst>
                <a:tab pos="457200" algn="l"/>
              </a:tabLst>
            </a:pPr>
            <a:r>
              <a:rPr lang="en-IN" sz="1750" dirty="0">
                <a:effectLst/>
                <a:latin typeface="Times New Roman" panose="02020603050405020304" pitchFamily="18" charset="0"/>
                <a:ea typeface="Times New Roman" panose="02020603050405020304" pitchFamily="18" charset="0"/>
              </a:rPr>
              <a:t>Avinash Rao, Meera Shukla, “</a:t>
            </a:r>
            <a:r>
              <a:rPr lang="en-IN" sz="1750" dirty="0" err="1">
                <a:effectLst/>
                <a:latin typeface="Times New Roman" panose="02020603050405020304" pitchFamily="18" charset="0"/>
                <a:ea typeface="Times New Roman" panose="02020603050405020304" pitchFamily="18" charset="0"/>
              </a:rPr>
              <a:t>CraftKart</a:t>
            </a:r>
            <a:r>
              <a:rPr lang="en-IN" sz="1750" dirty="0">
                <a:effectLst/>
                <a:latin typeface="Times New Roman" panose="02020603050405020304" pitchFamily="18" charset="0"/>
                <a:ea typeface="Times New Roman" panose="02020603050405020304" pitchFamily="18" charset="0"/>
              </a:rPr>
              <a:t> – Promoting Handmade Products through E-Commerce,” </a:t>
            </a:r>
            <a:r>
              <a:rPr lang="en-IN" sz="1750" i="1" dirty="0">
                <a:effectLst/>
                <a:latin typeface="Times New Roman" panose="02020603050405020304" pitchFamily="18" charset="0"/>
                <a:ea typeface="Times New Roman" panose="02020603050405020304" pitchFamily="18" charset="0"/>
              </a:rPr>
              <a:t>Journal of Advanced Research in Computer Science and Applications (JARCSA)</a:t>
            </a:r>
            <a:r>
              <a:rPr lang="en-IN" sz="1750" dirty="0">
                <a:effectLst/>
                <a:latin typeface="Times New Roman" panose="02020603050405020304" pitchFamily="18" charset="0"/>
                <a:ea typeface="Times New Roman" panose="02020603050405020304" pitchFamily="18" charset="0"/>
              </a:rPr>
              <a:t>, Vol. 7, Issue 4, July 2023, pp. 53-60.</a:t>
            </a:r>
          </a:p>
          <a:p>
            <a:pPr marL="0" lvl="0" indent="0">
              <a:buNone/>
              <a:tabLst>
                <a:tab pos="457200" algn="l"/>
              </a:tabLst>
            </a:pPr>
            <a:endParaRPr lang="en-IN" sz="1750" dirty="0">
              <a:effectLst/>
              <a:latin typeface="Times New Roman" panose="02020603050405020304" pitchFamily="18" charset="0"/>
              <a:ea typeface="Times New Roman" panose="02020603050405020304" pitchFamily="18" charset="0"/>
            </a:endParaRPr>
          </a:p>
          <a:p>
            <a:pPr lvl="0">
              <a:buAutoNum type="arabicPeriod" startAt="8"/>
              <a:tabLst>
                <a:tab pos="457200" algn="l"/>
              </a:tabLst>
            </a:pPr>
            <a:r>
              <a:rPr lang="en-IN" sz="1750" dirty="0">
                <a:effectLst/>
                <a:latin typeface="Times New Roman" panose="02020603050405020304" pitchFamily="18" charset="0"/>
                <a:ea typeface="Times New Roman" panose="02020603050405020304" pitchFamily="18" charset="0"/>
              </a:rPr>
              <a:t>Kavita Sharma, Rohit Kumar, “Artisan Connect: A Digital Platform for Artisans,” </a:t>
            </a:r>
            <a:r>
              <a:rPr lang="en-IN" sz="1750" i="1" dirty="0">
                <a:effectLst/>
                <a:latin typeface="Times New Roman" panose="02020603050405020304" pitchFamily="18" charset="0"/>
                <a:ea typeface="Times New Roman" panose="02020603050405020304" pitchFamily="18" charset="0"/>
              </a:rPr>
              <a:t>International Journal of Artificial Intelligence and Applications (IJAIA)</a:t>
            </a:r>
            <a:r>
              <a:rPr lang="en-IN" sz="1750" dirty="0">
                <a:effectLst/>
                <a:latin typeface="Times New Roman" panose="02020603050405020304" pitchFamily="18" charset="0"/>
                <a:ea typeface="Times New Roman" panose="02020603050405020304" pitchFamily="18" charset="0"/>
              </a:rPr>
              <a:t>, Vol. 11, No. 2, April 2024.</a:t>
            </a:r>
          </a:p>
          <a:p>
            <a:pPr lvl="0">
              <a:buAutoNum type="arabicPeriod" startAt="8"/>
              <a:tabLst>
                <a:tab pos="457200" algn="l"/>
              </a:tabLst>
            </a:pPr>
            <a:endParaRPr lang="en-IN" sz="1750" dirty="0">
              <a:effectLst/>
              <a:latin typeface="Times New Roman" panose="02020603050405020304" pitchFamily="18" charset="0"/>
              <a:ea typeface="Times New Roman" panose="02020603050405020304" pitchFamily="18" charset="0"/>
            </a:endParaRPr>
          </a:p>
          <a:p>
            <a:pPr lvl="0">
              <a:buAutoNum type="arabicPeriod" startAt="9"/>
              <a:tabLst>
                <a:tab pos="457200" algn="l"/>
              </a:tabLst>
            </a:pPr>
            <a:r>
              <a:rPr lang="en-IN" sz="1750" dirty="0">
                <a:effectLst/>
                <a:latin typeface="Times New Roman" panose="02020603050405020304" pitchFamily="18" charset="0"/>
                <a:ea typeface="Times New Roman" panose="02020603050405020304" pitchFamily="18" charset="0"/>
              </a:rPr>
              <a:t>Divya Narayanan, Arjun K, “Local Looms: A Platform for Regional Handlooms,” </a:t>
            </a:r>
            <a:r>
              <a:rPr lang="en-IN" sz="1750" i="1" dirty="0">
                <a:effectLst/>
                <a:latin typeface="Times New Roman" panose="02020603050405020304" pitchFamily="18" charset="0"/>
                <a:ea typeface="Times New Roman" panose="02020603050405020304" pitchFamily="18" charset="0"/>
              </a:rPr>
              <a:t>Journal of Textile Engineering and Fashion Technology (JTEFT)</a:t>
            </a:r>
            <a:r>
              <a:rPr lang="en-IN" sz="1750" dirty="0">
                <a:effectLst/>
                <a:latin typeface="Times New Roman" panose="02020603050405020304" pitchFamily="18" charset="0"/>
                <a:ea typeface="Times New Roman" panose="02020603050405020304" pitchFamily="18" charset="0"/>
              </a:rPr>
              <a:t>, Vol. 5, Issue 3, October 2023.</a:t>
            </a:r>
          </a:p>
          <a:p>
            <a:pPr lvl="0">
              <a:buAutoNum type="arabicPeriod" startAt="9"/>
              <a:tabLst>
                <a:tab pos="457200" algn="l"/>
              </a:tabLst>
            </a:pPr>
            <a:endParaRPr lang="en-IN" sz="1750" dirty="0">
              <a:effectLst/>
              <a:latin typeface="Times New Roman" panose="02020603050405020304" pitchFamily="18" charset="0"/>
              <a:ea typeface="Times New Roman" panose="02020603050405020304" pitchFamily="18" charset="0"/>
            </a:endParaRPr>
          </a:p>
          <a:p>
            <a:pPr marL="0" lvl="0" indent="0">
              <a:buNone/>
              <a:tabLst>
                <a:tab pos="457200" algn="l"/>
              </a:tabLst>
            </a:pPr>
            <a:r>
              <a:rPr lang="en-IN" sz="1750" dirty="0">
                <a:effectLst/>
                <a:latin typeface="Times New Roman" panose="02020603050405020304" pitchFamily="18" charset="0"/>
                <a:ea typeface="Times New Roman" panose="02020603050405020304" pitchFamily="18" charset="0"/>
              </a:rPr>
              <a:t>10.	Aishwarya Gupta, Sanjay Kumar, “</a:t>
            </a:r>
            <a:r>
              <a:rPr lang="en-IN" sz="1750" dirty="0" err="1">
                <a:effectLst/>
                <a:latin typeface="Times New Roman" panose="02020603050405020304" pitchFamily="18" charset="0"/>
                <a:ea typeface="Times New Roman" panose="02020603050405020304" pitchFamily="18" charset="0"/>
              </a:rPr>
              <a:t>Artify</a:t>
            </a:r>
            <a:r>
              <a:rPr lang="en-IN" sz="1750" dirty="0">
                <a:effectLst/>
                <a:latin typeface="Times New Roman" panose="02020603050405020304" pitchFamily="18" charset="0"/>
                <a:ea typeface="Times New Roman" panose="02020603050405020304" pitchFamily="18" charset="0"/>
              </a:rPr>
              <a:t>: Empowering Artisans through Digital Platforms,” </a:t>
            </a:r>
            <a:r>
              <a:rPr lang="en-IN" sz="1750" i="1" dirty="0">
                <a:effectLst/>
                <a:latin typeface="Times New Roman" panose="02020603050405020304" pitchFamily="18" charset="0"/>
                <a:ea typeface="Times New Roman" panose="02020603050405020304" pitchFamily="18" charset="0"/>
              </a:rPr>
              <a:t>International Journal of Computer Applications (IJCA)</a:t>
            </a:r>
            <a:r>
              <a:rPr lang="en-IN" sz="1750" dirty="0">
                <a:effectLst/>
                <a:latin typeface="Times New Roman" panose="02020603050405020304" pitchFamily="18" charset="0"/>
                <a:ea typeface="Times New Roman" panose="02020603050405020304" pitchFamily="18" charset="0"/>
              </a:rPr>
              <a:t>, Vol. 180, Issue 4, December 2022.</a:t>
            </a:r>
          </a:p>
          <a:p>
            <a:endParaRPr lang="en-IN" sz="1750" dirty="0"/>
          </a:p>
        </p:txBody>
      </p:sp>
    </p:spTree>
    <p:extLst>
      <p:ext uri="{BB962C8B-B14F-4D97-AF65-F5344CB8AC3E}">
        <p14:creationId xmlns:p14="http://schemas.microsoft.com/office/powerpoint/2010/main" val="3981740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EC18-97E3-D210-293E-3D893CA06B58}"/>
              </a:ext>
            </a:extLst>
          </p:cNvPr>
          <p:cNvSpPr>
            <a:spLocks noGrp="1"/>
          </p:cNvSpPr>
          <p:nvPr>
            <p:ph type="title"/>
          </p:nvPr>
        </p:nvSpPr>
        <p:spPr/>
        <p:txBody>
          <a:bodyPr/>
          <a:lstStyle/>
          <a:p>
            <a:r>
              <a:rPr lang="en-US" dirty="0">
                <a:solidFill>
                  <a:schemeClr val="tx2"/>
                </a:solidFill>
              </a:rPr>
              <a:t>Project work mapping with SDG </a:t>
            </a:r>
            <a:endParaRPr lang="en-IN" dirty="0">
              <a:solidFill>
                <a:schemeClr val="tx2"/>
              </a:solidFill>
            </a:endParaRPr>
          </a:p>
        </p:txBody>
      </p:sp>
      <p:sp>
        <p:nvSpPr>
          <p:cNvPr id="3" name="Content Placeholder 2">
            <a:extLst>
              <a:ext uri="{FF2B5EF4-FFF2-40B4-BE49-F238E27FC236}">
                <a16:creationId xmlns:a16="http://schemas.microsoft.com/office/drawing/2014/main" id="{68414FD9-0480-F1D2-6C94-948B6085E82C}"/>
              </a:ext>
            </a:extLst>
          </p:cNvPr>
          <p:cNvSpPr>
            <a:spLocks noGrp="1"/>
          </p:cNvSpPr>
          <p:nvPr>
            <p:ph sz="half" idx="1"/>
          </p:nvPr>
        </p:nvSpPr>
        <p:spPr>
          <a:xfrm>
            <a:off x="313765" y="1600204"/>
            <a:ext cx="6992469" cy="4155138"/>
          </a:xfrm>
        </p:spPr>
        <p:txBody>
          <a:bodyPr>
            <a:normAutofit/>
          </a:bodyPr>
          <a:lstStyle/>
          <a:p>
            <a:pPr marL="0" indent="0">
              <a:buNone/>
            </a:pPr>
            <a:r>
              <a:rPr lang="en-US" sz="1750" b="1" dirty="0">
                <a:latin typeface="Times New Roman" panose="02020603050405020304" pitchFamily="18" charset="0"/>
                <a:cs typeface="Times New Roman" panose="02020603050405020304" pitchFamily="18" charset="0"/>
              </a:rPr>
              <a:t>SDG 8: Decent Work and Economic Growth</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Contribution:</a:t>
            </a:r>
            <a:r>
              <a:rPr lang="en-US" sz="1750" dirty="0">
                <a:latin typeface="Times New Roman" panose="02020603050405020304" pitchFamily="18" charset="0"/>
                <a:cs typeface="Times New Roman" panose="02020603050405020304" pitchFamily="18" charset="0"/>
              </a:rPr>
              <a:t> The project promotes sustained economic growth by connecting artisans with broader markets, ensuring fair wages, and providing business management tools.</a:t>
            </a:r>
          </a:p>
          <a:p>
            <a:pPr marL="0" indent="0">
              <a:buNone/>
            </a:pPr>
            <a:r>
              <a:rPr lang="en-US" sz="1750" b="1" dirty="0">
                <a:latin typeface="Times New Roman" panose="02020603050405020304" pitchFamily="18" charset="0"/>
                <a:cs typeface="Times New Roman" panose="02020603050405020304" pitchFamily="18" charset="0"/>
              </a:rPr>
              <a:t>4. SDG 9: Industry, Innovation, and Infrastructure</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Contribution:</a:t>
            </a:r>
            <a:r>
              <a:rPr lang="en-US" sz="1750" dirty="0">
                <a:latin typeface="Times New Roman" panose="02020603050405020304" pitchFamily="18" charset="0"/>
                <a:cs typeface="Times New Roman" panose="02020603050405020304" pitchFamily="18" charset="0"/>
              </a:rPr>
              <a:t> The platform leverages technology to improve access to markets, fostering innovation and supporting small-scale industries like handloom and handicrafts.</a:t>
            </a:r>
          </a:p>
          <a:p>
            <a:pPr marL="0" indent="0">
              <a:buNone/>
            </a:pPr>
            <a:r>
              <a:rPr lang="en-US" sz="1750" b="1" dirty="0">
                <a:latin typeface="Times New Roman" panose="02020603050405020304" pitchFamily="18" charset="0"/>
                <a:cs typeface="Times New Roman" panose="02020603050405020304" pitchFamily="18" charset="0"/>
              </a:rPr>
              <a:t>SDG 11: Sustainable Cities and Communities</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Contribution:</a:t>
            </a:r>
            <a:r>
              <a:rPr lang="en-US" sz="1750" dirty="0">
                <a:latin typeface="Times New Roman" panose="02020603050405020304" pitchFamily="18" charset="0"/>
                <a:cs typeface="Times New Roman" panose="02020603050405020304" pitchFamily="18" charset="0"/>
              </a:rPr>
              <a:t> Encouraging urban consumers to purchase handmade, locally crafted goods helps preserve cultural heritage and promotes sustainable consumption.</a:t>
            </a:r>
          </a:p>
          <a:p>
            <a:pPr marL="0" indent="0">
              <a:buNone/>
            </a:pPr>
            <a:r>
              <a:rPr lang="en-US" sz="1750" dirty="0">
                <a:latin typeface="Times New Roman" panose="02020603050405020304" pitchFamily="18" charset="0"/>
                <a:cs typeface="Times New Roman" panose="02020603050405020304" pitchFamily="18" charset="0"/>
              </a:rPr>
              <a:t>.</a:t>
            </a:r>
          </a:p>
        </p:txBody>
      </p:sp>
      <p:pic>
        <p:nvPicPr>
          <p:cNvPr id="5" name="Content Placeholder 4">
            <a:extLst>
              <a:ext uri="{FF2B5EF4-FFF2-40B4-BE49-F238E27FC236}">
                <a16:creationId xmlns:a16="http://schemas.microsoft.com/office/drawing/2014/main" id="{EFB5B91B-57C6-9811-F2A8-6966C137B6DF}"/>
              </a:ext>
            </a:extLst>
          </p:cNvPr>
          <p:cNvPicPr>
            <a:picLocks noGrp="1" noChangeAspect="1"/>
          </p:cNvPicPr>
          <p:nvPr>
            <p:ph sz="half" idx="2"/>
          </p:nvPr>
        </p:nvPicPr>
        <p:blipFill>
          <a:blip r:embed="rId2"/>
          <a:stretch>
            <a:fillRect/>
          </a:stretch>
        </p:blipFill>
        <p:spPr>
          <a:xfrm>
            <a:off x="7306234" y="1461248"/>
            <a:ext cx="4174565" cy="3424517"/>
          </a:xfrm>
          <a:prstGeom prst="rect">
            <a:avLst/>
          </a:prstGeom>
        </p:spPr>
      </p:pic>
    </p:spTree>
    <p:extLst>
      <p:ext uri="{BB962C8B-B14F-4D97-AF65-F5344CB8AC3E}">
        <p14:creationId xmlns:p14="http://schemas.microsoft.com/office/powerpoint/2010/main" val="3011977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t>https://github.com/Venky280201/website_for_artisan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8508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We aim to empower rural artisans by providing them with an online platform to showcase and sell their handicraft products. The website allows artisans to register, upload their </a:t>
            </a:r>
            <a:r>
              <a:rPr lang="en-US" sz="2100" dirty="0" err="1">
                <a:effectLst/>
                <a:latin typeface="Times New Roman" panose="02020603050405020304" pitchFamily="18" charset="0"/>
                <a:ea typeface="Times New Roman" panose="02020603050405020304" pitchFamily="18" charset="0"/>
                <a:cs typeface="Times New Roman" panose="02020603050405020304" pitchFamily="18" charset="0"/>
              </a:rPr>
              <a:t>products,such</a:t>
            </a:r>
            <a:r>
              <a:rPr lang="en-US" sz="2100" dirty="0">
                <a:effectLst/>
                <a:latin typeface="Times New Roman" panose="02020603050405020304" pitchFamily="18" charset="0"/>
                <a:ea typeface="Times New Roman" panose="02020603050405020304" pitchFamily="18" charset="0"/>
                <a:cs typeface="Times New Roman" panose="02020603050405020304" pitchFamily="18" charset="0"/>
              </a:rPr>
              <a:t> as looms and textile products and access valuable sales statistics. It promotes community engagement through event creation and participation, with transparent communication among artisans. The platform ensures authenticity by initially restricting payments to Cash on Delivery (COD) for new users. Additionally, artisans can gain recognition through features like "Artisan of the Month" and access information on government events and exhibitions to boost their business. The ultimate goal is to bring rural craftsmanship to a urban audience and provide artisans with opportunities to thrive in the digital marketplace.</a:t>
            </a:r>
            <a:endParaRPr lang="en-IN" sz="21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GB" sz="2100" dirty="0"/>
          </a:p>
        </p:txBody>
      </p:sp>
    </p:spTree>
    <p:extLst>
      <p:ext uri="{BB962C8B-B14F-4D97-AF65-F5344CB8AC3E}">
        <p14:creationId xmlns:p14="http://schemas.microsoft.com/office/powerpoint/2010/main" val="3633487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r>
              <a:rPr lang="en-US" sz="2000" dirty="0"/>
              <a:t>The concept of empowering artisans through digital platforms is not new, and various projects have been undertaken to support this initiative. However, most previous efforts have been limited in scope, focusing either on basic e-commerce functionalities or lacking features such as community engagement and event management, which are vital for the holistic development of rural artisans. Below is a review of some relevant projects and studies:</a:t>
            </a:r>
            <a:endParaRPr lang="en-GB" sz="2000" dirty="0"/>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methods</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lnSpcReduction="20000"/>
          </a:bodyPr>
          <a:lstStyle/>
          <a:p>
            <a:pPr marL="0" lvl="0" indent="0">
              <a:buNone/>
            </a:pPr>
            <a:r>
              <a:rPr lang="en-US" sz="1800" u="none" strike="noStrike" dirty="0">
                <a:effectLst/>
                <a:latin typeface="Times New Roman" panose="02020603050405020304" pitchFamily="18" charset="0"/>
                <a:ea typeface="Times New Roman" panose="02020603050405020304" pitchFamily="18" charset="0"/>
              </a:rPr>
              <a:t>ONLINE HANDICRAFTS STORE:</a:t>
            </a:r>
            <a:endParaRPr lang="en-IN" sz="1800" u="none" strike="noStrike"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This project was done by CSE batch 2020 Students, </a:t>
            </a:r>
            <a:r>
              <a:rPr lang="en-US" sz="1800" dirty="0">
                <a:effectLst/>
                <a:highlight>
                  <a:srgbClr val="FFFFFF"/>
                </a:highlight>
                <a:latin typeface="Times New Roman" panose="02020603050405020304" pitchFamily="18" charset="0"/>
                <a:ea typeface="Times New Roman" panose="02020603050405020304" pitchFamily="18" charset="0"/>
              </a:rPr>
              <a:t>Thakur College of Engineering and Technology, Mumbai, </a:t>
            </a:r>
            <a:r>
              <a:rPr lang="en-US" sz="1800" dirty="0" err="1">
                <a:effectLst/>
                <a:highlight>
                  <a:srgbClr val="FFFFFF"/>
                </a:highlight>
                <a:latin typeface="Times New Roman" panose="02020603050405020304" pitchFamily="18" charset="0"/>
                <a:ea typeface="Times New Roman" panose="02020603050405020304" pitchFamily="18" charset="0"/>
              </a:rPr>
              <a:t>India</a:t>
            </a:r>
            <a:r>
              <a:rPr lang="en-US" sz="1800" dirty="0" err="1">
                <a:effectLst/>
                <a:latin typeface="Times New Roman" panose="02020603050405020304" pitchFamily="18" charset="0"/>
                <a:ea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rPr>
              <a:t> is a detailed and Structured website which based on the all art works from various artisans</a:t>
            </a:r>
            <a:r>
              <a:rPr lang="en-US" sz="1800" b="1" dirty="0">
                <a:effectLst/>
                <a:latin typeface="Times New Roman" panose="02020603050405020304" pitchFamily="18" charset="0"/>
                <a:ea typeface="Times New Roman" panose="02020603050405020304" pitchFamily="18" charset="0"/>
              </a:rPr>
              <a:t> which involves jewelry, many other art </a:t>
            </a:r>
            <a:r>
              <a:rPr lang="en-US" sz="1800" b="1" dirty="0" err="1">
                <a:effectLst/>
                <a:latin typeface="Times New Roman" panose="02020603050405020304" pitchFamily="18" charset="0"/>
                <a:ea typeface="Times New Roman" panose="02020603050405020304" pitchFamily="18" charset="0"/>
              </a:rPr>
              <a:t>items</a:t>
            </a:r>
            <a:r>
              <a:rPr lang="en-US" sz="1800" dirty="0" err="1">
                <a:effectLst/>
                <a:latin typeface="Times New Roman" panose="02020603050405020304" pitchFamily="18" charset="0"/>
                <a:ea typeface="Times New Roman" panose="02020603050405020304" pitchFamily="18" charset="0"/>
              </a:rPr>
              <a:t>.It</a:t>
            </a:r>
            <a:r>
              <a:rPr lang="en-US" sz="1800" dirty="0">
                <a:effectLst/>
                <a:latin typeface="Times New Roman" panose="02020603050405020304" pitchFamily="18" charset="0"/>
                <a:ea typeface="Times New Roman" panose="02020603050405020304" pitchFamily="18" charset="0"/>
              </a:rPr>
              <a:t> has better user interface than many other pages</a:t>
            </a:r>
            <a:endParaRPr lang="en-IN" sz="1800"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this page is not contain </a:t>
            </a:r>
            <a:r>
              <a:rPr lang="en-US" sz="1800" b="1" dirty="0">
                <a:effectLst/>
                <a:latin typeface="Times New Roman" panose="02020603050405020304" pitchFamily="18" charset="0"/>
                <a:ea typeface="Times New Roman" panose="02020603050405020304" pitchFamily="18" charset="0"/>
              </a:rPr>
              <a:t>Event management system</a:t>
            </a:r>
            <a:r>
              <a:rPr lang="en-US" sz="1800" dirty="0">
                <a:effectLst/>
                <a:latin typeface="Times New Roman" panose="02020603050405020304" pitchFamily="18" charset="0"/>
                <a:ea typeface="Times New Roman" panose="02020603050405020304" pitchFamily="18" charset="0"/>
              </a:rPr>
              <a:t> that our project involved.  </a:t>
            </a:r>
            <a:endParaRPr lang="en-IN" sz="1800" dirty="0">
              <a:effectLst/>
              <a:latin typeface="Times New Roman" panose="02020603050405020304" pitchFamily="18" charset="0"/>
              <a:ea typeface="Times New Roman" panose="02020603050405020304" pitchFamily="18" charset="0"/>
            </a:endParaRPr>
          </a:p>
          <a:p>
            <a:pPr marL="91440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lnSpc>
                <a:spcPct val="89000"/>
              </a:lnSpc>
              <a:buNone/>
            </a:pPr>
            <a:r>
              <a:rPr lang="en-US" sz="1800" u="none" strike="noStrike" dirty="0" err="1">
                <a:solidFill>
                  <a:srgbClr val="000000"/>
                </a:solidFill>
                <a:effectLst/>
                <a:latin typeface="Times New Roman" panose="02020603050405020304" pitchFamily="18" charset="0"/>
                <a:ea typeface="Times New Roman" panose="02020603050405020304" pitchFamily="18" charset="0"/>
              </a:rPr>
              <a:t>HandCrafted</a:t>
            </a:r>
            <a:r>
              <a:rPr lang="en-US" sz="1800" u="none" strike="noStrike" dirty="0">
                <a:solidFill>
                  <a:srgbClr val="000000"/>
                </a:solidFill>
                <a:effectLst/>
                <a:latin typeface="Times New Roman" panose="02020603050405020304" pitchFamily="18" charset="0"/>
                <a:ea typeface="Times New Roman" panose="02020603050405020304" pitchFamily="18" charset="0"/>
              </a:rPr>
              <a:t>: An Online Shopping Website of Handicrafts:</a:t>
            </a:r>
            <a:endParaRPr lang="en-IN" sz="1800" u="none" strike="noStrike" dirty="0">
              <a:effectLst/>
              <a:latin typeface="Times New Roman" panose="02020603050405020304" pitchFamily="18" charset="0"/>
              <a:ea typeface="Times New Roman" panose="02020603050405020304" pitchFamily="18" charset="0"/>
            </a:endParaRPr>
          </a:p>
          <a:p>
            <a:pPr marL="914400">
              <a:lnSpc>
                <a:spcPct val="89000"/>
              </a:lnSpc>
            </a:pPr>
            <a:r>
              <a:rPr lang="en-US" sz="1800" dirty="0">
                <a:solidFill>
                  <a:srgbClr val="000000"/>
                </a:solidFill>
                <a:effectLst/>
                <a:latin typeface="Times New Roman" panose="02020603050405020304" pitchFamily="18" charset="0"/>
                <a:ea typeface="Times New Roman" panose="02020603050405020304" pitchFamily="18" charset="0"/>
              </a:rPr>
              <a:t>	This project was done by </a:t>
            </a:r>
            <a:r>
              <a:rPr lang="en-US" sz="1800" dirty="0" err="1">
                <a:solidFill>
                  <a:srgbClr val="000000"/>
                </a:solidFill>
                <a:effectLst/>
                <a:latin typeface="Times New Roman" panose="02020603050405020304" pitchFamily="18" charset="0"/>
                <a:ea typeface="Times New Roman" panose="02020603050405020304" pitchFamily="18" charset="0"/>
              </a:rPr>
              <a:t>Tannistha</a:t>
            </a:r>
            <a:r>
              <a:rPr lang="en-US" sz="1800" dirty="0">
                <a:solidFill>
                  <a:srgbClr val="000000"/>
                </a:solidFill>
                <a:effectLst/>
                <a:latin typeface="Times New Roman" panose="02020603050405020304" pitchFamily="18" charset="0"/>
                <a:ea typeface="Times New Roman" panose="02020603050405020304" pitchFamily="18" charset="0"/>
              </a:rPr>
              <a:t> Pal </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CSE </a:t>
            </a:r>
            <a:r>
              <a:rPr lang="en-US" sz="1800" dirty="0" err="1">
                <a:solidFill>
                  <a:srgbClr val="000000"/>
                </a:solidFill>
                <a:effectLst/>
                <a:highlight>
                  <a:srgbClr val="FFFFFF"/>
                </a:highlight>
                <a:latin typeface="Times New Roman" panose="02020603050405020304" pitchFamily="18" charset="0"/>
                <a:ea typeface="Times New Roman" panose="02020603050405020304" pitchFamily="18" charset="0"/>
              </a:rPr>
              <a:t>depp</a:t>
            </a:r>
            <a:r>
              <a:rPr lang="en-US" sz="1800" dirty="0">
                <a:solidFill>
                  <a:srgbClr val="000000"/>
                </a:solidFill>
                <a:effectLst/>
                <a:highlight>
                  <a:srgbClr val="FFFFFF"/>
                </a:highlight>
                <a:latin typeface="Times New Roman" panose="02020603050405020304" pitchFamily="18" charset="0"/>
                <a:ea typeface="Times New Roman" panose="02020603050405020304" pitchFamily="18" charset="0"/>
              </a:rPr>
              <a:t>, NIT Agartala, Agartala, 799046, India in 2021</a:t>
            </a:r>
            <a:r>
              <a:rPr lang="en-US" sz="1800" dirty="0">
                <a:solidFill>
                  <a:srgbClr val="000000"/>
                </a:solidFill>
                <a:effectLst/>
                <a:latin typeface="Times New Roman" panose="02020603050405020304" pitchFamily="18" charset="0"/>
                <a:ea typeface="Times New Roman" panose="02020603050405020304" pitchFamily="18" charset="0"/>
              </a:rPr>
              <a:t>. This is</a:t>
            </a:r>
            <a:r>
              <a:rPr lang="en-US" sz="1800" b="1" dirty="0">
                <a:solidFill>
                  <a:srgbClr val="000000"/>
                </a:solidFill>
                <a:effectLst/>
                <a:latin typeface="Times New Roman" panose="02020603050405020304" pitchFamily="18" charset="0"/>
                <a:ea typeface="Times New Roman" panose="02020603050405020304" pitchFamily="18" charset="0"/>
              </a:rPr>
              <a:t>  dynamic website </a:t>
            </a:r>
            <a:r>
              <a:rPr lang="en-US" sz="1800" dirty="0">
                <a:solidFill>
                  <a:srgbClr val="000000"/>
                </a:solidFill>
                <a:effectLst/>
                <a:latin typeface="Times New Roman" panose="02020603050405020304" pitchFamily="18" charset="0"/>
                <a:ea typeface="Times New Roman" panose="02020603050405020304" pitchFamily="18" charset="0"/>
              </a:rPr>
              <a:t>which is online retail sales market on e commerce with customer satisfaction and user friendly and less investment website. This is proper website with each and every possible requirement to sellers.</a:t>
            </a:r>
            <a:endParaRPr lang="en-IN" sz="1800" dirty="0">
              <a:effectLst/>
              <a:latin typeface="Times New Roman" panose="02020603050405020304" pitchFamily="18" charset="0"/>
              <a:ea typeface="Times New Roman" panose="02020603050405020304" pitchFamily="18" charset="0"/>
            </a:endParaRPr>
          </a:p>
          <a:p>
            <a:pPr marL="914400" indent="457200">
              <a:lnSpc>
                <a:spcPct val="89000"/>
              </a:lnSpc>
            </a:pPr>
            <a:r>
              <a:rPr lang="en-US" sz="1800" dirty="0">
                <a:solidFill>
                  <a:srgbClr val="000000"/>
                </a:solidFill>
                <a:effectLst/>
                <a:latin typeface="Times New Roman" panose="02020603050405020304" pitchFamily="18" charset="0"/>
                <a:ea typeface="Times New Roman" panose="02020603050405020304" pitchFamily="18" charset="0"/>
              </a:rPr>
              <a:t>There is </a:t>
            </a:r>
            <a:r>
              <a:rPr lang="en-US" sz="1800" b="1" dirty="0">
                <a:solidFill>
                  <a:srgbClr val="000000"/>
                </a:solidFill>
                <a:effectLst/>
                <a:latin typeface="Times New Roman" panose="02020603050405020304" pitchFamily="18" charset="0"/>
                <a:ea typeface="Times New Roman" panose="02020603050405020304" pitchFamily="18" charset="0"/>
              </a:rPr>
              <a:t>no specific partition to the textile and handlooms</a:t>
            </a:r>
            <a:r>
              <a:rPr lang="en-US" sz="1800" dirty="0">
                <a:solidFill>
                  <a:srgbClr val="000000"/>
                </a:solidFill>
                <a:effectLst/>
                <a:latin typeface="Times New Roman" panose="02020603050405020304" pitchFamily="18" charset="0"/>
                <a:ea typeface="Times New Roman" panose="02020603050405020304" pitchFamily="18" charset="0"/>
              </a:rPr>
              <a:t> from this website.</a:t>
            </a:r>
            <a:endParaRPr lang="en-IN" sz="1800" dirty="0">
              <a:effectLst/>
              <a:latin typeface="Times New Roman" panose="02020603050405020304" pitchFamily="18" charset="0"/>
              <a:ea typeface="Times New Roman" panose="02020603050405020304" pitchFamily="18" charset="0"/>
            </a:endParaRPr>
          </a:p>
          <a:p>
            <a:pPr marL="914400" indent="0">
              <a:lnSpc>
                <a:spcPct val="89000"/>
              </a:lnSpc>
              <a:buNone/>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buNone/>
            </a:pPr>
            <a:r>
              <a:rPr lang="en-US" sz="1800" u="none" strike="noStrike" dirty="0">
                <a:effectLst/>
                <a:latin typeface="Times New Roman" panose="02020603050405020304" pitchFamily="18" charset="0"/>
                <a:ea typeface="Times New Roman" panose="02020603050405020304" pitchFamily="18" charset="0"/>
              </a:rPr>
              <a:t>E-Commerce Website For Handloom :</a:t>
            </a:r>
            <a:endParaRPr lang="en-IN" sz="1800" u="none" strike="noStrike"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This project was done by CSE batch 2022 students ACE Engineering College, Telangana, India. which involves in creating a website for artisans </a:t>
            </a:r>
            <a:r>
              <a:rPr lang="en-US" sz="1800" b="1" dirty="0">
                <a:effectLst/>
                <a:latin typeface="Times New Roman" panose="02020603050405020304" pitchFamily="18" charset="0"/>
                <a:ea typeface="Times New Roman" panose="02020603050405020304" pitchFamily="18" charset="0"/>
              </a:rPr>
              <a:t>to exchange there products and get feedbacks from </a:t>
            </a:r>
            <a:r>
              <a:rPr lang="en-US" sz="1800" b="1" dirty="0" err="1">
                <a:effectLst/>
                <a:latin typeface="Times New Roman" panose="02020603050405020304" pitchFamily="18" charset="0"/>
                <a:ea typeface="Times New Roman" panose="02020603050405020304" pitchFamily="18" charset="0"/>
              </a:rPr>
              <a:t>customers</a:t>
            </a:r>
            <a:r>
              <a:rPr lang="en-US" sz="1800" dirty="0" err="1">
                <a:effectLst/>
                <a:latin typeface="Times New Roman" panose="02020603050405020304" pitchFamily="18" charset="0"/>
                <a:ea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rPr>
              <a:t> website also provides basic </a:t>
            </a:r>
            <a:r>
              <a:rPr lang="en-US" sz="1800" b="1" dirty="0">
                <a:effectLst/>
                <a:latin typeface="Times New Roman" panose="02020603050405020304" pitchFamily="18" charset="0"/>
                <a:ea typeface="Times New Roman" panose="02020603050405020304" pitchFamily="18" charset="0"/>
              </a:rPr>
              <a:t>analysis on product sales.</a:t>
            </a:r>
            <a:endParaRPr lang="en-IN" sz="1800"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There is </a:t>
            </a:r>
            <a:r>
              <a:rPr lang="en-US" sz="1800" b="1" dirty="0">
                <a:effectLst/>
                <a:latin typeface="Times New Roman" panose="02020603050405020304" pitchFamily="18" charset="0"/>
                <a:ea typeface="Times New Roman" panose="02020603050405020304" pitchFamily="18" charset="0"/>
              </a:rPr>
              <a:t>no high user interactive and engaging elements</a:t>
            </a:r>
            <a:r>
              <a:rPr lang="en-US" sz="1800" dirty="0">
                <a:effectLst/>
                <a:latin typeface="Times New Roman" panose="02020603050405020304" pitchFamily="18" charset="0"/>
                <a:ea typeface="Times New Roman" panose="02020603050405020304" pitchFamily="18" charset="0"/>
              </a:rPr>
              <a:t> in the website. This support only the exchange of the products.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9C48F-A4F4-44A0-65C7-98FD244B0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2476B5-42BA-3DB4-AE2F-AAAC6F82E0C0}"/>
              </a:ext>
            </a:extLst>
          </p:cNvPr>
          <p:cNvSpPr>
            <a:spLocks noGrp="1"/>
          </p:cNvSpPr>
          <p:nvPr>
            <p:ph type="title"/>
          </p:nvPr>
        </p:nvSpPr>
        <p:spPr/>
        <p:txBody>
          <a:bodyPr/>
          <a:lstStyle/>
          <a:p>
            <a:r>
              <a:rPr lang="en-US" dirty="0"/>
              <a:t>Existing methods</a:t>
            </a:r>
            <a:endParaRPr lang="en-IN" dirty="0"/>
          </a:p>
        </p:txBody>
      </p:sp>
      <p:sp>
        <p:nvSpPr>
          <p:cNvPr id="3" name="Content Placeholder 2">
            <a:extLst>
              <a:ext uri="{FF2B5EF4-FFF2-40B4-BE49-F238E27FC236}">
                <a16:creationId xmlns:a16="http://schemas.microsoft.com/office/drawing/2014/main" id="{2D092F01-3C2C-B665-1F43-3F4A3E85F85E}"/>
              </a:ext>
            </a:extLst>
          </p:cNvPr>
          <p:cNvSpPr>
            <a:spLocks noGrp="1"/>
          </p:cNvSpPr>
          <p:nvPr>
            <p:ph idx="1"/>
          </p:nvPr>
        </p:nvSpPr>
        <p:spPr/>
        <p:txBody>
          <a:bodyPr>
            <a:normAutofit/>
          </a:bodyPr>
          <a:lstStyle/>
          <a:p>
            <a:pPr marL="0" lvl="0" indent="0">
              <a:buNone/>
            </a:pPr>
            <a:r>
              <a:rPr lang="en-US" sz="1800" u="none" strike="noStrike" dirty="0">
                <a:effectLst/>
                <a:latin typeface="Times New Roman" panose="02020603050405020304" pitchFamily="18" charset="0"/>
                <a:ea typeface="Times New Roman" panose="02020603050405020304" pitchFamily="18" charset="0"/>
              </a:rPr>
              <a:t>E-Commerce Website for Artisans:</a:t>
            </a:r>
            <a:endParaRPr lang="en-IN" sz="1800" u="none" strike="noStrike"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This project was done by CSE Batch 2023 Students, </a:t>
            </a:r>
            <a:r>
              <a:rPr lang="en-US" sz="1800" dirty="0" err="1">
                <a:effectLst/>
                <a:latin typeface="Times New Roman" panose="02020603050405020304" pitchFamily="18" charset="0"/>
                <a:ea typeface="Times New Roman" panose="02020603050405020304" pitchFamily="18" charset="0"/>
              </a:rPr>
              <a:t>Jyothy</a:t>
            </a:r>
            <a:r>
              <a:rPr lang="en-US" sz="1800" dirty="0">
                <a:effectLst/>
                <a:latin typeface="Times New Roman" panose="02020603050405020304" pitchFamily="18" charset="0"/>
                <a:ea typeface="Times New Roman" panose="02020603050405020304" pitchFamily="18" charset="0"/>
              </a:rPr>
              <a:t> Institute of Technology, Bengaluru, </a:t>
            </a:r>
            <a:r>
              <a:rPr lang="en-US" sz="1800" dirty="0" err="1">
                <a:effectLst/>
                <a:latin typeface="Times New Roman" panose="02020603050405020304" pitchFamily="18" charset="0"/>
                <a:ea typeface="Times New Roman" panose="02020603050405020304" pitchFamily="18" charset="0"/>
              </a:rPr>
              <a:t>India.Which</a:t>
            </a:r>
            <a:r>
              <a:rPr lang="en-US" sz="1800" dirty="0">
                <a:effectLst/>
                <a:latin typeface="Times New Roman" panose="02020603050405020304" pitchFamily="18" charset="0"/>
                <a:ea typeface="Times New Roman" panose="02020603050405020304" pitchFamily="18" charset="0"/>
              </a:rPr>
              <a:t> involves in same process as creating website for rural artisans and they have included  </a:t>
            </a:r>
            <a:r>
              <a:rPr lang="en-US" sz="1800" b="1" dirty="0">
                <a:effectLst/>
                <a:latin typeface="Times New Roman" panose="02020603050405020304" pitchFamily="18" charset="0"/>
                <a:ea typeface="Times New Roman" panose="02020603050405020304" pitchFamily="18" charset="0"/>
              </a:rPr>
              <a:t>AIML</a:t>
            </a:r>
            <a:r>
              <a:rPr lang="en-US" sz="1800" dirty="0">
                <a:effectLst/>
                <a:latin typeface="Times New Roman" panose="02020603050405020304" pitchFamily="18" charset="0"/>
                <a:ea typeface="Times New Roman" panose="02020603050405020304" pitchFamily="18" charset="0"/>
              </a:rPr>
              <a:t> for </a:t>
            </a:r>
            <a:r>
              <a:rPr lang="en-US" sz="1800" b="1" dirty="0">
                <a:effectLst/>
                <a:latin typeface="Times New Roman" panose="02020603050405020304" pitchFamily="18" charset="0"/>
                <a:ea typeface="Times New Roman" panose="02020603050405020304" pitchFamily="18" charset="0"/>
              </a:rPr>
              <a:t>demand and price forecasting, product recommendation, voice search and chat boards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914400" indent="457200"/>
            <a:r>
              <a:rPr lang="en-US" sz="1800" dirty="0">
                <a:effectLst/>
                <a:latin typeface="Times New Roman" panose="02020603050405020304" pitchFamily="18" charset="0"/>
                <a:ea typeface="Times New Roman" panose="02020603050405020304" pitchFamily="18" charset="0"/>
              </a:rPr>
              <a:t>There is limited access to artisans who uses this website.</a:t>
            </a:r>
            <a:endParaRPr lang="en-IN" sz="1800" dirty="0">
              <a:latin typeface="Times New Roman" panose="02020603050405020304" pitchFamily="18" charset="0"/>
              <a:ea typeface="Times New Roman" panose="02020603050405020304" pitchFamily="18" charset="0"/>
            </a:endParaRPr>
          </a:p>
          <a:p>
            <a:pPr marL="914400" indent="0">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lvl="0" indent="0">
              <a:buNone/>
            </a:pPr>
            <a:r>
              <a:rPr lang="en-US" sz="1800" u="none" strike="noStrike" dirty="0">
                <a:effectLst/>
                <a:latin typeface="Times New Roman" panose="02020603050405020304" pitchFamily="18" charset="0"/>
                <a:ea typeface="Times New Roman" panose="02020603050405020304" pitchFamily="18" charset="0"/>
              </a:rPr>
              <a:t>E-Commerce Web Application for Local Artisans:</a:t>
            </a:r>
            <a:endParaRPr lang="en-IN" sz="1800" u="none" strike="noStrike" dirty="0">
              <a:effectLst/>
              <a:latin typeface="Times New Roman" panose="02020603050405020304" pitchFamily="18" charset="0"/>
              <a:ea typeface="Times New Roman" panose="02020603050405020304" pitchFamily="18" charset="0"/>
            </a:endParaRPr>
          </a:p>
          <a:p>
            <a:pPr marL="914400"/>
            <a:r>
              <a:rPr lang="en-US" sz="1800" dirty="0">
                <a:effectLst/>
                <a:latin typeface="Times New Roman" panose="02020603050405020304" pitchFamily="18" charset="0"/>
                <a:ea typeface="Times New Roman" panose="02020603050405020304" pitchFamily="18" charset="0"/>
              </a:rPr>
              <a:t>This project was done by CSE Batch 2023 Students, Geetanjali Institute of Technical Studies, Udaipur, India. Which involves in same process as creating website for rural artisans and they have included</a:t>
            </a:r>
            <a:r>
              <a:rPr lang="en-US" sz="1800" b="1" dirty="0">
                <a:effectLst/>
                <a:latin typeface="Times New Roman" panose="02020603050405020304" pitchFamily="18" charset="0"/>
                <a:ea typeface="Times New Roman" panose="02020603050405020304" pitchFamily="18" charset="0"/>
              </a:rPr>
              <a:t> Best user interface and product management system as </a:t>
            </a:r>
            <a:r>
              <a:rPr lang="en-US" sz="1800" b="1" dirty="0" err="1">
                <a:effectLst/>
                <a:latin typeface="Times New Roman" panose="02020603050405020304" pitchFamily="18" charset="0"/>
                <a:ea typeface="Times New Roman" panose="02020603050405020304" pitchFamily="18" charset="0"/>
              </a:rPr>
              <a:t>wishlist</a:t>
            </a:r>
            <a:r>
              <a:rPr lang="en-US" sz="1800" b="1" dirty="0">
                <a:effectLst/>
                <a:latin typeface="Times New Roman" panose="02020603050405020304" pitchFamily="18" charset="0"/>
                <a:ea typeface="Times New Roman" panose="02020603050405020304" pitchFamily="18" charset="0"/>
              </a:rPr>
              <a:t>, likes, search options</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264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lvl="0" indent="0">
              <a:buNone/>
            </a:pPr>
            <a:r>
              <a:rPr lang="en-IN" sz="1750" b="1" dirty="0">
                <a:effectLst/>
                <a:latin typeface="Times New Roman" panose="02020603050405020304" pitchFamily="18" charset="0"/>
                <a:ea typeface="Times New Roman" panose="02020603050405020304" pitchFamily="18" charset="0"/>
              </a:rPr>
              <a:t>Requirement Analysis</a:t>
            </a:r>
            <a:endParaRPr lang="en-IN" sz="17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Gather insights from rural artisans about their challenges and needs.</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Identify functional (e.g., product uploads, event management) and non-functional (e.g., security, scalability) requirements. </a:t>
            </a:r>
          </a:p>
          <a:p>
            <a:pPr marL="114300" indent="0">
              <a:buNone/>
            </a:pPr>
            <a:r>
              <a:rPr lang="en-IN" sz="1750" b="1" dirty="0">
                <a:effectLst/>
                <a:latin typeface="Times New Roman" panose="02020603050405020304" pitchFamily="18" charset="0"/>
                <a:ea typeface="Times New Roman" panose="02020603050405020304" pitchFamily="18" charset="0"/>
              </a:rPr>
              <a:t>Design </a:t>
            </a:r>
            <a:endParaRPr lang="en-IN" sz="17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Develop user-friendly UI/UX for artisans and customers.</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Create a modular system architecture using Django (backend) and React (frontend).</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Design secure databases for artisan profiles, products, and events. </a:t>
            </a:r>
          </a:p>
          <a:p>
            <a:pPr marL="0" lvl="0" indent="0">
              <a:buNone/>
            </a:pPr>
            <a:r>
              <a:rPr lang="en-IN" sz="1750" b="1" dirty="0">
                <a:effectLst/>
                <a:latin typeface="Times New Roman" panose="02020603050405020304" pitchFamily="18" charset="0"/>
                <a:ea typeface="Times New Roman" panose="02020603050405020304" pitchFamily="18" charset="0"/>
              </a:rPr>
              <a:t>Development</a:t>
            </a:r>
            <a:endParaRPr lang="en-IN" sz="17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750" b="1" dirty="0">
                <a:effectLst/>
                <a:latin typeface="Times New Roman" panose="02020603050405020304" pitchFamily="18" charset="0"/>
                <a:ea typeface="Times New Roman" panose="02020603050405020304" pitchFamily="18" charset="0"/>
              </a:rPr>
              <a:t>Build core modules:</a:t>
            </a:r>
            <a:endParaRPr lang="en-IN" sz="175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IN" sz="1750" dirty="0">
                <a:effectLst/>
                <a:latin typeface="Times New Roman" panose="02020603050405020304" pitchFamily="18" charset="0"/>
                <a:ea typeface="Times New Roman" panose="02020603050405020304" pitchFamily="18" charset="0"/>
                <a:cs typeface="Times New Roman" panose="02020603050405020304" pitchFamily="18" charset="0"/>
              </a:rPr>
              <a:t>Artisan Management: Easy registration, product uploads, and dashboards.</a:t>
            </a:r>
          </a:p>
          <a:p>
            <a:pPr marL="742950" lvl="1" indent="-285750">
              <a:buSzPts val="1000"/>
              <a:buFont typeface="Courier New" panose="02070309020205020404" pitchFamily="49" charset="0"/>
              <a:buChar char="o"/>
              <a:tabLst>
                <a:tab pos="914400" algn="l"/>
              </a:tabLst>
            </a:pPr>
            <a:r>
              <a:rPr lang="en-IN" sz="1750" dirty="0">
                <a:effectLst/>
                <a:latin typeface="Times New Roman" panose="02020603050405020304" pitchFamily="18" charset="0"/>
                <a:ea typeface="Times New Roman" panose="02020603050405020304" pitchFamily="18" charset="0"/>
                <a:cs typeface="Times New Roman" panose="02020603050405020304" pitchFamily="18" charset="0"/>
              </a:rPr>
              <a:t>Customer Features: Order tracking, </a:t>
            </a:r>
            <a:r>
              <a:rPr lang="en-IN" sz="1750" dirty="0" err="1">
                <a:effectLst/>
                <a:latin typeface="Times New Roman" panose="02020603050405020304" pitchFamily="18" charset="0"/>
                <a:ea typeface="Times New Roman" panose="02020603050405020304" pitchFamily="18" charset="0"/>
                <a:cs typeface="Times New Roman" panose="02020603050405020304" pitchFamily="18" charset="0"/>
              </a:rPr>
              <a:t>wishlist</a:t>
            </a:r>
            <a:r>
              <a:rPr lang="en-IN" sz="1750" dirty="0">
                <a:effectLst/>
                <a:latin typeface="Times New Roman" panose="02020603050405020304" pitchFamily="18" charset="0"/>
                <a:ea typeface="Times New Roman" panose="02020603050405020304" pitchFamily="18" charset="0"/>
                <a:cs typeface="Times New Roman" panose="02020603050405020304" pitchFamily="18" charset="0"/>
              </a:rPr>
              <a:t>, and personalized recommendations.</a:t>
            </a:r>
          </a:p>
          <a:p>
            <a:pPr marL="742950" lvl="1" indent="-285750">
              <a:buSzPts val="1000"/>
              <a:buFont typeface="Courier New" panose="02070309020205020404" pitchFamily="49" charset="0"/>
              <a:buChar char="o"/>
              <a:tabLst>
                <a:tab pos="914400" algn="l"/>
              </a:tabLst>
            </a:pPr>
            <a:r>
              <a:rPr lang="en-IN" sz="1750" dirty="0">
                <a:effectLst/>
                <a:latin typeface="Times New Roman" panose="02020603050405020304" pitchFamily="18" charset="0"/>
                <a:ea typeface="Times New Roman" panose="02020603050405020304" pitchFamily="18" charset="0"/>
                <a:cs typeface="Times New Roman" panose="02020603050405020304" pitchFamily="18" charset="0"/>
              </a:rPr>
              <a:t>Event Management: Tools for artisans to manage workshops and exhibitions.</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Integrate secure payment gateways with COD options.</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Implement analytics for sales tracking and recommendations. </a:t>
            </a:r>
          </a:p>
          <a:p>
            <a:pPr marL="0" lvl="0" indent="0">
              <a:buNone/>
            </a:pPr>
            <a:r>
              <a:rPr lang="en-IN" sz="1750" b="1" dirty="0">
                <a:effectLst/>
                <a:latin typeface="Times New Roman" panose="02020603050405020304" pitchFamily="18" charset="0"/>
                <a:ea typeface="Times New Roman" panose="02020603050405020304" pitchFamily="18" charset="0"/>
              </a:rPr>
              <a:t> Testing</a:t>
            </a:r>
            <a:endParaRPr lang="en-IN" sz="175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Conduct unit, integration, and user acceptance testing.</a:t>
            </a:r>
          </a:p>
          <a:p>
            <a:pPr marL="342900" lvl="0" indent="-342900">
              <a:buSzPts val="1000"/>
              <a:buFont typeface="Symbol" panose="05050102010706020507" pitchFamily="18" charset="2"/>
              <a:buChar char=""/>
              <a:tabLst>
                <a:tab pos="457200" algn="l"/>
              </a:tabLst>
            </a:pPr>
            <a:r>
              <a:rPr lang="en-IN" sz="1750" dirty="0">
                <a:effectLst/>
                <a:latin typeface="Times New Roman" panose="02020603050405020304" pitchFamily="18" charset="0"/>
                <a:ea typeface="Times New Roman" panose="02020603050405020304" pitchFamily="18" charset="0"/>
              </a:rPr>
              <a:t>Ensure security and performance standards. </a:t>
            </a:r>
          </a:p>
        </p:txBody>
      </p:sp>
    </p:spTree>
    <p:extLst>
      <p:ext uri="{BB962C8B-B14F-4D97-AF65-F5344CB8AC3E}">
        <p14:creationId xmlns:p14="http://schemas.microsoft.com/office/powerpoint/2010/main" val="2659618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1750" dirty="0">
                <a:latin typeface="Times New Roman" panose="02020603050405020304" pitchFamily="18" charset="0"/>
                <a:cs typeface="Times New Roman" panose="02020603050405020304" pitchFamily="18" charset="0"/>
              </a:rPr>
              <a:t>Develop an online platform connecting rural artisans with urban consumers to showcase and sell handicrafts, fostering economic growth and community engagement.</a:t>
            </a:r>
          </a:p>
          <a:p>
            <a:r>
              <a:rPr lang="en-US" sz="1750" b="1" dirty="0">
                <a:latin typeface="Times New Roman" panose="02020603050405020304" pitchFamily="18" charset="0"/>
                <a:cs typeface="Times New Roman" panose="02020603050405020304" pitchFamily="18" charset="0"/>
              </a:rPr>
              <a:t>Key Features &amp; Impact:</a:t>
            </a:r>
            <a:endParaRPr lang="en-US" sz="17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Simplified Registration &amp; Product Upload:</a:t>
            </a:r>
            <a:r>
              <a:rPr lang="en-US" sz="1750" dirty="0">
                <a:latin typeface="Times New Roman" panose="02020603050405020304" pitchFamily="18" charset="0"/>
                <a:cs typeface="Times New Roman" panose="02020603050405020304" pitchFamily="18" charset="0"/>
              </a:rPr>
              <a:t> Easy-to-use tools for artisans to upload products with descriptions, images, and fair pricing, enabling independent business management.</a:t>
            </a: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Sales Tracking Dashboard:</a:t>
            </a:r>
            <a:r>
              <a:rPr lang="en-US" sz="1750" dirty="0">
                <a:latin typeface="Times New Roman" panose="02020603050405020304" pitchFamily="18" charset="0"/>
                <a:cs typeface="Times New Roman" panose="02020603050405020304" pitchFamily="18" charset="0"/>
              </a:rPr>
              <a:t> Real-time analytics for sales, inventory, and customer feedback to optimize operations and boost profitability.</a:t>
            </a: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Community Building:</a:t>
            </a:r>
            <a:r>
              <a:rPr lang="en-US" sz="1750" dirty="0">
                <a:latin typeface="Times New Roman" panose="02020603050405020304" pitchFamily="18" charset="0"/>
                <a:cs typeface="Times New Roman" panose="02020603050405020304" pitchFamily="18" charset="0"/>
              </a:rPr>
              <a:t> Forums and event tools for collaboration, skill-building, and group projects, fostering collective growth.</a:t>
            </a: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Enhanced Visibility:</a:t>
            </a:r>
            <a:r>
              <a:rPr lang="en-US" sz="1750" dirty="0">
                <a:latin typeface="Times New Roman" panose="02020603050405020304" pitchFamily="18" charset="0"/>
                <a:cs typeface="Times New Roman" panose="02020603050405020304" pitchFamily="18" charset="0"/>
              </a:rPr>
              <a:t> Artisan stories, featured collections, and urban partnerships to increase recognition and sales.</a:t>
            </a:r>
          </a:p>
          <a:p>
            <a:pPr>
              <a:buFont typeface="Arial" panose="020B0604020202020204" pitchFamily="34" charset="0"/>
              <a:buChar char="•"/>
            </a:pPr>
            <a:r>
              <a:rPr lang="en-US" sz="1750" b="1" dirty="0">
                <a:latin typeface="Times New Roman" panose="02020603050405020304" pitchFamily="18" charset="0"/>
                <a:cs typeface="Times New Roman" panose="02020603050405020304" pitchFamily="18" charset="0"/>
              </a:rPr>
              <a:t>Sustainability:</a:t>
            </a:r>
            <a:r>
              <a:rPr lang="en-US" sz="1750" dirty="0">
                <a:latin typeface="Times New Roman" panose="02020603050405020304" pitchFamily="18" charset="0"/>
                <a:cs typeface="Times New Roman" panose="02020603050405020304" pitchFamily="18" charset="0"/>
              </a:rPr>
              <a:t> Secure payments, access to resources, and integration of government schemes to ensure long-term impact and cultural preservation.</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4879</TotalTime>
  <Words>2344</Words>
  <Application>Microsoft Office PowerPoint</Application>
  <PresentationFormat>Widescreen</PresentationFormat>
  <Paragraphs>226</Paragraphs>
  <Slides>26</Slides>
  <Notes>2</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Bookman Old Style</vt:lpstr>
      <vt:lpstr>Calibri</vt:lpstr>
      <vt:lpstr>Cambria</vt:lpstr>
      <vt:lpstr>Courier New</vt:lpstr>
      <vt:lpstr>Symbol</vt:lpstr>
      <vt:lpstr>Times New Roman</vt:lpstr>
      <vt:lpstr>Verdana</vt:lpstr>
      <vt:lpstr>Bioinformatics</vt:lpstr>
      <vt:lpstr>HandloomHub: A Digital Marketplace to Expand Market Reach and Empower Rural Handloom Artisans</vt:lpstr>
      <vt:lpstr>Contents</vt:lpstr>
      <vt:lpstr>Github Link</vt:lpstr>
      <vt:lpstr>Introduction</vt:lpstr>
      <vt:lpstr>Literature Review</vt:lpstr>
      <vt:lpstr>Existing methods</vt:lpstr>
      <vt:lpstr>Existing methods</vt:lpstr>
      <vt:lpstr>Proposed Method</vt:lpstr>
      <vt:lpstr>Objectives</vt:lpstr>
      <vt:lpstr>Methodology/Modules</vt:lpstr>
      <vt:lpstr>Methodology/Modules</vt:lpstr>
      <vt:lpstr>Architecture</vt:lpstr>
      <vt:lpstr>Software Components</vt:lpstr>
      <vt:lpstr>Software components</vt:lpstr>
      <vt:lpstr>Hardware components</vt:lpstr>
      <vt:lpstr>Timeline of Project</vt:lpstr>
      <vt:lpstr>Expected Outcomes</vt:lpstr>
      <vt:lpstr>Outcomes</vt:lpstr>
      <vt:lpstr>Outcomes</vt:lpstr>
      <vt:lpstr>Outcomes</vt:lpstr>
      <vt:lpstr>Outcomes</vt:lpstr>
      <vt:lpstr>Conclusion</vt:lpstr>
      <vt:lpstr>References</vt:lpstr>
      <vt:lpstr>References</vt:lpstr>
      <vt:lpstr>Project work mapping with SDG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DARISA VENKATA NARASIMHARAO</cp:lastModifiedBy>
  <cp:revision>26</cp:revision>
  <dcterms:created xsi:type="dcterms:W3CDTF">2023-03-16T03:26:27Z</dcterms:created>
  <dcterms:modified xsi:type="dcterms:W3CDTF">2025-01-08T16:08:12Z</dcterms:modified>
</cp:coreProperties>
</file>