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9"/>
  </p:notesMasterIdLst>
  <p:sldIdLst>
    <p:sldId id="256" r:id="rId2"/>
    <p:sldId id="272" r:id="rId3"/>
    <p:sldId id="257" r:id="rId4"/>
    <p:sldId id="258" r:id="rId5"/>
    <p:sldId id="259" r:id="rId6"/>
    <p:sldId id="260" r:id="rId7"/>
    <p:sldId id="261" r:id="rId8"/>
    <p:sldId id="263" r:id="rId9"/>
    <p:sldId id="262" r:id="rId10"/>
    <p:sldId id="264" r:id="rId11"/>
    <p:sldId id="265" r:id="rId12"/>
    <p:sldId id="267" r:id="rId13"/>
    <p:sldId id="268" r:id="rId14"/>
    <p:sldId id="269" r:id="rId15"/>
    <p:sldId id="270" r:id="rId16"/>
    <p:sldId id="271"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89" d="100"/>
          <a:sy n="89" d="100"/>
        </p:scale>
        <p:origin x="-432" y="202"/>
      </p:cViewPr>
      <p:guideLst>
        <p:guide orient="horz" pos="792"/>
        <p:guide orient="horz" pos="1080"/>
        <p:guide pos="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3</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8546"/>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6" name="Title 1"/>
          <p:cNvSpPr>
            <a:spLocks noGrp="1"/>
          </p:cNvSpPr>
          <p:nvPr/>
        </p:nvSpPr>
        <p:spPr>
          <a:xfrm>
            <a:off x="5512036" y="3153398"/>
            <a:ext cx="6127335" cy="820396"/>
          </a:xfrm>
          <a:prstGeom prst="rect">
            <a:avLst/>
          </a:prstGeom>
        </p:spPr>
        <p:txBody>
          <a:bodyPr vert="horz" lIns="91440" tIns="45720" rIns="91440" bIns="45720" rtlCol="0" anchor="ctr">
            <a:normAutofit fontScale="6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dirty="0"/>
              <a:t>Predictive Maintenance in Solar Power Systems</a:t>
            </a:r>
          </a:p>
        </p:txBody>
      </p:sp>
      <p:sp>
        <p:nvSpPr>
          <p:cNvPr id="3" name="TextBox 2"/>
          <p:cNvSpPr txBox="1"/>
          <p:nvPr/>
        </p:nvSpPr>
        <p:spPr>
          <a:xfrm>
            <a:off x="4891334" y="4255400"/>
            <a:ext cx="6752169" cy="666977"/>
          </a:xfrm>
          <a:prstGeom prst="rect">
            <a:avLst/>
          </a:prstGeom>
          <a:noFill/>
        </p:spPr>
        <p:txBody>
          <a:bodyPr wrap="none" rtlCol="0">
            <a:spAutoFit/>
          </a:bodyPr>
          <a:lstStyle/>
          <a:p>
            <a:r>
              <a:rPr lang="en-US" dirty="0"/>
              <a:t>AI-Driven Solutions for Enhanced Efficiency and Sustainability</a:t>
            </a:r>
          </a:p>
          <a:p>
            <a:endParaRPr lang="en-US" dirty="0"/>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 / Demonstration (video)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52" y="1403638"/>
            <a:ext cx="4680681" cy="3491937"/>
          </a:xfrm>
          <a:prstGeom prst="rect">
            <a:avLst/>
          </a:prstGeom>
        </p:spPr>
      </p:pic>
      <p:sp>
        <p:nvSpPr>
          <p:cNvPr id="5" name="TextBox 4"/>
          <p:cNvSpPr txBox="1"/>
          <p:nvPr/>
        </p:nvSpPr>
        <p:spPr>
          <a:xfrm>
            <a:off x="615297" y="5580404"/>
            <a:ext cx="10036722" cy="379656"/>
          </a:xfrm>
          <a:prstGeom prst="rect">
            <a:avLst/>
          </a:prstGeom>
          <a:noFill/>
        </p:spPr>
        <p:txBody>
          <a:bodyPr wrap="none" rtlCol="0">
            <a:spAutoFit/>
          </a:bodyPr>
          <a:lstStyle/>
          <a:p>
            <a:r>
              <a:rPr lang="en-US" dirty="0" err="1" smtClean="0"/>
              <a:t>Github</a:t>
            </a:r>
            <a:r>
              <a:rPr lang="en-US" dirty="0" smtClean="0"/>
              <a:t> Link : </a:t>
            </a:r>
            <a:r>
              <a:rPr lang="en-US" dirty="0" smtClean="0">
                <a:hlinkClick r:id="rId3" action="ppaction://hlinksldjump"/>
              </a:rPr>
              <a:t>https://github.com/Venky512c/-Predictive-Maintenance-in-Solar-Power-Systems</a:t>
            </a:r>
            <a:endParaRPr lang="en-US" dirty="0"/>
          </a:p>
        </p:txBody>
      </p:sp>
    </p:spTree>
    <p:extLst>
      <p:ext uri="{BB962C8B-B14F-4D97-AF65-F5344CB8AC3E}">
        <p14:creationId xmlns:p14="http://schemas.microsoft.com/office/powerpoint/2010/main" val="157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2" name="Rectangle 1"/>
          <p:cNvSpPr/>
          <p:nvPr/>
        </p:nvSpPr>
        <p:spPr>
          <a:xfrm>
            <a:off x="666572" y="1657884"/>
            <a:ext cx="8477428" cy="1816395"/>
          </a:xfrm>
          <a:prstGeom prst="rect">
            <a:avLst/>
          </a:prstGeom>
        </p:spPr>
        <p:txBody>
          <a:bodyPr wrap="square">
            <a:spAutoFit/>
          </a:bodyPr>
          <a:lstStyle/>
          <a:p>
            <a:pPr>
              <a:lnSpc>
                <a:spcPct val="150000"/>
              </a:lnSpc>
            </a:pPr>
            <a:r>
              <a:rPr lang="en-US" dirty="0"/>
              <a:t>- Reduce equipment waste and downtime</a:t>
            </a:r>
          </a:p>
          <a:p>
            <a:pPr>
              <a:lnSpc>
                <a:spcPct val="150000"/>
              </a:lnSpc>
            </a:pPr>
            <a:r>
              <a:rPr lang="en-US" dirty="0"/>
              <a:t>- Increase renewable energy production</a:t>
            </a:r>
          </a:p>
          <a:p>
            <a:pPr>
              <a:lnSpc>
                <a:spcPct val="150000"/>
              </a:lnSpc>
            </a:pPr>
            <a:r>
              <a:rPr lang="en-US" dirty="0"/>
              <a:t>- Extend lifespan of components</a:t>
            </a:r>
          </a:p>
          <a:p>
            <a:pPr>
              <a:lnSpc>
                <a:spcPct val="150000"/>
              </a:lnSpc>
            </a:pPr>
            <a:r>
              <a:rPr lang="en-US" dirty="0"/>
              <a:t>- Lower emissions from maintenance logistics</a:t>
            </a:r>
            <a:endParaRPr lang="en-US" dirty="0"/>
          </a:p>
        </p:txBody>
      </p:sp>
    </p:spTree>
    <p:extLst>
      <p:ext uri="{BB962C8B-B14F-4D97-AF65-F5344CB8AC3E}">
        <p14:creationId xmlns:p14="http://schemas.microsoft.com/office/powerpoint/2010/main" val="24728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18777907"/>
              </p:ext>
            </p:extLst>
          </p:nvPr>
        </p:nvGraphicFramePr>
        <p:xfrm>
          <a:off x="156672" y="2427413"/>
          <a:ext cx="10972800" cy="4297680"/>
        </p:xfrm>
        <a:graphic>
          <a:graphicData uri="http://schemas.openxmlformats.org/drawingml/2006/table">
            <a:tbl>
              <a:tblPr/>
              <a:tblGrid>
                <a:gridCol w="5486400"/>
                <a:gridCol w="5486400"/>
              </a:tblGrid>
              <a:tr h="0">
                <a:tc>
                  <a:txBody>
                    <a:bodyPr/>
                    <a:lstStyle/>
                    <a:p>
                      <a:r>
                        <a:rPr lang="en-US" sz="1800" b="1" dirty="0"/>
                        <a:t>Feature</a:t>
                      </a:r>
                      <a:endParaRPr lang="en-US" sz="1800" dirty="0"/>
                    </a:p>
                  </a:txBody>
                  <a:tcPr anchor="ctr">
                    <a:lnL>
                      <a:noFill/>
                    </a:lnL>
                    <a:lnR>
                      <a:noFill/>
                    </a:lnR>
                    <a:lnT>
                      <a:noFill/>
                    </a:lnT>
                    <a:lnB>
                      <a:noFill/>
                    </a:lnB>
                  </a:tcPr>
                </a:tc>
                <a:tc>
                  <a:txBody>
                    <a:bodyPr/>
                    <a:lstStyle/>
                    <a:p>
                      <a:r>
                        <a:rPr lang="en-US" sz="1800" b="1"/>
                        <a:t>Reason for Importance</a:t>
                      </a:r>
                      <a:endParaRPr lang="en-US" sz="1800"/>
                    </a:p>
                  </a:txBody>
                  <a:tcPr anchor="ctr">
                    <a:lnL>
                      <a:noFill/>
                    </a:lnL>
                    <a:lnR>
                      <a:noFill/>
                    </a:lnR>
                    <a:lnT>
                      <a:noFill/>
                    </a:lnT>
                    <a:lnB>
                      <a:noFill/>
                    </a:lnB>
                  </a:tcPr>
                </a:tc>
              </a:tr>
              <a:tr h="0">
                <a:tc>
                  <a:txBody>
                    <a:bodyPr/>
                    <a:lstStyle/>
                    <a:p>
                      <a:r>
                        <a:rPr lang="en-US" sz="1800" b="1" dirty="0"/>
                        <a:t>Temperature</a:t>
                      </a:r>
                      <a:endParaRPr lang="en-US" sz="1800" dirty="0"/>
                    </a:p>
                  </a:txBody>
                  <a:tcPr anchor="ctr">
                    <a:lnL>
                      <a:noFill/>
                    </a:lnL>
                    <a:lnR>
                      <a:noFill/>
                    </a:lnR>
                    <a:lnT>
                      <a:noFill/>
                    </a:lnT>
                    <a:lnB>
                      <a:noFill/>
                    </a:lnB>
                  </a:tcPr>
                </a:tc>
                <a:tc>
                  <a:txBody>
                    <a:bodyPr/>
                    <a:lstStyle/>
                    <a:p>
                      <a:r>
                        <a:rPr lang="en-US" sz="1800"/>
                        <a:t>High or fluctuating temps can degrade performance and cause failure.</a:t>
                      </a:r>
                    </a:p>
                  </a:txBody>
                  <a:tcPr anchor="ctr">
                    <a:lnL>
                      <a:noFill/>
                    </a:lnL>
                    <a:lnR>
                      <a:noFill/>
                    </a:lnR>
                    <a:lnT>
                      <a:noFill/>
                    </a:lnT>
                    <a:lnB>
                      <a:noFill/>
                    </a:lnB>
                  </a:tcPr>
                </a:tc>
              </a:tr>
              <a:tr h="0">
                <a:tc>
                  <a:txBody>
                    <a:bodyPr/>
                    <a:lstStyle/>
                    <a:p>
                      <a:r>
                        <a:rPr lang="en-US" sz="1800" b="1"/>
                        <a:t>Voltage</a:t>
                      </a:r>
                      <a:endParaRPr lang="en-US" sz="1800"/>
                    </a:p>
                  </a:txBody>
                  <a:tcPr anchor="ctr">
                    <a:lnL>
                      <a:noFill/>
                    </a:lnL>
                    <a:lnR>
                      <a:noFill/>
                    </a:lnR>
                    <a:lnT>
                      <a:noFill/>
                    </a:lnT>
                    <a:lnB>
                      <a:noFill/>
                    </a:lnB>
                  </a:tcPr>
                </a:tc>
                <a:tc>
                  <a:txBody>
                    <a:bodyPr/>
                    <a:lstStyle/>
                    <a:p>
                      <a:r>
                        <a:rPr lang="en-US" sz="1800"/>
                        <a:t>Unstable voltage may indicate inverter or panel issues.</a:t>
                      </a:r>
                    </a:p>
                  </a:txBody>
                  <a:tcPr anchor="ctr">
                    <a:lnL>
                      <a:noFill/>
                    </a:lnL>
                    <a:lnR>
                      <a:noFill/>
                    </a:lnR>
                    <a:lnT>
                      <a:noFill/>
                    </a:lnT>
                    <a:lnB>
                      <a:noFill/>
                    </a:lnB>
                  </a:tcPr>
                </a:tc>
              </a:tr>
              <a:tr h="0">
                <a:tc>
                  <a:txBody>
                    <a:bodyPr/>
                    <a:lstStyle/>
                    <a:p>
                      <a:r>
                        <a:rPr lang="en-US" sz="1800" b="1"/>
                        <a:t>Current</a:t>
                      </a:r>
                      <a:endParaRPr lang="en-US" sz="1800"/>
                    </a:p>
                  </a:txBody>
                  <a:tcPr anchor="ctr">
                    <a:lnL>
                      <a:noFill/>
                    </a:lnL>
                    <a:lnR>
                      <a:noFill/>
                    </a:lnR>
                    <a:lnT>
                      <a:noFill/>
                    </a:lnT>
                    <a:lnB>
                      <a:noFill/>
                    </a:lnB>
                  </a:tcPr>
                </a:tc>
                <a:tc>
                  <a:txBody>
                    <a:bodyPr/>
                    <a:lstStyle/>
                    <a:p>
                      <a:r>
                        <a:rPr lang="en-US" sz="1800"/>
                        <a:t>Drop or spike may reflect hardware faults or shading issues.</a:t>
                      </a:r>
                    </a:p>
                  </a:txBody>
                  <a:tcPr anchor="ctr">
                    <a:lnL>
                      <a:noFill/>
                    </a:lnL>
                    <a:lnR>
                      <a:noFill/>
                    </a:lnR>
                    <a:lnT>
                      <a:noFill/>
                    </a:lnT>
                    <a:lnB>
                      <a:noFill/>
                    </a:lnB>
                  </a:tcPr>
                </a:tc>
              </a:tr>
              <a:tr h="0">
                <a:tc>
                  <a:txBody>
                    <a:bodyPr/>
                    <a:lstStyle/>
                    <a:p>
                      <a:r>
                        <a:rPr lang="en-US" sz="1800" b="1"/>
                        <a:t>Maintenance Count</a:t>
                      </a:r>
                      <a:endParaRPr lang="en-US" sz="1800"/>
                    </a:p>
                  </a:txBody>
                  <a:tcPr anchor="ctr">
                    <a:lnL>
                      <a:noFill/>
                    </a:lnL>
                    <a:lnR>
                      <a:noFill/>
                    </a:lnR>
                    <a:lnT>
                      <a:noFill/>
                    </a:lnT>
                    <a:lnB>
                      <a:noFill/>
                    </a:lnB>
                  </a:tcPr>
                </a:tc>
                <a:tc>
                  <a:txBody>
                    <a:bodyPr/>
                    <a:lstStyle/>
                    <a:p>
                      <a:r>
                        <a:rPr lang="en-US" sz="1800"/>
                        <a:t>High frequency may suggest recurring issues.</a:t>
                      </a:r>
                    </a:p>
                  </a:txBody>
                  <a:tcPr anchor="ctr">
                    <a:lnL>
                      <a:noFill/>
                    </a:lnL>
                    <a:lnR>
                      <a:noFill/>
                    </a:lnR>
                    <a:lnT>
                      <a:noFill/>
                    </a:lnT>
                    <a:lnB>
                      <a:noFill/>
                    </a:lnB>
                  </a:tcPr>
                </a:tc>
              </a:tr>
              <a:tr h="0">
                <a:tc>
                  <a:txBody>
                    <a:bodyPr/>
                    <a:lstStyle/>
                    <a:p>
                      <a:r>
                        <a:rPr lang="en-US" sz="1800" b="1"/>
                        <a:t>Operating Hours</a:t>
                      </a:r>
                      <a:endParaRPr lang="en-US" sz="1800"/>
                    </a:p>
                  </a:txBody>
                  <a:tcPr anchor="ctr">
                    <a:lnL>
                      <a:noFill/>
                    </a:lnL>
                    <a:lnR>
                      <a:noFill/>
                    </a:lnR>
                    <a:lnT>
                      <a:noFill/>
                    </a:lnT>
                    <a:lnB>
                      <a:noFill/>
                    </a:lnB>
                  </a:tcPr>
                </a:tc>
                <a:tc>
                  <a:txBody>
                    <a:bodyPr/>
                    <a:lstStyle/>
                    <a:p>
                      <a:r>
                        <a:rPr lang="en-US" sz="1800"/>
                        <a:t>Helps model wear-and-tear over time.</a:t>
                      </a:r>
                    </a:p>
                  </a:txBody>
                  <a:tcPr anchor="ctr">
                    <a:lnL>
                      <a:noFill/>
                    </a:lnL>
                    <a:lnR>
                      <a:noFill/>
                    </a:lnR>
                    <a:lnT>
                      <a:noFill/>
                    </a:lnT>
                    <a:lnB>
                      <a:noFill/>
                    </a:lnB>
                  </a:tcPr>
                </a:tc>
              </a:tr>
              <a:tr h="0">
                <a:tc>
                  <a:txBody>
                    <a:bodyPr/>
                    <a:lstStyle/>
                    <a:p>
                      <a:r>
                        <a:rPr lang="en-US" sz="1800" b="1"/>
                        <a:t>Ambient Temp</a:t>
                      </a:r>
                      <a:endParaRPr lang="en-US" sz="1800"/>
                    </a:p>
                  </a:txBody>
                  <a:tcPr anchor="ctr">
                    <a:lnL>
                      <a:noFill/>
                    </a:lnL>
                    <a:lnR>
                      <a:noFill/>
                    </a:lnR>
                    <a:lnT>
                      <a:noFill/>
                    </a:lnT>
                    <a:lnB>
                      <a:noFill/>
                    </a:lnB>
                  </a:tcPr>
                </a:tc>
                <a:tc>
                  <a:txBody>
                    <a:bodyPr/>
                    <a:lstStyle/>
                    <a:p>
                      <a:r>
                        <a:rPr lang="en-US" sz="1800"/>
                        <a:t>Affects panel efficiency and can indirectly cause overheating.</a:t>
                      </a:r>
                    </a:p>
                  </a:txBody>
                  <a:tcPr anchor="ctr">
                    <a:lnL>
                      <a:noFill/>
                    </a:lnL>
                    <a:lnR>
                      <a:noFill/>
                    </a:lnR>
                    <a:lnT>
                      <a:noFill/>
                    </a:lnT>
                    <a:lnB>
                      <a:noFill/>
                    </a:lnB>
                  </a:tcPr>
                </a:tc>
              </a:tr>
              <a:tr h="0">
                <a:tc>
                  <a:txBody>
                    <a:bodyPr/>
                    <a:lstStyle/>
                    <a:p>
                      <a:r>
                        <a:rPr lang="en-US" sz="1800" b="1" dirty="0"/>
                        <a:t>Failure History</a:t>
                      </a:r>
                      <a:endParaRPr lang="en-US" sz="1800" dirty="0"/>
                    </a:p>
                  </a:txBody>
                  <a:tcPr anchor="ctr">
                    <a:lnL>
                      <a:noFill/>
                    </a:lnL>
                    <a:lnR>
                      <a:noFill/>
                    </a:lnR>
                    <a:lnT>
                      <a:noFill/>
                    </a:lnT>
                    <a:lnB>
                      <a:noFill/>
                    </a:lnB>
                  </a:tcPr>
                </a:tc>
                <a:tc>
                  <a:txBody>
                    <a:bodyPr/>
                    <a:lstStyle/>
                    <a:p>
                      <a:r>
                        <a:rPr lang="en-US" sz="1800" dirty="0"/>
                        <a:t>Prior failures may indicate components more likely to fail again.</a:t>
                      </a:r>
                    </a:p>
                  </a:txBody>
                  <a:tcPr anchor="ctr">
                    <a:lnL>
                      <a:noFill/>
                    </a:lnL>
                    <a:lnR>
                      <a:noFill/>
                    </a:lnR>
                    <a:lnT>
                      <a:noFill/>
                    </a:lnT>
                    <a:lnB>
                      <a:noFill/>
                    </a:lnB>
                  </a:tcPr>
                </a:tc>
              </a:tr>
            </a:tbl>
          </a:graphicData>
        </a:graphic>
      </p:graphicFrame>
      <p:sp>
        <p:nvSpPr>
          <p:cNvPr id="7" name="TextBox 6"/>
          <p:cNvSpPr txBox="1"/>
          <p:nvPr/>
        </p:nvSpPr>
        <p:spPr>
          <a:xfrm>
            <a:off x="179462" y="1230594"/>
            <a:ext cx="9809096" cy="379656"/>
          </a:xfrm>
          <a:prstGeom prst="rect">
            <a:avLst/>
          </a:prstGeom>
          <a:noFill/>
        </p:spPr>
        <p:txBody>
          <a:bodyPr wrap="none" rtlCol="0">
            <a:spAutoFit/>
          </a:bodyPr>
          <a:lstStyle/>
          <a:p>
            <a:r>
              <a:rPr lang="en-US" b="1" dirty="0"/>
              <a:t>1. What features in the dataset are most important for predicting equipment failures?</a:t>
            </a:r>
          </a:p>
        </p:txBody>
      </p:sp>
    </p:spTree>
    <p:extLst>
      <p:ext uri="{BB962C8B-B14F-4D97-AF65-F5344CB8AC3E}">
        <p14:creationId xmlns:p14="http://schemas.microsoft.com/office/powerpoint/2010/main" val="318416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458" y="888763"/>
            <a:ext cx="7386959" cy="666977"/>
          </a:xfrm>
          <a:prstGeom prst="rect">
            <a:avLst/>
          </a:prstGeom>
          <a:noFill/>
        </p:spPr>
        <p:txBody>
          <a:bodyPr wrap="none" rtlCol="0">
            <a:spAutoFit/>
          </a:bodyPr>
          <a:lstStyle/>
          <a:p>
            <a:r>
              <a:rPr lang="en-US" b="1" dirty="0"/>
              <a:t>2. Develop a machine learning model to predict inverter failure. </a:t>
            </a:r>
          </a:p>
          <a:p>
            <a:endParaRPr lang="en-US" b="1" dirty="0"/>
          </a:p>
        </p:txBody>
      </p:sp>
      <p:sp>
        <p:nvSpPr>
          <p:cNvPr id="4" name="TextBox 3"/>
          <p:cNvSpPr txBox="1"/>
          <p:nvPr/>
        </p:nvSpPr>
        <p:spPr>
          <a:xfrm>
            <a:off x="572568" y="1555739"/>
            <a:ext cx="10904433" cy="4402487"/>
          </a:xfrm>
          <a:prstGeom prst="rect">
            <a:avLst/>
          </a:prstGeom>
          <a:noFill/>
        </p:spPr>
        <p:txBody>
          <a:bodyPr wrap="square" rtlCol="0">
            <a:spAutoFit/>
          </a:bodyPr>
          <a:lstStyle/>
          <a:p>
            <a:pPr>
              <a:lnSpc>
                <a:spcPct val="150000"/>
              </a:lnSpc>
            </a:pPr>
            <a:r>
              <a:rPr lang="en-US" dirty="0"/>
              <a:t>To develop a machine learning model for predicting inverter failure in solar power systems, the process begins with collecting and preparing historical sensor data. This data typically includes variables such as temperature, voltage, current, ambient temperature, maintenance count, and operating hours. The data is first cleaned, normalized, and split into training and testing sets. A supervised learning algorithm, such as a Random Forest Classifier, is then trained on the labeled dataset where the target variable indicates whether an inverter failure occurred. The model learns patterns and correlations between sensor readings and past failures. After training, the model's performance is evaluated using metrics like accuracy, precision, recall, and F1-score. A well-performing model can then be used to predict potential inverter failures in real-time, allowing for timely maintenance and minimizing downtime in solar energy production.</a:t>
            </a:r>
          </a:p>
        </p:txBody>
      </p:sp>
    </p:spTree>
    <p:extLst>
      <p:ext uri="{BB962C8B-B14F-4D97-AF65-F5344CB8AC3E}">
        <p14:creationId xmlns:p14="http://schemas.microsoft.com/office/powerpoint/2010/main" val="383851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4920" y="1204957"/>
            <a:ext cx="10033516" cy="3684085"/>
          </a:xfrm>
          <a:prstGeom prst="rect">
            <a:avLst/>
          </a:prstGeom>
          <a:noFill/>
        </p:spPr>
        <p:txBody>
          <a:bodyPr wrap="none" rtlCol="0">
            <a:spAutoFit/>
          </a:bodyPr>
          <a:lstStyle/>
          <a:p>
            <a:r>
              <a:rPr lang="en-US" b="1" dirty="0"/>
              <a:t>3. How Would You Improve the Model's Accuracy?</a:t>
            </a:r>
          </a:p>
          <a:p>
            <a:endParaRPr lang="en-US" dirty="0" smtClean="0"/>
          </a:p>
          <a:p>
            <a:pPr>
              <a:lnSpc>
                <a:spcPct val="150000"/>
              </a:lnSpc>
            </a:pPr>
            <a:r>
              <a:rPr lang="en-US" dirty="0" smtClean="0"/>
              <a:t>To </a:t>
            </a:r>
            <a:r>
              <a:rPr lang="en-US" dirty="0"/>
              <a:t>boost performance:</a:t>
            </a:r>
          </a:p>
          <a:p>
            <a:pPr>
              <a:lnSpc>
                <a:spcPct val="150000"/>
              </a:lnSpc>
            </a:pPr>
            <a:r>
              <a:rPr lang="en-US" dirty="0"/>
              <a:t>✅ </a:t>
            </a:r>
            <a:r>
              <a:rPr lang="en-US" b="1" dirty="0"/>
              <a:t>Feature engineering</a:t>
            </a:r>
            <a:r>
              <a:rPr lang="en-US" dirty="0"/>
              <a:t>: Add derived features like temperature-voltage ratio, rate of change.</a:t>
            </a:r>
          </a:p>
          <a:p>
            <a:pPr>
              <a:lnSpc>
                <a:spcPct val="150000"/>
              </a:lnSpc>
            </a:pPr>
            <a:r>
              <a:rPr lang="en-US" dirty="0"/>
              <a:t>✅ </a:t>
            </a:r>
            <a:r>
              <a:rPr lang="en-US" b="1" dirty="0" err="1"/>
              <a:t>Hyperparameter</a:t>
            </a:r>
            <a:r>
              <a:rPr lang="en-US" b="1" dirty="0"/>
              <a:t> tuning</a:t>
            </a:r>
            <a:r>
              <a:rPr lang="en-US" dirty="0"/>
              <a:t>: Use </a:t>
            </a:r>
            <a:r>
              <a:rPr lang="en-US" dirty="0" err="1"/>
              <a:t>GridSearchCV</a:t>
            </a:r>
            <a:r>
              <a:rPr lang="en-US" dirty="0"/>
              <a:t> or </a:t>
            </a:r>
            <a:r>
              <a:rPr lang="en-US" dirty="0" err="1"/>
              <a:t>RandomizedSearchCV</a:t>
            </a:r>
            <a:r>
              <a:rPr lang="en-US" dirty="0"/>
              <a:t>.</a:t>
            </a:r>
          </a:p>
          <a:p>
            <a:pPr>
              <a:lnSpc>
                <a:spcPct val="150000"/>
              </a:lnSpc>
            </a:pPr>
            <a:r>
              <a:rPr lang="en-US" dirty="0"/>
              <a:t>✅ </a:t>
            </a:r>
            <a:r>
              <a:rPr lang="en-US" b="1" dirty="0"/>
              <a:t>Balance the dataset</a:t>
            </a:r>
            <a:r>
              <a:rPr lang="en-US" dirty="0"/>
              <a:t>: Use SMOTE or class weights to handle class imbalance.</a:t>
            </a:r>
          </a:p>
          <a:p>
            <a:pPr>
              <a:lnSpc>
                <a:spcPct val="150000"/>
              </a:lnSpc>
            </a:pPr>
            <a:r>
              <a:rPr lang="en-US" dirty="0"/>
              <a:t>✅ </a:t>
            </a:r>
            <a:r>
              <a:rPr lang="en-US" b="1" dirty="0"/>
              <a:t>Use time-series models</a:t>
            </a:r>
            <a:r>
              <a:rPr lang="en-US" dirty="0"/>
              <a:t>: LSTM or other sequence-based models if data is temporal.</a:t>
            </a:r>
          </a:p>
          <a:p>
            <a:pPr>
              <a:lnSpc>
                <a:spcPct val="150000"/>
              </a:lnSpc>
            </a:pPr>
            <a:r>
              <a:rPr lang="en-US" dirty="0"/>
              <a:t>✅ </a:t>
            </a:r>
            <a:r>
              <a:rPr lang="en-US" b="1" dirty="0"/>
              <a:t>Ensemble methods</a:t>
            </a:r>
            <a:r>
              <a:rPr lang="en-US" dirty="0"/>
              <a:t>: Try Gradient Boosting, </a:t>
            </a:r>
            <a:r>
              <a:rPr lang="en-US" dirty="0" err="1"/>
              <a:t>XGBoost</a:t>
            </a:r>
            <a:r>
              <a:rPr lang="en-US" dirty="0"/>
              <a:t>, or a voting classifier.</a:t>
            </a:r>
          </a:p>
          <a:p>
            <a:pPr>
              <a:lnSpc>
                <a:spcPct val="150000"/>
              </a:lnSpc>
            </a:pPr>
            <a:endParaRPr lang="en-US" dirty="0"/>
          </a:p>
        </p:txBody>
      </p:sp>
    </p:spTree>
    <p:extLst>
      <p:ext uri="{BB962C8B-B14F-4D97-AF65-F5344CB8AC3E}">
        <p14:creationId xmlns:p14="http://schemas.microsoft.com/office/powerpoint/2010/main" val="2426238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916" y="1110953"/>
            <a:ext cx="6630341" cy="379656"/>
          </a:xfrm>
          <a:prstGeom prst="rect">
            <a:avLst/>
          </a:prstGeom>
          <a:noFill/>
        </p:spPr>
        <p:txBody>
          <a:bodyPr wrap="none" rtlCol="0">
            <a:spAutoFit/>
          </a:bodyPr>
          <a:lstStyle/>
          <a:p>
            <a:r>
              <a:rPr lang="en-US" b="1" dirty="0"/>
              <a:t>4. What actions should be taken if a failure is predicted? </a:t>
            </a:r>
          </a:p>
        </p:txBody>
      </p:sp>
      <p:sp>
        <p:nvSpPr>
          <p:cNvPr id="3" name="TextBox 2"/>
          <p:cNvSpPr txBox="1"/>
          <p:nvPr/>
        </p:nvSpPr>
        <p:spPr>
          <a:xfrm>
            <a:off x="717847" y="2179178"/>
            <a:ext cx="7225055" cy="3109441"/>
          </a:xfrm>
          <a:prstGeom prst="rect">
            <a:avLst/>
          </a:prstGeom>
          <a:noFill/>
        </p:spPr>
        <p:txBody>
          <a:bodyPr wrap="none" rtlCol="0">
            <a:spAutoFit/>
          </a:bodyPr>
          <a:lstStyle/>
          <a:p>
            <a:pPr>
              <a:lnSpc>
                <a:spcPct val="150000"/>
              </a:lnSpc>
            </a:pPr>
            <a:r>
              <a:rPr lang="en-US" b="1" dirty="0"/>
              <a:t>Action Plan:</a:t>
            </a:r>
            <a:endParaRPr lang="en-US" dirty="0"/>
          </a:p>
          <a:p>
            <a:pPr>
              <a:lnSpc>
                <a:spcPct val="150000"/>
              </a:lnSpc>
            </a:pPr>
            <a:r>
              <a:rPr lang="en-US" dirty="0"/>
              <a:t>🛠 </a:t>
            </a:r>
            <a:r>
              <a:rPr lang="en-US" b="1" dirty="0"/>
              <a:t>Trigger an alert</a:t>
            </a:r>
            <a:r>
              <a:rPr lang="en-US" dirty="0"/>
              <a:t>: Notify technicians via app/email/SMS.</a:t>
            </a:r>
          </a:p>
          <a:p>
            <a:pPr>
              <a:lnSpc>
                <a:spcPct val="150000"/>
              </a:lnSpc>
            </a:pPr>
            <a:r>
              <a:rPr lang="en-US" dirty="0"/>
              <a:t>📅 </a:t>
            </a:r>
            <a:r>
              <a:rPr lang="en-US" b="1" dirty="0"/>
              <a:t>Schedule preventive maintenance</a:t>
            </a:r>
            <a:r>
              <a:rPr lang="en-US" dirty="0"/>
              <a:t>: Before full failure occurs.</a:t>
            </a:r>
          </a:p>
          <a:p>
            <a:pPr>
              <a:lnSpc>
                <a:spcPct val="150000"/>
              </a:lnSpc>
            </a:pPr>
            <a:r>
              <a:rPr lang="en-US" dirty="0"/>
              <a:t>🔁 </a:t>
            </a:r>
            <a:r>
              <a:rPr lang="en-US" b="1" dirty="0"/>
              <a:t>Reroute power</a:t>
            </a:r>
            <a:r>
              <a:rPr lang="en-US" dirty="0"/>
              <a:t>: Switch loads to functional inverters.</a:t>
            </a:r>
          </a:p>
          <a:p>
            <a:pPr>
              <a:lnSpc>
                <a:spcPct val="150000"/>
              </a:lnSpc>
            </a:pPr>
            <a:r>
              <a:rPr lang="en-US" dirty="0"/>
              <a:t>🧾 </a:t>
            </a:r>
            <a:r>
              <a:rPr lang="en-US" b="1" dirty="0"/>
              <a:t>Log prediction</a:t>
            </a:r>
            <a:r>
              <a:rPr lang="en-US" dirty="0"/>
              <a:t>: For audit trail and model learning.</a:t>
            </a:r>
          </a:p>
          <a:p>
            <a:pPr>
              <a:lnSpc>
                <a:spcPct val="150000"/>
              </a:lnSpc>
            </a:pPr>
            <a:r>
              <a:rPr lang="en-US" dirty="0"/>
              <a:t>📊 </a:t>
            </a:r>
            <a:r>
              <a:rPr lang="en-US" b="1" dirty="0"/>
              <a:t>Update dashboard</a:t>
            </a:r>
            <a:r>
              <a:rPr lang="en-US" dirty="0"/>
              <a:t>: Show at-risk equipment and urgency level.</a:t>
            </a:r>
          </a:p>
          <a:p>
            <a:pPr>
              <a:lnSpc>
                <a:spcPct val="150000"/>
              </a:lnSpc>
            </a:pPr>
            <a:endParaRPr lang="en-US" dirty="0"/>
          </a:p>
        </p:txBody>
      </p:sp>
    </p:spTree>
    <p:extLst>
      <p:ext uri="{BB962C8B-B14F-4D97-AF65-F5344CB8AC3E}">
        <p14:creationId xmlns:p14="http://schemas.microsoft.com/office/powerpoint/2010/main" val="3113733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374" y="1016950"/>
            <a:ext cx="9554219" cy="379656"/>
          </a:xfrm>
          <a:prstGeom prst="rect">
            <a:avLst/>
          </a:prstGeom>
          <a:noFill/>
        </p:spPr>
        <p:txBody>
          <a:bodyPr wrap="none" rtlCol="0">
            <a:spAutoFit/>
          </a:bodyPr>
          <a:lstStyle/>
          <a:p>
            <a:r>
              <a:rPr lang="en-US" b="1" dirty="0"/>
              <a:t>5. How can predictive maintenance contribute to sustainability and reduce waste? </a:t>
            </a:r>
          </a:p>
        </p:txBody>
      </p:sp>
      <p:sp>
        <p:nvSpPr>
          <p:cNvPr id="3" name="TextBox 2"/>
          <p:cNvSpPr txBox="1"/>
          <p:nvPr/>
        </p:nvSpPr>
        <p:spPr>
          <a:xfrm>
            <a:off x="683664" y="1999715"/>
            <a:ext cx="8832867" cy="3109441"/>
          </a:xfrm>
          <a:prstGeom prst="rect">
            <a:avLst/>
          </a:prstGeom>
          <a:noFill/>
        </p:spPr>
        <p:txBody>
          <a:bodyPr wrap="none" rtlCol="0">
            <a:spAutoFit/>
          </a:bodyPr>
          <a:lstStyle/>
          <a:p>
            <a:pPr>
              <a:lnSpc>
                <a:spcPct val="150000"/>
              </a:lnSpc>
            </a:pPr>
            <a:r>
              <a:rPr lang="en-US" b="1" dirty="0"/>
              <a:t>Sustainability Benefits:</a:t>
            </a:r>
            <a:endParaRPr lang="en-US" dirty="0"/>
          </a:p>
          <a:p>
            <a:pPr>
              <a:lnSpc>
                <a:spcPct val="150000"/>
              </a:lnSpc>
            </a:pPr>
            <a:r>
              <a:rPr lang="en-US" dirty="0"/>
              <a:t>♻️ </a:t>
            </a:r>
            <a:r>
              <a:rPr lang="en-US" b="1" dirty="0"/>
              <a:t>Reduces waste</a:t>
            </a:r>
            <a:r>
              <a:rPr lang="en-US" dirty="0"/>
              <a:t>: Fewer component replacements due to proactive care.</a:t>
            </a:r>
          </a:p>
          <a:p>
            <a:pPr>
              <a:lnSpc>
                <a:spcPct val="150000"/>
              </a:lnSpc>
            </a:pPr>
            <a:r>
              <a:rPr lang="en-US" dirty="0"/>
              <a:t>🔋 </a:t>
            </a:r>
            <a:r>
              <a:rPr lang="en-US" b="1" dirty="0"/>
              <a:t>Improves energy efficiency</a:t>
            </a:r>
            <a:r>
              <a:rPr lang="en-US" dirty="0"/>
              <a:t>: Minimizes downtime and energy loss.</a:t>
            </a:r>
          </a:p>
          <a:p>
            <a:pPr>
              <a:lnSpc>
                <a:spcPct val="150000"/>
              </a:lnSpc>
            </a:pPr>
            <a:r>
              <a:rPr lang="en-US" dirty="0"/>
              <a:t>🚛 </a:t>
            </a:r>
            <a:r>
              <a:rPr lang="en-US" b="1" dirty="0"/>
              <a:t>Lowers emissions</a:t>
            </a:r>
            <a:r>
              <a:rPr lang="en-US" dirty="0"/>
              <a:t>: Less emergency transport for last-minute repairs.</a:t>
            </a:r>
          </a:p>
          <a:p>
            <a:pPr>
              <a:lnSpc>
                <a:spcPct val="150000"/>
              </a:lnSpc>
            </a:pPr>
            <a:r>
              <a:rPr lang="en-US" dirty="0"/>
              <a:t>📉 </a:t>
            </a:r>
            <a:r>
              <a:rPr lang="en-US" b="1" dirty="0"/>
              <a:t>Extends equipment lifespan</a:t>
            </a:r>
            <a:r>
              <a:rPr lang="en-US" dirty="0"/>
              <a:t>: Early intervention prevents major damage.</a:t>
            </a:r>
          </a:p>
          <a:p>
            <a:pPr>
              <a:lnSpc>
                <a:spcPct val="150000"/>
              </a:lnSpc>
            </a:pPr>
            <a:r>
              <a:rPr lang="en-US" dirty="0"/>
              <a:t>💸 </a:t>
            </a:r>
            <a:r>
              <a:rPr lang="en-US" b="1" dirty="0"/>
              <a:t>Cuts costs</a:t>
            </a:r>
            <a:r>
              <a:rPr lang="en-US" dirty="0"/>
              <a:t>: Less reactive maintenance, more planned, cost-efficient servicing.</a:t>
            </a:r>
          </a:p>
          <a:p>
            <a:pPr>
              <a:lnSpc>
                <a:spcPct val="150000"/>
              </a:lnSpc>
            </a:pPr>
            <a:endParaRPr lang="en-US" dirty="0"/>
          </a:p>
        </p:txBody>
      </p:sp>
    </p:spTree>
    <p:extLst>
      <p:ext uri="{BB962C8B-B14F-4D97-AF65-F5344CB8AC3E}">
        <p14:creationId xmlns:p14="http://schemas.microsoft.com/office/powerpoint/2010/main" val="197707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2" name="Rectangle 1"/>
          <p:cNvSpPr/>
          <p:nvPr/>
        </p:nvSpPr>
        <p:spPr>
          <a:xfrm>
            <a:off x="803305" y="1717706"/>
            <a:ext cx="8340695" cy="1816395"/>
          </a:xfrm>
          <a:prstGeom prst="rect">
            <a:avLst/>
          </a:prstGeom>
        </p:spPr>
        <p:txBody>
          <a:bodyPr wrap="square">
            <a:spAutoFit/>
          </a:bodyPr>
          <a:lstStyle/>
          <a:p>
            <a:pPr marL="342900" indent="-342900">
              <a:lnSpc>
                <a:spcPct val="150000"/>
              </a:lnSpc>
              <a:buFont typeface="Wingdings" panose="05000000000000000000" pitchFamily="2" charset="2"/>
              <a:buChar char="§"/>
            </a:pPr>
            <a:r>
              <a:rPr lang="en-US" dirty="0"/>
              <a:t>Predictive maintenance powered by AI enables smarter, greener, and more efficient solar power systems. </a:t>
            </a:r>
            <a:endParaRPr lang="en-US" dirty="0" smtClean="0"/>
          </a:p>
          <a:p>
            <a:pPr marL="342900" indent="-342900">
              <a:lnSpc>
                <a:spcPct val="150000"/>
              </a:lnSpc>
              <a:buFont typeface="Wingdings" panose="05000000000000000000" pitchFamily="2" charset="2"/>
              <a:buChar char="§"/>
            </a:pPr>
            <a:r>
              <a:rPr lang="en-US" dirty="0" smtClean="0"/>
              <a:t>With </a:t>
            </a:r>
            <a:r>
              <a:rPr lang="en-US" dirty="0"/>
              <a:t>real-time monitoring and prediction, solar farms can reduce waste, improve energy output, and enhance reliability.</a:t>
            </a:r>
            <a:endParaRPr lang="en-US" dirty="0"/>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1752" y="2144995"/>
            <a:ext cx="7451079" cy="3149645"/>
          </a:xfrm>
          <a:prstGeom prst="rect">
            <a:avLst/>
          </a:prstGeom>
          <a:noFill/>
        </p:spPr>
        <p:txBody>
          <a:bodyPr wrap="none" rtlCol="0">
            <a:spAutoFit/>
          </a:bodyPr>
          <a:lstStyle/>
          <a:p>
            <a:pPr marL="457200" indent="-457200" algn="just">
              <a:lnSpc>
                <a:spcPct val="150000"/>
              </a:lnSpc>
              <a:buFont typeface="+mj-lt"/>
              <a:buAutoNum type="arabicPeriod"/>
            </a:pPr>
            <a:r>
              <a:rPr lang="en-US" sz="2000" b="1" dirty="0" smtClean="0"/>
              <a:t>VENKATESH.P (Team Leader-S4F_CP_Team_12209)</a:t>
            </a:r>
            <a:endParaRPr lang="en-US" sz="2000" b="1" dirty="0"/>
          </a:p>
          <a:p>
            <a:pPr marL="457200" indent="-457200" algn="just">
              <a:lnSpc>
                <a:spcPct val="150000"/>
              </a:lnSpc>
              <a:buFont typeface="+mj-lt"/>
              <a:buAutoNum type="arabicPeriod"/>
            </a:pPr>
            <a:r>
              <a:rPr lang="en-US" sz="2000" b="1" dirty="0" smtClean="0"/>
              <a:t>SHACHIN.S </a:t>
            </a:r>
            <a:r>
              <a:rPr lang="en-US" sz="2000" b="1" dirty="0"/>
              <a:t>(Team </a:t>
            </a:r>
            <a:r>
              <a:rPr lang="en-US" sz="2000" b="1" dirty="0" smtClean="0"/>
              <a:t>Member-S4F_CP_Team_12209)</a:t>
            </a:r>
            <a:endParaRPr lang="en-US" sz="2000" b="1" dirty="0"/>
          </a:p>
          <a:p>
            <a:pPr marL="457200" indent="-457200" algn="just">
              <a:lnSpc>
                <a:spcPct val="150000"/>
              </a:lnSpc>
              <a:buFont typeface="+mj-lt"/>
              <a:buAutoNum type="arabicPeriod"/>
            </a:pPr>
            <a:r>
              <a:rPr lang="en-US" sz="2000" b="1" dirty="0" smtClean="0"/>
              <a:t>SEDHURAMAN.P </a:t>
            </a:r>
            <a:r>
              <a:rPr lang="en-US" sz="2000" b="1" dirty="0"/>
              <a:t>(Team </a:t>
            </a:r>
            <a:r>
              <a:rPr lang="en-US" sz="2000" b="1" dirty="0" smtClean="0"/>
              <a:t>Member-S4F_CP_Team_12209)</a:t>
            </a:r>
            <a:endParaRPr lang="en-US" sz="2000" b="1" dirty="0"/>
          </a:p>
          <a:p>
            <a:pPr marL="457200" indent="-457200" algn="just">
              <a:lnSpc>
                <a:spcPct val="150000"/>
              </a:lnSpc>
              <a:buFont typeface="+mj-lt"/>
              <a:buAutoNum type="arabicPeriod"/>
            </a:pPr>
            <a:r>
              <a:rPr lang="en-US" sz="2000" b="1" dirty="0" smtClean="0"/>
              <a:t>PRADEEP.R(Team Member-S4F_CP_Team_12209)</a:t>
            </a:r>
          </a:p>
          <a:p>
            <a:pPr marL="457200" indent="-457200" algn="just">
              <a:lnSpc>
                <a:spcPct val="150000"/>
              </a:lnSpc>
              <a:buFont typeface="+mj-lt"/>
              <a:buAutoNum type="arabicPeriod"/>
            </a:pPr>
            <a:r>
              <a:rPr lang="en-US" sz="2000" b="1" dirty="0" smtClean="0"/>
              <a:t>VENKATESH.S(Team </a:t>
            </a:r>
            <a:r>
              <a:rPr lang="en-US" sz="2000" b="1" dirty="0"/>
              <a:t>Member-S4F_CP_Team_12209)</a:t>
            </a:r>
          </a:p>
          <a:p>
            <a:pPr marL="457200" indent="-457200" algn="just">
              <a:lnSpc>
                <a:spcPct val="150000"/>
              </a:lnSpc>
              <a:buFont typeface="+mj-lt"/>
              <a:buAutoNum type="arabicPeriod"/>
            </a:pPr>
            <a:endParaRPr lang="en-US" sz="2000" b="1" dirty="0"/>
          </a:p>
          <a:p>
            <a:endParaRPr lang="en-US" dirty="0"/>
          </a:p>
        </p:txBody>
      </p:sp>
    </p:spTree>
    <p:extLst>
      <p:ext uri="{BB962C8B-B14F-4D97-AF65-F5344CB8AC3E}">
        <p14:creationId xmlns:p14="http://schemas.microsoft.com/office/powerpoint/2010/main" val="187070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A88ECAE3-73C5-E88D-2F41-7720B2D25594}"/>
              </a:ext>
            </a:extLst>
          </p:cNvPr>
          <p:cNvSpPr txBox="1"/>
          <p:nvPr/>
        </p:nvSpPr>
        <p:spPr>
          <a:xfrm>
            <a:off x="1221131" y="1608621"/>
            <a:ext cx="9328280"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t>Abstract </a:t>
            </a:r>
          </a:p>
          <a:p>
            <a:pPr marL="342900" indent="-342900">
              <a:lnSpc>
                <a:spcPct val="150000"/>
              </a:lnSpc>
              <a:buFont typeface="Arial" panose="020B0604020202020204" pitchFamily="34" charset="0"/>
              <a:buChar char="•"/>
            </a:pPr>
            <a:r>
              <a:rPr lang="en-IN" dirty="0"/>
              <a:t>Problem Statement  </a:t>
            </a:r>
          </a:p>
          <a:p>
            <a:pPr marL="342900" indent="-342900">
              <a:lnSpc>
                <a:spcPct val="150000"/>
              </a:lnSpc>
              <a:buFont typeface="Arial" panose="020B0604020202020204" pitchFamily="34" charset="0"/>
              <a:buChar char="•"/>
            </a:pPr>
            <a:r>
              <a:rPr lang="en-IN" dirty="0"/>
              <a:t>Objective  </a:t>
            </a:r>
          </a:p>
          <a:p>
            <a:pPr marL="342900" indent="-342900">
              <a:lnSpc>
                <a:spcPct val="150000"/>
              </a:lnSpc>
              <a:buFont typeface="Arial" panose="020B0604020202020204" pitchFamily="34" charset="0"/>
              <a:buChar char="•"/>
            </a:pPr>
            <a:r>
              <a:rPr lang="en-IN" dirty="0"/>
              <a:t>Data Collection and Preparation  </a:t>
            </a:r>
          </a:p>
          <a:p>
            <a:pPr marL="342900" indent="-342900">
              <a:lnSpc>
                <a:spcPct val="150000"/>
              </a:lnSpc>
              <a:buFont typeface="Arial" panose="020B0604020202020204" pitchFamily="34" charset="0"/>
              <a:buChar char="•"/>
            </a:pPr>
            <a:r>
              <a:rPr lang="en-IN" dirty="0"/>
              <a:t>Proposed Solution (Methodology)</a:t>
            </a:r>
          </a:p>
          <a:p>
            <a:pPr marL="342900" indent="-342900">
              <a:lnSpc>
                <a:spcPct val="150000"/>
              </a:lnSpc>
              <a:buFont typeface="Arial" panose="020B0604020202020204" pitchFamily="34" charset="0"/>
              <a:buChar char="•"/>
            </a:pPr>
            <a:r>
              <a:rPr lang="en-IN" dirty="0"/>
              <a:t>Model Performance Evaluation</a:t>
            </a:r>
          </a:p>
          <a:p>
            <a:pPr marL="342900" indent="-342900">
              <a:lnSpc>
                <a:spcPct val="150000"/>
              </a:lnSpc>
              <a:buFont typeface="Arial" panose="020B0604020202020204" pitchFamily="34" charset="0"/>
              <a:buChar char="•"/>
            </a:pPr>
            <a:r>
              <a:rPr lang="en-IN" dirty="0"/>
              <a:t>Screenshots / Demonstration (video) </a:t>
            </a:r>
          </a:p>
          <a:p>
            <a:pPr marL="342900" indent="-342900">
              <a:lnSpc>
                <a:spcPct val="150000"/>
              </a:lnSpc>
              <a:buFont typeface="Arial" panose="020B0604020202020204" pitchFamily="34" charset="0"/>
              <a:buChar char="•"/>
            </a:pPr>
            <a:r>
              <a:rPr lang="en-IN" dirty="0"/>
              <a:t>Future Scope  </a:t>
            </a:r>
          </a:p>
          <a:p>
            <a:pPr marL="342900" indent="-342900">
              <a:lnSpc>
                <a:spcPct val="150000"/>
              </a:lnSpc>
              <a:buFont typeface="Arial" panose="020B0604020202020204" pitchFamily="34" charset="0"/>
              <a:buChar char="•"/>
            </a:pPr>
            <a:r>
              <a:rPr lang="en-IN" dirty="0"/>
              <a:t>Conclusion </a:t>
            </a:r>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59118"/>
            <a:ext cx="6102626" cy="369332"/>
          </a:xfrm>
          <a:prstGeom prst="rect">
            <a:avLst/>
          </a:prstGeom>
          <a:noFill/>
        </p:spPr>
        <p:txBody>
          <a:bodyPr wrap="square">
            <a:spAutoFit/>
          </a:bodyPr>
          <a:lstStyle/>
          <a:p>
            <a:r>
              <a:rPr lang="en-US" sz="1800" b="1" dirty="0">
                <a:solidFill>
                  <a:srgbClr val="213163"/>
                </a:solidFill>
              </a:rPr>
              <a:t>Abstract </a:t>
            </a:r>
          </a:p>
        </p:txBody>
      </p:sp>
      <p:sp>
        <p:nvSpPr>
          <p:cNvPr id="2" name="Rectangle 1"/>
          <p:cNvSpPr/>
          <p:nvPr/>
        </p:nvSpPr>
        <p:spPr>
          <a:xfrm>
            <a:off x="1341690" y="1546790"/>
            <a:ext cx="7802310" cy="305622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t>Solar power plants are essential for clean energy. However, maintenance is challenging. </a:t>
            </a:r>
            <a:endParaRPr lang="en-US" dirty="0" smtClean="0"/>
          </a:p>
          <a:p>
            <a:pPr marL="342900" indent="-342900">
              <a:lnSpc>
                <a:spcPct val="150000"/>
              </a:lnSpc>
              <a:buFont typeface="Arial" panose="020B0604020202020204" pitchFamily="34" charset="0"/>
              <a:buChar char="•"/>
            </a:pPr>
            <a:r>
              <a:rPr lang="en-US" dirty="0" smtClean="0"/>
              <a:t>Breakdowns </a:t>
            </a:r>
            <a:r>
              <a:rPr lang="en-US" dirty="0"/>
              <a:t>reduce power output and cause financial losses. Traditional time-based maintenance can lead to over- or under-maintenance</a:t>
            </a:r>
            <a:r>
              <a:rPr lang="en-US" dirty="0" smtClean="0"/>
              <a:t>.</a:t>
            </a:r>
          </a:p>
          <a:p>
            <a:pPr marL="342900" indent="-342900">
              <a:lnSpc>
                <a:spcPct val="150000"/>
              </a:lnSpc>
              <a:buFont typeface="Arial" panose="020B0604020202020204" pitchFamily="34" charset="0"/>
              <a:buChar char="•"/>
            </a:pPr>
            <a:r>
              <a:rPr lang="en-US" dirty="0" smtClean="0"/>
              <a:t> </a:t>
            </a:r>
            <a:r>
              <a:rPr lang="en-US" dirty="0"/>
              <a:t>Predictive maintenance using AI identifies issues before failures occur, improving reliability and efficiency.</a:t>
            </a:r>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997564"/>
            <a:ext cx="6102626" cy="400110"/>
          </a:xfrm>
          <a:prstGeom prst="rect">
            <a:avLst/>
          </a:prstGeom>
          <a:noFill/>
        </p:spPr>
        <p:txBody>
          <a:bodyPr wrap="square">
            <a:spAutoFit/>
          </a:bodyPr>
          <a:lstStyle/>
          <a:p>
            <a:r>
              <a:rPr lang="en-US" sz="2000" b="1" dirty="0">
                <a:solidFill>
                  <a:srgbClr val="213163"/>
                </a:solidFill>
              </a:rPr>
              <a:t>Problem Statement </a:t>
            </a:r>
            <a:endParaRPr lang="en-IN" sz="1800" dirty="0">
              <a:solidFill>
                <a:srgbClr val="213163"/>
              </a:solidFill>
            </a:endParaRPr>
          </a:p>
        </p:txBody>
      </p:sp>
      <p:sp>
        <p:nvSpPr>
          <p:cNvPr id="4" name="Content Placeholder 2"/>
          <p:cNvSpPr txBox="1">
            <a:spLocks/>
          </p:cNvSpPr>
          <p:nvPr/>
        </p:nvSpPr>
        <p:spPr>
          <a:xfrm>
            <a:off x="457200" y="1600200"/>
            <a:ext cx="8229600" cy="452596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nSpc>
                <a:spcPct val="150000"/>
              </a:lnSpc>
              <a:buFont typeface="Arial" panose="020B0604020202020204" pitchFamily="34" charset="0"/>
              <a:buChar char="•"/>
            </a:pPr>
            <a:r>
              <a:rPr lang="en-US" dirty="0" smtClean="0"/>
              <a:t>A solar farm in California had frequent inverter failures, reducing power output by 15% during peak hours.</a:t>
            </a:r>
          </a:p>
          <a:p>
            <a:pPr marL="342900" indent="-342900">
              <a:lnSpc>
                <a:spcPct val="150000"/>
              </a:lnSpc>
              <a:buFont typeface="Arial" panose="020B0604020202020204" pitchFamily="34" charset="0"/>
              <a:buChar char="•"/>
            </a:pPr>
            <a:r>
              <a:rPr lang="en-US" dirty="0" smtClean="0"/>
              <a:t> By implementing machine learning, they analyzed sensor data, weather, and energy output to predict failures.</a:t>
            </a:r>
          </a:p>
          <a:p>
            <a:pPr marL="342900" indent="-342900">
              <a:lnSpc>
                <a:spcPct val="150000"/>
              </a:lnSpc>
              <a:buFont typeface="Arial" panose="020B0604020202020204" pitchFamily="34" charset="0"/>
              <a:buChar char="•"/>
            </a:pPr>
            <a:r>
              <a:rPr lang="en-US" dirty="0" smtClean="0"/>
              <a:t> Results: 30% reduced downtime, increased energy production, and lower maintenance costs.</a:t>
            </a:r>
            <a:endParaRPr lang="en-US" dirty="0"/>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2" name="Rectangle 1"/>
          <p:cNvSpPr/>
          <p:nvPr/>
        </p:nvSpPr>
        <p:spPr>
          <a:xfrm>
            <a:off x="1056830" y="1590993"/>
            <a:ext cx="9488680" cy="1385316"/>
          </a:xfrm>
          <a:prstGeom prst="rect">
            <a:avLst/>
          </a:prstGeom>
        </p:spPr>
        <p:txBody>
          <a:bodyPr wrap="square">
            <a:spAutoFit/>
          </a:bodyPr>
          <a:lstStyle/>
          <a:p>
            <a:r>
              <a:rPr lang="en-US" dirty="0"/>
              <a:t>- Sensor Data: Temperature, voltage, current, power output</a:t>
            </a:r>
          </a:p>
          <a:p>
            <a:pPr>
              <a:lnSpc>
                <a:spcPct val="150000"/>
              </a:lnSpc>
            </a:pPr>
            <a:r>
              <a:rPr lang="en-US" dirty="0"/>
              <a:t>- Environmental: Ambient temperature, solar irradiance, weather</a:t>
            </a:r>
          </a:p>
          <a:p>
            <a:r>
              <a:rPr lang="en-US" dirty="0"/>
              <a:t>- Historical: Maintenance logs, past failures</a:t>
            </a:r>
          </a:p>
          <a:p>
            <a:r>
              <a:rPr lang="en-US" dirty="0"/>
              <a:t>- Engineered: Rolling averages, sudden changes, temperature differential</a:t>
            </a:r>
            <a:endParaRPr lang="en-US" dirty="0"/>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sp>
        <p:nvSpPr>
          <p:cNvPr id="2" name="Rectangle 1"/>
          <p:cNvSpPr/>
          <p:nvPr/>
        </p:nvSpPr>
        <p:spPr>
          <a:xfrm>
            <a:off x="726393" y="1606609"/>
            <a:ext cx="8417607" cy="1763175"/>
          </a:xfrm>
          <a:prstGeom prst="rect">
            <a:avLst/>
          </a:prstGeom>
        </p:spPr>
        <p:txBody>
          <a:bodyPr wrap="square">
            <a:spAutoFit/>
          </a:bodyPr>
          <a:lstStyle/>
          <a:p>
            <a:pPr>
              <a:lnSpc>
                <a:spcPct val="150000"/>
              </a:lnSpc>
            </a:pPr>
            <a:r>
              <a:rPr lang="en-US" dirty="0"/>
              <a:t>- Preprocessing: Scaling, handling missing data</a:t>
            </a:r>
          </a:p>
          <a:p>
            <a:pPr>
              <a:lnSpc>
                <a:spcPct val="150000"/>
              </a:lnSpc>
            </a:pPr>
            <a:r>
              <a:rPr lang="en-US" dirty="0"/>
              <a:t>- Model: Random Forest (or </a:t>
            </a:r>
            <a:r>
              <a:rPr lang="en-US" dirty="0" err="1"/>
              <a:t>XGBoost</a:t>
            </a:r>
            <a:r>
              <a:rPr lang="en-US" dirty="0"/>
              <a:t> for higher accuracy)</a:t>
            </a:r>
          </a:p>
          <a:p>
            <a:pPr>
              <a:lnSpc>
                <a:spcPct val="150000"/>
              </a:lnSpc>
            </a:pPr>
            <a:r>
              <a:rPr lang="en-US" dirty="0"/>
              <a:t>- Output: Predicts potential inverter failure</a:t>
            </a:r>
          </a:p>
          <a:p>
            <a:pPr>
              <a:lnSpc>
                <a:spcPct val="150000"/>
              </a:lnSpc>
            </a:pPr>
            <a:r>
              <a:rPr lang="en-US" dirty="0"/>
              <a:t>- Evaluation: Classification report, feature importance</a:t>
            </a:r>
            <a:endParaRPr lang="en-US"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2" name="Rectangle 1"/>
          <p:cNvSpPr/>
          <p:nvPr/>
        </p:nvSpPr>
        <p:spPr>
          <a:xfrm>
            <a:off x="965675" y="1820254"/>
            <a:ext cx="8178325" cy="1816395"/>
          </a:xfrm>
          <a:prstGeom prst="rect">
            <a:avLst/>
          </a:prstGeom>
        </p:spPr>
        <p:txBody>
          <a:bodyPr wrap="square">
            <a:spAutoFit/>
          </a:bodyPr>
          <a:lstStyle/>
          <a:p>
            <a:pPr>
              <a:lnSpc>
                <a:spcPct val="150000"/>
              </a:lnSpc>
            </a:pPr>
            <a:r>
              <a:rPr lang="en-US" dirty="0"/>
              <a:t>- </a:t>
            </a:r>
            <a:r>
              <a:rPr lang="en-US" dirty="0" err="1"/>
              <a:t>Hyperparameter</a:t>
            </a:r>
            <a:r>
              <a:rPr lang="en-US" dirty="0"/>
              <a:t> tuning (</a:t>
            </a:r>
            <a:r>
              <a:rPr lang="en-US" dirty="0" err="1"/>
              <a:t>GridSearchCV</a:t>
            </a:r>
            <a:r>
              <a:rPr lang="en-US" dirty="0"/>
              <a:t>)</a:t>
            </a:r>
          </a:p>
          <a:p>
            <a:pPr>
              <a:lnSpc>
                <a:spcPct val="150000"/>
              </a:lnSpc>
            </a:pPr>
            <a:r>
              <a:rPr lang="en-US" dirty="0"/>
              <a:t>- Use time-series models (LSTM)</a:t>
            </a:r>
          </a:p>
          <a:p>
            <a:pPr>
              <a:lnSpc>
                <a:spcPct val="150000"/>
              </a:lnSpc>
            </a:pPr>
            <a:r>
              <a:rPr lang="en-US" dirty="0"/>
              <a:t>- Data augmentation for imbalance</a:t>
            </a:r>
          </a:p>
          <a:p>
            <a:pPr>
              <a:lnSpc>
                <a:spcPct val="150000"/>
              </a:lnSpc>
            </a:pPr>
            <a:r>
              <a:rPr lang="en-US" dirty="0"/>
              <a:t>- Ensemble models for better performance</a:t>
            </a:r>
            <a:endParaRPr lang="en-US" dirty="0"/>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2" name="Rectangle 1"/>
          <p:cNvSpPr/>
          <p:nvPr/>
        </p:nvSpPr>
        <p:spPr>
          <a:xfrm>
            <a:off x="769121" y="1726251"/>
            <a:ext cx="8272329" cy="1763175"/>
          </a:xfrm>
          <a:prstGeom prst="rect">
            <a:avLst/>
          </a:prstGeom>
        </p:spPr>
        <p:txBody>
          <a:bodyPr wrap="square">
            <a:spAutoFit/>
          </a:bodyPr>
          <a:lstStyle/>
          <a:p>
            <a:pPr>
              <a:lnSpc>
                <a:spcPct val="150000"/>
              </a:lnSpc>
            </a:pPr>
            <a:r>
              <a:rPr lang="en-US" dirty="0"/>
              <a:t>- Send alerts to maintenance teams</a:t>
            </a:r>
          </a:p>
          <a:p>
            <a:pPr>
              <a:lnSpc>
                <a:spcPct val="150000"/>
              </a:lnSpc>
            </a:pPr>
            <a:r>
              <a:rPr lang="en-US" dirty="0"/>
              <a:t>- Schedule preemptive maintenance</a:t>
            </a:r>
          </a:p>
          <a:p>
            <a:pPr>
              <a:lnSpc>
                <a:spcPct val="150000"/>
              </a:lnSpc>
            </a:pPr>
            <a:r>
              <a:rPr lang="en-US" dirty="0"/>
              <a:t>- Reroute power through working inverters</a:t>
            </a:r>
          </a:p>
          <a:p>
            <a:pPr>
              <a:lnSpc>
                <a:spcPct val="150000"/>
              </a:lnSpc>
            </a:pPr>
            <a:r>
              <a:rPr lang="en-US" dirty="0"/>
              <a:t>- Log data for continuous learning</a:t>
            </a:r>
            <a:endParaRPr lang="en-US"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70</TotalTime>
  <Words>919</Words>
  <Application>Microsoft Office PowerPoint</Application>
  <PresentationFormat>Custom</PresentationFormat>
  <Paragraphs>113</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Hari kk</cp:lastModifiedBy>
  <cp:revision>19</cp:revision>
  <dcterms:created xsi:type="dcterms:W3CDTF">2024-12-31T09:40:01Z</dcterms:created>
  <dcterms:modified xsi:type="dcterms:W3CDTF">2025-04-05T10:01:53Z</dcterms:modified>
</cp:coreProperties>
</file>