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ill Sans"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54105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00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430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781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700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4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17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123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59291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70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804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56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title"/>
          </p:nvPr>
        </p:nvSpPr>
        <p:spPr>
          <a:xfrm>
            <a:off x="702365" y="3013675"/>
            <a:ext cx="10787270" cy="83064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3470275" y="3890624"/>
            <a:ext cx="5251450"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lt1"/>
              </a:buClr>
              <a:buSzPts val="2400"/>
              <a:buNone/>
              <a:defRPr sz="24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71"/>
        <p:cNvGrpSpPr/>
        <p:nvPr/>
      </p:nvGrpSpPr>
      <p:grpSpPr>
        <a:xfrm>
          <a:off x="0" y="0"/>
          <a:ext cx="0" cy="0"/>
          <a:chOff x="0" y="0"/>
          <a:chExt cx="0" cy="0"/>
        </a:xfrm>
      </p:grpSpPr>
      <p:sp>
        <p:nvSpPr>
          <p:cNvPr id="72" name="Google Shape;72;p11"/>
          <p:cNvSpPr/>
          <p:nvPr/>
        </p:nvSpPr>
        <p:spPr>
          <a:xfrm>
            <a:off x="7415213" y="0"/>
            <a:ext cx="4776787" cy="684693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 name="Google Shape;73;p1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lt1"/>
              </a:buClr>
              <a:buSzPts val="3200"/>
              <a:buFont typeface="Calibri"/>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body" idx="2"/>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chemeClr val="lt1"/>
              </a:buClr>
              <a:buSzPts val="2000"/>
              <a:buNone/>
              <a:defRPr sz="20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11"/>
          <p:cNvSpPr txBox="1">
            <a:spLocks noGrp="1"/>
          </p:cNvSpPr>
          <p:nvPr>
            <p:ph type="body" idx="3"/>
          </p:nvPr>
        </p:nvSpPr>
        <p:spPr>
          <a:xfrm>
            <a:off x="0" y="0"/>
            <a:ext cx="7415213" cy="6858000"/>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1000"/>
              </a:spcBef>
              <a:spcAft>
                <a:spcPts val="0"/>
              </a:spcAft>
              <a:buClr>
                <a:schemeClr val="dk1"/>
              </a:buClr>
              <a:buSzPts val="1600"/>
              <a:buNone/>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5904689" y="5038489"/>
            <a:ext cx="5933872"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12"/>
          <p:cNvSpPr/>
          <p:nvPr/>
        </p:nvSpPr>
        <p:spPr>
          <a:xfrm>
            <a:off x="0" y="0"/>
            <a:ext cx="6107906" cy="6858000"/>
          </a:xfrm>
          <a:custGeom>
            <a:avLst/>
            <a:gdLst/>
            <a:ahLst/>
            <a:cxnLst/>
            <a:rect l="l" t="t" r="r" b="b"/>
            <a:pathLst>
              <a:path w="6107906" h="6858000" extrusionOk="0">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2"/>
          <p:cNvSpPr txBox="1">
            <a:spLocks noGrp="1"/>
          </p:cNvSpPr>
          <p:nvPr>
            <p:ph type="title"/>
          </p:nvPr>
        </p:nvSpPr>
        <p:spPr>
          <a:xfrm>
            <a:off x="5904689" y="1546699"/>
            <a:ext cx="5933872" cy="349179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6000"/>
              <a:buFont typeface="Calibri"/>
              <a:buNone/>
              <a:defRPr sz="6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3"/>
        <p:cNvGrpSpPr/>
        <p:nvPr/>
      </p:nvGrpSpPr>
      <p:grpSpPr>
        <a:xfrm>
          <a:off x="0" y="0"/>
          <a:ext cx="0" cy="0"/>
          <a:chOff x="0" y="0"/>
          <a:chExt cx="0" cy="0"/>
        </a:xfrm>
      </p:grpSpPr>
      <p:sp>
        <p:nvSpPr>
          <p:cNvPr id="84" name="Google Shape;84;p13"/>
          <p:cNvSpPr/>
          <p:nvPr/>
        </p:nvSpPr>
        <p:spPr>
          <a:xfrm>
            <a:off x="0" y="0"/>
            <a:ext cx="6107906" cy="6858000"/>
          </a:xfrm>
          <a:custGeom>
            <a:avLst/>
            <a:gdLst/>
            <a:ahLst/>
            <a:cxnLst/>
            <a:rect l="l" t="t" r="r" b="b"/>
            <a:pathLst>
              <a:path w="6107906" h="6858000" extrusionOk="0">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4"/>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4"/>
        <p:cNvGrpSpPr/>
        <p:nvPr/>
      </p:nvGrpSpPr>
      <p:grpSpPr>
        <a:xfrm>
          <a:off x="0" y="0"/>
          <a:ext cx="0" cy="0"/>
          <a:chOff x="0" y="0"/>
          <a:chExt cx="0" cy="0"/>
        </a:xfrm>
      </p:grpSpPr>
      <p:sp>
        <p:nvSpPr>
          <p:cNvPr id="95" name="Google Shape;95;p15"/>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5"/>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5"/>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5"/>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1" name="Google Shape;101;p15"/>
          <p:cNvSpPr txBox="1">
            <a:spLocks noGrp="1"/>
          </p:cNvSpPr>
          <p:nvPr>
            <p:ph type="body" idx="1"/>
          </p:nvPr>
        </p:nvSpPr>
        <p:spPr>
          <a:xfrm>
            <a:off x="594519"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2"/>
          </p:nvPr>
        </p:nvSpPr>
        <p:spPr>
          <a:xfrm>
            <a:off x="6415881"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3"/>
        <p:cNvGrpSpPr/>
        <p:nvPr/>
      </p:nvGrpSpPr>
      <p:grpSpPr>
        <a:xfrm>
          <a:off x="0" y="0"/>
          <a:ext cx="0" cy="0"/>
          <a:chOff x="0" y="0"/>
          <a:chExt cx="0" cy="0"/>
        </a:xfrm>
      </p:grpSpPr>
      <p:sp>
        <p:nvSpPr>
          <p:cNvPr id="104" name="Google Shape;104;p16"/>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6"/>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6"/>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9" name="Google Shape;109;p16"/>
          <p:cNvSpPr txBox="1">
            <a:spLocks noGrp="1"/>
          </p:cNvSpPr>
          <p:nvPr>
            <p:ph type="body" idx="1"/>
          </p:nvPr>
        </p:nvSpPr>
        <p:spPr>
          <a:xfrm>
            <a:off x="839788" y="2480552"/>
            <a:ext cx="3932237" cy="3388435"/>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6"/>
          <p:cNvSpPr txBox="1">
            <a:spLocks noGrp="1"/>
          </p:cNvSpPr>
          <p:nvPr>
            <p:ph type="body" idx="2"/>
          </p:nvPr>
        </p:nvSpPr>
        <p:spPr>
          <a:xfrm>
            <a:off x="5183188" y="801277"/>
            <a:ext cx="6565106" cy="5059773"/>
          </a:xfrm>
          <a:prstGeom prst="rect">
            <a:avLst/>
          </a:prstGeom>
          <a:noFill/>
          <a:ln>
            <a:noFill/>
          </a:ln>
        </p:spPr>
        <p:txBody>
          <a:bodyPr spcFirstLastPara="1" wrap="square" lIns="91425" tIns="45700" rIns="91425" bIns="45700" anchor="t" anchorCtr="0">
            <a:normAutofit/>
          </a:bodyPr>
          <a:lstStyle>
            <a:lvl1pPr marL="457200" lvl="0" indent="-355600" algn="l">
              <a:lnSpc>
                <a:spcPct val="150000"/>
              </a:lnSpc>
              <a:spcBef>
                <a:spcPts val="1000"/>
              </a:spcBef>
              <a:spcAft>
                <a:spcPts val="0"/>
              </a:spcAft>
              <a:buClr>
                <a:schemeClr val="dk1"/>
              </a:buClr>
              <a:buSzPts val="2000"/>
              <a:buChar char="•"/>
              <a:defRPr sz="2000"/>
            </a:lvl1pPr>
            <a:lvl2pPr marL="914400" lvl="1" indent="-342900" algn="l">
              <a:lnSpc>
                <a:spcPct val="150000"/>
              </a:lnSpc>
              <a:spcBef>
                <a:spcPts val="500"/>
              </a:spcBef>
              <a:spcAft>
                <a:spcPts val="0"/>
              </a:spcAft>
              <a:buClr>
                <a:schemeClr val="dk1"/>
              </a:buClr>
              <a:buSzPts val="1800"/>
              <a:buChar char="•"/>
              <a:defRPr sz="1800"/>
            </a:lvl2pPr>
            <a:lvl3pPr marL="1371600" lvl="2" indent="-330200" algn="l">
              <a:lnSpc>
                <a:spcPct val="150000"/>
              </a:lnSpc>
              <a:spcBef>
                <a:spcPts val="500"/>
              </a:spcBef>
              <a:spcAft>
                <a:spcPts val="0"/>
              </a:spcAft>
              <a:buClr>
                <a:schemeClr val="dk1"/>
              </a:buClr>
              <a:buSzPts val="1600"/>
              <a:buChar char="•"/>
              <a:defRPr sz="1600"/>
            </a:lvl3pPr>
            <a:lvl4pPr marL="1828800" lvl="3" indent="-317500" algn="l">
              <a:lnSpc>
                <a:spcPct val="150000"/>
              </a:lnSpc>
              <a:spcBef>
                <a:spcPts val="500"/>
              </a:spcBef>
              <a:spcAft>
                <a:spcPts val="0"/>
              </a:spcAft>
              <a:buClr>
                <a:schemeClr val="dk1"/>
              </a:buClr>
              <a:buSzPts val="1400"/>
              <a:buChar char="•"/>
              <a:defRPr sz="1400"/>
            </a:lvl4pPr>
            <a:lvl5pPr marL="2286000" lvl="4" indent="-317500" algn="l">
              <a:lnSpc>
                <a:spcPct val="15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1">
  <p:cSld name="Divider Slide 1">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0" y="0"/>
            <a:ext cx="6096000" cy="6858000"/>
          </a:xfrm>
          <a:prstGeom prst="rect">
            <a:avLst/>
          </a:prstGeom>
          <a:noFill/>
          <a:ln>
            <a:noFill/>
          </a:ln>
        </p:spPr>
      </p:sp>
      <p:sp>
        <p:nvSpPr>
          <p:cNvPr id="21" name="Google Shape;21;p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2">
  <p:cSld name="Divider Slide 2">
    <p:spTree>
      <p:nvGrpSpPr>
        <p:cNvPr id="1" name="Shape 25"/>
        <p:cNvGrpSpPr/>
        <p:nvPr/>
      </p:nvGrpSpPr>
      <p:grpSpPr>
        <a:xfrm>
          <a:off x="0" y="0"/>
          <a:ext cx="0" cy="0"/>
          <a:chOff x="0" y="0"/>
          <a:chExt cx="0" cy="0"/>
        </a:xfrm>
      </p:grpSpPr>
      <p:sp>
        <p:nvSpPr>
          <p:cNvPr id="26" name="Google Shape;26;p4"/>
          <p:cNvSpPr>
            <a:spLocks noGrp="1"/>
          </p:cNvSpPr>
          <p:nvPr>
            <p:ph type="pic" idx="2"/>
          </p:nvPr>
        </p:nvSpPr>
        <p:spPr>
          <a:xfrm>
            <a:off x="0" y="0"/>
            <a:ext cx="6096000" cy="6858000"/>
          </a:xfrm>
          <a:prstGeom prst="parallelogram">
            <a:avLst>
              <a:gd name="adj" fmla="val 25000"/>
            </a:avLst>
          </a:prstGeom>
          <a:noFill/>
          <a:ln>
            <a:noFill/>
          </a:ln>
        </p:spPr>
      </p:sp>
      <p:sp>
        <p:nvSpPr>
          <p:cNvPr id="27" name="Google Shape;27;p4"/>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Image, and Content">
  <p:cSld name="Title, Subtitle, Image, and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5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a:spLocks noGrp="1"/>
          </p:cNvSpPr>
          <p:nvPr>
            <p:ph type="pic" idx="2"/>
          </p:nvPr>
        </p:nvSpPr>
        <p:spPr>
          <a:xfrm>
            <a:off x="0" y="-19878"/>
            <a:ext cx="7406905" cy="6866810"/>
          </a:xfrm>
          <a:prstGeom prst="rect">
            <a:avLst/>
          </a:prstGeom>
          <a:noFill/>
          <a:ln>
            <a:noFill/>
          </a:ln>
        </p:spPr>
      </p:sp>
      <p:sp>
        <p:nvSpPr>
          <p:cNvPr id="35" name="Google Shape;35;p5"/>
          <p:cNvSpPr txBox="1">
            <a:spLocks noGrp="1"/>
          </p:cNvSpPr>
          <p:nvPr>
            <p:ph type="body" idx="3"/>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767754" y="1625512"/>
            <a:ext cx="6043246" cy="4636392"/>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5767754" y="1003687"/>
            <a:ext cx="604324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6"/>
          <p:cNvSpPr>
            <a:spLocks noGrp="1"/>
          </p:cNvSpPr>
          <p:nvPr>
            <p:ph type="pic" idx="3"/>
          </p:nvPr>
        </p:nvSpPr>
        <p:spPr>
          <a:xfrm>
            <a:off x="0" y="0"/>
            <a:ext cx="5416550" cy="6846932"/>
          </a:xfrm>
          <a:prstGeom prst="rect">
            <a:avLst/>
          </a:prstGeom>
          <a:noFill/>
          <a:ln>
            <a:noFill/>
          </a:ln>
        </p:spPr>
      </p:sp>
      <p:sp>
        <p:nvSpPr>
          <p:cNvPr id="42" name="Google Shape;42;p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7"/>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7"/>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7"/>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7"/>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4"/>
        <p:cNvGrpSpPr/>
        <p:nvPr/>
      </p:nvGrpSpPr>
      <p:grpSpPr>
        <a:xfrm>
          <a:off x="0" y="0"/>
          <a:ext cx="0" cy="0"/>
          <a:chOff x="0" y="0"/>
          <a:chExt cx="0" cy="0"/>
        </a:xfrm>
      </p:grpSpPr>
      <p:sp>
        <p:nvSpPr>
          <p:cNvPr id="55" name="Google Shape;55;p8"/>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8"/>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60" name="Google Shape;60;p8"/>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a:spLocks noGrp="1"/>
          </p:cNvSpPr>
          <p:nvPr>
            <p:ph type="pic" idx="2"/>
          </p:nvPr>
        </p:nvSpPr>
        <p:spPr>
          <a:xfrm>
            <a:off x="5183188" y="801277"/>
            <a:ext cx="6565106" cy="50597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Page Image">
  <p:cSld name="Full Page Image">
    <p:spTree>
      <p:nvGrpSpPr>
        <p:cNvPr id="1" name="Shape 62"/>
        <p:cNvGrpSpPr/>
        <p:nvPr/>
      </p:nvGrpSpPr>
      <p:grpSpPr>
        <a:xfrm>
          <a:off x="0" y="0"/>
          <a:ext cx="0" cy="0"/>
          <a:chOff x="0" y="0"/>
          <a:chExt cx="0" cy="0"/>
        </a:xfrm>
      </p:grpSpPr>
      <p:sp>
        <p:nvSpPr>
          <p:cNvPr id="63" name="Google Shape;63;p9"/>
          <p:cNvSpPr>
            <a:spLocks noGrp="1"/>
          </p:cNvSpPr>
          <p:nvPr>
            <p:ph type="pic" idx="2"/>
          </p:nvPr>
        </p:nvSpPr>
        <p:spPr>
          <a:xfrm>
            <a:off x="0" y="0"/>
            <a:ext cx="12192000" cy="6858000"/>
          </a:xfrm>
          <a:prstGeom prst="rect">
            <a:avLst/>
          </a:prstGeom>
          <a:noFill/>
          <a:ln>
            <a:noFill/>
          </a:ln>
        </p:spPr>
      </p:sp>
      <p:sp>
        <p:nvSpPr>
          <p:cNvPr id="64" name="Google Shape;64;p9"/>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65"/>
        <p:cNvGrpSpPr/>
        <p:nvPr/>
      </p:nvGrpSpPr>
      <p:grpSpPr>
        <a:xfrm>
          <a:off x="0" y="0"/>
          <a:ext cx="0" cy="0"/>
          <a:chOff x="0" y="0"/>
          <a:chExt cx="0" cy="0"/>
        </a:xfrm>
      </p:grpSpPr>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0"/>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594519" y="1262642"/>
            <a:ext cx="11002962" cy="35387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898989"/>
              </a:buClr>
              <a:buSzPts val="2000"/>
              <a:buNone/>
              <a:defRPr sz="2000">
                <a:solidFill>
                  <a:srgbClr val="898989"/>
                </a:solidFill>
              </a:defRPr>
            </a:lvl1pPr>
            <a:lvl2pPr marL="914400" lvl="1" indent="-228600" algn="l">
              <a:lnSpc>
                <a:spcPct val="150000"/>
              </a:lnSpc>
              <a:spcBef>
                <a:spcPts val="500"/>
              </a:spcBef>
              <a:spcAft>
                <a:spcPts val="0"/>
              </a:spcAft>
              <a:buClr>
                <a:schemeClr val="dk1"/>
              </a:buClr>
              <a:buSzPts val="1400"/>
              <a:buNone/>
              <a:defRPr/>
            </a:lvl2pPr>
            <a:lvl3pPr marL="1371600" lvl="2" indent="-228600" algn="l">
              <a:lnSpc>
                <a:spcPct val="150000"/>
              </a:lnSpc>
              <a:spcBef>
                <a:spcPts val="500"/>
              </a:spcBef>
              <a:spcAft>
                <a:spcPts val="0"/>
              </a:spcAft>
              <a:buClr>
                <a:schemeClr val="dk1"/>
              </a:buClr>
              <a:buSzPts val="1400"/>
              <a:buNone/>
              <a:defRPr/>
            </a:lvl3pPr>
            <a:lvl4pPr marL="1828800" lvl="3" indent="-228600" algn="l">
              <a:lnSpc>
                <a:spcPct val="150000"/>
              </a:lnSpc>
              <a:spcBef>
                <a:spcPts val="500"/>
              </a:spcBef>
              <a:spcAft>
                <a:spcPts val="0"/>
              </a:spcAft>
              <a:buClr>
                <a:schemeClr val="dk1"/>
              </a:buClr>
              <a:buSzPts val="1200"/>
              <a:buNone/>
              <a:defRPr/>
            </a:lvl4pPr>
            <a:lvl5pPr marL="2286000" lvl="4" indent="-228600" algn="l">
              <a:lnSpc>
                <a:spcPct val="150000"/>
              </a:lnSpc>
              <a:spcBef>
                <a:spcPts val="500"/>
              </a:spcBef>
              <a:spcAft>
                <a:spcPts val="0"/>
              </a:spcAft>
              <a:buClr>
                <a:schemeClr val="dk1"/>
              </a:buClr>
              <a:buSzPts val="12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94519" y="1365813"/>
            <a:ext cx="10989920" cy="481115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50000"/>
              </a:lnSpc>
              <a:spcBef>
                <a:spcPts val="10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rgbClr val="2C2153"/>
                </a:solidFill>
                <a:latin typeface="Calibri"/>
                <a:ea typeface="Calibri"/>
                <a:cs typeface="Calibri"/>
                <a:sym typeface="Calibri"/>
              </a:rPr>
              <a:t>FAB</a:t>
            </a:r>
            <a:r>
              <a:rPr lang="en-US" sz="2400" b="1" i="0" u="none" strike="noStrike" cap="none">
                <a:solidFill>
                  <a:srgbClr val="A53F52"/>
                </a:solidFill>
                <a:latin typeface="Calibri"/>
                <a:ea typeface="Calibri"/>
                <a:cs typeface="Calibri"/>
                <a:sym typeface="Calibri"/>
              </a:rPr>
              <a:t>RIKAM</a:t>
            </a:r>
            <a:endParaRPr sz="2400" b="1" i="0" u="none" strike="noStrike" cap="none">
              <a:solidFill>
                <a:srgbClr val="A53F52"/>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8" descr="Abstract Building"/>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19" name="Google Shape;119;p18"/>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8"/>
          <p:cNvSpPr txBox="1">
            <a:spLocks noGrp="1"/>
          </p:cNvSpPr>
          <p:nvPr>
            <p:ph type="title"/>
          </p:nvPr>
        </p:nvSpPr>
        <p:spPr>
          <a:xfrm>
            <a:off x="702365" y="2598351"/>
            <a:ext cx="10787270" cy="8306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dirty="0"/>
              <a:t>TIC TAC TOE AI USING MINIMAX ALGORITHM</a:t>
            </a:r>
            <a:endParaRPr dirty="0">
              <a:solidFill>
                <a:schemeClr val="lt1"/>
              </a:solidFill>
            </a:endParaRPr>
          </a:p>
        </p:txBody>
      </p:sp>
      <p:sp>
        <p:nvSpPr>
          <p:cNvPr id="121" name="Google Shape;121;p18"/>
          <p:cNvSpPr txBox="1">
            <a:spLocks noGrp="1"/>
          </p:cNvSpPr>
          <p:nvPr>
            <p:ph type="body" idx="1"/>
          </p:nvPr>
        </p:nvSpPr>
        <p:spPr>
          <a:xfrm>
            <a:off x="3566114" y="3918856"/>
            <a:ext cx="4963932" cy="1345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1000"/>
              </a:spcBef>
              <a:spcAft>
                <a:spcPts val="0"/>
              </a:spcAft>
              <a:buClr>
                <a:schemeClr val="lt1"/>
              </a:buClr>
              <a:buSzPts val="2400"/>
              <a:buNone/>
            </a:pPr>
            <a:r>
              <a:rPr lang="en-GB" dirty="0" smtClean="0"/>
              <a:t>TANNIRU VENKATESH</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9" name="Google Shape;199;p27"/>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The implementation of a Tic Tac Toe AI opponent using the Minimax algorithm provides an engaging and challenging gameplay experience. By intelligently analyzing possible moves, the AI opponent aims to win or achieve a draw in the game. The project demonstrates the application of decision-making algorithms in game development and provides a foundation for further exploration and enhancement of AI opponents in various games.</a:t>
            </a:r>
            <a:endParaRPr sz="1800" b="0" i="0" u="none" strike="noStrike" cap="none">
              <a:solidFill>
                <a:schemeClr val="lt1"/>
              </a:solidFill>
              <a:latin typeface="Calibri"/>
              <a:ea typeface="Calibri"/>
              <a:cs typeface="Calibri"/>
              <a:sym typeface="Calibri"/>
            </a:endParaRPr>
          </a:p>
        </p:txBody>
      </p:sp>
      <p:sp>
        <p:nvSpPr>
          <p:cNvPr id="200" name="Google Shape;200;p27"/>
          <p:cNvSpPr txBox="1">
            <a:spLocks noGrp="1"/>
          </p:cNvSpPr>
          <p:nvPr>
            <p:ph type="title"/>
          </p:nvPr>
        </p:nvSpPr>
        <p:spPr>
          <a:xfrm>
            <a:off x="702365" y="901880"/>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CONCLUSIONS</a:t>
            </a:r>
            <a:endParaRPr>
              <a:solidFill>
                <a:schemeClr val="lt1"/>
              </a:solidFill>
            </a:endParaRPr>
          </a:p>
        </p:txBody>
      </p:sp>
      <p:sp>
        <p:nvSpPr>
          <p:cNvPr id="201" name="Google Shape;201;p27"/>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8"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07" name="Google Shape;207;p28"/>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28"/>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9" name="Google Shape;209;p28"/>
          <p:cNvPicPr preferRelativeResize="0"/>
          <p:nvPr/>
        </p:nvPicPr>
        <p:blipFill rotWithShape="1">
          <a:blip r:embed="rId4">
            <a:alphaModFix/>
          </a:blip>
          <a:srcRect l="-411" t="-270" r="-881" b="5181"/>
          <a:stretch/>
        </p:blipFill>
        <p:spPr>
          <a:xfrm>
            <a:off x="1" y="-46229"/>
            <a:ext cx="12331336" cy="68977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descr="Abstract Coding&#10;"/>
          <p:cNvPicPr preferRelativeResize="0">
            <a:picLocks noGrp="1"/>
          </p:cNvPicPr>
          <p:nvPr>
            <p:ph type="pic" idx="2"/>
          </p:nvPr>
        </p:nvPicPr>
        <p:blipFill rotWithShape="1">
          <a:blip r:embed="rId3">
            <a:alphaModFix/>
          </a:blip>
          <a:srcRect/>
          <a:stretch/>
        </p:blipFill>
        <p:spPr>
          <a:xfrm>
            <a:off x="0" y="0"/>
            <a:ext cx="6096000" cy="6858000"/>
          </a:xfrm>
          <a:prstGeom prst="rect">
            <a:avLst/>
          </a:prstGeom>
          <a:noFill/>
          <a:ln>
            <a:noFill/>
          </a:ln>
        </p:spPr>
      </p:pic>
      <p:sp>
        <p:nvSpPr>
          <p:cNvPr id="127" name="Google Shape;127;p19"/>
          <p:cNvSpPr/>
          <p:nvPr/>
        </p:nvSpPr>
        <p:spPr>
          <a:xfrm>
            <a:off x="0" y="0"/>
            <a:ext cx="6096000" cy="6882714"/>
          </a:xfrm>
          <a:custGeom>
            <a:avLst/>
            <a:gdLst/>
            <a:ahLst/>
            <a:cxnLst/>
            <a:rect l="l" t="t" r="r" b="b"/>
            <a:pathLst>
              <a:path w="6096000" h="6882714" extrusionOk="0">
                <a:moveTo>
                  <a:pt x="0" y="0"/>
                </a:moveTo>
                <a:lnTo>
                  <a:pt x="6096000" y="0"/>
                </a:lnTo>
                <a:lnTo>
                  <a:pt x="4242486" y="6882714"/>
                </a:lnTo>
                <a:lnTo>
                  <a:pt x="0" y="6858000"/>
                </a:lnTo>
                <a:lnTo>
                  <a:pt x="0" y="0"/>
                </a:lnTo>
                <a:close/>
              </a:path>
            </a:pathLst>
          </a:custGeom>
          <a:gradFill>
            <a:gsLst>
              <a:gs pos="0">
                <a:srgbClr val="01023B">
                  <a:alpha val="69803"/>
                </a:srgbClr>
              </a:gs>
              <a:gs pos="50000">
                <a:srgbClr val="A53F52">
                  <a:alpha val="69803"/>
                </a:srgbClr>
              </a:gs>
              <a:gs pos="100000">
                <a:srgbClr val="E99757">
                  <a:alpha val="6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9"/>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a:t>OVERVIEW</a:t>
            </a:r>
            <a:endParaRPr/>
          </a:p>
        </p:txBody>
      </p:sp>
      <p:sp>
        <p:nvSpPr>
          <p:cNvPr id="129" name="Google Shape;129;p19"/>
          <p:cNvSpPr txBox="1">
            <a:spLocks noGrp="1"/>
          </p:cNvSpPr>
          <p:nvPr>
            <p:ph type="body" idx="1"/>
          </p:nvPr>
        </p:nvSpPr>
        <p:spPr>
          <a:xfrm>
            <a:off x="6096000" y="3762104"/>
            <a:ext cx="5251450" cy="2325188"/>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00000"/>
              </a:lnSpc>
              <a:spcBef>
                <a:spcPts val="0"/>
              </a:spcBef>
              <a:spcAft>
                <a:spcPts val="0"/>
              </a:spcAft>
              <a:buClr>
                <a:schemeClr val="dk1"/>
              </a:buClr>
              <a:buSzPct val="100000"/>
              <a:buNone/>
            </a:pPr>
            <a:r>
              <a:rPr lang="en-US">
                <a:solidFill>
                  <a:schemeClr val="dk1"/>
                </a:solidFill>
              </a:rPr>
              <a:t>This presentation provides an overview of the implementation of an AI opponent for the game of Tic Tac Toe using the Minimax algorithm. We'll discuss the problem statement, the solution approach, key implementation details, and the achievements of the project.</a:t>
            </a:r>
            <a:endParaRPr/>
          </a:p>
        </p:txBody>
      </p:sp>
      <p:sp>
        <p:nvSpPr>
          <p:cNvPr id="130" name="Google Shape;130;p1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descr="Iphone Floating taking image"/>
          <p:cNvPicPr preferRelativeResize="0">
            <a:picLocks noGrp="1"/>
          </p:cNvPicPr>
          <p:nvPr>
            <p:ph type="pic" idx="2"/>
          </p:nvPr>
        </p:nvPicPr>
        <p:blipFill rotWithShape="1">
          <a:blip r:embed="rId3">
            <a:alphaModFix/>
          </a:blip>
          <a:srcRect/>
          <a:stretch/>
        </p:blipFill>
        <p:spPr>
          <a:xfrm>
            <a:off x="0" y="0"/>
            <a:ext cx="6096000" cy="6858000"/>
          </a:xfrm>
          <a:prstGeom prst="parallelogram">
            <a:avLst>
              <a:gd name="adj" fmla="val 25000"/>
            </a:avLst>
          </a:prstGeom>
          <a:noFill/>
          <a:ln>
            <a:noFill/>
          </a:ln>
        </p:spPr>
      </p:pic>
      <p:sp>
        <p:nvSpPr>
          <p:cNvPr id="136" name="Google Shape;136;p20"/>
          <p:cNvSpPr/>
          <p:nvPr/>
        </p:nvSpPr>
        <p:spPr>
          <a:xfrm>
            <a:off x="0" y="0"/>
            <a:ext cx="6096000" cy="6882714"/>
          </a:xfrm>
          <a:prstGeom prst="parallelogram">
            <a:avLst>
              <a:gd name="adj" fmla="val 25000"/>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20"/>
          <p:cNvSpPr txBox="1">
            <a:spLocks noGrp="1"/>
          </p:cNvSpPr>
          <p:nvPr>
            <p:ph type="title"/>
          </p:nvPr>
        </p:nvSpPr>
        <p:spPr>
          <a:xfrm>
            <a:off x="6095999" y="1787237"/>
            <a:ext cx="5687291" cy="23948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b="1"/>
              <a:t>PROBLEM STATEMENT</a:t>
            </a:r>
            <a:endParaRPr/>
          </a:p>
        </p:txBody>
      </p:sp>
      <p:sp>
        <p:nvSpPr>
          <p:cNvPr id="138" name="Google Shape;138;p20"/>
          <p:cNvSpPr txBox="1">
            <a:spLocks noGrp="1"/>
          </p:cNvSpPr>
          <p:nvPr>
            <p:ph type="body" idx="1"/>
          </p:nvPr>
        </p:nvSpPr>
        <p:spPr>
          <a:xfrm>
            <a:off x="6096000" y="4209064"/>
            <a:ext cx="5251450" cy="1512467"/>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00000"/>
              </a:lnSpc>
              <a:spcBef>
                <a:spcPts val="0"/>
              </a:spcBef>
              <a:spcAft>
                <a:spcPts val="0"/>
              </a:spcAft>
              <a:buClr>
                <a:schemeClr val="dk1"/>
              </a:buClr>
              <a:buSzPct val="100000"/>
              <a:buNone/>
            </a:pPr>
            <a:r>
              <a:rPr lang="en-US">
                <a:solidFill>
                  <a:schemeClr val="dk1"/>
                </a:solidFill>
              </a:rPr>
              <a:t>Create an AI opponent that can play Tic Tac Toe against a human player. The AI opponent should make intelligent moves and aim to win or achieve a draw in the game.</a:t>
            </a:r>
            <a:endParaRPr/>
          </a:p>
        </p:txBody>
      </p:sp>
      <p:sp>
        <p:nvSpPr>
          <p:cNvPr id="139" name="Google Shape;139;p2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a:t>MINMAX ALGORITHM</a:t>
            </a:r>
            <a:endParaRPr/>
          </a:p>
        </p:txBody>
      </p:sp>
      <p:sp>
        <p:nvSpPr>
          <p:cNvPr id="145" name="Google Shape;145;p2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fontScale="77500" lnSpcReduction="20000"/>
          </a:bodyPr>
          <a:lstStyle/>
          <a:p>
            <a:pPr marL="0" lvl="0" indent="0" algn="l" rtl="0">
              <a:lnSpc>
                <a:spcPct val="150000"/>
              </a:lnSpc>
              <a:spcBef>
                <a:spcPts val="0"/>
              </a:spcBef>
              <a:spcAft>
                <a:spcPts val="0"/>
              </a:spcAft>
              <a:buClr>
                <a:schemeClr val="dk1"/>
              </a:buClr>
              <a:buSzPct val="100000"/>
              <a:buNone/>
            </a:pPr>
            <a:r>
              <a:rPr lang="en-US" sz="2800"/>
              <a:t>The min max algorithm in AI, popularly known as the minimax, is a backtracking algorithm used in decision making, game theory and artificial intelligence (AI). It is used to find the optimal move for a player, assuming that the opponent is also playing optimally.</a:t>
            </a:r>
            <a:endParaRPr/>
          </a:p>
        </p:txBody>
      </p:sp>
      <p:pic>
        <p:nvPicPr>
          <p:cNvPr id="146" name="Google Shape;146;p21"/>
          <p:cNvPicPr preferRelativeResize="0">
            <a:picLocks noGrp="1"/>
          </p:cNvPicPr>
          <p:nvPr>
            <p:ph type="pic" idx="2"/>
          </p:nvPr>
        </p:nvPicPr>
        <p:blipFill rotWithShape="1">
          <a:blip r:embed="rId3">
            <a:alphaModFix/>
          </a:blip>
          <a:srcRect l="12227" r="12226"/>
          <a:stretch/>
        </p:blipFill>
        <p:spPr>
          <a:xfrm>
            <a:off x="0" y="-19878"/>
            <a:ext cx="7406905" cy="6866810"/>
          </a:xfrm>
          <a:prstGeom prst="rect">
            <a:avLst/>
          </a:prstGeom>
          <a:noFill/>
          <a:ln>
            <a:noFill/>
          </a:ln>
        </p:spPr>
      </p:pic>
      <p:sp>
        <p:nvSpPr>
          <p:cNvPr id="147" name="Google Shape;147;p2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p:nvPr/>
        </p:nvSpPr>
        <p:spPr>
          <a:xfrm>
            <a:off x="0" y="-13504"/>
            <a:ext cx="5416550" cy="684693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22"/>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Calibri"/>
              <a:buNone/>
            </a:pPr>
            <a:r>
              <a:rPr lang="en-US" b="1"/>
              <a:t>SOLUTION APPROACH</a:t>
            </a:r>
            <a:endParaRPr/>
          </a:p>
        </p:txBody>
      </p:sp>
      <p:sp>
        <p:nvSpPr>
          <p:cNvPr id="154" name="Google Shape;154;p22"/>
          <p:cNvSpPr txBox="1">
            <a:spLocks noGrp="1"/>
          </p:cNvSpPr>
          <p:nvPr>
            <p:ph type="body" idx="1"/>
          </p:nvPr>
        </p:nvSpPr>
        <p:spPr>
          <a:xfrm>
            <a:off x="5767754" y="1831911"/>
            <a:ext cx="6043246" cy="463639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1600"/>
              <a:buChar char="•"/>
            </a:pPr>
            <a:r>
              <a:rPr lang="en-US"/>
              <a:t>Implement the game logic including the game board, evaluation of game states, win-checking, and empty cell detection.</a:t>
            </a:r>
            <a:endParaRPr/>
          </a:p>
          <a:p>
            <a:pPr marL="228600" lvl="0" indent="-228600" algn="l" rtl="0">
              <a:lnSpc>
                <a:spcPct val="150000"/>
              </a:lnSpc>
              <a:spcBef>
                <a:spcPts val="1000"/>
              </a:spcBef>
              <a:spcAft>
                <a:spcPts val="0"/>
              </a:spcAft>
              <a:buClr>
                <a:schemeClr val="dk1"/>
              </a:buClr>
              <a:buSzPts val="1600"/>
              <a:buChar char="•"/>
            </a:pPr>
            <a:r>
              <a:rPr lang="en-US"/>
              <a:t>Utilize the Minimax algorithm, a decision-making algorithm commonly used in game theory, to determine the best possible moves for the AI opponent.</a:t>
            </a:r>
            <a:endParaRPr/>
          </a:p>
          <a:p>
            <a:pPr marL="228600" lvl="0" indent="-228600" algn="l" rtl="0">
              <a:lnSpc>
                <a:spcPct val="150000"/>
              </a:lnSpc>
              <a:spcBef>
                <a:spcPts val="1000"/>
              </a:spcBef>
              <a:spcAft>
                <a:spcPts val="0"/>
              </a:spcAft>
              <a:buClr>
                <a:schemeClr val="dk1"/>
              </a:buClr>
              <a:buSzPts val="1600"/>
              <a:buChar char="•"/>
            </a:pPr>
            <a:r>
              <a:rPr lang="en-US"/>
              <a:t>Allow the human player to make moves and provide an interactive game experience.</a:t>
            </a:r>
            <a:endParaRPr/>
          </a:p>
          <a:p>
            <a:pPr marL="0" lvl="0" indent="0" algn="l" rtl="0">
              <a:lnSpc>
                <a:spcPct val="150000"/>
              </a:lnSpc>
              <a:spcBef>
                <a:spcPts val="1000"/>
              </a:spcBef>
              <a:spcAft>
                <a:spcPts val="0"/>
              </a:spcAft>
              <a:buClr>
                <a:schemeClr val="dk1"/>
              </a:buClr>
              <a:buSzPts val="1600"/>
              <a:buNone/>
            </a:pPr>
            <a:endParaRPr/>
          </a:p>
        </p:txBody>
      </p:sp>
      <p:sp>
        <p:nvSpPr>
          <p:cNvPr id="155" name="Google Shape;155;p2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56" name="Google Shape;156;p22"/>
          <p:cNvPicPr preferRelativeResize="0"/>
          <p:nvPr/>
        </p:nvPicPr>
        <p:blipFill rotWithShape="1">
          <a:blip r:embed="rId3">
            <a:alphaModFix/>
          </a:blip>
          <a:srcRect l="35190"/>
          <a:stretch/>
        </p:blipFill>
        <p:spPr>
          <a:xfrm>
            <a:off x="26894" y="11068"/>
            <a:ext cx="5558644" cy="6846932"/>
          </a:xfrm>
          <a:prstGeom prst="rect">
            <a:avLst/>
          </a:prstGeom>
          <a:noFill/>
          <a:ln>
            <a:noFill/>
          </a:ln>
        </p:spPr>
      </p:pic>
      <p:sp>
        <p:nvSpPr>
          <p:cNvPr id="157" name="Google Shape;157;p22"/>
          <p:cNvSpPr/>
          <p:nvPr/>
        </p:nvSpPr>
        <p:spPr>
          <a:xfrm>
            <a:off x="0" y="26894"/>
            <a:ext cx="5416550" cy="678196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3"/>
          <p:cNvPicPr preferRelativeResize="0">
            <a:picLocks noGrp="1"/>
          </p:cNvPicPr>
          <p:nvPr>
            <p:ph type="pic" idx="2"/>
          </p:nvPr>
        </p:nvPicPr>
        <p:blipFill rotWithShape="1">
          <a:blip r:embed="rId3">
            <a:alphaModFix/>
          </a:blip>
          <a:srcRect/>
          <a:stretch/>
        </p:blipFill>
        <p:spPr>
          <a:xfrm>
            <a:off x="1" y="1003687"/>
            <a:ext cx="6427694" cy="4947812"/>
          </a:xfrm>
          <a:prstGeom prst="rect">
            <a:avLst/>
          </a:prstGeom>
          <a:noFill/>
          <a:ln>
            <a:noFill/>
          </a:ln>
        </p:spPr>
      </p:pic>
      <p:sp>
        <p:nvSpPr>
          <p:cNvPr id="164" name="Google Shape;164;p23"/>
          <p:cNvSpPr/>
          <p:nvPr/>
        </p:nvSpPr>
        <p:spPr>
          <a:xfrm>
            <a:off x="0" y="0"/>
            <a:ext cx="6427695" cy="6910998"/>
          </a:xfrm>
          <a:custGeom>
            <a:avLst/>
            <a:gdLst/>
            <a:ahLst/>
            <a:cxnLst/>
            <a:rect l="l" t="t" r="r" b="b"/>
            <a:pathLst>
              <a:path w="7406905" h="6866810" extrusionOk="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23"/>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b="1"/>
              <a:t>IMPLEMENTATION</a:t>
            </a:r>
            <a:endParaRPr/>
          </a:p>
        </p:txBody>
      </p:sp>
      <p:sp>
        <p:nvSpPr>
          <p:cNvPr id="166" name="Google Shape;166;p23"/>
          <p:cNvSpPr txBox="1">
            <a:spLocks noGrp="1"/>
          </p:cNvSpPr>
          <p:nvPr>
            <p:ph type="body" idx="1"/>
          </p:nvPr>
        </p:nvSpPr>
        <p:spPr>
          <a:xfrm>
            <a:off x="6535271" y="833718"/>
            <a:ext cx="5275730" cy="5659158"/>
          </a:xfrm>
          <a:prstGeom prst="rect">
            <a:avLst/>
          </a:prstGeom>
          <a:noFill/>
          <a:ln>
            <a:noFill/>
          </a:ln>
        </p:spPr>
        <p:txBody>
          <a:bodyPr spcFirstLastPara="1" wrap="square" lIns="0" tIns="45700" rIns="0" bIns="45700" anchor="t" anchorCtr="0">
            <a:normAutofit lnSpcReduction="10000"/>
          </a:bodyPr>
          <a:lstStyle/>
          <a:p>
            <a:pPr marL="228600" lvl="0" indent="-228600" algn="l" rtl="0">
              <a:lnSpc>
                <a:spcPct val="150000"/>
              </a:lnSpc>
              <a:spcBef>
                <a:spcPts val="0"/>
              </a:spcBef>
              <a:spcAft>
                <a:spcPts val="0"/>
              </a:spcAft>
              <a:buClr>
                <a:schemeClr val="dk1"/>
              </a:buClr>
              <a:buSzPts val="1600"/>
              <a:buChar char="•"/>
            </a:pPr>
            <a:r>
              <a:rPr lang="en-US"/>
              <a:t>The game board is represented as a 3x3 grid with each cell holding a value of 0, representing an empty cell.</a:t>
            </a:r>
            <a:endParaRPr/>
          </a:p>
          <a:p>
            <a:pPr marL="228600" lvl="0" indent="-228600" algn="l" rtl="0">
              <a:lnSpc>
                <a:spcPct val="150000"/>
              </a:lnSpc>
              <a:spcBef>
                <a:spcPts val="500"/>
              </a:spcBef>
              <a:spcAft>
                <a:spcPts val="0"/>
              </a:spcAft>
              <a:buClr>
                <a:schemeClr val="dk1"/>
              </a:buClr>
              <a:buSzPts val="1600"/>
              <a:buChar char="•"/>
            </a:pPr>
            <a:r>
              <a:rPr lang="en-US"/>
              <a:t>The evaluation function assigns scores to different game states: +1 for AI win, -1 for human win, and 0 for a draw.</a:t>
            </a:r>
            <a:endParaRPr/>
          </a:p>
          <a:p>
            <a:pPr marL="228600" lvl="0" indent="-228600" algn="l" rtl="0">
              <a:lnSpc>
                <a:spcPct val="150000"/>
              </a:lnSpc>
              <a:spcBef>
                <a:spcPts val="500"/>
              </a:spcBef>
              <a:spcAft>
                <a:spcPts val="0"/>
              </a:spcAft>
              <a:buClr>
                <a:schemeClr val="dk1"/>
              </a:buClr>
              <a:buSzPts val="1600"/>
              <a:buChar char="•"/>
            </a:pPr>
            <a:r>
              <a:rPr lang="en-US"/>
              <a:t>The win-checking function verifies if a player has won the game by checking rows, columns, and diagonals.</a:t>
            </a:r>
            <a:endParaRPr/>
          </a:p>
          <a:p>
            <a:pPr marL="228600" lvl="0" indent="-228600" algn="l" rtl="0">
              <a:lnSpc>
                <a:spcPct val="150000"/>
              </a:lnSpc>
              <a:spcBef>
                <a:spcPts val="500"/>
              </a:spcBef>
              <a:spcAft>
                <a:spcPts val="0"/>
              </a:spcAft>
              <a:buClr>
                <a:schemeClr val="dk1"/>
              </a:buClr>
              <a:buSzPts val="1600"/>
              <a:buChar char="•"/>
            </a:pPr>
            <a:r>
              <a:rPr lang="en-US"/>
              <a:t>The Minimax algorithm is recursively applied to search through all possible moves and evaluate the scores for each move.</a:t>
            </a:r>
            <a:endParaRPr/>
          </a:p>
          <a:p>
            <a:pPr marL="228600" lvl="0" indent="-228600" algn="l" rtl="0">
              <a:lnSpc>
                <a:spcPct val="150000"/>
              </a:lnSpc>
              <a:spcBef>
                <a:spcPts val="500"/>
              </a:spcBef>
              <a:spcAft>
                <a:spcPts val="0"/>
              </a:spcAft>
              <a:buClr>
                <a:schemeClr val="dk1"/>
              </a:buClr>
              <a:buSzPts val="1600"/>
              <a:buChar char="•"/>
            </a:pPr>
            <a:r>
              <a:rPr lang="en-US"/>
              <a:t>Utility functions handle console clearing, rendering the game board, and handling turns for both the human player and the AI opponent.</a:t>
            </a:r>
            <a:endParaRPr/>
          </a:p>
          <a:p>
            <a:pPr marL="228600" lvl="0" indent="-228600" algn="l" rtl="0">
              <a:lnSpc>
                <a:spcPct val="150000"/>
              </a:lnSpc>
              <a:spcBef>
                <a:spcPts val="500"/>
              </a:spcBef>
              <a:spcAft>
                <a:spcPts val="0"/>
              </a:spcAft>
              <a:buClr>
                <a:schemeClr val="dk1"/>
              </a:buClr>
              <a:buSzPts val="1600"/>
              <a:buChar char="•"/>
            </a:pPr>
            <a:r>
              <a:rPr lang="en-US"/>
              <a:t>The main game loop allows the human player to choose their symbol and the order of play, alternates between turns, and displays the game result.</a:t>
            </a:r>
            <a:endParaRPr/>
          </a:p>
        </p:txBody>
      </p:sp>
      <p:sp>
        <p:nvSpPr>
          <p:cNvPr id="167" name="Google Shape;167;p2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ADVANTAGES/DISADVANTAGES</a:t>
            </a:r>
            <a:endParaRPr/>
          </a:p>
        </p:txBody>
      </p:sp>
      <p:sp>
        <p:nvSpPr>
          <p:cNvPr id="173" name="Google Shape;173;p24"/>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Advantages</a:t>
            </a:r>
            <a:endParaRPr/>
          </a:p>
        </p:txBody>
      </p:sp>
      <p:sp>
        <p:nvSpPr>
          <p:cNvPr id="174" name="Google Shape;174;p24"/>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AI opponent makes intelligent moves using the Minimax algorithm, providing a challenging gameplay experience.</a:t>
            </a:r>
            <a:endParaRPr/>
          </a:p>
          <a:p>
            <a:pPr marL="228600" lvl="0" indent="-228600" algn="l" rtl="0">
              <a:lnSpc>
                <a:spcPct val="150000"/>
              </a:lnSpc>
              <a:spcBef>
                <a:spcPts val="1000"/>
              </a:spcBef>
              <a:spcAft>
                <a:spcPts val="0"/>
              </a:spcAft>
              <a:buClr>
                <a:schemeClr val="lt1"/>
              </a:buClr>
              <a:buSzPts val="1600"/>
              <a:buChar char="•"/>
            </a:pPr>
            <a:r>
              <a:rPr lang="en-US"/>
              <a:t>The game is interactive and allows human players to make moves.</a:t>
            </a:r>
            <a:endParaRPr/>
          </a:p>
          <a:p>
            <a:pPr marL="228600" lvl="0" indent="-228600" algn="l" rtl="0">
              <a:lnSpc>
                <a:spcPct val="150000"/>
              </a:lnSpc>
              <a:spcBef>
                <a:spcPts val="1000"/>
              </a:spcBef>
              <a:spcAft>
                <a:spcPts val="0"/>
              </a:spcAft>
              <a:buClr>
                <a:schemeClr val="lt1"/>
              </a:buClr>
              <a:buSzPts val="1600"/>
              <a:buChar char="•"/>
            </a:pPr>
            <a:r>
              <a:rPr lang="en-US"/>
              <a:t>The implementation is modular and extensible, making it easy to enhance or modify the game logic.</a:t>
            </a:r>
            <a:endParaRPr/>
          </a:p>
        </p:txBody>
      </p:sp>
      <p:sp>
        <p:nvSpPr>
          <p:cNvPr id="175" name="Google Shape;175;p24"/>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Disadvantages</a:t>
            </a:r>
            <a:endParaRPr/>
          </a:p>
        </p:txBody>
      </p:sp>
      <p:sp>
        <p:nvSpPr>
          <p:cNvPr id="176" name="Google Shape;176;p24"/>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implementation is limited to the game of Tic Tac Toe and may not be directly applicable to other games.</a:t>
            </a:r>
            <a:endParaRPr/>
          </a:p>
          <a:p>
            <a:pPr marL="228600" lvl="0" indent="-228600" algn="l" rtl="0">
              <a:lnSpc>
                <a:spcPct val="150000"/>
              </a:lnSpc>
              <a:spcBef>
                <a:spcPts val="1000"/>
              </a:spcBef>
              <a:spcAft>
                <a:spcPts val="0"/>
              </a:spcAft>
              <a:buClr>
                <a:schemeClr val="lt1"/>
              </a:buClr>
              <a:buSzPts val="1600"/>
              <a:buChar char="•"/>
            </a:pPr>
            <a:r>
              <a:rPr lang="en-US"/>
              <a:t>The Minimax algorithm has a high time complexity, making it less suitable for more complex games with larger search spaces.</a:t>
            </a:r>
            <a:endParaRPr/>
          </a:p>
        </p:txBody>
      </p:sp>
      <p:sp>
        <p:nvSpPr>
          <p:cNvPr id="177" name="Google Shape;177;p2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n-US" b="1"/>
              <a:t>ACHIEVEMENTS</a:t>
            </a:r>
            <a:endParaRPr/>
          </a:p>
        </p:txBody>
      </p:sp>
      <p:sp>
        <p:nvSpPr>
          <p:cNvPr id="183" name="Google Shape;183;p2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4" name="Google Shape;184;p25"/>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600"/>
              <a:buNone/>
            </a:pPr>
            <a:r>
              <a:rPr lang="en-US"/>
              <a:t>Successfully implemented the Tic Tac Toe game logic and AI opponent using the Minimax algorithm.</a:t>
            </a:r>
            <a:endParaRPr/>
          </a:p>
          <a:p>
            <a:pPr marL="0" lvl="0" indent="0" algn="l" rtl="0">
              <a:lnSpc>
                <a:spcPct val="150000"/>
              </a:lnSpc>
              <a:spcBef>
                <a:spcPts val="1000"/>
              </a:spcBef>
              <a:spcAft>
                <a:spcPts val="0"/>
              </a:spcAft>
              <a:buClr>
                <a:schemeClr val="lt1"/>
              </a:buClr>
              <a:buSzPts val="1600"/>
              <a:buNone/>
            </a:pPr>
            <a:r>
              <a:rPr lang="en-US"/>
              <a:t>Created an interactive and engaging gameplay experience for human players.</a:t>
            </a:r>
            <a:endParaRPr/>
          </a:p>
          <a:p>
            <a:pPr marL="0" lvl="0" indent="0" algn="l" rtl="0">
              <a:lnSpc>
                <a:spcPct val="150000"/>
              </a:lnSpc>
              <a:spcBef>
                <a:spcPts val="1000"/>
              </a:spcBef>
              <a:spcAft>
                <a:spcPts val="0"/>
              </a:spcAft>
              <a:buClr>
                <a:schemeClr val="lt1"/>
              </a:buClr>
              <a:buSzPts val="1600"/>
              <a:buNone/>
            </a:pPr>
            <a:r>
              <a:rPr lang="en-US"/>
              <a:t>Demonstrated the application of decision-making algorithms in game development.</a:t>
            </a:r>
            <a:endParaRPr/>
          </a:p>
          <a:p>
            <a:pPr marL="0" lvl="0" indent="0" algn="l" rtl="0">
              <a:lnSpc>
                <a:spcPct val="150000"/>
              </a:lnSpc>
              <a:spcBef>
                <a:spcPts val="1000"/>
              </a:spcBef>
              <a:spcAft>
                <a:spcPts val="0"/>
              </a:spcAft>
              <a:buClr>
                <a:schemeClr val="lt1"/>
              </a:buClr>
              <a:buSzPts val="1600"/>
              <a:buNone/>
            </a:pPr>
            <a:endParaRPr/>
          </a:p>
        </p:txBody>
      </p:sp>
      <p:pic>
        <p:nvPicPr>
          <p:cNvPr id="185" name="Google Shape;185;p25"/>
          <p:cNvPicPr preferRelativeResize="0">
            <a:picLocks noGrp="1"/>
          </p:cNvPicPr>
          <p:nvPr>
            <p:ph type="pic" idx="2"/>
          </p:nvPr>
        </p:nvPicPr>
        <p:blipFill rotWithShape="1">
          <a:blip r:embed="rId3">
            <a:alphaModFix/>
          </a:blip>
          <a:srcRect/>
          <a:stretch/>
        </p:blipFill>
        <p:spPr>
          <a:xfrm>
            <a:off x="5894735" y="-1288780"/>
            <a:ext cx="5561391" cy="9897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1" name="Google Shape;191;p26"/>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 Set up initial variables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2. Implement evaluation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 Implement win-checking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4. Implement game-over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5. Implement empty-cells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6. Implement valid-move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7. Implement set-move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8. Implement Minimax algorithm</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9. Implement utility functions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10. Implement main game loop</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10.1. Allow human player to choose symbol (X or O)</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10.2. Allow human player to choose order of play</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10.3. Alternate between human player's turn and AI opponent's turn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10.4. Display game result after game ends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11. Exit</a:t>
            </a:r>
            <a:endParaRPr/>
          </a:p>
        </p:txBody>
      </p:sp>
      <p:sp>
        <p:nvSpPr>
          <p:cNvPr id="192" name="Google Shape;192;p26"/>
          <p:cNvSpPr txBox="1">
            <a:spLocks noGrp="1"/>
          </p:cNvSpPr>
          <p:nvPr>
            <p:ph type="title"/>
          </p:nvPr>
        </p:nvSpPr>
        <p:spPr>
          <a:xfrm>
            <a:off x="702365" y="392429"/>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PSEUDO CODE</a:t>
            </a:r>
            <a:endParaRPr>
              <a:solidFill>
                <a:schemeClr val="lt1"/>
              </a:solidFill>
            </a:endParaRPr>
          </a:p>
        </p:txBody>
      </p:sp>
      <p:sp>
        <p:nvSpPr>
          <p:cNvPr id="193" name="Google Shape;193;p26"/>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661</Words>
  <Application>Microsoft Office PowerPoint</Application>
  <PresentationFormat>Widescreen</PresentationFormat>
  <Paragraphs>57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vt:lpstr>
      <vt:lpstr>Arial</vt:lpstr>
      <vt:lpstr>Office Theme</vt:lpstr>
      <vt:lpstr>TIC TAC TOE AI USING MINIMAX ALGORITHM</vt:lpstr>
      <vt:lpstr>OVERVIEW</vt:lpstr>
      <vt:lpstr>PROBLEM STATEMENT</vt:lpstr>
      <vt:lpstr>MINMAX ALGORITHM</vt:lpstr>
      <vt:lpstr>SOLUTION APPROACH</vt:lpstr>
      <vt:lpstr>IMPLEMENTATION</vt:lpstr>
      <vt:lpstr>ADVANTAGES/DISADVANTAGES</vt:lpstr>
      <vt:lpstr>ACHIEVEMENTS</vt:lpstr>
      <vt:lpstr>PSEUDO CODE</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AI USING MINIMAX ALGORITHM</dc:title>
  <dc:creator>Administrator</dc:creator>
  <cp:lastModifiedBy>admin</cp:lastModifiedBy>
  <cp:revision>2</cp:revision>
  <dcterms:modified xsi:type="dcterms:W3CDTF">2024-09-24T08:40:15Z</dcterms:modified>
</cp:coreProperties>
</file>