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77700-B295-EF38-EEF9-8C355B341E15}"/>
              </a:ext>
            </a:extLst>
          </p:cNvPr>
          <p:cNvSpPr txBox="1"/>
          <p:nvPr/>
        </p:nvSpPr>
        <p:spPr>
          <a:xfrm>
            <a:off x="1222310" y="117693"/>
            <a:ext cx="10646229" cy="6740307"/>
          </a:xfrm>
          <a:prstGeom prst="rect">
            <a:avLst/>
          </a:prstGeom>
          <a:noFill/>
        </p:spPr>
        <p:txBody>
          <a:bodyPr wrap="square" rtlCol="0">
            <a:spAutoFit/>
          </a:bodyPr>
          <a:lstStyle/>
          <a:p>
            <a:pPr algn="ctr"/>
            <a:r>
              <a:rPr lang="en-IN" b="1" i="0" u="none" strike="noStrike" baseline="0" dirty="0">
                <a:solidFill>
                  <a:srgbClr val="000000"/>
                </a:solidFill>
                <a:latin typeface="Times New Roman" panose="02020603050405020304" pitchFamily="18" charset="0"/>
              </a:rPr>
              <a:t>BREAST CANCER DETECTION</a:t>
            </a:r>
            <a:endParaRPr lang="en-IN" b="0" i="0" u="none" strike="noStrike" baseline="0" dirty="0">
              <a:solidFill>
                <a:srgbClr val="000000"/>
              </a:solidFill>
              <a:latin typeface="Times New Roman" panose="02020603050405020304" pitchFamily="18" charset="0"/>
            </a:endParaRPr>
          </a:p>
          <a:p>
            <a:pPr algn="ctr"/>
            <a:r>
              <a:rPr lang="en-IN" b="0" i="0" u="none" strike="noStrike" baseline="0" dirty="0">
                <a:solidFill>
                  <a:srgbClr val="000000"/>
                </a:solidFill>
                <a:latin typeface="Times New Roman" panose="02020603050405020304" pitchFamily="18" charset="0"/>
              </a:rPr>
              <a:t> </a:t>
            </a:r>
          </a:p>
          <a:p>
            <a:pPr algn="ctr"/>
            <a:r>
              <a:rPr lang="en-US" sz="1800" b="1" i="0" u="none" strike="noStrike" baseline="0" dirty="0">
                <a:solidFill>
                  <a:srgbClr val="000000"/>
                </a:solidFill>
                <a:latin typeface="Times New Roman" panose="02020603050405020304" pitchFamily="18" charset="0"/>
              </a:rPr>
              <a:t>(Course Name: Introduction to Python Programming Lab) (Course Code: 20CS3352) </a:t>
            </a:r>
            <a:endParaRPr lang="en-US" sz="1800" b="0" i="0" u="none" strike="noStrike" baseline="0" dirty="0">
              <a:solidFill>
                <a:srgbClr val="000000"/>
              </a:solidFill>
              <a:latin typeface="Times New Roman" panose="02020603050405020304" pitchFamily="18" charset="0"/>
            </a:endParaRPr>
          </a:p>
          <a:p>
            <a:pPr algn="ctr"/>
            <a:r>
              <a:rPr lang="en-US" sz="1800" b="1" i="0" u="none" strike="noStrike" baseline="0" dirty="0">
                <a:solidFill>
                  <a:srgbClr val="000000"/>
                </a:solidFill>
                <a:latin typeface="Times New Roman" panose="02020603050405020304" pitchFamily="18" charset="0"/>
              </a:rPr>
              <a:t>A Python Project Report on Breast Cancer Detection </a:t>
            </a:r>
            <a:endParaRPr lang="en-US" sz="1800" b="0" i="0" u="none" strike="noStrike" baseline="0" dirty="0">
              <a:solidFill>
                <a:srgbClr val="000000"/>
              </a:solidFill>
              <a:latin typeface="Times New Roman" panose="02020603050405020304" pitchFamily="18" charset="0"/>
            </a:endParaRPr>
          </a:p>
          <a:p>
            <a:pPr algn="ctr"/>
            <a:r>
              <a:rPr lang="en-IN" sz="1800" b="0" i="0" u="none" strike="noStrike" baseline="0" dirty="0">
                <a:solidFill>
                  <a:srgbClr val="000000"/>
                </a:solidFill>
                <a:latin typeface="Times New Roman" panose="02020603050405020304" pitchFamily="18" charset="0"/>
              </a:rPr>
              <a:t>Submitted by </a:t>
            </a:r>
          </a:p>
          <a:p>
            <a:pPr algn="ctr"/>
            <a:r>
              <a:rPr lang="en-IN" sz="1800" b="1" i="0" u="none" strike="noStrike" baseline="0" dirty="0">
                <a:solidFill>
                  <a:srgbClr val="000000"/>
                </a:solidFill>
                <a:latin typeface="Times New Roman" panose="02020603050405020304" pitchFamily="18" charset="0"/>
              </a:rPr>
              <a:t>KUNCHAM MEGHANA (22501A0593) </a:t>
            </a:r>
            <a:endParaRPr lang="en-IN" sz="1800" b="0" i="0" u="none" strike="noStrike" baseline="0" dirty="0">
              <a:solidFill>
                <a:srgbClr val="000000"/>
              </a:solidFill>
              <a:latin typeface="Times New Roman" panose="02020603050405020304" pitchFamily="18" charset="0"/>
            </a:endParaRPr>
          </a:p>
          <a:p>
            <a:pPr algn="ctr"/>
            <a:r>
              <a:rPr lang="en-IN" sz="1800" b="0" i="0" u="none" strike="noStrike" baseline="0" dirty="0">
                <a:solidFill>
                  <a:srgbClr val="000000"/>
                </a:solidFill>
                <a:latin typeface="Times New Roman" panose="02020603050405020304" pitchFamily="18" charset="0"/>
              </a:rPr>
              <a:t>MARIDU NAGA VEERA VENKATA </a:t>
            </a:r>
          </a:p>
          <a:p>
            <a:pPr algn="ctr"/>
            <a:r>
              <a:rPr lang="en-IN" sz="1800" b="1" i="0" u="none" strike="noStrike" baseline="0" dirty="0">
                <a:solidFill>
                  <a:srgbClr val="000000"/>
                </a:solidFill>
                <a:latin typeface="Times New Roman" panose="02020603050405020304" pitchFamily="18" charset="0"/>
              </a:rPr>
              <a:t>SAI BABU (22501A05A6)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JUPUDI KRISHNA PRASANTH (22501A0569)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MUTTHA VENKATESH (22501A05B8)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NALLEBOINA RAMYASRI (23505A0509)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II B. Tech I Sem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in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Computer Science and Engineering </a:t>
            </a:r>
          </a:p>
          <a:p>
            <a:pPr algn="ctr"/>
            <a:endParaRPr lang="en-IN" b="1" dirty="0">
              <a:solidFill>
                <a:srgbClr val="000000"/>
              </a:solidFill>
              <a:latin typeface="Times New Roman" panose="02020603050405020304" pitchFamily="18" charset="0"/>
            </a:endParaRPr>
          </a:p>
          <a:p>
            <a:pPr algn="ctr"/>
            <a:endParaRPr lang="en-IN" sz="1800" b="1" i="0" u="none" strike="noStrike" baseline="0" dirty="0">
              <a:solidFill>
                <a:srgbClr val="000000"/>
              </a:solidFill>
              <a:latin typeface="Times New Roman" panose="02020603050405020304" pitchFamily="18" charset="0"/>
            </a:endParaRPr>
          </a:p>
          <a:p>
            <a:pPr algn="ctr"/>
            <a:endParaRPr lang="en-IN" b="1" dirty="0">
              <a:solidFill>
                <a:srgbClr val="000000"/>
              </a:solidFill>
              <a:latin typeface="Times New Roman" panose="02020603050405020304" pitchFamily="18" charset="0"/>
            </a:endParaRPr>
          </a:p>
          <a:p>
            <a:pPr algn="ctr"/>
            <a:endParaRPr lang="en-IN" sz="1800" b="1" i="0" u="none" strike="noStrike" baseline="0" dirty="0">
              <a:solidFill>
                <a:srgbClr val="000000"/>
              </a:solidFill>
              <a:latin typeface="Times New Roman" panose="02020603050405020304" pitchFamily="18" charset="0"/>
            </a:endParaRPr>
          </a:p>
          <a:p>
            <a:pPr algn="ctr"/>
            <a:endParaRPr lang="en-IN" b="1" dirty="0">
              <a:solidFill>
                <a:srgbClr val="000000"/>
              </a:solidFill>
              <a:latin typeface="Times New Roman" panose="02020603050405020304" pitchFamily="18" charset="0"/>
            </a:endParaRPr>
          </a:p>
          <a:p>
            <a:pPr algn="ctr"/>
            <a:endParaRPr lang="en-IN" sz="1800" b="0" i="0" u="none" strike="noStrike" baseline="0" dirty="0">
              <a:solidFill>
                <a:srgbClr val="000000"/>
              </a:solidFill>
              <a:latin typeface="Times New Roman" panose="02020603050405020304" pitchFamily="18" charset="0"/>
            </a:endParaRPr>
          </a:p>
          <a:p>
            <a:pPr algn="ctr"/>
            <a:r>
              <a:rPr lang="en-US" sz="1800" b="1" i="0" u="none" strike="noStrike" baseline="0" dirty="0">
                <a:solidFill>
                  <a:srgbClr val="000000"/>
                </a:solidFill>
                <a:latin typeface="Times New Roman" panose="02020603050405020304" pitchFamily="18" charset="0"/>
              </a:rPr>
              <a:t>Prasad V Potluri Siddhartha Institute of Technology </a:t>
            </a:r>
            <a:endParaRPr lang="en-US"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0000"/>
                </a:solidFill>
                <a:latin typeface="Times New Roman" panose="02020603050405020304" pitchFamily="18" charset="0"/>
              </a:rPr>
              <a:t>Accredited with A+ grade by NAAC, NBA Accredited, and Autonomous ISO 9001:2015 Certified Institute </a:t>
            </a:r>
          </a:p>
          <a:p>
            <a:pPr algn="ctr"/>
            <a:r>
              <a:rPr lang="en-US" sz="1800" b="0" i="0" u="none" strike="noStrike" baseline="0" dirty="0">
                <a:solidFill>
                  <a:srgbClr val="000000"/>
                </a:solidFill>
                <a:latin typeface="Times New Roman" panose="02020603050405020304" pitchFamily="18" charset="0"/>
              </a:rPr>
              <a:t>Permanently Affiliated to JNTUK-Kakinada and approved by AICTE </a:t>
            </a:r>
          </a:p>
          <a:p>
            <a:pPr algn="ctr"/>
            <a:r>
              <a:rPr lang="en-IN" sz="1800" b="1" i="0" u="none" strike="noStrike" baseline="0" dirty="0" err="1">
                <a:solidFill>
                  <a:srgbClr val="000000"/>
                </a:solidFill>
                <a:latin typeface="Times New Roman" panose="02020603050405020304" pitchFamily="18" charset="0"/>
              </a:rPr>
              <a:t>Kanuru</a:t>
            </a:r>
            <a:r>
              <a:rPr lang="en-IN" sz="1800" b="1" i="0" u="none" strike="noStrike" baseline="0" dirty="0">
                <a:solidFill>
                  <a:srgbClr val="000000"/>
                </a:solidFill>
                <a:latin typeface="Times New Roman" panose="02020603050405020304" pitchFamily="18" charset="0"/>
              </a:rPr>
              <a:t>, Vijayawada-520 007 </a:t>
            </a:r>
            <a:endParaRPr lang="en-IN" dirty="0"/>
          </a:p>
        </p:txBody>
      </p:sp>
      <p:pic>
        <p:nvPicPr>
          <p:cNvPr id="4" name="Picture 3">
            <a:extLst>
              <a:ext uri="{FF2B5EF4-FFF2-40B4-BE49-F238E27FC236}">
                <a16:creationId xmlns:a16="http://schemas.microsoft.com/office/drawing/2014/main" id="{46CA9885-1E10-75EE-CAB6-1CB700A28FC3}"/>
              </a:ext>
            </a:extLst>
          </p:cNvPr>
          <p:cNvPicPr>
            <a:picLocks noChangeAspect="1"/>
          </p:cNvPicPr>
          <p:nvPr/>
        </p:nvPicPr>
        <p:blipFill>
          <a:blip r:embed="rId2"/>
          <a:stretch>
            <a:fillRect/>
          </a:stretch>
        </p:blipFill>
        <p:spPr>
          <a:xfrm>
            <a:off x="5635689" y="4053373"/>
            <a:ext cx="1524777" cy="1524777"/>
          </a:xfrm>
          <a:prstGeom prst="rect">
            <a:avLst/>
          </a:prstGeom>
        </p:spPr>
      </p:pic>
    </p:spTree>
    <p:extLst>
      <p:ext uri="{BB962C8B-B14F-4D97-AF65-F5344CB8AC3E}">
        <p14:creationId xmlns:p14="http://schemas.microsoft.com/office/powerpoint/2010/main" val="237319895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7C61-3289-3A89-FA54-0D56E90938FB}"/>
              </a:ext>
            </a:extLst>
          </p:cNvPr>
          <p:cNvSpPr>
            <a:spLocks noGrp="1"/>
          </p:cNvSpPr>
          <p:nvPr>
            <p:ph type="title"/>
          </p:nvPr>
        </p:nvSpPr>
        <p:spPr>
          <a:xfrm>
            <a:off x="1371600" y="1166326"/>
            <a:ext cx="9601200" cy="1005373"/>
          </a:xfrm>
        </p:spPr>
        <p:txBody>
          <a:bodyPr>
            <a:normAutofit/>
          </a:bodyPr>
          <a:lstStyle/>
          <a:p>
            <a:pPr algn="ctr"/>
            <a:r>
              <a:rPr lang="en-US" sz="4000" dirty="0">
                <a:latin typeface="Algerian" panose="04020705040A02060702" pitchFamily="82" charset="0"/>
              </a:rPr>
              <a:t>DATA PREPROCESSING AND EDA</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826B052E-1632-2370-CB14-F95CB33F7025}"/>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Checking for the Duplicate Values</a:t>
            </a:r>
          </a:p>
          <a:p>
            <a:r>
              <a:rPr lang="en-US" sz="2800" dirty="0">
                <a:latin typeface="Times New Roman" panose="02020603050405020304" pitchFamily="18" charset="0"/>
                <a:cs typeface="Times New Roman" panose="02020603050405020304" pitchFamily="18" charset="0"/>
              </a:rPr>
              <a:t>Dropping Duplicate Values</a:t>
            </a:r>
          </a:p>
          <a:p>
            <a:r>
              <a:rPr lang="en-US" sz="2800" dirty="0">
                <a:latin typeface="Times New Roman" panose="02020603050405020304" pitchFamily="18" charset="0"/>
                <a:cs typeface="Times New Roman" panose="02020603050405020304" pitchFamily="18" charset="0"/>
              </a:rPr>
              <a:t>Checking for Null Values</a:t>
            </a:r>
          </a:p>
          <a:p>
            <a:r>
              <a:rPr lang="en-US" sz="2800" dirty="0">
                <a:latin typeface="Times New Roman" panose="02020603050405020304" pitchFamily="18" charset="0"/>
                <a:cs typeface="Times New Roman" panose="02020603050405020304" pitchFamily="18" charset="0"/>
              </a:rPr>
              <a:t>Data Visualization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13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8C9D-C9DB-82C4-2ED7-B17CD791E819}"/>
              </a:ext>
            </a:extLst>
          </p:cNvPr>
          <p:cNvSpPr>
            <a:spLocks noGrp="1"/>
          </p:cNvSpPr>
          <p:nvPr>
            <p:ph type="title"/>
          </p:nvPr>
        </p:nvSpPr>
        <p:spPr>
          <a:xfrm>
            <a:off x="1371600" y="913822"/>
            <a:ext cx="9601200" cy="1257877"/>
          </a:xfrm>
        </p:spPr>
        <p:txBody>
          <a:bodyPr>
            <a:normAutofit/>
          </a:bodyPr>
          <a:lstStyle/>
          <a:p>
            <a:pPr algn="ctr"/>
            <a:r>
              <a:rPr lang="en-US" sz="3600" dirty="0">
                <a:latin typeface="Algerian" panose="04020705040A02060702" pitchFamily="82" charset="0"/>
              </a:rPr>
              <a:t>Checking for the Duplicate Values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77FB6FDA-A6A4-2C58-A70D-E1DC9376C8E4}"/>
              </a:ext>
            </a:extLst>
          </p:cNvPr>
          <p:cNvSpPr>
            <a:spLocks noGrp="1"/>
          </p:cNvSpPr>
          <p:nvPr>
            <p:ph idx="1"/>
          </p:nvPr>
        </p:nvSpPr>
        <p:spPr>
          <a:xfrm>
            <a:off x="1295400" y="1838130"/>
            <a:ext cx="9601200" cy="3581400"/>
          </a:xfrm>
        </p:spPr>
        <p:txBody>
          <a:bodyPr>
            <a:normAutofit/>
          </a:bodyPr>
          <a:lstStyle/>
          <a:p>
            <a:pPr marL="457200" lvl="0" indent="-361950" algn="l" rtl="0">
              <a:spcBef>
                <a:spcPts val="0"/>
              </a:spcBef>
              <a:spcAft>
                <a:spcPts val="0"/>
              </a:spcAft>
              <a:buSzPts val="2100"/>
              <a:buFont typeface="Times New Roman"/>
              <a:buChar char="◤"/>
            </a:pPr>
            <a:r>
              <a:rPr lang="en-US" sz="2800" dirty="0">
                <a:latin typeface="Times New Roman"/>
                <a:ea typeface="Times New Roman"/>
                <a:cs typeface="Times New Roman"/>
                <a:sym typeface="Times New Roman"/>
              </a:rPr>
              <a:t>Checking for duplicates is necessary as they decrease the accuracy.</a:t>
            </a:r>
          </a:p>
          <a:p>
            <a:pPr marL="457200" lvl="0" indent="-361950" algn="l" rtl="0">
              <a:spcBef>
                <a:spcPts val="0"/>
              </a:spcBef>
              <a:spcAft>
                <a:spcPts val="0"/>
              </a:spcAft>
              <a:buSzPts val="2100"/>
              <a:buFont typeface="Times New Roman"/>
              <a:buChar char="◤"/>
            </a:pPr>
            <a:r>
              <a:rPr lang="en-US" sz="2800" dirty="0">
                <a:latin typeface="Times New Roman"/>
                <a:ea typeface="Times New Roman"/>
                <a:cs typeface="Times New Roman"/>
                <a:sym typeface="Times New Roman"/>
              </a:rPr>
              <a:t>This is the command to check for duplicates.</a:t>
            </a:r>
          </a:p>
          <a:p>
            <a:pPr marL="457200" lvl="0" indent="-361950" algn="l" rtl="0">
              <a:spcBef>
                <a:spcPts val="0"/>
              </a:spcBef>
              <a:spcAft>
                <a:spcPts val="0"/>
              </a:spcAft>
              <a:buSzPts val="2100"/>
              <a:buFont typeface="Times New Roman"/>
              <a:buChar char="◤"/>
            </a:pPr>
            <a:r>
              <a:rPr lang="en-US" sz="2800" dirty="0">
                <a:latin typeface="Times New Roman"/>
                <a:ea typeface="Times New Roman"/>
                <a:cs typeface="Times New Roman"/>
                <a:sym typeface="Times New Roman"/>
              </a:rPr>
              <a:t>The output determines that they are duplicates.</a:t>
            </a:r>
          </a:p>
          <a:p>
            <a:r>
              <a:rPr lang="en-IN" sz="3200" dirty="0"/>
              <a:t>                          </a:t>
            </a:r>
          </a:p>
        </p:txBody>
      </p:sp>
      <p:pic>
        <p:nvPicPr>
          <p:cNvPr id="8" name="Picture 7">
            <a:extLst>
              <a:ext uri="{FF2B5EF4-FFF2-40B4-BE49-F238E27FC236}">
                <a16:creationId xmlns:a16="http://schemas.microsoft.com/office/drawing/2014/main" id="{8246D5DD-F61F-B815-7EB1-F1B4E7743D38}"/>
              </a:ext>
            </a:extLst>
          </p:cNvPr>
          <p:cNvPicPr>
            <a:picLocks noChangeAspect="1"/>
          </p:cNvPicPr>
          <p:nvPr/>
        </p:nvPicPr>
        <p:blipFill>
          <a:blip r:embed="rId2"/>
          <a:stretch>
            <a:fillRect/>
          </a:stretch>
        </p:blipFill>
        <p:spPr>
          <a:xfrm>
            <a:off x="3834881" y="3676261"/>
            <a:ext cx="3834881" cy="2491274"/>
          </a:xfrm>
          <a:prstGeom prst="rect">
            <a:avLst/>
          </a:prstGeom>
        </p:spPr>
      </p:pic>
    </p:spTree>
    <p:extLst>
      <p:ext uri="{BB962C8B-B14F-4D97-AF65-F5344CB8AC3E}">
        <p14:creationId xmlns:p14="http://schemas.microsoft.com/office/powerpoint/2010/main" val="315848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B854-0C90-2CFB-60DA-14DDB6E2E5B0}"/>
              </a:ext>
            </a:extLst>
          </p:cNvPr>
          <p:cNvSpPr>
            <a:spLocks noGrp="1"/>
          </p:cNvSpPr>
          <p:nvPr>
            <p:ph type="title"/>
          </p:nvPr>
        </p:nvSpPr>
        <p:spPr>
          <a:xfrm>
            <a:off x="1371600" y="800100"/>
            <a:ext cx="9601200" cy="1485900"/>
          </a:xfrm>
        </p:spPr>
        <p:txBody>
          <a:bodyPr/>
          <a:lstStyle/>
          <a:p>
            <a:pPr algn="ctr"/>
            <a:r>
              <a:rPr lang="en-US" sz="4000" dirty="0">
                <a:latin typeface="Algerian" panose="04020705040A02060702" pitchFamily="82" charset="0"/>
              </a:rPr>
              <a:t>Dropping Duplicate Values</a:t>
            </a:r>
            <a:br>
              <a:rPr lang="en-US" sz="4400" dirty="0"/>
            </a:br>
            <a:endParaRPr lang="en-IN" dirty="0"/>
          </a:p>
        </p:txBody>
      </p:sp>
      <p:sp>
        <p:nvSpPr>
          <p:cNvPr id="3" name="Content Placeholder 2">
            <a:extLst>
              <a:ext uri="{FF2B5EF4-FFF2-40B4-BE49-F238E27FC236}">
                <a16:creationId xmlns:a16="http://schemas.microsoft.com/office/drawing/2014/main" id="{3A5F85A8-A6D5-CE20-D12E-806D0F793242}"/>
              </a:ext>
            </a:extLst>
          </p:cNvPr>
          <p:cNvSpPr>
            <a:spLocks noGrp="1"/>
          </p:cNvSpPr>
          <p:nvPr>
            <p:ph idx="1"/>
          </p:nvPr>
        </p:nvSpPr>
        <p:spPr>
          <a:xfrm>
            <a:off x="1371600" y="1707503"/>
            <a:ext cx="9601200" cy="4159898"/>
          </a:xfrm>
        </p:spPr>
        <p:txBody>
          <a:bodyPr/>
          <a:lstStyle/>
          <a:p>
            <a:pPr marL="457200" lvl="0" indent="-361950" algn="l" rtl="0">
              <a:spcBef>
                <a:spcPts val="0"/>
              </a:spcBef>
              <a:spcAft>
                <a:spcPts val="0"/>
              </a:spcAft>
              <a:buSzPts val="2100"/>
              <a:buFont typeface="Times New Roman"/>
              <a:buChar char="◤"/>
            </a:pPr>
            <a:r>
              <a:rPr lang="en-US" sz="2000" dirty="0">
                <a:solidFill>
                  <a:srgbClr val="434343"/>
                </a:solidFill>
                <a:latin typeface="Times New Roman"/>
                <a:ea typeface="Times New Roman"/>
                <a:cs typeface="Times New Roman"/>
                <a:sym typeface="Times New Roman"/>
              </a:rPr>
              <a:t>Dropping duplicates can increase the  accuracy </a:t>
            </a:r>
          </a:p>
          <a:p>
            <a:pPr marL="457200" lvl="0" indent="-361950" algn="l" rtl="0">
              <a:spcBef>
                <a:spcPts val="0"/>
              </a:spcBef>
              <a:spcAft>
                <a:spcPts val="0"/>
              </a:spcAft>
              <a:buSzPts val="2100"/>
              <a:buFont typeface="Times New Roman"/>
              <a:buChar char="◤"/>
            </a:pPr>
            <a:r>
              <a:rPr lang="en-US" sz="2000" dirty="0">
                <a:solidFill>
                  <a:srgbClr val="434343"/>
                </a:solidFill>
                <a:latin typeface="Times New Roman"/>
                <a:ea typeface="Times New Roman"/>
                <a:cs typeface="Times New Roman"/>
                <a:sym typeface="Times New Roman"/>
              </a:rPr>
              <a:t>The dotted lines in between indicates the dropping of duplicates</a:t>
            </a:r>
          </a:p>
          <a:p>
            <a:pPr marL="457200" lvl="0" indent="-361950" algn="l" rtl="0">
              <a:spcBef>
                <a:spcPts val="0"/>
              </a:spcBef>
              <a:spcAft>
                <a:spcPts val="0"/>
              </a:spcAft>
              <a:buSzPts val="2100"/>
              <a:buFont typeface="Times New Roman"/>
              <a:buChar char="◤"/>
            </a:pPr>
            <a:r>
              <a:rPr lang="en-US" sz="2000" dirty="0">
                <a:solidFill>
                  <a:srgbClr val="434343"/>
                </a:solidFill>
                <a:latin typeface="Times New Roman"/>
                <a:ea typeface="Times New Roman"/>
                <a:cs typeface="Times New Roman"/>
                <a:sym typeface="Times New Roman"/>
              </a:rPr>
              <a:t>This affects the size of data set</a:t>
            </a:r>
          </a:p>
          <a:p>
            <a:endParaRPr lang="en-IN" dirty="0"/>
          </a:p>
        </p:txBody>
      </p:sp>
      <p:pic>
        <p:nvPicPr>
          <p:cNvPr id="5" name="Picture 4">
            <a:extLst>
              <a:ext uri="{FF2B5EF4-FFF2-40B4-BE49-F238E27FC236}">
                <a16:creationId xmlns:a16="http://schemas.microsoft.com/office/drawing/2014/main" id="{37DA6665-7B91-0480-B8D6-B0A69194336A}"/>
              </a:ext>
            </a:extLst>
          </p:cNvPr>
          <p:cNvPicPr>
            <a:picLocks noChangeAspect="1"/>
          </p:cNvPicPr>
          <p:nvPr/>
        </p:nvPicPr>
        <p:blipFill>
          <a:blip r:embed="rId2"/>
          <a:stretch>
            <a:fillRect/>
          </a:stretch>
        </p:blipFill>
        <p:spPr>
          <a:xfrm>
            <a:off x="1754155" y="2910372"/>
            <a:ext cx="9066245" cy="3546412"/>
          </a:xfrm>
          <a:prstGeom prst="rect">
            <a:avLst/>
          </a:prstGeom>
        </p:spPr>
      </p:pic>
    </p:spTree>
    <p:extLst>
      <p:ext uri="{BB962C8B-B14F-4D97-AF65-F5344CB8AC3E}">
        <p14:creationId xmlns:p14="http://schemas.microsoft.com/office/powerpoint/2010/main" val="53951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68E0-E10E-B897-9D07-233C0D2F846F}"/>
              </a:ext>
            </a:extLst>
          </p:cNvPr>
          <p:cNvSpPr>
            <a:spLocks noGrp="1"/>
          </p:cNvSpPr>
          <p:nvPr>
            <p:ph type="title"/>
          </p:nvPr>
        </p:nvSpPr>
        <p:spPr>
          <a:xfrm>
            <a:off x="1502229" y="1138335"/>
            <a:ext cx="9601200" cy="1024034"/>
          </a:xfrm>
        </p:spPr>
        <p:txBody>
          <a:bodyPr>
            <a:normAutofit fontScale="90000"/>
          </a:bodyPr>
          <a:lstStyle/>
          <a:p>
            <a:pPr algn="ctr"/>
            <a:r>
              <a:rPr lang="en-US" sz="3600" dirty="0">
                <a:latin typeface="Algerian" panose="04020705040A02060702" pitchFamily="82" charset="0"/>
              </a:rPr>
              <a:t>Checking for Null Values</a:t>
            </a:r>
            <a:br>
              <a:rPr lang="en-US" sz="4400" dirty="0"/>
            </a:br>
            <a:endParaRPr lang="en-IN" dirty="0"/>
          </a:p>
        </p:txBody>
      </p:sp>
      <p:pic>
        <p:nvPicPr>
          <p:cNvPr id="9" name="Content Placeholder 8">
            <a:extLst>
              <a:ext uri="{FF2B5EF4-FFF2-40B4-BE49-F238E27FC236}">
                <a16:creationId xmlns:a16="http://schemas.microsoft.com/office/drawing/2014/main" id="{59146BDA-D523-8BA9-D786-C4799AFA62F1}"/>
              </a:ext>
            </a:extLst>
          </p:cNvPr>
          <p:cNvPicPr>
            <a:picLocks noGrp="1" noChangeAspect="1"/>
          </p:cNvPicPr>
          <p:nvPr>
            <p:ph idx="1"/>
          </p:nvPr>
        </p:nvPicPr>
        <p:blipFill>
          <a:blip r:embed="rId2"/>
          <a:stretch>
            <a:fillRect/>
          </a:stretch>
        </p:blipFill>
        <p:spPr>
          <a:xfrm>
            <a:off x="2183363" y="1933443"/>
            <a:ext cx="9134669" cy="4112793"/>
          </a:xfrm>
        </p:spPr>
      </p:pic>
    </p:spTree>
    <p:extLst>
      <p:ext uri="{BB962C8B-B14F-4D97-AF65-F5344CB8AC3E}">
        <p14:creationId xmlns:p14="http://schemas.microsoft.com/office/powerpoint/2010/main" val="399376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0FBA-8001-220B-0D41-3B6BA7C81B46}"/>
              </a:ext>
            </a:extLst>
          </p:cNvPr>
          <p:cNvSpPr>
            <a:spLocks noGrp="1"/>
          </p:cNvSpPr>
          <p:nvPr>
            <p:ph type="title"/>
          </p:nvPr>
        </p:nvSpPr>
        <p:spPr/>
        <p:txBody>
          <a:bodyPr/>
          <a:lstStyle/>
          <a:p>
            <a:pPr algn="ctr"/>
            <a:r>
              <a:rPr lang="en-US" sz="4000" dirty="0">
                <a:latin typeface="Algerian" panose="04020705040A02060702" pitchFamily="82" charset="0"/>
              </a:rPr>
              <a:t>Data Visualization</a:t>
            </a:r>
            <a:br>
              <a:rPr lang="en-IN" sz="4400"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AAA1A60-B275-A64A-BE49-22F302228067}"/>
              </a:ext>
            </a:extLst>
          </p:cNvPr>
          <p:cNvSpPr>
            <a:spLocks noGrp="1"/>
          </p:cNvSpPr>
          <p:nvPr>
            <p:ph idx="1"/>
          </p:nvPr>
        </p:nvSpPr>
        <p:spPr>
          <a:xfrm>
            <a:off x="1371600" y="1520890"/>
            <a:ext cx="9601200" cy="4346510"/>
          </a:xfrm>
        </p:spPr>
        <p:txBody>
          <a:bodyPr/>
          <a:lstStyle/>
          <a:p>
            <a:r>
              <a:rPr lang="en-US" sz="2000" dirty="0">
                <a:solidFill>
                  <a:srgbClr val="374151"/>
                </a:solidFill>
                <a:latin typeface="Times New Roman"/>
                <a:ea typeface="Times New Roman"/>
                <a:cs typeface="Times New Roman"/>
                <a:sym typeface="Times New Roman"/>
              </a:rPr>
              <a:t>Data visualization in Python is commonly done using libraries like Matplotlib and Seaborn.</a:t>
            </a:r>
          </a:p>
          <a:p>
            <a:endParaRPr lang="en-IN" dirty="0"/>
          </a:p>
        </p:txBody>
      </p:sp>
      <p:pic>
        <p:nvPicPr>
          <p:cNvPr id="5" name="Picture 4">
            <a:extLst>
              <a:ext uri="{FF2B5EF4-FFF2-40B4-BE49-F238E27FC236}">
                <a16:creationId xmlns:a16="http://schemas.microsoft.com/office/drawing/2014/main" id="{ACFFACD5-763F-F291-30AF-35109886782D}"/>
              </a:ext>
            </a:extLst>
          </p:cNvPr>
          <p:cNvPicPr>
            <a:picLocks noChangeAspect="1"/>
          </p:cNvPicPr>
          <p:nvPr/>
        </p:nvPicPr>
        <p:blipFill>
          <a:blip r:embed="rId2"/>
          <a:stretch>
            <a:fillRect/>
          </a:stretch>
        </p:blipFill>
        <p:spPr>
          <a:xfrm>
            <a:off x="2202025" y="2323322"/>
            <a:ext cx="7151901" cy="3778898"/>
          </a:xfrm>
          <a:prstGeom prst="rect">
            <a:avLst/>
          </a:prstGeom>
        </p:spPr>
      </p:pic>
    </p:spTree>
    <p:extLst>
      <p:ext uri="{BB962C8B-B14F-4D97-AF65-F5344CB8AC3E}">
        <p14:creationId xmlns:p14="http://schemas.microsoft.com/office/powerpoint/2010/main" val="126520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9D7F4-C0E5-08D0-C3C3-4C52E9599061}"/>
              </a:ext>
            </a:extLst>
          </p:cNvPr>
          <p:cNvSpPr>
            <a:spLocks noGrp="1"/>
          </p:cNvSpPr>
          <p:nvPr>
            <p:ph idx="1"/>
          </p:nvPr>
        </p:nvSpPr>
        <p:spPr>
          <a:xfrm>
            <a:off x="1371600" y="877078"/>
            <a:ext cx="9601200" cy="4990322"/>
          </a:xfrm>
        </p:spPr>
        <p:txBody>
          <a:bodyPr/>
          <a:lstStyle/>
          <a:p>
            <a:pPr marL="0" indent="0" algn="ctr">
              <a:buNone/>
            </a:pPr>
            <a:r>
              <a:rPr lang="en-US" sz="2400" b="1" i="1" u="sng" dirty="0">
                <a:latin typeface="Arial Narrow" panose="020B0606020202030204" pitchFamily="34" charset="0"/>
              </a:rPr>
              <a:t>  </a:t>
            </a:r>
            <a:r>
              <a:rPr lang="en-US" sz="2400" i="1" u="sng" dirty="0">
                <a:latin typeface="Arial Narrow" panose="020B0606020202030204" pitchFamily="34" charset="0"/>
              </a:rPr>
              <a:t>Histogram</a:t>
            </a:r>
            <a:r>
              <a:rPr lang="en-US" i="1" u="sng" dirty="0">
                <a:latin typeface="Algerian" panose="04020705040A02060702" pitchFamily="82" charset="0"/>
              </a:rPr>
              <a:t>:</a:t>
            </a:r>
            <a:r>
              <a:rPr lang="en-US" dirty="0"/>
              <a:t>    </a:t>
            </a:r>
            <a:r>
              <a:rPr lang="en-US" sz="1800" b="0" i="0" u="none" strike="noStrike" baseline="0" dirty="0">
                <a:solidFill>
                  <a:srgbClr val="000000"/>
                </a:solidFill>
                <a:latin typeface="Times New Roman" panose="02020603050405020304" pitchFamily="18" charset="0"/>
              </a:rPr>
              <a:t>A histogram is drawn for the attributes ‘</a:t>
            </a:r>
            <a:r>
              <a:rPr lang="en-US" sz="1800" b="0" i="0" u="none" strike="noStrike" baseline="0" dirty="0" err="1">
                <a:solidFill>
                  <a:srgbClr val="000000"/>
                </a:solidFill>
                <a:latin typeface="Times New Roman" panose="02020603050405020304" pitchFamily="18" charset="0"/>
              </a:rPr>
              <a:t>perimeter_worst</a:t>
            </a:r>
            <a:r>
              <a:rPr lang="en-US" sz="1800" b="0" i="0" u="none" strike="noStrike" baseline="0" dirty="0">
                <a:solidFill>
                  <a:srgbClr val="000000"/>
                </a:solidFill>
                <a:latin typeface="Times New Roman" panose="02020603050405020304" pitchFamily="18" charset="0"/>
              </a:rPr>
              <a:t>’ and ‘breast cancer levels’. For the stroke value 0, the histogram is given red </a:t>
            </a:r>
            <a:r>
              <a:rPr lang="en-US" sz="1800" b="0" i="0" u="none" strike="noStrike" baseline="0" dirty="0" err="1">
                <a:solidFill>
                  <a:srgbClr val="000000"/>
                </a:solidFill>
                <a:latin typeface="Times New Roman" panose="02020603050405020304" pitchFamily="18" charset="0"/>
              </a:rPr>
              <a:t>colour</a:t>
            </a:r>
            <a:r>
              <a:rPr lang="en-US" sz="1800" b="0" i="0" u="none" strike="noStrike" baseline="0" dirty="0">
                <a:solidFill>
                  <a:srgbClr val="000000"/>
                </a:solidFill>
                <a:latin typeface="Times New Roman" panose="02020603050405020304" pitchFamily="18" charset="0"/>
              </a:rPr>
              <a:t> and named as ‘Having breast cancer’. For the stroke value 1, the histogram is given green </a:t>
            </a:r>
            <a:r>
              <a:rPr lang="en-US" sz="1800" b="0" i="0" u="none" strike="noStrike" baseline="0" dirty="0" err="1">
                <a:solidFill>
                  <a:srgbClr val="000000"/>
                </a:solidFill>
                <a:latin typeface="Times New Roman" panose="02020603050405020304" pitchFamily="18" charset="0"/>
              </a:rPr>
              <a:t>colour</a:t>
            </a:r>
            <a:r>
              <a:rPr lang="en-US" sz="1800" b="0" i="0" u="none" strike="noStrike" baseline="0" dirty="0">
                <a:solidFill>
                  <a:srgbClr val="000000"/>
                </a:solidFill>
                <a:latin typeface="Times New Roman" panose="02020603050405020304" pitchFamily="18" charset="0"/>
              </a:rPr>
              <a:t> and named as ‘Not having breast cancer’. </a:t>
            </a:r>
            <a:endParaRPr lang="en-IN" dirty="0"/>
          </a:p>
        </p:txBody>
      </p:sp>
      <p:pic>
        <p:nvPicPr>
          <p:cNvPr id="5" name="Picture 4">
            <a:extLst>
              <a:ext uri="{FF2B5EF4-FFF2-40B4-BE49-F238E27FC236}">
                <a16:creationId xmlns:a16="http://schemas.microsoft.com/office/drawing/2014/main" id="{6F773F1D-AD78-6787-D8F3-1137432FF365}"/>
              </a:ext>
            </a:extLst>
          </p:cNvPr>
          <p:cNvPicPr>
            <a:picLocks noChangeAspect="1"/>
          </p:cNvPicPr>
          <p:nvPr/>
        </p:nvPicPr>
        <p:blipFill>
          <a:blip r:embed="rId2"/>
          <a:stretch>
            <a:fillRect/>
          </a:stretch>
        </p:blipFill>
        <p:spPr>
          <a:xfrm>
            <a:off x="1442852" y="2565917"/>
            <a:ext cx="4592152" cy="3741575"/>
          </a:xfrm>
          <a:prstGeom prst="rect">
            <a:avLst/>
          </a:prstGeom>
        </p:spPr>
      </p:pic>
      <p:pic>
        <p:nvPicPr>
          <p:cNvPr id="7" name="Picture 6">
            <a:extLst>
              <a:ext uri="{FF2B5EF4-FFF2-40B4-BE49-F238E27FC236}">
                <a16:creationId xmlns:a16="http://schemas.microsoft.com/office/drawing/2014/main" id="{E384F9FC-A48C-3FA9-4A68-9494057627DE}"/>
              </a:ext>
            </a:extLst>
          </p:cNvPr>
          <p:cNvPicPr>
            <a:picLocks noChangeAspect="1"/>
          </p:cNvPicPr>
          <p:nvPr/>
        </p:nvPicPr>
        <p:blipFill>
          <a:blip r:embed="rId3"/>
          <a:stretch>
            <a:fillRect/>
          </a:stretch>
        </p:blipFill>
        <p:spPr>
          <a:xfrm>
            <a:off x="6130214" y="2565918"/>
            <a:ext cx="5197152" cy="3741576"/>
          </a:xfrm>
          <a:prstGeom prst="rect">
            <a:avLst/>
          </a:prstGeom>
        </p:spPr>
      </p:pic>
    </p:spTree>
    <p:extLst>
      <p:ext uri="{BB962C8B-B14F-4D97-AF65-F5344CB8AC3E}">
        <p14:creationId xmlns:p14="http://schemas.microsoft.com/office/powerpoint/2010/main" val="216094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941E-3E32-89C6-3826-EF9010345C5B}"/>
              </a:ext>
            </a:extLst>
          </p:cNvPr>
          <p:cNvSpPr>
            <a:spLocks noGrp="1"/>
          </p:cNvSpPr>
          <p:nvPr>
            <p:ph type="title"/>
          </p:nvPr>
        </p:nvSpPr>
        <p:spPr>
          <a:xfrm>
            <a:off x="1371600" y="990600"/>
            <a:ext cx="9601200" cy="1181100"/>
          </a:xfrm>
        </p:spPr>
        <p:txBody>
          <a:bodyPr>
            <a:normAutofit/>
          </a:bodyPr>
          <a:lstStyle/>
          <a:p>
            <a:pPr algn="ctr"/>
            <a:r>
              <a:rPr lang="en" sz="3600" dirty="0">
                <a:latin typeface="Algerian" panose="04020705040A02060702" pitchFamily="82" charset="0"/>
                <a:ea typeface="Times New Roman"/>
                <a:cs typeface="Times New Roman"/>
                <a:sym typeface="Times New Roman"/>
              </a:rPr>
              <a:t>Train</a:t>
            </a:r>
            <a:r>
              <a:rPr lang="en" sz="3600" b="1" dirty="0">
                <a:latin typeface="Algerian" panose="04020705040A02060702" pitchFamily="82" charset="0"/>
                <a:ea typeface="Times New Roman"/>
                <a:cs typeface="Times New Roman"/>
                <a:sym typeface="Times New Roman"/>
              </a:rPr>
              <a:t> </a:t>
            </a:r>
            <a:r>
              <a:rPr lang="en" sz="3600" dirty="0">
                <a:latin typeface="Algerian" panose="04020705040A02060702" pitchFamily="82" charset="0"/>
                <a:ea typeface="Times New Roman"/>
                <a:cs typeface="Times New Roman"/>
                <a:sym typeface="Times New Roman"/>
              </a:rPr>
              <a:t>Model</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977C34C8-2628-170C-261C-79D2194C52C8}"/>
              </a:ext>
            </a:extLst>
          </p:cNvPr>
          <p:cNvSpPr>
            <a:spLocks noGrp="1"/>
          </p:cNvSpPr>
          <p:nvPr>
            <p:ph idx="1"/>
          </p:nvPr>
        </p:nvSpPr>
        <p:spPr/>
        <p:txBody>
          <a:bodyPr>
            <a:normAutofit/>
          </a:bodyPr>
          <a:lstStyle/>
          <a:p>
            <a:pPr marL="457200" lvl="0" indent="-431800" algn="l" rtl="0">
              <a:spcBef>
                <a:spcPts val="0"/>
              </a:spcBef>
              <a:spcAft>
                <a:spcPts val="0"/>
              </a:spcAft>
              <a:buSzPts val="3200"/>
              <a:buFont typeface="Times New Roman"/>
              <a:buChar char="❏"/>
            </a:pPr>
            <a:r>
              <a:rPr lang="en-US" sz="3200" dirty="0">
                <a:latin typeface="Times New Roman"/>
                <a:ea typeface="Times New Roman"/>
                <a:cs typeface="Times New Roman"/>
                <a:sym typeface="Times New Roman"/>
              </a:rPr>
              <a:t>Choose a algorithm to fit a model.</a:t>
            </a:r>
          </a:p>
          <a:p>
            <a:pPr marL="25400" lvl="0" indent="0" algn="l" rtl="0">
              <a:spcBef>
                <a:spcPts val="0"/>
              </a:spcBef>
              <a:spcAft>
                <a:spcPts val="0"/>
              </a:spcAft>
              <a:buSzPts val="3200"/>
              <a:buNone/>
            </a:pPr>
            <a:endParaRPr lang="en-US" sz="3200" dirty="0">
              <a:latin typeface="Times New Roman"/>
              <a:ea typeface="Times New Roman"/>
              <a:cs typeface="Times New Roman"/>
              <a:sym typeface="Times New Roman"/>
            </a:endParaRPr>
          </a:p>
          <a:p>
            <a:pPr marL="457200" lvl="0" indent="-431800" algn="l" rtl="0">
              <a:spcBef>
                <a:spcPts val="0"/>
              </a:spcBef>
              <a:spcAft>
                <a:spcPts val="0"/>
              </a:spcAft>
              <a:buSzPts val="3200"/>
              <a:buFont typeface="Times New Roman"/>
              <a:buChar char="❏"/>
            </a:pPr>
            <a:r>
              <a:rPr lang="en-US" sz="3200" dirty="0">
                <a:latin typeface="Times New Roman"/>
                <a:ea typeface="Times New Roman"/>
                <a:cs typeface="Times New Roman"/>
                <a:sym typeface="Times New Roman"/>
              </a:rPr>
              <a:t>Train model and fit the model</a:t>
            </a:r>
            <a:r>
              <a:rPr lang="en-US" sz="4800" dirty="0">
                <a:latin typeface="Times New Roman"/>
                <a:ea typeface="Times New Roman"/>
                <a:cs typeface="Times New Roman"/>
                <a:sym typeface="Times New Roman"/>
              </a:rPr>
              <a:t>.</a:t>
            </a:r>
            <a:endParaRPr lang="en-IN" sz="4800" dirty="0"/>
          </a:p>
        </p:txBody>
      </p:sp>
    </p:spTree>
    <p:extLst>
      <p:ext uri="{BB962C8B-B14F-4D97-AF65-F5344CB8AC3E}">
        <p14:creationId xmlns:p14="http://schemas.microsoft.com/office/powerpoint/2010/main" val="400095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9205-9DBB-8C00-1434-8E9A396525C4}"/>
              </a:ext>
            </a:extLst>
          </p:cNvPr>
          <p:cNvSpPr>
            <a:spLocks noGrp="1"/>
          </p:cNvSpPr>
          <p:nvPr>
            <p:ph type="title"/>
          </p:nvPr>
        </p:nvSpPr>
        <p:spPr>
          <a:xfrm>
            <a:off x="1371600" y="990600"/>
            <a:ext cx="9601200" cy="1181100"/>
          </a:xfrm>
        </p:spPr>
        <p:txBody>
          <a:bodyPr>
            <a:normAutofit/>
          </a:bodyPr>
          <a:lstStyle/>
          <a:p>
            <a:pPr algn="ctr"/>
            <a:r>
              <a:rPr lang="en" sz="4000" dirty="0">
                <a:latin typeface="Algerian" panose="04020705040A02060702" pitchFamily="82" charset="0"/>
                <a:ea typeface="Times New Roman"/>
                <a:cs typeface="Times New Roman"/>
                <a:sym typeface="Times New Roman"/>
              </a:rPr>
              <a:t>Choosing an Algorithm</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FFEF7F17-BBF4-D4B2-A3D6-585723322F2A}"/>
              </a:ext>
            </a:extLst>
          </p:cNvPr>
          <p:cNvSpPr>
            <a:spLocks noGrp="1"/>
          </p:cNvSpPr>
          <p:nvPr>
            <p:ph idx="1"/>
          </p:nvPr>
        </p:nvSpPr>
        <p:spPr/>
        <p:txBody>
          <a:bodyPr/>
          <a:lstStyle/>
          <a:p>
            <a:pPr marL="457200" lvl="0" indent="-400050" algn="l" rtl="0">
              <a:spcBef>
                <a:spcPts val="0"/>
              </a:spcBef>
              <a:spcAft>
                <a:spcPts val="0"/>
              </a:spcAft>
              <a:buSzPts val="2700"/>
              <a:buFont typeface="Times New Roman"/>
              <a:buChar char="❖"/>
            </a:pPr>
            <a:r>
              <a:rPr lang="en-IN" sz="3200" dirty="0">
                <a:latin typeface="Times New Roman"/>
                <a:ea typeface="Times New Roman"/>
                <a:cs typeface="Times New Roman"/>
                <a:sym typeface="Times New Roman"/>
              </a:rPr>
              <a:t>Naive Bayes classifier</a:t>
            </a:r>
          </a:p>
          <a:p>
            <a:pPr marL="457200" lvl="0" indent="-400050" algn="l" rtl="0">
              <a:spcBef>
                <a:spcPts val="0"/>
              </a:spcBef>
              <a:spcAft>
                <a:spcPts val="0"/>
              </a:spcAft>
              <a:buSzPts val="2700"/>
              <a:buFont typeface="Times New Roman"/>
              <a:buChar char="❖"/>
            </a:pPr>
            <a:r>
              <a:rPr lang="en-IN" sz="3200" dirty="0">
                <a:latin typeface="Times New Roman"/>
                <a:ea typeface="Times New Roman"/>
                <a:cs typeface="Times New Roman"/>
                <a:sym typeface="Times New Roman"/>
              </a:rPr>
              <a:t>Decision Trees</a:t>
            </a:r>
          </a:p>
          <a:p>
            <a:pPr marL="457200" lvl="0" indent="-400050" algn="l" rtl="0">
              <a:spcBef>
                <a:spcPts val="0"/>
              </a:spcBef>
              <a:spcAft>
                <a:spcPts val="0"/>
              </a:spcAft>
              <a:buClr>
                <a:srgbClr val="0000FF"/>
              </a:buClr>
              <a:buSzPts val="2700"/>
              <a:buFont typeface="Times New Roman"/>
              <a:buChar char="❖"/>
            </a:pPr>
            <a:r>
              <a:rPr lang="en-IN" sz="3200" dirty="0">
                <a:solidFill>
                  <a:schemeClr val="tx1">
                    <a:lumMod val="95000"/>
                    <a:lumOff val="5000"/>
                  </a:schemeClr>
                </a:solidFill>
                <a:latin typeface="Times New Roman"/>
                <a:ea typeface="Times New Roman"/>
                <a:cs typeface="Times New Roman"/>
                <a:sym typeface="Times New Roman"/>
              </a:rPr>
              <a:t>Logistic Regression</a:t>
            </a:r>
          </a:p>
          <a:p>
            <a:pPr marL="457200" lvl="0" indent="-400050" algn="l" rtl="0">
              <a:spcBef>
                <a:spcPts val="0"/>
              </a:spcBef>
              <a:spcAft>
                <a:spcPts val="0"/>
              </a:spcAft>
              <a:buClr>
                <a:srgbClr val="0000FF"/>
              </a:buClr>
              <a:buSzPts val="2700"/>
              <a:buFont typeface="Times New Roman"/>
              <a:buChar char="❖"/>
            </a:pPr>
            <a:r>
              <a:rPr lang="en-IN" sz="3200" dirty="0">
                <a:solidFill>
                  <a:schemeClr val="tx1">
                    <a:lumMod val="95000"/>
                    <a:lumOff val="5000"/>
                  </a:schemeClr>
                </a:solidFill>
                <a:latin typeface="Times New Roman"/>
                <a:ea typeface="Times New Roman"/>
                <a:cs typeface="Times New Roman"/>
                <a:sym typeface="Times New Roman"/>
              </a:rPr>
              <a:t>Linear Regression</a:t>
            </a:r>
          </a:p>
          <a:p>
            <a:pPr marL="457200" lvl="0" indent="-400050" algn="l" rtl="0">
              <a:spcBef>
                <a:spcPts val="0"/>
              </a:spcBef>
              <a:spcAft>
                <a:spcPts val="0"/>
              </a:spcAft>
              <a:buSzPts val="2700"/>
              <a:buFont typeface="Times New Roman"/>
              <a:buChar char="❖"/>
            </a:pPr>
            <a:r>
              <a:rPr lang="en-IN" sz="3200" dirty="0">
                <a:latin typeface="Times New Roman"/>
                <a:ea typeface="Times New Roman"/>
                <a:cs typeface="Times New Roman"/>
                <a:sym typeface="Times New Roman"/>
              </a:rPr>
              <a:t>Random forest classification</a:t>
            </a:r>
          </a:p>
          <a:p>
            <a:endParaRPr lang="en-IN" dirty="0"/>
          </a:p>
        </p:txBody>
      </p:sp>
    </p:spTree>
    <p:extLst>
      <p:ext uri="{BB962C8B-B14F-4D97-AF65-F5344CB8AC3E}">
        <p14:creationId xmlns:p14="http://schemas.microsoft.com/office/powerpoint/2010/main" val="413919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A53-5123-4151-03E9-27D39053E9D4}"/>
              </a:ext>
            </a:extLst>
          </p:cNvPr>
          <p:cNvSpPr>
            <a:spLocks noGrp="1"/>
          </p:cNvSpPr>
          <p:nvPr>
            <p:ph type="title"/>
          </p:nvPr>
        </p:nvSpPr>
        <p:spPr/>
        <p:txBody>
          <a:bodyPr>
            <a:normAutofit/>
          </a:bodyPr>
          <a:lstStyle/>
          <a:p>
            <a:pPr algn="ctr"/>
            <a:r>
              <a:rPr lang="en" sz="4000" dirty="0">
                <a:latin typeface="Algerian" panose="04020705040A02060702" pitchFamily="82" charset="0"/>
                <a:ea typeface="Times New Roman"/>
                <a:cs typeface="Times New Roman"/>
                <a:sym typeface="Times New Roman"/>
              </a:rPr>
              <a:t>Logic Regression and linear regression</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9E881-A4BC-8B9F-E08F-018746D9989F}"/>
              </a:ext>
            </a:extLst>
          </p:cNvPr>
          <p:cNvSpPr>
            <a:spLocks noGrp="1"/>
          </p:cNvSpPr>
          <p:nvPr>
            <p:ph idx="1"/>
          </p:nvPr>
        </p:nvSpPr>
        <p:spPr/>
        <p:txBody>
          <a:bodyPr/>
          <a:lstStyle/>
          <a:p>
            <a:r>
              <a:rPr lang="en-US" sz="1800" b="1" i="1" u="sng" strike="noStrike" baseline="0" dirty="0">
                <a:solidFill>
                  <a:srgbClr val="000000"/>
                </a:solidFill>
                <a:latin typeface="Times New Roman" panose="02020603050405020304" pitchFamily="18" charset="0"/>
              </a:rPr>
              <a:t>Logistic Regression:</a:t>
            </a:r>
            <a:r>
              <a:rPr lang="en-US" sz="1800" b="0" i="0" u="none" strike="noStrike" baseline="0" dirty="0">
                <a:solidFill>
                  <a:srgbClr val="000000"/>
                </a:solidFill>
                <a:latin typeface="Times New Roman" panose="02020603050405020304" pitchFamily="18" charset="0"/>
              </a:rPr>
              <a:t> </a:t>
            </a:r>
            <a:r>
              <a:rPr lang="en-US" b="0" i="0" u="none" strike="noStrike" baseline="0" dirty="0">
                <a:solidFill>
                  <a:srgbClr val="000000"/>
                </a:solidFill>
                <a:latin typeface="Times New Roman" panose="02020603050405020304" pitchFamily="18" charset="0"/>
              </a:rPr>
              <a:t>Logistic Regression is a statistical method used for binary classification problems, where the outcome variable is categorical and has two classes. Despite its name, logistic regression is a classification algorithm rather than a regression algorithm. It models the probability of an instance belonging to a particular category .</a:t>
            </a:r>
          </a:p>
          <a:p>
            <a:pPr marL="0" indent="0">
              <a:buNone/>
            </a:pPr>
            <a:endParaRPr lang="en-IN" b="0" i="0" u="none" strike="noStrike" baseline="0" dirty="0">
              <a:solidFill>
                <a:srgbClr val="000000"/>
              </a:solidFill>
              <a:latin typeface="Times New Roman" panose="02020603050405020304" pitchFamily="18" charset="0"/>
            </a:endParaRPr>
          </a:p>
          <a:p>
            <a:r>
              <a:rPr lang="en-US" sz="1800" b="1" i="1" u="sng" strike="noStrike" baseline="0" dirty="0">
                <a:solidFill>
                  <a:srgbClr val="000000"/>
                </a:solidFill>
                <a:latin typeface="Times New Roman" panose="02020603050405020304" pitchFamily="18" charset="0"/>
              </a:rPr>
              <a:t>Linear Regression</a:t>
            </a:r>
            <a:r>
              <a:rPr lang="en-US" sz="1800" b="0" i="0" u="none" strike="noStrike" baseline="0" dirty="0">
                <a:solidFill>
                  <a:srgbClr val="000000"/>
                </a:solidFill>
                <a:latin typeface="Times New Roman" panose="02020603050405020304" pitchFamily="18" charset="0"/>
              </a:rPr>
              <a:t>: </a:t>
            </a:r>
            <a:r>
              <a:rPr lang="en-US" b="0" i="0" u="none" strike="noStrike" baseline="0" dirty="0">
                <a:solidFill>
                  <a:srgbClr val="000000"/>
                </a:solidFill>
                <a:latin typeface="Times New Roman" panose="02020603050405020304" pitchFamily="18" charset="0"/>
              </a:rPr>
              <a:t>Linear Regression is a fundamental statistical and machine learning technique used for predicting a continuous outcome variable (dependent variable) based on one or more predictor variables (independent variables). The relationship between the variables is assumed to be linear, following the equation of a straight line.</a:t>
            </a:r>
            <a:endParaRPr lang="en-IN" dirty="0"/>
          </a:p>
        </p:txBody>
      </p:sp>
    </p:spTree>
    <p:extLst>
      <p:ext uri="{BB962C8B-B14F-4D97-AF65-F5344CB8AC3E}">
        <p14:creationId xmlns:p14="http://schemas.microsoft.com/office/powerpoint/2010/main" val="45990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988E-4BC8-1001-6999-4F6E3E34CB65}"/>
              </a:ext>
            </a:extLst>
          </p:cNvPr>
          <p:cNvSpPr>
            <a:spLocks noGrp="1"/>
          </p:cNvSpPr>
          <p:nvPr>
            <p:ph type="title"/>
          </p:nvPr>
        </p:nvSpPr>
        <p:spPr>
          <a:xfrm>
            <a:off x="1371600" y="1026366"/>
            <a:ext cx="9601200" cy="1145333"/>
          </a:xfrm>
        </p:spPr>
        <p:txBody>
          <a:bodyPr>
            <a:normAutofit/>
          </a:bodyPr>
          <a:lstStyle/>
          <a:p>
            <a:pPr algn="ctr"/>
            <a:r>
              <a:rPr lang="en" sz="3600" dirty="0">
                <a:latin typeface="Algerian" panose="04020705040A02060702" pitchFamily="82" charset="0"/>
                <a:ea typeface="Times New Roman"/>
                <a:cs typeface="Times New Roman"/>
                <a:sym typeface="Times New Roman"/>
              </a:rPr>
              <a:t>Splitting data for Train and Test</a:t>
            </a:r>
            <a:endParaRPr lang="en-IN" sz="36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18817EF7-4C4A-02ED-E156-672F30590803}"/>
              </a:ext>
            </a:extLst>
          </p:cNvPr>
          <p:cNvPicPr>
            <a:picLocks noGrp="1" noChangeAspect="1"/>
          </p:cNvPicPr>
          <p:nvPr>
            <p:ph idx="1"/>
          </p:nvPr>
        </p:nvPicPr>
        <p:blipFill>
          <a:blip r:embed="rId2"/>
          <a:stretch>
            <a:fillRect/>
          </a:stretch>
        </p:blipFill>
        <p:spPr>
          <a:xfrm>
            <a:off x="2061332" y="2248677"/>
            <a:ext cx="8541368" cy="3273028"/>
          </a:xfrm>
        </p:spPr>
      </p:pic>
    </p:spTree>
    <p:extLst>
      <p:ext uri="{BB962C8B-B14F-4D97-AF65-F5344CB8AC3E}">
        <p14:creationId xmlns:p14="http://schemas.microsoft.com/office/powerpoint/2010/main" val="77786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B99E-AF61-A56B-B796-84EE0C908E6D}"/>
              </a:ext>
            </a:extLst>
          </p:cNvPr>
          <p:cNvSpPr>
            <a:spLocks noGrp="1"/>
          </p:cNvSpPr>
          <p:nvPr>
            <p:ph type="title"/>
          </p:nvPr>
        </p:nvSpPr>
        <p:spPr>
          <a:xfrm>
            <a:off x="1371600" y="1073020"/>
            <a:ext cx="9601200" cy="1098680"/>
          </a:xfrm>
        </p:spPr>
        <p:txBody>
          <a:bodyPr>
            <a:normAutofit/>
          </a:bodyPr>
          <a:lstStyle/>
          <a:p>
            <a:pPr algn="ctr"/>
            <a:r>
              <a:rPr lang="en-US" b="1" dirty="0">
                <a:latin typeface="Algerian" panose="04020705040A02060702" pitchFamily="82" charset="0"/>
              </a:rPr>
              <a:t>TABLE OF CONTENTS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74791DC-97F9-96DF-6930-8FC144E5024D}"/>
              </a:ext>
            </a:extLst>
          </p:cNvPr>
          <p:cNvSpPr>
            <a:spLocks noGrp="1"/>
          </p:cNvSpPr>
          <p:nvPr>
            <p:ph idx="1"/>
          </p:nvPr>
        </p:nvSpPr>
        <p:spPr/>
        <p:txBody>
          <a:bodyPr>
            <a:normAutofit/>
          </a:bodyPr>
          <a:lstStyle/>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METHODOLOGY</a:t>
            </a:r>
          </a:p>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PROJECT DESIGN</a:t>
            </a:r>
          </a:p>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IMPLEMENTATION</a:t>
            </a:r>
          </a:p>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RESULTS AND ANALYSIS</a:t>
            </a:r>
          </a:p>
          <a:p>
            <a:pPr marL="514350" indent="-514350">
              <a:buFont typeface="+mj-lt"/>
              <a:buAutoNum type="romanUcPeriod"/>
            </a:pP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51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BCA7-EB89-9212-C20B-C3A3D8C9C378}"/>
              </a:ext>
            </a:extLst>
          </p:cNvPr>
          <p:cNvSpPr>
            <a:spLocks noGrp="1"/>
          </p:cNvSpPr>
          <p:nvPr>
            <p:ph type="title"/>
          </p:nvPr>
        </p:nvSpPr>
        <p:spPr/>
        <p:txBody>
          <a:bodyPr>
            <a:normAutofit/>
          </a:bodyPr>
          <a:lstStyle/>
          <a:p>
            <a:pPr algn="ctr"/>
            <a:r>
              <a:rPr lang="en" sz="4000" dirty="0">
                <a:latin typeface="Algerian" panose="04020705040A02060702" pitchFamily="82" charset="0"/>
                <a:ea typeface="Times New Roman"/>
                <a:cs typeface="Times New Roman"/>
                <a:sym typeface="Times New Roman"/>
              </a:rPr>
              <a:t>Logistic Regression</a:t>
            </a:r>
            <a:endParaRPr lang="en-IN" sz="40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61DFEB25-CEF1-DB6B-1825-C684FED74B65}"/>
              </a:ext>
            </a:extLst>
          </p:cNvPr>
          <p:cNvPicPr>
            <a:picLocks noGrp="1" noChangeAspect="1"/>
          </p:cNvPicPr>
          <p:nvPr>
            <p:ph idx="1"/>
          </p:nvPr>
        </p:nvPicPr>
        <p:blipFill>
          <a:blip r:embed="rId2"/>
          <a:stretch>
            <a:fillRect/>
          </a:stretch>
        </p:blipFill>
        <p:spPr>
          <a:xfrm>
            <a:off x="1219200" y="1703433"/>
            <a:ext cx="4724399" cy="4217523"/>
          </a:xfrm>
        </p:spPr>
      </p:pic>
      <p:pic>
        <p:nvPicPr>
          <p:cNvPr id="7" name="Picture 6">
            <a:extLst>
              <a:ext uri="{FF2B5EF4-FFF2-40B4-BE49-F238E27FC236}">
                <a16:creationId xmlns:a16="http://schemas.microsoft.com/office/drawing/2014/main" id="{753622F5-CB48-71F2-622A-84509DD7A17C}"/>
              </a:ext>
            </a:extLst>
          </p:cNvPr>
          <p:cNvPicPr>
            <a:picLocks noChangeAspect="1"/>
          </p:cNvPicPr>
          <p:nvPr/>
        </p:nvPicPr>
        <p:blipFill>
          <a:blip r:embed="rId3"/>
          <a:stretch>
            <a:fillRect/>
          </a:stretch>
        </p:blipFill>
        <p:spPr>
          <a:xfrm>
            <a:off x="6596743" y="1771499"/>
            <a:ext cx="5231364" cy="4149457"/>
          </a:xfrm>
          <a:prstGeom prst="rect">
            <a:avLst/>
          </a:prstGeom>
        </p:spPr>
      </p:pic>
    </p:spTree>
    <p:extLst>
      <p:ext uri="{BB962C8B-B14F-4D97-AF65-F5344CB8AC3E}">
        <p14:creationId xmlns:p14="http://schemas.microsoft.com/office/powerpoint/2010/main" val="402109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A440-47C7-7D03-ECC9-387103EEDE39}"/>
              </a:ext>
            </a:extLst>
          </p:cNvPr>
          <p:cNvSpPr>
            <a:spLocks noGrp="1"/>
          </p:cNvSpPr>
          <p:nvPr>
            <p:ph type="title"/>
          </p:nvPr>
        </p:nvSpPr>
        <p:spPr/>
        <p:txBody>
          <a:bodyPr/>
          <a:lstStyle/>
          <a:p>
            <a:pPr algn="ctr"/>
            <a:r>
              <a:rPr lang="en" dirty="0">
                <a:latin typeface="Algerian" panose="04020705040A02060702" pitchFamily="82" charset="0"/>
                <a:ea typeface="Times New Roman"/>
                <a:cs typeface="Times New Roman"/>
                <a:sym typeface="Times New Roman"/>
              </a:rPr>
              <a:t>Linear Regression</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0887A5EA-8CA1-B46E-DDE2-C275BF1E673D}"/>
              </a:ext>
            </a:extLst>
          </p:cNvPr>
          <p:cNvPicPr>
            <a:picLocks noGrp="1" noChangeAspect="1"/>
          </p:cNvPicPr>
          <p:nvPr>
            <p:ph idx="1"/>
          </p:nvPr>
        </p:nvPicPr>
        <p:blipFill>
          <a:blip r:embed="rId2"/>
          <a:stretch>
            <a:fillRect/>
          </a:stretch>
        </p:blipFill>
        <p:spPr>
          <a:xfrm>
            <a:off x="1595535" y="2226305"/>
            <a:ext cx="9722498" cy="3717294"/>
          </a:xfrm>
        </p:spPr>
      </p:pic>
    </p:spTree>
    <p:extLst>
      <p:ext uri="{BB962C8B-B14F-4D97-AF65-F5344CB8AC3E}">
        <p14:creationId xmlns:p14="http://schemas.microsoft.com/office/powerpoint/2010/main" val="27520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1C40-CC4E-B480-3CB1-D49AB2739D35}"/>
              </a:ext>
            </a:extLst>
          </p:cNvPr>
          <p:cNvSpPr>
            <a:spLocks noGrp="1"/>
          </p:cNvSpPr>
          <p:nvPr>
            <p:ph type="title"/>
          </p:nvPr>
        </p:nvSpPr>
        <p:spPr/>
        <p:txBody>
          <a:bodyPr/>
          <a:lstStyle/>
          <a:p>
            <a:pPr algn="ctr"/>
            <a:r>
              <a:rPr lang="en-US" dirty="0">
                <a:latin typeface="Algerian" panose="04020705040A02060702" pitchFamily="82" charset="0"/>
              </a:rPr>
              <a:t>RESULTS</a:t>
            </a:r>
            <a:endParaRPr lang="en-IN" dirty="0">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CC0ACB01-D267-5E79-74B2-63E57094FFED}"/>
              </a:ext>
            </a:extLst>
          </p:cNvPr>
          <p:cNvGraphicFramePr>
            <a:graphicFrameLocks noGrp="1"/>
          </p:cNvGraphicFramePr>
          <p:nvPr>
            <p:ph idx="1"/>
            <p:extLst>
              <p:ext uri="{D42A27DB-BD31-4B8C-83A1-F6EECF244321}">
                <p14:modId xmlns:p14="http://schemas.microsoft.com/office/powerpoint/2010/main" val="2403508488"/>
              </p:ext>
            </p:extLst>
          </p:nvPr>
        </p:nvGraphicFramePr>
        <p:xfrm>
          <a:off x="1707502" y="1593600"/>
          <a:ext cx="4917234" cy="1493520"/>
        </p:xfrm>
        <a:graphic>
          <a:graphicData uri="http://schemas.openxmlformats.org/drawingml/2006/table">
            <a:tbl>
              <a:tblPr firstRow="1" bandRow="1">
                <a:tableStyleId>{F5AB1C69-6EDB-4FF4-983F-18BD219EF322}</a:tableStyleId>
              </a:tblPr>
              <a:tblGrid>
                <a:gridCol w="2458617">
                  <a:extLst>
                    <a:ext uri="{9D8B030D-6E8A-4147-A177-3AD203B41FA5}">
                      <a16:colId xmlns:a16="http://schemas.microsoft.com/office/drawing/2014/main" val="1222650621"/>
                    </a:ext>
                  </a:extLst>
                </a:gridCol>
                <a:gridCol w="2458617">
                  <a:extLst>
                    <a:ext uri="{9D8B030D-6E8A-4147-A177-3AD203B41FA5}">
                      <a16:colId xmlns:a16="http://schemas.microsoft.com/office/drawing/2014/main" val="2800102424"/>
                    </a:ext>
                  </a:extLst>
                </a:gridCol>
              </a:tblGrid>
              <a:tr h="0">
                <a:tc>
                  <a:txBody>
                    <a:bodyPr/>
                    <a:lstStyle/>
                    <a:p>
                      <a:r>
                        <a:rPr lang="en-US" sz="1600" b="0" u="none" strike="noStrike" kern="1200" baseline="0" dirty="0">
                          <a:solidFill>
                            <a:schemeClr val="lt1"/>
                          </a:solidFill>
                        </a:rPr>
                        <a:t>The accuracy of Logistic Regression is</a:t>
                      </a:r>
                      <a:endParaRPr lang="en-US" sz="1800" b="0" u="none" strike="noStrike" kern="1200" baseline="0" dirty="0">
                        <a:solidFill>
                          <a:schemeClr val="lt1"/>
                        </a:solidFill>
                      </a:endParaRPr>
                    </a:p>
                    <a:p>
                      <a:endParaRPr lang="en-IN" dirty="0"/>
                    </a:p>
                  </a:txBody>
                  <a:tcPr/>
                </a:tc>
                <a:tc>
                  <a:txBody>
                    <a:bodyPr/>
                    <a:lstStyle/>
                    <a:p>
                      <a:r>
                        <a:rPr lang="en-US" sz="1800" b="0" u="none" strike="noStrike" kern="1200" baseline="0" dirty="0">
                          <a:solidFill>
                            <a:schemeClr val="lt1"/>
                          </a:solidFill>
                        </a:rPr>
                        <a:t>0.9590643274853801</a:t>
                      </a:r>
                      <a:endParaRPr lang="en-IN" dirty="0"/>
                    </a:p>
                  </a:txBody>
                  <a:tcPr/>
                </a:tc>
                <a:extLst>
                  <a:ext uri="{0D108BD9-81ED-4DB2-BD59-A6C34878D82A}">
                    <a16:rowId xmlns:a16="http://schemas.microsoft.com/office/drawing/2014/main" val="3272325253"/>
                  </a:ext>
                </a:extLst>
              </a:tr>
              <a:tr h="571500">
                <a:tc>
                  <a:txBody>
                    <a:bodyPr/>
                    <a:lstStyle/>
                    <a:p>
                      <a:r>
                        <a:rPr lang="en-US" sz="1800" b="0" u="none" strike="noStrike" kern="1200" baseline="0" dirty="0">
                          <a:solidFill>
                            <a:schemeClr val="lt1"/>
                          </a:solidFill>
                        </a:rPr>
                        <a:t>The accuracy of Linear Regression is</a:t>
                      </a:r>
                      <a:endParaRPr lang="en-IN" dirty="0"/>
                    </a:p>
                  </a:txBody>
                  <a:tcPr/>
                </a:tc>
                <a:tc>
                  <a:txBody>
                    <a:bodyPr/>
                    <a:lstStyle/>
                    <a:p>
                      <a:r>
                        <a:rPr lang="en-US" sz="1800" b="0" u="none" strike="noStrike" kern="1200" baseline="0" dirty="0">
                          <a:solidFill>
                            <a:schemeClr val="lt1"/>
                          </a:solidFill>
                        </a:rPr>
                        <a:t>0.9415204678362573</a:t>
                      </a:r>
                      <a:endParaRPr lang="en-IN" dirty="0"/>
                    </a:p>
                  </a:txBody>
                  <a:tcPr/>
                </a:tc>
                <a:extLst>
                  <a:ext uri="{0D108BD9-81ED-4DB2-BD59-A6C34878D82A}">
                    <a16:rowId xmlns:a16="http://schemas.microsoft.com/office/drawing/2014/main" val="1902005576"/>
                  </a:ext>
                </a:extLst>
              </a:tr>
            </a:tbl>
          </a:graphicData>
        </a:graphic>
      </p:graphicFrame>
      <p:pic>
        <p:nvPicPr>
          <p:cNvPr id="5" name="Picture 4">
            <a:extLst>
              <a:ext uri="{FF2B5EF4-FFF2-40B4-BE49-F238E27FC236}">
                <a16:creationId xmlns:a16="http://schemas.microsoft.com/office/drawing/2014/main" id="{32F39B43-AF5B-0A85-F388-3400A8971550}"/>
              </a:ext>
            </a:extLst>
          </p:cNvPr>
          <p:cNvPicPr>
            <a:picLocks noChangeAspect="1"/>
          </p:cNvPicPr>
          <p:nvPr/>
        </p:nvPicPr>
        <p:blipFill>
          <a:blip r:embed="rId2"/>
          <a:stretch>
            <a:fillRect/>
          </a:stretch>
        </p:blipFill>
        <p:spPr>
          <a:xfrm>
            <a:off x="5570375" y="3429000"/>
            <a:ext cx="4783299" cy="2757487"/>
          </a:xfrm>
          <a:prstGeom prst="rect">
            <a:avLst/>
          </a:prstGeom>
        </p:spPr>
      </p:pic>
    </p:spTree>
    <p:extLst>
      <p:ext uri="{BB962C8B-B14F-4D97-AF65-F5344CB8AC3E}">
        <p14:creationId xmlns:p14="http://schemas.microsoft.com/office/powerpoint/2010/main" val="621379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8DC4EF-8D26-1738-A0A1-2D70525E30D4}"/>
              </a:ext>
            </a:extLst>
          </p:cNvPr>
          <p:cNvPicPr>
            <a:picLocks noChangeAspect="1"/>
          </p:cNvPicPr>
          <p:nvPr/>
        </p:nvPicPr>
        <p:blipFill>
          <a:blip r:embed="rId2"/>
          <a:stretch>
            <a:fillRect/>
          </a:stretch>
        </p:blipFill>
        <p:spPr>
          <a:xfrm>
            <a:off x="7106429" y="2204025"/>
            <a:ext cx="4647678" cy="2955804"/>
          </a:xfrm>
          <a:prstGeom prst="rect">
            <a:avLst/>
          </a:prstGeom>
        </p:spPr>
      </p:pic>
      <p:pic>
        <p:nvPicPr>
          <p:cNvPr id="5" name="Picture 4">
            <a:extLst>
              <a:ext uri="{FF2B5EF4-FFF2-40B4-BE49-F238E27FC236}">
                <a16:creationId xmlns:a16="http://schemas.microsoft.com/office/drawing/2014/main" id="{1147F6A9-7071-E229-9ED1-E3E3CBC5F3DB}"/>
              </a:ext>
            </a:extLst>
          </p:cNvPr>
          <p:cNvPicPr>
            <a:picLocks noChangeAspect="1"/>
          </p:cNvPicPr>
          <p:nvPr/>
        </p:nvPicPr>
        <p:blipFill>
          <a:blip r:embed="rId3"/>
          <a:stretch>
            <a:fillRect/>
          </a:stretch>
        </p:blipFill>
        <p:spPr>
          <a:xfrm>
            <a:off x="1389605" y="2704647"/>
            <a:ext cx="5331929" cy="1811370"/>
          </a:xfrm>
          <a:prstGeom prst="rect">
            <a:avLst/>
          </a:prstGeom>
        </p:spPr>
      </p:pic>
      <p:sp>
        <p:nvSpPr>
          <p:cNvPr id="6" name="TextBox 5">
            <a:extLst>
              <a:ext uri="{FF2B5EF4-FFF2-40B4-BE49-F238E27FC236}">
                <a16:creationId xmlns:a16="http://schemas.microsoft.com/office/drawing/2014/main" id="{4D1CCBD0-181F-1725-623C-FB735A2FF557}"/>
              </a:ext>
            </a:extLst>
          </p:cNvPr>
          <p:cNvSpPr txBox="1"/>
          <p:nvPr/>
        </p:nvSpPr>
        <p:spPr>
          <a:xfrm>
            <a:off x="1531638" y="2366093"/>
            <a:ext cx="5047861" cy="338554"/>
          </a:xfrm>
          <a:prstGeom prst="rect">
            <a:avLst/>
          </a:prstGeom>
          <a:noFill/>
        </p:spPr>
        <p:txBody>
          <a:bodyPr wrap="square" rtlCol="0">
            <a:spAutoFit/>
          </a:bodyPr>
          <a:lstStyle/>
          <a:p>
            <a:r>
              <a:rPr lang="en-IN" sz="1600" b="1" i="0" u="none" strike="noStrike" baseline="0" dirty="0">
                <a:solidFill>
                  <a:srgbClr val="000000"/>
                </a:solidFill>
                <a:latin typeface="Times New Roman" panose="02020603050405020304" pitchFamily="18" charset="0"/>
              </a:rPr>
              <a:t>Table 2: Classification report for logistic regression</a:t>
            </a:r>
            <a:endParaRPr lang="en-IN" sz="1600" dirty="0"/>
          </a:p>
        </p:txBody>
      </p:sp>
    </p:spTree>
    <p:extLst>
      <p:ext uri="{BB962C8B-B14F-4D97-AF65-F5344CB8AC3E}">
        <p14:creationId xmlns:p14="http://schemas.microsoft.com/office/powerpoint/2010/main" val="195314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DE5407-B436-4429-2C5B-4AAF4895450B}"/>
              </a:ext>
            </a:extLst>
          </p:cNvPr>
          <p:cNvPicPr>
            <a:picLocks noChangeAspect="1"/>
          </p:cNvPicPr>
          <p:nvPr/>
        </p:nvPicPr>
        <p:blipFill>
          <a:blip r:embed="rId2"/>
          <a:stretch>
            <a:fillRect/>
          </a:stretch>
        </p:blipFill>
        <p:spPr>
          <a:xfrm>
            <a:off x="1698172" y="503854"/>
            <a:ext cx="9013372" cy="1964094"/>
          </a:xfrm>
          <a:prstGeom prst="rect">
            <a:avLst/>
          </a:prstGeom>
        </p:spPr>
      </p:pic>
      <p:pic>
        <p:nvPicPr>
          <p:cNvPr id="5" name="Picture 4">
            <a:extLst>
              <a:ext uri="{FF2B5EF4-FFF2-40B4-BE49-F238E27FC236}">
                <a16:creationId xmlns:a16="http://schemas.microsoft.com/office/drawing/2014/main" id="{F64BAA8E-DDDD-4E19-1DF2-D27551428445}"/>
              </a:ext>
            </a:extLst>
          </p:cNvPr>
          <p:cNvPicPr>
            <a:picLocks noChangeAspect="1"/>
          </p:cNvPicPr>
          <p:nvPr/>
        </p:nvPicPr>
        <p:blipFill>
          <a:blip r:embed="rId3"/>
          <a:stretch>
            <a:fillRect/>
          </a:stretch>
        </p:blipFill>
        <p:spPr>
          <a:xfrm>
            <a:off x="1777171" y="3016381"/>
            <a:ext cx="8637657" cy="3599024"/>
          </a:xfrm>
          <a:prstGeom prst="rect">
            <a:avLst/>
          </a:prstGeom>
        </p:spPr>
      </p:pic>
    </p:spTree>
    <p:extLst>
      <p:ext uri="{BB962C8B-B14F-4D97-AF65-F5344CB8AC3E}">
        <p14:creationId xmlns:p14="http://schemas.microsoft.com/office/powerpoint/2010/main" val="3141171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1078-D0D4-280E-CFED-B49A63DE2267}"/>
              </a:ext>
            </a:extLst>
          </p:cNvPr>
          <p:cNvSpPr>
            <a:spLocks noGrp="1"/>
          </p:cNvSpPr>
          <p:nvPr>
            <p:ph type="title"/>
          </p:nvPr>
        </p:nvSpPr>
        <p:spPr>
          <a:xfrm>
            <a:off x="1371600" y="1240970"/>
            <a:ext cx="9601200" cy="930729"/>
          </a:xfrm>
        </p:spPr>
        <p:txBody>
          <a:bodyPr>
            <a:normAutofit/>
          </a:bodyPr>
          <a:lstStyle/>
          <a:p>
            <a:pPr algn="ctr"/>
            <a:r>
              <a:rPr lang="en" sz="4000" u="sng" dirty="0">
                <a:latin typeface="Algerian" panose="04020705040A02060702" pitchFamily="82" charset="0"/>
                <a:ea typeface="Times New Roman"/>
                <a:cs typeface="Times New Roman"/>
                <a:sym typeface="Times New Roman"/>
              </a:rPr>
              <a:t>Conclusion</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593DDBA-F5C8-1F7F-A4DC-A2E402B6EC20}"/>
              </a:ext>
            </a:extLst>
          </p:cNvPr>
          <p:cNvSpPr>
            <a:spLocks noGrp="1"/>
          </p:cNvSpPr>
          <p:nvPr>
            <p:ph idx="1"/>
          </p:nvPr>
        </p:nvSpPr>
        <p:spPr/>
        <p:txBody>
          <a:bodyPr>
            <a:normAutofit/>
          </a:bodyPr>
          <a:lstStyle/>
          <a:p>
            <a:pPr marL="0" indent="0" algn="just">
              <a:buNone/>
            </a:pPr>
            <a:r>
              <a:rPr lang="en-US" sz="2400" b="0" i="0" u="none" strike="noStrike" baseline="0" dirty="0">
                <a:solidFill>
                  <a:srgbClr val="000000"/>
                </a:solidFill>
                <a:latin typeface="Times New Roman" panose="02020603050405020304" pitchFamily="18" charset="0"/>
              </a:rPr>
              <a:t>The outcomes of this project indicate that machine learning holds significant potential in developing accurate and sensitive methods for breast cancer detection. The application of machine learning models in this context could lead to earlier diagnosis and intervention, ultimately improving patient outcomes. The code provides a comprehensive data analysis, data processing, data visualization, model training, scaling, and evaluation</a:t>
            </a:r>
            <a:r>
              <a:rPr lang="en-US" sz="2800" b="0" i="0" u="none" strike="noStrike" baseline="0" dirty="0">
                <a:solidFill>
                  <a:srgbClr val="000000"/>
                </a:solidFill>
                <a:latin typeface="Times New Roman" panose="02020603050405020304" pitchFamily="18" charset="0"/>
              </a:rPr>
              <a:t>.</a:t>
            </a:r>
            <a:endParaRPr lang="en-IN" sz="2800" dirty="0"/>
          </a:p>
        </p:txBody>
      </p:sp>
    </p:spTree>
    <p:extLst>
      <p:ext uri="{BB962C8B-B14F-4D97-AF65-F5344CB8AC3E}">
        <p14:creationId xmlns:p14="http://schemas.microsoft.com/office/powerpoint/2010/main" val="3388540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FF9B-08D2-556D-6E3C-571E14C28910}"/>
              </a:ext>
            </a:extLst>
          </p:cNvPr>
          <p:cNvSpPr>
            <a:spLocks noGrp="1"/>
          </p:cNvSpPr>
          <p:nvPr>
            <p:ph type="ctrTitle"/>
          </p:nvPr>
        </p:nvSpPr>
        <p:spPr/>
        <p:txBody>
          <a:bodyPr/>
          <a:lstStyle/>
          <a:p>
            <a:r>
              <a:rPr lang="en-US" dirty="0">
                <a:latin typeface="Arial Black" panose="020B0A04020102020204" pitchFamily="34" charset="0"/>
              </a:rPr>
              <a:t>THANK YOU</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18D8B01A-D67F-390A-94DE-703D07F96B8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2935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32B-23A6-70C0-A55E-030BB177EB1A}"/>
              </a:ext>
            </a:extLst>
          </p:cNvPr>
          <p:cNvSpPr>
            <a:spLocks noGrp="1"/>
          </p:cNvSpPr>
          <p:nvPr>
            <p:ph type="title"/>
          </p:nvPr>
        </p:nvSpPr>
        <p:spPr>
          <a:xfrm>
            <a:off x="1371600" y="1203648"/>
            <a:ext cx="9601200" cy="968051"/>
          </a:xfrm>
        </p:spPr>
        <p:txBody>
          <a:bodyPr>
            <a:normAutofit/>
          </a:bodyPr>
          <a:lstStyle/>
          <a:p>
            <a:pPr algn="ctr"/>
            <a:r>
              <a:rPr lang="en-US" dirty="0">
                <a:latin typeface="Algerian" panose="04020705040A02060702" pitchFamily="82" charset="0"/>
              </a:rPr>
              <a:t>BACKGROUND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F2DDF87-C459-470C-2B03-A7899FB39DBF}"/>
              </a:ext>
            </a:extLst>
          </p:cNvPr>
          <p:cNvSpPr>
            <a:spLocks noGrp="1"/>
          </p:cNvSpPr>
          <p:nvPr>
            <p:ph idx="1"/>
          </p:nvPr>
        </p:nvSpPr>
        <p:spPr>
          <a:xfrm>
            <a:off x="1371600" y="2286000"/>
            <a:ext cx="5010539" cy="3581400"/>
          </a:xfrm>
        </p:spPr>
        <p:txBody>
          <a:bodyPr>
            <a:normAutofit fontScale="85000" lnSpcReduction="10000"/>
          </a:bodyPr>
          <a:lstStyle/>
          <a:p>
            <a:pPr algn="just"/>
            <a:r>
              <a:rPr lang="en-US" sz="2400" b="0" i="0" u="none" strike="noStrike" baseline="0" dirty="0">
                <a:solidFill>
                  <a:srgbClr val="4D5155"/>
                </a:solidFill>
                <a:latin typeface="Times New Roman" panose="02020603050405020304" pitchFamily="18" charset="0"/>
                <a:cs typeface="Times New Roman" panose="02020603050405020304" pitchFamily="18" charset="0"/>
              </a:rPr>
              <a:t>Breast cancer is </a:t>
            </a:r>
            <a:r>
              <a:rPr lang="en-US" sz="2400" b="0" i="0" u="none" strike="noStrike" baseline="0" dirty="0">
                <a:solidFill>
                  <a:srgbClr val="040C28"/>
                </a:solidFill>
                <a:latin typeface="Times New Roman" panose="02020603050405020304" pitchFamily="18" charset="0"/>
                <a:cs typeface="Times New Roman" panose="02020603050405020304" pitchFamily="18" charset="0"/>
              </a:rPr>
              <a:t>a disease in which cells in the breast grow out of control</a:t>
            </a:r>
            <a:r>
              <a:rPr lang="en-US" sz="2400" b="0" i="0" u="none" strike="noStrike" baseline="0" dirty="0">
                <a:solidFill>
                  <a:srgbClr val="4D5155"/>
                </a:solidFill>
                <a:latin typeface="Times New Roman" panose="02020603050405020304" pitchFamily="18" charset="0"/>
                <a:cs typeface="Times New Roman" panose="02020603050405020304" pitchFamily="18" charset="0"/>
              </a:rPr>
              <a:t>. There are different kinds of breast cancer. The kind of breast cancer depends on which cells in the breast turn into cancer. Most breast cancers begin in the ducts or lobules. </a:t>
            </a:r>
          </a:p>
          <a:p>
            <a:pPr algn="just"/>
            <a:r>
              <a:rPr lang="en-US" sz="2400" b="0" i="0" u="none" strike="noStrike" baseline="0" dirty="0">
                <a:solidFill>
                  <a:srgbClr val="202020"/>
                </a:solidFill>
                <a:latin typeface="Times New Roman" panose="02020603050405020304" pitchFamily="18" charset="0"/>
                <a:cs typeface="Times New Roman" panose="02020603050405020304" pitchFamily="18" charset="0"/>
              </a:rPr>
              <a:t>Breast cancer is considered one of the most common cancers in women caused by various clinical, lifestyle, social, and economic factors. Machine learning has the potential to predict breast cancer based on features hidden in data</a:t>
            </a:r>
            <a:r>
              <a:rPr lang="en-US" sz="2400" b="0" i="0" u="none" strike="noStrike" baseline="0" dirty="0">
                <a:solidFill>
                  <a:srgbClr val="202020"/>
                </a:solidFill>
                <a:latin typeface="Cambria" panose="02040503050406030204" pitchFamily="18" charset="0"/>
              </a:rPr>
              <a:t>. </a:t>
            </a:r>
            <a:endParaRPr lang="en-IN" sz="2800" dirty="0"/>
          </a:p>
        </p:txBody>
      </p:sp>
      <p:pic>
        <p:nvPicPr>
          <p:cNvPr id="5" name="Picture 4">
            <a:extLst>
              <a:ext uri="{FF2B5EF4-FFF2-40B4-BE49-F238E27FC236}">
                <a16:creationId xmlns:a16="http://schemas.microsoft.com/office/drawing/2014/main" id="{5202BB70-5486-B99E-6E5A-A000D822B431}"/>
              </a:ext>
            </a:extLst>
          </p:cNvPr>
          <p:cNvPicPr>
            <a:picLocks noChangeAspect="1"/>
          </p:cNvPicPr>
          <p:nvPr/>
        </p:nvPicPr>
        <p:blipFill>
          <a:blip r:embed="rId2"/>
          <a:stretch>
            <a:fillRect/>
          </a:stretch>
        </p:blipFill>
        <p:spPr>
          <a:xfrm>
            <a:off x="6666830" y="1981215"/>
            <a:ext cx="5437690" cy="2895570"/>
          </a:xfrm>
          <a:prstGeom prst="rect">
            <a:avLst/>
          </a:prstGeom>
        </p:spPr>
      </p:pic>
    </p:spTree>
    <p:extLst>
      <p:ext uri="{BB962C8B-B14F-4D97-AF65-F5344CB8AC3E}">
        <p14:creationId xmlns:p14="http://schemas.microsoft.com/office/powerpoint/2010/main" val="8178867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4972-84A5-CD13-F14D-BDF84594E7CD}"/>
              </a:ext>
            </a:extLst>
          </p:cNvPr>
          <p:cNvSpPr>
            <a:spLocks noGrp="1"/>
          </p:cNvSpPr>
          <p:nvPr>
            <p:ph type="title"/>
          </p:nvPr>
        </p:nvSpPr>
        <p:spPr>
          <a:xfrm>
            <a:off x="1371600" y="961052"/>
            <a:ext cx="9601200" cy="1191986"/>
          </a:xfrm>
        </p:spPr>
        <p:txBody>
          <a:bodyPr>
            <a:normAutofit/>
          </a:bodyPr>
          <a:lstStyle/>
          <a:p>
            <a:pPr algn="ctr"/>
            <a:r>
              <a:rPr lang="en-US" dirty="0">
                <a:latin typeface="Algerian" panose="04020705040A02060702" pitchFamily="82" charset="0"/>
              </a:rPr>
              <a:t>MOTIVATION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44D1D9C-6112-3078-874C-8B7BAA1DAD78}"/>
              </a:ext>
            </a:extLst>
          </p:cNvPr>
          <p:cNvSpPr>
            <a:spLocks noGrp="1"/>
          </p:cNvSpPr>
          <p:nvPr>
            <p:ph idx="1"/>
          </p:nvPr>
        </p:nvSpPr>
        <p:spPr>
          <a:xfrm>
            <a:off x="1371600" y="1856792"/>
            <a:ext cx="10422294" cy="4786604"/>
          </a:xfrm>
        </p:spPr>
        <p:txBody>
          <a:bodyPr>
            <a:normAutofit/>
          </a:bodyPr>
          <a:lstStyle/>
          <a:p>
            <a:r>
              <a:rPr lang="en-US" sz="2400" b="0" i="0" u="none" strike="noStrike" baseline="0" dirty="0">
                <a:solidFill>
                  <a:srgbClr val="1F2023"/>
                </a:solidFill>
                <a:latin typeface="Times New Roman" panose="02020603050405020304" pitchFamily="18" charset="0"/>
                <a:cs typeface="Times New Roman" panose="02020603050405020304" pitchFamily="18" charset="0"/>
              </a:rPr>
              <a:t>Signs and symptoms of breast cancer may include: </a:t>
            </a:r>
            <a:r>
              <a:rPr lang="en-US" sz="2400" b="0" i="0" u="none" strike="noStrike" baseline="0" dirty="0">
                <a:solidFill>
                  <a:srgbClr val="040C28"/>
                </a:solidFill>
                <a:latin typeface="Times New Roman" panose="02020603050405020304" pitchFamily="18" charset="0"/>
                <a:cs typeface="Times New Roman" panose="02020603050405020304" pitchFamily="18" charset="0"/>
              </a:rPr>
              <a:t>A breast lump or thickening that feels different from the surrounding tissue</a:t>
            </a:r>
            <a:r>
              <a:rPr lang="en-US" sz="2400" b="0" i="0" u="none" strike="noStrike" baseline="0" dirty="0">
                <a:solidFill>
                  <a:srgbClr val="1F2023"/>
                </a:solidFill>
                <a:latin typeface="Times New Roman" panose="02020603050405020304" pitchFamily="18" charset="0"/>
                <a:cs typeface="Times New Roman" panose="02020603050405020304" pitchFamily="18" charset="0"/>
              </a:rPr>
              <a:t>. Change in the size, shape or appearance of a breast. Changes to the skin over the breast, such as dimpling. </a:t>
            </a:r>
          </a:p>
          <a:p>
            <a:r>
              <a:rPr lang="en-US" sz="2400" b="0" i="0" u="none" strike="noStrike" baseline="0" dirty="0">
                <a:solidFill>
                  <a:srgbClr val="202020"/>
                </a:solidFill>
                <a:latin typeface="Times New Roman" panose="02020603050405020304" pitchFamily="18" charset="0"/>
                <a:cs typeface="Times New Roman" panose="02020603050405020304" pitchFamily="18" charset="0"/>
              </a:rPr>
              <a:t>Early diagnosis of breast cancer increases the chance of recovery and life expectancy. Screening is the primary tool for early diagnosis and timely treatment of breast cancer in early stages. </a:t>
            </a:r>
          </a:p>
          <a:p>
            <a:r>
              <a:rPr lang="en-US" sz="2400" b="0" i="0" u="none" strike="noStrike" baseline="0" dirty="0">
                <a:solidFill>
                  <a:srgbClr val="4D5155"/>
                </a:solidFill>
                <a:latin typeface="Times New Roman" panose="02020603050405020304" pitchFamily="18" charset="0"/>
                <a:cs typeface="Times New Roman" panose="02020603050405020304" pitchFamily="18" charset="0"/>
              </a:rPr>
              <a:t>For successful strategy to increase motivation for mass screening for detection of early breast cancer, three elements are needed: </a:t>
            </a:r>
          </a:p>
          <a:p>
            <a:r>
              <a:rPr lang="en-US" sz="2400" b="0" i="0" u="none" strike="noStrike" baseline="0" dirty="0">
                <a:solidFill>
                  <a:srgbClr val="4D5155"/>
                </a:solidFill>
                <a:latin typeface="Times New Roman" panose="02020603050405020304" pitchFamily="18" charset="0"/>
                <a:cs typeface="Times New Roman" panose="02020603050405020304" pitchFamily="18" charset="0"/>
              </a:rPr>
              <a:t>1) </a:t>
            </a:r>
            <a:r>
              <a:rPr lang="en-US" sz="2400" b="0" i="0" u="none" strike="noStrike" baseline="0" dirty="0">
                <a:solidFill>
                  <a:srgbClr val="040C28"/>
                </a:solidFill>
                <a:latin typeface="Times New Roman" panose="02020603050405020304" pitchFamily="18" charset="0"/>
                <a:cs typeface="Times New Roman" panose="02020603050405020304" pitchFamily="18" charset="0"/>
              </a:rPr>
              <a:t>women at risk must be taught the necessity of the examination</a:t>
            </a:r>
            <a:endParaRPr lang="en-US" sz="2400" dirty="0">
              <a:solidFill>
                <a:srgbClr val="4D5155"/>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4D5155"/>
                </a:solidFill>
                <a:latin typeface="Times New Roman" panose="02020603050405020304" pitchFamily="18" charset="0"/>
                <a:cs typeface="Times New Roman" panose="02020603050405020304" pitchFamily="18" charset="0"/>
              </a:rPr>
              <a:t> 2) They must be made aware of the existence of the facility, which must be made easily accessible.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4881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12D5B6-E96D-F27C-104F-B21B83A347A5}"/>
              </a:ext>
            </a:extLst>
          </p:cNvPr>
          <p:cNvPicPr>
            <a:picLocks noChangeAspect="1"/>
          </p:cNvPicPr>
          <p:nvPr/>
        </p:nvPicPr>
        <p:blipFill>
          <a:blip r:embed="rId2"/>
          <a:stretch>
            <a:fillRect/>
          </a:stretch>
        </p:blipFill>
        <p:spPr>
          <a:xfrm>
            <a:off x="961344" y="830424"/>
            <a:ext cx="5305425" cy="4629150"/>
          </a:xfrm>
          <a:prstGeom prst="rect">
            <a:avLst/>
          </a:prstGeom>
        </p:spPr>
      </p:pic>
      <p:pic>
        <p:nvPicPr>
          <p:cNvPr id="7" name="Picture 6">
            <a:extLst>
              <a:ext uri="{FF2B5EF4-FFF2-40B4-BE49-F238E27FC236}">
                <a16:creationId xmlns:a16="http://schemas.microsoft.com/office/drawing/2014/main" id="{B7BB99C2-33FC-6B19-D7E3-986AB99A8F5E}"/>
              </a:ext>
            </a:extLst>
          </p:cNvPr>
          <p:cNvPicPr>
            <a:picLocks noChangeAspect="1"/>
          </p:cNvPicPr>
          <p:nvPr/>
        </p:nvPicPr>
        <p:blipFill>
          <a:blip r:embed="rId3"/>
          <a:stretch>
            <a:fillRect/>
          </a:stretch>
        </p:blipFill>
        <p:spPr>
          <a:xfrm>
            <a:off x="6526409" y="1768151"/>
            <a:ext cx="5541152" cy="3321698"/>
          </a:xfrm>
          <a:prstGeom prst="rect">
            <a:avLst/>
          </a:prstGeom>
        </p:spPr>
      </p:pic>
    </p:spTree>
    <p:extLst>
      <p:ext uri="{BB962C8B-B14F-4D97-AF65-F5344CB8AC3E}">
        <p14:creationId xmlns:p14="http://schemas.microsoft.com/office/powerpoint/2010/main" val="330612655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F0B8-F9D8-622B-7EB9-7E9F6C284EF6}"/>
              </a:ext>
            </a:extLst>
          </p:cNvPr>
          <p:cNvSpPr>
            <a:spLocks noGrp="1"/>
          </p:cNvSpPr>
          <p:nvPr>
            <p:ph type="title"/>
          </p:nvPr>
        </p:nvSpPr>
        <p:spPr>
          <a:xfrm>
            <a:off x="1371599" y="359229"/>
            <a:ext cx="9601200" cy="1485900"/>
          </a:xfrm>
        </p:spPr>
        <p:txBody>
          <a:bodyPr>
            <a:noAutofit/>
          </a:bodyPr>
          <a:lstStyle/>
          <a:p>
            <a:pPr algn="ctr"/>
            <a:r>
              <a:rPr lang="en-US" sz="4000" dirty="0">
                <a:latin typeface="Algerian" panose="04020705040A02060702" pitchFamily="82" charset="0"/>
              </a:rPr>
              <a:t>BREAST FUNCTIONALITY USING ML</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49CF397-AAB4-A86D-854D-B406D615E8D8}"/>
              </a:ext>
            </a:extLst>
          </p:cNvPr>
          <p:cNvSpPr>
            <a:spLocks noGrp="1"/>
          </p:cNvSpPr>
          <p:nvPr>
            <p:ph idx="1"/>
          </p:nvPr>
        </p:nvSpPr>
        <p:spPr>
          <a:xfrm>
            <a:off x="1371599" y="1250303"/>
            <a:ext cx="10646230" cy="5477068"/>
          </a:xfrm>
        </p:spPr>
        <p:txBody>
          <a:bodyPr>
            <a:normAutofit fontScale="92500" lnSpcReduction="20000"/>
          </a:bodyPr>
          <a:lstStyle/>
          <a:p>
            <a:r>
              <a:rPr lang="en-US" b="0" i="0" dirty="0">
                <a:solidFill>
                  <a:srgbClr val="374151"/>
                </a:solidFill>
                <a:effectLst/>
                <a:latin typeface="Times New Roman" panose="02020603050405020304" pitchFamily="18" charset="0"/>
                <a:cs typeface="Times New Roman" panose="02020603050405020304" pitchFamily="18" charset="0"/>
              </a:rPr>
              <a:t>Machine learning (ML) can be applied to various aspects of breast functionality for both diagnostic and predictive purposes. Here are some ways in which ML is being utilized in the field:</a:t>
            </a:r>
          </a:p>
          <a:p>
            <a:pPr algn="l"/>
            <a:r>
              <a:rPr lang="en-US" b="1" i="0" dirty="0">
                <a:solidFill>
                  <a:srgbClr val="374151"/>
                </a:solidFill>
                <a:effectLst/>
                <a:latin typeface="Times New Roman" panose="02020603050405020304" pitchFamily="18" charset="0"/>
                <a:cs typeface="Times New Roman" panose="02020603050405020304" pitchFamily="18" charset="0"/>
              </a:rPr>
              <a:t>1 Breast Cancer Detection: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Analyzing mammograms for early cancer detection.</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Image segmentation to identify and analyze tumor regions.</a:t>
            </a:r>
          </a:p>
          <a:p>
            <a:pPr algn="l"/>
            <a:r>
              <a:rPr lang="en-US" b="1" i="0" dirty="0">
                <a:solidFill>
                  <a:srgbClr val="374151"/>
                </a:solidFill>
                <a:effectLst/>
                <a:latin typeface="Times New Roman" panose="02020603050405020304" pitchFamily="18" charset="0"/>
                <a:cs typeface="Times New Roman" panose="02020603050405020304" pitchFamily="18" charset="0"/>
              </a:rPr>
              <a:t>2 Risk Prediction and Prevention: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Predicting individual breast cancer risk based on factors like genetics and lifestyle.</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Analyzing genomic data to understand genetic predispositions.</a:t>
            </a:r>
          </a:p>
          <a:p>
            <a:pPr algn="l"/>
            <a:r>
              <a:rPr lang="en-US" b="1" i="0" dirty="0">
                <a:solidFill>
                  <a:srgbClr val="374151"/>
                </a:solidFill>
                <a:effectLst/>
                <a:latin typeface="Times New Roman" panose="02020603050405020304" pitchFamily="18" charset="0"/>
                <a:cs typeface="Times New Roman" panose="02020603050405020304" pitchFamily="18" charset="0"/>
              </a:rPr>
              <a:t>3 Treatment Planning:</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Predicting treatment response and potential side effects.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Personalizing treatment plans based on ML insights.</a:t>
            </a:r>
          </a:p>
          <a:p>
            <a:pPr algn="l"/>
            <a:r>
              <a:rPr lang="en-US" b="1" i="0" dirty="0">
                <a:solidFill>
                  <a:srgbClr val="374151"/>
                </a:solidFill>
                <a:effectLst/>
                <a:latin typeface="Times New Roman" panose="02020603050405020304" pitchFamily="18" charset="0"/>
                <a:cs typeface="Times New Roman" panose="02020603050405020304" pitchFamily="18" charset="0"/>
              </a:rPr>
              <a:t>4 Breast Health Monitoring:</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Using wearable devices and electronic health records for continuous monitoring.</a:t>
            </a:r>
          </a:p>
          <a:p>
            <a:pPr algn="l"/>
            <a:r>
              <a:rPr lang="en-US" b="1" i="0" dirty="0">
                <a:solidFill>
                  <a:srgbClr val="374151"/>
                </a:solidFill>
                <a:effectLst/>
                <a:latin typeface="Times New Roman" panose="02020603050405020304" pitchFamily="18" charset="0"/>
                <a:cs typeface="Times New Roman" panose="02020603050405020304" pitchFamily="18" charset="0"/>
              </a:rPr>
              <a:t>Pathology and Histology:</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Assisting pathologists in analyzing histological images for tumor characterization.</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07701913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60F4-8B1E-3898-AE2F-2D6ECC41F443}"/>
              </a:ext>
            </a:extLst>
          </p:cNvPr>
          <p:cNvSpPr>
            <a:spLocks noGrp="1"/>
          </p:cNvSpPr>
          <p:nvPr>
            <p:ph type="title"/>
          </p:nvPr>
        </p:nvSpPr>
        <p:spPr>
          <a:xfrm>
            <a:off x="1371600" y="1101012"/>
            <a:ext cx="9601200" cy="1070688"/>
          </a:xfrm>
        </p:spPr>
        <p:txBody>
          <a:bodyPr>
            <a:normAutofit/>
          </a:bodyPr>
          <a:lstStyle/>
          <a:p>
            <a:pPr algn="ctr"/>
            <a:r>
              <a:rPr lang="en-US" sz="4000" dirty="0">
                <a:latin typeface="Algerian" panose="04020705040A02060702" pitchFamily="82" charset="0"/>
              </a:rPr>
              <a:t>STEPS IN DESIGNING A MODEL</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1277E00-8D6B-7B37-E7C1-A7E65F26FE9C}"/>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Gathering Data</a:t>
            </a:r>
          </a:p>
          <a:p>
            <a:r>
              <a:rPr lang="en-US" sz="2800" dirty="0">
                <a:latin typeface="Times New Roman" panose="02020603050405020304" pitchFamily="18" charset="0"/>
                <a:cs typeface="Times New Roman" panose="02020603050405020304" pitchFamily="18" charset="0"/>
              </a:rPr>
              <a:t>Data Processing and EDA</a:t>
            </a:r>
          </a:p>
          <a:p>
            <a:r>
              <a:rPr lang="en-US" sz="2800" dirty="0">
                <a:latin typeface="Times New Roman" panose="02020603050405020304" pitchFamily="18" charset="0"/>
                <a:cs typeface="Times New Roman" panose="02020603050405020304" pitchFamily="18" charset="0"/>
              </a:rPr>
              <a:t>Train Model</a:t>
            </a:r>
          </a:p>
          <a:p>
            <a:r>
              <a:rPr lang="en-US" sz="2800" dirty="0">
                <a:latin typeface="Times New Roman" panose="02020603050405020304" pitchFamily="18" charset="0"/>
                <a:cs typeface="Times New Roman" panose="02020603050405020304" pitchFamily="18" charset="0"/>
              </a:rPr>
              <a:t>Test Model</a:t>
            </a:r>
          </a:p>
          <a:p>
            <a:pPr marL="0" indent="0">
              <a:buNone/>
            </a:pPr>
            <a:endParaRPr lang="en-IN" dirty="0"/>
          </a:p>
        </p:txBody>
      </p:sp>
    </p:spTree>
    <p:extLst>
      <p:ext uri="{BB962C8B-B14F-4D97-AF65-F5344CB8AC3E}">
        <p14:creationId xmlns:p14="http://schemas.microsoft.com/office/powerpoint/2010/main" val="253063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780F-0D0C-1D5F-0F99-5C8CD4A0607E}"/>
              </a:ext>
            </a:extLst>
          </p:cNvPr>
          <p:cNvSpPr>
            <a:spLocks noGrp="1"/>
          </p:cNvSpPr>
          <p:nvPr>
            <p:ph type="title"/>
          </p:nvPr>
        </p:nvSpPr>
        <p:spPr>
          <a:xfrm>
            <a:off x="1371600" y="1259632"/>
            <a:ext cx="9601200" cy="912067"/>
          </a:xfrm>
        </p:spPr>
        <p:txBody>
          <a:bodyPr>
            <a:normAutofit/>
          </a:bodyPr>
          <a:lstStyle/>
          <a:p>
            <a:pPr algn="ctr"/>
            <a:r>
              <a:rPr lang="en-US" sz="4000" dirty="0">
                <a:latin typeface="Algerian" panose="04020705040A02060702" pitchFamily="82" charset="0"/>
              </a:rPr>
              <a:t>PROCESS OF DESIGNING A MODEL</a:t>
            </a:r>
            <a:endParaRPr lang="en-IN" sz="40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FAC34E07-8666-58AF-20E0-8DB4D0602288}"/>
              </a:ext>
            </a:extLst>
          </p:cNvPr>
          <p:cNvPicPr>
            <a:picLocks noGrp="1" noChangeAspect="1"/>
          </p:cNvPicPr>
          <p:nvPr>
            <p:ph idx="1"/>
          </p:nvPr>
        </p:nvPicPr>
        <p:blipFill>
          <a:blip r:embed="rId2"/>
          <a:stretch>
            <a:fillRect/>
          </a:stretch>
        </p:blipFill>
        <p:spPr>
          <a:xfrm>
            <a:off x="1066800" y="2812034"/>
            <a:ext cx="9799320" cy="2451233"/>
          </a:xfrm>
        </p:spPr>
      </p:pic>
    </p:spTree>
    <p:extLst>
      <p:ext uri="{BB962C8B-B14F-4D97-AF65-F5344CB8AC3E}">
        <p14:creationId xmlns:p14="http://schemas.microsoft.com/office/powerpoint/2010/main" val="3062137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E542-9302-A396-0852-C7833E36775A}"/>
              </a:ext>
            </a:extLst>
          </p:cNvPr>
          <p:cNvSpPr>
            <a:spLocks noGrp="1"/>
          </p:cNvSpPr>
          <p:nvPr>
            <p:ph type="title"/>
          </p:nvPr>
        </p:nvSpPr>
        <p:spPr>
          <a:xfrm>
            <a:off x="1371600" y="1119672"/>
            <a:ext cx="9601200" cy="1052027"/>
          </a:xfrm>
        </p:spPr>
        <p:txBody>
          <a:bodyPr>
            <a:normAutofit/>
          </a:bodyPr>
          <a:lstStyle/>
          <a:p>
            <a:pPr algn="ctr"/>
            <a:r>
              <a:rPr lang="en-US" dirty="0">
                <a:latin typeface="Algerian" panose="04020705040A02060702" pitchFamily="82" charset="0"/>
              </a:rPr>
              <a:t>GATHERING DATA</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A556F1-B66C-B9E5-6105-045C588AB657}"/>
              </a:ext>
            </a:extLst>
          </p:cNvPr>
          <p:cNvSpPr>
            <a:spLocks noGrp="1"/>
          </p:cNvSpPr>
          <p:nvPr>
            <p:ph idx="1"/>
          </p:nvPr>
        </p:nvSpPr>
        <p:spPr/>
        <p:txBody>
          <a:bodyPr>
            <a:normAutofit/>
          </a:bodyPr>
          <a:lstStyle/>
          <a:p>
            <a:pPr marL="457200" lvl="0" indent="-368300" algn="l" rtl="0">
              <a:lnSpc>
                <a:spcPct val="115000"/>
              </a:lnSpc>
              <a:spcBef>
                <a:spcPts val="800"/>
              </a:spcBef>
              <a:spcAft>
                <a:spcPts val="0"/>
              </a:spcAft>
              <a:buClr>
                <a:srgbClr val="222222"/>
              </a:buClr>
              <a:buSzPts val="2200"/>
              <a:buFont typeface="Times New Roman"/>
              <a:buChar char="❏"/>
            </a:pPr>
            <a:r>
              <a:rPr lang="en-US" sz="2800" dirty="0">
                <a:solidFill>
                  <a:srgbClr val="202124"/>
                </a:solidFill>
                <a:latin typeface="Times New Roman"/>
                <a:ea typeface="Times New Roman"/>
                <a:cs typeface="Times New Roman"/>
                <a:sym typeface="Times New Roman"/>
              </a:rPr>
              <a:t>A Dataset is </a:t>
            </a:r>
            <a:r>
              <a:rPr lang="en-US" sz="2800" dirty="0">
                <a:solidFill>
                  <a:srgbClr val="040C28"/>
                </a:solidFill>
                <a:latin typeface="Times New Roman"/>
                <a:ea typeface="Times New Roman"/>
                <a:cs typeface="Times New Roman"/>
                <a:sym typeface="Times New Roman"/>
              </a:rPr>
              <a:t>a set or collection of data</a:t>
            </a:r>
            <a:r>
              <a:rPr lang="en-US" sz="2800" dirty="0">
                <a:solidFill>
                  <a:srgbClr val="202124"/>
                </a:solidFill>
                <a:latin typeface="Times New Roman"/>
                <a:ea typeface="Times New Roman"/>
                <a:cs typeface="Times New Roman"/>
                <a:sym typeface="Times New Roman"/>
              </a:rPr>
              <a:t>. </a:t>
            </a:r>
          </a:p>
          <a:p>
            <a:pPr marL="457200" lvl="0" indent="-368300" algn="just" rtl="0">
              <a:lnSpc>
                <a:spcPct val="115000"/>
              </a:lnSpc>
              <a:spcBef>
                <a:spcPts val="0"/>
              </a:spcBef>
              <a:spcAft>
                <a:spcPts val="0"/>
              </a:spcAft>
              <a:buClr>
                <a:srgbClr val="202124"/>
              </a:buClr>
              <a:buSzPts val="2200"/>
              <a:buFont typeface="Times New Roman"/>
              <a:buChar char="❏"/>
            </a:pPr>
            <a:r>
              <a:rPr lang="en-US" sz="2800" dirty="0">
                <a:solidFill>
                  <a:srgbClr val="222222"/>
                </a:solidFill>
                <a:latin typeface="Times New Roman"/>
                <a:ea typeface="Times New Roman"/>
                <a:cs typeface="Times New Roman"/>
                <a:sym typeface="Times New Roman"/>
              </a:rPr>
              <a:t>Identify various data sources such as Kaggle and collect the required dataset</a:t>
            </a:r>
            <a:r>
              <a:rPr lang="en-US" sz="3200" dirty="0">
                <a:solidFill>
                  <a:srgbClr val="222222"/>
                </a:solidFill>
                <a:latin typeface="Times New Roman"/>
                <a:ea typeface="Times New Roman"/>
                <a:cs typeface="Times New Roman"/>
                <a:sym typeface="Times New Roman"/>
              </a:rPr>
              <a:t>.</a:t>
            </a:r>
          </a:p>
          <a:p>
            <a:pPr marL="457200" lvl="0" indent="-368300" algn="just" rtl="0">
              <a:lnSpc>
                <a:spcPct val="115000"/>
              </a:lnSpc>
              <a:spcBef>
                <a:spcPts val="0"/>
              </a:spcBef>
              <a:spcAft>
                <a:spcPts val="0"/>
              </a:spcAft>
              <a:buClr>
                <a:srgbClr val="202124"/>
              </a:buClr>
              <a:buSzPts val="2200"/>
              <a:buFont typeface="Times New Roman"/>
              <a:buChar char="❏"/>
            </a:pPr>
            <a:endParaRPr lang="en-US" sz="3200" dirty="0">
              <a:solidFill>
                <a:srgbClr val="202124"/>
              </a:solidFill>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250B7C39-17BA-0C63-6545-702E343E9E57}"/>
              </a:ext>
            </a:extLst>
          </p:cNvPr>
          <p:cNvPicPr>
            <a:picLocks noChangeAspect="1"/>
          </p:cNvPicPr>
          <p:nvPr/>
        </p:nvPicPr>
        <p:blipFill>
          <a:blip r:embed="rId2"/>
          <a:stretch>
            <a:fillRect/>
          </a:stretch>
        </p:blipFill>
        <p:spPr>
          <a:xfrm>
            <a:off x="1682319" y="4482632"/>
            <a:ext cx="8979761" cy="1097074"/>
          </a:xfrm>
          <a:prstGeom prst="rect">
            <a:avLst/>
          </a:prstGeom>
        </p:spPr>
      </p:pic>
    </p:spTree>
    <p:extLst>
      <p:ext uri="{BB962C8B-B14F-4D97-AF65-F5344CB8AC3E}">
        <p14:creationId xmlns:p14="http://schemas.microsoft.com/office/powerpoint/2010/main" val="7487497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{09FE13B5-8351-43EA-9608-2DD72B022E02}tf10001105</Template>
  <TotalTime>267</TotalTime>
  <Words>940</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Arial Black</vt:lpstr>
      <vt:lpstr>Arial Narrow</vt:lpstr>
      <vt:lpstr>Cambria</vt:lpstr>
      <vt:lpstr>Franklin Gothic Book</vt:lpstr>
      <vt:lpstr>Söhne</vt:lpstr>
      <vt:lpstr>Times New Roman</vt:lpstr>
      <vt:lpstr>Crop</vt:lpstr>
      <vt:lpstr>PowerPoint Presentation</vt:lpstr>
      <vt:lpstr>TABLE OF CONTENTS</vt:lpstr>
      <vt:lpstr>BACKGROUND</vt:lpstr>
      <vt:lpstr>MOTIVATION</vt:lpstr>
      <vt:lpstr>PowerPoint Presentation</vt:lpstr>
      <vt:lpstr>BREAST FUNCTIONALITY USING ML</vt:lpstr>
      <vt:lpstr>STEPS IN DESIGNING A MODEL</vt:lpstr>
      <vt:lpstr>PROCESS OF DESIGNING A MODEL</vt:lpstr>
      <vt:lpstr>GATHERING DATA</vt:lpstr>
      <vt:lpstr>DATA PREPROCESSING AND EDA</vt:lpstr>
      <vt:lpstr>Checking for the Duplicate Values</vt:lpstr>
      <vt:lpstr>Dropping Duplicate Values </vt:lpstr>
      <vt:lpstr>Checking for Null Values </vt:lpstr>
      <vt:lpstr>Data Visualization </vt:lpstr>
      <vt:lpstr>PowerPoint Presentation</vt:lpstr>
      <vt:lpstr>Train Model</vt:lpstr>
      <vt:lpstr>Choosing an Algorithm</vt:lpstr>
      <vt:lpstr>Logic Regression and linear regression</vt:lpstr>
      <vt:lpstr>Splitting data for Train and Test</vt:lpstr>
      <vt:lpstr>Logistic Regression</vt:lpstr>
      <vt:lpstr>Linear Regression</vt:lpstr>
      <vt:lpstr>RESULTS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Prasanth Jupudi</dc:creator>
  <cp:lastModifiedBy>MEGHANA KSR</cp:lastModifiedBy>
  <cp:revision>3</cp:revision>
  <dcterms:created xsi:type="dcterms:W3CDTF">2023-12-05T06:04:09Z</dcterms:created>
  <dcterms:modified xsi:type="dcterms:W3CDTF">2023-12-05T11:47:45Z</dcterms:modified>
</cp:coreProperties>
</file>