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86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388" r:id="rId15"/>
    <p:sldId id="393" r:id="rId16"/>
    <p:sldId id="390" r:id="rId17"/>
    <p:sldId id="391" r:id="rId18"/>
    <p:sldId id="392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10" r:id="rId35"/>
    <p:sldId id="270" r:id="rId36"/>
    <p:sldId id="379" r:id="rId37"/>
    <p:sldId id="278" r:id="rId38"/>
    <p:sldId id="380" r:id="rId39"/>
    <p:sldId id="272" r:id="rId40"/>
    <p:sldId id="327" r:id="rId41"/>
    <p:sldId id="381" r:id="rId42"/>
    <p:sldId id="328" r:id="rId43"/>
    <p:sldId id="382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275" r:id="rId54"/>
    <p:sldId id="276" r:id="rId55"/>
    <p:sldId id="279" r:id="rId56"/>
    <p:sldId id="280" r:id="rId57"/>
    <p:sldId id="281" r:id="rId58"/>
    <p:sldId id="283" r:id="rId59"/>
    <p:sldId id="284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9" r:id="rId73"/>
    <p:sldId id="383" r:id="rId74"/>
    <p:sldId id="300" r:id="rId75"/>
    <p:sldId id="301" r:id="rId76"/>
    <p:sldId id="302" r:id="rId77"/>
    <p:sldId id="303" r:id="rId78"/>
    <p:sldId id="304" r:id="rId79"/>
    <p:sldId id="306" r:id="rId80"/>
    <p:sldId id="307" r:id="rId81"/>
    <p:sldId id="308" r:id="rId82"/>
    <p:sldId id="309" r:id="rId83"/>
    <p:sldId id="384" r:id="rId84"/>
    <p:sldId id="311" r:id="rId85"/>
    <p:sldId id="385" r:id="rId86"/>
    <p:sldId id="312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  <p:sldId id="322" r:id="rId96"/>
    <p:sldId id="323" r:id="rId97"/>
    <p:sldId id="324" r:id="rId98"/>
    <p:sldId id="325" r:id="rId99"/>
    <p:sldId id="341" r:id="rId100"/>
    <p:sldId id="342" r:id="rId101"/>
    <p:sldId id="339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371" r:id="rId130"/>
    <p:sldId id="372" r:id="rId131"/>
    <p:sldId id="373" r:id="rId132"/>
    <p:sldId id="374" r:id="rId133"/>
    <p:sldId id="375" r:id="rId134"/>
    <p:sldId id="376" r:id="rId135"/>
    <p:sldId id="377" r:id="rId136"/>
    <p:sldId id="378" r:id="rId137"/>
    <p:sldId id="387" r:id="rId138"/>
    <p:sldId id="411" r:id="rId139"/>
    <p:sldId id="412" r:id="rId1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79EE91-E838-4B07-A494-2529F10C33E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86CE14-B060-4C2E-B2C5-8E996B3EF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194470" y="169511"/>
            <a:ext cx="2185416" cy="586592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 (Body)"/>
                <a:ea typeface="宋体" charset="-122"/>
              </a:rPr>
              <a:t>Infobasic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289774" y="5725678"/>
            <a:ext cx="2076530" cy="54927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latin typeface="Arial (Body)"/>
              </a:rPr>
              <a:t>Praveen Felix S</a:t>
            </a:r>
          </a:p>
        </p:txBody>
      </p:sp>
    </p:spTree>
    <p:extLst>
      <p:ext uri="{BB962C8B-B14F-4D97-AF65-F5344CB8AC3E}">
        <p14:creationId xmlns:p14="http://schemas.microsoft.com/office/powerpoint/2010/main" val="27538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0" y="133261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Understanding FM,VM and SM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oup 3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48092"/>
              </p:ext>
            </p:extLst>
          </p:nvPr>
        </p:nvGraphicFramePr>
        <p:xfrm>
          <a:off x="2724972" y="1459312"/>
          <a:ext cx="6079445" cy="4498777"/>
        </p:xfrm>
        <a:graphic>
          <a:graphicData uri="http://schemas.openxmlformats.org/drawingml/2006/table">
            <a:tbl>
              <a:tblPr/>
              <a:tblGrid>
                <a:gridCol w="30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Accenture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Trg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1529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2.1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India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2.2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2.3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Geneva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3.1 Course 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Technical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4.1.1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jBASE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4.1.2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3.2 Course 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Functional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4.2.1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Lending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4.2.2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Financials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5 Free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1529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6 Inputter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TRAINER.1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 Box 49"/>
          <p:cNvSpPr txBox="1">
            <a:spLocks noChangeArrowheads="1"/>
          </p:cNvSpPr>
          <p:nvPr/>
        </p:nvSpPr>
        <p:spPr bwMode="auto">
          <a:xfrm>
            <a:off x="9367262" y="1459312"/>
            <a:ext cx="17319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Single value field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9367262" y="2153896"/>
            <a:ext cx="13643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Multi value field</a:t>
            </a: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9512873" y="3677372"/>
            <a:ext cx="1369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Sub value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21662" y="1618613"/>
            <a:ext cx="445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53139" y="3816040"/>
            <a:ext cx="445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859912" y="2299945"/>
            <a:ext cx="445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7192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3519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Why is Built-in Function?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endParaRPr lang="en-US" sz="1400" dirty="0">
              <a:latin typeface="Arial (Body)"/>
            </a:endParaRP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887" y="1528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programming includes long codes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Confusion is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Programming is not clear</a:t>
            </a:r>
          </a:p>
        </p:txBody>
      </p:sp>
    </p:spTree>
    <p:extLst>
      <p:ext uri="{BB962C8B-B14F-4D97-AF65-F5344CB8AC3E}">
        <p14:creationId xmlns:p14="http://schemas.microsoft.com/office/powerpoint/2010/main" val="11315509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2154169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Built in 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9044" y="1188665"/>
            <a:ext cx="6096000" cy="35763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LEN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INDEX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COUNT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DCOUNT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UPPERCASE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DOWNCASE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CHANGE</a:t>
            </a:r>
          </a:p>
          <a:p>
            <a:r>
              <a:rPr lang="en-US" sz="1600" dirty="0">
                <a:latin typeface="Arial (Body)"/>
              </a:rPr>
              <a:t>TRIMF</a:t>
            </a:r>
          </a:p>
          <a:p>
            <a:r>
              <a:rPr lang="en-US" sz="1600" dirty="0">
                <a:latin typeface="Arial (Body)"/>
              </a:rPr>
              <a:t>TRIMB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latin typeface="Arial (Body)"/>
              </a:rPr>
              <a:t>TRIM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latin typeface="Arial (Body)"/>
              </a:rPr>
              <a:t>FIELD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latin typeface="Arial (Body)"/>
              </a:rPr>
              <a:t>LOCATE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FIND </a:t>
            </a:r>
          </a:p>
          <a:p>
            <a:pPr marL="419100" indent="-419100">
              <a:defRPr/>
            </a:pPr>
            <a:r>
              <a:rPr lang="en-US" sz="1600" dirty="0">
                <a:latin typeface="Arial (Body)"/>
              </a:rPr>
              <a:t>FINDSTR</a:t>
            </a:r>
          </a:p>
        </p:txBody>
      </p:sp>
    </p:spTree>
    <p:extLst>
      <p:ext uri="{BB962C8B-B14F-4D97-AF65-F5344CB8AC3E}">
        <p14:creationId xmlns:p14="http://schemas.microsoft.com/office/powerpoint/2010/main" val="283465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LEN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Calculates the length of the supplied expression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LEN(expression)</a:t>
            </a:r>
          </a:p>
          <a:p>
            <a:pPr lvl="1"/>
            <a:r>
              <a:rPr lang="en-US" sz="1600" dirty="0">
                <a:latin typeface="Arial (Body)"/>
              </a:rPr>
              <a:t>Where,</a:t>
            </a:r>
          </a:p>
          <a:p>
            <a:pPr lvl="1"/>
            <a:r>
              <a:rPr lang="en-US" sz="1600" dirty="0">
                <a:latin typeface="Arial (Body)"/>
              </a:rPr>
              <a:t>	expression can evaluate to any type and the function will convert it to a string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3694860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LEN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EXAMPLES</a:t>
            </a:r>
          </a:p>
          <a:p>
            <a:pPr lvl="1"/>
            <a:r>
              <a:rPr lang="en-US" sz="1600" dirty="0">
                <a:latin typeface="Arial (Body)"/>
              </a:rPr>
              <a:t>Input:</a:t>
            </a:r>
          </a:p>
          <a:p>
            <a:pPr lvl="1"/>
            <a:r>
              <a:rPr lang="en-US" sz="1600" dirty="0">
                <a:latin typeface="Arial (Body)"/>
              </a:rPr>
              <a:t>		Lengths = LEN(Values)</a:t>
            </a:r>
          </a:p>
          <a:p>
            <a:pPr lvl="1"/>
            <a:r>
              <a:rPr lang="en-US" sz="1600" dirty="0">
                <a:latin typeface="Arial (Body)"/>
              </a:rPr>
              <a:t>		PRINT Lengths</a:t>
            </a:r>
          </a:p>
          <a:p>
            <a:pPr lvl="1"/>
            <a:r>
              <a:rPr lang="en-US" sz="1600" dirty="0">
                <a:latin typeface="Arial (Body)"/>
              </a:rPr>
              <a:t>Output:</a:t>
            </a:r>
          </a:p>
          <a:p>
            <a:pPr lvl="1"/>
            <a:r>
              <a:rPr lang="en-US" sz="1600" dirty="0">
                <a:latin typeface="Arial (Body)"/>
              </a:rPr>
              <a:t>		6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415217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INDEX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Returns the starting position of specific occurrence of a substring within a string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INDEX(</a:t>
            </a:r>
            <a:r>
              <a:rPr lang="en-US" sz="1600" dirty="0" err="1">
                <a:latin typeface="Arial (Body)"/>
              </a:rPr>
              <a:t>string,substring,occurrence</a:t>
            </a:r>
            <a:r>
              <a:rPr lang="en-US" sz="1600" dirty="0">
                <a:latin typeface="Arial (Body)"/>
              </a:rPr>
              <a:t>)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774026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INDEX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Arial (Body)"/>
              </a:rPr>
              <a:t>Example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Input: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</a:t>
            </a:r>
            <a:r>
              <a:rPr lang="en-US" sz="1600" dirty="0" err="1">
                <a:latin typeface="Arial (Body)"/>
              </a:rPr>
              <a:t>ABet</a:t>
            </a:r>
            <a:r>
              <a:rPr lang="en-US" sz="1600" dirty="0">
                <a:latin typeface="Arial (Body)"/>
              </a:rPr>
              <a:t> = "</a:t>
            </a:r>
            <a:r>
              <a:rPr lang="en-US" sz="1600" dirty="0" err="1">
                <a:latin typeface="Arial (Body)"/>
              </a:rPr>
              <a:t>abcdefghijklmnopqrstuvwxyzabc</a:t>
            </a:r>
            <a:r>
              <a:rPr lang="en-US" sz="1600" dirty="0">
                <a:latin typeface="Arial (Body)"/>
              </a:rPr>
              <a:t>"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CRT INDEX(</a:t>
            </a:r>
            <a:r>
              <a:rPr lang="en-US" sz="1600" dirty="0" err="1">
                <a:latin typeface="Arial (Body)"/>
              </a:rPr>
              <a:t>ABet</a:t>
            </a:r>
            <a:r>
              <a:rPr lang="en-US" sz="1600" dirty="0">
                <a:latin typeface="Arial (Body)"/>
              </a:rPr>
              <a:t>, "a", 1)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CRT INDEX(</a:t>
            </a:r>
            <a:r>
              <a:rPr lang="en-US" sz="1600" dirty="0" err="1">
                <a:latin typeface="Arial (Body)"/>
              </a:rPr>
              <a:t>ABet</a:t>
            </a:r>
            <a:r>
              <a:rPr lang="en-US" sz="1600" dirty="0">
                <a:latin typeface="Arial (Body)"/>
              </a:rPr>
              <a:t>, "a", 2)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CRT INDEX(</a:t>
            </a:r>
            <a:r>
              <a:rPr lang="en-US" sz="1600" dirty="0" err="1">
                <a:latin typeface="Arial (Body)"/>
              </a:rPr>
              <a:t>ABet</a:t>
            </a:r>
            <a:r>
              <a:rPr lang="en-US" sz="1600" dirty="0">
                <a:latin typeface="Arial (Body)"/>
              </a:rPr>
              <a:t>, "</a:t>
            </a:r>
            <a:r>
              <a:rPr lang="en-US" sz="1600" dirty="0" err="1">
                <a:latin typeface="Arial (Body)"/>
              </a:rPr>
              <a:t>jkl</a:t>
            </a:r>
            <a:r>
              <a:rPr lang="en-US" sz="1600" dirty="0">
                <a:latin typeface="Arial (Body)"/>
              </a:rPr>
              <a:t>", 1)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Output: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1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27</a:t>
            </a:r>
          </a:p>
          <a:p>
            <a:pPr lvl="1">
              <a:lnSpc>
                <a:spcPct val="115000"/>
              </a:lnSpc>
            </a:pPr>
            <a:r>
              <a:rPr lang="en-US" sz="1600" dirty="0">
                <a:latin typeface="Arial (Body)"/>
              </a:rPr>
              <a:t>	10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18942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COUNT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Counts the occurrence of a character in a string/variable/record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COUNT(expression1, expression2)</a:t>
            </a:r>
          </a:p>
          <a:p>
            <a:pPr lvl="1"/>
            <a:r>
              <a:rPr lang="en-US" sz="1600" dirty="0">
                <a:latin typeface="Arial (Body)"/>
              </a:rPr>
              <a:t>Where, </a:t>
            </a:r>
          </a:p>
          <a:p>
            <a:pPr lvl="1"/>
            <a:r>
              <a:rPr lang="en-US" sz="1600" dirty="0">
                <a:latin typeface="Arial (Body)"/>
              </a:rPr>
              <a:t>	Both expression1 and expression2 may evaluate to any data type but logically they will evaluate to character strings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827464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COUNT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Example:</a:t>
            </a:r>
          </a:p>
          <a:p>
            <a:pPr lvl="1"/>
            <a:r>
              <a:rPr lang="en-US" sz="1600" dirty="0">
                <a:latin typeface="Arial (Body)"/>
              </a:rPr>
              <a:t>Input:</a:t>
            </a:r>
          </a:p>
          <a:p>
            <a:pPr lvl="1"/>
            <a:r>
              <a:rPr lang="en-US" sz="1600" dirty="0">
                <a:latin typeface="Arial (Body)"/>
              </a:rPr>
              <a:t>		</a:t>
            </a:r>
            <a:r>
              <a:rPr lang="en-US" sz="1600" dirty="0" err="1">
                <a:latin typeface="Arial (Body)"/>
              </a:rPr>
              <a:t>Calc</a:t>
            </a:r>
            <a:r>
              <a:rPr lang="en-US" sz="1600" dirty="0">
                <a:latin typeface="Arial (Body)"/>
              </a:rPr>
              <a:t> = "56 * 23 / 45 * 12"</a:t>
            </a:r>
          </a:p>
          <a:p>
            <a:pPr lvl="1"/>
            <a:r>
              <a:rPr lang="en-US" sz="1600" dirty="0">
                <a:latin typeface="Arial (Body)"/>
              </a:rPr>
              <a:t>		CRT "There are ":COUNT(</a:t>
            </a:r>
            <a:r>
              <a:rPr lang="en-US" sz="1600" dirty="0" err="1">
                <a:latin typeface="Arial (Body)"/>
              </a:rPr>
              <a:t>Calc</a:t>
            </a:r>
            <a:r>
              <a:rPr lang="en-US" sz="1600" dirty="0">
                <a:latin typeface="Arial (Body)"/>
              </a:rPr>
              <a:t>, "*"):" multiplications“</a:t>
            </a:r>
          </a:p>
          <a:p>
            <a:pPr lvl="1"/>
            <a:r>
              <a:rPr lang="en-US" sz="1600" dirty="0">
                <a:latin typeface="Arial (Body)"/>
              </a:rPr>
              <a:t>Output:</a:t>
            </a:r>
          </a:p>
          <a:p>
            <a:pPr lvl="1"/>
            <a:r>
              <a:rPr lang="en-US" sz="1600" dirty="0">
                <a:latin typeface="Arial (Body)"/>
              </a:rPr>
              <a:t>		There are 2 multiplications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88859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</a:t>
            </a:r>
          </a:p>
          <a:p>
            <a:pPr lvl="1"/>
            <a:r>
              <a:rPr lang="en-US" sz="1600" dirty="0">
                <a:latin typeface="Arial (Body)"/>
              </a:rPr>
              <a:t>To count the occurrence of character ‘E’ in the word ‘TEMENOS’</a:t>
            </a:r>
          </a:p>
          <a:p>
            <a:pPr lvl="1"/>
            <a:r>
              <a:rPr lang="en-US" sz="1600" dirty="0">
                <a:latin typeface="Arial (Body)"/>
              </a:rPr>
              <a:t>To find the length of the word ‘TEMENOS’</a:t>
            </a:r>
          </a:p>
          <a:p>
            <a:pPr lvl="1"/>
            <a:r>
              <a:rPr lang="en-US" sz="1600" dirty="0">
                <a:latin typeface="Arial (Body)"/>
              </a:rPr>
              <a:t>To find the 2</a:t>
            </a:r>
            <a:r>
              <a:rPr lang="en-US" sz="1600" baseline="30000" dirty="0">
                <a:latin typeface="Arial (Body)"/>
              </a:rPr>
              <a:t>nd</a:t>
            </a:r>
            <a:r>
              <a:rPr lang="en-US" sz="1600" dirty="0">
                <a:latin typeface="Arial (Body)"/>
              </a:rPr>
              <a:t> occurrence of E in the word ‘TEMENOS’</a:t>
            </a:r>
          </a:p>
        </p:txBody>
      </p:sp>
    </p:spTree>
    <p:extLst>
      <p:ext uri="{BB962C8B-B14F-4D97-AF65-F5344CB8AC3E}">
        <p14:creationId xmlns:p14="http://schemas.microsoft.com/office/powerpoint/2010/main" val="5222392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256" y="1027772"/>
            <a:ext cx="78000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4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0" y="133261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Dynamic Array – Data Storage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43336" y="2754042"/>
            <a:ext cx="82123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0066"/>
                </a:solidFill>
              </a:rPr>
              <a:t>Accenture</a:t>
            </a:r>
            <a:r>
              <a:rPr lang="en-US" sz="1800" dirty="0">
                <a:solidFill>
                  <a:srgbClr val="000066"/>
                </a:solidFill>
              </a:rPr>
              <a:t> Trg</a:t>
            </a:r>
            <a:r>
              <a:rPr lang="en-US" sz="1800" b="1" dirty="0"/>
              <a:t>FM</a:t>
            </a:r>
            <a:r>
              <a:rPr lang="en-US" sz="1800" dirty="0">
                <a:solidFill>
                  <a:srgbClr val="000066"/>
                </a:solidFill>
              </a:rPr>
              <a:t>India</a:t>
            </a:r>
            <a:r>
              <a:rPr lang="en-US" sz="1800" b="1" dirty="0">
                <a:solidFill>
                  <a:srgbClr val="FF3300"/>
                </a:solidFill>
              </a:rPr>
              <a:t>VM</a:t>
            </a:r>
            <a:r>
              <a:rPr lang="en-US" sz="1800" dirty="0">
                <a:solidFill>
                  <a:srgbClr val="000066"/>
                </a:solidFill>
              </a:rPr>
              <a:t>UK</a:t>
            </a:r>
            <a:r>
              <a:rPr lang="en-US" sz="1800" b="1" dirty="0">
                <a:solidFill>
                  <a:srgbClr val="FF3300"/>
                </a:solidFill>
              </a:rPr>
              <a:t>VM</a:t>
            </a:r>
            <a:r>
              <a:rPr lang="en-US" sz="1800" dirty="0">
                <a:solidFill>
                  <a:srgbClr val="000066"/>
                </a:solidFill>
              </a:rPr>
              <a:t>Geneva</a:t>
            </a:r>
            <a:r>
              <a:rPr lang="en-US" sz="1800" b="1" dirty="0"/>
              <a:t>FM</a:t>
            </a:r>
            <a:r>
              <a:rPr lang="en-US" sz="1800" dirty="0">
                <a:solidFill>
                  <a:srgbClr val="000066"/>
                </a:solidFill>
              </a:rPr>
              <a:t>Technical</a:t>
            </a:r>
            <a:r>
              <a:rPr lang="en-US" sz="1800" b="1" dirty="0">
                <a:solidFill>
                  <a:srgbClr val="FF3300"/>
                </a:solidFill>
              </a:rPr>
              <a:t>VM</a:t>
            </a:r>
            <a:r>
              <a:rPr lang="en-US" sz="1800" dirty="0">
                <a:solidFill>
                  <a:srgbClr val="000066"/>
                </a:solidFill>
              </a:rPr>
              <a:t>Functional</a:t>
            </a:r>
            <a:r>
              <a:rPr lang="en-US" sz="1800" b="1" dirty="0"/>
              <a:t>FM</a:t>
            </a:r>
          </a:p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</a:rPr>
              <a:t>jBASE</a:t>
            </a:r>
            <a:r>
              <a:rPr lang="en-US" sz="1800" b="1" dirty="0">
                <a:solidFill>
                  <a:srgbClr val="00CC66"/>
                </a:solidFill>
              </a:rPr>
              <a:t>SM</a:t>
            </a:r>
            <a:r>
              <a:rPr lang="en-US" sz="1800" dirty="0">
                <a:solidFill>
                  <a:srgbClr val="000066"/>
                </a:solidFill>
              </a:rPr>
              <a:t>T24</a:t>
            </a:r>
            <a:r>
              <a:rPr lang="en-US" sz="1800" b="1" dirty="0">
                <a:solidFill>
                  <a:srgbClr val="FF3300"/>
                </a:solidFill>
              </a:rPr>
              <a:t>VM</a:t>
            </a:r>
            <a:r>
              <a:rPr lang="en-US" sz="1800" dirty="0">
                <a:solidFill>
                  <a:srgbClr val="000066"/>
                </a:solidFill>
              </a:rPr>
              <a:t>Lending</a:t>
            </a:r>
            <a:r>
              <a:rPr lang="en-US" sz="1800" b="1" dirty="0">
                <a:solidFill>
                  <a:srgbClr val="00CC66"/>
                </a:solidFill>
              </a:rPr>
              <a:t>SM</a:t>
            </a:r>
            <a:r>
              <a:rPr lang="en-US" sz="1800" dirty="0">
                <a:solidFill>
                  <a:srgbClr val="000066"/>
                </a:solidFill>
              </a:rPr>
              <a:t>Financials</a:t>
            </a:r>
            <a:r>
              <a:rPr lang="en-US" sz="1800" b="1" dirty="0"/>
              <a:t>FMFM</a:t>
            </a:r>
            <a:r>
              <a:rPr lang="en-US" sz="1800" dirty="0">
                <a:solidFill>
                  <a:srgbClr val="000066"/>
                </a:solidFill>
              </a:rPr>
              <a:t>Trainer.1</a:t>
            </a:r>
          </a:p>
          <a:p>
            <a:pPr algn="ctr">
              <a:spcBef>
                <a:spcPct val="50000"/>
              </a:spcBef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345049" y="4522434"/>
            <a:ext cx="47408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When a field does not contain any value, there will still be a FM to delimit and say that there is field that does not contain a value now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23652" y="3511826"/>
            <a:ext cx="0" cy="101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1186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DCOUNT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9100" indent="-419100"/>
            <a:r>
              <a:rPr lang="en-US" sz="1600" dirty="0">
                <a:latin typeface="Arial (Body)"/>
              </a:rPr>
              <a:t>Counts the occurrence of delimiters in a string/variable/record</a:t>
            </a:r>
          </a:p>
          <a:p>
            <a:pPr marL="419100" indent="-419100"/>
            <a:r>
              <a:rPr lang="en-US" sz="1600" dirty="0">
                <a:latin typeface="Arial (Body)"/>
              </a:rPr>
              <a:t>Syntax: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	DCOUNT(expression1, expression2)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Where,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expression1 evaluates to a string in which fields are to be counted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expression2 evaluates to the delimiter string that will be used to count the fields</a:t>
            </a:r>
          </a:p>
        </p:txBody>
      </p:sp>
    </p:spTree>
    <p:extLst>
      <p:ext uri="{BB962C8B-B14F-4D97-AF65-F5344CB8AC3E}">
        <p14:creationId xmlns:p14="http://schemas.microsoft.com/office/powerpoint/2010/main" val="1079883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DCOUNT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Example:</a:t>
            </a:r>
          </a:p>
          <a:p>
            <a:pPr lvl="1"/>
            <a:r>
              <a:rPr lang="en-US" sz="1600" dirty="0">
                <a:latin typeface="Arial (Body)"/>
              </a:rPr>
              <a:t>Input:</a:t>
            </a:r>
          </a:p>
          <a:p>
            <a:pPr lvl="1"/>
            <a:r>
              <a:rPr lang="en-US" sz="1600" dirty="0">
                <a:latin typeface="Arial (Body)"/>
              </a:rPr>
              <a:t>		A = "A:B:C:D"</a:t>
            </a:r>
          </a:p>
          <a:p>
            <a:pPr lvl="1"/>
            <a:r>
              <a:rPr lang="en-US" sz="1600" dirty="0">
                <a:latin typeface="Arial (Body)"/>
              </a:rPr>
              <a:t>		CRT DCOUNT(A, ":")</a:t>
            </a:r>
          </a:p>
          <a:p>
            <a:pPr lvl="1"/>
            <a:r>
              <a:rPr lang="en-US" sz="1600" dirty="0">
                <a:latin typeface="Arial (Body)"/>
              </a:rPr>
              <a:t>Output:</a:t>
            </a:r>
          </a:p>
          <a:p>
            <a:pPr lvl="1"/>
            <a:r>
              <a:rPr lang="en-US" sz="1600" dirty="0">
                <a:latin typeface="Arial (Body)"/>
              </a:rPr>
              <a:t>		4</a:t>
            </a:r>
          </a:p>
          <a:p>
            <a:pPr marL="419100" indent="-419100"/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249893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1079" y="143606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</a:t>
            </a:r>
          </a:p>
          <a:p>
            <a:pPr lvl="1"/>
            <a:r>
              <a:rPr lang="en-US" sz="1600" dirty="0">
                <a:latin typeface="Arial (Body)"/>
              </a:rPr>
              <a:t>To count the occurrence of value markers in a record</a:t>
            </a:r>
          </a:p>
          <a:p>
            <a:pPr lvl="1"/>
            <a:r>
              <a:rPr lang="en-US" sz="1600" dirty="0">
                <a:latin typeface="Arial (Body)"/>
              </a:rPr>
              <a:t>To count the number of occurrence of delimiting of record using value marker</a:t>
            </a:r>
          </a:p>
          <a:p>
            <a:pPr marL="419100" indent="-419100"/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83756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30603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7743" y="89745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Initialize data containing value markers to a variable/record</a:t>
            </a:r>
          </a:p>
          <a:p>
            <a:r>
              <a:rPr lang="en-US" sz="1600" dirty="0">
                <a:latin typeface="Arial (Body)"/>
              </a:rPr>
              <a:t>Use COUNT and DCOUNT functions, to count occurrence of value marker and delimiting of record.</a:t>
            </a:r>
          </a:p>
          <a:p>
            <a:pPr marL="419100" indent="-419100"/>
            <a:endParaRPr lang="en-US" sz="1600" dirty="0">
              <a:latin typeface="Arial (Body)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79" y="1736036"/>
            <a:ext cx="7134225" cy="49305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01079" y="5472332"/>
            <a:ext cx="6552078" cy="953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UPPERCASE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1079" y="143606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Converts case of character from lower to upper case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UPCASE(expression)</a:t>
            </a:r>
          </a:p>
          <a:p>
            <a:pPr lvl="1"/>
            <a:r>
              <a:rPr lang="en-US" sz="1600" dirty="0">
                <a:latin typeface="Arial (Body)"/>
              </a:rPr>
              <a:t>Where,</a:t>
            </a:r>
          </a:p>
          <a:p>
            <a:pPr lvl="1"/>
            <a:r>
              <a:rPr lang="en-US" sz="1600" dirty="0">
                <a:latin typeface="Arial (Body)"/>
              </a:rPr>
              <a:t>	expression in a string containing some alphabetic characters</a:t>
            </a:r>
          </a:p>
        </p:txBody>
      </p:sp>
    </p:spTree>
    <p:extLst>
      <p:ext uri="{BB962C8B-B14F-4D97-AF65-F5344CB8AC3E}">
        <p14:creationId xmlns:p14="http://schemas.microsoft.com/office/powerpoint/2010/main" val="21487786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DOWNCASE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1079" y="1436061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Converts case of character from upper to lower case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DOWNCASE(expression)</a:t>
            </a:r>
          </a:p>
          <a:p>
            <a:pPr lvl="1"/>
            <a:r>
              <a:rPr lang="en-US" dirty="0"/>
              <a:t>Where,</a:t>
            </a:r>
          </a:p>
          <a:p>
            <a:pPr lvl="1"/>
            <a:r>
              <a:rPr lang="en-US" dirty="0"/>
              <a:t>	expression in a string containing some alphabetic characters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1344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1079" y="143606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to convert the string: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</a:rPr>
              <a:t>TEMENOS to lower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(Body)"/>
              </a:rPr>
              <a:t>technologies to upper case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22556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34" y="949026"/>
            <a:ext cx="69532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22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CHANGE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1079" y="156998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Changes occurrences of a character to another character in a record/string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CHANGE(</a:t>
            </a:r>
            <a:r>
              <a:rPr lang="en-US" sz="1600" dirty="0" err="1">
                <a:latin typeface="Arial (Body)"/>
              </a:rPr>
              <a:t>e,d,c</a:t>
            </a:r>
            <a:r>
              <a:rPr lang="en-US" sz="1600" dirty="0">
                <a:latin typeface="Arial (Body)"/>
              </a:rPr>
              <a:t>)</a:t>
            </a:r>
          </a:p>
          <a:p>
            <a:pPr lvl="1"/>
            <a:r>
              <a:rPr lang="en-US" sz="1600" dirty="0">
                <a:latin typeface="Arial (Body)"/>
              </a:rPr>
              <a:t>Where c &amp; d – characters</a:t>
            </a:r>
          </a:p>
          <a:p>
            <a:pPr lvl="1"/>
            <a:r>
              <a:rPr lang="en-US" sz="1600" dirty="0">
                <a:latin typeface="Arial (Body)"/>
              </a:rPr>
              <a:t>			e – string/record</a:t>
            </a:r>
          </a:p>
          <a:p>
            <a:pPr lvl="1"/>
            <a:r>
              <a:rPr lang="en-US" sz="1600" dirty="0">
                <a:latin typeface="Arial (Body)"/>
              </a:rPr>
              <a:t>Changes occurrences of d to c in e</a:t>
            </a:r>
          </a:p>
        </p:txBody>
      </p:sp>
    </p:spTree>
    <p:extLst>
      <p:ext uri="{BB962C8B-B14F-4D97-AF65-F5344CB8AC3E}">
        <p14:creationId xmlns:p14="http://schemas.microsoft.com/office/powerpoint/2010/main" val="18641070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539" y="154207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routine to change the occurrence of e to </a:t>
            </a:r>
            <a:r>
              <a:rPr lang="en-US" sz="1600" dirty="0" err="1">
                <a:latin typeface="Arial (Body)"/>
              </a:rPr>
              <a:t>i</a:t>
            </a:r>
            <a:r>
              <a:rPr lang="en-US" sz="1600" dirty="0">
                <a:latin typeface="Arial (Body)"/>
              </a:rPr>
              <a:t> in the string “</a:t>
            </a:r>
            <a:r>
              <a:rPr lang="en-US" sz="1600" dirty="0" err="1">
                <a:latin typeface="Arial (Body)"/>
              </a:rPr>
              <a:t>admenestrateon</a:t>
            </a:r>
            <a:r>
              <a:rPr lang="en-US" sz="1600" dirty="0">
                <a:latin typeface="Arial (Body)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37243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0" y="133261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Appending Value to an Array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79373" y="1156251"/>
            <a:ext cx="84283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Arial (Body)"/>
                <a:cs typeface="Arial" charset="0"/>
              </a:rPr>
              <a:t>Appending  Values using FM</a:t>
            </a:r>
            <a:endParaRPr lang="en-US" sz="1600" dirty="0">
              <a:latin typeface="Arial (Body)"/>
            </a:endParaRPr>
          </a:p>
          <a:p>
            <a:pPr lvl="1"/>
            <a:r>
              <a:rPr lang="en-US" sz="1600" dirty="0">
                <a:latin typeface="Arial (Body)"/>
              </a:rPr>
              <a:t> </a:t>
            </a:r>
            <a:r>
              <a:rPr lang="en-US" sz="1600" dirty="0" err="1">
                <a:latin typeface="Arial (Body)"/>
              </a:rPr>
              <a:t>ArrayVar</a:t>
            </a:r>
            <a:r>
              <a:rPr lang="en-US" sz="1600" dirty="0">
                <a:latin typeface="Arial (Body)"/>
              </a:rPr>
              <a:t>&lt;-1&gt; - Used to append values in an array using FM as delimiter</a:t>
            </a:r>
          </a:p>
          <a:p>
            <a:pPr lvl="1"/>
            <a:r>
              <a:rPr lang="en-US" sz="1600" dirty="0">
                <a:latin typeface="Arial (Body)"/>
              </a:rPr>
              <a:t> Example: Y.INFO&lt;-1&gt;=“Test Info”</a:t>
            </a: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Arial (Body)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Arial (Body)"/>
                <a:cs typeface="Arial" charset="0"/>
              </a:rPr>
              <a:t> Appending  Values using VM</a:t>
            </a:r>
            <a:endParaRPr lang="en-US" sz="1600" dirty="0">
              <a:latin typeface="Arial (Body)"/>
            </a:endParaRPr>
          </a:p>
          <a:p>
            <a:pPr lvl="1"/>
            <a:r>
              <a:rPr lang="en-US" sz="1600" dirty="0">
                <a:latin typeface="Arial (Body)"/>
              </a:rPr>
              <a:t> </a:t>
            </a:r>
            <a:r>
              <a:rPr lang="en-US" sz="1600" dirty="0" err="1">
                <a:latin typeface="Arial (Body)"/>
              </a:rPr>
              <a:t>ArrayVar</a:t>
            </a:r>
            <a:r>
              <a:rPr lang="en-US" sz="1600" dirty="0">
                <a:latin typeface="Arial (Body)"/>
              </a:rPr>
              <a:t>&lt;FMPos,-1&gt; - Used to append values to a position (Field) in an array using VM as delimiter</a:t>
            </a:r>
          </a:p>
          <a:p>
            <a:pPr lvl="1"/>
            <a:r>
              <a:rPr lang="en-US" sz="1600" dirty="0">
                <a:latin typeface="Arial (Body)"/>
              </a:rPr>
              <a:t> Example : R.CUS&lt;EB.CUS.TEXT,-1&gt;="THIS IS FROM TRAINIING“</a:t>
            </a:r>
          </a:p>
          <a:p>
            <a:pPr>
              <a:buFont typeface="Wingdings" pitchFamily="2" charset="2"/>
              <a:buChar char="§"/>
            </a:pPr>
            <a:endParaRPr lang="en-US" sz="1600" b="1" dirty="0">
              <a:latin typeface="Arial (Body)"/>
              <a:cs typeface="Arial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Arial (Body)"/>
                <a:cs typeface="Arial" charset="0"/>
              </a:rPr>
              <a:t> Appending  Values using SM</a:t>
            </a:r>
            <a:endParaRPr lang="en-US" sz="1600" dirty="0">
              <a:latin typeface="Arial (Body)"/>
            </a:endParaRPr>
          </a:p>
          <a:p>
            <a:pPr lvl="1"/>
            <a:r>
              <a:rPr lang="en-US" sz="1600" dirty="0">
                <a:latin typeface="Arial (Body)"/>
              </a:rPr>
              <a:t> </a:t>
            </a:r>
            <a:r>
              <a:rPr lang="en-US" sz="1600" dirty="0" err="1">
                <a:latin typeface="Arial (Body)"/>
              </a:rPr>
              <a:t>ArrayVar</a:t>
            </a:r>
            <a:r>
              <a:rPr lang="en-US" sz="1600" dirty="0">
                <a:latin typeface="Arial (Body)"/>
              </a:rPr>
              <a:t>&lt;FMPos,VMPos,-1&gt; - Used to append values to a certain multi value position (</a:t>
            </a:r>
            <a:r>
              <a:rPr lang="en-US" sz="1600" dirty="0" err="1">
                <a:latin typeface="Arial (Body)"/>
              </a:rPr>
              <a:t>VMPos</a:t>
            </a:r>
            <a:r>
              <a:rPr lang="en-US" sz="1600" dirty="0">
                <a:latin typeface="Arial (Body)"/>
              </a:rPr>
              <a:t>) of a field in an array using SM as delimiter</a:t>
            </a:r>
          </a:p>
          <a:p>
            <a:pPr lvl="1"/>
            <a:r>
              <a:rPr lang="en-US" sz="1600" dirty="0">
                <a:latin typeface="Arial (Body)"/>
              </a:rPr>
              <a:t> Note: </a:t>
            </a:r>
            <a:r>
              <a:rPr lang="en-US" sz="1600" dirty="0" err="1">
                <a:latin typeface="Arial (Body)"/>
              </a:rPr>
              <a:t>FMPos</a:t>
            </a:r>
            <a:r>
              <a:rPr lang="en-US" sz="1600" dirty="0">
                <a:latin typeface="Arial (Body)"/>
              </a:rPr>
              <a:t> should always contain a valid field number/position.</a:t>
            </a:r>
          </a:p>
          <a:p>
            <a:pPr lvl="1"/>
            <a:r>
              <a:rPr lang="en-US" sz="1600" dirty="0">
                <a:latin typeface="Arial (Body)"/>
              </a:rPr>
              <a:t> Example : R.CUS&lt;6,2,-1&gt;=“No 50 Lake View Road, New York“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3541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119" y="1129355"/>
            <a:ext cx="6762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44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32143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STRING MANIPULATION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8157" y="148832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Removes leading and trailing spaces available in a string</a:t>
            </a:r>
          </a:p>
          <a:p>
            <a:r>
              <a:rPr lang="en-US" sz="1600" dirty="0">
                <a:latin typeface="Arial (Body)"/>
              </a:rPr>
              <a:t>Used when storing data in database</a:t>
            </a:r>
          </a:p>
          <a:p>
            <a:r>
              <a:rPr lang="en-US" sz="1600" dirty="0">
                <a:latin typeface="Arial (Body)"/>
              </a:rPr>
              <a:t>During Enquiry selection, avoids cancellation of record from list</a:t>
            </a:r>
          </a:p>
        </p:txBody>
      </p:sp>
    </p:spTree>
    <p:extLst>
      <p:ext uri="{BB962C8B-B14F-4D97-AF65-F5344CB8AC3E}">
        <p14:creationId xmlns:p14="http://schemas.microsoft.com/office/powerpoint/2010/main" val="330872252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2" y="106756"/>
            <a:ext cx="4884119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STRING MANIPULATION </a:t>
            </a:r>
            <a:r>
              <a:rPr lang="en-US" sz="2400" dirty="0"/>
              <a:t>COMMANDS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0105" y="13455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TRIMF     	</a:t>
            </a:r>
          </a:p>
          <a:p>
            <a:pPr lvl="1"/>
            <a:r>
              <a:rPr lang="en-US" sz="1600" dirty="0">
                <a:latin typeface="Arial (Body)"/>
              </a:rPr>
              <a:t>Removes leading spaces from a string</a:t>
            </a:r>
          </a:p>
          <a:p>
            <a:pPr lvl="1"/>
            <a:r>
              <a:rPr lang="en-US" sz="1600" dirty="0">
                <a:latin typeface="Arial (Body)"/>
              </a:rPr>
              <a:t>Syntax: TRIMF(string)</a:t>
            </a:r>
          </a:p>
          <a:p>
            <a:r>
              <a:rPr lang="en-US" sz="1600" dirty="0">
                <a:latin typeface="Arial (Body)"/>
              </a:rPr>
              <a:t> TRIMB</a:t>
            </a:r>
          </a:p>
          <a:p>
            <a:pPr lvl="1"/>
            <a:r>
              <a:rPr lang="en-US" sz="1600" dirty="0">
                <a:latin typeface="Arial (Body)"/>
              </a:rPr>
              <a:t>Removes trailing spaces from a string</a:t>
            </a:r>
          </a:p>
          <a:p>
            <a:pPr lvl="1"/>
            <a:r>
              <a:rPr lang="en-US" sz="1600" dirty="0">
                <a:latin typeface="Arial (Body)"/>
              </a:rPr>
              <a:t>Syntax: TRIMB(string)</a:t>
            </a:r>
          </a:p>
          <a:p>
            <a:r>
              <a:rPr lang="en-US" sz="1600" dirty="0">
                <a:latin typeface="Arial (Body)"/>
              </a:rPr>
              <a:t> TRIM       </a:t>
            </a:r>
          </a:p>
          <a:p>
            <a:pPr lvl="1"/>
            <a:r>
              <a:rPr lang="en-US" sz="1600" dirty="0">
                <a:latin typeface="Arial (Body)"/>
              </a:rPr>
              <a:t>Removes both leading &amp;trailing spaces</a:t>
            </a:r>
          </a:p>
          <a:p>
            <a:pPr lvl="1"/>
            <a:r>
              <a:rPr lang="en-US" sz="1600" dirty="0">
                <a:latin typeface="Arial (Body)"/>
              </a:rPr>
              <a:t>Syntax: TRIM(string)</a:t>
            </a:r>
          </a:p>
        </p:txBody>
      </p:sp>
    </p:spTree>
    <p:extLst>
      <p:ext uri="{BB962C8B-B14F-4D97-AF65-F5344CB8AC3E}">
        <p14:creationId xmlns:p14="http://schemas.microsoft.com/office/powerpoint/2010/main" val="36543202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5879" y="155533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to remove extra space from string ‘TEMENOS TECHNOLOGIES’, using TRIMF, TRIMB &amp; TRIM</a:t>
            </a:r>
          </a:p>
        </p:txBody>
      </p:sp>
    </p:spTree>
    <p:extLst>
      <p:ext uri="{BB962C8B-B14F-4D97-AF65-F5344CB8AC3E}">
        <p14:creationId xmlns:p14="http://schemas.microsoft.com/office/powerpoint/2010/main" val="62108225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15" y="978629"/>
            <a:ext cx="587885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324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FIELD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2870" y="171915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Extracts sub-string from a Character string using delimiters</a:t>
            </a:r>
          </a:p>
          <a:p>
            <a:r>
              <a:rPr lang="en-US" sz="1600" dirty="0">
                <a:latin typeface="Arial (Body)"/>
              </a:rPr>
              <a:t>Syntax</a:t>
            </a:r>
          </a:p>
          <a:p>
            <a:pPr lvl="1"/>
            <a:r>
              <a:rPr lang="en-US" sz="1600" dirty="0">
                <a:latin typeface="Arial (Body)"/>
              </a:rPr>
              <a:t>FIELD(</a:t>
            </a:r>
            <a:r>
              <a:rPr lang="en-US" sz="1600" dirty="0" err="1">
                <a:latin typeface="Arial (Body)"/>
              </a:rPr>
              <a:t>string,delimiter,occurrence,fields</a:t>
            </a:r>
            <a:r>
              <a:rPr lang="en-US" sz="1600" dirty="0">
                <a:latin typeface="Arial (Body)"/>
              </a:rPr>
              <a:t> )</a:t>
            </a:r>
          </a:p>
          <a:p>
            <a:r>
              <a:rPr lang="en-US" sz="1600" dirty="0">
                <a:latin typeface="Arial (Body)"/>
              </a:rPr>
              <a:t>Example: FIELD command can be used in scenarios, when value of Nationality &amp; Residence has to be picked from Customer records</a:t>
            </a:r>
          </a:p>
          <a:p>
            <a:r>
              <a:rPr lang="en-US" sz="1600" dirty="0">
                <a:latin typeface="Arial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35736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2870" y="171915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to extract character and number from a string using delimiters</a:t>
            </a:r>
          </a:p>
          <a:p>
            <a:r>
              <a:rPr lang="en-US" sz="1600" dirty="0">
                <a:latin typeface="Arial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611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881" y="1022614"/>
            <a:ext cx="56292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93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LOCATE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5878" y="171306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Search a string in a dynamic array and get its position</a:t>
            </a:r>
          </a:p>
          <a:p>
            <a:r>
              <a:rPr lang="en-US" sz="1600" dirty="0">
                <a:latin typeface="Arial (Body)"/>
              </a:rPr>
              <a:t>Returns the field Position only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LOCATE &lt;string&gt; IN &lt;array&gt; {&lt;field </a:t>
            </a:r>
            <a:r>
              <a:rPr lang="en-US" sz="1600" dirty="0" err="1">
                <a:latin typeface="Arial (Body)"/>
              </a:rPr>
              <a:t>pos,multivalue</a:t>
            </a:r>
            <a:r>
              <a:rPr lang="en-US" sz="1600" dirty="0">
                <a:latin typeface="Arial (Body)"/>
              </a:rPr>
              <a:t> </a:t>
            </a:r>
            <a:r>
              <a:rPr lang="en-US" sz="1600" dirty="0" err="1">
                <a:latin typeface="Arial (Body)"/>
              </a:rPr>
              <a:t>pos</a:t>
            </a:r>
            <a:r>
              <a:rPr lang="en-US" sz="1600" dirty="0">
                <a:latin typeface="Arial (Body)"/>
              </a:rPr>
              <a:t>&gt;} SETTING &lt;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&gt; THEN/ELSE &lt;statements&gt;</a:t>
            </a:r>
          </a:p>
          <a:p>
            <a:r>
              <a:rPr lang="en-US" sz="1600" dirty="0">
                <a:latin typeface="Arial (Body)"/>
              </a:rPr>
              <a:t>Used during extraction of string from a large array</a:t>
            </a:r>
          </a:p>
          <a:p>
            <a:r>
              <a:rPr lang="en-US" sz="1600" dirty="0">
                <a:latin typeface="Arial (Body)"/>
              </a:rPr>
              <a:t>E.g. On a condition when Nationality and Residence of Customer is US, so as to do some action</a:t>
            </a:r>
          </a:p>
        </p:txBody>
      </p:sp>
    </p:spTree>
    <p:extLst>
      <p:ext uri="{BB962C8B-B14F-4D97-AF65-F5344CB8AC3E}">
        <p14:creationId xmlns:p14="http://schemas.microsoft.com/office/powerpoint/2010/main" val="135275035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9374" y="186013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to locate available and unavailable string in a given array</a:t>
            </a:r>
          </a:p>
        </p:txBody>
      </p:sp>
    </p:spTree>
    <p:extLst>
      <p:ext uri="{BB962C8B-B14F-4D97-AF65-F5344CB8AC3E}">
        <p14:creationId xmlns:p14="http://schemas.microsoft.com/office/powerpoint/2010/main" val="111634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A dimensioned array is a group of dynamic arrays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How many dynamic arrays form a dimensioned array?</a:t>
            </a:r>
          </a:p>
          <a:p>
            <a:pPr lvl="1"/>
            <a:r>
              <a:rPr lang="en-US" sz="1600" dirty="0">
                <a:latin typeface="Arial (Body)"/>
              </a:rPr>
              <a:t>You can configure that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DIM ARR(5)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Dimensional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95379" y="4095141"/>
            <a:ext cx="2714625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1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95379" y="4556806"/>
            <a:ext cx="2714625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2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5379" y="5018471"/>
            <a:ext cx="2714625" cy="369332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95379" y="5387803"/>
            <a:ext cx="2714625" cy="369332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4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95379" y="5757135"/>
            <a:ext cx="2714625" cy="369332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5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1672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54" y="1056347"/>
            <a:ext cx="6027031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14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FIND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6609" y="129298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Searches the position of entire string in a dynamic array</a:t>
            </a:r>
          </a:p>
          <a:p>
            <a:r>
              <a:rPr lang="en-US" dirty="0"/>
              <a:t>Finds the location of a specified string within a Dynamic array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FIND &lt;string&gt; IN &lt;array&gt; SETTING var1,var2,var3  THEN/ELSE &lt;statements&gt;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On condition, when accounts whose Account Officer corresponds to specific value has to be found</a:t>
            </a:r>
          </a:p>
        </p:txBody>
      </p:sp>
    </p:spTree>
    <p:extLst>
      <p:ext uri="{BB962C8B-B14F-4D97-AF65-F5344CB8AC3E}">
        <p14:creationId xmlns:p14="http://schemas.microsoft.com/office/powerpoint/2010/main" val="28457841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3843" y="1436061"/>
            <a:ext cx="882230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Write a program to find the array position of string ‘2000’ in a given array </a:t>
            </a:r>
            <a:r>
              <a:rPr lang="en-US" dirty="0"/>
              <a:t>'HARRIS':FM:'JONTY':VM:'PETER':FM:'FELIX':VM:'PRAV':VM:'ARUN'</a:t>
            </a:r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5097402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15" y="1018247"/>
            <a:ext cx="6540039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048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FINDSTR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6366" y="137333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Searches a string as a substring in dynamic array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FINDSTR &lt;string&gt; IN &lt;array&gt; SETTING var1,var2,var3  THEN/ELSE &lt;statements&gt;</a:t>
            </a:r>
          </a:p>
          <a:p>
            <a:r>
              <a:rPr lang="en-US" sz="1600" dirty="0">
                <a:latin typeface="Arial (Body)"/>
              </a:rPr>
              <a:t>Example:</a:t>
            </a:r>
          </a:p>
          <a:p>
            <a:pPr lvl="1"/>
            <a:r>
              <a:rPr lang="en-US" sz="1600" dirty="0">
                <a:latin typeface="Arial (Body)"/>
              </a:rPr>
              <a:t>On condition, when Accounts whose </a:t>
            </a:r>
            <a:r>
              <a:rPr lang="en-US" sz="1600" dirty="0" err="1">
                <a:latin typeface="Arial (Body)"/>
              </a:rPr>
              <a:t>Account.Title</a:t>
            </a:r>
            <a:r>
              <a:rPr lang="en-US" sz="1600" dirty="0">
                <a:latin typeface="Arial (Body)"/>
              </a:rPr>
              <a:t> containing specified string has to be found</a:t>
            </a:r>
          </a:p>
        </p:txBody>
      </p:sp>
    </p:spTree>
    <p:extLst>
      <p:ext uri="{BB962C8B-B14F-4D97-AF65-F5344CB8AC3E}">
        <p14:creationId xmlns:p14="http://schemas.microsoft.com/office/powerpoint/2010/main" val="418097141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6365" y="1373332"/>
            <a:ext cx="76465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Write a program to display the array position of a sub-string ‘ONT’ of a string ‘JONTY’ in a given array ‘KALLIS’:@FM:’JONTY’:@VM:’NICKY’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074665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04" y="1053155"/>
            <a:ext cx="542710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546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04" y="1053155"/>
            <a:ext cx="5427102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054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1995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 (Body)"/>
              </a:rPr>
              <a:t>  </a:t>
            </a:r>
          </a:p>
          <a:p>
            <a:endParaRPr lang="en-US" sz="1600" dirty="0">
              <a:latin typeface="Arial (Body)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87743" y="2260234"/>
            <a:ext cx="8515214" cy="5492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>
                <a:latin typeface="Arial (Body)"/>
              </a:rPr>
              <a:t>Hence, the topics which are covered in this presentation are valuable to participants to learn technical knowledge in T24 Info basic </a:t>
            </a:r>
          </a:p>
        </p:txBody>
      </p:sp>
    </p:spTree>
    <p:extLst>
      <p:ext uri="{BB962C8B-B14F-4D97-AF65-F5344CB8AC3E}">
        <p14:creationId xmlns:p14="http://schemas.microsoft.com/office/powerpoint/2010/main" val="25226107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4312" y="685799"/>
            <a:ext cx="9607582" cy="5304183"/>
          </a:xfrm>
        </p:spPr>
        <p:txBody>
          <a:bodyPr/>
          <a:lstStyle/>
          <a:p>
            <a:r>
              <a:rPr lang="en-US" dirty="0">
                <a:latin typeface="Arial Narrow (Headings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673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54" y="886018"/>
            <a:ext cx="10018713" cy="597198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400" b="1" dirty="0">
                <a:latin typeface="Arial (Body)"/>
              </a:rPr>
              <a:t>EQ</a:t>
            </a:r>
            <a:r>
              <a:rPr lang="en-US" sz="1400" dirty="0">
                <a:latin typeface="Arial (Body)"/>
              </a:rPr>
              <a:t>-  EQUAL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NE</a:t>
            </a:r>
            <a:r>
              <a:rPr lang="en-US" sz="1400" dirty="0">
                <a:latin typeface="Arial (Body)"/>
              </a:rPr>
              <a:t>-  NOT EQUAL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GT</a:t>
            </a:r>
            <a:r>
              <a:rPr lang="en-US" sz="1400" dirty="0">
                <a:latin typeface="Arial (Body)"/>
              </a:rPr>
              <a:t>-  GREATER THAN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GE</a:t>
            </a:r>
            <a:r>
              <a:rPr lang="en-US" sz="1400" dirty="0">
                <a:latin typeface="Arial (Body)"/>
              </a:rPr>
              <a:t>-  GREATER THAN EQUAL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LT</a:t>
            </a:r>
            <a:r>
              <a:rPr lang="en-US" sz="1400" dirty="0">
                <a:latin typeface="Arial (Body)"/>
              </a:rPr>
              <a:t>-  LESSER THAN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LE</a:t>
            </a:r>
            <a:r>
              <a:rPr lang="en-US" sz="1400" dirty="0">
                <a:latin typeface="Arial (Body)"/>
              </a:rPr>
              <a:t>-  LESSER THAN EQUAL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RG</a:t>
            </a:r>
            <a:r>
              <a:rPr lang="en-US" sz="1400" dirty="0">
                <a:latin typeface="Arial (Body)"/>
              </a:rPr>
              <a:t>-  RANGE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NR</a:t>
            </a:r>
            <a:r>
              <a:rPr lang="en-US" sz="1400" dirty="0">
                <a:latin typeface="Arial (Body)"/>
              </a:rPr>
              <a:t>-  NOT IN RANGE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CT</a:t>
            </a:r>
            <a:r>
              <a:rPr lang="en-US" sz="1400" dirty="0">
                <a:latin typeface="Arial (Body)"/>
              </a:rPr>
              <a:t>-  CONTAIN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NC</a:t>
            </a:r>
            <a:r>
              <a:rPr lang="en-US" sz="1400" dirty="0">
                <a:latin typeface="Arial (Body)"/>
              </a:rPr>
              <a:t>-  NOT CONTAIN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BW</a:t>
            </a:r>
            <a:r>
              <a:rPr lang="en-US" sz="1400" dirty="0">
                <a:latin typeface="Arial (Body)"/>
              </a:rPr>
              <a:t>-  BEGINS WITH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EW</a:t>
            </a:r>
            <a:r>
              <a:rPr lang="en-US" sz="1400" dirty="0">
                <a:latin typeface="Arial (Body)"/>
              </a:rPr>
              <a:t>-  ENDS WITH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LK</a:t>
            </a:r>
            <a:r>
              <a:rPr lang="en-US" sz="1400" dirty="0">
                <a:latin typeface="Arial (Body)"/>
              </a:rPr>
              <a:t>-  LIKE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DNBW</a:t>
            </a:r>
            <a:r>
              <a:rPr lang="en-US" sz="1400" dirty="0">
                <a:latin typeface="Arial (Body)"/>
              </a:rPr>
              <a:t>-  DO NOT BEGINS WITH</a:t>
            </a:r>
          </a:p>
          <a:p>
            <a:pPr lvl="1">
              <a:buNone/>
            </a:pPr>
            <a:r>
              <a:rPr lang="en-US" sz="1400" b="1" dirty="0">
                <a:latin typeface="Arial (Body)"/>
              </a:rPr>
              <a:t>DNEW</a:t>
            </a:r>
            <a:r>
              <a:rPr lang="en-US" sz="1400" dirty="0">
                <a:latin typeface="Arial (Body)"/>
              </a:rPr>
              <a:t>-  DO NOT ENDS WITH</a:t>
            </a:r>
          </a:p>
          <a:p>
            <a:pPr lvl="1">
              <a:buNone/>
            </a:pPr>
            <a:endParaRPr lang="en-US" sz="1400" dirty="0">
              <a:latin typeface="Arial (Body)"/>
            </a:endParaRPr>
          </a:p>
          <a:p>
            <a:pPr marL="0" indent="0">
              <a:buNone/>
            </a:pPr>
            <a:endParaRPr lang="en-US" sz="14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285653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OPERANDS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23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54" y="1272208"/>
            <a:ext cx="10018713" cy="223961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 (Body)"/>
              </a:rPr>
              <a:t>IF..THEN</a:t>
            </a:r>
          </a:p>
          <a:p>
            <a:r>
              <a:rPr lang="en-US" sz="1600" dirty="0">
                <a:latin typeface="Arial (Body)"/>
              </a:rPr>
              <a:t>IF..END ELSE..END</a:t>
            </a:r>
          </a:p>
          <a:p>
            <a:r>
              <a:rPr lang="en-US" sz="1600" dirty="0">
                <a:latin typeface="Arial (Body)"/>
              </a:rPr>
              <a:t>BEGIN CASE</a:t>
            </a:r>
          </a:p>
          <a:p>
            <a:r>
              <a:rPr lang="en-US" sz="1600" dirty="0">
                <a:latin typeface="Arial (Body)"/>
              </a:rPr>
              <a:t>LOOP WHILE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285653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Control structures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35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366203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IF..ELSE Structure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2519" y="1434547"/>
            <a:ext cx="10018713" cy="3124201"/>
          </a:xfrm>
        </p:spPr>
        <p:txBody>
          <a:bodyPr/>
          <a:lstStyle/>
          <a:p>
            <a:pPr lvl="1">
              <a:buNone/>
            </a:pPr>
            <a:r>
              <a:rPr lang="en-US" sz="1600" dirty="0">
                <a:latin typeface="Arial (Body)"/>
              </a:rPr>
              <a:t>	IF &lt;condition&gt; THEN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            &lt;statements&gt;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END ELSE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		&lt;statements&gt;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1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677091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1" y="1046921"/>
            <a:ext cx="10018713" cy="2080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 Write a program to print “No. is greater than 7” else to print “No. is smaller than 7</a:t>
            </a:r>
          </a:p>
        </p:txBody>
      </p:sp>
    </p:spTree>
    <p:extLst>
      <p:ext uri="{BB962C8B-B14F-4D97-AF65-F5344CB8AC3E}">
        <p14:creationId xmlns:p14="http://schemas.microsoft.com/office/powerpoint/2010/main" val="161652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677091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1733550"/>
            <a:ext cx="4648200" cy="43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0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677091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Compilation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49" y="656031"/>
            <a:ext cx="10018713" cy="73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Compiling program using CTRL+S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1294114"/>
            <a:ext cx="5838825" cy="518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6587" y="5341035"/>
            <a:ext cx="3355647" cy="682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3124201"/>
          </a:xfrm>
        </p:spPr>
        <p:txBody>
          <a:bodyPr/>
          <a:lstStyle/>
          <a:p>
            <a:r>
              <a:rPr lang="en-US" sz="1600" dirty="0">
                <a:latin typeface="Arial (Body)"/>
              </a:rPr>
              <a:t>At the end of this session, participants will</a:t>
            </a:r>
          </a:p>
          <a:p>
            <a:pPr lvl="1"/>
            <a:r>
              <a:rPr lang="en-US" sz="1600" dirty="0">
                <a:latin typeface="Arial (Body)"/>
              </a:rPr>
              <a:t>Know programming features of Infobasic</a:t>
            </a:r>
          </a:p>
          <a:p>
            <a:pPr lvl="1"/>
            <a:r>
              <a:rPr lang="en-US" sz="1600" dirty="0">
                <a:latin typeface="Arial (Body)"/>
              </a:rPr>
              <a:t>Know the various array types</a:t>
            </a:r>
          </a:p>
          <a:p>
            <a:pPr lvl="1"/>
            <a:r>
              <a:rPr lang="en-US" sz="1600" dirty="0">
                <a:latin typeface="Arial (Body)"/>
              </a:rPr>
              <a:t>Know how to program using various control structures</a:t>
            </a:r>
          </a:p>
          <a:p>
            <a:pPr lvl="1"/>
            <a:r>
              <a:rPr lang="en-US" sz="1600" dirty="0">
                <a:latin typeface="Arial (Body)"/>
              </a:rPr>
              <a:t>Know about file operation in T24 routines</a:t>
            </a:r>
          </a:p>
          <a:p>
            <a:pPr lvl="1"/>
            <a:r>
              <a:rPr lang="en-US" sz="1600" dirty="0">
                <a:latin typeface="Arial (Body)"/>
              </a:rPr>
              <a:t>Know about sequential file access in T24 routines</a:t>
            </a:r>
          </a:p>
          <a:p>
            <a:pPr lvl="1"/>
            <a:r>
              <a:rPr lang="en-US" sz="1600" dirty="0">
                <a:latin typeface="Arial (Body)"/>
              </a:rPr>
              <a:t>Know build in functions in programming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1796360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Objective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45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677091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44" y="1039081"/>
            <a:ext cx="4448130" cy="512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261" y="886019"/>
            <a:ext cx="4524375" cy="51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5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564986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Nested IF Structure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66" y="1579133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sz="1900" dirty="0">
                <a:latin typeface="Arial (Body)"/>
              </a:rPr>
              <a:t>IF expression THEN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            statements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END ELSE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                 IF expression THEN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                       statements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                 END ELSE 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                       statements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                 END</a:t>
            </a:r>
          </a:p>
          <a:p>
            <a:pPr lvl="1">
              <a:buNone/>
            </a:pPr>
            <a:r>
              <a:rPr lang="en-US" sz="1900" dirty="0">
                <a:latin typeface="Arial (Body)"/>
              </a:rPr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8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101160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66" y="157913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Write a program to display </a:t>
            </a:r>
          </a:p>
          <a:p>
            <a:pPr lvl="1"/>
            <a:r>
              <a:rPr lang="en-US" sz="1600" dirty="0">
                <a:latin typeface="Arial (Body)"/>
              </a:rPr>
              <a:t>“No. GT 100” – when input number is greater than 100</a:t>
            </a:r>
          </a:p>
          <a:p>
            <a:pPr lvl="1"/>
            <a:r>
              <a:rPr lang="en-US" sz="1600" dirty="0">
                <a:latin typeface="Arial (Body)"/>
              </a:rPr>
              <a:t>“No. GT 50 and LT 100” - when input number is greater than 50 and less than 100</a:t>
            </a:r>
          </a:p>
          <a:p>
            <a:pPr lvl="1"/>
            <a:r>
              <a:rPr lang="en-US" sz="1600" dirty="0">
                <a:latin typeface="Arial (Body)"/>
              </a:rPr>
              <a:t>“No. LT 50” – when input number is less than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769856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	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066800"/>
            <a:ext cx="5787390" cy="52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208059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Compilation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66" y="1579133"/>
            <a:ext cx="10018713" cy="134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Compilation is same for all programs</a:t>
            </a:r>
          </a:p>
        </p:txBody>
      </p:sp>
    </p:spTree>
    <p:extLst>
      <p:ext uri="{BB962C8B-B14F-4D97-AF65-F5344CB8AC3E}">
        <p14:creationId xmlns:p14="http://schemas.microsoft.com/office/powerpoint/2010/main" val="104369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208059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3880" y="1134303"/>
            <a:ext cx="3256397" cy="513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35" y="1034319"/>
            <a:ext cx="3294425" cy="513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6397" y="1134303"/>
            <a:ext cx="3430539" cy="51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208059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CASE Structure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001078" y="132711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>
                <a:latin typeface="Arial (Body)"/>
              </a:rPr>
              <a:t>BEGIN CASE</a:t>
            </a:r>
          </a:p>
          <a:p>
            <a:pPr lvl="3"/>
            <a:r>
              <a:rPr lang="en-US" sz="1600" dirty="0">
                <a:latin typeface="Arial (Body)"/>
              </a:rPr>
              <a:t>CASE &lt;variable&gt; = &lt;value&gt;</a:t>
            </a:r>
          </a:p>
          <a:p>
            <a:pPr lvl="3"/>
            <a:r>
              <a:rPr lang="en-US" sz="1600" dirty="0">
                <a:latin typeface="Arial (Body)"/>
              </a:rPr>
              <a:t>		&lt;statements&gt;</a:t>
            </a:r>
          </a:p>
          <a:p>
            <a:pPr lvl="3"/>
            <a:r>
              <a:rPr lang="en-US" sz="1600" dirty="0">
                <a:latin typeface="Arial (Body)"/>
              </a:rPr>
              <a:t>CASE &lt;variable&gt; = &lt;value&gt;</a:t>
            </a:r>
          </a:p>
          <a:p>
            <a:pPr lvl="3"/>
            <a:r>
              <a:rPr lang="en-US" sz="1600" dirty="0">
                <a:latin typeface="Arial (Body)"/>
              </a:rPr>
              <a:t>		&lt;statements&gt;</a:t>
            </a:r>
          </a:p>
          <a:p>
            <a:pPr lvl="3"/>
            <a:r>
              <a:rPr lang="en-US" sz="1600" dirty="0">
                <a:latin typeface="Arial (Body)"/>
              </a:rPr>
              <a:t>CASE &lt;variable&gt; = &lt;value&gt;</a:t>
            </a:r>
          </a:p>
          <a:p>
            <a:pPr lvl="3"/>
            <a:r>
              <a:rPr lang="en-US" sz="1600" dirty="0">
                <a:latin typeface="Arial (Body)"/>
              </a:rPr>
              <a:t>		&lt;statements&gt;</a:t>
            </a:r>
          </a:p>
          <a:p>
            <a:pPr lvl="3"/>
            <a:r>
              <a:rPr lang="en-US" sz="1600" dirty="0">
                <a:latin typeface="Arial (Body)"/>
              </a:rPr>
              <a:t>CASE 1</a:t>
            </a:r>
          </a:p>
          <a:p>
            <a:pPr lvl="3"/>
            <a:r>
              <a:rPr lang="en-US" sz="1600" dirty="0">
                <a:latin typeface="Arial (Body)"/>
              </a:rPr>
              <a:t>		&lt;statements&gt;</a:t>
            </a:r>
          </a:p>
          <a:p>
            <a:pPr lvl="3"/>
            <a:r>
              <a:rPr lang="en-US" sz="1600" dirty="0">
                <a:latin typeface="Arial (Body)"/>
              </a:rPr>
              <a:t>END CASE</a:t>
            </a:r>
          </a:p>
        </p:txBody>
      </p:sp>
    </p:spTree>
    <p:extLst>
      <p:ext uri="{BB962C8B-B14F-4D97-AF65-F5344CB8AC3E}">
        <p14:creationId xmlns:p14="http://schemas.microsoft.com/office/powerpoint/2010/main" val="154429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208059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Control Flow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716695" y="167978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Expressions/statements evaluated in sequential order</a:t>
            </a:r>
          </a:p>
          <a:p>
            <a:pPr lvl="1"/>
            <a:r>
              <a:rPr lang="en-US" sz="1600" dirty="0">
                <a:latin typeface="Arial (Body)"/>
              </a:rPr>
              <a:t>When a true expression is encountered, </a:t>
            </a:r>
          </a:p>
          <a:p>
            <a:pPr lvl="2"/>
            <a:r>
              <a:rPr lang="en-US" sz="1600" dirty="0">
                <a:latin typeface="Arial (Body)"/>
              </a:rPr>
              <a:t>Corresponding statements are executed and control exits from the CASE structure</a:t>
            </a:r>
          </a:p>
          <a:p>
            <a:pPr lvl="1"/>
            <a:r>
              <a:rPr lang="en-US" sz="1600" dirty="0">
                <a:latin typeface="Arial (Body)"/>
              </a:rPr>
              <a:t>When no true expression is encountered,</a:t>
            </a:r>
          </a:p>
          <a:p>
            <a:pPr lvl="2"/>
            <a:r>
              <a:rPr lang="en-US" sz="1600" dirty="0">
                <a:latin typeface="Arial (Body)"/>
              </a:rPr>
              <a:t>Statements under CASE 1  are  executed and control exits from the CASE structure</a:t>
            </a:r>
          </a:p>
          <a:p>
            <a:pPr lvl="2"/>
            <a:r>
              <a:rPr lang="en-US" sz="1600" dirty="0">
                <a:latin typeface="Arial (Body)"/>
              </a:rPr>
              <a:t>In the absence of CASE 1 expression, then no statements are executed and control exits from the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208613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208059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05878" y="173488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to print the name, if the given choice is equal to (or matches) the first two characters of the given name, else print the message “No match”</a:t>
            </a:r>
          </a:p>
        </p:txBody>
      </p:sp>
    </p:spTree>
    <p:extLst>
      <p:ext uri="{BB962C8B-B14F-4D97-AF65-F5344CB8AC3E}">
        <p14:creationId xmlns:p14="http://schemas.microsoft.com/office/powerpoint/2010/main" val="3322920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208059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65" y="1162901"/>
            <a:ext cx="4938639" cy="52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600" dirty="0">
                <a:latin typeface="Arial (Body)"/>
              </a:rPr>
              <a:t>Programming language used in T24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 Has simple English like statement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302881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Why Infobasic?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242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8" y="106756"/>
            <a:ext cx="1683026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683026" y="9927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(Body)"/>
              </a:rPr>
              <a:t>After compiling program is executed and output as below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78" y="1362093"/>
            <a:ext cx="3865150" cy="461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484" y="1362093"/>
            <a:ext cx="3902068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8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7" y="106756"/>
            <a:ext cx="295523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LOOP-WHILE structure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90261" y="153449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>
                <a:latin typeface="Arial (Body)"/>
              </a:rPr>
              <a:t>LOOP &lt;statements&gt;</a:t>
            </a:r>
          </a:p>
          <a:p>
            <a:pPr lvl="1"/>
            <a:r>
              <a:rPr lang="en-US" sz="1600" dirty="0">
                <a:latin typeface="Arial (Body)"/>
              </a:rPr>
              <a:t>WHILE/UNTIL &lt;expression&gt;</a:t>
            </a:r>
          </a:p>
          <a:p>
            <a:pPr lvl="1"/>
            <a:r>
              <a:rPr lang="en-US" sz="1600" dirty="0">
                <a:latin typeface="Arial (Body)"/>
              </a:rPr>
              <a:t>&lt;statement&gt;</a:t>
            </a:r>
          </a:p>
          <a:p>
            <a:pPr lvl="1"/>
            <a:r>
              <a:rPr lang="en-US" sz="1600" dirty="0">
                <a:latin typeface="Arial (Body)"/>
              </a:rPr>
              <a:t>REPEAT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3466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7" y="106756"/>
            <a:ext cx="295523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90261" y="1534493"/>
            <a:ext cx="6679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Write a program to print incremental of numbers, using while condition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3186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7" y="106756"/>
            <a:ext cx="193481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60" y="1327654"/>
            <a:ext cx="5271920" cy="45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1077" y="106756"/>
            <a:ext cx="193481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721151" y="10084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After compiling program is executed and output as below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86" y="1557980"/>
            <a:ext cx="5204843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Programming 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453295" y="1908337"/>
            <a:ext cx="4943475" cy="2184400"/>
            <a:chOff x="1232" y="1128"/>
            <a:chExt cx="3114" cy="1376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816" y="1128"/>
              <a:ext cx="1808" cy="256"/>
            </a:xfrm>
            <a:prstGeom prst="rect">
              <a:avLst/>
            </a:prstGeom>
            <a:solidFill>
              <a:srgbClr val="F9AD6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AD6F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</a:rPr>
                <a:t>Infobasic Programming</a:t>
              </a: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792" y="1824"/>
              <a:ext cx="196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720" y="1392"/>
              <a:ext cx="12" cy="4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232" y="2240"/>
              <a:ext cx="1094" cy="256"/>
            </a:xfrm>
            <a:prstGeom prst="rect">
              <a:avLst/>
            </a:prstGeom>
            <a:solidFill>
              <a:srgbClr val="F9AD6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AD6F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192" y="2248"/>
              <a:ext cx="1154" cy="256"/>
            </a:xfrm>
            <a:prstGeom prst="rect">
              <a:avLst/>
            </a:prstGeom>
            <a:solidFill>
              <a:srgbClr val="F9AD6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AD6F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Subroutine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792" y="1824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752" y="1816"/>
              <a:ext cx="0" cy="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415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028813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Structure of Program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10678" y="173198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*Comments 			</a:t>
            </a:r>
          </a:p>
          <a:p>
            <a:r>
              <a:rPr lang="en-US" sz="1600" dirty="0">
                <a:latin typeface="Arial (Body)"/>
              </a:rPr>
              <a:t>PROGRAM &lt;Program name&gt; 	</a:t>
            </a:r>
          </a:p>
          <a:p>
            <a:r>
              <a:rPr lang="en-US" sz="1600" dirty="0">
                <a:latin typeface="Arial (Body)"/>
              </a:rPr>
              <a:t>Statement 1 			</a:t>
            </a:r>
          </a:p>
          <a:p>
            <a:r>
              <a:rPr lang="en-US" sz="1600" dirty="0">
                <a:latin typeface="Arial (Body)"/>
              </a:rPr>
              <a:t>Statement 2</a:t>
            </a:r>
          </a:p>
          <a:p>
            <a:r>
              <a:rPr lang="en-US" sz="1600" dirty="0">
                <a:latin typeface="Arial (Body)"/>
              </a:rPr>
              <a:t>Statement 3 			</a:t>
            </a:r>
          </a:p>
          <a:p>
            <a:r>
              <a:rPr lang="en-US" sz="1600" dirty="0">
                <a:latin typeface="Arial (Body)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997853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Structure of Subroutine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98643" y="16503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*Comments</a:t>
            </a:r>
          </a:p>
          <a:p>
            <a:r>
              <a:rPr lang="en-US" dirty="0"/>
              <a:t>SUBROUTINE &lt;Subroutine name&gt;</a:t>
            </a:r>
          </a:p>
          <a:p>
            <a:r>
              <a:rPr lang="en-US" dirty="0"/>
              <a:t>Statement 1</a:t>
            </a:r>
          </a:p>
          <a:p>
            <a:r>
              <a:rPr lang="en-US" dirty="0"/>
              <a:t>Statement 2</a:t>
            </a:r>
          </a:p>
          <a:p>
            <a:r>
              <a:rPr lang="en-US" dirty="0"/>
              <a:t>Statement 3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9823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2511978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Sample Program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98643" y="1650331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 (Body)"/>
              </a:rPr>
              <a:t>* &lt;Rating&gt;0&lt;/Rating&gt;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    PROGRAM MAINTEST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*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* Modification History :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    $INSERT I_COMMON</a:t>
            </a:r>
          </a:p>
          <a:p>
            <a:r>
              <a:rPr lang="en-US" sz="1200" dirty="0">
                <a:latin typeface="Arial (Body)"/>
              </a:rPr>
              <a:t>    $INSERT I_EQUATE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    VAR1='10'</a:t>
            </a:r>
          </a:p>
          <a:p>
            <a:r>
              <a:rPr lang="en-US" sz="1200" dirty="0">
                <a:latin typeface="Arial (Body)"/>
              </a:rPr>
              <a:t>    VAR2='11‘</a:t>
            </a:r>
          </a:p>
          <a:p>
            <a:endParaRPr lang="en-US" sz="1200" dirty="0">
              <a:latin typeface="Arial (Body)"/>
            </a:endParaRPr>
          </a:p>
          <a:p>
            <a:r>
              <a:rPr lang="en-US" sz="1200" dirty="0">
                <a:latin typeface="Arial (Body)"/>
              </a:rPr>
              <a:t>    IF VAR1 EQ VAR2 THEN</a:t>
            </a:r>
          </a:p>
          <a:p>
            <a:r>
              <a:rPr lang="en-US" sz="1200" dirty="0">
                <a:latin typeface="Arial (Body)"/>
              </a:rPr>
              <a:t>        Y.TEMP='FINE'</a:t>
            </a:r>
          </a:p>
          <a:p>
            <a:r>
              <a:rPr lang="en-US" sz="1200" dirty="0">
                <a:latin typeface="Arial (Body)"/>
              </a:rPr>
              <a:t>    END ELSE</a:t>
            </a:r>
          </a:p>
          <a:p>
            <a:r>
              <a:rPr lang="en-US" sz="1200" dirty="0">
                <a:latin typeface="Arial (Body)"/>
              </a:rPr>
              <a:t>        Y.TEMP='NOT FINE'</a:t>
            </a:r>
          </a:p>
          <a:p>
            <a:r>
              <a:rPr lang="en-US" sz="1200" dirty="0">
                <a:latin typeface="Arial (Body)"/>
              </a:rPr>
              <a:t>    END</a:t>
            </a:r>
          </a:p>
          <a:p>
            <a:r>
              <a:rPr lang="en-US" sz="1200" dirty="0">
                <a:latin typeface="Arial (Body)"/>
              </a:rPr>
              <a:t>    </a:t>
            </a:r>
          </a:p>
          <a:p>
            <a:r>
              <a:rPr lang="en-US" sz="1200" dirty="0">
                <a:latin typeface="Arial (Body)"/>
              </a:rPr>
              <a:t>    </a:t>
            </a:r>
          </a:p>
          <a:p>
            <a:r>
              <a:rPr lang="en-US" sz="1200" dirty="0">
                <a:latin typeface="Arial (Body)"/>
              </a:rPr>
              <a:t>    END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9992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Sample Subroutine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76939" y="1846980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 (Body)"/>
              </a:rPr>
              <a:t>* &lt;Rating&gt;0&lt;/Rating&gt;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    SUBROUTINE MAINTEST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*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* Modification History :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    $INSERT I_COMMON</a:t>
            </a:r>
          </a:p>
          <a:p>
            <a:r>
              <a:rPr lang="en-US" sz="1200" dirty="0">
                <a:latin typeface="Arial (Body)"/>
              </a:rPr>
              <a:t>    $INSERT I_EQUATE</a:t>
            </a:r>
          </a:p>
          <a:p>
            <a:r>
              <a:rPr lang="en-US" sz="1200" dirty="0">
                <a:latin typeface="Arial (Body)"/>
              </a:rPr>
              <a:t>*-----------------------------------------------------------------------------</a:t>
            </a:r>
          </a:p>
          <a:p>
            <a:r>
              <a:rPr lang="en-US" sz="1200" dirty="0">
                <a:latin typeface="Arial (Body)"/>
              </a:rPr>
              <a:t>    VAR1='10'</a:t>
            </a:r>
          </a:p>
          <a:p>
            <a:r>
              <a:rPr lang="en-US" sz="1200" dirty="0">
                <a:latin typeface="Arial (Body)"/>
              </a:rPr>
              <a:t>    VAR2='11‘</a:t>
            </a:r>
          </a:p>
          <a:p>
            <a:endParaRPr lang="en-US" sz="1200" dirty="0">
              <a:latin typeface="Arial (Body)"/>
            </a:endParaRPr>
          </a:p>
          <a:p>
            <a:r>
              <a:rPr lang="en-US" sz="1200" dirty="0">
                <a:latin typeface="Arial (Body)"/>
              </a:rPr>
              <a:t>    IF VAR1 EQ VAR2 THEN</a:t>
            </a:r>
          </a:p>
          <a:p>
            <a:r>
              <a:rPr lang="en-US" sz="1200" dirty="0">
                <a:latin typeface="Arial (Body)"/>
              </a:rPr>
              <a:t>        Y.TEMP='FINE'</a:t>
            </a:r>
          </a:p>
          <a:p>
            <a:r>
              <a:rPr lang="en-US" sz="1200" dirty="0">
                <a:latin typeface="Arial (Body)"/>
              </a:rPr>
              <a:t>    END ELSE</a:t>
            </a:r>
          </a:p>
          <a:p>
            <a:r>
              <a:rPr lang="en-US" sz="1200" dirty="0">
                <a:latin typeface="Arial (Body)"/>
              </a:rPr>
              <a:t>        Y.TEMP='NOT FINE'</a:t>
            </a:r>
          </a:p>
          <a:p>
            <a:r>
              <a:rPr lang="en-US" sz="1200" dirty="0">
                <a:latin typeface="Arial (Body)"/>
              </a:rPr>
              <a:t>    END</a:t>
            </a:r>
          </a:p>
          <a:p>
            <a:r>
              <a:rPr lang="en-US" sz="1200" dirty="0">
                <a:latin typeface="Arial (Body)"/>
              </a:rPr>
              <a:t>    </a:t>
            </a:r>
          </a:p>
          <a:p>
            <a:r>
              <a:rPr lang="en-US" sz="1200" dirty="0">
                <a:latin typeface="Arial (Body)"/>
              </a:rPr>
              <a:t>    RETURN</a:t>
            </a:r>
          </a:p>
          <a:p>
            <a:r>
              <a:rPr lang="en-US" sz="1200" dirty="0">
                <a:latin typeface="Arial (Body)"/>
              </a:rPr>
              <a:t>    END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230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 How do we declare variables generally?</a:t>
            </a:r>
          </a:p>
          <a:p>
            <a:pPr lvl="1"/>
            <a:r>
              <a:rPr lang="en-US" sz="1600" dirty="0" err="1">
                <a:latin typeface="Arial (Body)"/>
              </a:rPr>
              <a:t>int</a:t>
            </a:r>
            <a:r>
              <a:rPr lang="en-US" sz="1600" dirty="0">
                <a:latin typeface="Arial (Body)"/>
              </a:rPr>
              <a:t> score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Example : 45</a:t>
            </a:r>
          </a:p>
          <a:p>
            <a:pPr lvl="1"/>
            <a:r>
              <a:rPr lang="en-US" sz="1600" dirty="0">
                <a:latin typeface="Arial (Body)"/>
              </a:rPr>
              <a:t>Char name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Example : A</a:t>
            </a:r>
          </a:p>
          <a:p>
            <a:pPr lvl="1"/>
            <a:r>
              <a:rPr lang="en-US" sz="1600" dirty="0" err="1">
                <a:latin typeface="Arial (Body)"/>
              </a:rPr>
              <a:t>boolean</a:t>
            </a:r>
            <a:r>
              <a:rPr lang="en-US" sz="1600" dirty="0">
                <a:latin typeface="Arial (Body)"/>
              </a:rPr>
              <a:t> result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TRUE or FALSE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302881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Understanding Variables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2906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Program Compilation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76939" y="1846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Compilation of Subroutine are done in Design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compilation, class file will be generated (Path for class file is already pre-configured in properties file).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95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94929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Executing Programs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lowchart: Alternate Process 8"/>
          <p:cNvSpPr/>
          <p:nvPr/>
        </p:nvSpPr>
        <p:spPr bwMode="auto">
          <a:xfrm>
            <a:off x="4161181" y="1495425"/>
            <a:ext cx="2365375" cy="46355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/>
              <a:t>Design Studio</a:t>
            </a: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  <p:cxnSp>
        <p:nvCxnSpPr>
          <p:cNvPr id="10" name="Straight Arrow Connector 5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115269" y="2187575"/>
            <a:ext cx="465138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Flowchart: Alternate Process 10"/>
          <p:cNvSpPr/>
          <p:nvPr/>
        </p:nvSpPr>
        <p:spPr bwMode="auto">
          <a:xfrm>
            <a:off x="4206667" y="2424113"/>
            <a:ext cx="2336800" cy="7397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/>
              <a:t>Run as basic program</a:t>
            </a: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  <p:cxnSp>
        <p:nvCxnSpPr>
          <p:cNvPr id="12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167104" y="3370263"/>
            <a:ext cx="465137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Flowchart: Alternate Process 15"/>
          <p:cNvSpPr/>
          <p:nvPr/>
        </p:nvSpPr>
        <p:spPr bwMode="auto">
          <a:xfrm>
            <a:off x="4213017" y="3606800"/>
            <a:ext cx="2336800" cy="9366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/>
              <a:t>Out put will shown in console tab</a:t>
            </a: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0344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83719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Executing Routines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lowchart: Alternate Process 8"/>
          <p:cNvSpPr/>
          <p:nvPr/>
        </p:nvSpPr>
        <p:spPr bwMode="auto">
          <a:xfrm>
            <a:off x="4161181" y="1495425"/>
            <a:ext cx="2365375" cy="46355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/>
              <a:t>Design Studio</a:t>
            </a: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  <p:cxnSp>
        <p:nvCxnSpPr>
          <p:cNvPr id="10" name="Straight Arrow Connector 5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115269" y="2187575"/>
            <a:ext cx="465138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Flowchart: Alternate Process 10"/>
          <p:cNvSpPr/>
          <p:nvPr/>
        </p:nvSpPr>
        <p:spPr bwMode="auto">
          <a:xfrm>
            <a:off x="4206667" y="2424113"/>
            <a:ext cx="2336800" cy="89080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Make an entry in the PGM.FILE in T24 Runner</a:t>
            </a:r>
          </a:p>
        </p:txBody>
      </p:sp>
      <p:cxnSp>
        <p:nvCxnSpPr>
          <p:cNvPr id="12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167104" y="3502783"/>
            <a:ext cx="465137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Flowchart: Alternate Process 15"/>
          <p:cNvSpPr/>
          <p:nvPr/>
        </p:nvSpPr>
        <p:spPr bwMode="auto">
          <a:xfrm>
            <a:off x="4213017" y="3739321"/>
            <a:ext cx="2336800" cy="9366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/>
              <a:t>Run the routine in debug mode </a:t>
            </a: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4249529" y="4928069"/>
            <a:ext cx="2351088" cy="64058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/>
              <a:t>Out put will shown in T24 Runner</a:t>
            </a:r>
          </a:p>
          <a:p>
            <a:pPr algn="ctr" eaLnBrk="0" hangingPunct="0">
              <a:defRPr/>
            </a:pP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  <p:cxnSp>
        <p:nvCxnSpPr>
          <p:cNvPr id="19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5174248" y="4685229"/>
            <a:ext cx="4651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30443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32465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Sample Program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16" y="1070239"/>
            <a:ext cx="62388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00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114413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Sample Routine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1204912"/>
            <a:ext cx="6677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0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84" y="1457740"/>
            <a:ext cx="10018713" cy="90114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600" dirty="0">
                <a:latin typeface="Arial (Body)"/>
              </a:rPr>
              <a:t>Compile the program, using CTRL+ S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114413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Compilation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03" y="1908314"/>
            <a:ext cx="5524500" cy="2028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07403" y="3190489"/>
            <a:ext cx="5327374" cy="4108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9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427" y="796978"/>
            <a:ext cx="10018713" cy="901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Create PGM.FILE for subroutine only(not for program) before execution.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Purpose of PGM.FILE creation is to mention the type of routine M(mainline),S(Subroutine) or B(Batch)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379456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PGM.FILE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07" y="1700969"/>
            <a:ext cx="7248525" cy="45673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95707" y="4147930"/>
            <a:ext cx="2422067" cy="31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114413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Execution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58" y="1000588"/>
            <a:ext cx="8285489" cy="55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54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868330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942975"/>
            <a:ext cx="6724650" cy="4972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3675" y="4979148"/>
            <a:ext cx="1842867" cy="337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3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76866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Work Shop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120348" y="126378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to print “No. is greater than ‘10” else to print “No. is smaller than 10</a:t>
            </a:r>
          </a:p>
        </p:txBody>
      </p:sp>
    </p:spTree>
    <p:extLst>
      <p:ext uri="{BB962C8B-B14F-4D97-AF65-F5344CB8AC3E}">
        <p14:creationId xmlns:p14="http://schemas.microsoft.com/office/powerpoint/2010/main" val="2093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6400" dirty="0">
                <a:latin typeface="Arial (Body)"/>
              </a:rPr>
              <a:t>How do we store more than 1 character or a number in one variable? </a:t>
            </a:r>
          </a:p>
          <a:p>
            <a:pPr lvl="1">
              <a:lnSpc>
                <a:spcPct val="90000"/>
              </a:lnSpc>
            </a:pPr>
            <a:r>
              <a:rPr lang="en-US" sz="6400" dirty="0">
                <a:latin typeface="Arial (Body)"/>
              </a:rPr>
              <a:t>Use arrays</a:t>
            </a:r>
          </a:p>
          <a:p>
            <a:pPr>
              <a:lnSpc>
                <a:spcPct val="90000"/>
              </a:lnSpc>
            </a:pPr>
            <a:endParaRPr lang="en-US" sz="6400" dirty="0">
              <a:latin typeface="Arial (Body)"/>
            </a:endParaRPr>
          </a:p>
          <a:p>
            <a:pPr>
              <a:lnSpc>
                <a:spcPct val="90000"/>
              </a:lnSpc>
            </a:pPr>
            <a:r>
              <a:rPr lang="en-US" sz="6400" dirty="0">
                <a:latin typeface="Arial (Body)"/>
              </a:rPr>
              <a:t>How do we tell the array how many characters or numbers it should store</a:t>
            </a:r>
          </a:p>
          <a:p>
            <a:pPr lvl="1">
              <a:lnSpc>
                <a:spcPct val="90000"/>
              </a:lnSpc>
            </a:pPr>
            <a:r>
              <a:rPr lang="en-US" sz="6400" dirty="0">
                <a:latin typeface="Arial (Body)"/>
              </a:rPr>
              <a:t>Char Name[10]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Array ‘name’ can store up to a maximum of 10 characters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Example : </a:t>
            </a:r>
            <a:r>
              <a:rPr lang="en-US" sz="6400" dirty="0" err="1">
                <a:latin typeface="Arial (Body)"/>
              </a:rPr>
              <a:t>Temenos</a:t>
            </a:r>
            <a:endParaRPr lang="en-US" sz="6400" dirty="0">
              <a:latin typeface="Arial (Body)"/>
            </a:endParaRPr>
          </a:p>
          <a:p>
            <a:pPr lvl="2">
              <a:lnSpc>
                <a:spcPct val="90000"/>
              </a:lnSpc>
              <a:buNone/>
            </a:pPr>
            <a:endParaRPr lang="en-US" sz="6400" dirty="0">
              <a:latin typeface="Arial (Body)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        T         E        M          E            N        O          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		0         1         2           3	         4         5          6</a:t>
            </a:r>
          </a:p>
          <a:p>
            <a:pPr lvl="2">
              <a:lnSpc>
                <a:spcPct val="90000"/>
              </a:lnSpc>
              <a:buNone/>
            </a:pPr>
            <a:endParaRPr lang="en-US" sz="6400" dirty="0">
              <a:latin typeface="Arial (Body)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Name[0] = T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Name[1] = E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Name[2] = M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Name[3] = E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Name[4] = N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Name[5] = O</a:t>
            </a:r>
          </a:p>
          <a:p>
            <a:pPr lvl="2">
              <a:lnSpc>
                <a:spcPct val="90000"/>
              </a:lnSpc>
              <a:buNone/>
            </a:pPr>
            <a:r>
              <a:rPr lang="en-US" sz="6400" dirty="0">
                <a:latin typeface="Arial (Body)"/>
              </a:rPr>
              <a:t>Name[6] = S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302881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Understanding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745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76866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374457"/>
            <a:ext cx="3805164" cy="46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0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76866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Solution( </a:t>
            </a:r>
            <a:r>
              <a:rPr lang="en-US" sz="2400" dirty="0" err="1">
                <a:latin typeface="Arial Narrow (Headings)"/>
              </a:rPr>
              <a:t>cont</a:t>
            </a:r>
            <a:r>
              <a:rPr lang="en-US" sz="2400" dirty="0">
                <a:latin typeface="Arial Narrow (Headings)"/>
              </a:rPr>
              <a:t>…)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52" y="1141726"/>
            <a:ext cx="9734774" cy="54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9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716847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50" y="929330"/>
            <a:ext cx="3143250" cy="561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58" y="929330"/>
            <a:ext cx="32099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34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750517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File Operations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27583" y="217818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Records of T24 application needs to be written/read</a:t>
            </a:r>
          </a:p>
          <a:p>
            <a:r>
              <a:rPr lang="en-US" sz="1600" dirty="0">
                <a:latin typeface="Arial (Body)"/>
              </a:rPr>
              <a:t>Programming made easier</a:t>
            </a:r>
          </a:p>
        </p:txBody>
      </p:sp>
    </p:spTree>
    <p:extLst>
      <p:ext uri="{BB962C8B-B14F-4D97-AF65-F5344CB8AC3E}">
        <p14:creationId xmlns:p14="http://schemas.microsoft.com/office/powerpoint/2010/main" val="2904587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616766"/>
            <a:ext cx="10018713" cy="303474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 (Body)"/>
              </a:rPr>
              <a:t>OPF</a:t>
            </a:r>
          </a:p>
          <a:p>
            <a:r>
              <a:rPr lang="en-US" sz="1600" dirty="0">
                <a:latin typeface="Arial (Body)"/>
              </a:rPr>
              <a:t>F.READ</a:t>
            </a:r>
          </a:p>
          <a:p>
            <a:r>
              <a:rPr lang="en-US" sz="1600" dirty="0">
                <a:latin typeface="Arial (Body)"/>
              </a:rPr>
              <a:t>F.WRITE</a:t>
            </a:r>
          </a:p>
          <a:p>
            <a:r>
              <a:rPr lang="en-US" sz="1600" dirty="0">
                <a:latin typeface="Arial (Body)"/>
              </a:rPr>
              <a:t>EB.READLIST</a:t>
            </a:r>
          </a:p>
          <a:p>
            <a:r>
              <a:rPr lang="en-US" sz="1600" dirty="0">
                <a:latin typeface="Arial (Body)"/>
              </a:rPr>
              <a:t>READ</a:t>
            </a:r>
          </a:p>
          <a:p>
            <a:r>
              <a:rPr lang="en-US" sz="1600" dirty="0">
                <a:latin typeface="Arial (Body)"/>
              </a:rPr>
              <a:t>WRITE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314808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Various File Operation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3827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616766"/>
            <a:ext cx="10018713" cy="3034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Write the code i.e. program/subroutine in Design Studio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Compile the program/subroutine using function (CTRL + S)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Make a PGM entry with M or S as type, and EB as product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Run the subroutine in T24 Runner from Design Studio </a:t>
            </a:r>
          </a:p>
          <a:p>
            <a:pPr lvl="1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4102238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File Operations Usage Procedure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9379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5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Used to open a file for reading/writing purpose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Has 2 parameters passed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Syntax:</a:t>
            </a:r>
          </a:p>
          <a:p>
            <a:pPr marL="457200" lvl="1" indent="0">
              <a:buNone/>
            </a:pPr>
            <a:r>
              <a:rPr lang="en-US" sz="1600" dirty="0">
                <a:latin typeface="Arial (Body)"/>
              </a:rPr>
              <a:t>CALL OPF(</a:t>
            </a:r>
            <a:r>
              <a:rPr lang="en-US" sz="1600" dirty="0" err="1">
                <a:latin typeface="Arial (Body)"/>
              </a:rPr>
              <a:t>Filename,Filepointer</a:t>
            </a:r>
            <a:r>
              <a:rPr lang="en-US" sz="1600" dirty="0">
                <a:latin typeface="Arial (Body)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Arial (Body)"/>
              </a:rPr>
              <a:t>Where,</a:t>
            </a:r>
          </a:p>
          <a:p>
            <a:pPr lvl="2"/>
            <a:r>
              <a:rPr lang="en-US" sz="1600" dirty="0">
                <a:latin typeface="Arial (Body)"/>
              </a:rPr>
              <a:t>Filename 	: Name of the file E.g. FBNK.CUSTOMER</a:t>
            </a:r>
          </a:p>
          <a:p>
            <a:pPr lvl="2"/>
            <a:r>
              <a:rPr lang="en-US" sz="1600" dirty="0" err="1">
                <a:latin typeface="Arial (Body)"/>
              </a:rPr>
              <a:t>Filepointer</a:t>
            </a:r>
            <a:r>
              <a:rPr lang="en-US" sz="1600" dirty="0">
                <a:latin typeface="Arial (Body)"/>
              </a:rPr>
              <a:t>	 : Pointer/Path to the file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OPF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163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57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Programming Flow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&lt;Initialize variables FN.CUSTOMER,F.CUSTOMER,….&gt;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&lt;Open the file using OPF&gt;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 i.e. CALL OPF(FN.CUSTOMER,F.CUSTOMER)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OPF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560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97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Syntax: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CALL F.READ(</a:t>
            </a:r>
            <a:r>
              <a:rPr lang="en-US" sz="1600" dirty="0" err="1">
                <a:latin typeface="Arial (Body)"/>
              </a:rPr>
              <a:t>Filename,record.id,dynamic.array,File.var,Error.var</a:t>
            </a:r>
            <a:r>
              <a:rPr lang="en-US" sz="1600" dirty="0">
                <a:latin typeface="Arial (Body)"/>
              </a:rPr>
              <a:t>)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Where,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Filename	    : File Name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Record.id	    : ID of the record to be read</a:t>
            </a:r>
          </a:p>
          <a:p>
            <a:pPr lvl="2">
              <a:buNone/>
            </a:pPr>
            <a:r>
              <a:rPr lang="en-US" sz="1600" dirty="0" err="1">
                <a:latin typeface="Arial (Body)"/>
              </a:rPr>
              <a:t>Dynamic.array</a:t>
            </a:r>
            <a:r>
              <a:rPr lang="en-US" sz="1600" dirty="0">
                <a:latin typeface="Arial (Body)"/>
              </a:rPr>
              <a:t>  : Dynamic array that will hold read record</a:t>
            </a:r>
          </a:p>
          <a:p>
            <a:pPr lvl="2">
              <a:buNone/>
            </a:pPr>
            <a:r>
              <a:rPr lang="en-US" sz="1600" dirty="0" err="1">
                <a:latin typeface="Arial (Body)"/>
              </a:rPr>
              <a:t>File.var</a:t>
            </a:r>
            <a:r>
              <a:rPr lang="en-US" sz="1600" dirty="0">
                <a:latin typeface="Arial (Body)"/>
              </a:rPr>
              <a:t>		    : File Path</a:t>
            </a:r>
          </a:p>
          <a:p>
            <a:pPr lvl="2">
              <a:buNone/>
            </a:pPr>
            <a:r>
              <a:rPr lang="en-US" sz="1600" dirty="0" err="1">
                <a:latin typeface="Arial (Body)"/>
              </a:rPr>
              <a:t>Error.var</a:t>
            </a:r>
            <a:r>
              <a:rPr lang="en-US" sz="1600" dirty="0">
                <a:latin typeface="Arial (Body)"/>
              </a:rPr>
              <a:t>		    : Error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F.READ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250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97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Programming Flow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&lt;Initialize variables FN.CUSTOMER,F.CUSTOMER,….&gt;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&lt;Open the file using OPF&gt;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&lt;Read the record using F.READ&gt; 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i.e. CALL F.READ (FN.CUSTOMER,Y.CUSTOMER.ID,R.CUSTOMER,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	F.CUSTOMER,Y.CUS.ERR)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F.READ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92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>
                <a:latin typeface="Arial (Body)"/>
              </a:rPr>
              <a:t>You don’t want your array to have a fixed length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    You don’t want your array to be bound to a data type</a:t>
            </a:r>
          </a:p>
          <a:p>
            <a:endParaRPr lang="en-US" sz="1600" dirty="0">
              <a:latin typeface="Arial (Body)"/>
            </a:endParaRPr>
          </a:p>
          <a:p>
            <a:endParaRPr lang="en-US" sz="1600" dirty="0">
              <a:latin typeface="Arial (Body)"/>
            </a:endParaRPr>
          </a:p>
          <a:p>
            <a:endParaRPr lang="en-US" sz="1600" dirty="0">
              <a:latin typeface="Arial (Body)"/>
            </a:endParaRPr>
          </a:p>
          <a:p>
            <a:endParaRPr lang="en-US" sz="1600" dirty="0">
              <a:latin typeface="Arial (Body)"/>
            </a:endParaRPr>
          </a:p>
          <a:p>
            <a:endParaRPr lang="en-US" sz="1600" dirty="0">
              <a:latin typeface="Arial (Body)"/>
            </a:endParaRPr>
          </a:p>
          <a:p>
            <a:pPr marL="0" indent="0" algn="ctr">
              <a:buNone/>
            </a:pPr>
            <a:r>
              <a:rPr lang="en-US" sz="1600" dirty="0">
                <a:latin typeface="Arial (Body)"/>
              </a:rPr>
              <a:t>                                                                            Welcome to Dynamic Arrays In </a:t>
            </a:r>
            <a:r>
              <a:rPr lang="en-US" sz="1600" dirty="0" err="1">
                <a:latin typeface="Arial (Body)"/>
              </a:rPr>
              <a:t>jBC</a:t>
            </a:r>
            <a:r>
              <a:rPr lang="en-US" sz="1600" dirty="0">
                <a:latin typeface="Arial (Body)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302881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Understanding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71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97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Syntax: 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CALL F.WRITE(Filename, Record.id, Dynamic array)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Where,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Filename	  : File Name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Record.id	  : Record to be written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Dynamic array : Array holding the values to be written on record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F.WRITE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368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975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Programming Flow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&lt;Initialize variables FN.CUSTOMER,F.CUSTOMER,….&gt;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&lt;Open the file using OPF&gt;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&lt;Read the record using F.READ&gt;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&lt;Assign the value to the dynamic array which we are going to write&gt; 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i.e. CALL F.WRITE (FN.CUSTOMER,Y.CUSTOMER.ID,R.CUSTOMER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F.WRITE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814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397565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 (Body)"/>
              </a:rPr>
              <a:t>Write a program that will display the details</a:t>
            </a:r>
          </a:p>
          <a:p>
            <a:pPr lvl="1"/>
            <a:r>
              <a:rPr lang="en-US" sz="1600" dirty="0">
                <a:latin typeface="Arial (Body)"/>
              </a:rPr>
              <a:t>(Id, Mnemonic and Nationality) of a customer 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366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073426"/>
            <a:ext cx="10018713" cy="12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Write a program as shown: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822864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38" y="1643705"/>
            <a:ext cx="4142614" cy="490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502" y="1643705"/>
            <a:ext cx="41719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4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/>
              <a:t>Solution (cont..)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2445" y="886019"/>
            <a:ext cx="10018713" cy="8981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After Compile the program, execute the program.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24" y="1069144"/>
            <a:ext cx="7596554" cy="55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05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465056" cy="549275"/>
          </a:xfrm>
        </p:spPr>
        <p:txBody>
          <a:bodyPr>
            <a:normAutofit/>
          </a:bodyPr>
          <a:lstStyle/>
          <a:p>
            <a:r>
              <a:rPr lang="en-US" sz="2400" dirty="0"/>
              <a:t>Output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033670"/>
            <a:ext cx="10018713" cy="149749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On execution, the Customer record is opened, read and displayed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58" y="1782417"/>
            <a:ext cx="5934075" cy="50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51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EB.READLIST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033670"/>
            <a:ext cx="10018713" cy="424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Syntax:  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CALL EB.READLIST(1,2,3,4,5 )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Where,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1 : Select Query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2 : List variable that contains only the ID of the selected records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3 : Id of the SAVEDLISTS file (Optional)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4 : No of Records selected (Total Count)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5 : Return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60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EB.READLIST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033670"/>
            <a:ext cx="10018713" cy="424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Example  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&lt;Initialize File name FN.CUSTOMER&gt;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SEL.CMD = “SELECT “:FN.CUSTOMER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CALL EB.READLIST(SEL.CMD,SEL.LIST,’’,NO.OF.RECORDS,RET.CODE)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73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REMOVE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033670"/>
            <a:ext cx="10018713" cy="424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SYNTAX: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REMOVE &lt;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&gt; FROM &lt;array&gt; SETTING &lt;set 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Var	: variable which holds the extracted string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Array	: Dynamic array from which the string is to be extracted.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Set 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	: Delimiter by which string is extracted from array.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  (2 – FM, 3 – VM, 4 – SM, 0 – End of array)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502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REMOVE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033670"/>
            <a:ext cx="10018713" cy="424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SYNTAX: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REMOVE &lt;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&gt; FROM &lt;array&gt; SETTING &lt;set 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&gt;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Var	: variable which holds the extracted string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Array	: Dynamic array from which the string is to be extracted.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Set </a:t>
            </a:r>
            <a:r>
              <a:rPr lang="en-US" sz="1600" dirty="0" err="1">
                <a:latin typeface="Arial (Body)"/>
              </a:rPr>
              <a:t>var</a:t>
            </a:r>
            <a:r>
              <a:rPr lang="en-US" sz="1600" dirty="0">
                <a:latin typeface="Arial (Body)"/>
              </a:rPr>
              <a:t>	: Delimiter by which string is extracted from array.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  (2 – FM, 3 – VM, 4 – SM, 0 – End of array)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2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You wish to store the string </a:t>
            </a:r>
            <a:r>
              <a:rPr lang="en-US" sz="1600" dirty="0" err="1">
                <a:latin typeface="Arial (Body)"/>
              </a:rPr>
              <a:t>Temenos</a:t>
            </a:r>
            <a:r>
              <a:rPr lang="en-US" sz="1600" dirty="0">
                <a:latin typeface="Arial (Body)"/>
              </a:rPr>
              <a:t> in a variable called ARR1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ARR1 = “</a:t>
            </a:r>
            <a:r>
              <a:rPr lang="en-US" sz="1600" dirty="0" err="1">
                <a:latin typeface="Arial (Body)"/>
              </a:rPr>
              <a:t>Temenos</a:t>
            </a:r>
            <a:r>
              <a:rPr lang="en-US" sz="1600" dirty="0">
                <a:latin typeface="Arial (Body)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You wish to store today’s date in a variable called ARR1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ARR1 = “160108”</a:t>
            </a: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You wish to store the number 134.67 in a variable called ARR1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ARR1 = 134.67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Can the variable ARR1 store all types of data and data of any length?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302881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Understanding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569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033670"/>
            <a:ext cx="10018713" cy="424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Write a subroutine that will changes the Account officer from 2 to 1 and display the details (Customer, Mnemonic, Old Acct officer and New Acct officer) for all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821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/>
              <a:t>Solution 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895350"/>
            <a:ext cx="4353782" cy="489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09625"/>
            <a:ext cx="4329332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875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/>
              <a:t>Solution (cont..) 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51788" y="886018"/>
            <a:ext cx="10018713" cy="78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	Customer record before 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63" y="1787085"/>
            <a:ext cx="6400800" cy="413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0921" y="3299791"/>
            <a:ext cx="2213113" cy="344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3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557821" cy="549275"/>
          </a:xfrm>
        </p:spPr>
        <p:txBody>
          <a:bodyPr>
            <a:normAutofit/>
          </a:bodyPr>
          <a:lstStyle/>
          <a:p>
            <a:r>
              <a:rPr lang="en-US" sz="2400" dirty="0"/>
              <a:t>Output 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8535" y="688488"/>
            <a:ext cx="10018713" cy="78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	Customer record after execution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11" y="1392024"/>
            <a:ext cx="4126933" cy="5035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825" y="1392024"/>
            <a:ext cx="4229407" cy="47538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50157" y="2902226"/>
            <a:ext cx="1550504" cy="291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9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220429" cy="549275"/>
          </a:xfrm>
        </p:spPr>
        <p:txBody>
          <a:bodyPr>
            <a:normAutofit/>
          </a:bodyPr>
          <a:lstStyle/>
          <a:p>
            <a:r>
              <a:rPr lang="en-US" sz="2400" dirty="0"/>
              <a:t>READ </a:t>
            </a:r>
            <a:endParaRPr lang="en-US" sz="2400" dirty="0">
              <a:latin typeface="Arial Narrow (Headings)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363109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 (Body)"/>
              </a:rPr>
              <a:t>Used to read a record from a file</a:t>
            </a:r>
          </a:p>
          <a:p>
            <a:r>
              <a:rPr lang="en-US" sz="1600" dirty="0">
                <a:latin typeface="Arial (Body)"/>
              </a:rPr>
              <a:t>Syntax: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READ variable1 FROM { variable2,} expression {SETTING </a:t>
            </a:r>
            <a:r>
              <a:rPr lang="en-US" sz="1600" dirty="0" err="1">
                <a:latin typeface="Arial (Body)"/>
              </a:rPr>
              <a:t>setvar</a:t>
            </a:r>
            <a:r>
              <a:rPr lang="en-US" sz="1600" dirty="0">
                <a:latin typeface="Arial (Body)"/>
              </a:rPr>
              <a:t>} {ON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ERROR statements} THEN|ELSE statements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Where,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Variable1 – Identifier into which record will be read</a:t>
            </a:r>
          </a:p>
          <a:p>
            <a:pPr lvl="1">
              <a:buNone/>
            </a:pPr>
            <a:r>
              <a:rPr lang="en-US" sz="1600" dirty="0">
                <a:latin typeface="Arial (Body)"/>
              </a:rPr>
              <a:t>	variable2 – </a:t>
            </a:r>
            <a:r>
              <a:rPr lang="en-US" sz="1600" dirty="0" err="1">
                <a:latin typeface="Arial (Body)"/>
              </a:rPr>
              <a:t>jBC</a:t>
            </a:r>
            <a:r>
              <a:rPr lang="en-US" sz="1600" dirty="0">
                <a:latin typeface="Arial (Body)"/>
              </a:rPr>
              <a:t> variable that is previously opened to a file using OPEN statement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66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3360117" cy="54927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 (Body)"/>
              </a:rPr>
              <a:t>Difference b/w FREAD and READ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36310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9706"/>
              </p:ext>
            </p:extLst>
          </p:nvPr>
        </p:nvGraphicFramePr>
        <p:xfrm>
          <a:off x="2054086" y="1736035"/>
          <a:ext cx="810591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957">
                  <a:extLst>
                    <a:ext uri="{9D8B030D-6E8A-4147-A177-3AD203B41FA5}">
                      <a16:colId xmlns:a16="http://schemas.microsoft.com/office/drawing/2014/main" val="2027928278"/>
                    </a:ext>
                  </a:extLst>
                </a:gridCol>
                <a:gridCol w="4052957">
                  <a:extLst>
                    <a:ext uri="{9D8B030D-6E8A-4147-A177-3AD203B41FA5}">
                      <a16:colId xmlns:a16="http://schemas.microsoft.com/office/drawing/2014/main" val="3629643092"/>
                    </a:ext>
                  </a:extLst>
                </a:gridCol>
              </a:tblGrid>
              <a:tr h="4873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(Body)"/>
                        </a:rPr>
                        <a:t>FREAD</a:t>
                      </a: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(Body)"/>
                        </a:rPr>
                        <a:t>READ</a:t>
                      </a: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69435"/>
                  </a:ext>
                </a:extLst>
              </a:tr>
              <a:tr h="1102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Reads the buffer first and executes if the required data is in buffer, else checks for the required data in the server and executes</a:t>
                      </a:r>
                      <a:endParaRPr lang="en-US" sz="1600" dirty="0">
                        <a:latin typeface="Arial (Body)"/>
                      </a:endParaRP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Directly checks for the required data in the server all the time, without checking buffer and executes</a:t>
                      </a:r>
                      <a:endParaRPr lang="en-US" sz="1600" dirty="0">
                        <a:latin typeface="Arial (Body)"/>
                      </a:endParaRP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5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1414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21939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Write a program to read a customer record based on input customer ID, and to print message “Record read successfully” or “Record not on file”</a:t>
            </a:r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38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21939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26" y="966950"/>
            <a:ext cx="7335936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87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1571072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46" y="1428493"/>
            <a:ext cx="4407038" cy="4857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60173" y="982724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compiling execute the program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301" y="1395316"/>
            <a:ext cx="481720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5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5" y="106756"/>
            <a:ext cx="21939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WRITE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37251" y="1460380"/>
            <a:ext cx="9148145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9100" indent="-419100"/>
            <a:r>
              <a:rPr lang="en-US" sz="1600" dirty="0">
                <a:latin typeface="Arial (Body)"/>
              </a:rPr>
              <a:t>Allows a program to write a record into a previously opened file</a:t>
            </a:r>
          </a:p>
          <a:p>
            <a:pPr marL="419100" indent="-419100"/>
            <a:r>
              <a:rPr lang="en-US" sz="1600" dirty="0">
                <a:latin typeface="Arial (Body)"/>
              </a:rPr>
              <a:t>Syntax: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WRITE variable1 ON|TO { variable2,} expression {SETTING </a:t>
            </a:r>
            <a:r>
              <a:rPr lang="en-US" sz="1600" dirty="0" err="1">
                <a:latin typeface="Arial (Body)"/>
              </a:rPr>
              <a:t>setvar</a:t>
            </a:r>
            <a:r>
              <a:rPr lang="en-US" sz="1600" dirty="0">
                <a:latin typeface="Arial (Body)"/>
              </a:rPr>
              <a:t>} {ON ERROR statements}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Where,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	variable1 – Identifier containing the record to write</a:t>
            </a:r>
          </a:p>
          <a:p>
            <a:pPr marL="838200" lvl="1" indent="-381000"/>
            <a:r>
              <a:rPr lang="en-US" sz="1600" dirty="0">
                <a:latin typeface="Arial (Body)"/>
              </a:rPr>
              <a:t>	variable2 – </a:t>
            </a:r>
            <a:r>
              <a:rPr lang="en-US" sz="1600" dirty="0" err="1">
                <a:latin typeface="Arial (Body)"/>
              </a:rPr>
              <a:t>jBC</a:t>
            </a:r>
            <a:r>
              <a:rPr lang="en-US" sz="1600" dirty="0">
                <a:latin typeface="Arial (Body)"/>
              </a:rPr>
              <a:t> variable previously opened to a file using the OPEN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0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 (Body)"/>
              </a:rPr>
              <a:t>Generally, a variable is declared, initialized and then used</a:t>
            </a:r>
          </a:p>
          <a:p>
            <a:pPr lvl="2">
              <a:buNone/>
            </a:pPr>
            <a:r>
              <a:rPr lang="en-US" sz="1600" dirty="0" err="1">
                <a:latin typeface="Arial (Body)"/>
              </a:rPr>
              <a:t>int</a:t>
            </a:r>
            <a:r>
              <a:rPr lang="en-US" sz="1600" dirty="0">
                <a:latin typeface="Arial (Body)"/>
              </a:rPr>
              <a:t> score     </a:t>
            </a:r>
            <a:r>
              <a:rPr lang="en-US" sz="1600" dirty="0">
                <a:latin typeface="Arial (Body)"/>
                <a:sym typeface="Wingdings" pitchFamily="2" charset="2"/>
              </a:rPr>
              <a:t> Declaration</a:t>
            </a:r>
            <a:endParaRPr lang="en-US" sz="1600" dirty="0">
              <a:latin typeface="Arial (Body)"/>
            </a:endParaRPr>
          </a:p>
          <a:p>
            <a:pPr lvl="2">
              <a:buNone/>
            </a:pPr>
            <a:r>
              <a:rPr lang="en-US" sz="1600" dirty="0">
                <a:latin typeface="Arial (Body)"/>
              </a:rPr>
              <a:t>score = 0   </a:t>
            </a:r>
            <a:r>
              <a:rPr lang="en-US" sz="1600" dirty="0">
                <a:latin typeface="Arial (Body)"/>
                <a:sym typeface="Wingdings" pitchFamily="2" charset="2"/>
              </a:rPr>
              <a:t> Initialization</a:t>
            </a:r>
          </a:p>
          <a:p>
            <a:pPr lvl="2">
              <a:buNone/>
            </a:pPr>
            <a:r>
              <a:rPr lang="en-US" sz="1600" dirty="0">
                <a:latin typeface="Arial (Body)"/>
                <a:sym typeface="Wingdings" pitchFamily="2" charset="2"/>
              </a:rPr>
              <a:t>if score &gt; 100 then ……   Usage of the variable </a:t>
            </a:r>
          </a:p>
          <a:p>
            <a:pPr lvl="1"/>
            <a:endParaRPr lang="en-US" sz="1600" dirty="0">
              <a:latin typeface="Arial (Body)"/>
              <a:sym typeface="Wingdings" pitchFamily="2" charset="2"/>
            </a:endParaRPr>
          </a:p>
          <a:p>
            <a:pPr lvl="1"/>
            <a:endParaRPr lang="en-US" sz="1600" dirty="0">
              <a:latin typeface="Arial (Body)"/>
              <a:sym typeface="Wingdings" pitchFamily="2" charset="2"/>
            </a:endParaRPr>
          </a:p>
          <a:p>
            <a:r>
              <a:rPr lang="en-US" sz="1600" dirty="0">
                <a:latin typeface="Arial (Body)"/>
              </a:rPr>
              <a:t>In </a:t>
            </a:r>
            <a:r>
              <a:rPr lang="en-US" sz="1600" dirty="0" err="1">
                <a:latin typeface="Arial (Body)"/>
              </a:rPr>
              <a:t>jBASE</a:t>
            </a:r>
            <a:endParaRPr lang="en-US" sz="1600" dirty="0">
              <a:latin typeface="Arial (Body)"/>
            </a:endParaRPr>
          </a:p>
          <a:p>
            <a:pPr lvl="1"/>
            <a:r>
              <a:rPr lang="en-US" sz="1600" dirty="0">
                <a:latin typeface="Arial (Body)"/>
              </a:rPr>
              <a:t>Variables don’t have to be declared</a:t>
            </a:r>
          </a:p>
          <a:p>
            <a:pPr lvl="1"/>
            <a:r>
              <a:rPr lang="en-US" sz="1600" dirty="0">
                <a:latin typeface="Arial (Body)"/>
              </a:rPr>
              <a:t>It is a good practice to initialize the variable before using it</a:t>
            </a:r>
          </a:p>
          <a:p>
            <a:pPr lvl="2">
              <a:buNone/>
            </a:pPr>
            <a:r>
              <a:rPr lang="en-US" sz="1600" dirty="0">
                <a:latin typeface="Arial (Body)"/>
              </a:rPr>
              <a:t>score = 0 </a:t>
            </a:r>
            <a:r>
              <a:rPr lang="en-US" sz="1600" dirty="0">
                <a:latin typeface="Arial (Body)"/>
                <a:sym typeface="Wingdings" pitchFamily="2" charset="2"/>
              </a:rPr>
              <a:t>Initialization</a:t>
            </a:r>
          </a:p>
          <a:p>
            <a:pPr lvl="2">
              <a:buNone/>
            </a:pPr>
            <a:r>
              <a:rPr lang="en-US" sz="1600" dirty="0">
                <a:latin typeface="Arial (Body)"/>
                <a:sym typeface="Wingdings" pitchFamily="2" charset="2"/>
              </a:rPr>
              <a:t>If score &gt; 100 then …….  Usage of the variable</a:t>
            </a: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5944291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Initializing and Declaration – is there Difference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9872869" y="6281530"/>
            <a:ext cx="1789179" cy="398294"/>
            <a:chOff x="9563100" y="1673029"/>
            <a:chExt cx="1389888" cy="37306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222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4831107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Difference b/w FWRITE and WRITE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47932"/>
              </p:ext>
            </p:extLst>
          </p:nvPr>
        </p:nvGraphicFramePr>
        <p:xfrm>
          <a:off x="1887744" y="1821068"/>
          <a:ext cx="8128000" cy="166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237710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4710559"/>
                    </a:ext>
                  </a:extLst>
                </a:gridCol>
              </a:tblGrid>
              <a:tr h="5960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(Body)"/>
                        </a:rPr>
                        <a:t>FWRITE</a:t>
                      </a: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 (Body)"/>
                        </a:rPr>
                        <a:t>WRITE</a:t>
                      </a: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1399"/>
                  </a:ext>
                </a:extLst>
              </a:tr>
              <a:tr h="6043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Writes date into the buffer first, that's why sometimes we have to use JOURNAL.UPDATE</a:t>
                      </a:r>
                      <a:endParaRPr lang="en-US" sz="1600" dirty="0">
                        <a:latin typeface="Arial (Body)"/>
                      </a:endParaRP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 (Body)"/>
                          <a:ea typeface="+mn-ea"/>
                          <a:cs typeface="+mn-cs"/>
                        </a:rPr>
                        <a:t>Writes data directly into the server</a:t>
                      </a:r>
                    </a:p>
                    <a:p>
                      <a:endParaRPr lang="en-US" sz="1600" dirty="0">
                        <a:latin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4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282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7222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32382" y="1800813"/>
            <a:ext cx="67983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Write a program </a:t>
            </a:r>
          </a:p>
          <a:p>
            <a:pPr lvl="1"/>
            <a:r>
              <a:rPr lang="en-US" sz="1600" dirty="0">
                <a:latin typeface="Arial (Body)"/>
              </a:rPr>
              <a:t>To check whether field ‘Town Country’ in Customer application has a value</a:t>
            </a:r>
          </a:p>
          <a:p>
            <a:pPr lvl="1"/>
            <a:r>
              <a:rPr lang="en-US" sz="1600" dirty="0">
                <a:latin typeface="Arial (Body)"/>
              </a:rPr>
              <a:t>If ‘Town Country’ has no value, then update it with ‘INDIA’</a:t>
            </a:r>
          </a:p>
        </p:txBody>
      </p:sp>
    </p:spTree>
    <p:extLst>
      <p:ext uri="{BB962C8B-B14F-4D97-AF65-F5344CB8AC3E}">
        <p14:creationId xmlns:p14="http://schemas.microsoft.com/office/powerpoint/2010/main" val="9948565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7222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7453" y="1227056"/>
            <a:ext cx="6798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Write a program as shown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06" y="1838325"/>
            <a:ext cx="5479000" cy="48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7222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335" y="1613479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7453" y="1227056"/>
            <a:ext cx="6798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Before execution, town country field is empty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53" y="1926133"/>
            <a:ext cx="6829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1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7222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(Body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4553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7453" y="1227056"/>
            <a:ext cx="6798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After execution TOWN.COUNTRY field of Customer record is updated automatically, as shown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7" y="1940420"/>
            <a:ext cx="6633922" cy="3895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5403" y="3390314"/>
            <a:ext cx="2236763" cy="2672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4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72221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(Body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4553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7744" y="964532"/>
            <a:ext cx="6798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Case if TOWN.COUNTRY is already exists </a:t>
            </a:r>
          </a:p>
          <a:p>
            <a:endParaRPr lang="en-US" sz="1600" dirty="0">
              <a:latin typeface="Arial (Body)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23" y="1795529"/>
            <a:ext cx="5584772" cy="45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393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4539560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Sequential File Access Commands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4553" y="1563756"/>
            <a:ext cx="10018713" cy="19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(Body)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7453" y="1227056"/>
            <a:ext cx="67983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OPENSEQ – Opens a file for sequential writing or reading</a:t>
            </a:r>
          </a:p>
          <a:p>
            <a:r>
              <a:rPr lang="en-US" sz="1600" dirty="0">
                <a:latin typeface="Arial (Body)"/>
              </a:rPr>
              <a:t>READSEQ – Reads from file opened for sequential access</a:t>
            </a:r>
          </a:p>
          <a:p>
            <a:r>
              <a:rPr lang="en-US" sz="1600" dirty="0">
                <a:latin typeface="Arial (Body)"/>
              </a:rPr>
              <a:t>WRITESEQ – Writes data to file opened for sequential access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801172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OPEN SEQ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20347" y="1282221"/>
            <a:ext cx="77525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OPENSEQ Path{,File} {READONLY} TO </a:t>
            </a:r>
            <a:r>
              <a:rPr lang="en-US" sz="1600" dirty="0" err="1">
                <a:latin typeface="Arial (Body)"/>
              </a:rPr>
              <a:t>FileVar</a:t>
            </a:r>
            <a:r>
              <a:rPr lang="en-US" sz="1600" dirty="0">
                <a:latin typeface="Arial (Body)"/>
              </a:rPr>
              <a:t> { LOCKED statements } THEN | ELSE statements</a:t>
            </a:r>
          </a:p>
          <a:p>
            <a:pPr lvl="1"/>
            <a:r>
              <a:rPr lang="en-US" sz="1600" dirty="0">
                <a:latin typeface="Arial (Body)"/>
              </a:rPr>
              <a:t>Where,</a:t>
            </a:r>
          </a:p>
          <a:p>
            <a:pPr lvl="1"/>
            <a:r>
              <a:rPr lang="en-US" sz="1600" dirty="0">
                <a:latin typeface="Arial (Body)"/>
              </a:rPr>
              <a:t>Path: Specifies relative or absolute path of target file/directory</a:t>
            </a:r>
          </a:p>
          <a:p>
            <a:pPr lvl="1"/>
            <a:r>
              <a:rPr lang="en-US" sz="1600" dirty="0">
                <a:latin typeface="Arial (Body)"/>
              </a:rPr>
              <a:t>File: Specifies additional path information of target file</a:t>
            </a:r>
          </a:p>
          <a:p>
            <a:pPr lvl="1"/>
            <a:r>
              <a:rPr lang="en-US" sz="1600" dirty="0" err="1">
                <a:latin typeface="Arial (Body)"/>
              </a:rPr>
              <a:t>FileVar</a:t>
            </a:r>
            <a:r>
              <a:rPr lang="en-US" sz="1600" dirty="0">
                <a:latin typeface="Arial (Body)"/>
              </a:rPr>
              <a:t>: Contains file descriptor of the file opened successfully</a:t>
            </a:r>
          </a:p>
          <a:p>
            <a:pPr lvl="1"/>
            <a:r>
              <a:rPr lang="en-US" sz="1600" dirty="0">
                <a:latin typeface="Arial (Body)"/>
              </a:rPr>
              <a:t>Statement: Conditional </a:t>
            </a:r>
            <a:r>
              <a:rPr lang="en-US" sz="1600" dirty="0" err="1">
                <a:latin typeface="Arial (Body)"/>
              </a:rPr>
              <a:t>jBC</a:t>
            </a:r>
            <a:r>
              <a:rPr lang="en-US" sz="1600" dirty="0">
                <a:latin typeface="Arial (Body)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979414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WRITE SEQ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20347" y="1282221"/>
            <a:ext cx="77525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Syntax:</a:t>
            </a:r>
          </a:p>
          <a:p>
            <a:pPr lvl="1"/>
            <a:r>
              <a:rPr lang="en-US" sz="1600" dirty="0">
                <a:latin typeface="Arial (Body)"/>
              </a:rPr>
              <a:t>WRITESEQ Expression {APPEND} TO </a:t>
            </a:r>
            <a:r>
              <a:rPr lang="en-US" sz="1600" dirty="0" err="1">
                <a:latin typeface="Arial (Body)"/>
              </a:rPr>
              <a:t>FileVar</a:t>
            </a:r>
            <a:r>
              <a:rPr lang="en-US" sz="1600" dirty="0">
                <a:latin typeface="Arial (Body)"/>
              </a:rPr>
              <a:t> THEN | ELSE statements</a:t>
            </a:r>
          </a:p>
          <a:p>
            <a:pPr lvl="1" algn="ctr"/>
            <a:r>
              <a:rPr lang="en-US" sz="1600" dirty="0">
                <a:latin typeface="Arial (Body)"/>
              </a:rPr>
              <a:t>(Or)</a:t>
            </a:r>
          </a:p>
          <a:p>
            <a:pPr lvl="1"/>
            <a:r>
              <a:rPr lang="en-US" sz="1600" dirty="0">
                <a:latin typeface="Arial (Body)"/>
              </a:rPr>
              <a:t>WRITESEQF Expression {APPEND} TO </a:t>
            </a:r>
            <a:r>
              <a:rPr lang="en-US" sz="1600" dirty="0" err="1">
                <a:latin typeface="Arial (Body)"/>
              </a:rPr>
              <a:t>FileVar</a:t>
            </a:r>
            <a:r>
              <a:rPr lang="en-US" sz="1600" dirty="0">
                <a:latin typeface="Arial (Body)"/>
              </a:rPr>
              <a:t> THEN | ELSE statements</a:t>
            </a:r>
          </a:p>
          <a:p>
            <a:pPr lvl="1"/>
            <a:r>
              <a:rPr lang="en-US" sz="1600" dirty="0">
                <a:latin typeface="Arial (Body)"/>
              </a:rPr>
              <a:t>Where,</a:t>
            </a:r>
          </a:p>
          <a:p>
            <a:pPr lvl="1"/>
            <a:r>
              <a:rPr lang="en-US" sz="1600" dirty="0">
                <a:latin typeface="Arial (Body)"/>
              </a:rPr>
              <a:t>Expression: Specifies the variable to contain next record from sequential file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18761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120347" y="1282221"/>
            <a:ext cx="7752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 (Body)"/>
              </a:rPr>
              <a:t>Write a sequential processing to create a text file from a </a:t>
            </a:r>
            <a:r>
              <a:rPr lang="en-US" sz="1600" dirty="0" err="1">
                <a:latin typeface="Arial (Body)"/>
              </a:rPr>
              <a:t>jBase</a:t>
            </a:r>
            <a:r>
              <a:rPr lang="en-US" sz="1600" dirty="0">
                <a:latin typeface="Arial (Body)"/>
              </a:rPr>
              <a:t> non-hashed file</a:t>
            </a:r>
          </a:p>
          <a:p>
            <a:endParaRPr lang="en-US" sz="16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981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36" y="1156251"/>
            <a:ext cx="10018713" cy="559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(Body)"/>
              </a:rPr>
              <a:t>How are we able to have variable length records?</a:t>
            </a:r>
          </a:p>
          <a:p>
            <a:pPr lvl="1"/>
            <a:r>
              <a:rPr lang="en-US" sz="1600" dirty="0">
                <a:latin typeface="Arial (Body)"/>
              </a:rPr>
              <a:t>Using dynamic arrays</a:t>
            </a:r>
          </a:p>
          <a:p>
            <a:pPr lvl="1"/>
            <a:endParaRPr lang="en-US" sz="1600" dirty="0">
              <a:latin typeface="Arial (Body)"/>
            </a:endParaRPr>
          </a:p>
          <a:p>
            <a:pPr marL="0" indent="0">
              <a:buNone/>
            </a:pPr>
            <a:r>
              <a:rPr lang="en-US" sz="1600" dirty="0">
                <a:latin typeface="Arial (Body)"/>
              </a:rPr>
              <a:t>How do we store values of multiple fields in one dynamic array</a:t>
            </a:r>
          </a:p>
          <a:p>
            <a:pPr lvl="1"/>
            <a:r>
              <a:rPr lang="en-US" sz="1600" dirty="0">
                <a:latin typeface="Arial (Body)"/>
              </a:rPr>
              <a:t>Using delimiters such as FM, VM and SM</a:t>
            </a:r>
          </a:p>
          <a:p>
            <a:pPr lvl="1">
              <a:buNone/>
            </a:pPr>
            <a:r>
              <a:rPr lang="en-GB" altLang="ko-KR" sz="1600" dirty="0">
                <a:latin typeface="Arial (Body)"/>
                <a:ea typeface="Gulim" pitchFamily="34" charset="-127"/>
              </a:rPr>
              <a:t>	</a:t>
            </a:r>
          </a:p>
          <a:p>
            <a:pPr lvl="1">
              <a:buNone/>
            </a:pPr>
            <a:r>
              <a:rPr lang="en-GB" altLang="ko-KR" sz="1600" b="1" dirty="0">
                <a:latin typeface="Arial (Body)"/>
                <a:ea typeface="Gulim" pitchFamily="34" charset="-127"/>
              </a:rPr>
              <a:t>ASCII Decimal	               Description</a:t>
            </a:r>
          </a:p>
          <a:p>
            <a:pPr lvl="1">
              <a:buNone/>
            </a:pPr>
            <a:r>
              <a:rPr lang="en-GB" altLang="ko-KR" sz="1600" dirty="0">
                <a:latin typeface="Arial (Body)"/>
                <a:ea typeface="Gulim" pitchFamily="34" charset="-127"/>
              </a:rPr>
              <a:t>	      254			Field Marker</a:t>
            </a:r>
          </a:p>
          <a:p>
            <a:pPr lvl="1">
              <a:buNone/>
            </a:pPr>
            <a:r>
              <a:rPr lang="en-GB" altLang="ko-KR" sz="1600" dirty="0">
                <a:latin typeface="Arial (Body)"/>
                <a:ea typeface="Gulim" pitchFamily="34" charset="-127"/>
              </a:rPr>
              <a:t>	      253			Value Marker</a:t>
            </a:r>
          </a:p>
          <a:p>
            <a:pPr lvl="1">
              <a:buNone/>
            </a:pPr>
            <a:r>
              <a:rPr lang="en-GB" altLang="ko-KR" sz="1600" dirty="0">
                <a:latin typeface="Arial (Body)"/>
                <a:ea typeface="Gulim" pitchFamily="34" charset="-127"/>
              </a:rPr>
              <a:t>	      252			Sub-Value Marker</a:t>
            </a:r>
            <a:r>
              <a:rPr lang="en-US" altLang="ko-KR" dirty="0">
                <a:ea typeface="Gulim" pitchFamily="34" charset="-127"/>
              </a:rPr>
              <a:t> </a:t>
            </a:r>
          </a:p>
          <a:p>
            <a:pPr lvl="1">
              <a:buNone/>
            </a:pPr>
            <a:endParaRPr lang="en-US" dirty="0"/>
          </a:p>
          <a:p>
            <a:pPr marL="0" indent="0">
              <a:buNone/>
            </a:pPr>
            <a:endParaRPr lang="en-US" sz="1600" dirty="0">
              <a:latin typeface="Arial (Body)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501" y="133261"/>
            <a:ext cx="3028812" cy="549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 (Headings)"/>
              </a:rPr>
              <a:t>Dynamic Array in T24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11290" y="5687875"/>
            <a:ext cx="756941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ko-KR" sz="1200" dirty="0">
                <a:latin typeface="Arial (Body)"/>
                <a:ea typeface="Gulim" pitchFamily="34" charset="-127"/>
              </a:rPr>
              <a:t>Field1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FM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Field2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FM 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Value1</a:t>
            </a:r>
            <a:r>
              <a:rPr lang="en-US" altLang="ko-KR" sz="1200" b="1" dirty="0">
                <a:solidFill>
                  <a:srgbClr val="FF3300"/>
                </a:solidFill>
                <a:latin typeface="Arial (Body)"/>
                <a:ea typeface="Gulim" pitchFamily="34" charset="-127"/>
              </a:rPr>
              <a:t>VM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Value2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VM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Value3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VM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Value4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FM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Field4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FM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SubValue1</a:t>
            </a:r>
            <a:r>
              <a:rPr lang="en-US" altLang="ko-KR" sz="1200" b="1" dirty="0">
                <a:solidFill>
                  <a:srgbClr val="00CC66"/>
                </a:solidFill>
                <a:latin typeface="Arial (Body)"/>
                <a:ea typeface="Gulim" pitchFamily="34" charset="-127"/>
              </a:rPr>
              <a:t>SM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SubValue2</a:t>
            </a:r>
            <a:r>
              <a:rPr lang="en-US" altLang="ko-KR" sz="1200" b="1" dirty="0">
                <a:latin typeface="Arial (Body)"/>
                <a:ea typeface="Gulim" pitchFamily="34" charset="-127"/>
              </a:rPr>
              <a:t>FM</a:t>
            </a:r>
            <a:r>
              <a:rPr lang="en-US" altLang="ko-KR" sz="1200" dirty="0">
                <a:latin typeface="Arial (Body)"/>
                <a:ea typeface="Gulim" pitchFamily="34" charset="-127"/>
              </a:rPr>
              <a:t>Field5</a:t>
            </a:r>
            <a:endParaRPr lang="en-US" sz="1200" dirty="0">
              <a:latin typeface="Arial (Body)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8242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1504949"/>
            <a:ext cx="5814720" cy="492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008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 (cont..)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887744" y="11842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Text file is created using sequential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14" y="1800226"/>
            <a:ext cx="7116041" cy="3264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729" y="5016201"/>
            <a:ext cx="41243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34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READSEQ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252870" y="18772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(Body)"/>
              </a:rPr>
              <a:t>Syntax:</a:t>
            </a:r>
          </a:p>
          <a:p>
            <a:pPr lvl="1"/>
            <a:r>
              <a:rPr lang="en-US" dirty="0">
                <a:latin typeface="Arial (Body)"/>
              </a:rPr>
              <a:t>READSEQ Variable FROM </a:t>
            </a:r>
            <a:r>
              <a:rPr lang="en-US" dirty="0" err="1">
                <a:latin typeface="Arial (Body)"/>
              </a:rPr>
              <a:t>FileVar</a:t>
            </a:r>
            <a:r>
              <a:rPr lang="en-US" dirty="0">
                <a:latin typeface="Arial (Body)"/>
              </a:rPr>
              <a:t> THEN | ELSE statements</a:t>
            </a:r>
          </a:p>
          <a:p>
            <a:pPr lvl="1"/>
            <a:r>
              <a:rPr lang="en-US" dirty="0">
                <a:latin typeface="Arial (Body)"/>
              </a:rPr>
              <a:t>Where,</a:t>
            </a:r>
          </a:p>
          <a:p>
            <a:pPr lvl="1"/>
            <a:r>
              <a:rPr lang="en-US" dirty="0">
                <a:latin typeface="Arial (Body)"/>
              </a:rPr>
              <a:t>Variable: Specific variable to contain next record from sequential file</a:t>
            </a:r>
          </a:p>
          <a:p>
            <a:pPr lvl="1"/>
            <a:r>
              <a:rPr lang="en-US" dirty="0" err="1">
                <a:latin typeface="Arial (Body)"/>
              </a:rPr>
              <a:t>FileVar</a:t>
            </a:r>
            <a:r>
              <a:rPr lang="en-US" dirty="0">
                <a:latin typeface="Arial (Body)"/>
              </a:rPr>
              <a:t>: Specific file descriptor of file opened successfully</a:t>
            </a:r>
          </a:p>
          <a:p>
            <a:pPr lvl="1"/>
            <a:r>
              <a:rPr lang="en-US" dirty="0">
                <a:latin typeface="Arial (Body)"/>
              </a:rPr>
              <a:t>Statement: Conditional </a:t>
            </a:r>
            <a:r>
              <a:rPr lang="en-US" dirty="0" err="1">
                <a:latin typeface="Arial (Body)"/>
              </a:rPr>
              <a:t>jBC</a:t>
            </a:r>
            <a:r>
              <a:rPr lang="en-US" dirty="0">
                <a:latin typeface="Arial (Body)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8720117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Illustrate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252870" y="1877273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that uses sequential processing to a read an ASCII text file and write to a </a:t>
            </a:r>
            <a:r>
              <a:rPr lang="en-US" sz="1600" dirty="0" err="1">
                <a:latin typeface="Arial (Body)"/>
              </a:rPr>
              <a:t>jBase</a:t>
            </a:r>
            <a:r>
              <a:rPr lang="en-US" sz="1600" dirty="0">
                <a:latin typeface="Arial (Body)"/>
              </a:rPr>
              <a:t> non-hashed file</a:t>
            </a:r>
          </a:p>
          <a:p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021089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48" y="1253050"/>
            <a:ext cx="4524375" cy="50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256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65058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37" y="1215726"/>
            <a:ext cx="4533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135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Workshop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19130" y="15493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 (Body)"/>
              </a:rPr>
              <a:t>Write a program using sequential processing to write a text file containing customer details and to read the text file from </a:t>
            </a:r>
            <a:r>
              <a:rPr lang="en-US" sz="1600" dirty="0" err="1">
                <a:latin typeface="Arial (Body)"/>
              </a:rPr>
              <a:t>jBase</a:t>
            </a:r>
            <a:r>
              <a:rPr lang="en-US" sz="1600" dirty="0">
                <a:latin typeface="Arial (Body)"/>
              </a:rPr>
              <a:t> non-hashed file</a:t>
            </a:r>
          </a:p>
        </p:txBody>
      </p:sp>
    </p:spTree>
    <p:extLst>
      <p:ext uri="{BB962C8B-B14F-4D97-AF65-F5344CB8AC3E}">
        <p14:creationId xmlns:p14="http://schemas.microsoft.com/office/powerpoint/2010/main" val="38631519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2498726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Solution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64" y="928850"/>
            <a:ext cx="6591300" cy="53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7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4" y="106756"/>
            <a:ext cx="1597578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81" y="1159998"/>
            <a:ext cx="555307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262" y="858468"/>
            <a:ext cx="46386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32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7743" y="106756"/>
            <a:ext cx="3519144" cy="549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 (Headings)"/>
              </a:rPr>
              <a:t>What is Built-in Function?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71024"/>
            <a:ext cx="121920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9872869" y="6268278"/>
            <a:ext cx="1789179" cy="398294"/>
            <a:chOff x="9563100" y="1673029"/>
            <a:chExt cx="1389888" cy="3730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01079" y="14360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endParaRPr lang="en-US" sz="1400" dirty="0">
              <a:latin typeface="Arial (Body)"/>
            </a:endParaRPr>
          </a:p>
          <a:p>
            <a:endParaRPr lang="en-US" sz="1600" dirty="0">
              <a:latin typeface="Arial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1079" y="1713060"/>
            <a:ext cx="5362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(Body)"/>
              </a:rPr>
              <a:t>Functions developed in the Core, for use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4413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5186</TotalTime>
  <Words>3233</Words>
  <Application>Microsoft Office PowerPoint</Application>
  <PresentationFormat>Widescreen</PresentationFormat>
  <Paragraphs>711</Paragraphs>
  <Slides>139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7" baseType="lpstr">
      <vt:lpstr>宋体</vt:lpstr>
      <vt:lpstr>Arial</vt:lpstr>
      <vt:lpstr>Arial (Body)</vt:lpstr>
      <vt:lpstr>Arial Narrow (Headings)</vt:lpstr>
      <vt:lpstr>Corbel</vt:lpstr>
      <vt:lpstr>Gulim</vt:lpstr>
      <vt:lpstr>Wingdings</vt:lpstr>
      <vt:lpstr>Parallax</vt:lpstr>
      <vt:lpstr>Infobasic</vt:lpstr>
      <vt:lpstr>Objective</vt:lpstr>
      <vt:lpstr>Why Infobasic?</vt:lpstr>
      <vt:lpstr>Understanding Variables</vt:lpstr>
      <vt:lpstr>Understanding Arrays</vt:lpstr>
      <vt:lpstr>Understanding Arrays</vt:lpstr>
      <vt:lpstr>Understanding Arrays</vt:lpstr>
      <vt:lpstr>Initializing and Declaration – is there Difference</vt:lpstr>
      <vt:lpstr>Dynamic Array in T24</vt:lpstr>
      <vt:lpstr>Understanding FM,VM and SM</vt:lpstr>
      <vt:lpstr>Dynamic Array – Data Storage</vt:lpstr>
      <vt:lpstr>Appending Value to an Array</vt:lpstr>
      <vt:lpstr>Dimensional Arrays</vt:lpstr>
      <vt:lpstr>OPERANDS</vt:lpstr>
      <vt:lpstr>Control structures</vt:lpstr>
      <vt:lpstr>IF..ELSE Structure</vt:lpstr>
      <vt:lpstr>Illustrate</vt:lpstr>
      <vt:lpstr>Solution</vt:lpstr>
      <vt:lpstr>Compilation</vt:lpstr>
      <vt:lpstr>Output</vt:lpstr>
      <vt:lpstr>Nested IF Structure</vt:lpstr>
      <vt:lpstr>Illustrate</vt:lpstr>
      <vt:lpstr> Solution</vt:lpstr>
      <vt:lpstr>Compilation</vt:lpstr>
      <vt:lpstr>Output</vt:lpstr>
      <vt:lpstr>CASE Structure</vt:lpstr>
      <vt:lpstr>Control Flow</vt:lpstr>
      <vt:lpstr>Illustrate</vt:lpstr>
      <vt:lpstr>Solution</vt:lpstr>
      <vt:lpstr>Output</vt:lpstr>
      <vt:lpstr>LOOP-WHILE structure</vt:lpstr>
      <vt:lpstr>Illustrate</vt:lpstr>
      <vt:lpstr>Solution</vt:lpstr>
      <vt:lpstr>Output</vt:lpstr>
      <vt:lpstr>Programming Execution</vt:lpstr>
      <vt:lpstr>Structure of Program</vt:lpstr>
      <vt:lpstr>Structure of Subroutine</vt:lpstr>
      <vt:lpstr>Sample Program</vt:lpstr>
      <vt:lpstr>Sample Subroutine</vt:lpstr>
      <vt:lpstr>Program Compilation</vt:lpstr>
      <vt:lpstr>Executing Programs</vt:lpstr>
      <vt:lpstr>Executing Routines</vt:lpstr>
      <vt:lpstr>Sample Program</vt:lpstr>
      <vt:lpstr>Sample Routine </vt:lpstr>
      <vt:lpstr>Compilation</vt:lpstr>
      <vt:lpstr> PGM.FILE</vt:lpstr>
      <vt:lpstr> Execution</vt:lpstr>
      <vt:lpstr> Output</vt:lpstr>
      <vt:lpstr> Work Shop</vt:lpstr>
      <vt:lpstr> Solution</vt:lpstr>
      <vt:lpstr> Solution( cont…)</vt:lpstr>
      <vt:lpstr> Output</vt:lpstr>
      <vt:lpstr>File Operations</vt:lpstr>
      <vt:lpstr>Various File Operation</vt:lpstr>
      <vt:lpstr>File Operations Usage Procedure </vt:lpstr>
      <vt:lpstr>OPF </vt:lpstr>
      <vt:lpstr>OPF </vt:lpstr>
      <vt:lpstr>F.READ</vt:lpstr>
      <vt:lpstr>F.READ</vt:lpstr>
      <vt:lpstr>F.WRITE</vt:lpstr>
      <vt:lpstr>F.WRITE</vt:lpstr>
      <vt:lpstr>Illustrate</vt:lpstr>
      <vt:lpstr>Solution</vt:lpstr>
      <vt:lpstr>Solution (cont..)</vt:lpstr>
      <vt:lpstr>Output</vt:lpstr>
      <vt:lpstr>EB.READLIST</vt:lpstr>
      <vt:lpstr>EB.READLIST</vt:lpstr>
      <vt:lpstr>REMOVE</vt:lpstr>
      <vt:lpstr>REMOVE</vt:lpstr>
      <vt:lpstr>Illustrate</vt:lpstr>
      <vt:lpstr>Solution </vt:lpstr>
      <vt:lpstr>Solution (cont..) </vt:lpstr>
      <vt:lpstr>Output </vt:lpstr>
      <vt:lpstr>READ </vt:lpstr>
      <vt:lpstr>Difference b/w FREAD and READ </vt:lpstr>
      <vt:lpstr>Illustrate</vt:lpstr>
      <vt:lpstr>Solution</vt:lpstr>
      <vt:lpstr>Output</vt:lpstr>
      <vt:lpstr>WRITE</vt:lpstr>
      <vt:lpstr>Difference b/w FWRITE and WRITE</vt:lpstr>
      <vt:lpstr>Illustrate</vt:lpstr>
      <vt:lpstr>Solution</vt:lpstr>
      <vt:lpstr>Solution</vt:lpstr>
      <vt:lpstr>Output</vt:lpstr>
      <vt:lpstr>Output</vt:lpstr>
      <vt:lpstr>Sequential File Access Commands</vt:lpstr>
      <vt:lpstr>OPEN SEQ</vt:lpstr>
      <vt:lpstr>WRITE SEQ</vt:lpstr>
      <vt:lpstr>Illustrate</vt:lpstr>
      <vt:lpstr>Solution</vt:lpstr>
      <vt:lpstr>Solution (cont..)</vt:lpstr>
      <vt:lpstr>READSEQ</vt:lpstr>
      <vt:lpstr>Illustrate</vt:lpstr>
      <vt:lpstr>Solution</vt:lpstr>
      <vt:lpstr>Output</vt:lpstr>
      <vt:lpstr>Workshop</vt:lpstr>
      <vt:lpstr>Solution</vt:lpstr>
      <vt:lpstr>Output</vt:lpstr>
      <vt:lpstr>What is Built-in Function?</vt:lpstr>
      <vt:lpstr>Why is Built-in Function?</vt:lpstr>
      <vt:lpstr>Built in Functions</vt:lpstr>
      <vt:lpstr>LEN</vt:lpstr>
      <vt:lpstr>LEN</vt:lpstr>
      <vt:lpstr>INDEX</vt:lpstr>
      <vt:lpstr>INDEX</vt:lpstr>
      <vt:lpstr>COUNT</vt:lpstr>
      <vt:lpstr>COUNT</vt:lpstr>
      <vt:lpstr>Illustrate</vt:lpstr>
      <vt:lpstr>Solution</vt:lpstr>
      <vt:lpstr>DCOUNT</vt:lpstr>
      <vt:lpstr>DCOUNT</vt:lpstr>
      <vt:lpstr>Illustrate</vt:lpstr>
      <vt:lpstr>Solution</vt:lpstr>
      <vt:lpstr>UPPERCASE</vt:lpstr>
      <vt:lpstr>DOWNCASE</vt:lpstr>
      <vt:lpstr>Illustrate</vt:lpstr>
      <vt:lpstr>Solution</vt:lpstr>
      <vt:lpstr>CHANGE</vt:lpstr>
      <vt:lpstr>Illustrate</vt:lpstr>
      <vt:lpstr>Solution</vt:lpstr>
      <vt:lpstr>STRING MANIPULATION</vt:lpstr>
      <vt:lpstr>STRING MANIPULATION COMMANDS</vt:lpstr>
      <vt:lpstr>Illustrate</vt:lpstr>
      <vt:lpstr>Solution</vt:lpstr>
      <vt:lpstr>FIELD</vt:lpstr>
      <vt:lpstr>Illustrate</vt:lpstr>
      <vt:lpstr>Solution</vt:lpstr>
      <vt:lpstr>LOCATE</vt:lpstr>
      <vt:lpstr>Illustrate</vt:lpstr>
      <vt:lpstr>Solution</vt:lpstr>
      <vt:lpstr>FIND</vt:lpstr>
      <vt:lpstr>Illustrate</vt:lpstr>
      <vt:lpstr>Solution</vt:lpstr>
      <vt:lpstr>FINDSTR</vt:lpstr>
      <vt:lpstr>Illustrate</vt:lpstr>
      <vt:lpstr>Solution</vt:lpstr>
      <vt:lpstr>Solution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Soundararaj, P.</dc:creator>
  <cp:lastModifiedBy>Felix Soundararaj, P.</cp:lastModifiedBy>
  <cp:revision>278</cp:revision>
  <dcterms:created xsi:type="dcterms:W3CDTF">2017-07-27T05:24:10Z</dcterms:created>
  <dcterms:modified xsi:type="dcterms:W3CDTF">2017-08-11T04:40:56Z</dcterms:modified>
</cp:coreProperties>
</file>