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3" r:id="rId5"/>
  </p:sldMasterIdLst>
  <p:notesMasterIdLst>
    <p:notesMasterId r:id="rId31"/>
  </p:notesMasterIdLst>
  <p:sldIdLst>
    <p:sldId id="596" r:id="rId6"/>
    <p:sldId id="2134806529" r:id="rId7"/>
    <p:sldId id="2140" r:id="rId8"/>
    <p:sldId id="2147480557" r:id="rId9"/>
    <p:sldId id="620" r:id="rId10"/>
    <p:sldId id="672" r:id="rId11"/>
    <p:sldId id="729" r:id="rId12"/>
    <p:sldId id="728" r:id="rId13"/>
    <p:sldId id="730" r:id="rId14"/>
    <p:sldId id="731" r:id="rId15"/>
    <p:sldId id="732" r:id="rId16"/>
    <p:sldId id="733" r:id="rId17"/>
    <p:sldId id="692" r:id="rId18"/>
    <p:sldId id="694" r:id="rId19"/>
    <p:sldId id="735" r:id="rId20"/>
    <p:sldId id="698" r:id="rId21"/>
    <p:sldId id="690" r:id="rId22"/>
    <p:sldId id="701" r:id="rId23"/>
    <p:sldId id="703" r:id="rId24"/>
    <p:sldId id="704" r:id="rId25"/>
    <p:sldId id="734" r:id="rId26"/>
    <p:sldId id="706" r:id="rId27"/>
    <p:sldId id="709" r:id="rId28"/>
    <p:sldId id="713" r:id="rId29"/>
    <p:sldId id="6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B4"/>
    <a:srgbClr val="7030A0"/>
    <a:srgbClr val="E6E6E6"/>
    <a:srgbClr val="00B140"/>
    <a:srgbClr val="3871FF"/>
    <a:srgbClr val="5B6089"/>
    <a:srgbClr val="1C5C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82" autoAdjust="0"/>
    <p:restoredTop sz="94027" autoAdjust="0"/>
  </p:normalViewPr>
  <p:slideViewPr>
    <p:cSldViewPr snapToGrid="0">
      <p:cViewPr varScale="1">
        <p:scale>
          <a:sx n="82" d="100"/>
          <a:sy n="82" d="100"/>
        </p:scale>
        <p:origin x="768" y="48"/>
      </p:cViewPr>
      <p:guideLst/>
    </p:cSldViewPr>
  </p:slideViewPr>
  <p:notesTextViewPr>
    <p:cViewPr>
      <p:scale>
        <a:sx n="1" d="1"/>
        <a:sy n="1" d="1"/>
      </p:scale>
      <p:origin x="0" y="0"/>
    </p:cViewPr>
  </p:notesTextViewPr>
  <p:sorterViewPr>
    <p:cViewPr>
      <p:scale>
        <a:sx n="100" d="100"/>
        <a:sy n="100" d="100"/>
      </p:scale>
      <p:origin x="0" y="-181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sekar, Dinesh Babu (Cognizant)" userId="4c8d75bb-b119-46da-9620-a455f4acafb8" providerId="ADAL" clId="{B427DCB3-8BCC-466C-8FFB-06524A35A42B}"/>
    <pc:docChg chg="modSld">
      <pc:chgData name="Chandrasekar, Dinesh Babu (Cognizant)" userId="4c8d75bb-b119-46da-9620-a455f4acafb8" providerId="ADAL" clId="{B427DCB3-8BCC-466C-8FFB-06524A35A42B}" dt="2024-01-30T10:36:15.772" v="6" actId="20577"/>
      <pc:docMkLst>
        <pc:docMk/>
      </pc:docMkLst>
      <pc:sldChg chg="modSp mod">
        <pc:chgData name="Chandrasekar, Dinesh Babu (Cognizant)" userId="4c8d75bb-b119-46da-9620-a455f4acafb8" providerId="ADAL" clId="{B427DCB3-8BCC-466C-8FFB-06524A35A42B}" dt="2024-01-30T10:36:15.772" v="6" actId="20577"/>
        <pc:sldMkLst>
          <pc:docMk/>
          <pc:sldMk cId="1488950876" sldId="596"/>
        </pc:sldMkLst>
        <pc:spChg chg="mod">
          <ac:chgData name="Chandrasekar, Dinesh Babu (Cognizant)" userId="4c8d75bb-b119-46da-9620-a455f4acafb8" providerId="ADAL" clId="{B427DCB3-8BCC-466C-8FFB-06524A35A42B}" dt="2024-01-30T10:36:15.772" v="6" actId="20577"/>
          <ac:spMkLst>
            <pc:docMk/>
            <pc:sldMk cId="1488950876" sldId="596"/>
            <ac:spMk id="27" creationId="{C7762CBF-EE21-B94B-8865-3A2C784343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9406A-827B-4145-B12C-17A08B9ACFCD}" type="datetimeFigureOut">
              <a:rPr lang="en-US" smtClean="0"/>
              <a:t>1/30/2024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CE728-F4C9-46A8-A10F-C844F1B60A0B}" type="slidenum">
              <a:rPr lang="en-US" smtClean="0"/>
              <a:t>‹#›</a:t>
            </a:fld>
            <a:endParaRPr lang="en-US" dirty="0"/>
          </a:p>
        </p:txBody>
      </p:sp>
    </p:spTree>
    <p:extLst>
      <p:ext uri="{BB962C8B-B14F-4D97-AF65-F5344CB8AC3E}">
        <p14:creationId xmlns:p14="http://schemas.microsoft.com/office/powerpoint/2010/main" val="218476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91FB264-ADBD-4F95-8A3C-AFB512CEF5BC}" type="slidenum">
              <a:rPr kumimoji="0" lang="id-ID" sz="1200" b="0" i="0" u="none" strike="noStrike" kern="1200" cap="none" spc="0" normalizeH="0" baseline="0" noProof="0" smtClean="0">
                <a:ln>
                  <a:noFill/>
                </a:ln>
                <a:solidFill>
                  <a:prstClr val="black"/>
                </a:solidFill>
                <a:effectLst/>
                <a:uLnTx/>
                <a:uFillTx/>
                <a:latin typeface="Arial Regular"/>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id-ID" sz="1200" b="0" i="0" u="none" strike="noStrike" kern="1200" cap="none" spc="0" normalizeH="0" baseline="0" noProof="0">
              <a:ln>
                <a:noFill/>
              </a:ln>
              <a:solidFill>
                <a:prstClr val="black"/>
              </a:solidFill>
              <a:effectLst/>
              <a:uLnTx/>
              <a:uFillTx/>
              <a:latin typeface="Arial Regular"/>
              <a:ea typeface="+mn-ea"/>
              <a:cs typeface="+mn-cs"/>
            </a:endParaRPr>
          </a:p>
        </p:txBody>
      </p:sp>
    </p:spTree>
    <p:extLst>
      <p:ext uri="{BB962C8B-B14F-4D97-AF65-F5344CB8AC3E}">
        <p14:creationId xmlns:p14="http://schemas.microsoft.com/office/powerpoint/2010/main" val="215147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F077A1C6-C7D4-47B6-B72F-B4CCFC1398F5}"/>
              </a:ext>
            </a:extLst>
          </p:cNvPr>
          <p:cNvSpPr>
            <a:spLocks noGrp="1" noRot="1" noChangeAspect="1" noTextEdit="1"/>
          </p:cNvSpPr>
          <p:nvPr>
            <p:ph type="sldImg"/>
          </p:nvPr>
        </p:nvSpPr>
        <p:spPr bwMode="auto">
          <a:xfrm>
            <a:off x="155575" y="574675"/>
            <a:ext cx="6621463" cy="3724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9E94A00-9810-4550-BCFF-9670813D0FE7}"/>
              </a:ext>
            </a:extLst>
          </p:cNvPr>
          <p:cNvSpPr>
            <a:spLocks noGrp="1"/>
          </p:cNvSpPr>
          <p:nvPr>
            <p:ph type="body" idx="1"/>
          </p:nvPr>
        </p:nvSpPr>
        <p:spPr/>
        <p:txBody>
          <a:bodyPr>
            <a:normAutofit/>
          </a:bodyPr>
          <a:lstStyle/>
          <a:p>
            <a:pPr>
              <a:defRPr/>
            </a:pPr>
            <a:endParaRPr lang="en-US"/>
          </a:p>
        </p:txBody>
      </p:sp>
      <p:sp>
        <p:nvSpPr>
          <p:cNvPr id="4" name="Slide Number Placeholder 3">
            <a:extLst>
              <a:ext uri="{FF2B5EF4-FFF2-40B4-BE49-F238E27FC236}">
                <a16:creationId xmlns:a16="http://schemas.microsoft.com/office/drawing/2014/main" id="{22F7538E-EF96-4DD5-B331-741F66D78A8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E82965-97DD-48FC-BB6C-8C13AACC6FA3}" type="slidenum">
              <a:rPr lang="en-US" altLang="en-US"/>
              <a:pPr eaLnBrk="1" hangingPunct="1"/>
              <a:t>4</a:t>
            </a:fld>
            <a:endParaRPr lang="en-US" altLang="en-US"/>
          </a:p>
        </p:txBody>
      </p:sp>
    </p:spTree>
    <p:extLst>
      <p:ext uri="{BB962C8B-B14F-4D97-AF65-F5344CB8AC3E}">
        <p14:creationId xmlns:p14="http://schemas.microsoft.com/office/powerpoint/2010/main" val="2270523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1"/>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609601" y="512064"/>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2020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02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738225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107680" y="1682496"/>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77242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6206067" y="2987040"/>
            <a:ext cx="5486400" cy="31211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203194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6205725"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653190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5" y="2987040"/>
            <a:ext cx="5486400" cy="31211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512063"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a:t>© 2020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432537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76679"/>
            <a:ext cx="3584448" cy="21579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4098770"/>
            <a:ext cx="3584448" cy="20116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4315968" y="1676679"/>
            <a:ext cx="3584448" cy="21579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4315968" y="4096512"/>
            <a:ext cx="3584448" cy="20116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8107680" y="1682496"/>
            <a:ext cx="3584448" cy="21579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8107680" y="4096512"/>
            <a:ext cx="3584448" cy="20116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49336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1682496"/>
            <a:ext cx="5486400"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68520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6205728" y="1682495"/>
            <a:ext cx="5986272"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886291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6205728" y="1682496"/>
            <a:ext cx="5986272" cy="4425696"/>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332511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1682496"/>
            <a:ext cx="5486400"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185431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682496"/>
            <a:ext cx="5998464" cy="4425696"/>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74434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12192000" cy="686816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2020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609601" y="512064"/>
            <a:ext cx="3181207" cy="682752"/>
          </a:xfrm>
          <a:prstGeom prst="rect">
            <a:avLst/>
          </a:prstGeom>
        </p:spPr>
      </p:pic>
    </p:spTree>
    <p:extLst>
      <p:ext uri="{BB962C8B-B14F-4D97-AF65-F5344CB8AC3E}">
        <p14:creationId xmlns:p14="http://schemas.microsoft.com/office/powerpoint/2010/main" val="436681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682496"/>
            <a:ext cx="5998464"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883624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31769"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7296"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7315200" y="6400800"/>
            <a:ext cx="1219200" cy="207264"/>
          </a:xfrm>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987295" y="6400800"/>
            <a:ext cx="6096000" cy="207264"/>
          </a:xfrm>
        </p:spPr>
        <p:txBody>
          <a:bodyPr/>
          <a:lstStyle>
            <a:lvl1pPr>
              <a:defRPr>
                <a:solidFill>
                  <a:schemeClr val="tx1"/>
                </a:solidFill>
              </a:defRPr>
            </a:lvl1pPr>
          </a:lstStyle>
          <a:p>
            <a:r>
              <a:rPr lang="en-US"/>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987295"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238824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3712" y="6400800"/>
            <a:ext cx="6096000" cy="207264"/>
          </a:xfrm>
        </p:spPr>
        <p:txBody>
          <a:bodyPr/>
          <a:lstStyle>
            <a:lvl1pPr>
              <a:defRPr>
                <a:solidFill>
                  <a:schemeClr val="tx1"/>
                </a:solidFill>
              </a:defRPr>
            </a:lvl1pPr>
          </a:lstStyle>
          <a:p>
            <a:r>
              <a:rPr lang="en-US"/>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4528" y="6400800"/>
            <a:ext cx="304800" cy="207264"/>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743712"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945605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bg1"/>
                </a:solidFill>
              </a:defRPr>
            </a:lvl1pPr>
            <a:lvl2pPr marL="309026" indent="-309026">
              <a:buNone/>
              <a:defRPr sz="5867">
                <a:solidFill>
                  <a:schemeClr val="bg1"/>
                </a:solidFill>
              </a:defRPr>
            </a:lvl2pPr>
            <a:lvl3pPr marL="304792" indent="-304792">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600" i="1">
                <a:solidFill>
                  <a:schemeClr val="bg1"/>
                </a:solidFill>
                <a:latin typeface="+mn-lt"/>
              </a:defRPr>
            </a:lvl4pPr>
            <a:lvl5pPr marL="0" indent="0">
              <a:buClrTx/>
              <a:buFont typeface="Arial" panose="020B0604020202020204" pitchFamily="34" charset="0"/>
              <a:buNone/>
              <a:defRPr sz="1600" i="1">
                <a:solidFill>
                  <a:schemeClr val="bg1"/>
                </a:solidFill>
                <a:latin typeface="+mn-lt"/>
              </a:defRPr>
            </a:lvl5pPr>
            <a:lvl6pPr marL="0" indent="0">
              <a:buClrTx/>
              <a:buFont typeface="Arial" panose="020B0604020202020204" pitchFamily="34" charset="0"/>
              <a:buNone/>
              <a:defRPr sz="1600" i="1">
                <a:solidFill>
                  <a:schemeClr val="bg1"/>
                </a:solidFill>
                <a:latin typeface="+mn-lt"/>
              </a:defRPr>
            </a:lvl6pPr>
            <a:lvl7pPr marL="0" indent="0">
              <a:buClrTx/>
              <a:buFont typeface="Arial" panose="020B0604020202020204" pitchFamily="34" charset="0"/>
              <a:buNone/>
              <a:defRPr sz="1600" i="1">
                <a:solidFill>
                  <a:schemeClr val="bg1"/>
                </a:solidFill>
                <a:latin typeface="+mn-lt"/>
              </a:defRPr>
            </a:lvl7pPr>
            <a:lvl8pPr marL="0" indent="0">
              <a:buClrTx/>
              <a:buFont typeface="Arial" panose="020B0604020202020204" pitchFamily="34" charset="0"/>
              <a:buNone/>
              <a:defRPr sz="1600" i="1">
                <a:solidFill>
                  <a:schemeClr val="bg1"/>
                </a:solidFill>
                <a:latin typeface="+mn-lt"/>
              </a:defRPr>
            </a:lvl8pPr>
            <a:lvl9pPr marL="0" indent="0">
              <a:buClrTx/>
              <a:buFont typeface="Arial" panose="020B0604020202020204" pitchFamily="34" charset="0"/>
              <a:buNone/>
              <a:defRPr sz="16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3712" y="6400800"/>
            <a:ext cx="6096000" cy="2072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743712" y="1463040"/>
            <a:ext cx="8961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657859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2020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2697547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512065" y="365760"/>
            <a:ext cx="11176583" cy="1060704"/>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49585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a:t>© 2020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6232519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1" y="4267200"/>
            <a:ext cx="12191999" cy="1828800"/>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512064" y="365760"/>
            <a:ext cx="11180064" cy="365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a:t>© 2020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6847287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12192000" cy="6096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a:t>© 2020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8883581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524000"/>
            <a:ext cx="12192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512065" y="365760"/>
            <a:ext cx="11176583" cy="1060704"/>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a:t>© 2020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2327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2020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609601" y="512064"/>
            <a:ext cx="3181207" cy="682752"/>
          </a:xfrm>
          <a:prstGeom prst="rect">
            <a:avLst/>
          </a:prstGeom>
        </p:spPr>
      </p:pic>
    </p:spTree>
    <p:extLst>
      <p:ext uri="{BB962C8B-B14F-4D97-AF65-F5344CB8AC3E}">
        <p14:creationId xmlns:p14="http://schemas.microsoft.com/office/powerpoint/2010/main" val="33395715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2"/>
            <a:ext cx="5486400" cy="573023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5998464"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578110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0"/>
            <a:ext cx="5486400" cy="5730237"/>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1" y="0"/>
            <a:ext cx="5998633"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2020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1823079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84203" y="-1296363"/>
            <a:ext cx="184731" cy="461665"/>
          </a:xfrm>
          <a:prstGeom prst="rect">
            <a:avLst/>
          </a:prstGeom>
          <a:noFill/>
        </p:spPr>
        <p:txBody>
          <a:bodyPr wrap="none" rtlCol="0">
            <a:spAutoFit/>
          </a:bodyPr>
          <a:lstStyle/>
          <a:p>
            <a:endParaRPr lang="en-US" sz="2400"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92930" y="512064"/>
            <a:ext cx="3181207" cy="682752"/>
          </a:xfrm>
          <a:prstGeom prst="rect">
            <a:avLst/>
          </a:prstGeom>
        </p:spPr>
      </p:pic>
    </p:spTree>
    <p:extLst>
      <p:ext uri="{BB962C8B-B14F-4D97-AF65-F5344CB8AC3E}">
        <p14:creationId xmlns:p14="http://schemas.microsoft.com/office/powerpoint/2010/main" val="29223292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52862" y="6313226"/>
            <a:ext cx="718927" cy="501028"/>
          </a:xfrm>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405817" y="322344"/>
            <a:ext cx="11286649" cy="607259"/>
          </a:xfrm>
        </p:spPr>
        <p:txBody>
          <a:bodyPr/>
          <a:lstStyle>
            <a:lvl1pPr>
              <a:defRPr>
                <a:solidFill>
                  <a:srgbClr val="4CB4D1"/>
                </a:solidFill>
              </a:defRPr>
            </a:lvl1pPr>
          </a:lstStyle>
          <a:p>
            <a:r>
              <a:rPr lang="en-US" dirty="0"/>
              <a:t>Header</a:t>
            </a:r>
          </a:p>
        </p:txBody>
      </p:sp>
      <p:cxnSp>
        <p:nvCxnSpPr>
          <p:cNvPr id="9" name="Straight Connector 8"/>
          <p:cNvCxnSpPr/>
          <p:nvPr userDrawn="1"/>
        </p:nvCxnSpPr>
        <p:spPr>
          <a:xfrm>
            <a:off x="544289" y="317500"/>
            <a:ext cx="11151809"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137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cxnSp>
        <p:nvCxnSpPr>
          <p:cNvPr id="5" name="Straight Connector 4"/>
          <p:cNvCxnSpPr/>
          <p:nvPr userDrawn="1"/>
        </p:nvCxnSpPr>
        <p:spPr>
          <a:xfrm>
            <a:off x="544289" y="2256353"/>
            <a:ext cx="11151809" cy="0"/>
          </a:xfrm>
          <a:prstGeom prst="line">
            <a:avLst/>
          </a:prstGeom>
          <a:ln w="1270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532998" y="3898885"/>
            <a:ext cx="11151809" cy="0"/>
          </a:xfrm>
          <a:prstGeom prst="line">
            <a:avLst/>
          </a:prstGeom>
          <a:ln w="12700" cmpd="sng">
            <a:gradFill flip="none" rotWithShape="1">
              <a:gsLst>
                <a:gs pos="0">
                  <a:srgbClr val="6BB445"/>
                </a:gs>
                <a:gs pos="100000">
                  <a:srgbClr val="4CB4D1"/>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538528" y="2633404"/>
            <a:ext cx="11111605" cy="627739"/>
          </a:xfrm>
          <a:prstGeom prst="rect">
            <a:avLst/>
          </a:prstGeom>
        </p:spPr>
        <p:txBody>
          <a:bodyPr>
            <a:normAutofit/>
          </a:bodyPr>
          <a:lstStyle>
            <a:lvl1pPr marL="0" indent="0">
              <a:buNone/>
              <a:defRPr sz="4800">
                <a:solidFill>
                  <a:srgbClr val="141414"/>
                </a:solidFill>
              </a:defRPr>
            </a:lvl1pPr>
            <a:lvl2pPr marL="609585" indent="0">
              <a:buNone/>
              <a:defRPr>
                <a:solidFill>
                  <a:schemeClr val="tx2"/>
                </a:solidFill>
              </a:defRPr>
            </a:lvl2pPr>
            <a:lvl3pPr marL="1219170" indent="0">
              <a:buNone/>
              <a:defRPr>
                <a:solidFill>
                  <a:schemeClr val="tx2"/>
                </a:solidFill>
              </a:defRPr>
            </a:lvl3pPr>
            <a:lvl4pPr marL="1828754" indent="0">
              <a:buNone/>
              <a:defRPr>
                <a:solidFill>
                  <a:schemeClr val="tx2"/>
                </a:solidFill>
              </a:defRPr>
            </a:lvl4pPr>
            <a:lvl5pPr marL="2438339" indent="0">
              <a:buNone/>
              <a:defRPr>
                <a:solidFill>
                  <a:schemeClr val="tx2"/>
                </a:solidFill>
              </a:defRPr>
            </a:lvl5pPr>
          </a:lstStyle>
          <a:p>
            <a:pPr lvl="0"/>
            <a:r>
              <a:rPr lang="en-US" dirty="0"/>
              <a:t>Transition Slide </a:t>
            </a:r>
          </a:p>
        </p:txBody>
      </p:sp>
      <p:sp>
        <p:nvSpPr>
          <p:cNvPr id="2" name="Rectangle 1"/>
          <p:cNvSpPr/>
          <p:nvPr userDrawn="1"/>
        </p:nvSpPr>
        <p:spPr>
          <a:xfrm>
            <a:off x="532998" y="269175"/>
            <a:ext cx="11223575" cy="1266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32871805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Mess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sp>
        <p:nvSpPr>
          <p:cNvPr id="10" name="Picture Placeholder 7"/>
          <p:cNvSpPr>
            <a:spLocks noGrp="1"/>
          </p:cNvSpPr>
          <p:nvPr>
            <p:ph type="pic" sz="quarter" idx="13"/>
          </p:nvPr>
        </p:nvSpPr>
        <p:spPr>
          <a:xfrm>
            <a:off x="0" y="-1"/>
            <a:ext cx="12192000" cy="6267807"/>
          </a:xfrm>
          <a:prstGeom prst="rect">
            <a:avLst/>
          </a:prstGeom>
        </p:spPr>
        <p:txBody>
          <a:bodyPr anchor="ctr">
            <a:normAutofit/>
          </a:bodyPr>
          <a:lstStyle>
            <a:lvl1pPr marL="0" indent="0" algn="ctr">
              <a:buNone/>
              <a:defRPr>
                <a:solidFill>
                  <a:srgbClr val="4CB4D1"/>
                </a:solidFill>
              </a:defRPr>
            </a:lvl1pPr>
          </a:lstStyle>
          <a:p>
            <a:r>
              <a:rPr lang="en-US" dirty="0"/>
              <a:t>Drag picture to placeholder or click icon to add</a:t>
            </a:r>
          </a:p>
        </p:txBody>
      </p:sp>
    </p:spTree>
    <p:extLst>
      <p:ext uri="{BB962C8B-B14F-4D97-AF65-F5344CB8AC3E}">
        <p14:creationId xmlns:p14="http://schemas.microsoft.com/office/powerpoint/2010/main" val="1995326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Header &amp; 1-Colum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071"/>
            <a:ext cx="12191999" cy="6855856"/>
          </a:xfrm>
          <a:prstGeom prst="rect">
            <a:avLst/>
          </a:prstGeom>
        </p:spPr>
      </p:pic>
      <p:sp>
        <p:nvSpPr>
          <p:cNvPr id="11" name="Rectangle 10"/>
          <p:cNvSpPr/>
          <p:nvPr userDrawn="1"/>
        </p:nvSpPr>
        <p:spPr>
          <a:xfrm>
            <a:off x="-1" y="0"/>
            <a:ext cx="12191999" cy="6856928"/>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dirty="0"/>
              <a:t>Click to edit Master title style</a:t>
            </a:r>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endParaRPr lang="en-US" dirty="0">
              <a:solidFill>
                <a:srgbClr val="0033A0"/>
              </a:solidFill>
            </a:endParaRP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solidFill>
                  <a:srgbClr val="0033A0"/>
                </a:solidFill>
              </a:rPr>
              <a:t>© 2020 Cognizant</a:t>
            </a:r>
            <a:endParaRPr lang="en-US" dirty="0">
              <a:solidFill>
                <a:srgbClr val="0033A0"/>
              </a:solidFill>
            </a:endParaRP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solidFill>
                  <a:srgbClr val="00B140"/>
                </a:solidFill>
              </a:rPr>
              <a:pPr/>
              <a:t>‹#›</a:t>
            </a:fld>
            <a:endParaRPr lang="en-US" dirty="0">
              <a:solidFill>
                <a:srgbClr val="00B140"/>
              </a:solidFill>
            </a:endParaRP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8"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3"/>
          <a:stretch>
            <a:fillRect/>
          </a:stretch>
        </p:blipFill>
        <p:spPr bwMode="black">
          <a:xfrm>
            <a:off x="9981218" y="6373368"/>
            <a:ext cx="1704217" cy="365760"/>
          </a:xfrm>
          <a:prstGeom prst="rect">
            <a:avLst/>
          </a:prstGeom>
        </p:spPr>
      </p:pic>
    </p:spTree>
    <p:extLst>
      <p:ext uri="{BB962C8B-B14F-4D97-AF65-F5344CB8AC3E}">
        <p14:creationId xmlns:p14="http://schemas.microsoft.com/office/powerpoint/2010/main" val="34176910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Header, 2-Column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E99A-11B3-4572-AF49-8C29B96990E1}"/>
              </a:ext>
            </a:extLst>
          </p:cNvPr>
          <p:cNvSpPr>
            <a:spLocks noGrp="1"/>
          </p:cNvSpPr>
          <p:nvPr>
            <p:ph type="title"/>
          </p:nvPr>
        </p:nvSpPr>
        <p:spPr>
          <a:xfrm>
            <a:off x="512064" y="365125"/>
            <a:ext cx="11180064" cy="1060704"/>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40DFAA-C481-4FB6-91AE-F3350B8D70A8}"/>
              </a:ext>
            </a:extLst>
          </p:cNvPr>
          <p:cNvSpPr>
            <a:spLocks noGrp="1"/>
          </p:cNvSpPr>
          <p:nvPr>
            <p:ph type="body" idx="1"/>
          </p:nvPr>
        </p:nvSpPr>
        <p:spPr>
          <a:xfrm>
            <a:off x="512064" y="1681163"/>
            <a:ext cx="5486400" cy="768096"/>
          </a:xfrm>
        </p:spPr>
        <p:txBody>
          <a:bodyPr vert="horz" lIns="0" tIns="0" rIns="0" bIns="0" rtlCol="0" anchor="b">
            <a:normAutofit/>
          </a:bodyPr>
          <a:lstStyle>
            <a:lvl1pPr>
              <a:defRPr lang="en-US" b="1" dirty="0">
                <a:solidFill>
                  <a:schemeClr val="tx1"/>
                </a:solidFill>
              </a:defRPr>
            </a:lvl1pPr>
            <a:lvl2pPr marL="0" indent="0">
              <a:buNone/>
              <a:defRPr b="1">
                <a:solidFill>
                  <a:schemeClr val="tx1"/>
                </a:solidFill>
              </a:defRPr>
            </a:lvl2pPr>
            <a:lvl3pPr marL="0" indent="0">
              <a:buNone/>
              <a:defRPr sz="2400" b="1">
                <a:solidFill>
                  <a:schemeClr val="tx1"/>
                </a:solidFill>
              </a:defRPr>
            </a:lvl3pPr>
            <a:lvl4pPr marL="0" indent="0">
              <a:buNone/>
              <a:defRPr sz="2400" b="1">
                <a:solidFill>
                  <a:schemeClr val="tx1"/>
                </a:solidFill>
              </a:defRPr>
            </a:lvl4pPr>
            <a:lvl5pPr marL="0" indent="0">
              <a:buNone/>
              <a:defRPr sz="2400" b="1">
                <a:solidFill>
                  <a:schemeClr val="tx1"/>
                </a:solidFill>
              </a:defRPr>
            </a:lvl5pPr>
            <a:lvl6pPr marL="0" indent="0">
              <a:buNone/>
              <a:defRPr sz="2400" b="1">
                <a:solidFill>
                  <a:schemeClr val="tx1"/>
                </a:solidFill>
              </a:defRPr>
            </a:lvl6pPr>
            <a:lvl7pPr marL="0" indent="0">
              <a:buNone/>
              <a:defRPr sz="2400" b="1">
                <a:solidFill>
                  <a:schemeClr val="tx1"/>
                </a:solidFill>
              </a:defRPr>
            </a:lvl7pPr>
            <a:lvl8pPr marL="0" indent="0">
              <a:buNone/>
              <a:defRPr sz="2400" b="1">
                <a:solidFill>
                  <a:schemeClr val="tx1"/>
                </a:solidFill>
              </a:defRPr>
            </a:lvl8pPr>
            <a:lvl9pPr marL="0" indent="0">
              <a:buNone/>
              <a:defRPr sz="2400" b="1">
                <a:solidFill>
                  <a:schemeClr val="tx1"/>
                </a:solidFill>
              </a:defRPr>
            </a:lvl9pPr>
          </a:lstStyle>
          <a:p>
            <a:pPr lvl="0"/>
            <a:r>
              <a:rPr lang="en-US"/>
              <a:t>Click to edit Master text styles</a:t>
            </a:r>
          </a:p>
        </p:txBody>
      </p:sp>
      <p:sp>
        <p:nvSpPr>
          <p:cNvPr id="4" name="Content Placeholder 3">
            <a:extLst>
              <a:ext uri="{FF2B5EF4-FFF2-40B4-BE49-F238E27FC236}">
                <a16:creationId xmlns:a16="http://schemas.microsoft.com/office/drawing/2014/main" id="{126E8CC1-FF60-4957-A42D-8194CAF7C166}"/>
              </a:ext>
            </a:extLst>
          </p:cNvPr>
          <p:cNvSpPr>
            <a:spLocks noGrp="1"/>
          </p:cNvSpPr>
          <p:nvPr>
            <p:ph sz="half" idx="2"/>
          </p:nvPr>
        </p:nvSpPr>
        <p:spPr>
          <a:xfrm>
            <a:off x="512064" y="2505076"/>
            <a:ext cx="5486400" cy="3603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C5A43C1-9284-49FF-9858-097A5A251B61}"/>
              </a:ext>
            </a:extLst>
          </p:cNvPr>
          <p:cNvSpPr>
            <a:spLocks noGrp="1"/>
          </p:cNvSpPr>
          <p:nvPr>
            <p:ph type="body" sz="quarter" idx="3"/>
          </p:nvPr>
        </p:nvSpPr>
        <p:spPr>
          <a:xfrm>
            <a:off x="6199033" y="1681163"/>
            <a:ext cx="5493095" cy="768096"/>
          </a:xfrm>
        </p:spPr>
        <p:txBody>
          <a:bodyPr anchor="b"/>
          <a:lstStyle>
            <a:lvl1pPr marL="0" indent="0">
              <a:buNone/>
              <a:defRPr sz="2400" b="1">
                <a:solidFill>
                  <a:schemeClr val="tx1"/>
                </a:solidFill>
              </a:defRPr>
            </a:lvl1pPr>
            <a:lvl2pPr marL="0" indent="0">
              <a:buNone/>
              <a:defRPr sz="2400" b="1">
                <a:solidFill>
                  <a:schemeClr val="tx1"/>
                </a:solidFill>
              </a:defRPr>
            </a:lvl2pPr>
            <a:lvl3pPr marL="0" indent="0">
              <a:buNone/>
              <a:defRPr sz="2400" b="1">
                <a:solidFill>
                  <a:schemeClr val="tx1"/>
                </a:solidFill>
              </a:defRPr>
            </a:lvl3pPr>
            <a:lvl4pPr marL="0" indent="0">
              <a:buNone/>
              <a:defRPr sz="2400" b="1">
                <a:solidFill>
                  <a:schemeClr val="tx1"/>
                </a:solidFill>
              </a:defRPr>
            </a:lvl4pPr>
            <a:lvl5pPr marL="0" indent="0">
              <a:buNone/>
              <a:defRPr sz="2400" b="1">
                <a:solidFill>
                  <a:schemeClr val="tx1"/>
                </a:solidFill>
              </a:defRPr>
            </a:lvl5pPr>
            <a:lvl6pPr marL="0" indent="0">
              <a:buNone/>
              <a:defRPr sz="2400" b="1">
                <a:solidFill>
                  <a:schemeClr val="tx1"/>
                </a:solidFill>
              </a:defRPr>
            </a:lvl6pPr>
            <a:lvl7pPr marL="0" indent="0">
              <a:buNone/>
              <a:defRPr sz="2400" b="1">
                <a:solidFill>
                  <a:schemeClr val="tx1"/>
                </a:solidFill>
              </a:defRPr>
            </a:lvl7pPr>
            <a:lvl8pPr marL="0" indent="0">
              <a:buNone/>
              <a:defRPr sz="2400" b="1">
                <a:solidFill>
                  <a:schemeClr val="tx1"/>
                </a:solidFill>
              </a:defRPr>
            </a:lvl8pPr>
            <a:lvl9pPr marL="0" indent="0">
              <a:buNone/>
              <a:defRPr sz="2400" b="1">
                <a:solidFill>
                  <a:schemeClr val="tx1"/>
                </a:solidFill>
              </a:defRPr>
            </a:lvl9pPr>
          </a:lstStyle>
          <a:p>
            <a:pPr lvl="0"/>
            <a:r>
              <a:rPr lang="en-US"/>
              <a:t>Click to edit Master text styles</a:t>
            </a:r>
          </a:p>
        </p:txBody>
      </p:sp>
      <p:sp>
        <p:nvSpPr>
          <p:cNvPr id="6" name="Content Placeholder 5">
            <a:extLst>
              <a:ext uri="{FF2B5EF4-FFF2-40B4-BE49-F238E27FC236}">
                <a16:creationId xmlns:a16="http://schemas.microsoft.com/office/drawing/2014/main" id="{1DA7AD90-39E3-4265-8B8B-59CFE81D1E45}"/>
              </a:ext>
            </a:extLst>
          </p:cNvPr>
          <p:cNvSpPr>
            <a:spLocks noGrp="1"/>
          </p:cNvSpPr>
          <p:nvPr>
            <p:ph sz="quarter" idx="4"/>
          </p:nvPr>
        </p:nvSpPr>
        <p:spPr>
          <a:xfrm>
            <a:off x="6199033" y="2505076"/>
            <a:ext cx="5493095" cy="3603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25C4DC-ABAE-46A6-80EC-5588913FA2D6}"/>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42BC3ACD-E960-4B1D-8ED2-EA1A736FEC64}"/>
              </a:ext>
            </a:extLst>
          </p:cNvPr>
          <p:cNvSpPr>
            <a:spLocks noGrp="1"/>
          </p:cNvSpPr>
          <p:nvPr>
            <p:ph type="ftr" sz="quarter" idx="11"/>
          </p:nvPr>
        </p:nvSpPr>
        <p:spPr/>
        <p:txBody>
          <a:bodyPr/>
          <a:lstStyle/>
          <a:p>
            <a:r>
              <a:rPr lang="en-US"/>
              <a:t>© 2020 Cognizant</a:t>
            </a:r>
            <a:endParaRPr lang="en-US" dirty="0"/>
          </a:p>
        </p:txBody>
      </p:sp>
      <p:sp>
        <p:nvSpPr>
          <p:cNvPr id="9" name="Slide Number Placeholder 8">
            <a:extLst>
              <a:ext uri="{FF2B5EF4-FFF2-40B4-BE49-F238E27FC236}">
                <a16:creationId xmlns:a16="http://schemas.microsoft.com/office/drawing/2014/main" id="{CF68F024-F689-477A-A36F-B7F3F4675F3C}"/>
              </a:ext>
            </a:extLst>
          </p:cNvPr>
          <p:cNvSpPr>
            <a:spLocks noGrp="1"/>
          </p:cNvSpPr>
          <p:nvPr>
            <p:ph type="sldNum" sz="quarter" idx="12"/>
          </p:nvPr>
        </p:nvSpPr>
        <p:spPr/>
        <p:txBody>
          <a:bodyPr/>
          <a:lstStyle/>
          <a:p>
            <a:fld id="{6FDA1862-47CF-4764-A7FE-F6E4702566F0}" type="slidenum">
              <a:rPr lang="en-US" smtClean="0"/>
              <a:t>‹#›</a:t>
            </a:fld>
            <a:endParaRPr lang="en-US" dirty="0"/>
          </a:p>
        </p:txBody>
      </p:sp>
      <p:cxnSp>
        <p:nvCxnSpPr>
          <p:cNvPr id="12" name="Straight Connector 11">
            <a:extLst>
              <a:ext uri="{FF2B5EF4-FFF2-40B4-BE49-F238E27FC236}">
                <a16:creationId xmlns:a16="http://schemas.microsoft.com/office/drawing/2014/main" id="{752FACED-1B7D-4C4A-9BF0-C7901963B1FA}"/>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DC13708-5FE5-4A50-887E-80784AE8F076}"/>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7851605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225197" y="80683"/>
            <a:ext cx="11231703" cy="618088"/>
          </a:xfrm>
        </p:spPr>
        <p:txBody>
          <a:bodyPr anchor="ctr"/>
          <a:lstStyle/>
          <a:p>
            <a:r>
              <a:rPr lang="en-US" dirty="0"/>
              <a:t>Click to edit Master title style</a:t>
            </a: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2020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solidFill>
                  <a:schemeClr val="accent2"/>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9" y="6254496"/>
            <a:ext cx="1117886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9981220" y="6373368"/>
            <a:ext cx="1704217" cy="365760"/>
          </a:xfrm>
          <a:prstGeom prst="rect">
            <a:avLst/>
          </a:prstGeom>
        </p:spPr>
      </p:pic>
    </p:spTree>
    <p:extLst>
      <p:ext uri="{BB962C8B-B14F-4D97-AF65-F5344CB8AC3E}">
        <p14:creationId xmlns:p14="http://schemas.microsoft.com/office/powerpoint/2010/main" val="10183923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861"/>
            <a:ext cx="12192000" cy="6861724"/>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12192000" cy="68580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2160" y="510502"/>
            <a:ext cx="3499417" cy="744557"/>
          </a:xfrm>
          <a:prstGeom prst="rect">
            <a:avLst/>
          </a:prstGeom>
        </p:spPr>
      </p:pic>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552218" y="2451021"/>
            <a:ext cx="11131783" cy="738664"/>
          </a:xfrm>
        </p:spPr>
        <p:txBody>
          <a:bodyPr wrap="square" anchor="ctr" anchorCtr="0">
            <a:spAutoFit/>
          </a:bodyPr>
          <a:lstStyle>
            <a:lvl1pPr algn="l">
              <a:defRPr sz="5333"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523863" y="4116591"/>
            <a:ext cx="2892613"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552218" y="3269357"/>
            <a:ext cx="11103597" cy="541969"/>
          </a:xfrm>
        </p:spPr>
        <p:txBody>
          <a:bodyPr anchor="ctr" anchorCtr="0">
            <a:noAutofit/>
          </a:bodyPr>
          <a:lstStyle>
            <a:lvl1pPr marL="0" indent="0">
              <a:buFont typeface="Arial" panose="020B0604020202020204" pitchFamily="34" charset="0"/>
              <a:buNone/>
              <a:defRPr sz="2667">
                <a:solidFill>
                  <a:schemeClr val="bg1"/>
                </a:solidFill>
              </a:defRPr>
            </a:lvl1pPr>
            <a:lvl2pPr marL="0" indent="0">
              <a:buNone/>
              <a:defRPr>
                <a:solidFill>
                  <a:schemeClr val="bg2"/>
                </a:solidFill>
              </a:defRPr>
            </a:lvl2pPr>
            <a:lvl3pPr marL="304792"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552218" y="4275932"/>
            <a:ext cx="11099364" cy="338667"/>
          </a:xfrm>
        </p:spPr>
        <p:txBody>
          <a:bodyPr anchor="ctr" anchorCtr="0">
            <a:normAutofit/>
          </a:bodyPr>
          <a:lstStyle>
            <a:lvl1pPr>
              <a:defRPr sz="2133">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508000" y="6260549"/>
            <a:ext cx="6096000" cy="249655"/>
          </a:xfrm>
          <a:prstGeom prst="rect">
            <a:avLst/>
          </a:prstGeom>
        </p:spPr>
        <p:txBody>
          <a:bodyPr vert="horz" lIns="0" tIns="0" rIns="0" bIns="0" rtlCol="0" anchor="b" anchorCtr="0"/>
          <a:lstStyle>
            <a:lvl1pPr algn="l">
              <a:defRPr sz="1067">
                <a:solidFill>
                  <a:schemeClr val="bg2"/>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a:t>© 2020 Cognizant</a:t>
            </a:r>
            <a:endParaRPr lang="en-US" dirty="0"/>
          </a:p>
        </p:txBody>
      </p:sp>
    </p:spTree>
    <p:extLst>
      <p:ext uri="{BB962C8B-B14F-4D97-AF65-F5344CB8AC3E}">
        <p14:creationId xmlns:p14="http://schemas.microsoft.com/office/powerpoint/2010/main" val="331238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4828032" y="1682496"/>
            <a:ext cx="6855968"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609585" lvl="1" indent="-609585">
              <a:buNone/>
            </a:pPr>
            <a:endParaRPr kumimoji="0" lang="en-US" sz="3733"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508000" y="1682495"/>
            <a:ext cx="3676651" cy="4425696"/>
          </a:xfrm>
          <a:noFill/>
        </p:spPr>
        <p:txBody>
          <a:bodyPr/>
          <a:lstStyle>
            <a:lvl1pPr marL="0" marR="0" indent="0" algn="l" defTabSz="609585" rtl="0" eaLnBrk="1" fontAlgn="auto" latinLnBrk="0" hangingPunct="1">
              <a:lnSpc>
                <a:spcPct val="90000"/>
              </a:lnSpc>
              <a:spcBef>
                <a:spcPts val="800"/>
              </a:spcBef>
              <a:spcAft>
                <a:spcPts val="0"/>
              </a:spcAft>
              <a:buClrTx/>
              <a:buSzTx/>
              <a:buFont typeface="Arial"/>
              <a:buNone/>
              <a:tabLst/>
              <a:defRPr>
                <a:solidFill>
                  <a:schemeClr val="bg1"/>
                </a:solidFill>
              </a:defRPr>
            </a:lvl1pPr>
          </a:lstStyle>
          <a:p>
            <a:pPr marL="0" marR="0" lvl="0" indent="0" algn="l" defTabSz="609585" rtl="0" eaLnBrk="1" fontAlgn="auto" latinLnBrk="0" hangingPunct="1">
              <a:lnSpc>
                <a:spcPct val="90000"/>
              </a:lnSpc>
              <a:spcBef>
                <a:spcPts val="8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2020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513261" y="6254496"/>
            <a:ext cx="1117886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0803163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5" name="Rectangle 33"/>
          <p:cNvSpPr>
            <a:spLocks noChangeArrowheads="1"/>
          </p:cNvSpPr>
          <p:nvPr/>
        </p:nvSpPr>
        <p:spPr bwMode="auto">
          <a:xfrm>
            <a:off x="304800" y="6248400"/>
            <a:ext cx="6908800" cy="228600"/>
          </a:xfrm>
          <a:prstGeom prst="rect">
            <a:avLst/>
          </a:prstGeom>
          <a:noFill/>
          <a:ln w="9525">
            <a:noFill/>
            <a:miter lim="800000"/>
            <a:headEnd/>
            <a:tailEnd/>
          </a:ln>
          <a:effectLst/>
        </p:spPr>
        <p:txBody>
          <a:bodyPr/>
          <a:lstStyle/>
          <a:p>
            <a:pPr eaLnBrk="0" hangingPunct="0">
              <a:lnSpc>
                <a:spcPct val="190000"/>
              </a:lnSpc>
              <a:defRPr/>
            </a:pPr>
            <a:r>
              <a:rPr lang="en-US" sz="675" dirty="0">
                <a:solidFill>
                  <a:srgbClr val="000000"/>
                </a:solidFill>
                <a:latin typeface="Verdana" charset="0"/>
              </a:rPr>
              <a:t>      </a:t>
            </a:r>
            <a:r>
              <a:rPr lang="en-US" sz="600" dirty="0">
                <a:solidFill>
                  <a:srgbClr val="000000"/>
                </a:solidFill>
                <a:latin typeface="Verdana" charset="0"/>
              </a:rPr>
              <a:t>|  </a:t>
            </a:r>
            <a:r>
              <a:rPr lang="en-US" sz="600" b="0" dirty="0">
                <a:solidFill>
                  <a:srgbClr val="000000"/>
                </a:solidFill>
                <a:latin typeface="Verdana" charset="0"/>
              </a:rPr>
              <a:t>©2021, Cognizant 		</a:t>
            </a:r>
            <a:endParaRPr lang="en-US" sz="675" b="0" dirty="0">
              <a:solidFill>
                <a:srgbClr val="000000"/>
              </a:solidFill>
              <a:latin typeface="Verdana" charset="0"/>
            </a:endParaRPr>
          </a:p>
        </p:txBody>
      </p:sp>
      <p:cxnSp>
        <p:nvCxnSpPr>
          <p:cNvPr id="7" name="Straight Connector 9"/>
          <p:cNvCxnSpPr>
            <a:cxnSpLocks noChangeShapeType="1"/>
          </p:cNvCxnSpPr>
          <p:nvPr/>
        </p:nvCxnSpPr>
        <p:spPr bwMode="auto">
          <a:xfrm>
            <a:off x="203200" y="457200"/>
            <a:ext cx="11684000" cy="1588"/>
          </a:xfrm>
          <a:prstGeom prst="line">
            <a:avLst/>
          </a:prstGeom>
          <a:noFill/>
          <a:ln w="9525">
            <a:solidFill>
              <a:srgbClr val="55B738"/>
            </a:solidFill>
            <a:round/>
            <a:headEnd/>
            <a:tailEnd/>
          </a:ln>
        </p:spPr>
      </p:cxnSp>
      <p:sp>
        <p:nvSpPr>
          <p:cNvPr id="8" name="Title 1"/>
          <p:cNvSpPr>
            <a:spLocks noGrp="1"/>
          </p:cNvSpPr>
          <p:nvPr>
            <p:ph type="title"/>
          </p:nvPr>
        </p:nvSpPr>
        <p:spPr>
          <a:xfrm>
            <a:off x="307701" y="140494"/>
            <a:ext cx="11252200" cy="316707"/>
          </a:xfrm>
        </p:spPr>
        <p:txBody>
          <a:bodyPr/>
          <a:lstStyle>
            <a:lvl1pPr>
              <a:defRPr sz="2200"/>
            </a:lvl1pPr>
          </a:lstStyle>
          <a:p>
            <a:r>
              <a:rPr lang="en-US" dirty="0"/>
              <a:t>Click to edit Master title style</a:t>
            </a:r>
          </a:p>
        </p:txBody>
      </p:sp>
      <p:sp>
        <p:nvSpPr>
          <p:cNvPr id="12" name="Content Placeholder 11"/>
          <p:cNvSpPr>
            <a:spLocks noGrp="1"/>
          </p:cNvSpPr>
          <p:nvPr>
            <p:ph sz="quarter" idx="11"/>
          </p:nvPr>
        </p:nvSpPr>
        <p:spPr>
          <a:xfrm>
            <a:off x="304800" y="773908"/>
            <a:ext cx="11379200" cy="5322093"/>
          </a:xfrm>
        </p:spPr>
        <p:txBody>
          <a:bodyPr>
            <a:normAutofit/>
          </a:bodyPr>
          <a:lstStyle>
            <a:lvl1pPr>
              <a:buClrTx/>
              <a:buFont typeface="Wingdings" pitchFamily="2" charset="2"/>
              <a:buChar char="§"/>
              <a:defRPr sz="2000"/>
            </a:lvl1pPr>
            <a:lvl2pPr marL="428625" indent="-171450">
              <a:buClrTx/>
              <a:buFont typeface="Wingdings" panose="05000000000000000000" pitchFamily="2" charset="2"/>
              <a:buChar char="Ø"/>
              <a:defRPr sz="1800"/>
            </a:lvl2pPr>
            <a:lvl3pPr>
              <a:buClrTx/>
              <a:buFont typeface="Arial" pitchFamily="34" charset="0"/>
              <a:buChar char="•"/>
              <a:defRPr sz="16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
        <p:nvSpPr>
          <p:cNvPr id="9" name="Rectangle 42"/>
          <p:cNvSpPr>
            <a:spLocks noGrp="1" noChangeArrowheads="1"/>
          </p:cNvSpPr>
          <p:nvPr>
            <p:ph type="sldNum" sz="quarter" idx="10"/>
          </p:nvPr>
        </p:nvSpPr>
        <p:spPr>
          <a:xfrm>
            <a:off x="101599" y="6324600"/>
            <a:ext cx="924940" cy="457200"/>
          </a:xfrm>
          <a:prstGeom prst="rect">
            <a:avLst/>
          </a:prstGeom>
        </p:spPr>
        <p:txBody>
          <a:bodyPr/>
          <a:lstStyle>
            <a:lvl1pPr>
              <a:defRPr sz="900" smtClean="0">
                <a:solidFill>
                  <a:srgbClr val="6DB23F"/>
                </a:solidFill>
              </a:defRPr>
            </a:lvl1pPr>
          </a:lstStyle>
          <a:p>
            <a:fld id="{B6F15528-21DE-4FAA-801E-634DDDAF4B2B}" type="slidenum">
              <a:rPr lang="en-US" smtClean="0"/>
              <a:pPr/>
              <a:t>‹#›</a:t>
            </a:fld>
            <a:endParaRPr lang="en-US" dirty="0"/>
          </a:p>
        </p:txBody>
      </p:sp>
      <p:pic>
        <p:nvPicPr>
          <p:cNvPr id="11" name="Picture 10">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9979783" y="6248400"/>
            <a:ext cx="1704217" cy="365760"/>
          </a:xfrm>
          <a:prstGeom prst="rect">
            <a:avLst/>
          </a:prstGeom>
        </p:spPr>
      </p:pic>
    </p:spTree>
    <p:extLst>
      <p:ext uri="{BB962C8B-B14F-4D97-AF65-F5344CB8AC3E}">
        <p14:creationId xmlns:p14="http://schemas.microsoft.com/office/powerpoint/2010/main" val="29808297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58600" y="1413375"/>
            <a:ext cx="10933350" cy="332399"/>
          </a:xfrm>
        </p:spPr>
        <p:txBody>
          <a:bodyPr/>
          <a:lstStyle/>
          <a:p>
            <a:r>
              <a:rPr lang="en-US"/>
              <a:t>Click to edit Master title style</a:t>
            </a:r>
          </a:p>
        </p:txBody>
      </p:sp>
      <p:sp>
        <p:nvSpPr>
          <p:cNvPr id="3" name="Content Placeholder 2"/>
          <p:cNvSpPr>
            <a:spLocks noGrp="1"/>
          </p:cNvSpPr>
          <p:nvPr>
            <p:ph idx="1"/>
          </p:nvPr>
        </p:nvSpPr>
        <p:spPr>
          <a:xfrm>
            <a:off x="858600" y="2616200"/>
            <a:ext cx="109333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6">
            <a:extLst>
              <a:ext uri="{FF2B5EF4-FFF2-40B4-BE49-F238E27FC236}">
                <a16:creationId xmlns:a16="http://schemas.microsoft.com/office/drawing/2014/main" id="{3EEB987C-891B-4C12-97BF-5AC6134C5B6C}"/>
              </a:ext>
            </a:extLst>
          </p:cNvPr>
          <p:cNvSpPr>
            <a:spLocks noGrp="1" noChangeArrowheads="1"/>
          </p:cNvSpPr>
          <p:nvPr>
            <p:ph type="sldNum" sz="quarter" idx="10"/>
          </p:nvPr>
        </p:nvSpPr>
        <p:spPr>
          <a:xfrm>
            <a:off x="228600" y="790575"/>
            <a:ext cx="0" cy="0"/>
          </a:xfrm>
        </p:spPr>
        <p:txBody>
          <a:bodyPr/>
          <a:lstStyle>
            <a:lvl1pPr>
              <a:defRPr>
                <a:latin typeface="Arial" charset="0"/>
                <a:cs typeface="+mn-cs"/>
              </a:defRPr>
            </a:lvl1pPr>
          </a:lstStyle>
          <a:p>
            <a:pPr>
              <a:defRPr/>
            </a:pPr>
            <a:endParaRPr lang="en-US"/>
          </a:p>
        </p:txBody>
      </p:sp>
    </p:spTree>
    <p:extLst>
      <p:ext uri="{BB962C8B-B14F-4D97-AF65-F5344CB8AC3E}">
        <p14:creationId xmlns:p14="http://schemas.microsoft.com/office/powerpoint/2010/main" val="4209883044"/>
      </p:ext>
    </p:extLst>
  </p:cSld>
  <p:clrMapOvr>
    <a:masterClrMapping/>
  </p:clrMapOvr>
  <p:transition>
    <p:dissolv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18672" cy="828040"/>
          </a:xfrm>
        </p:spPr>
        <p:txBody>
          <a:bodyPr wrap="square">
            <a:normAutofit/>
          </a:bodyPr>
          <a:lstStyle>
            <a:lvl1pPr>
              <a:defRPr sz="2933"/>
            </a:lvl1pPr>
          </a:lstStyle>
          <a:p>
            <a:r>
              <a:rPr lang="en-US"/>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508000" y="1457739"/>
            <a:ext cx="11176000" cy="4505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Google Shape;12;p1">
            <a:extLst>
              <a:ext uri="{FF2B5EF4-FFF2-40B4-BE49-F238E27FC236}">
                <a16:creationId xmlns:a16="http://schemas.microsoft.com/office/drawing/2014/main" id="{222D8B4C-0D63-424E-8510-858936FC1629}"/>
              </a:ext>
            </a:extLst>
          </p:cNvPr>
          <p:cNvSpPr txBox="1">
            <a:spLocks noGrp="1"/>
          </p:cNvSpPr>
          <p:nvPr>
            <p:ph type="ftr" idx="3"/>
          </p:nvPr>
        </p:nvSpPr>
        <p:spPr>
          <a:xfrm>
            <a:off x="880515" y="6250217"/>
            <a:ext cx="6096000" cy="24965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accen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9pPr>
          </a:lstStyle>
          <a:p>
            <a:r>
              <a:rPr lang="en-US"/>
              <a:t>© 2021 Cognizant</a:t>
            </a:r>
            <a:endParaRPr lang="en-US">
              <a:solidFill>
                <a:schemeClr val="bg2"/>
              </a:solidFill>
            </a:endParaRPr>
          </a:p>
        </p:txBody>
      </p:sp>
      <p:sp>
        <p:nvSpPr>
          <p:cNvPr id="7" name="Google Shape;13;p1">
            <a:extLst>
              <a:ext uri="{FF2B5EF4-FFF2-40B4-BE49-F238E27FC236}">
                <a16:creationId xmlns:a16="http://schemas.microsoft.com/office/drawing/2014/main" id="{B866A17E-7289-AF49-BBE7-90DB0F56E091}"/>
              </a:ext>
            </a:extLst>
          </p:cNvPr>
          <p:cNvSpPr txBox="1">
            <a:spLocks noGrp="1"/>
          </p:cNvSpPr>
          <p:nvPr>
            <p:ph type="sldNum" idx="4"/>
          </p:nvPr>
        </p:nvSpPr>
        <p:spPr>
          <a:xfrm>
            <a:off x="513467" y="6335723"/>
            <a:ext cx="304800" cy="164148"/>
          </a:xfrm>
          <a:prstGeom prst="rect">
            <a:avLst/>
          </a:prstGeom>
          <a:noFill/>
          <a:ln>
            <a:noFill/>
          </a:ln>
        </p:spPr>
        <p:txBody>
          <a:bodyPr spcFirstLastPara="1" wrap="square" lIns="0" tIns="0" rIns="0" bIns="0" anchor="b"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800"/>
              <a:buFont typeface="Arial"/>
              <a:buNone/>
              <a:defRPr sz="1067" b="1"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800"/>
              <a:buFont typeface="Arial"/>
              <a:buNone/>
              <a:defRPr sz="1067" b="1"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800"/>
              <a:buFont typeface="Arial"/>
              <a:buNone/>
              <a:defRPr sz="1067" b="1"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800"/>
              <a:buFont typeface="Arial"/>
              <a:buNone/>
              <a:defRPr sz="1067" b="1"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800"/>
              <a:buFont typeface="Arial"/>
              <a:buNone/>
              <a:defRPr sz="1067" b="1"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800"/>
              <a:buFont typeface="Arial"/>
              <a:buNone/>
              <a:defRPr sz="1067" b="1"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800"/>
              <a:buFont typeface="Arial"/>
              <a:buNone/>
              <a:defRPr sz="1067" b="1"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800"/>
              <a:buFont typeface="Arial"/>
              <a:buNone/>
              <a:defRPr sz="1067" b="1"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b="0"/>
          </a:p>
        </p:txBody>
      </p:sp>
    </p:spTree>
    <p:extLst>
      <p:ext uri="{BB962C8B-B14F-4D97-AF65-F5344CB8AC3E}">
        <p14:creationId xmlns:p14="http://schemas.microsoft.com/office/powerpoint/2010/main" val="22889524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asic title and content - ligh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5E5E72-A3E8-334F-8440-9071B445F06A}"/>
              </a:ext>
            </a:extLst>
          </p:cNvPr>
          <p:cNvSpPr>
            <a:spLocks noGrp="1"/>
          </p:cNvSpPr>
          <p:nvPr>
            <p:ph sz="quarter" idx="21"/>
          </p:nvPr>
        </p:nvSpPr>
        <p:spPr>
          <a:xfrm>
            <a:off x="457200" y="1524003"/>
            <a:ext cx="108077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E54E4AF-DC74-4D20-8889-EEAA33BF662F}"/>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6" y="6438349"/>
            <a:ext cx="1198179" cy="190416"/>
          </a:xfrm>
          <a:prstGeom prst="rect">
            <a:avLst/>
          </a:prstGeom>
        </p:spPr>
        <p:txBody>
          <a:bodyPr vert="horz" wrap="none" lIns="0" tIns="0" rIns="0" bIns="0" rtlCol="0" anchor="b" anchorCtr="0"/>
          <a:lstStyle>
            <a:lvl1pPr algn="l">
              <a:defRPr sz="700">
                <a:solidFill>
                  <a:schemeClr val="tx1"/>
                </a:solidFill>
              </a:defRPr>
            </a:lvl1pPr>
          </a:lstStyle>
          <a:p>
            <a:r>
              <a:rPr lang="en-US"/>
              <a:t>© 2022 Cognizant</a:t>
            </a:r>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a:p>
        </p:txBody>
      </p:sp>
      <p:pic>
        <p:nvPicPr>
          <p:cNvPr id="9" name="Picture 5">
            <a:extLst>
              <a:ext uri="{FF2B5EF4-FFF2-40B4-BE49-F238E27FC236}">
                <a16:creationId xmlns:a16="http://schemas.microsoft.com/office/drawing/2014/main" id="{45599541-E568-D346-8D2A-006A8CA8D6F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1365719204"/>
      </p:ext>
    </p:extLst>
  </p:cSld>
  <p:clrMapOvr>
    <a:masterClrMapping/>
  </p:clrMapOvr>
  <p:extLst>
    <p:ext uri="{DCECCB84-F9BA-43D5-87BE-67443E8EF086}">
      <p15:sldGuideLst xmlns:p15="http://schemas.microsoft.com/office/powerpoint/2012/main">
        <p15:guide id="2" orient="horz" pos="3569">
          <p15:clr>
            <a:srgbClr val="FBAE40"/>
          </p15:clr>
        </p15:guide>
        <p15:guide id="3" orient="horz" pos="960">
          <p15:clr>
            <a:srgbClr val="FBAE40"/>
          </p15:clr>
        </p15:guide>
        <p15:guide id="4" pos="710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1"/>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609601" y="512064"/>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2020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2934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12192000" cy="686816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2020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609601" y="512064"/>
            <a:ext cx="3181207" cy="682752"/>
          </a:xfrm>
          <a:prstGeom prst="rect">
            <a:avLst/>
          </a:prstGeom>
        </p:spPr>
      </p:pic>
    </p:spTree>
    <p:extLst>
      <p:ext uri="{BB962C8B-B14F-4D97-AF65-F5344CB8AC3E}">
        <p14:creationId xmlns:p14="http://schemas.microsoft.com/office/powerpoint/2010/main" val="17296580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2020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609601" y="512064"/>
            <a:ext cx="3181207" cy="682752"/>
          </a:xfrm>
          <a:prstGeom prst="rect">
            <a:avLst/>
          </a:prstGeom>
        </p:spPr>
      </p:pic>
    </p:spTree>
    <p:extLst>
      <p:ext uri="{BB962C8B-B14F-4D97-AF65-F5344CB8AC3E}">
        <p14:creationId xmlns:p14="http://schemas.microsoft.com/office/powerpoint/2010/main" val="25782848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4828032" y="1682496"/>
            <a:ext cx="6855968"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609585" lvl="1" indent="-609585">
              <a:buNone/>
            </a:pPr>
            <a:endParaRPr kumimoji="0" lang="en-US" sz="3733"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508000" y="1682495"/>
            <a:ext cx="3676651" cy="4425696"/>
          </a:xfrm>
          <a:noFill/>
        </p:spPr>
        <p:txBody>
          <a:bodyPr/>
          <a:lstStyle>
            <a:lvl1pPr marL="0" marR="0" indent="0" algn="l" defTabSz="609585" rtl="0" eaLnBrk="1" fontAlgn="auto" latinLnBrk="0" hangingPunct="1">
              <a:lnSpc>
                <a:spcPct val="90000"/>
              </a:lnSpc>
              <a:spcBef>
                <a:spcPts val="800"/>
              </a:spcBef>
              <a:spcAft>
                <a:spcPts val="0"/>
              </a:spcAft>
              <a:buClrTx/>
              <a:buSzTx/>
              <a:buFont typeface="Arial"/>
              <a:buNone/>
              <a:tabLst/>
              <a:defRPr>
                <a:solidFill>
                  <a:schemeClr val="bg1"/>
                </a:solidFill>
              </a:defRPr>
            </a:lvl1pPr>
          </a:lstStyle>
          <a:p>
            <a:pPr marL="0" marR="0" lvl="0" indent="0" algn="l" defTabSz="609585" rtl="0" eaLnBrk="1" fontAlgn="auto" latinLnBrk="0" hangingPunct="1">
              <a:lnSpc>
                <a:spcPct val="90000"/>
              </a:lnSpc>
              <a:spcBef>
                <a:spcPts val="8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2020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513261" y="6254496"/>
            <a:ext cx="1117886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8073514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503936" y="1682496"/>
            <a:ext cx="11180064"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513261" y="6254496"/>
            <a:ext cx="1117886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6715717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2020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84125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503936" y="1682496"/>
            <a:ext cx="11180064"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2020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513261" y="6254496"/>
            <a:ext cx="1117886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2082116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6400"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7" y="1682496"/>
            <a:ext cx="5486400"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1444280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8107680" y="1682496"/>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8056509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738225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5960524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738225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107680" y="1682496"/>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8558558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6206067" y="2987040"/>
            <a:ext cx="5486400" cy="31211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3038462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6205725"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146231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5" y="2987040"/>
            <a:ext cx="5486400" cy="31211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512063"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a:t>© 2020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1983188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76679"/>
            <a:ext cx="3584448" cy="21579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4098770"/>
            <a:ext cx="3584448" cy="20116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4315968" y="1676679"/>
            <a:ext cx="3584448" cy="21579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4315968" y="4096512"/>
            <a:ext cx="3584448" cy="20116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8107680" y="1682496"/>
            <a:ext cx="3584448" cy="21579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8107680" y="4096512"/>
            <a:ext cx="3584448" cy="20116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2047421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1682496"/>
            <a:ext cx="5486400"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6117211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6205728" y="1682495"/>
            <a:ext cx="5986272"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14606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2020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5564585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6205728" y="1682496"/>
            <a:ext cx="5986272" cy="4425696"/>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3895134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1682496"/>
            <a:ext cx="5486400"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0066169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682496"/>
            <a:ext cx="5998464" cy="4425696"/>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3103396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682496"/>
            <a:ext cx="5998464"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016175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31769"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7296"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7315200" y="6400800"/>
            <a:ext cx="1219200" cy="207264"/>
          </a:xfrm>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987295" y="6400800"/>
            <a:ext cx="6096000" cy="207264"/>
          </a:xfrm>
        </p:spPr>
        <p:txBody>
          <a:bodyPr/>
          <a:lstStyle>
            <a:lvl1pPr>
              <a:defRPr>
                <a:solidFill>
                  <a:schemeClr val="tx1"/>
                </a:solidFill>
              </a:defRPr>
            </a:lvl1pPr>
          </a:lstStyle>
          <a:p>
            <a:r>
              <a:rPr lang="en-US"/>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987295"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460185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3712" y="6400800"/>
            <a:ext cx="6096000" cy="207264"/>
          </a:xfrm>
        </p:spPr>
        <p:txBody>
          <a:bodyPr/>
          <a:lstStyle>
            <a:lvl1pPr>
              <a:defRPr>
                <a:solidFill>
                  <a:schemeClr val="tx1"/>
                </a:solidFill>
              </a:defRPr>
            </a:lvl1pPr>
          </a:lstStyle>
          <a:p>
            <a:r>
              <a:rPr lang="en-US"/>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4528" y="6400800"/>
            <a:ext cx="304800" cy="207264"/>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743712"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5398880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bg1"/>
                </a:solidFill>
              </a:defRPr>
            </a:lvl1pPr>
            <a:lvl2pPr marL="309026" indent="-309026">
              <a:buNone/>
              <a:defRPr sz="5867">
                <a:solidFill>
                  <a:schemeClr val="bg1"/>
                </a:solidFill>
              </a:defRPr>
            </a:lvl2pPr>
            <a:lvl3pPr marL="304792" indent="-304792">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600" i="1">
                <a:solidFill>
                  <a:schemeClr val="bg1"/>
                </a:solidFill>
                <a:latin typeface="+mn-lt"/>
              </a:defRPr>
            </a:lvl4pPr>
            <a:lvl5pPr marL="0" indent="0">
              <a:buClrTx/>
              <a:buFont typeface="Arial" panose="020B0604020202020204" pitchFamily="34" charset="0"/>
              <a:buNone/>
              <a:defRPr sz="1600" i="1">
                <a:solidFill>
                  <a:schemeClr val="bg1"/>
                </a:solidFill>
                <a:latin typeface="+mn-lt"/>
              </a:defRPr>
            </a:lvl5pPr>
            <a:lvl6pPr marL="0" indent="0">
              <a:buClrTx/>
              <a:buFont typeface="Arial" panose="020B0604020202020204" pitchFamily="34" charset="0"/>
              <a:buNone/>
              <a:defRPr sz="1600" i="1">
                <a:solidFill>
                  <a:schemeClr val="bg1"/>
                </a:solidFill>
                <a:latin typeface="+mn-lt"/>
              </a:defRPr>
            </a:lvl6pPr>
            <a:lvl7pPr marL="0" indent="0">
              <a:buClrTx/>
              <a:buFont typeface="Arial" panose="020B0604020202020204" pitchFamily="34" charset="0"/>
              <a:buNone/>
              <a:defRPr sz="1600" i="1">
                <a:solidFill>
                  <a:schemeClr val="bg1"/>
                </a:solidFill>
                <a:latin typeface="+mn-lt"/>
              </a:defRPr>
            </a:lvl7pPr>
            <a:lvl8pPr marL="0" indent="0">
              <a:buClrTx/>
              <a:buFont typeface="Arial" panose="020B0604020202020204" pitchFamily="34" charset="0"/>
              <a:buNone/>
              <a:defRPr sz="1600" i="1">
                <a:solidFill>
                  <a:schemeClr val="bg1"/>
                </a:solidFill>
                <a:latin typeface="+mn-lt"/>
              </a:defRPr>
            </a:lvl8pPr>
            <a:lvl9pPr marL="0" indent="0">
              <a:buClrTx/>
              <a:buFont typeface="Arial" panose="020B0604020202020204" pitchFamily="34" charset="0"/>
              <a:buNone/>
              <a:defRPr sz="16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3712" y="6400800"/>
            <a:ext cx="6096000" cy="2072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743712" y="1463040"/>
            <a:ext cx="8961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0378448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2020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8839875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512065" y="365760"/>
            <a:ext cx="11176583" cy="1060704"/>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8280901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a:t>© 2020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9689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6400"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7" y="1682496"/>
            <a:ext cx="5486400"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41460888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1" y="4267200"/>
            <a:ext cx="12191999" cy="1828800"/>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512064" y="365760"/>
            <a:ext cx="11180064" cy="365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a:t>© 2020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602860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12192000" cy="6096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a:t>© 2020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8186033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524000"/>
            <a:ext cx="12192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512065" y="365760"/>
            <a:ext cx="11176583" cy="1060704"/>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a:t>© 2020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5756025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2"/>
            <a:ext cx="5486400" cy="573023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5998464"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20854108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0"/>
            <a:ext cx="5486400" cy="5730237"/>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1" y="0"/>
            <a:ext cx="5998633"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2020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29364576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84203" y="-1296363"/>
            <a:ext cx="184731" cy="461665"/>
          </a:xfrm>
          <a:prstGeom prst="rect">
            <a:avLst/>
          </a:prstGeom>
          <a:noFill/>
        </p:spPr>
        <p:txBody>
          <a:bodyPr wrap="none" rtlCol="0">
            <a:spAutoFit/>
          </a:bodyPr>
          <a:lstStyle/>
          <a:p>
            <a:endParaRPr lang="en-US" sz="2400"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92930" y="512064"/>
            <a:ext cx="3181207" cy="682752"/>
          </a:xfrm>
          <a:prstGeom prst="rect">
            <a:avLst/>
          </a:prstGeom>
        </p:spPr>
      </p:pic>
    </p:spTree>
    <p:extLst>
      <p:ext uri="{BB962C8B-B14F-4D97-AF65-F5344CB8AC3E}">
        <p14:creationId xmlns:p14="http://schemas.microsoft.com/office/powerpoint/2010/main" val="39337076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cxnSp>
        <p:nvCxnSpPr>
          <p:cNvPr id="5" name="Straight Connector 4"/>
          <p:cNvCxnSpPr/>
          <p:nvPr userDrawn="1"/>
        </p:nvCxnSpPr>
        <p:spPr>
          <a:xfrm>
            <a:off x="544289" y="2256353"/>
            <a:ext cx="11151809" cy="0"/>
          </a:xfrm>
          <a:prstGeom prst="line">
            <a:avLst/>
          </a:prstGeom>
          <a:ln w="1270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532998" y="3898885"/>
            <a:ext cx="11151809" cy="0"/>
          </a:xfrm>
          <a:prstGeom prst="line">
            <a:avLst/>
          </a:prstGeom>
          <a:ln w="12700" cmpd="sng">
            <a:gradFill flip="none" rotWithShape="1">
              <a:gsLst>
                <a:gs pos="0">
                  <a:srgbClr val="6BB445"/>
                </a:gs>
                <a:gs pos="100000">
                  <a:srgbClr val="4CB4D1"/>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538528" y="2633404"/>
            <a:ext cx="11111605" cy="627739"/>
          </a:xfrm>
          <a:prstGeom prst="rect">
            <a:avLst/>
          </a:prstGeom>
        </p:spPr>
        <p:txBody>
          <a:bodyPr>
            <a:normAutofit/>
          </a:bodyPr>
          <a:lstStyle>
            <a:lvl1pPr marL="0" indent="0">
              <a:buNone/>
              <a:defRPr sz="4800">
                <a:solidFill>
                  <a:srgbClr val="141414"/>
                </a:solidFill>
              </a:defRPr>
            </a:lvl1pPr>
            <a:lvl2pPr marL="609585" indent="0">
              <a:buNone/>
              <a:defRPr>
                <a:solidFill>
                  <a:schemeClr val="tx2"/>
                </a:solidFill>
              </a:defRPr>
            </a:lvl2pPr>
            <a:lvl3pPr marL="1219170" indent="0">
              <a:buNone/>
              <a:defRPr>
                <a:solidFill>
                  <a:schemeClr val="tx2"/>
                </a:solidFill>
              </a:defRPr>
            </a:lvl3pPr>
            <a:lvl4pPr marL="1828754" indent="0">
              <a:buNone/>
              <a:defRPr>
                <a:solidFill>
                  <a:schemeClr val="tx2"/>
                </a:solidFill>
              </a:defRPr>
            </a:lvl4pPr>
            <a:lvl5pPr marL="2438339" indent="0">
              <a:buNone/>
              <a:defRPr>
                <a:solidFill>
                  <a:schemeClr val="tx2"/>
                </a:solidFill>
              </a:defRPr>
            </a:lvl5pPr>
          </a:lstStyle>
          <a:p>
            <a:pPr lvl="0"/>
            <a:r>
              <a:rPr lang="en-US" dirty="0"/>
              <a:t>Transition Slide </a:t>
            </a:r>
          </a:p>
        </p:txBody>
      </p:sp>
      <p:sp>
        <p:nvSpPr>
          <p:cNvPr id="2" name="Rectangle 1"/>
          <p:cNvSpPr/>
          <p:nvPr userDrawn="1"/>
        </p:nvSpPr>
        <p:spPr>
          <a:xfrm>
            <a:off x="532998" y="269175"/>
            <a:ext cx="11223575" cy="1266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22151505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8_Mess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sp>
        <p:nvSpPr>
          <p:cNvPr id="10" name="Picture Placeholder 7"/>
          <p:cNvSpPr>
            <a:spLocks noGrp="1"/>
          </p:cNvSpPr>
          <p:nvPr>
            <p:ph type="pic" sz="quarter" idx="13"/>
          </p:nvPr>
        </p:nvSpPr>
        <p:spPr>
          <a:xfrm>
            <a:off x="0" y="-1"/>
            <a:ext cx="12192000" cy="6267807"/>
          </a:xfrm>
          <a:prstGeom prst="rect">
            <a:avLst/>
          </a:prstGeom>
        </p:spPr>
        <p:txBody>
          <a:bodyPr anchor="ctr">
            <a:normAutofit/>
          </a:bodyPr>
          <a:lstStyle>
            <a:lvl1pPr marL="0" indent="0" algn="ctr">
              <a:buNone/>
              <a:defRPr>
                <a:solidFill>
                  <a:srgbClr val="4CB4D1"/>
                </a:solidFill>
              </a:defRPr>
            </a:lvl1pPr>
          </a:lstStyle>
          <a:p>
            <a:r>
              <a:rPr lang="en-US" dirty="0"/>
              <a:t>Drag picture to placeholder or click icon to add</a:t>
            </a:r>
          </a:p>
        </p:txBody>
      </p:sp>
    </p:spTree>
    <p:extLst>
      <p:ext uri="{BB962C8B-B14F-4D97-AF65-F5344CB8AC3E}">
        <p14:creationId xmlns:p14="http://schemas.microsoft.com/office/powerpoint/2010/main" val="26224042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_Header &amp; 1-Colum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071"/>
            <a:ext cx="12191999" cy="6855856"/>
          </a:xfrm>
          <a:prstGeom prst="rect">
            <a:avLst/>
          </a:prstGeom>
        </p:spPr>
      </p:pic>
      <p:sp>
        <p:nvSpPr>
          <p:cNvPr id="11" name="Rectangle 10"/>
          <p:cNvSpPr/>
          <p:nvPr userDrawn="1"/>
        </p:nvSpPr>
        <p:spPr>
          <a:xfrm>
            <a:off x="-1" y="0"/>
            <a:ext cx="12191999" cy="6856928"/>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dirty="0"/>
              <a:t>Click to edit Master title style</a:t>
            </a:r>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endParaRPr lang="en-US" dirty="0">
              <a:solidFill>
                <a:srgbClr val="0033A0"/>
              </a:solidFill>
            </a:endParaRP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solidFill>
                  <a:srgbClr val="0033A0"/>
                </a:solidFill>
              </a:rPr>
              <a:t>© 2020 Cognizant</a:t>
            </a:r>
            <a:endParaRPr lang="en-US" dirty="0">
              <a:solidFill>
                <a:srgbClr val="0033A0"/>
              </a:solidFill>
            </a:endParaRP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solidFill>
                  <a:srgbClr val="00B140"/>
                </a:solidFill>
              </a:rPr>
              <a:pPr/>
              <a:t>‹#›</a:t>
            </a:fld>
            <a:endParaRPr lang="en-US" dirty="0">
              <a:solidFill>
                <a:srgbClr val="00B140"/>
              </a:solidFill>
            </a:endParaRP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8"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3"/>
          <a:stretch>
            <a:fillRect/>
          </a:stretch>
        </p:blipFill>
        <p:spPr bwMode="black">
          <a:xfrm>
            <a:off x="9981218" y="6373368"/>
            <a:ext cx="1704217" cy="365760"/>
          </a:xfrm>
          <a:prstGeom prst="rect">
            <a:avLst/>
          </a:prstGeom>
        </p:spPr>
      </p:pic>
    </p:spTree>
    <p:extLst>
      <p:ext uri="{BB962C8B-B14F-4D97-AF65-F5344CB8AC3E}">
        <p14:creationId xmlns:p14="http://schemas.microsoft.com/office/powerpoint/2010/main" val="193250021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Header, 2-Column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E99A-11B3-4572-AF49-8C29B96990E1}"/>
              </a:ext>
            </a:extLst>
          </p:cNvPr>
          <p:cNvSpPr>
            <a:spLocks noGrp="1"/>
          </p:cNvSpPr>
          <p:nvPr>
            <p:ph type="title"/>
          </p:nvPr>
        </p:nvSpPr>
        <p:spPr>
          <a:xfrm>
            <a:off x="512064" y="365125"/>
            <a:ext cx="11180064" cy="1060704"/>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40DFAA-C481-4FB6-91AE-F3350B8D70A8}"/>
              </a:ext>
            </a:extLst>
          </p:cNvPr>
          <p:cNvSpPr>
            <a:spLocks noGrp="1"/>
          </p:cNvSpPr>
          <p:nvPr>
            <p:ph type="body" idx="1"/>
          </p:nvPr>
        </p:nvSpPr>
        <p:spPr>
          <a:xfrm>
            <a:off x="512064" y="1681163"/>
            <a:ext cx="5486400" cy="768096"/>
          </a:xfrm>
        </p:spPr>
        <p:txBody>
          <a:bodyPr vert="horz" lIns="0" tIns="0" rIns="0" bIns="0" rtlCol="0" anchor="b">
            <a:normAutofit/>
          </a:bodyPr>
          <a:lstStyle>
            <a:lvl1pPr>
              <a:defRPr lang="en-US" b="1" dirty="0">
                <a:solidFill>
                  <a:schemeClr val="tx1"/>
                </a:solidFill>
              </a:defRPr>
            </a:lvl1pPr>
            <a:lvl2pPr marL="0" indent="0">
              <a:buNone/>
              <a:defRPr b="1">
                <a:solidFill>
                  <a:schemeClr val="tx1"/>
                </a:solidFill>
              </a:defRPr>
            </a:lvl2pPr>
            <a:lvl3pPr marL="0" indent="0">
              <a:buNone/>
              <a:defRPr sz="2400" b="1">
                <a:solidFill>
                  <a:schemeClr val="tx1"/>
                </a:solidFill>
              </a:defRPr>
            </a:lvl3pPr>
            <a:lvl4pPr marL="0" indent="0">
              <a:buNone/>
              <a:defRPr sz="2400" b="1">
                <a:solidFill>
                  <a:schemeClr val="tx1"/>
                </a:solidFill>
              </a:defRPr>
            </a:lvl4pPr>
            <a:lvl5pPr marL="0" indent="0">
              <a:buNone/>
              <a:defRPr sz="2400" b="1">
                <a:solidFill>
                  <a:schemeClr val="tx1"/>
                </a:solidFill>
              </a:defRPr>
            </a:lvl5pPr>
            <a:lvl6pPr marL="0" indent="0">
              <a:buNone/>
              <a:defRPr sz="2400" b="1">
                <a:solidFill>
                  <a:schemeClr val="tx1"/>
                </a:solidFill>
              </a:defRPr>
            </a:lvl6pPr>
            <a:lvl7pPr marL="0" indent="0">
              <a:buNone/>
              <a:defRPr sz="2400" b="1">
                <a:solidFill>
                  <a:schemeClr val="tx1"/>
                </a:solidFill>
              </a:defRPr>
            </a:lvl7pPr>
            <a:lvl8pPr marL="0" indent="0">
              <a:buNone/>
              <a:defRPr sz="2400" b="1">
                <a:solidFill>
                  <a:schemeClr val="tx1"/>
                </a:solidFill>
              </a:defRPr>
            </a:lvl8pPr>
            <a:lvl9pPr marL="0" indent="0">
              <a:buNone/>
              <a:defRPr sz="2400" b="1">
                <a:solidFill>
                  <a:schemeClr val="tx1"/>
                </a:solidFill>
              </a:defRPr>
            </a:lvl9pPr>
          </a:lstStyle>
          <a:p>
            <a:pPr lvl="0"/>
            <a:r>
              <a:rPr lang="en-US"/>
              <a:t>Click to edit Master text styles</a:t>
            </a:r>
          </a:p>
        </p:txBody>
      </p:sp>
      <p:sp>
        <p:nvSpPr>
          <p:cNvPr id="4" name="Content Placeholder 3">
            <a:extLst>
              <a:ext uri="{FF2B5EF4-FFF2-40B4-BE49-F238E27FC236}">
                <a16:creationId xmlns:a16="http://schemas.microsoft.com/office/drawing/2014/main" id="{126E8CC1-FF60-4957-A42D-8194CAF7C166}"/>
              </a:ext>
            </a:extLst>
          </p:cNvPr>
          <p:cNvSpPr>
            <a:spLocks noGrp="1"/>
          </p:cNvSpPr>
          <p:nvPr>
            <p:ph sz="half" idx="2"/>
          </p:nvPr>
        </p:nvSpPr>
        <p:spPr>
          <a:xfrm>
            <a:off x="512064" y="2505076"/>
            <a:ext cx="5486400" cy="3603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C5A43C1-9284-49FF-9858-097A5A251B61}"/>
              </a:ext>
            </a:extLst>
          </p:cNvPr>
          <p:cNvSpPr>
            <a:spLocks noGrp="1"/>
          </p:cNvSpPr>
          <p:nvPr>
            <p:ph type="body" sz="quarter" idx="3"/>
          </p:nvPr>
        </p:nvSpPr>
        <p:spPr>
          <a:xfrm>
            <a:off x="6199033" y="1681163"/>
            <a:ext cx="5493095" cy="768096"/>
          </a:xfrm>
        </p:spPr>
        <p:txBody>
          <a:bodyPr anchor="b"/>
          <a:lstStyle>
            <a:lvl1pPr marL="0" indent="0">
              <a:buNone/>
              <a:defRPr sz="2400" b="1">
                <a:solidFill>
                  <a:schemeClr val="tx1"/>
                </a:solidFill>
              </a:defRPr>
            </a:lvl1pPr>
            <a:lvl2pPr marL="0" indent="0">
              <a:buNone/>
              <a:defRPr sz="2400" b="1">
                <a:solidFill>
                  <a:schemeClr val="tx1"/>
                </a:solidFill>
              </a:defRPr>
            </a:lvl2pPr>
            <a:lvl3pPr marL="0" indent="0">
              <a:buNone/>
              <a:defRPr sz="2400" b="1">
                <a:solidFill>
                  <a:schemeClr val="tx1"/>
                </a:solidFill>
              </a:defRPr>
            </a:lvl3pPr>
            <a:lvl4pPr marL="0" indent="0">
              <a:buNone/>
              <a:defRPr sz="2400" b="1">
                <a:solidFill>
                  <a:schemeClr val="tx1"/>
                </a:solidFill>
              </a:defRPr>
            </a:lvl4pPr>
            <a:lvl5pPr marL="0" indent="0">
              <a:buNone/>
              <a:defRPr sz="2400" b="1">
                <a:solidFill>
                  <a:schemeClr val="tx1"/>
                </a:solidFill>
              </a:defRPr>
            </a:lvl5pPr>
            <a:lvl6pPr marL="0" indent="0">
              <a:buNone/>
              <a:defRPr sz="2400" b="1">
                <a:solidFill>
                  <a:schemeClr val="tx1"/>
                </a:solidFill>
              </a:defRPr>
            </a:lvl6pPr>
            <a:lvl7pPr marL="0" indent="0">
              <a:buNone/>
              <a:defRPr sz="2400" b="1">
                <a:solidFill>
                  <a:schemeClr val="tx1"/>
                </a:solidFill>
              </a:defRPr>
            </a:lvl7pPr>
            <a:lvl8pPr marL="0" indent="0">
              <a:buNone/>
              <a:defRPr sz="2400" b="1">
                <a:solidFill>
                  <a:schemeClr val="tx1"/>
                </a:solidFill>
              </a:defRPr>
            </a:lvl8pPr>
            <a:lvl9pPr marL="0" indent="0">
              <a:buNone/>
              <a:defRPr sz="2400" b="1">
                <a:solidFill>
                  <a:schemeClr val="tx1"/>
                </a:solidFill>
              </a:defRPr>
            </a:lvl9pPr>
          </a:lstStyle>
          <a:p>
            <a:pPr lvl="0"/>
            <a:r>
              <a:rPr lang="en-US"/>
              <a:t>Click to edit Master text styles</a:t>
            </a:r>
          </a:p>
        </p:txBody>
      </p:sp>
      <p:sp>
        <p:nvSpPr>
          <p:cNvPr id="6" name="Content Placeholder 5">
            <a:extLst>
              <a:ext uri="{FF2B5EF4-FFF2-40B4-BE49-F238E27FC236}">
                <a16:creationId xmlns:a16="http://schemas.microsoft.com/office/drawing/2014/main" id="{1DA7AD90-39E3-4265-8B8B-59CFE81D1E45}"/>
              </a:ext>
            </a:extLst>
          </p:cNvPr>
          <p:cNvSpPr>
            <a:spLocks noGrp="1"/>
          </p:cNvSpPr>
          <p:nvPr>
            <p:ph sz="quarter" idx="4"/>
          </p:nvPr>
        </p:nvSpPr>
        <p:spPr>
          <a:xfrm>
            <a:off x="6199033" y="2505076"/>
            <a:ext cx="5493095" cy="3603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25C4DC-ABAE-46A6-80EC-5588913FA2D6}"/>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42BC3ACD-E960-4B1D-8ED2-EA1A736FEC64}"/>
              </a:ext>
            </a:extLst>
          </p:cNvPr>
          <p:cNvSpPr>
            <a:spLocks noGrp="1"/>
          </p:cNvSpPr>
          <p:nvPr>
            <p:ph type="ftr" sz="quarter" idx="11"/>
          </p:nvPr>
        </p:nvSpPr>
        <p:spPr/>
        <p:txBody>
          <a:bodyPr/>
          <a:lstStyle/>
          <a:p>
            <a:r>
              <a:rPr lang="en-US"/>
              <a:t>© 2020 Cognizant</a:t>
            </a:r>
            <a:endParaRPr lang="en-US" dirty="0"/>
          </a:p>
        </p:txBody>
      </p:sp>
      <p:sp>
        <p:nvSpPr>
          <p:cNvPr id="9" name="Slide Number Placeholder 8">
            <a:extLst>
              <a:ext uri="{FF2B5EF4-FFF2-40B4-BE49-F238E27FC236}">
                <a16:creationId xmlns:a16="http://schemas.microsoft.com/office/drawing/2014/main" id="{CF68F024-F689-477A-A36F-B7F3F4675F3C}"/>
              </a:ext>
            </a:extLst>
          </p:cNvPr>
          <p:cNvSpPr>
            <a:spLocks noGrp="1"/>
          </p:cNvSpPr>
          <p:nvPr>
            <p:ph type="sldNum" sz="quarter" idx="12"/>
          </p:nvPr>
        </p:nvSpPr>
        <p:spPr/>
        <p:txBody>
          <a:bodyPr/>
          <a:lstStyle/>
          <a:p>
            <a:fld id="{6FDA1862-47CF-4764-A7FE-F6E4702566F0}" type="slidenum">
              <a:rPr lang="en-US" smtClean="0"/>
              <a:t>‹#›</a:t>
            </a:fld>
            <a:endParaRPr lang="en-US" dirty="0"/>
          </a:p>
        </p:txBody>
      </p:sp>
      <p:cxnSp>
        <p:nvCxnSpPr>
          <p:cNvPr id="12" name="Straight Connector 11">
            <a:extLst>
              <a:ext uri="{FF2B5EF4-FFF2-40B4-BE49-F238E27FC236}">
                <a16:creationId xmlns:a16="http://schemas.microsoft.com/office/drawing/2014/main" id="{752FACED-1B7D-4C4A-9BF0-C7901963B1FA}"/>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DC13708-5FE5-4A50-887E-80784AE8F076}"/>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30973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8107680" y="1682496"/>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7910996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225197" y="80683"/>
            <a:ext cx="11231703" cy="618088"/>
          </a:xfrm>
        </p:spPr>
        <p:txBody>
          <a:bodyPr anchor="ctr"/>
          <a:lstStyle/>
          <a:p>
            <a:r>
              <a:rPr lang="en-US" dirty="0"/>
              <a:t>Click to edit Master title style</a:t>
            </a: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2020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solidFill>
                  <a:schemeClr val="accent2"/>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9" y="6254496"/>
            <a:ext cx="1117886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9981220" y="6373368"/>
            <a:ext cx="1704217" cy="365760"/>
          </a:xfrm>
          <a:prstGeom prst="rect">
            <a:avLst/>
          </a:prstGeom>
        </p:spPr>
      </p:pic>
    </p:spTree>
    <p:extLst>
      <p:ext uri="{BB962C8B-B14F-4D97-AF65-F5344CB8AC3E}">
        <p14:creationId xmlns:p14="http://schemas.microsoft.com/office/powerpoint/2010/main" val="282771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738225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2020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17569254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theme" Target="../theme/theme2.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8" Type="http://schemas.openxmlformats.org/officeDocument/2006/relationships/slideLayout" Target="../slideLayouts/slideLayout51.xml"/><Relationship Id="rId3"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defRPr>
            </a:lvl1pPr>
          </a:lstStyle>
          <a:p>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a:t>© 2020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4085782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5" r:id="rId34"/>
    <p:sldLayoutId id="2147483696" r:id="rId35"/>
    <p:sldLayoutId id="2147483698" r:id="rId36"/>
    <p:sldLayoutId id="2147483699" r:id="rId37"/>
    <p:sldLayoutId id="2147483700" r:id="rId38"/>
    <p:sldLayoutId id="2147483702" r:id="rId39"/>
    <p:sldLayoutId id="2147483741" r:id="rId40"/>
    <p:sldLayoutId id="2147483742" r:id="rId41"/>
    <p:sldLayoutId id="2147483743" r:id="rId42"/>
    <p:sldLayoutId id="2147483744" r:id="rId43"/>
  </p:sldLayoutIdLst>
  <p:hf hd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defRPr>
            </a:lvl1pPr>
          </a:lstStyle>
          <a:p>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a:t>© 2020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201967834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Lst>
  <p:hf hdr="0" ft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0.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42.xml"/><Relationship Id="rId6" Type="http://schemas.openxmlformats.org/officeDocument/2006/relationships/image" Target="../media/image22.wmf"/><Relationship Id="rId11" Type="http://schemas.openxmlformats.org/officeDocument/2006/relationships/image" Target="../media/image27.jpeg"/><Relationship Id="rId5" Type="http://schemas.openxmlformats.org/officeDocument/2006/relationships/image" Target="../media/image21.jpe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notesSlide" Target="../notesSlides/notesSlide2.xml"/><Relationship Id="rId1" Type="http://schemas.openxmlformats.org/officeDocument/2006/relationships/slideLayout" Target="../slideLayouts/slideLayout41.xml"/><Relationship Id="rId6" Type="http://schemas.openxmlformats.org/officeDocument/2006/relationships/image" Target="../media/image31.wmf"/><Relationship Id="rId5" Type="http://schemas.openxmlformats.org/officeDocument/2006/relationships/image" Target="../media/image30.gif"/><Relationship Id="rId4" Type="http://schemas.openxmlformats.org/officeDocument/2006/relationships/image" Target="../media/image29.wmf"/></Relationships>
</file>

<file path=ppt/slides/_rels/slide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C7762CBF-EE21-B94B-8865-3A2C78434303}"/>
              </a:ext>
            </a:extLst>
          </p:cNvPr>
          <p:cNvSpPr>
            <a:spLocks noGrp="1"/>
          </p:cNvSpPr>
          <p:nvPr>
            <p:ph type="ctrTitle"/>
          </p:nvPr>
        </p:nvSpPr>
        <p:spPr>
          <a:xfrm>
            <a:off x="552218" y="2515655"/>
            <a:ext cx="11131783" cy="609398"/>
          </a:xfrm>
        </p:spPr>
        <p:txBody>
          <a:bodyPr/>
          <a:lstStyle/>
          <a:p>
            <a:r>
              <a:rPr lang="en-US" sz="4400" dirty="0"/>
              <a:t>Transact – Data Migration</a:t>
            </a:r>
          </a:p>
        </p:txBody>
      </p:sp>
      <p:sp>
        <p:nvSpPr>
          <p:cNvPr id="4" name="Footer Placeholder 3">
            <a:extLst>
              <a:ext uri="{FF2B5EF4-FFF2-40B4-BE49-F238E27FC236}">
                <a16:creationId xmlns:a16="http://schemas.microsoft.com/office/drawing/2014/main" id="{E73F8F8B-3706-FC49-91D0-ADBB93916146}"/>
              </a:ext>
            </a:extLst>
          </p:cNvPr>
          <p:cNvSpPr>
            <a:spLocks noGrp="1"/>
          </p:cNvSpPr>
          <p:nvPr>
            <p:ph type="ftr" sz="quarter" idx="3"/>
          </p:nvPr>
        </p:nvSpPr>
        <p:spPr/>
        <p:txBody>
          <a:bodyPr/>
          <a:lstStyle/>
          <a:p>
            <a:r>
              <a:rPr lang="en-US" dirty="0"/>
              <a:t>© 2022 Cognizant</a:t>
            </a:r>
          </a:p>
        </p:txBody>
      </p:sp>
    </p:spTree>
    <p:extLst>
      <p:ext uri="{BB962C8B-B14F-4D97-AF65-F5344CB8AC3E}">
        <p14:creationId xmlns:p14="http://schemas.microsoft.com/office/powerpoint/2010/main" val="1488950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01" y="31163"/>
            <a:ext cx="11252200" cy="316707"/>
          </a:xfrm>
        </p:spPr>
        <p:txBody>
          <a:bodyPr/>
          <a:lstStyle/>
          <a:p>
            <a:r>
              <a:rPr lang="en-US" dirty="0"/>
              <a:t>Data Mapping Sheet - 4</a:t>
            </a:r>
          </a:p>
        </p:txBody>
      </p:sp>
      <p:sp>
        <p:nvSpPr>
          <p:cNvPr id="3" name="Content Placeholder 2"/>
          <p:cNvSpPr>
            <a:spLocks noGrp="1"/>
          </p:cNvSpPr>
          <p:nvPr>
            <p:ph sz="quarter" idx="11"/>
          </p:nvPr>
        </p:nvSpPr>
        <p:spPr/>
        <p:txBody>
          <a:bodyPr/>
          <a:lstStyle/>
          <a:p>
            <a:pPr marL="285750" indent="-285750">
              <a:buFont typeface="Wingdings" panose="05000000000000000000" pitchFamily="2" charset="2"/>
              <a:buChar char="Ø"/>
            </a:pPr>
            <a:r>
              <a:rPr lang="en-US" sz="1800" b="0" i="0" u="none" strike="noStrike" baseline="0" dirty="0">
                <a:latin typeface="+mj-lt"/>
              </a:rPr>
              <a:t>REF.VALUES</a:t>
            </a:r>
          </a:p>
          <a:p>
            <a:pPr marL="285750" indent="-285750"/>
            <a:r>
              <a:rPr lang="en-US" sz="1800" b="0" i="0" u="none" strike="noStrike" dirty="0">
                <a:solidFill>
                  <a:srgbClr val="000000"/>
                </a:solidFill>
                <a:effectLst/>
                <a:latin typeface="+mj-lt"/>
              </a:rPr>
              <a:t>It explains in detail the vetting table and look up table values which are available in each fields of the Application.</a:t>
            </a:r>
            <a:r>
              <a:rPr lang="en-US" sz="1800" dirty="0">
                <a:latin typeface="+mj-lt"/>
              </a:rPr>
              <a:t> </a:t>
            </a:r>
          </a:p>
          <a:p>
            <a:pPr>
              <a:buNone/>
            </a:pPr>
            <a:endParaRPr lang="en-US" sz="1800" b="0" i="0" u="none" strike="noStrike" dirty="0">
              <a:solidFill>
                <a:srgbClr val="000000"/>
              </a:solidFill>
              <a:effectLst/>
              <a:latin typeface="+mj-lt"/>
            </a:endParaRPr>
          </a:p>
          <a:p>
            <a:pPr>
              <a:buNone/>
            </a:pPr>
            <a:endParaRPr lang="en-US" sz="1800" dirty="0">
              <a:solidFill>
                <a:srgbClr val="000000"/>
              </a:solidFill>
              <a:latin typeface="Tahoma" panose="020B0604030504040204" pitchFamily="34" charset="0"/>
            </a:endParaRPr>
          </a:p>
          <a:p>
            <a:pPr>
              <a:buNone/>
            </a:pPr>
            <a:endParaRPr lang="en-US" sz="1800" b="0" i="0" u="none" strike="noStrike" dirty="0">
              <a:solidFill>
                <a:srgbClr val="000000"/>
              </a:solidFill>
              <a:effectLst/>
              <a:latin typeface="Tahoma" panose="020B0604030504040204" pitchFamily="34" charset="0"/>
            </a:endParaRPr>
          </a:p>
          <a:p>
            <a:pPr>
              <a:buNone/>
            </a:pPr>
            <a:endParaRPr lang="en-US" sz="1800" dirty="0">
              <a:solidFill>
                <a:srgbClr val="000000"/>
              </a:solidFill>
              <a:latin typeface="Tahoma" panose="020B0604030504040204" pitchFamily="34" charset="0"/>
            </a:endParaRPr>
          </a:p>
          <a:p>
            <a:pPr>
              <a:buNone/>
            </a:pPr>
            <a:endParaRPr lang="en-US" sz="1800" b="0" i="0" u="none" strike="noStrike" dirty="0">
              <a:solidFill>
                <a:srgbClr val="000000"/>
              </a:solidFill>
              <a:effectLst/>
              <a:latin typeface="Tahoma" panose="020B0604030504040204" pitchFamily="34" charset="0"/>
            </a:endParaRPr>
          </a:p>
          <a:p>
            <a:pPr>
              <a:buNone/>
            </a:pPr>
            <a:endParaRPr lang="en-US" sz="1800" dirty="0">
              <a:solidFill>
                <a:srgbClr val="000000"/>
              </a:solidFill>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10</a:t>
            </a:fld>
            <a:endParaRPr lang="en-US" dirty="0"/>
          </a:p>
        </p:txBody>
      </p:sp>
      <p:pic>
        <p:nvPicPr>
          <p:cNvPr id="6" name="Picture 5">
            <a:extLst>
              <a:ext uri="{FF2B5EF4-FFF2-40B4-BE49-F238E27FC236}">
                <a16:creationId xmlns:a16="http://schemas.microsoft.com/office/drawing/2014/main" id="{A8A270A4-7323-42BF-04D6-F71D87CCAF5B}"/>
              </a:ext>
            </a:extLst>
          </p:cNvPr>
          <p:cNvPicPr>
            <a:picLocks noChangeAspect="1"/>
          </p:cNvPicPr>
          <p:nvPr/>
        </p:nvPicPr>
        <p:blipFill>
          <a:blip r:embed="rId2"/>
          <a:stretch>
            <a:fillRect/>
          </a:stretch>
        </p:blipFill>
        <p:spPr>
          <a:xfrm>
            <a:off x="508000" y="1848189"/>
            <a:ext cx="8503087" cy="3600635"/>
          </a:xfrm>
          <a:prstGeom prst="rect">
            <a:avLst/>
          </a:prstGeom>
        </p:spPr>
      </p:pic>
    </p:spTree>
    <p:extLst>
      <p:ext uri="{BB962C8B-B14F-4D97-AF65-F5344CB8AC3E}">
        <p14:creationId xmlns:p14="http://schemas.microsoft.com/office/powerpoint/2010/main" val="159220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01" y="31163"/>
            <a:ext cx="11252200" cy="316707"/>
          </a:xfrm>
        </p:spPr>
        <p:txBody>
          <a:bodyPr/>
          <a:lstStyle/>
          <a:p>
            <a:r>
              <a:rPr lang="en-US" dirty="0"/>
              <a:t>Data Mapping Sheet - 5</a:t>
            </a:r>
          </a:p>
        </p:txBody>
      </p:sp>
      <p:sp>
        <p:nvSpPr>
          <p:cNvPr id="3" name="Content Placeholder 2"/>
          <p:cNvSpPr>
            <a:spLocks noGrp="1"/>
          </p:cNvSpPr>
          <p:nvPr>
            <p:ph sz="quarter" idx="11"/>
          </p:nvPr>
        </p:nvSpPr>
        <p:spPr/>
        <p:txBody>
          <a:bodyPr/>
          <a:lstStyle/>
          <a:p>
            <a:pPr marL="285750" indent="-285750">
              <a:buFont typeface="Wingdings" panose="05000000000000000000" pitchFamily="2" charset="2"/>
              <a:buChar char="Ø"/>
            </a:pPr>
            <a:r>
              <a:rPr lang="en-US" sz="1800" b="0" i="0" u="none" strike="noStrike" baseline="0" dirty="0">
                <a:latin typeface="+mj-lt"/>
              </a:rPr>
              <a:t>LOCAL.REF</a:t>
            </a:r>
          </a:p>
          <a:p>
            <a:pPr marL="285750" indent="-285750"/>
            <a:r>
              <a:rPr lang="en-US" sz="1800" b="0" i="0" u="none" strike="noStrike" dirty="0">
                <a:solidFill>
                  <a:srgbClr val="000000"/>
                </a:solidFill>
                <a:effectLst/>
                <a:latin typeface="Tahoma" panose="020B0604030504040204" pitchFamily="34" charset="0"/>
              </a:rPr>
              <a:t>Local Field number, Local Field name, field types and </a:t>
            </a:r>
            <a:r>
              <a:rPr lang="en-US" sz="1800" dirty="0">
                <a:solidFill>
                  <a:srgbClr val="000000"/>
                </a:solidFill>
                <a:latin typeface="Tahoma" panose="020B0604030504040204" pitchFamily="34" charset="0"/>
              </a:rPr>
              <a:t>properties </a:t>
            </a:r>
            <a:r>
              <a:rPr lang="en-US" sz="1800" b="0" i="0" u="none" strike="noStrike" dirty="0">
                <a:solidFill>
                  <a:srgbClr val="000000"/>
                </a:solidFill>
                <a:effectLst/>
                <a:latin typeface="Tahoma" panose="020B0604030504040204" pitchFamily="34" charset="0"/>
              </a:rPr>
              <a:t>are captured.</a:t>
            </a:r>
          </a:p>
          <a:p>
            <a:pPr marL="285750" indent="-285750"/>
            <a:endParaRPr lang="en-US" sz="1800" dirty="0">
              <a:solidFill>
                <a:srgbClr val="000000"/>
              </a:solidFill>
              <a:latin typeface="Tahoma" panose="020B0604030504040204" pitchFamily="34" charset="0"/>
            </a:endParaRPr>
          </a:p>
          <a:p>
            <a:pPr>
              <a:buNone/>
            </a:pPr>
            <a:endParaRPr lang="en-US" sz="1800" b="0" i="0" u="none" strike="noStrike" dirty="0">
              <a:solidFill>
                <a:srgbClr val="000000"/>
              </a:solidFill>
              <a:effectLst/>
              <a:latin typeface="Tahoma" panose="020B0604030504040204" pitchFamily="34" charset="0"/>
            </a:endParaRPr>
          </a:p>
          <a:p>
            <a:pPr>
              <a:buNone/>
            </a:pPr>
            <a:endParaRPr lang="en-US" sz="1800" dirty="0">
              <a:solidFill>
                <a:srgbClr val="000000"/>
              </a:solidFill>
              <a:latin typeface="Tahoma" panose="020B0604030504040204" pitchFamily="34" charset="0"/>
            </a:endParaRPr>
          </a:p>
          <a:p>
            <a:pPr>
              <a:buNone/>
            </a:pPr>
            <a:endParaRPr lang="en-US" sz="1800" b="0" i="0" u="none" strike="noStrike" dirty="0">
              <a:solidFill>
                <a:srgbClr val="000000"/>
              </a:solidFill>
              <a:effectLst/>
              <a:latin typeface="Tahoma" panose="020B0604030504040204" pitchFamily="34" charset="0"/>
            </a:endParaRPr>
          </a:p>
          <a:p>
            <a:pPr>
              <a:buNone/>
            </a:pPr>
            <a:endParaRPr lang="en-US" sz="1800" dirty="0">
              <a:solidFill>
                <a:srgbClr val="000000"/>
              </a:solidFill>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11</a:t>
            </a:fld>
            <a:endParaRPr lang="en-US" dirty="0"/>
          </a:p>
        </p:txBody>
      </p:sp>
      <p:pic>
        <p:nvPicPr>
          <p:cNvPr id="7" name="Picture 6">
            <a:extLst>
              <a:ext uri="{FF2B5EF4-FFF2-40B4-BE49-F238E27FC236}">
                <a16:creationId xmlns:a16="http://schemas.microsoft.com/office/drawing/2014/main" id="{33125631-AF21-6B37-F34E-8B8510463251}"/>
              </a:ext>
            </a:extLst>
          </p:cNvPr>
          <p:cNvPicPr>
            <a:picLocks noChangeAspect="1"/>
          </p:cNvPicPr>
          <p:nvPr/>
        </p:nvPicPr>
        <p:blipFill>
          <a:blip r:embed="rId2"/>
          <a:stretch>
            <a:fillRect/>
          </a:stretch>
        </p:blipFill>
        <p:spPr>
          <a:xfrm>
            <a:off x="460406" y="1856814"/>
            <a:ext cx="10516140" cy="3664138"/>
          </a:xfrm>
          <a:prstGeom prst="rect">
            <a:avLst/>
          </a:prstGeom>
        </p:spPr>
      </p:pic>
    </p:spTree>
    <p:extLst>
      <p:ext uri="{BB962C8B-B14F-4D97-AF65-F5344CB8AC3E}">
        <p14:creationId xmlns:p14="http://schemas.microsoft.com/office/powerpoint/2010/main" val="202130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01" y="31163"/>
            <a:ext cx="11252200" cy="316707"/>
          </a:xfrm>
        </p:spPr>
        <p:txBody>
          <a:bodyPr/>
          <a:lstStyle/>
          <a:p>
            <a:r>
              <a:rPr lang="en-US" dirty="0"/>
              <a:t>Data Mapping Sheet - 6</a:t>
            </a:r>
          </a:p>
        </p:txBody>
      </p:sp>
      <p:sp>
        <p:nvSpPr>
          <p:cNvPr id="3" name="Content Placeholder 2"/>
          <p:cNvSpPr>
            <a:spLocks noGrp="1"/>
          </p:cNvSpPr>
          <p:nvPr>
            <p:ph sz="quarter" idx="11"/>
          </p:nvPr>
        </p:nvSpPr>
        <p:spPr/>
        <p:txBody>
          <a:bodyPr/>
          <a:lstStyle/>
          <a:p>
            <a:pPr marL="285750" indent="-285750">
              <a:buFont typeface="Wingdings" panose="05000000000000000000" pitchFamily="2" charset="2"/>
              <a:buChar char="Ø"/>
            </a:pPr>
            <a:r>
              <a:rPr lang="en-US" sz="1800" b="0" i="0" u="none" strike="noStrike" baseline="0" dirty="0">
                <a:latin typeface="+mj-lt"/>
              </a:rPr>
              <a:t>Core Validation Check</a:t>
            </a:r>
          </a:p>
          <a:p>
            <a:pPr marL="285750" indent="-285750"/>
            <a:r>
              <a:rPr lang="en-US" sz="1800" b="0" i="0" u="none" strike="noStrike" dirty="0">
                <a:solidFill>
                  <a:srgbClr val="000000"/>
                </a:solidFill>
                <a:effectLst/>
                <a:latin typeface="Tahoma" panose="020B0604030504040204" pitchFamily="34" charset="0"/>
              </a:rPr>
              <a:t>It explains in detail about the Core Validation types and the allowed inputs for each validation type.</a:t>
            </a:r>
          </a:p>
          <a:p>
            <a:pPr>
              <a:buNone/>
            </a:pPr>
            <a:endParaRPr lang="en-US" sz="1800" dirty="0">
              <a:solidFill>
                <a:srgbClr val="000000"/>
              </a:solidFill>
              <a:latin typeface="Tahoma" panose="020B0604030504040204" pitchFamily="34" charset="0"/>
            </a:endParaRPr>
          </a:p>
          <a:p>
            <a:pPr>
              <a:buNone/>
            </a:pPr>
            <a:endParaRPr lang="en-US" sz="1800" b="0" i="0" u="none" strike="noStrike" dirty="0">
              <a:solidFill>
                <a:srgbClr val="000000"/>
              </a:solidFill>
              <a:effectLst/>
              <a:latin typeface="Tahoma" panose="020B0604030504040204" pitchFamily="34" charset="0"/>
            </a:endParaRPr>
          </a:p>
          <a:p>
            <a:pPr>
              <a:buNone/>
            </a:pPr>
            <a:endParaRPr lang="en-US" sz="1800" dirty="0">
              <a:solidFill>
                <a:srgbClr val="000000"/>
              </a:solidFill>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12</a:t>
            </a:fld>
            <a:endParaRPr lang="en-US" dirty="0"/>
          </a:p>
        </p:txBody>
      </p:sp>
      <p:pic>
        <p:nvPicPr>
          <p:cNvPr id="6" name="Picture 5">
            <a:extLst>
              <a:ext uri="{FF2B5EF4-FFF2-40B4-BE49-F238E27FC236}">
                <a16:creationId xmlns:a16="http://schemas.microsoft.com/office/drawing/2014/main" id="{A52E9B80-2E26-1DDC-0CAD-DE0D439FBB01}"/>
              </a:ext>
            </a:extLst>
          </p:cNvPr>
          <p:cNvPicPr>
            <a:picLocks noChangeAspect="1"/>
          </p:cNvPicPr>
          <p:nvPr/>
        </p:nvPicPr>
        <p:blipFill>
          <a:blip r:embed="rId2"/>
          <a:stretch>
            <a:fillRect/>
          </a:stretch>
        </p:blipFill>
        <p:spPr>
          <a:xfrm>
            <a:off x="381070" y="1713431"/>
            <a:ext cx="10274828" cy="3854648"/>
          </a:xfrm>
          <a:prstGeom prst="rect">
            <a:avLst/>
          </a:prstGeom>
        </p:spPr>
      </p:pic>
    </p:spTree>
    <p:extLst>
      <p:ext uri="{BB962C8B-B14F-4D97-AF65-F5344CB8AC3E}">
        <p14:creationId xmlns:p14="http://schemas.microsoft.com/office/powerpoint/2010/main" val="30654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Prerequisites</a:t>
            </a:r>
          </a:p>
        </p:txBody>
      </p:sp>
      <p:sp>
        <p:nvSpPr>
          <p:cNvPr id="3" name="Content Placeholder 2"/>
          <p:cNvSpPr>
            <a:spLocks noGrp="1"/>
          </p:cNvSpPr>
          <p:nvPr>
            <p:ph sz="quarter" idx="11"/>
          </p:nvPr>
        </p:nvSpPr>
        <p:spPr/>
        <p:txBody>
          <a:bodyPr>
            <a:normAutofit/>
          </a:bodyPr>
          <a:lstStyle/>
          <a:p>
            <a:pPr algn="l"/>
            <a:endParaRPr lang="en-US" sz="1800" b="0" i="0" u="none" strike="noStrike" baseline="0" dirty="0">
              <a:solidFill>
                <a:srgbClr val="000000"/>
              </a:solidFill>
              <a:latin typeface="Wingdings" panose="05000000000000000000" pitchFamily="2" charset="2"/>
            </a:endParaRPr>
          </a:p>
          <a:p>
            <a:pPr marL="285750" indent="-285750"/>
            <a:r>
              <a:rPr lang="en-US" sz="1800" b="0" i="0" u="none" strike="noStrike" baseline="0" dirty="0">
                <a:latin typeface="Arial" panose="020B0604020202020204" pitchFamily="34" charset="0"/>
              </a:rPr>
              <a:t>All the T24 parameter tables should be setup prior to the migration.</a:t>
            </a:r>
          </a:p>
          <a:p>
            <a:r>
              <a:rPr lang="en-US" sz="1800" dirty="0"/>
              <a:t>  Even if the Client System doesn't have any relevant data for a mandatory field, value must be passed.</a:t>
            </a:r>
          </a:p>
          <a:p>
            <a:r>
              <a:rPr lang="en-US" sz="1800" dirty="0"/>
              <a:t>  Historical data and closed contracts are not migrated.</a:t>
            </a:r>
          </a:p>
          <a:p>
            <a:r>
              <a:rPr lang="en-US" sz="1800" b="0" i="0" u="none" strike="noStrike" baseline="0" dirty="0">
                <a:latin typeface="Arial" panose="020B0604020202020204" pitchFamily="34" charset="0"/>
              </a:rPr>
              <a:t>  Data file would be validated until no errors and then loaded with zero level authorization. </a:t>
            </a:r>
          </a:p>
          <a:p>
            <a:r>
              <a:rPr lang="en-US" sz="1800" dirty="0"/>
              <a:t>  There shouldn't be any dependencies between the data records in the same data file.</a:t>
            </a:r>
          </a:p>
          <a:p>
            <a:r>
              <a:rPr lang="en-US" sz="1800" b="0" i="0" u="none" strike="noStrike" baseline="0" dirty="0">
                <a:latin typeface="Arial" panose="020B0604020202020204" pitchFamily="34" charset="0"/>
              </a:rPr>
              <a:t>  A maximum of 100000 records are allowed to pass in a single data file and multiple data files can be                         provided accordingly.</a:t>
            </a:r>
          </a:p>
          <a:p>
            <a:r>
              <a:rPr lang="en-US" sz="1800" dirty="0"/>
              <a:t>  </a:t>
            </a:r>
            <a:r>
              <a:rPr lang="en-US" sz="1800" b="0" i="0" u="none" strike="noStrike" baseline="0" dirty="0">
                <a:latin typeface="Arial" panose="020B0604020202020204" pitchFamily="34" charset="0"/>
              </a:rPr>
              <a:t>The data from the client system may be in a format which is unacceptable in the Transact. Such data needs cleansing and conversion/translation in a format acceptable in Transact.</a:t>
            </a:r>
          </a:p>
          <a:p>
            <a:r>
              <a:rPr lang="en-US" sz="1800" b="0" i="0" u="none" strike="noStrike" baseline="0" dirty="0">
                <a:latin typeface="Arial" panose="020B0604020202020204" pitchFamily="34" charset="0"/>
              </a:rPr>
              <a:t> The data file can be loaded in single/multi-thread mode.</a:t>
            </a:r>
          </a:p>
          <a:p>
            <a:endParaRPr lang="en-US" sz="1800" b="0" i="0" u="none" strike="noStrike" baseline="0" dirty="0">
              <a:latin typeface="Arial" panose="020B0604020202020204" pitchFamily="34" charset="0"/>
            </a:endParaRPr>
          </a:p>
          <a:p>
            <a:pPr>
              <a:buNone/>
            </a:pPr>
            <a:endParaRPr lang="en-US" sz="1800" b="0" i="0" u="none" strike="noStrike" baseline="0" dirty="0">
              <a:latin typeface="Arial" panose="020B0604020202020204" pitchFamily="34" charset="0"/>
            </a:endParaRPr>
          </a:p>
          <a:p>
            <a:endParaRPr lang="en-US" sz="1800" b="0" i="0" u="none" strike="noStrike" baseline="0" dirty="0">
              <a:latin typeface="Arial" panose="020B0604020202020204" pitchFamily="34" charset="0"/>
            </a:endParaRPr>
          </a:p>
          <a:p>
            <a:pPr>
              <a:buNone/>
            </a:pP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521416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4548"/>
            <a:ext cx="11252200" cy="316707"/>
          </a:xfrm>
        </p:spPr>
        <p:txBody>
          <a:bodyPr/>
          <a:lstStyle/>
          <a:p>
            <a:r>
              <a:rPr lang="en-US" dirty="0"/>
              <a:t>Pre-requisite</a:t>
            </a:r>
          </a:p>
        </p:txBody>
      </p:sp>
      <p:sp>
        <p:nvSpPr>
          <p:cNvPr id="3" name="Content Placeholder 2"/>
          <p:cNvSpPr>
            <a:spLocks noGrp="1"/>
          </p:cNvSpPr>
          <p:nvPr>
            <p:ph sz="quarter" idx="11"/>
          </p:nvPr>
        </p:nvSpPr>
        <p:spPr/>
        <p:txBody>
          <a:bodyPr/>
          <a:lstStyle/>
          <a:p>
            <a:pPr marL="285750" indent="-285750">
              <a:buFont typeface="Wingdings" panose="05000000000000000000" pitchFamily="2" charset="2"/>
              <a:buChar char="Ø"/>
            </a:pPr>
            <a:r>
              <a:rPr lang="en-US" sz="1800" b="0" i="0" u="none" strike="noStrike" baseline="0" dirty="0">
                <a:latin typeface="Arial" panose="020B0604020202020204" pitchFamily="34" charset="0"/>
              </a:rPr>
              <a:t> DM Tool components </a:t>
            </a:r>
          </a:p>
          <a:p>
            <a:pPr marL="285750" indent="-285750"/>
            <a:r>
              <a:rPr lang="en-US" sz="1800" b="0" i="0" u="none" strike="noStrike" baseline="0" dirty="0">
                <a:latin typeface="Arial" panose="020B0604020202020204" pitchFamily="34" charset="0"/>
              </a:rPr>
              <a:t>  DM Tool to be deployed in the Transact environment.</a:t>
            </a:r>
          </a:p>
          <a:p>
            <a:pPr marL="285750" indent="-285750"/>
            <a:r>
              <a:rPr lang="en-US" sz="1800" dirty="0"/>
              <a:t>  Ensure all the components released as part of tool are authorized successfully.</a:t>
            </a:r>
            <a:endParaRPr lang="en-US" sz="1800" b="0" i="0" u="none" strike="noStrike" baseline="0" dirty="0">
              <a:latin typeface="Arial" panose="020B0604020202020204" pitchFamily="34" charset="0"/>
            </a:endParaRPr>
          </a:p>
          <a:p>
            <a:pPr marL="285750" indent="-285750"/>
            <a:r>
              <a:rPr lang="en-US" sz="1800" dirty="0"/>
              <a:t>  The Validation and Input VERSIONS need to be created separately.</a:t>
            </a:r>
          </a:p>
          <a:p>
            <a:pPr marL="285750" indent="-285750"/>
            <a:r>
              <a:rPr lang="en-US" sz="1800" dirty="0"/>
              <a:t>  Validation version to be created for each application as APPLICATION.NAME,DMV and Input Version to be created as APPLICATION.NAME,DMI</a:t>
            </a:r>
          </a:p>
          <a:p>
            <a:pPr marL="285750" indent="-285750"/>
            <a:endParaRPr lang="en-US" sz="1800" dirty="0"/>
          </a:p>
          <a:p>
            <a:pPr>
              <a:buNone/>
            </a:pPr>
            <a:endParaRPr lang="en-US" sz="1800" dirty="0"/>
          </a:p>
          <a:p>
            <a:pPr>
              <a:buNone/>
            </a:pPr>
            <a:endParaRPr lang="en-US" sz="1800" dirty="0"/>
          </a:p>
          <a:p>
            <a:pPr>
              <a:buNone/>
            </a:pPr>
            <a:endParaRPr lang="en-US" sz="1800" dirty="0"/>
          </a:p>
          <a:p>
            <a:pPr>
              <a:buNone/>
            </a:pP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14</a:t>
            </a:fld>
            <a:endParaRPr lang="en-US" dirty="0"/>
          </a:p>
        </p:txBody>
      </p:sp>
      <p:pic>
        <p:nvPicPr>
          <p:cNvPr id="6" name="Picture 5" descr="Text&#10;&#10;Description automatically generated">
            <a:extLst>
              <a:ext uri="{FF2B5EF4-FFF2-40B4-BE49-F238E27FC236}">
                <a16:creationId xmlns:a16="http://schemas.microsoft.com/office/drawing/2014/main" id="{A7056212-87F6-B409-E1E8-D6ED84EE5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71" y="3099336"/>
            <a:ext cx="6635628" cy="2839452"/>
          </a:xfrm>
          <a:prstGeom prst="rect">
            <a:avLst/>
          </a:prstGeom>
        </p:spPr>
      </p:pic>
    </p:spTree>
    <p:extLst>
      <p:ext uri="{BB962C8B-B14F-4D97-AF65-F5344CB8AC3E}">
        <p14:creationId xmlns:p14="http://schemas.microsoft.com/office/powerpoint/2010/main" val="3629496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 Definition - 1</a:t>
            </a:r>
          </a:p>
        </p:txBody>
      </p:sp>
      <p:sp>
        <p:nvSpPr>
          <p:cNvPr id="3" name="Content Placeholder 2"/>
          <p:cNvSpPr>
            <a:spLocks noGrp="1"/>
          </p:cNvSpPr>
          <p:nvPr>
            <p:ph sz="quarter" idx="11"/>
          </p:nvPr>
        </p:nvSpPr>
        <p:spPr>
          <a:xfrm>
            <a:off x="304799" y="773908"/>
            <a:ext cx="11611277" cy="5838648"/>
          </a:xfrm>
        </p:spPr>
        <p:txBody>
          <a:bodyPr/>
          <a:lstStyle/>
          <a:p>
            <a:r>
              <a:rPr lang="en-US" sz="1800" dirty="0">
                <a:effectLst/>
                <a:latin typeface="Arial" panose="020B0604020202020204" pitchFamily="34" charset="0"/>
                <a:ea typeface="Arial" panose="020B0604020202020204" pitchFamily="34" charset="0"/>
              </a:rPr>
              <a:t> This</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is</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base</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mapping</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definition</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table,</a:t>
            </a:r>
            <a:r>
              <a:rPr lang="en-US" sz="1800" spc="-1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which</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maps</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incoming</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data</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with</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T24</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fields. The following items are defined here.</a:t>
            </a:r>
          </a:p>
          <a:p>
            <a:pPr>
              <a:buNone/>
            </a:pPr>
            <a:r>
              <a:rPr lang="en-US" sz="1800" dirty="0">
                <a:ea typeface="Arial" panose="020B0604020202020204" pitchFamily="34" charset="0"/>
              </a:rPr>
              <a:t>      </a:t>
            </a:r>
          </a:p>
          <a:p>
            <a:pPr marL="285750" indent="-285750">
              <a:buFont typeface="Wingdings" panose="05000000000000000000" pitchFamily="2" charset="2"/>
              <a:buChar char="Ø"/>
            </a:pPr>
            <a:r>
              <a:rPr lang="en-US" sz="180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Symbol" panose="05050102010706020507" pitchFamily="18" charset="2"/>
                <a:cs typeface="Symbol" panose="05050102010706020507" pitchFamily="18" charset="2"/>
              </a:rPr>
              <a:t>T24 Table</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to</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be</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spc="-10" dirty="0">
                <a:effectLst/>
                <a:latin typeface="Arial" panose="020B0604020202020204" pitchFamily="34" charset="0"/>
                <a:ea typeface="Symbol" panose="05050102010706020507" pitchFamily="18" charset="2"/>
                <a:cs typeface="Symbol" panose="05050102010706020507" pitchFamily="18" charset="2"/>
              </a:rPr>
              <a:t>Loaded</a:t>
            </a:r>
          </a:p>
          <a:p>
            <a:pPr marL="285750" indent="-285750">
              <a:buFont typeface="Wingdings" panose="05000000000000000000" pitchFamily="2" charset="2"/>
              <a:buChar char="Ø"/>
            </a:pPr>
            <a:r>
              <a:rPr lang="en-US" sz="1800" dirty="0">
                <a:effectLst/>
                <a:latin typeface="Arial" panose="020B0604020202020204" pitchFamily="34" charset="0"/>
                <a:ea typeface="Symbol" panose="05050102010706020507" pitchFamily="18" charset="2"/>
                <a:cs typeface="Symbol" panose="05050102010706020507" pitchFamily="18" charset="2"/>
              </a:rPr>
              <a:t>  Type</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of</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Load</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to</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be</a:t>
            </a:r>
            <a:r>
              <a:rPr lang="en-US" sz="1800" spc="-2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done</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(Example</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OFS</a:t>
            </a:r>
            <a:r>
              <a:rPr lang="en-US" sz="1800" spc="-5" dirty="0">
                <a:ea typeface="Symbol" panose="05050102010706020507" pitchFamily="18" charset="2"/>
                <a:cs typeface="Symbol" panose="05050102010706020507" pitchFamily="18" charset="2"/>
              </a:rPr>
              <a:t>, Read Replacement or Write</a:t>
            </a:r>
            <a:r>
              <a:rPr lang="en-US" sz="1800" spc="-10" dirty="0">
                <a:effectLst/>
                <a:latin typeface="Arial" panose="020B0604020202020204" pitchFamily="34" charset="0"/>
                <a:ea typeface="Symbol" panose="05050102010706020507" pitchFamily="18" charset="2"/>
                <a:cs typeface="Symbol" panose="05050102010706020507" pitchFamily="18" charset="2"/>
              </a:rPr>
              <a:t>)</a:t>
            </a:r>
          </a:p>
          <a:p>
            <a:pPr marL="285750" indent="-285750">
              <a:buFont typeface="Wingdings" panose="05000000000000000000" pitchFamily="2" charset="2"/>
              <a:buChar char="Ø"/>
            </a:pPr>
            <a:r>
              <a:rPr lang="en-US" sz="1800" spc="-10" dirty="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Type</a:t>
            </a:r>
            <a:r>
              <a:rPr lang="en-US" sz="1800" spc="-2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of Action</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to</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be</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performed</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(Example</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Only</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Validate</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the</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data</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or </a:t>
            </a:r>
            <a:r>
              <a:rPr lang="en-US" sz="1800" spc="-10" dirty="0">
                <a:effectLst/>
                <a:latin typeface="Arial" panose="020B0604020202020204" pitchFamily="34" charset="0"/>
                <a:ea typeface="Symbol" panose="05050102010706020507" pitchFamily="18" charset="2"/>
                <a:cs typeface="Symbol" panose="05050102010706020507" pitchFamily="18" charset="2"/>
              </a:rPr>
              <a:t>actual</a:t>
            </a:r>
            <a:r>
              <a:rPr lang="en-US" sz="1800" dirty="0">
                <a:ea typeface="Symbol" panose="05050102010706020507" pitchFamily="18" charset="2"/>
                <a:cs typeface="Symbol" panose="05050102010706020507" pitchFamily="18" charset="2"/>
              </a:rPr>
              <a:t> </a:t>
            </a:r>
            <a:r>
              <a:rPr lang="en-US" sz="1800" spc="-10" dirty="0">
                <a:effectLst/>
                <a:latin typeface="Arial" panose="020B0604020202020204" pitchFamily="34" charset="0"/>
                <a:ea typeface="Symbol" panose="05050102010706020507" pitchFamily="18" charset="2"/>
                <a:cs typeface="Symbol" panose="05050102010706020507" pitchFamily="18" charset="2"/>
              </a:rPr>
              <a:t>load)</a:t>
            </a:r>
          </a:p>
          <a:p>
            <a:pPr marL="285750" indent="-285750">
              <a:buFont typeface="Wingdings" panose="05000000000000000000" pitchFamily="2" charset="2"/>
              <a:buChar char="Ø"/>
            </a:pPr>
            <a:r>
              <a:rPr lang="en-US" sz="1800" dirty="0">
                <a:effectLst/>
                <a:latin typeface="Arial" panose="020B0604020202020204" pitchFamily="34" charset="0"/>
                <a:ea typeface="Arial" panose="020B0604020202020204" pitchFamily="34" charset="0"/>
              </a:rPr>
              <a:t>  Function</a:t>
            </a:r>
            <a:r>
              <a:rPr lang="en-US" sz="1800" spc="-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to</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be</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used</a:t>
            </a:r>
            <a:r>
              <a:rPr lang="en-US" sz="1800" spc="-4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(Allowed</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function</a:t>
            </a:r>
            <a:r>
              <a:rPr lang="en-US" sz="1800" spc="-2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are </a:t>
            </a:r>
            <a:r>
              <a:rPr lang="en-US" sz="1800" b="1" dirty="0">
                <a:effectLst/>
                <a:latin typeface="Arial" panose="020B0604020202020204" pitchFamily="34" charset="0"/>
                <a:ea typeface="Arial" panose="020B0604020202020204" pitchFamily="34" charset="0"/>
              </a:rPr>
              <a:t>I</a:t>
            </a:r>
            <a:r>
              <a:rPr lang="en-US" sz="1800" dirty="0">
                <a:effectLst/>
                <a:latin typeface="Arial" panose="020B0604020202020204" pitchFamily="34" charset="0"/>
                <a:ea typeface="Arial" panose="020B0604020202020204" pitchFamily="34" charset="0"/>
              </a:rPr>
              <a:t>nput,</a:t>
            </a:r>
            <a:r>
              <a:rPr lang="en-US" sz="1800" spc="-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A</a:t>
            </a:r>
            <a:r>
              <a:rPr lang="en-US" sz="1800" dirty="0">
                <a:effectLst/>
                <a:latin typeface="Arial" panose="020B0604020202020204" pitchFamily="34" charset="0"/>
                <a:ea typeface="Arial" panose="020B0604020202020204" pitchFamily="34" charset="0"/>
              </a:rPr>
              <a:t>uthorize,</a:t>
            </a:r>
            <a:r>
              <a:rPr lang="en-US" sz="1800"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D</a:t>
            </a:r>
            <a:r>
              <a:rPr lang="en-US" sz="1800" dirty="0">
                <a:effectLst/>
                <a:latin typeface="Arial" panose="020B0604020202020204" pitchFamily="34" charset="0"/>
                <a:ea typeface="Arial" panose="020B0604020202020204" pitchFamily="34" charset="0"/>
              </a:rPr>
              <a:t>elete, </a:t>
            </a:r>
            <a:r>
              <a:rPr lang="en-US" sz="1800" b="1" spc="-10" dirty="0">
                <a:effectLst/>
                <a:latin typeface="Arial" panose="020B0604020202020204" pitchFamily="34" charset="0"/>
                <a:ea typeface="Arial" panose="020B0604020202020204" pitchFamily="34" charset="0"/>
              </a:rPr>
              <a:t>R</a:t>
            </a:r>
            <a:r>
              <a:rPr lang="en-US" sz="1800" spc="-10" dirty="0">
                <a:effectLst/>
                <a:latin typeface="Arial" panose="020B0604020202020204" pitchFamily="34" charset="0"/>
                <a:ea typeface="Arial" panose="020B0604020202020204" pitchFamily="34" charset="0"/>
              </a:rPr>
              <a:t>everse). </a:t>
            </a:r>
          </a:p>
          <a:p>
            <a:pPr marL="285750" indent="-285750">
              <a:buFont typeface="Wingdings" panose="05000000000000000000" pitchFamily="2" charset="2"/>
              <a:buChar char="Ø"/>
            </a:pPr>
            <a:r>
              <a:rPr lang="en-US" sz="1800" spc="-10" dirty="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If</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not</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mentioned,</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b="1" dirty="0">
                <a:effectLst/>
                <a:latin typeface="Arial" panose="020B0604020202020204" pitchFamily="34" charset="0"/>
                <a:ea typeface="Symbol" panose="05050102010706020507" pitchFamily="18" charset="2"/>
                <a:cs typeface="Symbol" panose="05050102010706020507" pitchFamily="18" charset="2"/>
              </a:rPr>
              <a:t>I</a:t>
            </a:r>
            <a:r>
              <a:rPr lang="en-US" sz="1800" dirty="0">
                <a:effectLst/>
                <a:latin typeface="Arial" panose="020B0604020202020204" pitchFamily="34" charset="0"/>
                <a:ea typeface="Symbol" panose="05050102010706020507" pitchFamily="18" charset="2"/>
                <a:cs typeface="Symbol" panose="05050102010706020507" pitchFamily="18" charset="2"/>
              </a:rPr>
              <a:t>nput function</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will</a:t>
            </a:r>
            <a:r>
              <a:rPr lang="en-US" sz="1800" spc="-2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be</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used</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by</a:t>
            </a:r>
            <a:r>
              <a:rPr lang="en-US" sz="1800" spc="-10" dirty="0">
                <a:effectLst/>
                <a:latin typeface="Arial" panose="020B0604020202020204" pitchFamily="34" charset="0"/>
                <a:ea typeface="Symbol" panose="05050102010706020507" pitchFamily="18" charset="2"/>
                <a:cs typeface="Symbol" panose="05050102010706020507" pitchFamily="18" charset="2"/>
              </a:rPr>
              <a:t> default.</a:t>
            </a:r>
          </a:p>
          <a:p>
            <a:pPr marL="285750" indent="-285750">
              <a:buFont typeface="Wingdings" panose="05000000000000000000" pitchFamily="2" charset="2"/>
              <a:buChar char="Ø"/>
            </a:pPr>
            <a:r>
              <a:rPr lang="en-US" sz="1800" spc="-10" dirty="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Way</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to</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identify</a:t>
            </a:r>
            <a:r>
              <a:rPr lang="en-US" sz="1800" spc="-3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each</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field</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in</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a</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transaction/record</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(Example</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by</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delimiter </a:t>
            </a:r>
            <a:r>
              <a:rPr lang="en-US" sz="1800" spc="-25" dirty="0">
                <a:effectLst/>
                <a:latin typeface="Arial" panose="020B0604020202020204" pitchFamily="34" charset="0"/>
                <a:ea typeface="Symbol" panose="05050102010706020507" pitchFamily="18" charset="2"/>
                <a:cs typeface="Symbol" panose="05050102010706020507" pitchFamily="18" charset="2"/>
              </a:rPr>
              <a:t>or</a:t>
            </a:r>
            <a:r>
              <a:rPr lang="en-US" sz="1800" dirty="0">
                <a:ea typeface="Symbol" panose="05050102010706020507" pitchFamily="18" charset="2"/>
                <a:cs typeface="Symbol" panose="05050102010706020507" pitchFamily="18" charset="2"/>
              </a:rPr>
              <a:t> </a:t>
            </a:r>
            <a:r>
              <a:rPr lang="en-US" sz="1800" spc="-10" dirty="0">
                <a:effectLst/>
                <a:latin typeface="Arial" panose="020B0604020202020204" pitchFamily="34" charset="0"/>
                <a:ea typeface="Symbol" panose="05050102010706020507" pitchFamily="18" charset="2"/>
                <a:cs typeface="Symbol" panose="05050102010706020507" pitchFamily="18" charset="2"/>
              </a:rPr>
              <a:t>position)</a:t>
            </a:r>
          </a:p>
          <a:p>
            <a:pPr marL="285750" indent="-285750">
              <a:buFont typeface="Wingdings" panose="05000000000000000000" pitchFamily="2" charset="2"/>
              <a:buChar char="Ø"/>
            </a:pPr>
            <a:r>
              <a:rPr lang="en-US" sz="1800" spc="-10" dirty="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Associated</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multi-valued</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sets</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to</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map</a:t>
            </a:r>
            <a:r>
              <a:rPr lang="en-US" sz="1800" spc="-3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the</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T24</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field</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with</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Data, by</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giving</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spc="-25" dirty="0">
                <a:effectLst/>
                <a:latin typeface="Arial" panose="020B0604020202020204" pitchFamily="34" charset="0"/>
                <a:ea typeface="Symbol" panose="05050102010706020507" pitchFamily="18" charset="2"/>
                <a:cs typeface="Symbol" panose="05050102010706020507" pitchFamily="18" charset="2"/>
              </a:rPr>
              <a:t>the</a:t>
            </a:r>
            <a:r>
              <a:rPr lang="en-US" sz="1800" spc="-25" dirty="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position</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or</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delimiter to</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identify</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the</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data</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from</a:t>
            </a:r>
            <a:r>
              <a:rPr lang="en-US" sz="1800" spc="-3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the</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source</a:t>
            </a:r>
            <a:r>
              <a:rPr lang="en-US" sz="1800" spc="-35" dirty="0">
                <a:effectLst/>
                <a:latin typeface="Arial" panose="020B0604020202020204" pitchFamily="34" charset="0"/>
                <a:ea typeface="Symbol" panose="05050102010706020507" pitchFamily="18" charset="2"/>
                <a:cs typeface="Symbol" panose="05050102010706020507" pitchFamily="18" charset="2"/>
              </a:rPr>
              <a:t> </a:t>
            </a:r>
            <a:r>
              <a:rPr lang="en-US" sz="1800" spc="-20" dirty="0">
                <a:effectLst/>
                <a:latin typeface="Arial" panose="020B0604020202020204" pitchFamily="34" charset="0"/>
                <a:ea typeface="Symbol" panose="05050102010706020507" pitchFamily="18" charset="2"/>
                <a:cs typeface="Symbol" panose="05050102010706020507" pitchFamily="18" charset="2"/>
              </a:rPr>
              <a:t>file.</a:t>
            </a:r>
          </a:p>
          <a:p>
            <a:pPr marL="285750" indent="-285750">
              <a:buFont typeface="Wingdings" panose="05000000000000000000" pitchFamily="2" charset="2"/>
              <a:buChar char="Ø"/>
            </a:pPr>
            <a:r>
              <a:rPr lang="en-US" sz="1800" spc="-20" dirty="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Any</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Post</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Update</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routine</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that</a:t>
            </a:r>
            <a:r>
              <a:rPr lang="en-US" sz="1800" spc="-2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will</a:t>
            </a:r>
            <a:r>
              <a:rPr lang="en-US" sz="1800" spc="-2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be</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called</a:t>
            </a:r>
            <a:r>
              <a:rPr lang="en-US" sz="1800" spc="-1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for</a:t>
            </a:r>
            <a:r>
              <a:rPr lang="en-US" sz="1800" spc="-5"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every</a:t>
            </a:r>
            <a:r>
              <a:rPr lang="en-US" sz="1800" spc="-30" dirty="0">
                <a:effectLst/>
                <a:latin typeface="Arial" panose="020B0604020202020204" pitchFamily="34" charset="0"/>
                <a:ea typeface="Symbol" panose="05050102010706020507" pitchFamily="18" charset="2"/>
                <a:cs typeface="Symbol" panose="05050102010706020507" pitchFamily="18" charset="2"/>
              </a:rPr>
              <a:t> </a:t>
            </a:r>
            <a:r>
              <a:rPr lang="en-US" sz="1800" dirty="0">
                <a:effectLst/>
                <a:latin typeface="Arial" panose="020B0604020202020204" pitchFamily="34" charset="0"/>
                <a:ea typeface="Symbol" panose="05050102010706020507" pitchFamily="18" charset="2"/>
                <a:cs typeface="Symbol" panose="05050102010706020507" pitchFamily="18" charset="2"/>
              </a:rPr>
              <a:t>transaction/record</a:t>
            </a:r>
            <a:r>
              <a:rPr lang="en-US" sz="1800" spc="-15" dirty="0">
                <a:effectLst/>
                <a:latin typeface="Arial" panose="020B0604020202020204" pitchFamily="34" charset="0"/>
                <a:ea typeface="Symbol" panose="05050102010706020507" pitchFamily="18" charset="2"/>
                <a:cs typeface="Symbol" panose="05050102010706020507" pitchFamily="18" charset="2"/>
              </a:rPr>
              <a:t> </a:t>
            </a:r>
            <a:r>
              <a:rPr lang="en-US" sz="1800" spc="-10" dirty="0">
                <a:effectLst/>
                <a:latin typeface="Arial" panose="020B0604020202020204" pitchFamily="34" charset="0"/>
                <a:ea typeface="Symbol" panose="05050102010706020507" pitchFamily="18" charset="2"/>
                <a:cs typeface="Symbol" panose="05050102010706020507" pitchFamily="18" charset="2"/>
              </a:rPr>
              <a:t>being</a:t>
            </a:r>
            <a:r>
              <a:rPr lang="en-US" sz="1800" dirty="0">
                <a:ea typeface="Symbol" panose="05050102010706020507" pitchFamily="18" charset="2"/>
                <a:cs typeface="Symbol" panose="05050102010706020507" pitchFamily="18" charset="2"/>
              </a:rPr>
              <a:t> l</a:t>
            </a:r>
            <a:r>
              <a:rPr lang="en-US" sz="1800" spc="-10" dirty="0">
                <a:effectLst/>
                <a:latin typeface="Arial" panose="020B0604020202020204" pitchFamily="34" charset="0"/>
                <a:ea typeface="Symbol" panose="05050102010706020507" pitchFamily="18" charset="2"/>
                <a:cs typeface="Symbol" panose="05050102010706020507" pitchFamily="18" charset="2"/>
              </a:rPr>
              <a:t>oaded.</a:t>
            </a:r>
            <a:endParaRPr lang="en-US" sz="1800" dirty="0">
              <a:effectLst/>
              <a:latin typeface="Arial" panose="020B0604020202020204" pitchFamily="34" charset="0"/>
              <a:ea typeface="Symbol" panose="05050102010706020507" pitchFamily="18" charset="2"/>
              <a:cs typeface="Symbol" panose="05050102010706020507" pitchFamily="18" charset="2"/>
            </a:endParaRPr>
          </a:p>
          <a:p>
            <a:pPr>
              <a:buNone/>
            </a:pPr>
            <a:endParaRPr lang="en-US" sz="1800" spc="-20" dirty="0">
              <a:effectLst/>
              <a:latin typeface="Arial" panose="020B0604020202020204" pitchFamily="34" charset="0"/>
              <a:ea typeface="Symbol" panose="05050102010706020507" pitchFamily="18" charset="2"/>
              <a:cs typeface="Symbol" panose="05050102010706020507" pitchFamily="18" charset="2"/>
            </a:endParaRPr>
          </a:p>
          <a:p>
            <a:pPr>
              <a:buNone/>
            </a:pPr>
            <a:endParaRPr lang="en-US" sz="1800" dirty="0">
              <a:effectLst/>
              <a:latin typeface="Arial" panose="020B0604020202020204" pitchFamily="34" charset="0"/>
              <a:ea typeface="Symbol" panose="05050102010706020507" pitchFamily="18" charset="2"/>
              <a:cs typeface="Symbol" panose="05050102010706020507" pitchFamily="18" charset="2"/>
            </a:endParaRPr>
          </a:p>
          <a:p>
            <a:pPr>
              <a:buNone/>
            </a:pPr>
            <a:endParaRPr lang="en-US" sz="1800" dirty="0">
              <a:effectLst/>
              <a:latin typeface="Arial" panose="020B0604020202020204" pitchFamily="34" charset="0"/>
              <a:ea typeface="Symbol" panose="05050102010706020507" pitchFamily="18" charset="2"/>
              <a:cs typeface="Symbol" panose="05050102010706020507" pitchFamily="18" charset="2"/>
            </a:endParaRPr>
          </a:p>
          <a:p>
            <a:pPr>
              <a:buNone/>
            </a:pPr>
            <a:endParaRPr lang="en-US" sz="1800" dirty="0">
              <a:effectLst/>
              <a:latin typeface="Arial" panose="020B0604020202020204" pitchFamily="34" charset="0"/>
              <a:ea typeface="Symbol" panose="05050102010706020507" pitchFamily="18" charset="2"/>
              <a:cs typeface="Symbol" panose="05050102010706020507" pitchFamily="18" charset="2"/>
            </a:endParaRPr>
          </a:p>
          <a:p>
            <a:pPr>
              <a:buNone/>
            </a:pPr>
            <a:endParaRPr lang="en-US" sz="1800" spc="-10" dirty="0">
              <a:effectLst/>
              <a:latin typeface="Arial" panose="020B0604020202020204" pitchFamily="34" charset="0"/>
              <a:ea typeface="Symbol" panose="05050102010706020507" pitchFamily="18" charset="2"/>
              <a:cs typeface="Symbol" panose="05050102010706020507" pitchFamily="18" charset="2"/>
            </a:endParaRPr>
          </a:p>
          <a:p>
            <a:pPr>
              <a:buNone/>
            </a:pPr>
            <a:endParaRPr lang="en-US" sz="1800" dirty="0">
              <a:effectLst/>
              <a:latin typeface="Arial" panose="020B0604020202020204" pitchFamily="34" charset="0"/>
              <a:ea typeface="Symbol" panose="05050102010706020507" pitchFamily="18" charset="2"/>
              <a:cs typeface="Symbol" panose="05050102010706020507" pitchFamily="18" charset="2"/>
            </a:endParaRPr>
          </a:p>
          <a:p>
            <a:pPr>
              <a:buNone/>
            </a:pPr>
            <a:endParaRPr lang="en-US" sz="1800" spc="-10" dirty="0">
              <a:effectLst/>
              <a:latin typeface="Arial" panose="020B0604020202020204" pitchFamily="34" charset="0"/>
              <a:ea typeface="Symbol" panose="05050102010706020507" pitchFamily="18" charset="2"/>
              <a:cs typeface="Symbol" panose="05050102010706020507" pitchFamily="18" charset="2"/>
            </a:endParaRPr>
          </a:p>
          <a:p>
            <a:pPr>
              <a:buNone/>
            </a:pPr>
            <a:endParaRPr lang="en-US" sz="1800" dirty="0">
              <a:effectLst/>
              <a:latin typeface="Arial" panose="020B0604020202020204" pitchFamily="34" charset="0"/>
              <a:ea typeface="Symbol" panose="05050102010706020507" pitchFamily="18" charset="2"/>
              <a:cs typeface="Symbol" panose="05050102010706020507" pitchFamily="18" charset="2"/>
            </a:endParaRPr>
          </a:p>
          <a:p>
            <a:pPr>
              <a:buNone/>
            </a:pPr>
            <a:endParaRPr lang="en-US" sz="1800" spc="-10" dirty="0">
              <a:effectLst/>
              <a:latin typeface="Arial" panose="020B0604020202020204" pitchFamily="34" charset="0"/>
              <a:ea typeface="Symbol" panose="05050102010706020507" pitchFamily="18" charset="2"/>
              <a:cs typeface="Symbol" panose="05050102010706020507" pitchFamily="18" charset="2"/>
            </a:endParaRPr>
          </a:p>
          <a:p>
            <a:pPr>
              <a:buNone/>
            </a:pPr>
            <a:endParaRPr lang="en-US" sz="1800" dirty="0">
              <a:effectLst/>
              <a:latin typeface="Arial" panose="020B0604020202020204" pitchFamily="34" charset="0"/>
              <a:ea typeface="Symbol" panose="05050102010706020507" pitchFamily="18" charset="2"/>
              <a:cs typeface="Symbol" panose="05050102010706020507" pitchFamily="18" charset="2"/>
            </a:endParaRPr>
          </a:p>
          <a:p>
            <a:pPr>
              <a:buNone/>
            </a:pPr>
            <a:endParaRPr lang="en-US" sz="1800" dirty="0">
              <a:effectLst/>
              <a:latin typeface="Arial" panose="020B0604020202020204" pitchFamily="34" charset="0"/>
              <a:ea typeface="Arial" panose="020B0604020202020204" pitchFamily="34" charset="0"/>
            </a:endParaRPr>
          </a:p>
          <a:p>
            <a:pPr>
              <a:buNone/>
            </a:pPr>
            <a:endParaRPr lang="en-US" sz="1800" dirty="0">
              <a:effectLst/>
              <a:latin typeface="Arial" panose="020B0604020202020204" pitchFamily="34" charset="0"/>
              <a:ea typeface="Arial" panose="020B0604020202020204" pitchFamily="34" charset="0"/>
            </a:endParaRPr>
          </a:p>
          <a:p>
            <a:pPr>
              <a:buNone/>
            </a:pPr>
            <a:endParaRPr lang="en-US" sz="1800" dirty="0">
              <a:effectLst/>
              <a:latin typeface="Arial" panose="020B0604020202020204" pitchFamily="34" charset="0"/>
              <a:ea typeface="Arial" panose="020B0604020202020204" pitchFamily="34" charset="0"/>
            </a:endParaRPr>
          </a:p>
          <a:p>
            <a:pPr>
              <a:buNone/>
            </a:pP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318905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 Definition - 2</a:t>
            </a:r>
          </a:p>
        </p:txBody>
      </p:sp>
      <p:sp>
        <p:nvSpPr>
          <p:cNvPr id="3" name="Content Placeholder 2"/>
          <p:cNvSpPr>
            <a:spLocks noGrp="1"/>
          </p:cNvSpPr>
          <p:nvPr>
            <p:ph sz="quarter" idx="11"/>
          </p:nvPr>
        </p:nvSpPr>
        <p:spPr>
          <a:xfrm>
            <a:off x="304799" y="611204"/>
            <a:ext cx="11611277" cy="6170596"/>
          </a:xfrm>
        </p:spPr>
        <p:txBody>
          <a:bodyPr/>
          <a:lstStyle/>
          <a:p>
            <a:pPr algn="l">
              <a:buNone/>
            </a:pPr>
            <a:endParaRPr lang="en-US" sz="1800" b="0" i="0" u="none" strike="noStrike" baseline="0" dirty="0">
              <a:solidFill>
                <a:srgbClr val="000000"/>
              </a:solidFill>
              <a:latin typeface="Arial" panose="020B0604020202020204" pitchFamily="34" charset="0"/>
            </a:endParaRPr>
          </a:p>
          <a:p>
            <a:pPr marL="285750" indent="-285750"/>
            <a:r>
              <a:rPr lang="en-US" sz="1800" dirty="0">
                <a:effectLst/>
                <a:latin typeface="+mj-lt"/>
                <a:ea typeface="Arial" panose="020B0604020202020204" pitchFamily="34" charset="0"/>
              </a:rPr>
              <a:t>This</a:t>
            </a:r>
            <a:r>
              <a:rPr lang="en-US" sz="1800" spc="130" dirty="0">
                <a:effectLst/>
                <a:latin typeface="+mj-lt"/>
                <a:ea typeface="Arial" panose="020B0604020202020204" pitchFamily="34" charset="0"/>
              </a:rPr>
              <a:t> </a:t>
            </a:r>
            <a:r>
              <a:rPr lang="en-US" sz="1800" dirty="0">
                <a:effectLst/>
                <a:latin typeface="+mj-lt"/>
                <a:ea typeface="Arial" panose="020B0604020202020204" pitchFamily="34" charset="0"/>
              </a:rPr>
              <a:t>application</a:t>
            </a:r>
            <a:r>
              <a:rPr lang="en-US" sz="1800" spc="120" dirty="0">
                <a:effectLst/>
                <a:latin typeface="+mj-lt"/>
                <a:ea typeface="Arial" panose="020B0604020202020204" pitchFamily="34" charset="0"/>
              </a:rPr>
              <a:t> </a:t>
            </a:r>
            <a:r>
              <a:rPr lang="en-US" sz="1800" dirty="0">
                <a:effectLst/>
                <a:latin typeface="+mj-lt"/>
                <a:ea typeface="Arial" panose="020B0604020202020204" pitchFamily="34" charset="0"/>
              </a:rPr>
              <a:t>allows</a:t>
            </a:r>
            <a:r>
              <a:rPr lang="en-US" sz="1800" spc="125" dirty="0">
                <a:effectLst/>
                <a:latin typeface="+mj-lt"/>
                <a:ea typeface="Arial" panose="020B0604020202020204" pitchFamily="34" charset="0"/>
              </a:rPr>
              <a:t> </a:t>
            </a:r>
            <a:r>
              <a:rPr lang="en-US" sz="1800" dirty="0">
                <a:effectLst/>
                <a:latin typeface="+mj-lt"/>
                <a:ea typeface="Arial" panose="020B0604020202020204" pitchFamily="34" charset="0"/>
              </a:rPr>
              <a:t>the</a:t>
            </a:r>
            <a:r>
              <a:rPr lang="en-US" sz="1800" spc="120" dirty="0">
                <a:effectLst/>
                <a:latin typeface="+mj-lt"/>
                <a:ea typeface="Arial" panose="020B0604020202020204" pitchFamily="34" charset="0"/>
              </a:rPr>
              <a:t> </a:t>
            </a:r>
            <a:r>
              <a:rPr lang="en-US" sz="1800" dirty="0">
                <a:effectLst/>
                <a:latin typeface="+mj-lt"/>
                <a:ea typeface="Arial" panose="020B0604020202020204" pitchFamily="34" charset="0"/>
              </a:rPr>
              <a:t>user</a:t>
            </a:r>
            <a:r>
              <a:rPr lang="en-US" sz="1800" spc="120" dirty="0">
                <a:effectLst/>
                <a:latin typeface="+mj-lt"/>
                <a:ea typeface="Arial" panose="020B0604020202020204" pitchFamily="34" charset="0"/>
              </a:rPr>
              <a:t> </a:t>
            </a:r>
            <a:r>
              <a:rPr lang="en-US" sz="1800" dirty="0">
                <a:effectLst/>
                <a:latin typeface="+mj-lt"/>
                <a:ea typeface="Arial" panose="020B0604020202020204" pitchFamily="34" charset="0"/>
              </a:rPr>
              <a:t>to</a:t>
            </a:r>
            <a:r>
              <a:rPr lang="en-US" sz="1800" spc="120" dirty="0">
                <a:effectLst/>
                <a:latin typeface="+mj-lt"/>
                <a:ea typeface="Arial" panose="020B0604020202020204" pitchFamily="34" charset="0"/>
              </a:rPr>
              <a:t> </a:t>
            </a:r>
            <a:r>
              <a:rPr lang="en-US" sz="1800" dirty="0">
                <a:effectLst/>
                <a:latin typeface="+mj-lt"/>
                <a:ea typeface="Arial" panose="020B0604020202020204" pitchFamily="34" charset="0"/>
              </a:rPr>
              <a:t>define</a:t>
            </a:r>
            <a:r>
              <a:rPr lang="en-US" sz="1800" spc="120" dirty="0">
                <a:effectLst/>
                <a:latin typeface="+mj-lt"/>
                <a:ea typeface="Arial" panose="020B0604020202020204" pitchFamily="34" charset="0"/>
              </a:rPr>
              <a:t> </a:t>
            </a:r>
            <a:r>
              <a:rPr lang="en-US" sz="1800" dirty="0">
                <a:effectLst/>
                <a:latin typeface="+mj-lt"/>
                <a:ea typeface="Arial" panose="020B0604020202020204" pitchFamily="34" charset="0"/>
              </a:rPr>
              <a:t>the</a:t>
            </a:r>
            <a:r>
              <a:rPr lang="en-US" sz="1800" spc="120" dirty="0">
                <a:effectLst/>
                <a:latin typeface="+mj-lt"/>
                <a:ea typeface="Arial" panose="020B0604020202020204" pitchFamily="34" charset="0"/>
              </a:rPr>
              <a:t> </a:t>
            </a:r>
            <a:r>
              <a:rPr lang="en-US" sz="1800" dirty="0">
                <a:effectLst/>
                <a:latin typeface="+mj-lt"/>
                <a:ea typeface="Arial" panose="020B0604020202020204" pitchFamily="34" charset="0"/>
              </a:rPr>
              <a:t>format</a:t>
            </a:r>
            <a:r>
              <a:rPr lang="en-US" sz="1800" spc="125" dirty="0">
                <a:effectLst/>
                <a:latin typeface="+mj-lt"/>
                <a:ea typeface="Arial" panose="020B0604020202020204" pitchFamily="34" charset="0"/>
              </a:rPr>
              <a:t> </a:t>
            </a:r>
            <a:r>
              <a:rPr lang="en-US" sz="1800" dirty="0">
                <a:effectLst/>
                <a:latin typeface="+mj-lt"/>
                <a:ea typeface="Arial" panose="020B0604020202020204" pitchFamily="34" charset="0"/>
              </a:rPr>
              <a:t>of</a:t>
            </a:r>
            <a:r>
              <a:rPr lang="en-US" sz="1800" spc="145" dirty="0">
                <a:effectLst/>
                <a:latin typeface="+mj-lt"/>
                <a:ea typeface="Arial" panose="020B0604020202020204" pitchFamily="34" charset="0"/>
              </a:rPr>
              <a:t> </a:t>
            </a:r>
            <a:r>
              <a:rPr lang="en-US" sz="1800" dirty="0">
                <a:effectLst/>
                <a:latin typeface="+mj-lt"/>
                <a:ea typeface="Arial" panose="020B0604020202020204" pitchFamily="34" charset="0"/>
              </a:rPr>
              <a:t>the</a:t>
            </a:r>
            <a:r>
              <a:rPr lang="en-US" sz="1800" spc="120" dirty="0">
                <a:effectLst/>
                <a:latin typeface="+mj-lt"/>
                <a:ea typeface="Arial" panose="020B0604020202020204" pitchFamily="34" charset="0"/>
              </a:rPr>
              <a:t> </a:t>
            </a:r>
            <a:r>
              <a:rPr lang="en-US" sz="1800" dirty="0">
                <a:effectLst/>
                <a:latin typeface="+mj-lt"/>
                <a:ea typeface="Arial" panose="020B0604020202020204" pitchFamily="34" charset="0"/>
              </a:rPr>
              <a:t>data</a:t>
            </a:r>
            <a:r>
              <a:rPr lang="en-US" sz="1800" spc="120" dirty="0">
                <a:effectLst/>
                <a:latin typeface="+mj-lt"/>
                <a:ea typeface="Arial" panose="020B0604020202020204" pitchFamily="34" charset="0"/>
              </a:rPr>
              <a:t> in the incoming data file</a:t>
            </a:r>
            <a:endParaRPr lang="en-US" sz="1800" b="0" i="0" u="none" strike="noStrike" baseline="0" dirty="0">
              <a:latin typeface="+mj-lt"/>
            </a:endParaRPr>
          </a:p>
          <a:p>
            <a:pPr marL="285750" indent="-285750"/>
            <a:r>
              <a:rPr lang="en-US" sz="1800" b="0" i="0" u="none" strike="noStrike" baseline="0" dirty="0">
                <a:latin typeface="Arial" panose="020B0604020202020204" pitchFamily="34" charset="0"/>
              </a:rPr>
              <a:t>Separate DMDs each for Validation and Input should be created.</a:t>
            </a:r>
          </a:p>
          <a:p>
            <a:pPr marL="285750" indent="-285750"/>
            <a:r>
              <a:rPr lang="en-US" sz="1800" b="0" i="0" u="none" strike="noStrike" baseline="0" dirty="0">
                <a:latin typeface="Arial" panose="020B0604020202020204" pitchFamily="34" charset="0"/>
              </a:rPr>
              <a:t>DM.OFS.SRC.VAL would be OFS.SOURCE record used in the DMD.</a:t>
            </a:r>
          </a:p>
          <a:p>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16</a:t>
            </a:fld>
            <a:endParaRPr lang="en-US" dirty="0"/>
          </a:p>
        </p:txBody>
      </p:sp>
      <p:pic>
        <p:nvPicPr>
          <p:cNvPr id="6" name="Picture 5" descr="Graphical user interface, text&#10;&#10;Description automatically generated">
            <a:extLst>
              <a:ext uri="{FF2B5EF4-FFF2-40B4-BE49-F238E27FC236}">
                <a16:creationId xmlns:a16="http://schemas.microsoft.com/office/drawing/2014/main" id="{E881800A-7DDB-334D-2D4B-AF640B102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90" y="2372847"/>
            <a:ext cx="3112782" cy="3797750"/>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65C7BBF5-87C5-FEFC-9479-B58F447EF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242" y="2372847"/>
            <a:ext cx="2935948" cy="3797750"/>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39D872E7-E1E1-E82D-E0B1-73D6C3E3D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960" y="2372848"/>
            <a:ext cx="3580840" cy="3797749"/>
          </a:xfrm>
          <a:prstGeom prst="rect">
            <a:avLst/>
          </a:prstGeom>
        </p:spPr>
      </p:pic>
    </p:spTree>
    <p:extLst>
      <p:ext uri="{BB962C8B-B14F-4D97-AF65-F5344CB8AC3E}">
        <p14:creationId xmlns:p14="http://schemas.microsoft.com/office/powerpoint/2010/main" val="190349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File Preparation - 1</a:t>
            </a:r>
          </a:p>
        </p:txBody>
      </p:sp>
      <p:sp>
        <p:nvSpPr>
          <p:cNvPr id="3" name="Content Placeholder 2"/>
          <p:cNvSpPr>
            <a:spLocks noGrp="1"/>
          </p:cNvSpPr>
          <p:nvPr>
            <p:ph sz="quarter" idx="11"/>
          </p:nvPr>
        </p:nvSpPr>
        <p:spPr/>
        <p:txBody>
          <a:bodyPr>
            <a:normAutofit/>
          </a:bodyPr>
          <a:lstStyle/>
          <a:p>
            <a:pPr marL="285750" indent="-285750"/>
            <a:r>
              <a:rPr lang="en-US" sz="1800" b="0" i="0" u="none" strike="noStrike" baseline="0" dirty="0">
                <a:latin typeface="Arial" panose="020B0604020202020204" pitchFamily="34" charset="0"/>
              </a:rPr>
              <a:t>Prepare the data file in a specific format as per the DMS </a:t>
            </a:r>
          </a:p>
          <a:p>
            <a:r>
              <a:rPr lang="en-US" sz="1800" b="0" i="0" u="none" strike="noStrike" baseline="0" dirty="0">
                <a:latin typeface="Arial" panose="020B0604020202020204" pitchFamily="34" charset="0"/>
              </a:rPr>
              <a:t>   Each field will be separated by a delimiter ( “ | “ ) </a:t>
            </a:r>
          </a:p>
          <a:p>
            <a:pPr>
              <a:buNone/>
            </a:pPr>
            <a:r>
              <a:rPr lang="en-US" sz="1800" b="0" i="0" u="none" strike="noStrike" baseline="0" dirty="0">
                <a:latin typeface="Arial" panose="020B0604020202020204" pitchFamily="34" charset="0"/>
              </a:rPr>
              <a:t>   &lt; Field.1&gt;|&lt; Field.2&gt;|&lt; Field.3&gt; </a:t>
            </a:r>
          </a:p>
          <a:p>
            <a:r>
              <a:rPr lang="en-US" sz="1800" b="0" i="0" u="none" strike="noStrike" baseline="0" dirty="0">
                <a:latin typeface="Arial" panose="020B0604020202020204" pitchFamily="34" charset="0"/>
              </a:rPr>
              <a:t>   For the multi-value fields, we use “::” as delimiter</a:t>
            </a:r>
          </a:p>
          <a:p>
            <a:pPr>
              <a:buNone/>
            </a:pPr>
            <a:r>
              <a:rPr lang="en-US" sz="1800" b="0" i="0" u="none" strike="noStrike" baseline="0" dirty="0">
                <a:latin typeface="Arial" panose="020B0604020202020204" pitchFamily="34" charset="0"/>
              </a:rPr>
              <a:t>   &lt; Field.1&gt;|&lt; Field.2.1&gt;::&lt; Field.2.2&gt;::&lt; Field.2.3&gt;|&lt; Field.3&gt; </a:t>
            </a:r>
          </a:p>
          <a:p>
            <a:r>
              <a:rPr lang="en-US" sz="1800" b="0" i="0" u="none" strike="noStrike" baseline="0" dirty="0">
                <a:latin typeface="Arial" panose="020B0604020202020204" pitchFamily="34" charset="0"/>
              </a:rPr>
              <a:t>   For the sub-value fields, we use “!!” as delimiter</a:t>
            </a:r>
          </a:p>
          <a:p>
            <a:pPr>
              <a:buNone/>
            </a:pPr>
            <a:r>
              <a:rPr lang="en-US" sz="1800" b="0" i="0" u="none" strike="noStrike" baseline="0" dirty="0">
                <a:latin typeface="Arial" panose="020B0604020202020204" pitchFamily="34" charset="0"/>
              </a:rPr>
              <a:t>   &lt; Field.1&gt;|&lt; Field.2.1.1&gt;!! &lt; Field.2.1.2&gt;::&lt; Field.2.2&gt;|&lt; Field.3&gt; </a:t>
            </a:r>
          </a:p>
          <a:p>
            <a:pPr>
              <a:buNone/>
            </a:pPr>
            <a:endParaRPr lang="en-US" sz="1800" b="0" i="0" u="none" strike="noStrike" baseline="0" dirty="0">
              <a:latin typeface="Arial" panose="020B0604020202020204" pitchFamily="34" charset="0"/>
            </a:endParaRPr>
          </a:p>
          <a:p>
            <a:pPr>
              <a:buNone/>
            </a:pP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17</a:t>
            </a:fld>
            <a:endParaRPr lang="en-US" dirty="0"/>
          </a:p>
        </p:txBody>
      </p:sp>
      <p:pic>
        <p:nvPicPr>
          <p:cNvPr id="6" name="Picture 5" descr="Table&#10;&#10;Description automatically generated">
            <a:extLst>
              <a:ext uri="{FF2B5EF4-FFF2-40B4-BE49-F238E27FC236}">
                <a16:creationId xmlns:a16="http://schemas.microsoft.com/office/drawing/2014/main" id="{7A2D2DB5-0A96-262D-31DB-654A1AB2C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49" y="3352265"/>
            <a:ext cx="6299524" cy="2865655"/>
          </a:xfrm>
          <a:prstGeom prst="rect">
            <a:avLst/>
          </a:prstGeom>
        </p:spPr>
      </p:pic>
    </p:spTree>
    <p:extLst>
      <p:ext uri="{BB962C8B-B14F-4D97-AF65-F5344CB8AC3E}">
        <p14:creationId xmlns:p14="http://schemas.microsoft.com/office/powerpoint/2010/main" val="227758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File Preparation - 2</a:t>
            </a:r>
          </a:p>
        </p:txBody>
      </p:sp>
      <p:sp>
        <p:nvSpPr>
          <p:cNvPr id="3" name="Content Placeholder 2"/>
          <p:cNvSpPr>
            <a:spLocks noGrp="1"/>
          </p:cNvSpPr>
          <p:nvPr>
            <p:ph sz="quarter" idx="11"/>
          </p:nvPr>
        </p:nvSpPr>
        <p:spPr/>
        <p:txBody>
          <a:bodyPr/>
          <a:lstStyle/>
          <a:p>
            <a:pPr marL="285750" indent="-285750"/>
            <a:r>
              <a:rPr lang="en-US" sz="1800" b="0" i="0" u="none" strike="noStrike" baseline="0" dirty="0">
                <a:latin typeface="Arial" panose="020B0604020202020204" pitchFamily="34" charset="0"/>
              </a:rPr>
              <a:t>Input values for all the mandatory fields in the data file and optional fields may or may not have values in the data file.</a:t>
            </a:r>
          </a:p>
          <a:p>
            <a:r>
              <a:rPr lang="en-US" sz="1800" dirty="0"/>
              <a:t>   </a:t>
            </a:r>
            <a:r>
              <a:rPr lang="en-US" sz="1800" b="0" i="0" u="none" strike="noStrike" baseline="0" dirty="0">
                <a:latin typeface="Arial" panose="020B0604020202020204" pitchFamily="34" charset="0"/>
              </a:rPr>
              <a:t>Before the load process initiated, check whether the directory DATA.IN is existing in UD directory, </a:t>
            </a:r>
          </a:p>
          <a:p>
            <a:pPr>
              <a:buNone/>
            </a:pPr>
            <a:r>
              <a:rPr lang="en-US" sz="1800" dirty="0"/>
              <a:t>     </a:t>
            </a:r>
            <a:r>
              <a:rPr lang="en-US" sz="1800" b="0" i="0" u="none" strike="noStrike" baseline="0" dirty="0">
                <a:latin typeface="Arial" panose="020B0604020202020204" pitchFamily="34" charset="0"/>
              </a:rPr>
              <a:t>if not create the directory DATA.IN by using the following command in </a:t>
            </a:r>
            <a:r>
              <a:rPr lang="en-US" sz="1800" b="0" i="0" u="none" strike="noStrike" baseline="0" dirty="0" err="1">
                <a:latin typeface="Arial" panose="020B0604020202020204" pitchFamily="34" charset="0"/>
              </a:rPr>
              <a:t>DBTools</a:t>
            </a:r>
            <a:r>
              <a:rPr lang="en-US" sz="1800" b="0" i="0" u="none" strike="noStrike" baseline="0" dirty="0">
                <a:latin typeface="Arial" panose="020B0604020202020204" pitchFamily="34" charset="0"/>
              </a:rPr>
              <a:t>.</a:t>
            </a:r>
          </a:p>
          <a:p>
            <a:pPr>
              <a:buNone/>
            </a:pPr>
            <a:r>
              <a:rPr lang="da-DK" sz="1800" b="0" i="0" u="none" strike="noStrike" baseline="0" dirty="0">
                <a:latin typeface="Arial" panose="020B0604020202020204" pitchFamily="34" charset="0"/>
              </a:rPr>
              <a:t>         CREATE.FILE DATA DATA.IN TYPE=UD </a:t>
            </a:r>
            <a:endParaRPr lang="en-US" sz="1800" dirty="0"/>
          </a:p>
          <a:p>
            <a:pPr marL="285750" indent="-285750"/>
            <a:r>
              <a:rPr lang="en-US" sz="1800" b="0" i="0" u="none" strike="noStrike" baseline="0" dirty="0">
                <a:latin typeface="Arial" panose="020B0604020202020204" pitchFamily="34" charset="0"/>
              </a:rPr>
              <a:t> Place the data file in DATA.IN folder with the correct naming convention </a:t>
            </a:r>
          </a:p>
          <a:p>
            <a:pPr>
              <a:buNone/>
            </a:pPr>
            <a:r>
              <a:rPr lang="en-US" sz="1800" dirty="0"/>
              <a:t>         </a:t>
            </a:r>
            <a:r>
              <a:rPr lang="en-US" sz="1800" b="0" i="0" u="none" strike="noStrike" baseline="0" dirty="0">
                <a:latin typeface="Arial" panose="020B0604020202020204" pitchFamily="34" charset="0"/>
              </a:rPr>
              <a:t>&lt;LOAD.NAME&gt;.01.&lt;YYYYMMDDHHMMSS&gt;.txt </a:t>
            </a:r>
          </a:p>
          <a:p>
            <a:pPr>
              <a:buNone/>
            </a:pPr>
            <a:endParaRPr lang="en-US" sz="1800" dirty="0"/>
          </a:p>
          <a:p>
            <a:pPr>
              <a:buNone/>
            </a:pPr>
            <a:endParaRPr lang="en-US" sz="1800" b="0" i="0" u="none" strike="noStrike" baseline="0" dirty="0">
              <a:latin typeface="Arial" panose="020B0604020202020204" pitchFamily="34" charset="0"/>
            </a:endParaRPr>
          </a:p>
          <a:p>
            <a:pPr>
              <a:buNone/>
            </a:pPr>
            <a:endParaRPr lang="en-US" sz="1800" dirty="0"/>
          </a:p>
          <a:p>
            <a:pPr>
              <a:buNone/>
            </a:pPr>
            <a:endParaRPr lang="en-US" sz="1800" b="0" i="0" u="none" strike="noStrike" baseline="0" dirty="0">
              <a:latin typeface="Arial" panose="020B0604020202020204" pitchFamily="34" charset="0"/>
            </a:endParaRPr>
          </a:p>
          <a:p>
            <a:pPr>
              <a:buNone/>
            </a:pPr>
            <a:endParaRPr lang="en-US" sz="1800" dirty="0"/>
          </a:p>
          <a:p>
            <a:pPr>
              <a:buNone/>
            </a:pPr>
            <a:endParaRPr lang="en-US" sz="1800" b="0" i="0" u="none" strike="noStrike" baseline="0" dirty="0">
              <a:latin typeface="Arial" panose="020B0604020202020204" pitchFamily="34" charset="0"/>
            </a:endParaRPr>
          </a:p>
          <a:p>
            <a:pPr>
              <a:buNone/>
            </a:pP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18</a:t>
            </a:fld>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1C516D98-A5A3-A936-6E4D-2F4215B1E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311091"/>
            <a:ext cx="6824837" cy="3013509"/>
          </a:xfrm>
          <a:prstGeom prst="rect">
            <a:avLst/>
          </a:prstGeom>
        </p:spPr>
      </p:pic>
    </p:spTree>
    <p:extLst>
      <p:ext uri="{BB962C8B-B14F-4D97-AF65-F5344CB8AC3E}">
        <p14:creationId xmlns:p14="http://schemas.microsoft.com/office/powerpoint/2010/main" val="2655151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Validation/Loading Process – DM.SERVICE.CONTROL</a:t>
            </a:r>
          </a:p>
        </p:txBody>
      </p:sp>
      <p:sp>
        <p:nvSpPr>
          <p:cNvPr id="3" name="Content Placeholder 2"/>
          <p:cNvSpPr>
            <a:spLocks noGrp="1"/>
          </p:cNvSpPr>
          <p:nvPr>
            <p:ph sz="quarter" idx="11"/>
          </p:nvPr>
        </p:nvSpPr>
        <p:spPr>
          <a:xfrm>
            <a:off x="101599" y="693019"/>
            <a:ext cx="11660473" cy="6024487"/>
          </a:xfrm>
        </p:spPr>
        <p:txBody>
          <a:bodyPr>
            <a:normAutofit fontScale="40000" lnSpcReduction="20000"/>
          </a:bodyPr>
          <a:lstStyle/>
          <a:p>
            <a:pPr>
              <a:lnSpc>
                <a:spcPct val="120000"/>
              </a:lnSpc>
              <a:buNone/>
            </a:pPr>
            <a:r>
              <a:rPr lang="en-US" sz="3500" b="0" i="0" u="none" strike="noStrike" baseline="0" dirty="0">
                <a:latin typeface="+mj-lt"/>
              </a:rPr>
              <a:t>DSC (DM.SERVICE.CONTROL) is used to control the actual load process.</a:t>
            </a:r>
          </a:p>
          <a:p>
            <a:pPr>
              <a:buNone/>
            </a:pPr>
            <a:r>
              <a:rPr lang="en-US" sz="3500" b="0" i="0" u="none" strike="noStrike" baseline="0" dirty="0">
                <a:latin typeface="+mj-lt"/>
              </a:rPr>
              <a:t>The record id for DSC will be same as the DMD id</a:t>
            </a:r>
          </a:p>
          <a:p>
            <a:pPr marL="285750" indent="-285750"/>
            <a:r>
              <a:rPr lang="en-US" sz="3500" dirty="0">
                <a:effectLst/>
                <a:latin typeface="+mj-lt"/>
                <a:ea typeface="Symbol" panose="05050102010706020507" pitchFamily="18" charset="2"/>
                <a:cs typeface="Symbol" panose="05050102010706020507" pitchFamily="18" charset="2"/>
              </a:rPr>
              <a:t>Load</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Company</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The</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Company</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for</a:t>
            </a:r>
            <a:r>
              <a:rPr lang="en-US" sz="3500" spc="-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which</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the</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data</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is</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loaded.</a:t>
            </a:r>
            <a:r>
              <a:rPr lang="en-US" sz="3500" spc="-2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If</a:t>
            </a:r>
            <a:r>
              <a:rPr lang="en-US" sz="3500" spc="-2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this</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information is not provided in the incoming tape, it must be provided here.</a:t>
            </a:r>
          </a:p>
          <a:p>
            <a:pPr marL="285750" indent="-285750"/>
            <a:r>
              <a:rPr lang="en-US" sz="3500" dirty="0">
                <a:effectLst/>
                <a:latin typeface="+mj-lt"/>
                <a:ea typeface="Symbol" panose="05050102010706020507" pitchFamily="18" charset="2"/>
                <a:cs typeface="Symbol" panose="05050102010706020507" pitchFamily="18" charset="2"/>
              </a:rPr>
              <a:t>Data</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file</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directory</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and</a:t>
            </a:r>
            <a:r>
              <a:rPr lang="en-US" sz="3500" spc="-3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file</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name</a:t>
            </a:r>
            <a:r>
              <a:rPr lang="en-US" sz="3500" spc="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A</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valid</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directory</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name</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and</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file</a:t>
            </a:r>
            <a:r>
              <a:rPr lang="en-US" sz="3500" spc="-10" dirty="0">
                <a:effectLst/>
                <a:latin typeface="+mj-lt"/>
                <a:ea typeface="Symbol" panose="05050102010706020507" pitchFamily="18" charset="2"/>
                <a:cs typeface="Symbol" panose="05050102010706020507" pitchFamily="18" charset="2"/>
              </a:rPr>
              <a:t> name.</a:t>
            </a:r>
            <a:endParaRPr lang="en-US" sz="3500" spc="-10" dirty="0">
              <a:latin typeface="+mj-lt"/>
              <a:ea typeface="Symbol" panose="05050102010706020507" pitchFamily="18" charset="2"/>
              <a:cs typeface="Symbol" panose="05050102010706020507" pitchFamily="18" charset="2"/>
            </a:endParaRPr>
          </a:p>
          <a:p>
            <a:pPr marL="285750" indent="-285750"/>
            <a:r>
              <a:rPr lang="en-US" sz="3500" dirty="0">
                <a:effectLst/>
                <a:latin typeface="+mj-lt"/>
                <a:ea typeface="Symbol" panose="05050102010706020507" pitchFamily="18" charset="2"/>
                <a:cs typeface="Symbol" panose="05050102010706020507" pitchFamily="18" charset="2"/>
              </a:rPr>
              <a:t>Number</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of</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Sessions</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The</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number</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of</a:t>
            </a:r>
            <a:r>
              <a:rPr lang="en-US" sz="3500" spc="-3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sessions</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with</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which</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the</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TSA.SERVICE must be run.</a:t>
            </a:r>
          </a:p>
          <a:p>
            <a:pPr marL="285750" indent="-285750"/>
            <a:r>
              <a:rPr lang="en-US" sz="3500" dirty="0">
                <a:effectLst/>
                <a:latin typeface="+mj-lt"/>
                <a:ea typeface="Symbol" panose="05050102010706020507" pitchFamily="18" charset="2"/>
                <a:cs typeface="Symbol" panose="05050102010706020507" pitchFamily="18" charset="2"/>
              </a:rPr>
              <a:t>Run</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Status</a:t>
            </a:r>
            <a:r>
              <a:rPr lang="en-US" sz="3500" spc="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a:t>
            </a:r>
            <a:r>
              <a:rPr lang="en-US" sz="3500" spc="-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To</a:t>
            </a:r>
            <a:r>
              <a:rPr lang="en-US" sz="3500" spc="-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Request for</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a</a:t>
            </a:r>
            <a:r>
              <a:rPr lang="en-US" sz="3500" spc="-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STOP</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of</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the</a:t>
            </a:r>
            <a:r>
              <a:rPr lang="en-US" sz="3500" spc="-30" dirty="0">
                <a:effectLst/>
                <a:latin typeface="+mj-lt"/>
                <a:ea typeface="Symbol" panose="05050102010706020507" pitchFamily="18" charset="2"/>
                <a:cs typeface="Symbol" panose="05050102010706020507" pitchFamily="18" charset="2"/>
              </a:rPr>
              <a:t> </a:t>
            </a:r>
            <a:r>
              <a:rPr lang="en-US" sz="3500" spc="-10" dirty="0">
                <a:effectLst/>
                <a:latin typeface="+mj-lt"/>
                <a:ea typeface="Symbol" panose="05050102010706020507" pitchFamily="18" charset="2"/>
                <a:cs typeface="Symbol" panose="05050102010706020507" pitchFamily="18" charset="2"/>
              </a:rPr>
              <a:t>TSA.SERVICE.</a:t>
            </a:r>
            <a:endParaRPr lang="en-US" sz="3500" spc="-10" dirty="0">
              <a:latin typeface="+mj-lt"/>
              <a:ea typeface="Symbol" panose="05050102010706020507" pitchFamily="18" charset="2"/>
              <a:cs typeface="Symbol" panose="05050102010706020507" pitchFamily="18" charset="2"/>
            </a:endParaRPr>
          </a:p>
          <a:p>
            <a:pPr marL="285750" indent="-285750"/>
            <a:r>
              <a:rPr lang="en-US" sz="3500" dirty="0">
                <a:effectLst/>
                <a:latin typeface="+mj-lt"/>
                <a:ea typeface="Symbol" panose="05050102010706020507" pitchFamily="18" charset="2"/>
                <a:cs typeface="Symbol" panose="05050102010706020507" pitchFamily="18" charset="2"/>
              </a:rPr>
              <a:t>User</a:t>
            </a:r>
            <a:r>
              <a:rPr lang="en-US" sz="3500" spc="-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The</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username</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which</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will</a:t>
            </a:r>
            <a:r>
              <a:rPr lang="en-US" sz="3500" spc="-2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be</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used</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for</a:t>
            </a:r>
            <a:r>
              <a:rPr lang="en-US" sz="3500" spc="-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the</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Load</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process.</a:t>
            </a:r>
            <a:r>
              <a:rPr lang="en-US" sz="3500" spc="-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This</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username will get updated in the TSA.SERVICE record related to the DM.SERVICE.CONTROL. Initially DMUSER was hardcoded as the USER.</a:t>
            </a:r>
          </a:p>
          <a:p>
            <a:pPr marL="285750" indent="-285750"/>
            <a:r>
              <a:rPr lang="en-US" sz="3500" dirty="0">
                <a:effectLst/>
                <a:latin typeface="+mj-lt"/>
                <a:ea typeface="Symbol" panose="05050102010706020507" pitchFamily="18" charset="2"/>
                <a:cs typeface="Symbol" panose="05050102010706020507" pitchFamily="18" charset="2"/>
              </a:rPr>
              <a:t>RUN.STATUS</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Implies</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whether</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the</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status</a:t>
            </a:r>
            <a:r>
              <a:rPr lang="en-US" sz="3500" spc="-1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of</a:t>
            </a:r>
            <a:r>
              <a:rPr lang="en-US" sz="3500" spc="-3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service</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as</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START</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or</a:t>
            </a:r>
            <a:r>
              <a:rPr lang="en-US" sz="3500" spc="-10" dirty="0">
                <a:effectLst/>
                <a:latin typeface="+mj-lt"/>
                <a:ea typeface="Symbol" panose="05050102010706020507" pitchFamily="18" charset="2"/>
                <a:cs typeface="Symbol" panose="05050102010706020507" pitchFamily="18" charset="2"/>
              </a:rPr>
              <a:t> STOP.</a:t>
            </a:r>
            <a:endParaRPr lang="en-US" sz="3500" spc="-10" dirty="0">
              <a:latin typeface="+mj-lt"/>
              <a:ea typeface="Symbol" panose="05050102010706020507" pitchFamily="18" charset="2"/>
              <a:cs typeface="Symbol" panose="05050102010706020507" pitchFamily="18" charset="2"/>
            </a:endParaRPr>
          </a:p>
          <a:p>
            <a:pPr marL="285750" indent="-285750"/>
            <a:r>
              <a:rPr lang="en-US" sz="3500" dirty="0">
                <a:effectLst/>
                <a:latin typeface="+mj-lt"/>
                <a:ea typeface="Symbol" panose="05050102010706020507" pitchFamily="18" charset="2"/>
                <a:cs typeface="Symbol" panose="05050102010706020507" pitchFamily="18" charset="2"/>
              </a:rPr>
              <a:t>DSC.TYPE</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Implies</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whether</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the</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service</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is</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for</a:t>
            </a:r>
            <a:r>
              <a:rPr lang="en-US" sz="3500" spc="-35"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DMD(Loading)</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or </a:t>
            </a:r>
            <a:r>
              <a:rPr lang="en-US" sz="3500" spc="-10" dirty="0">
                <a:effectLst/>
                <a:latin typeface="+mj-lt"/>
                <a:ea typeface="Symbol" panose="05050102010706020507" pitchFamily="18" charset="2"/>
                <a:cs typeface="Symbol" panose="05050102010706020507" pitchFamily="18" charset="2"/>
              </a:rPr>
              <a:t>DME(Extraction)</a:t>
            </a:r>
            <a:endParaRPr lang="en-US" sz="3500" spc="-10" dirty="0">
              <a:latin typeface="+mj-lt"/>
              <a:ea typeface="Symbol" panose="05050102010706020507" pitchFamily="18" charset="2"/>
              <a:cs typeface="Symbol" panose="05050102010706020507" pitchFamily="18" charset="2"/>
            </a:endParaRPr>
          </a:p>
          <a:p>
            <a:pPr marL="285750" indent="-285750"/>
            <a:r>
              <a:rPr lang="en-US" sz="3500" dirty="0">
                <a:effectLst/>
                <a:latin typeface="+mj-lt"/>
                <a:ea typeface="Symbol" panose="05050102010706020507" pitchFamily="18" charset="2"/>
                <a:cs typeface="Symbol" panose="05050102010706020507" pitchFamily="18" charset="2"/>
              </a:rPr>
              <a:t>Error Details, No Of Error and Type Of Error – The details of the errors that are generated</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during</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validation/process</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will</a:t>
            </a:r>
            <a:r>
              <a:rPr lang="en-US" sz="3500" spc="-3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be</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updated</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in</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these</a:t>
            </a:r>
            <a:r>
              <a:rPr lang="en-US" sz="3500" spc="-2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fields. Date,</a:t>
            </a:r>
            <a:r>
              <a:rPr lang="en-US" sz="3500" spc="-10" dirty="0">
                <a:effectLst/>
                <a:latin typeface="+mj-lt"/>
                <a:ea typeface="Symbol" panose="05050102010706020507" pitchFamily="18" charset="2"/>
                <a:cs typeface="Symbol" panose="05050102010706020507" pitchFamily="18" charset="2"/>
              </a:rPr>
              <a:t> </a:t>
            </a:r>
            <a:r>
              <a:rPr lang="en-US" sz="3500" dirty="0">
                <a:effectLst/>
                <a:latin typeface="+mj-lt"/>
                <a:ea typeface="Symbol" panose="05050102010706020507" pitchFamily="18" charset="2"/>
                <a:cs typeface="Symbol" panose="05050102010706020507" pitchFamily="18" charset="2"/>
              </a:rPr>
              <a:t>Started, Stopped and Elapsed – The Current system Date, the start time, end time and the elapsed time of validation/process activity will be updated in these fields.</a:t>
            </a:r>
          </a:p>
          <a:p>
            <a:pPr marL="342900" indent="-342900"/>
            <a:endParaRPr lang="en-US" sz="3500" dirty="0">
              <a:latin typeface="+mj-lt"/>
            </a:endParaRPr>
          </a:p>
          <a:p>
            <a:pPr>
              <a:buNone/>
            </a:pPr>
            <a:endParaRPr lang="en-US" sz="3500" b="0" i="0" u="none" strike="noStrike" baseline="0" dirty="0">
              <a:latin typeface="+mj-lt"/>
            </a:endParaRPr>
          </a:p>
          <a:p>
            <a:endParaRPr lang="en-US" sz="3500" dirty="0">
              <a:latin typeface="+mj-lt"/>
            </a:endParaRPr>
          </a:p>
          <a:p>
            <a:pPr>
              <a:buNone/>
            </a:pPr>
            <a:endParaRPr lang="en-US" sz="3500" b="0" i="0" u="none" strike="noStrike" baseline="0" dirty="0">
              <a:latin typeface="+mj-lt"/>
            </a:endParaRPr>
          </a:p>
          <a:p>
            <a:endParaRPr lang="en-US" sz="3500" dirty="0">
              <a:latin typeface="+mj-lt"/>
            </a:endParaRPr>
          </a:p>
          <a:p>
            <a:pPr>
              <a:buNone/>
            </a:pPr>
            <a:r>
              <a:rPr lang="en-US" sz="3500" b="0" i="0" u="none" strike="noStrike" baseline="0" dirty="0">
                <a:latin typeface="+mj-lt"/>
              </a:rPr>
              <a:t>.</a:t>
            </a:r>
          </a:p>
          <a:p>
            <a:pPr>
              <a:buNone/>
            </a:pPr>
            <a:r>
              <a:rPr lang="en-US" sz="3500" dirty="0">
                <a:latin typeface="+mj-lt"/>
              </a:rPr>
              <a:t> </a:t>
            </a:r>
          </a:p>
          <a:p>
            <a:endParaRPr lang="en-US" sz="1800" dirty="0"/>
          </a:p>
          <a:p>
            <a:endParaRPr lang="en-US" sz="1800" dirty="0"/>
          </a:p>
          <a:p>
            <a:endParaRPr lang="en-US" sz="1800" b="0" i="0" u="none" strike="noStrike" baseline="0" dirty="0">
              <a:latin typeface="Arial" panose="020B0604020202020204" pitchFamily="34" charset="0"/>
            </a:endParaRPr>
          </a:p>
          <a:p>
            <a:pPr marL="285750" indent="-285750">
              <a:buFont typeface="Arial" panose="020B0604020202020204" pitchFamily="34" charset="0"/>
              <a:buChar char="•"/>
            </a:pPr>
            <a:endParaRPr lang="en-US" sz="1800" b="0" i="0" u="none" strike="noStrike" baseline="0" dirty="0">
              <a:latin typeface="Arial" panose="020B0604020202020204" pitchFamily="34" charset="0"/>
            </a:endParaRPr>
          </a:p>
          <a:p>
            <a:pPr>
              <a:buNone/>
            </a:pP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19</a:t>
            </a:fld>
            <a:endParaRPr lang="en-US" dirty="0"/>
          </a:p>
        </p:txBody>
      </p:sp>
      <p:pic>
        <p:nvPicPr>
          <p:cNvPr id="16" name="Picture 15" descr="Graphical user interface, text, chat or text message&#10;&#10;Description automatically generated">
            <a:extLst>
              <a:ext uri="{FF2B5EF4-FFF2-40B4-BE49-F238E27FC236}">
                <a16:creationId xmlns:a16="http://schemas.microsoft.com/office/drawing/2014/main" id="{5ADEB514-6909-B938-BACE-2E06876C1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69" y="3979583"/>
            <a:ext cx="7483890" cy="2345017"/>
          </a:xfrm>
          <a:prstGeom prst="rect">
            <a:avLst/>
          </a:prstGeom>
        </p:spPr>
      </p:pic>
    </p:spTree>
    <p:extLst>
      <p:ext uri="{BB962C8B-B14F-4D97-AF65-F5344CB8AC3E}">
        <p14:creationId xmlns:p14="http://schemas.microsoft.com/office/powerpoint/2010/main" val="417937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B0DAF5-0E62-47E2-9D3D-20C2059CCF27}"/>
              </a:ext>
            </a:extLst>
          </p:cNvPr>
          <p:cNvSpPr>
            <a:spLocks noGrp="1"/>
          </p:cNvSpPr>
          <p:nvPr>
            <p:ph type="title"/>
          </p:nvPr>
        </p:nvSpPr>
        <p:spPr/>
        <p:txBody>
          <a:bodyPr/>
          <a:lstStyle/>
          <a:p>
            <a:r>
              <a:rPr lang="en-US" dirty="0"/>
              <a:t>Activities and </a:t>
            </a:r>
            <a:r>
              <a:rPr lang="en-US"/>
              <a:t>Deliverables </a:t>
            </a:r>
            <a:endParaRPr lang="en-US" dirty="0"/>
          </a:p>
        </p:txBody>
      </p:sp>
      <p:sp>
        <p:nvSpPr>
          <p:cNvPr id="4" name="Footer Placeholder 3">
            <a:extLst>
              <a:ext uri="{FF2B5EF4-FFF2-40B4-BE49-F238E27FC236}">
                <a16:creationId xmlns:a16="http://schemas.microsoft.com/office/drawing/2014/main" id="{F2B66E64-1CC1-4EF5-96AF-88AC262DF802}"/>
              </a:ext>
            </a:extLst>
          </p:cNvPr>
          <p:cNvSpPr>
            <a:spLocks noGrp="1"/>
          </p:cNvSpPr>
          <p:nvPr>
            <p:ph type="ftr" sz="quarter" idx="3"/>
          </p:nvPr>
        </p:nvSpPr>
        <p:spPr/>
        <p:txBody>
          <a:bodyPr/>
          <a:lstStyle/>
          <a:p>
            <a:r>
              <a:rPr lang="en-US"/>
              <a:t>© 2022 Cognizant</a:t>
            </a:r>
          </a:p>
        </p:txBody>
      </p:sp>
      <p:sp>
        <p:nvSpPr>
          <p:cNvPr id="5" name="Slide Number Placeholder 4">
            <a:extLst>
              <a:ext uri="{FF2B5EF4-FFF2-40B4-BE49-F238E27FC236}">
                <a16:creationId xmlns:a16="http://schemas.microsoft.com/office/drawing/2014/main" id="{C1900CEC-DE34-4BCB-81BD-8B3D47F46BF2}"/>
              </a:ext>
            </a:extLst>
          </p:cNvPr>
          <p:cNvSpPr>
            <a:spLocks noGrp="1"/>
          </p:cNvSpPr>
          <p:nvPr>
            <p:ph type="sldNum" sz="quarter" idx="4"/>
          </p:nvPr>
        </p:nvSpPr>
        <p:spPr/>
        <p:txBody>
          <a:bodyPr/>
          <a:lstStyle/>
          <a:p>
            <a:fld id="{C53E075B-3175-45CF-B3C7-FEDF3F5961E3}" type="slidenum">
              <a:rPr lang="en-US" smtClean="0"/>
              <a:pPr/>
              <a:t>2</a:t>
            </a:fld>
            <a:endParaRPr lang="en-US"/>
          </a:p>
        </p:txBody>
      </p:sp>
      <p:grpSp>
        <p:nvGrpSpPr>
          <p:cNvPr id="31" name="Group 30">
            <a:extLst>
              <a:ext uri="{FF2B5EF4-FFF2-40B4-BE49-F238E27FC236}">
                <a16:creationId xmlns:a16="http://schemas.microsoft.com/office/drawing/2014/main" id="{0131BCB2-9840-4F23-9235-229F61907C4A}"/>
              </a:ext>
            </a:extLst>
          </p:cNvPr>
          <p:cNvGrpSpPr/>
          <p:nvPr/>
        </p:nvGrpSpPr>
        <p:grpSpPr>
          <a:xfrm>
            <a:off x="371004" y="1162014"/>
            <a:ext cx="11441768" cy="5138201"/>
            <a:chOff x="52027" y="555960"/>
            <a:chExt cx="8978074" cy="4179580"/>
          </a:xfrm>
        </p:grpSpPr>
        <p:sp>
          <p:nvSpPr>
            <p:cNvPr id="6" name="Rounded Rectangle 5">
              <a:extLst>
                <a:ext uri="{FF2B5EF4-FFF2-40B4-BE49-F238E27FC236}">
                  <a16:creationId xmlns:a16="http://schemas.microsoft.com/office/drawing/2014/main" id="{2ADFE64B-AB19-4108-A671-BB733069C771}"/>
                </a:ext>
              </a:extLst>
            </p:cNvPr>
            <p:cNvSpPr/>
            <p:nvPr/>
          </p:nvSpPr>
          <p:spPr>
            <a:xfrm>
              <a:off x="52027" y="555960"/>
              <a:ext cx="8978074" cy="4179580"/>
            </a:xfrm>
            <a:prstGeom prst="roundRect">
              <a:avLst>
                <a:gd name="adj" fmla="val 634"/>
              </a:avLst>
            </a:prstGeom>
            <a:gradFill>
              <a:gsLst>
                <a:gs pos="100000">
                  <a:srgbClr val="EFF6FF"/>
                </a:gs>
                <a:gs pos="0">
                  <a:srgbClr val="FEF4F5"/>
                </a:gs>
              </a:gsLst>
              <a:lin ang="108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Rectangle: Rounded Corners 6">
              <a:extLst>
                <a:ext uri="{FF2B5EF4-FFF2-40B4-BE49-F238E27FC236}">
                  <a16:creationId xmlns:a16="http://schemas.microsoft.com/office/drawing/2014/main" id="{66DC864F-A905-4625-957C-498F950E029A}"/>
                </a:ext>
              </a:extLst>
            </p:cNvPr>
            <p:cNvSpPr/>
            <p:nvPr/>
          </p:nvSpPr>
          <p:spPr>
            <a:xfrm>
              <a:off x="1642383" y="976200"/>
              <a:ext cx="5008132" cy="754399"/>
            </a:xfrm>
            <a:prstGeom prst="roundRect">
              <a:avLst/>
            </a:prstGeom>
            <a:solidFill>
              <a:srgbClr val="E6E7FF"/>
            </a:solidFill>
            <a:ln>
              <a:noFill/>
            </a:ln>
          </p:spPr>
          <p:style>
            <a:lnRef idx="0">
              <a:schemeClr val="dk1"/>
            </a:lnRef>
            <a:fillRef idx="3">
              <a:schemeClr val="dk1"/>
            </a:fillRef>
            <a:effectRef idx="3">
              <a:schemeClr val="dk1"/>
            </a:effectRef>
            <a:fontRef idx="minor">
              <a:schemeClr val="lt1"/>
            </a:fontRef>
          </p:style>
          <p:txBody>
            <a:bodyPr rtlCol="0" anchor="ctr"/>
            <a:lstStyle/>
            <a:p>
              <a:pPr marL="139065" indent="-139065">
                <a:buFont typeface="Arial,Sans-Serif"/>
                <a:buChar char="•"/>
              </a:pPr>
              <a:r>
                <a:rPr lang="en-US" sz="900">
                  <a:solidFill>
                    <a:schemeClr val="tx2"/>
                  </a:solidFill>
                  <a:ea typeface="+mn-lt"/>
                  <a:cs typeface="+mn-lt"/>
                </a:rPr>
                <a:t>Identification of Data sources, and data sets to be migrated</a:t>
              </a:r>
              <a:endParaRPr lang="en-US" sz="900">
                <a:ea typeface="+mn-lt"/>
                <a:cs typeface="+mn-lt"/>
              </a:endParaRPr>
            </a:p>
            <a:p>
              <a:pPr marL="139065" indent="-139065">
                <a:buFont typeface="Arial,Sans-Serif"/>
                <a:buChar char="•"/>
              </a:pPr>
              <a:r>
                <a:rPr lang="en-US" sz="900">
                  <a:solidFill>
                    <a:schemeClr val="tx2"/>
                  </a:solidFill>
                  <a:ea typeface="+mn-lt"/>
                  <a:cs typeface="+mn-lt"/>
                </a:rPr>
                <a:t>Finalize migration scope Estimate migration data sets volumes (number of records to be migrated)</a:t>
              </a:r>
              <a:endParaRPr lang="en-US" sz="900">
                <a:ea typeface="+mn-lt"/>
                <a:cs typeface="+mn-lt"/>
              </a:endParaRPr>
            </a:p>
            <a:p>
              <a:pPr marL="139065" indent="-139065">
                <a:buFont typeface="Arial,Sans-Serif"/>
                <a:buChar char="•"/>
              </a:pPr>
              <a:r>
                <a:rPr lang="en-US" sz="900">
                  <a:solidFill>
                    <a:schemeClr val="tx2"/>
                  </a:solidFill>
                  <a:ea typeface="+mn-lt"/>
                  <a:cs typeface="+mn-lt"/>
                </a:rPr>
                <a:t>Develop approach for static data, inflight transactions</a:t>
              </a:r>
              <a:endParaRPr lang="en-US" sz="900">
                <a:ea typeface="+mn-lt"/>
                <a:cs typeface="+mn-lt"/>
              </a:endParaRPr>
            </a:p>
            <a:p>
              <a:pPr marL="139065" indent="-139065">
                <a:buFont typeface="Arial,Sans-Serif"/>
                <a:buChar char="•"/>
              </a:pPr>
              <a:r>
                <a:rPr lang="en-US" sz="900">
                  <a:solidFill>
                    <a:schemeClr val="tx2"/>
                  </a:solidFill>
                  <a:ea typeface="+mn-lt"/>
                  <a:cs typeface="+mn-lt"/>
                </a:rPr>
                <a:t>Develop high level cutover approach</a:t>
              </a:r>
              <a:endParaRPr lang="en-US" sz="900">
                <a:ea typeface="+mn-lt"/>
                <a:cs typeface="+mn-lt"/>
              </a:endParaRPr>
            </a:p>
            <a:p>
              <a:pPr marL="139065" indent="-139065">
                <a:buFont typeface="Arial,Sans-Serif"/>
                <a:buChar char="•"/>
              </a:pPr>
              <a:r>
                <a:rPr lang="en-US" sz="900">
                  <a:solidFill>
                    <a:schemeClr val="tx2"/>
                  </a:solidFill>
                  <a:ea typeface="+mn-lt"/>
                  <a:cs typeface="+mn-lt"/>
                </a:rPr>
                <a:t>Define Migration acceptance and sign-off criteria</a:t>
              </a:r>
              <a:endParaRPr lang="en-GB"/>
            </a:p>
          </p:txBody>
        </p:sp>
        <p:sp>
          <p:nvSpPr>
            <p:cNvPr id="8" name="Rectangle: Rounded Corners 7">
              <a:extLst>
                <a:ext uri="{FF2B5EF4-FFF2-40B4-BE49-F238E27FC236}">
                  <a16:creationId xmlns:a16="http://schemas.microsoft.com/office/drawing/2014/main" id="{04382234-9CC1-431D-A4A9-2098D2F02FED}"/>
                </a:ext>
              </a:extLst>
            </p:cNvPr>
            <p:cNvSpPr/>
            <p:nvPr/>
          </p:nvSpPr>
          <p:spPr>
            <a:xfrm>
              <a:off x="6768674" y="973036"/>
              <a:ext cx="2129698" cy="724321"/>
            </a:xfrm>
            <a:prstGeom prst="roundRect">
              <a:avLst/>
            </a:prstGeom>
            <a:solidFill>
              <a:srgbClr val="E6E7FF"/>
            </a:solidFill>
            <a:ln>
              <a:no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Sans-Serif"/>
                <a:buChar char="•"/>
              </a:pPr>
              <a:r>
                <a:rPr lang="en-US" sz="900">
                  <a:solidFill>
                    <a:schemeClr val="tx2"/>
                  </a:solidFill>
                  <a:ea typeface="+mn-lt"/>
                  <a:cs typeface="+mn-lt"/>
                </a:rPr>
                <a:t>DM Strategy</a:t>
              </a:r>
              <a:endParaRPr lang="en-US" sz="900">
                <a:solidFill>
                  <a:schemeClr val="tx2"/>
                </a:solidFill>
                <a:cs typeface="Arial"/>
              </a:endParaRPr>
            </a:p>
          </p:txBody>
        </p:sp>
        <p:sp>
          <p:nvSpPr>
            <p:cNvPr id="9" name="TextBox 8">
              <a:extLst>
                <a:ext uri="{FF2B5EF4-FFF2-40B4-BE49-F238E27FC236}">
                  <a16:creationId xmlns:a16="http://schemas.microsoft.com/office/drawing/2014/main" id="{AF857961-5D2A-4363-8F7C-6A4B4EBFE17A}"/>
                </a:ext>
              </a:extLst>
            </p:cNvPr>
            <p:cNvSpPr txBox="1"/>
            <p:nvPr/>
          </p:nvSpPr>
          <p:spPr>
            <a:xfrm>
              <a:off x="2177515" y="660734"/>
              <a:ext cx="2743200" cy="20028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1600" b="1">
                  <a:solidFill>
                    <a:srgbClr val="000000"/>
                  </a:solidFill>
                </a:rPr>
                <a:t>Recommended Activities</a:t>
              </a:r>
              <a:endParaRPr lang="en-US" sz="1600">
                <a:solidFill>
                  <a:srgbClr val="000000"/>
                </a:solidFill>
              </a:endParaRPr>
            </a:p>
          </p:txBody>
        </p:sp>
        <p:sp>
          <p:nvSpPr>
            <p:cNvPr id="10" name="TextBox 9">
              <a:extLst>
                <a:ext uri="{FF2B5EF4-FFF2-40B4-BE49-F238E27FC236}">
                  <a16:creationId xmlns:a16="http://schemas.microsoft.com/office/drawing/2014/main" id="{231EBAA3-264C-40AA-8BE2-32046C455DD8}"/>
                </a:ext>
              </a:extLst>
            </p:cNvPr>
            <p:cNvSpPr txBox="1"/>
            <p:nvPr/>
          </p:nvSpPr>
          <p:spPr>
            <a:xfrm>
              <a:off x="6222891" y="657571"/>
              <a:ext cx="2743200" cy="20028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1600" b="1" dirty="0">
                  <a:solidFill>
                    <a:srgbClr val="000000"/>
                  </a:solidFill>
                </a:rPr>
                <a:t>Deliverables</a:t>
              </a:r>
              <a:endParaRPr lang="en-US" dirty="0"/>
            </a:p>
          </p:txBody>
        </p:sp>
        <p:pic>
          <p:nvPicPr>
            <p:cNvPr id="11" name="Graphic 10" descr="Play">
              <a:extLst>
                <a:ext uri="{FF2B5EF4-FFF2-40B4-BE49-F238E27FC236}">
                  <a16:creationId xmlns:a16="http://schemas.microsoft.com/office/drawing/2014/main" id="{B0194497-81F3-4109-AD1A-3E717F9B47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775980" y="284684"/>
              <a:ext cx="237546" cy="1629353"/>
            </a:xfrm>
            <a:prstGeom prst="rect">
              <a:avLst/>
            </a:prstGeom>
          </p:spPr>
        </p:pic>
        <p:sp>
          <p:nvSpPr>
            <p:cNvPr id="12" name="Rectangle: Rounded Corners 11">
              <a:extLst>
                <a:ext uri="{FF2B5EF4-FFF2-40B4-BE49-F238E27FC236}">
                  <a16:creationId xmlns:a16="http://schemas.microsoft.com/office/drawing/2014/main" id="{426D0F47-F0A4-45B3-B280-22B1AA84784C}"/>
                </a:ext>
              </a:extLst>
            </p:cNvPr>
            <p:cNvSpPr/>
            <p:nvPr/>
          </p:nvSpPr>
          <p:spPr>
            <a:xfrm>
              <a:off x="238595" y="590829"/>
              <a:ext cx="1312295" cy="445936"/>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cs typeface="Arial"/>
                </a:rPr>
                <a:t>Data Migration</a:t>
              </a:r>
            </a:p>
          </p:txBody>
        </p:sp>
        <p:sp>
          <p:nvSpPr>
            <p:cNvPr id="13" name="Rectangle: Rounded Corners 12">
              <a:extLst>
                <a:ext uri="{FF2B5EF4-FFF2-40B4-BE49-F238E27FC236}">
                  <a16:creationId xmlns:a16="http://schemas.microsoft.com/office/drawing/2014/main" id="{D00C8EA6-E5E1-47DD-81A7-8C95F555F30B}"/>
                </a:ext>
              </a:extLst>
            </p:cNvPr>
            <p:cNvSpPr/>
            <p:nvPr/>
          </p:nvSpPr>
          <p:spPr>
            <a:xfrm>
              <a:off x="211807" y="1339123"/>
              <a:ext cx="1297718" cy="359466"/>
            </a:xfrm>
            <a:prstGeom prst="round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a:solidFill>
                    <a:srgbClr val="0033A0"/>
                  </a:solidFill>
                  <a:cs typeface="Arial"/>
                </a:rPr>
                <a:t>Strategy</a:t>
              </a:r>
              <a:endParaRPr lang="en-US" sz="2000">
                <a:cs typeface="Arial" panose="020B0604020202020204"/>
              </a:endParaRPr>
            </a:p>
          </p:txBody>
        </p:sp>
        <p:sp>
          <p:nvSpPr>
            <p:cNvPr id="14" name="Rectangle: Rounded Corners 13">
              <a:extLst>
                <a:ext uri="{FF2B5EF4-FFF2-40B4-BE49-F238E27FC236}">
                  <a16:creationId xmlns:a16="http://schemas.microsoft.com/office/drawing/2014/main" id="{9FA5220E-0E12-4688-8537-A29EBDCF2780}"/>
                </a:ext>
              </a:extLst>
            </p:cNvPr>
            <p:cNvSpPr/>
            <p:nvPr/>
          </p:nvSpPr>
          <p:spPr>
            <a:xfrm>
              <a:off x="211807" y="2726159"/>
              <a:ext cx="1297718" cy="442183"/>
            </a:xfrm>
            <a:prstGeom prst="round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a:solidFill>
                    <a:srgbClr val="0033A0"/>
                  </a:solidFill>
                  <a:cs typeface="Arial"/>
                </a:rPr>
                <a:t>Mapping, </a:t>
              </a:r>
              <a:endParaRPr lang="en-US" sz="2000">
                <a:solidFill>
                  <a:srgbClr val="0033A0"/>
                </a:solidFill>
                <a:cs typeface="Arial"/>
              </a:endParaRPr>
            </a:p>
            <a:p>
              <a:pPr algn="r"/>
              <a:r>
                <a:rPr lang="en-US" sz="1050" b="1">
                  <a:solidFill>
                    <a:srgbClr val="0033A0"/>
                  </a:solidFill>
                  <a:cs typeface="Arial"/>
                </a:rPr>
                <a:t>Transformation and Load</a:t>
              </a:r>
              <a:endParaRPr lang="en-US" sz="2000">
                <a:solidFill>
                  <a:srgbClr val="0033A0"/>
                </a:solidFill>
                <a:cs typeface="Arial"/>
              </a:endParaRPr>
            </a:p>
          </p:txBody>
        </p:sp>
        <p:sp>
          <p:nvSpPr>
            <p:cNvPr id="15" name="Rectangle: Rounded Corners 14">
              <a:extLst>
                <a:ext uri="{FF2B5EF4-FFF2-40B4-BE49-F238E27FC236}">
                  <a16:creationId xmlns:a16="http://schemas.microsoft.com/office/drawing/2014/main" id="{BF751E19-797F-4553-A597-33AD807FE914}"/>
                </a:ext>
              </a:extLst>
            </p:cNvPr>
            <p:cNvSpPr/>
            <p:nvPr/>
          </p:nvSpPr>
          <p:spPr>
            <a:xfrm>
              <a:off x="226846" y="3474160"/>
              <a:ext cx="1282679" cy="464742"/>
            </a:xfrm>
            <a:prstGeom prst="round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a:solidFill>
                    <a:srgbClr val="0033A0"/>
                  </a:solidFill>
                  <a:cs typeface="Arial"/>
                </a:rPr>
                <a:t>Trial Runs &amp; Dress Rehearsals</a:t>
              </a:r>
              <a:endParaRPr lang="en-US" sz="2000">
                <a:solidFill>
                  <a:srgbClr val="0033A0"/>
                </a:solidFill>
                <a:cs typeface="Arial"/>
              </a:endParaRPr>
            </a:p>
          </p:txBody>
        </p:sp>
        <p:sp>
          <p:nvSpPr>
            <p:cNvPr id="16" name="Rectangle: Rounded Corners 15">
              <a:extLst>
                <a:ext uri="{FF2B5EF4-FFF2-40B4-BE49-F238E27FC236}">
                  <a16:creationId xmlns:a16="http://schemas.microsoft.com/office/drawing/2014/main" id="{A7213814-8EA2-4A2C-B830-F20DEBDBFB99}"/>
                </a:ext>
              </a:extLst>
            </p:cNvPr>
            <p:cNvSpPr/>
            <p:nvPr/>
          </p:nvSpPr>
          <p:spPr>
            <a:xfrm>
              <a:off x="211807" y="4121141"/>
              <a:ext cx="1297718" cy="359466"/>
            </a:xfrm>
            <a:prstGeom prst="round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a:solidFill>
                    <a:srgbClr val="0033A0"/>
                  </a:solidFill>
                  <a:cs typeface="Arial"/>
                </a:rPr>
                <a:t>Cut-Over</a:t>
              </a:r>
              <a:endParaRPr lang="en-US" sz="2000">
                <a:solidFill>
                  <a:srgbClr val="0033A0"/>
                </a:solidFill>
                <a:cs typeface="Arial"/>
              </a:endParaRPr>
            </a:p>
          </p:txBody>
        </p:sp>
        <p:sp>
          <p:nvSpPr>
            <p:cNvPr id="17" name="Rectangle: Rounded Corners 16">
              <a:extLst>
                <a:ext uri="{FF2B5EF4-FFF2-40B4-BE49-F238E27FC236}">
                  <a16:creationId xmlns:a16="http://schemas.microsoft.com/office/drawing/2014/main" id="{0ED7D9F7-0CDC-4699-9814-CA96BB8D9B3B}"/>
                </a:ext>
              </a:extLst>
            </p:cNvPr>
            <p:cNvSpPr/>
            <p:nvPr/>
          </p:nvSpPr>
          <p:spPr>
            <a:xfrm>
              <a:off x="211807" y="1978158"/>
              <a:ext cx="1297718" cy="419623"/>
            </a:xfrm>
            <a:prstGeom prst="round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a:solidFill>
                    <a:srgbClr val="0033A0"/>
                  </a:solidFill>
                  <a:cs typeface="Arial"/>
                </a:rPr>
                <a:t> Analysis</a:t>
              </a:r>
            </a:p>
          </p:txBody>
        </p:sp>
        <p:sp>
          <p:nvSpPr>
            <p:cNvPr id="18" name="Rectangle: Rounded Corners 17">
              <a:extLst>
                <a:ext uri="{FF2B5EF4-FFF2-40B4-BE49-F238E27FC236}">
                  <a16:creationId xmlns:a16="http://schemas.microsoft.com/office/drawing/2014/main" id="{9D40C7CB-1D4D-45CF-9CB4-C18489BDA8AC}"/>
                </a:ext>
              </a:extLst>
            </p:cNvPr>
            <p:cNvSpPr/>
            <p:nvPr/>
          </p:nvSpPr>
          <p:spPr>
            <a:xfrm>
              <a:off x="1639119" y="1790034"/>
              <a:ext cx="5015654" cy="724320"/>
            </a:xfrm>
            <a:prstGeom prst="roundRect">
              <a:avLst/>
            </a:prstGeom>
            <a:solidFill>
              <a:srgbClr val="E6E7FF"/>
            </a:solidFill>
            <a:ln>
              <a:noFill/>
            </a:ln>
          </p:spPr>
          <p:style>
            <a:lnRef idx="0">
              <a:schemeClr val="dk1"/>
            </a:lnRef>
            <a:fillRef idx="3">
              <a:schemeClr val="dk1"/>
            </a:fillRef>
            <a:effectRef idx="3">
              <a:schemeClr val="dk1"/>
            </a:effectRef>
            <a:fontRef idx="minor">
              <a:schemeClr val="lt1"/>
            </a:fontRef>
          </p:style>
          <p:txBody>
            <a:bodyPr rtlCol="0" anchor="ctr"/>
            <a:lstStyle/>
            <a:p>
              <a:pPr marL="139065" indent="-139065">
                <a:buFont typeface="Arial,Sans-Serif"/>
                <a:buChar char="•"/>
              </a:pPr>
              <a:r>
                <a:rPr lang="en-US" sz="900">
                  <a:solidFill>
                    <a:schemeClr val="tx2"/>
                  </a:solidFill>
                  <a:ea typeface="+mn-lt"/>
                  <a:cs typeface="+mn-lt"/>
                </a:rPr>
                <a:t>Analysis of source systems for data mapping to Target System</a:t>
              </a:r>
            </a:p>
            <a:p>
              <a:pPr marL="139065" indent="-139065">
                <a:buFont typeface="Arial,Sans-Serif"/>
                <a:buChar char="•"/>
              </a:pPr>
              <a:r>
                <a:rPr lang="en-US" sz="900">
                  <a:solidFill>
                    <a:schemeClr val="tx2"/>
                  </a:solidFill>
                  <a:ea typeface="+mn-lt"/>
                  <a:cs typeface="+mn-lt"/>
                </a:rPr>
                <a:t>Reports analysis and profiling (source &amp; target) – any additional data requirements</a:t>
              </a:r>
            </a:p>
            <a:p>
              <a:pPr marL="139065" indent="-139065">
                <a:buFont typeface="Arial,Sans-Serif"/>
                <a:buChar char="•"/>
              </a:pPr>
              <a:r>
                <a:rPr lang="en-US" sz="900">
                  <a:solidFill>
                    <a:schemeClr val="tx2"/>
                  </a:solidFill>
                  <a:ea typeface="+mn-lt"/>
                  <a:cs typeface="+mn-lt"/>
                </a:rPr>
                <a:t>Data exception report</a:t>
              </a:r>
            </a:p>
            <a:p>
              <a:pPr marL="139065" indent="-139065">
                <a:buFont typeface="Arial,Sans-Serif"/>
                <a:buChar char="•"/>
              </a:pPr>
              <a:r>
                <a:rPr lang="en-US" sz="900">
                  <a:solidFill>
                    <a:schemeClr val="tx2"/>
                  </a:solidFill>
                  <a:ea typeface="+mn-lt"/>
                  <a:cs typeface="+mn-lt"/>
                </a:rPr>
                <a:t>Identify audit &amp; reconciliation requirements </a:t>
              </a:r>
              <a:endParaRPr lang="en-GB">
                <a:solidFill>
                  <a:schemeClr val="tx2"/>
                </a:solidFill>
                <a:ea typeface="+mn-lt"/>
                <a:cs typeface="+mn-lt"/>
              </a:endParaRPr>
            </a:p>
            <a:p>
              <a:pPr marL="139065" indent="-139065">
                <a:buFont typeface="Arial,Sans-Serif"/>
                <a:buChar char="•"/>
              </a:pPr>
              <a:r>
                <a:rPr lang="en-US" sz="900">
                  <a:solidFill>
                    <a:schemeClr val="tx2"/>
                  </a:solidFill>
                  <a:ea typeface="+mn-lt"/>
                  <a:cs typeface="+mn-lt"/>
                </a:rPr>
                <a:t>Document data migration requirements (business &amp; technology) </a:t>
              </a:r>
            </a:p>
          </p:txBody>
        </p:sp>
        <p:sp>
          <p:nvSpPr>
            <p:cNvPr id="19" name="Rectangle: Rounded Corners 18">
              <a:extLst>
                <a:ext uri="{FF2B5EF4-FFF2-40B4-BE49-F238E27FC236}">
                  <a16:creationId xmlns:a16="http://schemas.microsoft.com/office/drawing/2014/main" id="{B5A7BA8F-7E57-4999-A9FD-64F093DD86CE}"/>
                </a:ext>
              </a:extLst>
            </p:cNvPr>
            <p:cNvSpPr/>
            <p:nvPr/>
          </p:nvSpPr>
          <p:spPr>
            <a:xfrm>
              <a:off x="6772930" y="1764312"/>
              <a:ext cx="2122179" cy="746879"/>
            </a:xfrm>
            <a:prstGeom prst="roundRect">
              <a:avLst/>
            </a:prstGeom>
            <a:solidFill>
              <a:srgbClr val="E6E7FF"/>
            </a:solidFill>
            <a:ln>
              <a:no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51130" indent="-151130">
                <a:buFont typeface="Arial,Sans-Serif"/>
                <a:buChar char="•"/>
              </a:pPr>
              <a:r>
                <a:rPr lang="en-US" sz="900">
                  <a:solidFill>
                    <a:schemeClr val="tx2"/>
                  </a:solidFill>
                  <a:ea typeface="+mn-lt"/>
                  <a:cs typeface="+mn-lt"/>
                </a:rPr>
                <a:t>Mapped DMS (Data Mapping Sheets)</a:t>
              </a:r>
            </a:p>
          </p:txBody>
        </p:sp>
        <p:sp>
          <p:nvSpPr>
            <p:cNvPr id="20" name="Rectangle: Rounded Corners 19">
              <a:extLst>
                <a:ext uri="{FF2B5EF4-FFF2-40B4-BE49-F238E27FC236}">
                  <a16:creationId xmlns:a16="http://schemas.microsoft.com/office/drawing/2014/main" id="{66D09D6D-257C-4FCA-B106-0D554C62699A}"/>
                </a:ext>
              </a:extLst>
            </p:cNvPr>
            <p:cNvSpPr/>
            <p:nvPr/>
          </p:nvSpPr>
          <p:spPr>
            <a:xfrm>
              <a:off x="1642383" y="2585565"/>
              <a:ext cx="5015653" cy="694241"/>
            </a:xfrm>
            <a:prstGeom prst="roundRect">
              <a:avLst/>
            </a:prstGeom>
            <a:solidFill>
              <a:srgbClr val="E6E7FF"/>
            </a:solidFill>
            <a:ln>
              <a:noFill/>
            </a:ln>
          </p:spPr>
          <p:style>
            <a:lnRef idx="0">
              <a:schemeClr val="dk1"/>
            </a:lnRef>
            <a:fillRef idx="3">
              <a:schemeClr val="dk1"/>
            </a:fillRef>
            <a:effectRef idx="3">
              <a:schemeClr val="dk1"/>
            </a:effectRef>
            <a:fontRef idx="minor">
              <a:schemeClr val="lt1"/>
            </a:fontRef>
          </p:style>
          <p:txBody>
            <a:bodyPr rtlCol="0" anchor="ctr"/>
            <a:lstStyle/>
            <a:p>
              <a:pPr marL="139065" indent="-139065">
                <a:buFont typeface="Arial,Sans-Serif"/>
                <a:buChar char="•"/>
              </a:pPr>
              <a:r>
                <a:rPr lang="en-US" sz="900">
                  <a:solidFill>
                    <a:schemeClr val="tx2"/>
                  </a:solidFill>
                  <a:ea typeface="+mn-lt"/>
                  <a:cs typeface="+mn-lt"/>
                </a:rPr>
                <a:t>Data elements are mapped from source to target</a:t>
              </a:r>
              <a:endParaRPr lang="en-US" sz="900">
                <a:ea typeface="+mn-lt"/>
                <a:cs typeface="+mn-lt"/>
              </a:endParaRPr>
            </a:p>
            <a:p>
              <a:pPr marL="139065" indent="-139065">
                <a:buFont typeface="Arial,Sans-Serif"/>
                <a:buChar char="•"/>
              </a:pPr>
              <a:r>
                <a:rPr lang="en-US" sz="900">
                  <a:solidFill>
                    <a:schemeClr val="tx2"/>
                  </a:solidFill>
                  <a:ea typeface="+mn-lt"/>
                  <a:cs typeface="+mn-lt"/>
                </a:rPr>
                <a:t>Plan for freezing physical data structures during the migration is put together.</a:t>
              </a:r>
              <a:endParaRPr lang="en-US" sz="900">
                <a:ea typeface="+mn-lt"/>
                <a:cs typeface="+mn-lt"/>
              </a:endParaRPr>
            </a:p>
            <a:p>
              <a:pPr marL="139065" indent="-139065">
                <a:buFont typeface="Arial,Sans-Serif"/>
                <a:buChar char="•"/>
              </a:pPr>
              <a:r>
                <a:rPr lang="en-US" sz="900">
                  <a:solidFill>
                    <a:schemeClr val="tx2"/>
                  </a:solidFill>
                  <a:ea typeface="+mn-lt"/>
                  <a:cs typeface="+mn-lt"/>
                </a:rPr>
                <a:t>Migration tools identified &amp; any local customizations done</a:t>
              </a:r>
            </a:p>
            <a:p>
              <a:pPr marL="139065" indent="-139065">
                <a:buFont typeface="Arial,Sans-Serif"/>
                <a:buChar char="•"/>
              </a:pPr>
              <a:r>
                <a:rPr lang="en-US" sz="900">
                  <a:solidFill>
                    <a:schemeClr val="tx2"/>
                  </a:solidFill>
                  <a:ea typeface="+mn-lt"/>
                  <a:cs typeface="+mn-lt"/>
                </a:rPr>
                <a:t>Run T24 Data upload (Temenos DM tool) Reconciliation / data checking reports are run.</a:t>
              </a:r>
            </a:p>
            <a:p>
              <a:pPr marL="139065" indent="-139065">
                <a:buFont typeface="Arial,Sans-Serif"/>
                <a:buChar char="•"/>
              </a:pPr>
              <a:r>
                <a:rPr lang="en-US" sz="900">
                  <a:solidFill>
                    <a:schemeClr val="tx2"/>
                  </a:solidFill>
                  <a:ea typeface="+mn-lt"/>
                  <a:cs typeface="+mn-lt"/>
                </a:rPr>
                <a:t>Acceptance criteria and performance metrics are evaluated.</a:t>
              </a:r>
              <a:endParaRPr lang="en-GB"/>
            </a:p>
          </p:txBody>
        </p:sp>
        <p:sp>
          <p:nvSpPr>
            <p:cNvPr id="21" name="Rectangle: Rounded Corners 20">
              <a:extLst>
                <a:ext uri="{FF2B5EF4-FFF2-40B4-BE49-F238E27FC236}">
                  <a16:creationId xmlns:a16="http://schemas.microsoft.com/office/drawing/2014/main" id="{79B924F5-5C2F-4ADA-A211-D9F092B2350E}"/>
                </a:ext>
              </a:extLst>
            </p:cNvPr>
            <p:cNvSpPr/>
            <p:nvPr/>
          </p:nvSpPr>
          <p:spPr>
            <a:xfrm>
              <a:off x="6776194" y="2589922"/>
              <a:ext cx="2114659" cy="679202"/>
            </a:xfrm>
            <a:prstGeom prst="roundRect">
              <a:avLst/>
            </a:prstGeom>
            <a:solidFill>
              <a:srgbClr val="E6E7FF"/>
            </a:solidFill>
            <a:ln>
              <a:no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51130" indent="-151130">
                <a:buFont typeface="Arial,Sans-Serif"/>
                <a:buChar char="•"/>
              </a:pPr>
              <a:r>
                <a:rPr lang="en-US" sz="900" dirty="0">
                  <a:solidFill>
                    <a:schemeClr val="tx2"/>
                  </a:solidFill>
                  <a:ea typeface="+mn-lt"/>
                  <a:cs typeface="+mn-lt"/>
                </a:rPr>
                <a:t>DM Tool Configurations(for configuration &amp; scripts) </a:t>
              </a:r>
            </a:p>
            <a:p>
              <a:pPr marL="151130" indent="-151130">
                <a:buFont typeface="Arial,Sans-Serif"/>
                <a:buChar char="•"/>
              </a:pPr>
              <a:r>
                <a:rPr lang="en-US" sz="900" dirty="0">
                  <a:solidFill>
                    <a:schemeClr val="tx2"/>
                  </a:solidFill>
                  <a:ea typeface="+mn-lt"/>
                  <a:cs typeface="+mn-lt"/>
                </a:rPr>
                <a:t>Scripts for loading</a:t>
              </a:r>
            </a:p>
            <a:p>
              <a:pPr marL="151130" indent="-151130">
                <a:buFont typeface="Arial,Sans-Serif"/>
                <a:buChar char="•"/>
              </a:pPr>
              <a:r>
                <a:rPr lang="en-US" sz="900" dirty="0">
                  <a:solidFill>
                    <a:schemeClr val="tx2"/>
                  </a:solidFill>
                  <a:ea typeface="+mn-lt"/>
                  <a:cs typeface="+mn-lt"/>
                </a:rPr>
                <a:t>Scripts for technical reconciliations </a:t>
              </a:r>
            </a:p>
            <a:p>
              <a:pPr marL="151130" indent="-151130">
                <a:buFont typeface="Arial,Sans-Serif"/>
                <a:buChar char="•"/>
              </a:pPr>
              <a:r>
                <a:rPr lang="en-US" sz="900" dirty="0">
                  <a:solidFill>
                    <a:schemeClr val="tx2"/>
                  </a:solidFill>
                  <a:cs typeface="Arial"/>
                </a:rPr>
                <a:t>Updated Migration Runbook</a:t>
              </a:r>
              <a:endParaRPr lang="en-US" dirty="0">
                <a:solidFill>
                  <a:schemeClr val="tx2"/>
                </a:solidFill>
              </a:endParaRPr>
            </a:p>
          </p:txBody>
        </p:sp>
        <p:sp>
          <p:nvSpPr>
            <p:cNvPr id="22" name="Rectangle: Rounded Corners 21">
              <a:extLst>
                <a:ext uri="{FF2B5EF4-FFF2-40B4-BE49-F238E27FC236}">
                  <a16:creationId xmlns:a16="http://schemas.microsoft.com/office/drawing/2014/main" id="{DF689ED3-0426-4B48-A16B-43460DFF2F22}"/>
                </a:ext>
              </a:extLst>
            </p:cNvPr>
            <p:cNvSpPr/>
            <p:nvPr/>
          </p:nvSpPr>
          <p:spPr>
            <a:xfrm>
              <a:off x="1642383" y="3337538"/>
              <a:ext cx="5015654" cy="754399"/>
            </a:xfrm>
            <a:prstGeom prst="roundRect">
              <a:avLst/>
            </a:prstGeom>
            <a:solidFill>
              <a:srgbClr val="E6E7FF"/>
            </a:solidFill>
            <a:ln>
              <a:noFill/>
            </a:ln>
          </p:spPr>
          <p:style>
            <a:lnRef idx="0">
              <a:schemeClr val="dk1"/>
            </a:lnRef>
            <a:fillRef idx="3">
              <a:schemeClr val="dk1"/>
            </a:fillRef>
            <a:effectRef idx="3">
              <a:schemeClr val="dk1"/>
            </a:effectRef>
            <a:fontRef idx="minor">
              <a:schemeClr val="lt1"/>
            </a:fontRef>
          </p:style>
          <p:txBody>
            <a:bodyPr rtlCol="0" anchor="ctr"/>
            <a:lstStyle/>
            <a:p>
              <a:pPr marL="139065" indent="-139065">
                <a:buFont typeface="Arial,Sans-Serif"/>
                <a:buChar char="•"/>
              </a:pPr>
              <a:r>
                <a:rPr lang="en-US" sz="900">
                  <a:solidFill>
                    <a:schemeClr val="tx2"/>
                  </a:solidFill>
                  <a:ea typeface="+mn-lt"/>
                  <a:cs typeface="+mn-lt"/>
                </a:rPr>
                <a:t>Data elements are mapped from source to target</a:t>
              </a:r>
              <a:endParaRPr lang="en-US" sz="900">
                <a:ea typeface="+mn-lt"/>
                <a:cs typeface="+mn-lt"/>
              </a:endParaRPr>
            </a:p>
            <a:p>
              <a:pPr marL="139065" indent="-139065">
                <a:buFont typeface="Arial,Sans-Serif"/>
                <a:buChar char="•"/>
              </a:pPr>
              <a:r>
                <a:rPr lang="en-US" sz="900">
                  <a:solidFill>
                    <a:schemeClr val="tx2"/>
                  </a:solidFill>
                  <a:ea typeface="+mn-lt"/>
                  <a:cs typeface="+mn-lt"/>
                </a:rPr>
                <a:t>Plan for freezing physical data structures during the migration is put together.</a:t>
              </a:r>
              <a:endParaRPr lang="en-US" sz="900">
                <a:ea typeface="+mn-lt"/>
                <a:cs typeface="+mn-lt"/>
              </a:endParaRPr>
            </a:p>
            <a:p>
              <a:pPr marL="139065" indent="-139065">
                <a:buFont typeface="Arial,Sans-Serif"/>
                <a:buChar char="•"/>
              </a:pPr>
              <a:r>
                <a:rPr lang="en-US" sz="900">
                  <a:solidFill>
                    <a:schemeClr val="tx2"/>
                  </a:solidFill>
                  <a:ea typeface="+mn-lt"/>
                  <a:cs typeface="+mn-lt"/>
                </a:rPr>
                <a:t>Migration tools identified &amp; any local customizations done</a:t>
              </a:r>
            </a:p>
            <a:p>
              <a:pPr marL="139065" indent="-139065">
                <a:buFont typeface="Arial,Sans-Serif"/>
                <a:buChar char="•"/>
              </a:pPr>
              <a:r>
                <a:rPr lang="en-US" sz="900">
                  <a:solidFill>
                    <a:schemeClr val="tx2"/>
                  </a:solidFill>
                  <a:ea typeface="+mn-lt"/>
                  <a:cs typeface="+mn-lt"/>
                </a:rPr>
                <a:t>Run T24 Data upload (Temenos DM tool) Reconciliation / data checking reports are run.</a:t>
              </a:r>
            </a:p>
            <a:p>
              <a:pPr marL="139065" indent="-139065">
                <a:buFont typeface="Arial,Sans-Serif"/>
                <a:buChar char="•"/>
              </a:pPr>
              <a:r>
                <a:rPr lang="en-US" sz="900">
                  <a:solidFill>
                    <a:schemeClr val="tx2"/>
                  </a:solidFill>
                  <a:ea typeface="+mn-lt"/>
                  <a:cs typeface="+mn-lt"/>
                </a:rPr>
                <a:t>Acceptance criteria and performance metrics are evaluated.</a:t>
              </a:r>
              <a:endParaRPr lang="en-GB"/>
            </a:p>
          </p:txBody>
        </p:sp>
        <p:sp>
          <p:nvSpPr>
            <p:cNvPr id="23" name="Rectangle: Rounded Corners 22">
              <a:extLst>
                <a:ext uri="{FF2B5EF4-FFF2-40B4-BE49-F238E27FC236}">
                  <a16:creationId xmlns:a16="http://schemas.microsoft.com/office/drawing/2014/main" id="{C0B64E20-3B9C-485E-809A-DD6B2CB34D6F}"/>
                </a:ext>
              </a:extLst>
            </p:cNvPr>
            <p:cNvSpPr/>
            <p:nvPr/>
          </p:nvSpPr>
          <p:spPr>
            <a:xfrm>
              <a:off x="1642383" y="4149670"/>
              <a:ext cx="5015654" cy="528808"/>
            </a:xfrm>
            <a:prstGeom prst="roundRect">
              <a:avLst/>
            </a:prstGeom>
            <a:solidFill>
              <a:srgbClr val="E6E7FF"/>
            </a:solidFill>
            <a:ln>
              <a:noFill/>
            </a:ln>
          </p:spPr>
          <p:style>
            <a:lnRef idx="0">
              <a:schemeClr val="dk1"/>
            </a:lnRef>
            <a:fillRef idx="3">
              <a:schemeClr val="dk1"/>
            </a:fillRef>
            <a:effectRef idx="3">
              <a:schemeClr val="dk1"/>
            </a:effectRef>
            <a:fontRef idx="minor">
              <a:schemeClr val="lt1"/>
            </a:fontRef>
          </p:style>
          <p:txBody>
            <a:bodyPr rtlCol="0" anchor="ctr"/>
            <a:lstStyle/>
            <a:p>
              <a:pPr marL="139065" indent="-139065">
                <a:buFont typeface="Arial,Sans-Serif"/>
                <a:buChar char="•"/>
              </a:pPr>
              <a:r>
                <a:rPr lang="en-US" sz="900" dirty="0">
                  <a:solidFill>
                    <a:schemeClr val="tx2"/>
                  </a:solidFill>
                  <a:ea typeface="+mn-lt"/>
                  <a:cs typeface="+mn-lt"/>
                </a:rPr>
                <a:t>Go Live Preparation</a:t>
              </a:r>
            </a:p>
            <a:p>
              <a:pPr marL="139065" indent="-139065">
                <a:buFont typeface="Arial,Sans-Serif"/>
                <a:buChar char="•"/>
              </a:pPr>
              <a:r>
                <a:rPr lang="en-US" sz="900" dirty="0">
                  <a:solidFill>
                    <a:schemeClr val="tx2"/>
                  </a:solidFill>
                  <a:ea typeface="+mn-lt"/>
                  <a:cs typeface="+mn-lt"/>
                </a:rPr>
                <a:t>Cutover Plan Execution</a:t>
              </a:r>
            </a:p>
            <a:p>
              <a:pPr marL="139065" indent="-139065">
                <a:buFont typeface="Arial,Sans-Serif"/>
                <a:buChar char="•"/>
              </a:pPr>
              <a:r>
                <a:rPr lang="en-US" sz="900" dirty="0">
                  <a:solidFill>
                    <a:schemeClr val="tx2"/>
                  </a:solidFill>
                  <a:ea typeface="+mn-lt"/>
                  <a:cs typeface="+mn-lt"/>
                </a:rPr>
                <a:t>Migrate Production</a:t>
              </a:r>
            </a:p>
          </p:txBody>
        </p:sp>
        <p:sp>
          <p:nvSpPr>
            <p:cNvPr id="24" name="Rectangle: Rounded Corners 23">
              <a:extLst>
                <a:ext uri="{FF2B5EF4-FFF2-40B4-BE49-F238E27FC236}">
                  <a16:creationId xmlns:a16="http://schemas.microsoft.com/office/drawing/2014/main" id="{59D79F0D-5CE5-4D6B-9944-841407F1311B}"/>
                </a:ext>
              </a:extLst>
            </p:cNvPr>
            <p:cNvSpPr/>
            <p:nvPr/>
          </p:nvSpPr>
          <p:spPr>
            <a:xfrm>
              <a:off x="6776195" y="3334376"/>
              <a:ext cx="2122178" cy="716801"/>
            </a:xfrm>
            <a:prstGeom prst="roundRect">
              <a:avLst/>
            </a:prstGeom>
            <a:solidFill>
              <a:srgbClr val="E6E7FF"/>
            </a:solidFill>
            <a:ln>
              <a:no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51130" indent="-151130">
                <a:buFont typeface="Arial,Sans-Serif"/>
                <a:buChar char="•"/>
              </a:pPr>
              <a:r>
                <a:rPr lang="en-US" sz="900" dirty="0">
                  <a:solidFill>
                    <a:schemeClr val="tx2"/>
                  </a:solidFill>
                  <a:ea typeface="+mn-lt"/>
                  <a:cs typeface="+mn-lt"/>
                </a:rPr>
                <a:t>Mock Run</a:t>
              </a:r>
            </a:p>
            <a:p>
              <a:pPr marL="151130" indent="-151130">
                <a:buFont typeface="Arial,Sans-Serif"/>
                <a:buChar char="•"/>
              </a:pPr>
              <a:r>
                <a:rPr lang="en-US" sz="900" dirty="0">
                  <a:solidFill>
                    <a:schemeClr val="tx2"/>
                  </a:solidFill>
                  <a:cs typeface="Arial"/>
                </a:rPr>
                <a:t>Refined migration Runbook</a:t>
              </a:r>
              <a:endParaRPr lang="en-US" sz="900" dirty="0">
                <a:solidFill>
                  <a:schemeClr val="tx2"/>
                </a:solidFill>
                <a:ea typeface="+mn-lt"/>
                <a:cs typeface="+mn-lt"/>
              </a:endParaRPr>
            </a:p>
            <a:p>
              <a:pPr marL="151130" indent="-151130">
                <a:buFont typeface="Arial,Sans-Serif"/>
                <a:buChar char="•"/>
              </a:pPr>
              <a:r>
                <a:rPr lang="en-US" sz="900" dirty="0">
                  <a:solidFill>
                    <a:schemeClr val="tx2"/>
                  </a:solidFill>
                  <a:cs typeface="Arial"/>
                </a:rPr>
                <a:t>Refined cut-over plan</a:t>
              </a:r>
              <a:endParaRPr lang="en-US" sz="2000" dirty="0"/>
            </a:p>
          </p:txBody>
        </p:sp>
        <p:sp>
          <p:nvSpPr>
            <p:cNvPr id="25" name="Rectangle: Rounded Corners 24">
              <a:extLst>
                <a:ext uri="{FF2B5EF4-FFF2-40B4-BE49-F238E27FC236}">
                  <a16:creationId xmlns:a16="http://schemas.microsoft.com/office/drawing/2014/main" id="{1888173D-C02F-45E5-A5E3-4E9691E40EE0}"/>
                </a:ext>
              </a:extLst>
            </p:cNvPr>
            <p:cNvSpPr/>
            <p:nvPr/>
          </p:nvSpPr>
          <p:spPr>
            <a:xfrm>
              <a:off x="6776195" y="4123948"/>
              <a:ext cx="2122178" cy="543848"/>
            </a:xfrm>
            <a:prstGeom prst="roundRect">
              <a:avLst/>
            </a:prstGeom>
            <a:solidFill>
              <a:srgbClr val="E6E7FF"/>
            </a:solidFill>
            <a:ln>
              <a:noFill/>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51130" indent="-151130">
                <a:buFont typeface="Arial,Sans-Serif"/>
                <a:buChar char="•"/>
              </a:pPr>
              <a:r>
                <a:rPr lang="en-US" sz="900">
                  <a:solidFill>
                    <a:schemeClr val="tx2"/>
                  </a:solidFill>
                  <a:ea typeface="+mn-lt"/>
                  <a:cs typeface="+mn-lt"/>
                </a:rPr>
                <a:t>Migrated</a:t>
              </a:r>
              <a:r>
                <a:rPr lang="en-US" sz="900">
                  <a:solidFill>
                    <a:schemeClr val="tx2"/>
                  </a:solidFill>
                  <a:cs typeface="Arial"/>
                </a:rPr>
                <a:t> data to Production</a:t>
              </a:r>
              <a:endParaRPr lang="en-US" sz="2000">
                <a:solidFill>
                  <a:schemeClr val="tx2"/>
                </a:solidFill>
              </a:endParaRPr>
            </a:p>
          </p:txBody>
        </p:sp>
        <p:pic>
          <p:nvPicPr>
            <p:cNvPr id="26" name="Picture 89" descr="A picture containing computer&#10;&#10;Description generated with very high confidence">
              <a:extLst>
                <a:ext uri="{FF2B5EF4-FFF2-40B4-BE49-F238E27FC236}">
                  <a16:creationId xmlns:a16="http://schemas.microsoft.com/office/drawing/2014/main" id="{1BE9C66E-69BB-442D-AB39-36D883A94EAC}"/>
                </a:ext>
              </a:extLst>
            </p:cNvPr>
            <p:cNvPicPr>
              <a:picLocks noChangeAspect="1"/>
            </p:cNvPicPr>
            <p:nvPr/>
          </p:nvPicPr>
          <p:blipFill>
            <a:blip r:embed="rId4"/>
            <a:stretch>
              <a:fillRect/>
            </a:stretch>
          </p:blipFill>
          <p:spPr>
            <a:xfrm>
              <a:off x="232065" y="1372886"/>
              <a:ext cx="308114" cy="308114"/>
            </a:xfrm>
            <a:prstGeom prst="rect">
              <a:avLst/>
            </a:prstGeom>
          </p:spPr>
        </p:pic>
        <p:pic>
          <p:nvPicPr>
            <p:cNvPr id="27" name="Picture 99" descr="A close up of a white fence&#10;&#10;Description generated with high confidence">
              <a:extLst>
                <a:ext uri="{FF2B5EF4-FFF2-40B4-BE49-F238E27FC236}">
                  <a16:creationId xmlns:a16="http://schemas.microsoft.com/office/drawing/2014/main" id="{3DEB0C8F-EC3B-41D2-BE67-58E0DAD92D38}"/>
                </a:ext>
              </a:extLst>
            </p:cNvPr>
            <p:cNvPicPr>
              <a:picLocks noChangeAspect="1"/>
            </p:cNvPicPr>
            <p:nvPr/>
          </p:nvPicPr>
          <p:blipFill>
            <a:blip r:embed="rId5"/>
            <a:stretch>
              <a:fillRect/>
            </a:stretch>
          </p:blipFill>
          <p:spPr>
            <a:xfrm>
              <a:off x="238822" y="2028301"/>
              <a:ext cx="299831" cy="324680"/>
            </a:xfrm>
            <a:prstGeom prst="rect">
              <a:avLst/>
            </a:prstGeom>
          </p:spPr>
        </p:pic>
        <p:pic>
          <p:nvPicPr>
            <p:cNvPr id="28" name="Picture 101" descr="A close up of a logo&#10;&#10;Description generated with high confidence">
              <a:extLst>
                <a:ext uri="{FF2B5EF4-FFF2-40B4-BE49-F238E27FC236}">
                  <a16:creationId xmlns:a16="http://schemas.microsoft.com/office/drawing/2014/main" id="{31CBDD7E-F8A5-400E-A8F8-9AE07E9E8328}"/>
                </a:ext>
              </a:extLst>
            </p:cNvPr>
            <p:cNvPicPr>
              <a:picLocks noChangeAspect="1"/>
            </p:cNvPicPr>
            <p:nvPr/>
          </p:nvPicPr>
          <p:blipFill>
            <a:blip r:embed="rId6"/>
            <a:stretch>
              <a:fillRect/>
            </a:stretch>
          </p:blipFill>
          <p:spPr>
            <a:xfrm>
              <a:off x="273478" y="2820817"/>
              <a:ext cx="227578" cy="226813"/>
            </a:xfrm>
            <a:prstGeom prst="rect">
              <a:avLst/>
            </a:prstGeom>
          </p:spPr>
        </p:pic>
        <p:pic>
          <p:nvPicPr>
            <p:cNvPr id="29" name="Picture 103" descr="A close up of a sign&#10;&#10;Description generated with very high confidence">
              <a:extLst>
                <a:ext uri="{FF2B5EF4-FFF2-40B4-BE49-F238E27FC236}">
                  <a16:creationId xmlns:a16="http://schemas.microsoft.com/office/drawing/2014/main" id="{58D0B020-D474-4DDB-9702-3E1FE1526361}"/>
                </a:ext>
              </a:extLst>
            </p:cNvPr>
            <p:cNvPicPr>
              <a:picLocks noChangeAspect="1"/>
            </p:cNvPicPr>
            <p:nvPr/>
          </p:nvPicPr>
          <p:blipFill>
            <a:blip r:embed="rId7"/>
            <a:stretch>
              <a:fillRect/>
            </a:stretch>
          </p:blipFill>
          <p:spPr>
            <a:xfrm>
              <a:off x="272715" y="3544783"/>
              <a:ext cx="266701" cy="308113"/>
            </a:xfrm>
            <a:prstGeom prst="rect">
              <a:avLst/>
            </a:prstGeom>
          </p:spPr>
        </p:pic>
        <p:pic>
          <p:nvPicPr>
            <p:cNvPr id="30" name="Picture 105" descr="A close up of a logo&#10;&#10;Description generated with very high confidence">
              <a:extLst>
                <a:ext uri="{FF2B5EF4-FFF2-40B4-BE49-F238E27FC236}">
                  <a16:creationId xmlns:a16="http://schemas.microsoft.com/office/drawing/2014/main" id="{195D60C2-FF74-48D4-B2F0-E14AF71DE14E}"/>
                </a:ext>
              </a:extLst>
            </p:cNvPr>
            <p:cNvPicPr>
              <a:picLocks noChangeAspect="1"/>
            </p:cNvPicPr>
            <p:nvPr/>
          </p:nvPicPr>
          <p:blipFill>
            <a:blip r:embed="rId8"/>
            <a:stretch>
              <a:fillRect/>
            </a:stretch>
          </p:blipFill>
          <p:spPr>
            <a:xfrm>
              <a:off x="231302" y="4167285"/>
              <a:ext cx="283266" cy="258419"/>
            </a:xfrm>
            <a:prstGeom prst="rect">
              <a:avLst/>
            </a:prstGeom>
          </p:spPr>
        </p:pic>
      </p:grpSp>
    </p:spTree>
    <p:extLst>
      <p:ext uri="{BB962C8B-B14F-4D97-AF65-F5344CB8AC3E}">
        <p14:creationId xmlns:p14="http://schemas.microsoft.com/office/powerpoint/2010/main" val="93999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Validation/Loading Process</a:t>
            </a:r>
          </a:p>
        </p:txBody>
      </p:sp>
      <p:sp>
        <p:nvSpPr>
          <p:cNvPr id="3" name="Content Placeholder 2"/>
          <p:cNvSpPr>
            <a:spLocks noGrp="1"/>
          </p:cNvSpPr>
          <p:nvPr>
            <p:ph sz="quarter" idx="11"/>
          </p:nvPr>
        </p:nvSpPr>
        <p:spPr/>
        <p:txBody>
          <a:bodyPr/>
          <a:lstStyle/>
          <a:p>
            <a:r>
              <a:rPr lang="en-US" sz="1800" dirty="0">
                <a:latin typeface="+mj-lt"/>
              </a:rPr>
              <a:t> Commit and verify the DSC record to start the validation/loading</a:t>
            </a:r>
          </a:p>
          <a:p>
            <a:r>
              <a:rPr lang="en-US" sz="1800" dirty="0">
                <a:latin typeface="+mj-lt"/>
              </a:rPr>
              <a:t> </a:t>
            </a:r>
            <a:r>
              <a:rPr lang="en-US" sz="1800" dirty="0"/>
              <a:t>Make sure there are no errors in the file by first validating it. </a:t>
            </a:r>
          </a:p>
          <a:p>
            <a:r>
              <a:rPr lang="en-US" sz="1800" dirty="0"/>
              <a:t> The file can be loaded after successful validation without errors.</a:t>
            </a:r>
          </a:p>
          <a:p>
            <a:r>
              <a:rPr lang="en-US" sz="1800" dirty="0">
                <a:latin typeface="+mj-lt"/>
              </a:rPr>
              <a:t> </a:t>
            </a:r>
            <a:r>
              <a:rPr lang="en-US" sz="1800" b="0" i="0" u="none" strike="noStrike" baseline="0" dirty="0">
                <a:latin typeface="+mj-lt"/>
              </a:rPr>
              <a:t>The status of the services should be monitored to ensure no other services are in running status. </a:t>
            </a:r>
          </a:p>
          <a:p>
            <a:pPr algn="l"/>
            <a:r>
              <a:rPr lang="en-US" sz="1800" dirty="0">
                <a:latin typeface="+mj-lt"/>
              </a:rPr>
              <a:t> As soon as the DSC has been verified, the status of the service will be updated as START.</a:t>
            </a:r>
          </a:p>
          <a:p>
            <a:pPr algn="l"/>
            <a:r>
              <a:rPr lang="en-US" sz="1800" dirty="0">
                <a:latin typeface="+mj-lt"/>
              </a:rPr>
              <a:t> </a:t>
            </a:r>
            <a:r>
              <a:rPr lang="en-US" sz="1800" b="0" i="0" u="none" strike="noStrike" baseline="0" dirty="0">
                <a:latin typeface="+mj-lt"/>
              </a:rPr>
              <a:t>Ensure T24 Service Manager (TSM) is in running status which will initiate the T24 Service Agents (TSA) for the service to run. </a:t>
            </a:r>
          </a:p>
          <a:p>
            <a:pPr algn="l"/>
            <a:r>
              <a:rPr lang="en-US" sz="1800" b="0" i="0" u="none" strike="noStrike" baseline="0" dirty="0">
                <a:latin typeface="Arial" panose="020B0604020202020204" pitchFamily="34" charset="0"/>
              </a:rPr>
              <a:t> Status of the service will be STOP after the service has been completed. </a:t>
            </a:r>
          </a:p>
          <a:p>
            <a:pPr algn="l"/>
            <a:r>
              <a:rPr lang="en-US" sz="1800" b="0" i="0" u="none" strike="noStrike" baseline="0" dirty="0">
                <a:latin typeface="Arial" panose="020B0604020202020204" pitchFamily="34" charset="0"/>
              </a:rPr>
              <a:t> Check for errors in DSC and analyze the cause and correction action if there are errors as per the Error Handling procedure. </a:t>
            </a:r>
          </a:p>
          <a:p>
            <a:pPr algn="l"/>
            <a:r>
              <a:rPr lang="en-US" sz="1800" dirty="0"/>
              <a:t> </a:t>
            </a:r>
            <a:r>
              <a:rPr lang="en-US" sz="1800" b="0" i="0" u="none" strike="noStrike" baseline="0" dirty="0">
                <a:latin typeface="Arial" panose="020B0604020202020204" pitchFamily="34" charset="0"/>
              </a:rPr>
              <a:t>The timing log, issue log and activity log to be updated. </a:t>
            </a:r>
          </a:p>
          <a:p>
            <a:pPr algn="l"/>
            <a:endParaRPr lang="en-US" sz="1800" b="0" i="0" u="none" strike="noStrike" baseline="0" dirty="0">
              <a:latin typeface="+mj-lt"/>
            </a:endParaRPr>
          </a:p>
          <a:p>
            <a:pPr algn="l"/>
            <a:endParaRPr lang="en-US" sz="1800" b="0" i="0" u="none" strike="noStrike" baseline="0" dirty="0">
              <a:latin typeface="Arial" panose="020B0604020202020204" pitchFamily="34" charset="0"/>
            </a:endParaRPr>
          </a:p>
          <a:p>
            <a:pPr algn="l">
              <a:buNone/>
            </a:pPr>
            <a:endParaRPr lang="en-US" sz="1800" b="0" i="0" u="none" strike="noStrike" baseline="0" dirty="0">
              <a:latin typeface="Arial" panose="020B0604020202020204" pitchFamily="34" charset="0"/>
            </a:endParaRPr>
          </a:p>
          <a:p>
            <a:pPr>
              <a:buNone/>
            </a:pPr>
            <a:endParaRPr lang="en-US" sz="1800" b="0" i="0" u="none" strike="noStrike" baseline="0" dirty="0">
              <a:latin typeface="Arial" panose="020B0604020202020204" pitchFamily="34" charset="0"/>
            </a:endParaRPr>
          </a:p>
          <a:p>
            <a:pPr marL="342900" indent="-342900"/>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1943219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Diagram</a:t>
            </a:r>
          </a:p>
        </p:txBody>
      </p:sp>
      <p:sp>
        <p:nvSpPr>
          <p:cNvPr id="3" name="Content Placeholder 2"/>
          <p:cNvSpPr>
            <a:spLocks noGrp="1"/>
          </p:cNvSpPr>
          <p:nvPr>
            <p:ph sz="quarter" idx="11"/>
          </p:nvPr>
        </p:nvSpPr>
        <p:spPr>
          <a:xfrm>
            <a:off x="304800" y="644894"/>
            <a:ext cx="11379200" cy="5451108"/>
          </a:xfrm>
        </p:spPr>
        <p:txBody>
          <a:bodyPr/>
          <a:lstStyle/>
          <a:p>
            <a:pPr>
              <a:buNone/>
            </a:pPr>
            <a:endParaRPr lang="en-US" sz="1800" b="0" i="0" u="none" strike="noStrike" baseline="0" dirty="0">
              <a:latin typeface="Arial" panose="020B0604020202020204" pitchFamily="34" charset="0"/>
            </a:endParaRPr>
          </a:p>
          <a:p>
            <a:pPr>
              <a:buNone/>
            </a:pPr>
            <a:endParaRPr lang="en-US" sz="1800" dirty="0"/>
          </a:p>
          <a:p>
            <a:pPr>
              <a:buNone/>
            </a:pPr>
            <a:endParaRPr lang="en-US" sz="1800" b="0" i="0" u="none" strike="noStrike" baseline="0" dirty="0">
              <a:latin typeface="Arial" panose="020B0604020202020204" pitchFamily="34" charset="0"/>
            </a:endParaRPr>
          </a:p>
          <a:p>
            <a:pPr>
              <a:buNone/>
            </a:pP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21</a:t>
            </a:fld>
            <a:endParaRPr lang="en-US" dirty="0"/>
          </a:p>
        </p:txBody>
      </p:sp>
      <p:sp>
        <p:nvSpPr>
          <p:cNvPr id="7" name="Oval 6">
            <a:extLst>
              <a:ext uri="{FF2B5EF4-FFF2-40B4-BE49-F238E27FC236}">
                <a16:creationId xmlns:a16="http://schemas.microsoft.com/office/drawing/2014/main" id="{132062C5-12AF-9CFE-0A47-30091A34BB44}"/>
              </a:ext>
            </a:extLst>
          </p:cNvPr>
          <p:cNvSpPr/>
          <p:nvPr/>
        </p:nvSpPr>
        <p:spPr>
          <a:xfrm>
            <a:off x="1963553" y="761999"/>
            <a:ext cx="2261937" cy="41721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Start</a:t>
            </a:r>
          </a:p>
        </p:txBody>
      </p:sp>
      <p:sp>
        <p:nvSpPr>
          <p:cNvPr id="8" name="Rectangle 7">
            <a:extLst>
              <a:ext uri="{FF2B5EF4-FFF2-40B4-BE49-F238E27FC236}">
                <a16:creationId xmlns:a16="http://schemas.microsoft.com/office/drawing/2014/main" id="{7A524CE8-CC3E-5B48-58F1-A6CFA42CF8C4}"/>
              </a:ext>
            </a:extLst>
          </p:cNvPr>
          <p:cNvSpPr/>
          <p:nvPr/>
        </p:nvSpPr>
        <p:spPr>
          <a:xfrm rot="10800000" flipH="1" flipV="1">
            <a:off x="1159492" y="1413739"/>
            <a:ext cx="4389120" cy="53031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Create Version and DMD record</a:t>
            </a:r>
          </a:p>
        </p:txBody>
      </p:sp>
      <p:sp>
        <p:nvSpPr>
          <p:cNvPr id="9" name="Rectangle 8">
            <a:extLst>
              <a:ext uri="{FF2B5EF4-FFF2-40B4-BE49-F238E27FC236}">
                <a16:creationId xmlns:a16="http://schemas.microsoft.com/office/drawing/2014/main" id="{63D625CA-FDB1-8C66-558F-DDDBF6C147CE}"/>
              </a:ext>
            </a:extLst>
          </p:cNvPr>
          <p:cNvSpPr/>
          <p:nvPr/>
        </p:nvSpPr>
        <p:spPr>
          <a:xfrm rot="10800000" flipH="1" flipV="1">
            <a:off x="1159492" y="2178578"/>
            <a:ext cx="4389120" cy="53031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a:t>Place the files in the directory DATA.IN</a:t>
            </a:r>
            <a:endParaRPr lang="en-US" sz="1200" dirty="0"/>
          </a:p>
        </p:txBody>
      </p:sp>
      <p:sp>
        <p:nvSpPr>
          <p:cNvPr id="10" name="Rectangle 9">
            <a:extLst>
              <a:ext uri="{FF2B5EF4-FFF2-40B4-BE49-F238E27FC236}">
                <a16:creationId xmlns:a16="http://schemas.microsoft.com/office/drawing/2014/main" id="{F67F2E13-4DA2-B5A6-FA74-F9480927E343}"/>
              </a:ext>
            </a:extLst>
          </p:cNvPr>
          <p:cNvSpPr/>
          <p:nvPr/>
        </p:nvSpPr>
        <p:spPr>
          <a:xfrm rot="10800000" flipH="1" flipV="1">
            <a:off x="1159492" y="2943417"/>
            <a:ext cx="4389120" cy="53031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Input and Verify DSC record to start the service</a:t>
            </a:r>
          </a:p>
        </p:txBody>
      </p:sp>
      <p:sp>
        <p:nvSpPr>
          <p:cNvPr id="12" name="Flowchart: Decision 11">
            <a:extLst>
              <a:ext uri="{FF2B5EF4-FFF2-40B4-BE49-F238E27FC236}">
                <a16:creationId xmlns:a16="http://schemas.microsoft.com/office/drawing/2014/main" id="{2D139DAB-E67F-7743-07F4-C74208D113E9}"/>
              </a:ext>
            </a:extLst>
          </p:cNvPr>
          <p:cNvSpPr/>
          <p:nvPr/>
        </p:nvSpPr>
        <p:spPr>
          <a:xfrm>
            <a:off x="2242685" y="4442459"/>
            <a:ext cx="1703672" cy="612648"/>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Any Error in log file ?</a:t>
            </a:r>
          </a:p>
        </p:txBody>
      </p:sp>
      <p:sp>
        <p:nvSpPr>
          <p:cNvPr id="14" name="Rectangle 13">
            <a:extLst>
              <a:ext uri="{FF2B5EF4-FFF2-40B4-BE49-F238E27FC236}">
                <a16:creationId xmlns:a16="http://schemas.microsoft.com/office/drawing/2014/main" id="{9D9814B2-399B-BB46-6A79-A9E146944CB5}"/>
              </a:ext>
            </a:extLst>
          </p:cNvPr>
          <p:cNvSpPr/>
          <p:nvPr/>
        </p:nvSpPr>
        <p:spPr>
          <a:xfrm rot="10800000" flipH="1" flipV="1">
            <a:off x="1159492" y="3677620"/>
            <a:ext cx="4389120" cy="53031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Service will be started automatically if the TSM is already running in the background. Otherwise, TSM to be started manually.</a:t>
            </a:r>
          </a:p>
        </p:txBody>
      </p:sp>
      <p:sp>
        <p:nvSpPr>
          <p:cNvPr id="16" name="Oval 15">
            <a:extLst>
              <a:ext uri="{FF2B5EF4-FFF2-40B4-BE49-F238E27FC236}">
                <a16:creationId xmlns:a16="http://schemas.microsoft.com/office/drawing/2014/main" id="{E62ADB19-F4B8-2B12-CB17-F2577E33B8C3}"/>
              </a:ext>
            </a:extLst>
          </p:cNvPr>
          <p:cNvSpPr/>
          <p:nvPr/>
        </p:nvSpPr>
        <p:spPr>
          <a:xfrm>
            <a:off x="1963553" y="5289630"/>
            <a:ext cx="2261937" cy="41721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End</a:t>
            </a:r>
          </a:p>
        </p:txBody>
      </p:sp>
      <p:cxnSp>
        <p:nvCxnSpPr>
          <p:cNvPr id="24" name="Straight Arrow Connector 23">
            <a:extLst>
              <a:ext uri="{FF2B5EF4-FFF2-40B4-BE49-F238E27FC236}">
                <a16:creationId xmlns:a16="http://schemas.microsoft.com/office/drawing/2014/main" id="{53C4C6FC-59C8-A304-999F-3A53B9E60D09}"/>
              </a:ext>
            </a:extLst>
          </p:cNvPr>
          <p:cNvCxnSpPr/>
          <p:nvPr/>
        </p:nvCxnSpPr>
        <p:spPr>
          <a:xfrm>
            <a:off x="3094521" y="2708895"/>
            <a:ext cx="0" cy="234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353C66-0468-636A-6195-B034A29F422C}"/>
              </a:ext>
            </a:extLst>
          </p:cNvPr>
          <p:cNvCxnSpPr>
            <a:stCxn id="7" idx="4"/>
          </p:cNvCxnSpPr>
          <p:nvPr/>
        </p:nvCxnSpPr>
        <p:spPr>
          <a:xfrm flipH="1">
            <a:off x="3094521" y="1179216"/>
            <a:ext cx="1" cy="234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E45EE8-97AF-0D52-A85B-75204F046B15}"/>
              </a:ext>
            </a:extLst>
          </p:cNvPr>
          <p:cNvCxnSpPr/>
          <p:nvPr/>
        </p:nvCxnSpPr>
        <p:spPr>
          <a:xfrm>
            <a:off x="3094521" y="1944056"/>
            <a:ext cx="0" cy="234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2F3955-512D-AAD9-F2C9-7C6100A956C6}"/>
              </a:ext>
            </a:extLst>
          </p:cNvPr>
          <p:cNvCxnSpPr>
            <a:endCxn id="12" idx="0"/>
          </p:cNvCxnSpPr>
          <p:nvPr/>
        </p:nvCxnSpPr>
        <p:spPr>
          <a:xfrm>
            <a:off x="3094521" y="4207936"/>
            <a:ext cx="0" cy="23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E366DB4-957A-0400-2BE9-0820CE3002D3}"/>
              </a:ext>
            </a:extLst>
          </p:cNvPr>
          <p:cNvSpPr txBox="1"/>
          <p:nvPr/>
        </p:nvSpPr>
        <p:spPr>
          <a:xfrm>
            <a:off x="3558941" y="4395629"/>
            <a:ext cx="1525252" cy="184666"/>
          </a:xfrm>
          <a:prstGeom prst="rect">
            <a:avLst/>
          </a:prstGeom>
        </p:spPr>
        <p:txBody>
          <a:bodyPr wrap="square" lIns="0" tIns="0" rIns="0" bIns="0" rtlCol="0">
            <a:spAutoFit/>
          </a:bodyPr>
          <a:lstStyle/>
          <a:p>
            <a:pPr algn="l"/>
            <a:r>
              <a:rPr lang="en-US" sz="1200" dirty="0"/>
              <a:t>Yes – Fix the errors</a:t>
            </a:r>
          </a:p>
        </p:txBody>
      </p:sp>
      <p:cxnSp>
        <p:nvCxnSpPr>
          <p:cNvPr id="61" name="Straight Arrow Connector 60">
            <a:extLst>
              <a:ext uri="{FF2B5EF4-FFF2-40B4-BE49-F238E27FC236}">
                <a16:creationId xmlns:a16="http://schemas.microsoft.com/office/drawing/2014/main" id="{58CDD04B-9C50-397A-C564-5F6228F79323}"/>
              </a:ext>
            </a:extLst>
          </p:cNvPr>
          <p:cNvCxnSpPr/>
          <p:nvPr/>
        </p:nvCxnSpPr>
        <p:spPr>
          <a:xfrm>
            <a:off x="3094521" y="3473734"/>
            <a:ext cx="0" cy="20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3F2C6C4-F3F4-365A-22FF-8A6CDCFF1135}"/>
              </a:ext>
            </a:extLst>
          </p:cNvPr>
          <p:cNvCxnSpPr>
            <a:stCxn id="12" idx="2"/>
            <a:endCxn id="16" idx="0"/>
          </p:cNvCxnSpPr>
          <p:nvPr/>
        </p:nvCxnSpPr>
        <p:spPr>
          <a:xfrm>
            <a:off x="3094521" y="5055107"/>
            <a:ext cx="1" cy="23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7A81BD9-50C4-47D5-3EA7-5D85161CD949}"/>
              </a:ext>
            </a:extLst>
          </p:cNvPr>
          <p:cNvSpPr txBox="1"/>
          <p:nvPr/>
        </p:nvSpPr>
        <p:spPr>
          <a:xfrm>
            <a:off x="3185962" y="5055107"/>
            <a:ext cx="490888" cy="369332"/>
          </a:xfrm>
          <a:prstGeom prst="rect">
            <a:avLst/>
          </a:prstGeom>
        </p:spPr>
        <p:txBody>
          <a:bodyPr wrap="square" lIns="0" tIns="0" rIns="0" bIns="0" rtlCol="0">
            <a:spAutoFit/>
          </a:bodyPr>
          <a:lstStyle/>
          <a:p>
            <a:pPr algn="l"/>
            <a:r>
              <a:rPr lang="en-US" sz="1200" dirty="0"/>
              <a:t>No</a:t>
            </a:r>
          </a:p>
          <a:p>
            <a:pPr algn="l"/>
            <a:endParaRPr lang="en-US" sz="1200" dirty="0"/>
          </a:p>
        </p:txBody>
      </p:sp>
      <p:cxnSp>
        <p:nvCxnSpPr>
          <p:cNvPr id="68" name="Straight Connector 67">
            <a:extLst>
              <a:ext uri="{FF2B5EF4-FFF2-40B4-BE49-F238E27FC236}">
                <a16:creationId xmlns:a16="http://schemas.microsoft.com/office/drawing/2014/main" id="{25543CF9-6C61-20C3-3896-353712975F64}"/>
              </a:ext>
            </a:extLst>
          </p:cNvPr>
          <p:cNvCxnSpPr>
            <a:stCxn id="12" idx="3"/>
          </p:cNvCxnSpPr>
          <p:nvPr/>
        </p:nvCxnSpPr>
        <p:spPr>
          <a:xfrm>
            <a:off x="3946357" y="4748783"/>
            <a:ext cx="261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5165B6F-23B4-F1FC-E51A-6FB40609A70C}"/>
              </a:ext>
            </a:extLst>
          </p:cNvPr>
          <p:cNvCxnSpPr>
            <a:cxnSpLocks/>
          </p:cNvCxnSpPr>
          <p:nvPr/>
        </p:nvCxnSpPr>
        <p:spPr>
          <a:xfrm flipV="1">
            <a:off x="6593305" y="2387065"/>
            <a:ext cx="0" cy="2361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93FD09B-6BB4-4BD8-D3D1-E8EF29C2791E}"/>
              </a:ext>
            </a:extLst>
          </p:cNvPr>
          <p:cNvCxnSpPr/>
          <p:nvPr/>
        </p:nvCxnSpPr>
        <p:spPr>
          <a:xfrm flipH="1">
            <a:off x="5548612" y="2377440"/>
            <a:ext cx="1083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904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sz="quarter" idx="11"/>
          </p:nvPr>
        </p:nvSpPr>
        <p:spPr/>
        <p:txBody>
          <a:bodyPr/>
          <a:lstStyle/>
          <a:p>
            <a:pPr algn="l"/>
            <a:endParaRPr lang="en-US" sz="1800" b="0" i="0" u="none" strike="noStrike" baseline="0" dirty="0">
              <a:solidFill>
                <a:srgbClr val="000000"/>
              </a:solidFill>
              <a:latin typeface="Wingdings" panose="05000000000000000000" pitchFamily="2" charset="2"/>
            </a:endParaRPr>
          </a:p>
          <a:p>
            <a:r>
              <a:rPr lang="en-US" sz="1800" dirty="0"/>
              <a:t> If any error occurs during loading (validation, input) due to incorrect data or DM Load configuration or T24 parameter setup, the file needs to be corrected and validated again until no errors occur.</a:t>
            </a:r>
          </a:p>
          <a:p>
            <a:r>
              <a:rPr lang="en-US" sz="1800" b="0" i="0" u="none" strike="noStrike" baseline="0" dirty="0">
                <a:latin typeface="Arial" panose="020B0604020202020204" pitchFamily="34" charset="0"/>
              </a:rPr>
              <a:t> The error will be logged in the DSC in the field Error Detail and the Number of Records in Error will be     captured in the field NO.OF.ERROR and type of Error will be captured in the field TYPE.OF.ERROR. </a:t>
            </a:r>
          </a:p>
          <a:p>
            <a:r>
              <a:rPr lang="en-US" sz="1800" dirty="0"/>
              <a:t> In the case the error is still unknown, the OFS in and out messages can be obtained in OFS.REQUEST.DETAIL by changing DM.OFS.SRC.ORD in the OFS.SOURCE field.</a:t>
            </a:r>
            <a:endParaRPr lang="en-US" sz="1800" b="0" i="0" u="none" strike="noStrike" baseline="0" dirty="0">
              <a:latin typeface="Arial" panose="020B0604020202020204" pitchFamily="34" charset="0"/>
            </a:endParaRPr>
          </a:p>
          <a:p>
            <a:pPr>
              <a:buNone/>
            </a:pPr>
            <a:r>
              <a:rPr lang="en-US" dirty="0"/>
              <a:t> </a:t>
            </a:r>
          </a:p>
        </p:txBody>
      </p:sp>
      <p:sp>
        <p:nvSpPr>
          <p:cNvPr id="4" name="Slide Number Placeholder 3"/>
          <p:cNvSpPr>
            <a:spLocks noGrp="1"/>
          </p:cNvSpPr>
          <p:nvPr>
            <p:ph type="sldNum" sz="quarter" idx="10"/>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857957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a:t>
            </a:r>
          </a:p>
        </p:txBody>
      </p:sp>
      <p:sp>
        <p:nvSpPr>
          <p:cNvPr id="3" name="Content Placeholder 2"/>
          <p:cNvSpPr>
            <a:spLocks noGrp="1"/>
          </p:cNvSpPr>
          <p:nvPr>
            <p:ph sz="quarter" idx="11"/>
          </p:nvPr>
        </p:nvSpPr>
        <p:spPr/>
        <p:txBody>
          <a:bodyPr/>
          <a:lstStyle/>
          <a:p>
            <a:pPr algn="l"/>
            <a:endParaRPr lang="en-US" sz="1800" b="0" i="0" u="none" strike="noStrike" baseline="0" dirty="0">
              <a:solidFill>
                <a:srgbClr val="000000"/>
              </a:solidFill>
              <a:latin typeface="Wingdings" panose="05000000000000000000" pitchFamily="2" charset="2"/>
            </a:endParaRPr>
          </a:p>
          <a:p>
            <a:pPr>
              <a:buNone/>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Issue Log </a:t>
            </a:r>
          </a:p>
          <a:p>
            <a:pPr>
              <a:buNone/>
            </a:pPr>
            <a:endParaRPr lang="en-US" sz="1800" b="0" i="0" u="none" strike="noStrike" baseline="0" dirty="0">
              <a:latin typeface="Arial" panose="020B0604020202020204" pitchFamily="34" charset="0"/>
            </a:endParaRPr>
          </a:p>
          <a:p>
            <a:pPr marL="285750" indent="-285750"/>
            <a:r>
              <a:rPr lang="en-US" sz="1800" b="0" i="0" u="none" strike="noStrike" baseline="0" dirty="0">
                <a:latin typeface="Arial" panose="020B0604020202020204" pitchFamily="34" charset="0"/>
              </a:rPr>
              <a:t> The Issue Log can be created manually in an Excel Sheet with the detailed information of the errors during the load process. </a:t>
            </a:r>
          </a:p>
          <a:p>
            <a:pPr marL="285750" indent="-285750"/>
            <a:endParaRPr lang="en-US" sz="1800" dirty="0"/>
          </a:p>
          <a:p>
            <a:pPr>
              <a:buNone/>
            </a:pPr>
            <a:endParaRPr lang="en-US" sz="1800" b="0" i="0" u="none" strike="noStrike" baseline="0" dirty="0">
              <a:latin typeface="Arial" panose="020B0604020202020204" pitchFamily="34" charset="0"/>
            </a:endParaRPr>
          </a:p>
          <a:p>
            <a:pPr>
              <a:buNone/>
            </a:pPr>
            <a:endParaRPr lang="en-US" dirty="0"/>
          </a:p>
          <a:p>
            <a:pPr>
              <a:buNone/>
            </a:pP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23</a:t>
            </a:fld>
            <a:endParaRPr lang="en-US" dirty="0"/>
          </a:p>
        </p:txBody>
      </p:sp>
      <p:pic>
        <p:nvPicPr>
          <p:cNvPr id="6" name="Picture 5">
            <a:extLst>
              <a:ext uri="{FF2B5EF4-FFF2-40B4-BE49-F238E27FC236}">
                <a16:creationId xmlns:a16="http://schemas.microsoft.com/office/drawing/2014/main" id="{4EC06B95-DB78-7015-F1D5-8EC16F1EF0DD}"/>
              </a:ext>
            </a:extLst>
          </p:cNvPr>
          <p:cNvPicPr>
            <a:picLocks noChangeAspect="1"/>
          </p:cNvPicPr>
          <p:nvPr/>
        </p:nvPicPr>
        <p:blipFill>
          <a:blip r:embed="rId2"/>
          <a:stretch>
            <a:fillRect/>
          </a:stretch>
        </p:blipFill>
        <p:spPr>
          <a:xfrm>
            <a:off x="507999" y="2919866"/>
            <a:ext cx="9569651" cy="2855292"/>
          </a:xfrm>
          <a:prstGeom prst="rect">
            <a:avLst/>
          </a:prstGeom>
        </p:spPr>
      </p:pic>
    </p:spTree>
    <p:extLst>
      <p:ext uri="{BB962C8B-B14F-4D97-AF65-F5344CB8AC3E}">
        <p14:creationId xmlns:p14="http://schemas.microsoft.com/office/powerpoint/2010/main" val="1117478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- 2</a:t>
            </a:r>
          </a:p>
        </p:txBody>
      </p:sp>
      <p:sp>
        <p:nvSpPr>
          <p:cNvPr id="3" name="Content Placeholder 2"/>
          <p:cNvSpPr>
            <a:spLocks noGrp="1"/>
          </p:cNvSpPr>
          <p:nvPr>
            <p:ph sz="quarter" idx="11"/>
          </p:nvPr>
        </p:nvSpPr>
        <p:spPr/>
        <p:txBody>
          <a:bodyPr/>
          <a:lstStyle/>
          <a:p>
            <a:pPr>
              <a:buNone/>
            </a:pPr>
            <a:endParaRPr lang="en-US" sz="1800" dirty="0">
              <a:solidFill>
                <a:srgbClr val="000000"/>
              </a:solidFill>
            </a:endParaRPr>
          </a:p>
          <a:p>
            <a:pPr marL="285750" indent="-285750">
              <a:buFont typeface="Wingdings" panose="05000000000000000000" pitchFamily="2" charset="2"/>
              <a:buChar char="Ø"/>
            </a:pPr>
            <a:r>
              <a:rPr lang="en-US" sz="1800" b="0" i="0" u="none" strike="noStrike" baseline="0" dirty="0">
                <a:latin typeface="Arial" panose="020B0604020202020204" pitchFamily="34" charset="0"/>
              </a:rPr>
              <a:t>Timing Log </a:t>
            </a:r>
          </a:p>
          <a:p>
            <a:pPr marL="285750" indent="-285750">
              <a:buFont typeface="Wingdings" panose="05000000000000000000" pitchFamily="2" charset="2"/>
              <a:buChar char="Ø"/>
            </a:pPr>
            <a:endParaRPr lang="en-US" sz="1800" dirty="0"/>
          </a:p>
          <a:p>
            <a:pPr marL="285750" indent="-285750"/>
            <a:r>
              <a:rPr lang="en-US" sz="1800" b="0" i="0" u="none" strike="noStrike" baseline="0" dirty="0">
                <a:latin typeface="Arial" panose="020B0604020202020204" pitchFamily="34" charset="0"/>
              </a:rPr>
              <a:t>The Start Time, End Time, User and Inputter Name can be taken using this Enquiry. </a:t>
            </a:r>
          </a:p>
          <a:p>
            <a:pPr marL="285750" indent="-285750"/>
            <a:endParaRPr lang="en-US" sz="1800" dirty="0"/>
          </a:p>
          <a:p>
            <a:pPr>
              <a:buNone/>
            </a:pPr>
            <a:endParaRPr lang="en-US" sz="1800" b="0" i="0" u="none" strike="noStrike" baseline="0" dirty="0">
              <a:latin typeface="Arial" panose="020B0604020202020204" pitchFamily="34" charset="0"/>
            </a:endParaRPr>
          </a:p>
          <a:p>
            <a:pPr>
              <a:buNone/>
            </a:pPr>
            <a:endParaRPr lang="en-US" sz="1800" b="0" i="0" u="none" strike="noStrike" baseline="0" dirty="0">
              <a:latin typeface="Arial" panose="020B0604020202020204" pitchFamily="34" charset="0"/>
            </a:endParaRPr>
          </a:p>
          <a:p>
            <a:pPr marL="285750" indent="-285750">
              <a:buFont typeface="Wingdings" panose="05000000000000000000" pitchFamily="2" charset="2"/>
              <a:buChar char="Ø"/>
            </a:pPr>
            <a:endParaRPr lang="en-US" sz="1800" dirty="0"/>
          </a:p>
          <a:p>
            <a:pPr>
              <a:buNone/>
            </a:pPr>
            <a:endParaRPr lang="en-US" sz="1800" b="0" i="0" u="none" strike="noStrike" baseline="0" dirty="0">
              <a:latin typeface="Arial" panose="020B0604020202020204" pitchFamily="34" charset="0"/>
            </a:endParaRPr>
          </a:p>
          <a:p>
            <a:pPr>
              <a:buNone/>
            </a:pP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24</a:t>
            </a:fld>
            <a:endParaRPr lang="en-US" dirty="0"/>
          </a:p>
        </p:txBody>
      </p:sp>
      <p:pic>
        <p:nvPicPr>
          <p:cNvPr id="6" name="Picture 5">
            <a:extLst>
              <a:ext uri="{FF2B5EF4-FFF2-40B4-BE49-F238E27FC236}">
                <a16:creationId xmlns:a16="http://schemas.microsoft.com/office/drawing/2014/main" id="{4C935535-B7DB-34B0-91C9-188EFA2DAD3F}"/>
              </a:ext>
            </a:extLst>
          </p:cNvPr>
          <p:cNvPicPr>
            <a:picLocks noChangeAspect="1"/>
          </p:cNvPicPr>
          <p:nvPr/>
        </p:nvPicPr>
        <p:blipFill>
          <a:blip r:embed="rId2"/>
          <a:stretch>
            <a:fillRect/>
          </a:stretch>
        </p:blipFill>
        <p:spPr>
          <a:xfrm>
            <a:off x="564069" y="2626326"/>
            <a:ext cx="8089043" cy="3225834"/>
          </a:xfrm>
          <a:prstGeom prst="rect">
            <a:avLst/>
          </a:prstGeom>
        </p:spPr>
      </p:pic>
    </p:spTree>
    <p:extLst>
      <p:ext uri="{BB962C8B-B14F-4D97-AF65-F5344CB8AC3E}">
        <p14:creationId xmlns:p14="http://schemas.microsoft.com/office/powerpoint/2010/main" val="260317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Thank you…</a:t>
            </a:r>
          </a:p>
        </p:txBody>
      </p:sp>
      <p:sp>
        <p:nvSpPr>
          <p:cNvPr id="4" name="Footer Placeholder 3"/>
          <p:cNvSpPr>
            <a:spLocks noGrp="1"/>
          </p:cNvSpPr>
          <p:nvPr>
            <p:ph type="ftr" sz="quarter" idx="4294967295"/>
          </p:nvPr>
        </p:nvSpPr>
        <p:spPr>
          <a:xfrm>
            <a:off x="0" y="6400800"/>
            <a:ext cx="6096000" cy="207963"/>
          </a:xfrm>
        </p:spPr>
        <p:txBody>
          <a:bodyPr/>
          <a:lstStyle/>
          <a:p>
            <a:r>
              <a:rPr lang="en-US"/>
              <a:t>© 2020 Cognizant</a:t>
            </a:r>
            <a:endParaRPr lang="en-US" dirty="0"/>
          </a:p>
        </p:txBody>
      </p:sp>
      <p:sp>
        <p:nvSpPr>
          <p:cNvPr id="5" name="Slide Number Placeholder 4"/>
          <p:cNvSpPr>
            <a:spLocks noGrp="1"/>
          </p:cNvSpPr>
          <p:nvPr>
            <p:ph type="sldNum" sz="quarter" idx="4294967295"/>
          </p:nvPr>
        </p:nvSpPr>
        <p:spPr>
          <a:xfrm>
            <a:off x="0" y="6400800"/>
            <a:ext cx="304800" cy="207963"/>
          </a:xfrm>
        </p:spPr>
        <p:txBody>
          <a:bodyPr/>
          <a:lstStyle/>
          <a:p>
            <a:fld id="{2EFEF571-C9B4-4D92-A7F7-315B894862A8}" type="slidenum">
              <a:rPr lang="en-US" smtClean="0"/>
              <a:pPr/>
              <a:t>25</a:t>
            </a:fld>
            <a:endParaRPr lang="en-US" dirty="0"/>
          </a:p>
        </p:txBody>
      </p:sp>
    </p:spTree>
    <p:extLst>
      <p:ext uri="{BB962C8B-B14F-4D97-AF65-F5344CB8AC3E}">
        <p14:creationId xmlns:p14="http://schemas.microsoft.com/office/powerpoint/2010/main" val="308732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6354" y="127876"/>
            <a:ext cx="11263595" cy="830911"/>
          </a:xfrm>
          <a:noFill/>
        </p:spPr>
        <p:txBody>
          <a:bodyPr vert="horz" wrap="square" lIns="91440" tIns="45720" rIns="91440" bIns="45720" rtlCol="0" anchor="t" anchorCtr="0">
            <a:normAutofit/>
          </a:bodyPr>
          <a:lstStyle/>
          <a:p>
            <a:r>
              <a:rPr lang="en-US" sz="2933" dirty="0"/>
              <a:t>Data Migration Framework (Legacy System to Temenos)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2550" y="805441"/>
            <a:ext cx="1598527" cy="99313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3457" y="807084"/>
            <a:ext cx="789775" cy="991677"/>
          </a:xfrm>
          <a:prstGeom prst="rect">
            <a:avLst/>
          </a:prstGeom>
        </p:spPr>
      </p:pic>
      <p:grpSp>
        <p:nvGrpSpPr>
          <p:cNvPr id="8" name="Group 7"/>
          <p:cNvGrpSpPr/>
          <p:nvPr/>
        </p:nvGrpSpPr>
        <p:grpSpPr>
          <a:xfrm>
            <a:off x="6346783" y="1256371"/>
            <a:ext cx="1504679" cy="312972"/>
            <a:chOff x="1663086" y="1303866"/>
            <a:chExt cx="1505071" cy="312972"/>
          </a:xfrm>
        </p:grpSpPr>
        <p:sp>
          <p:nvSpPr>
            <p:cNvPr id="9" name="Left-Right Arrow 8"/>
            <p:cNvSpPr/>
            <p:nvPr/>
          </p:nvSpPr>
          <p:spPr>
            <a:xfrm>
              <a:off x="1960325" y="1303866"/>
              <a:ext cx="979714" cy="312972"/>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dirty="0">
                <a:solidFill>
                  <a:srgbClr val="FFFFFF"/>
                </a:solidFill>
                <a:latin typeface="Arial" panose="020B0604020202020204"/>
              </a:endParaRPr>
            </a:p>
          </p:txBody>
        </p:sp>
        <p:sp>
          <p:nvSpPr>
            <p:cNvPr id="10" name="TextBox 9"/>
            <p:cNvSpPr txBox="1"/>
            <p:nvPr/>
          </p:nvSpPr>
          <p:spPr bwMode="auto">
            <a:xfrm>
              <a:off x="1663086" y="1328429"/>
              <a:ext cx="1505071" cy="230832"/>
            </a:xfrm>
            <a:prstGeom prst="rect">
              <a:avLst/>
            </a:prstGeom>
            <a:noFill/>
            <a:ln w="9525">
              <a:noFill/>
              <a:miter lim="800000"/>
              <a:headEnd/>
              <a:tailEnd/>
            </a:ln>
          </p:spPr>
          <p:txBody>
            <a:bodyPr wrap="square" rtlCol="0">
              <a:prstTxWarp prst="textNoShape">
                <a:avLst/>
              </a:prstTxWarp>
              <a:spAutoFit/>
            </a:bodyPr>
            <a:lstStyle/>
            <a:p>
              <a:pPr algn="ctr" defTabSz="609585" eaLnBrk="0" hangingPunct="0">
                <a:defRPr/>
              </a:pPr>
              <a:r>
                <a:rPr lang="en-GB" sz="900" b="1" kern="0" dirty="0">
                  <a:solidFill>
                    <a:srgbClr val="2F2B20"/>
                  </a:solidFill>
                  <a:latin typeface="Calibri" panose="020F0502020204030204" pitchFamily="34" charset="0"/>
                  <a:cs typeface="Calibri" panose="020F0502020204030204" pitchFamily="34" charset="0"/>
                </a:rPr>
                <a:t>Requirements</a:t>
              </a:r>
              <a:endParaRPr lang="en-US" sz="900" b="1" kern="0" dirty="0">
                <a:solidFill>
                  <a:srgbClr val="2F2B20"/>
                </a:solidFill>
                <a:latin typeface="Calibri" panose="020F0502020204030204" pitchFamily="34" charset="0"/>
                <a:cs typeface="Calibri" panose="020F0502020204030204" pitchFamily="34" charset="0"/>
              </a:endParaRPr>
            </a:p>
          </p:txBody>
        </p:sp>
      </p:gr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3914" y="822859"/>
            <a:ext cx="1598527" cy="993132"/>
          </a:xfrm>
          <a:prstGeom prst="rect">
            <a:avLst/>
          </a:prstGeom>
        </p:spPr>
      </p:pic>
      <p:sp>
        <p:nvSpPr>
          <p:cNvPr id="13" name="Right Arrow 12"/>
          <p:cNvSpPr/>
          <p:nvPr/>
        </p:nvSpPr>
        <p:spPr>
          <a:xfrm>
            <a:off x="7072418" y="3537340"/>
            <a:ext cx="690265" cy="365760"/>
          </a:xfrm>
          <a:prstGeom prst="right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51" b="1" dirty="0">
              <a:solidFill>
                <a:srgbClr val="FFFFFF"/>
              </a:solidFill>
              <a:latin typeface="Calibri" panose="020F0502020204030204" pitchFamily="34" charset="0"/>
              <a:cs typeface="Calibri" panose="020F0502020204030204" pitchFamily="34" charset="0"/>
            </a:endParaRPr>
          </a:p>
        </p:txBody>
      </p:sp>
      <p:sp>
        <p:nvSpPr>
          <p:cNvPr id="14" name="Rectangle 13"/>
          <p:cNvSpPr/>
          <p:nvPr/>
        </p:nvSpPr>
        <p:spPr>
          <a:xfrm>
            <a:off x="359251" y="2561746"/>
            <a:ext cx="1057307" cy="25013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defTabSz="609585"/>
            <a:endParaRPr lang="en-US" sz="1351" b="1" dirty="0">
              <a:solidFill>
                <a:srgbClr val="0033A0"/>
              </a:solidFill>
              <a:latin typeface="Calibri" panose="020F0502020204030204" pitchFamily="34" charset="0"/>
              <a:cs typeface="Calibri" panose="020F0502020204030204" pitchFamily="34" charset="0"/>
            </a:endParaRPr>
          </a:p>
        </p:txBody>
      </p:sp>
      <p:sp>
        <p:nvSpPr>
          <p:cNvPr id="15" name="Rectangle 14"/>
          <p:cNvSpPr/>
          <p:nvPr/>
        </p:nvSpPr>
        <p:spPr>
          <a:xfrm>
            <a:off x="359250" y="2195495"/>
            <a:ext cx="1057308" cy="286559"/>
          </a:xfrm>
          <a:prstGeom prst="rect">
            <a:avLst/>
          </a:prstGeom>
          <a:solidFill>
            <a:schemeClr val="tx2">
              <a:lumMod val="60000"/>
              <a:lumOff val="40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609585" eaLnBrk="0" hangingPunct="0"/>
            <a:r>
              <a:rPr lang="en-US" sz="1200" b="1" dirty="0">
                <a:solidFill>
                  <a:srgbClr val="FFFFFF"/>
                </a:solidFill>
                <a:effectLst>
                  <a:outerShdw blurRad="38100" dist="38100" dir="2700000" algn="tl">
                    <a:srgbClr val="000000">
                      <a:alpha val="43137"/>
                    </a:srgbClr>
                  </a:outerShdw>
                </a:effectLst>
                <a:latin typeface="Calibri" panose="020F0502020204030204" pitchFamily="34" charset="0"/>
                <a:ea typeface="ＭＳ Ｐゴシック" pitchFamily="-12" charset="-128"/>
                <a:cs typeface="Calibri" panose="020F0502020204030204" pitchFamily="34" charset="0"/>
              </a:rPr>
              <a:t>Data Sources</a:t>
            </a:r>
          </a:p>
        </p:txBody>
      </p:sp>
      <p:sp>
        <p:nvSpPr>
          <p:cNvPr id="16" name="Right Arrow 15"/>
          <p:cNvSpPr/>
          <p:nvPr/>
        </p:nvSpPr>
        <p:spPr>
          <a:xfrm>
            <a:off x="1416558" y="2891228"/>
            <a:ext cx="584505" cy="365760"/>
          </a:xfrm>
          <a:prstGeom prst="right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51" b="1" dirty="0">
              <a:solidFill>
                <a:srgbClr val="FFFFFF"/>
              </a:solidFill>
              <a:latin typeface="Calibri" panose="020F0502020204030204" pitchFamily="34" charset="0"/>
              <a:cs typeface="Calibri" panose="020F0502020204030204" pitchFamily="34" charset="0"/>
            </a:endParaRPr>
          </a:p>
        </p:txBody>
      </p:sp>
      <p:sp>
        <p:nvSpPr>
          <p:cNvPr id="17" name="Right Arrow 16"/>
          <p:cNvSpPr/>
          <p:nvPr/>
        </p:nvSpPr>
        <p:spPr>
          <a:xfrm>
            <a:off x="1432565" y="4158203"/>
            <a:ext cx="568499" cy="365760"/>
          </a:xfrm>
          <a:prstGeom prst="right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51" b="1" dirty="0">
              <a:solidFill>
                <a:srgbClr val="FFFFFF"/>
              </a:solidFill>
              <a:latin typeface="Calibri" panose="020F0502020204030204" pitchFamily="34" charset="0"/>
              <a:cs typeface="Calibri" panose="020F0502020204030204" pitchFamily="34" charset="0"/>
            </a:endParaRPr>
          </a:p>
        </p:txBody>
      </p:sp>
      <p:sp>
        <p:nvSpPr>
          <p:cNvPr id="18" name="TextBox 17"/>
          <p:cNvSpPr txBox="1"/>
          <p:nvPr/>
        </p:nvSpPr>
        <p:spPr bwMode="auto">
          <a:xfrm>
            <a:off x="1311949" y="3458103"/>
            <a:ext cx="809732" cy="553998"/>
          </a:xfrm>
          <a:prstGeom prst="rect">
            <a:avLst/>
          </a:prstGeom>
          <a:noFill/>
          <a:ln w="9525">
            <a:noFill/>
            <a:miter lim="800000"/>
            <a:headEnd/>
            <a:tailEnd/>
          </a:ln>
        </p:spPr>
        <p:txBody>
          <a:bodyPr wrap="square" rtlCol="0">
            <a:prstTxWarp prst="textNoShape">
              <a:avLst/>
            </a:prstTxWarp>
            <a:spAutoFit/>
          </a:bodyPr>
          <a:lstStyle/>
          <a:p>
            <a:pPr algn="ctr" defTabSz="609585" eaLnBrk="0" hangingPunct="0">
              <a:defRPr/>
            </a:pPr>
            <a:r>
              <a:rPr lang="en-GB" sz="1000" b="1" i="1" kern="0" dirty="0">
                <a:solidFill>
                  <a:srgbClr val="0033A0"/>
                </a:solidFill>
                <a:latin typeface="Calibri" panose="020F0502020204030204" pitchFamily="34" charset="0"/>
                <a:cs typeface="Calibri" panose="020F0502020204030204" pitchFamily="34" charset="0"/>
              </a:rPr>
              <a:t>Secured </a:t>
            </a:r>
          </a:p>
          <a:p>
            <a:pPr algn="ctr" defTabSz="609585" eaLnBrk="0" hangingPunct="0">
              <a:defRPr/>
            </a:pPr>
            <a:r>
              <a:rPr lang="en-GB" sz="1000" b="1" i="1" kern="0" dirty="0">
                <a:solidFill>
                  <a:srgbClr val="0033A0"/>
                </a:solidFill>
                <a:latin typeface="Calibri" panose="020F0502020204030204" pitchFamily="34" charset="0"/>
                <a:cs typeface="Calibri" panose="020F0502020204030204" pitchFamily="34" charset="0"/>
              </a:rPr>
              <a:t>Data </a:t>
            </a:r>
          </a:p>
          <a:p>
            <a:pPr algn="ctr" defTabSz="609585" eaLnBrk="0" hangingPunct="0">
              <a:defRPr/>
            </a:pPr>
            <a:r>
              <a:rPr lang="en-GB" sz="1000" b="1" i="1" kern="0" dirty="0">
                <a:solidFill>
                  <a:srgbClr val="0033A0"/>
                </a:solidFill>
                <a:latin typeface="Calibri" panose="020F0502020204030204" pitchFamily="34" charset="0"/>
                <a:cs typeface="Calibri" panose="020F0502020204030204" pitchFamily="34" charset="0"/>
              </a:rPr>
              <a:t>Transfer</a:t>
            </a:r>
            <a:endParaRPr lang="en-US" sz="1000" b="1" i="1" kern="0" dirty="0">
              <a:solidFill>
                <a:srgbClr val="0033A0"/>
              </a:solidFill>
              <a:latin typeface="Calibri" panose="020F0502020204030204" pitchFamily="34" charset="0"/>
              <a:cs typeface="Calibri" panose="020F0502020204030204" pitchFamily="34" charset="0"/>
            </a:endParaRPr>
          </a:p>
        </p:txBody>
      </p:sp>
      <p:sp>
        <p:nvSpPr>
          <p:cNvPr id="21" name="Rectangle 20"/>
          <p:cNvSpPr/>
          <p:nvPr/>
        </p:nvSpPr>
        <p:spPr>
          <a:xfrm>
            <a:off x="2004122" y="2561744"/>
            <a:ext cx="1422421" cy="2491496"/>
          </a:xfrm>
          <a:prstGeom prst="rect">
            <a:avLst/>
          </a:prstGeom>
          <a:gradFill rotWithShape="1">
            <a:gsLst>
              <a:gs pos="0">
                <a:schemeClr val="bg1">
                  <a:alpha val="80000"/>
                </a:schemeClr>
              </a:gs>
              <a:gs pos="100000">
                <a:srgbClr val="BCCDE6">
                  <a:alpha val="82001"/>
                </a:srgbClr>
              </a:gs>
            </a:gsLst>
            <a:lin ang="5400000" scaled="1"/>
          </a:gradFill>
          <a:ln>
            <a:noFill/>
          </a:ln>
          <a:effectLst/>
          <a:scene3d>
            <a:camera prst="legacyObliqueTopRight"/>
            <a:lightRig rig="legacyFlat3" dir="b"/>
          </a:scene3d>
          <a:sp3d extrusionH="49200" prstMaterial="legacyMatte">
            <a:bevelT w="13500" h="13500" prst="angle"/>
            <a:bevelB w="13500" h="13500" prst="angle"/>
            <a:extrusionClr>
              <a:schemeClr val="bg1"/>
            </a:extrusionClr>
            <a:contourClr>
              <a:schemeClr val="bg1"/>
            </a:contour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p>
            <a:pPr defTabSz="609585"/>
            <a:endParaRPr lang="en-US" dirty="0">
              <a:solidFill>
                <a:srgbClr val="0033A0"/>
              </a:solidFill>
              <a:latin typeface="Arial" panose="020B0604020202020204"/>
            </a:endParaRPr>
          </a:p>
        </p:txBody>
      </p:sp>
      <p:sp>
        <p:nvSpPr>
          <p:cNvPr id="22" name="Rectangle 21"/>
          <p:cNvSpPr/>
          <p:nvPr/>
        </p:nvSpPr>
        <p:spPr>
          <a:xfrm>
            <a:off x="3519659" y="2561744"/>
            <a:ext cx="1781627" cy="2491496"/>
          </a:xfrm>
          <a:prstGeom prst="rect">
            <a:avLst/>
          </a:prstGeom>
          <a:gradFill rotWithShape="1">
            <a:gsLst>
              <a:gs pos="0">
                <a:schemeClr val="bg1">
                  <a:alpha val="80000"/>
                </a:schemeClr>
              </a:gs>
              <a:gs pos="100000">
                <a:srgbClr val="BCCDE6">
                  <a:alpha val="82001"/>
                </a:srgbClr>
              </a:gs>
            </a:gsLst>
            <a:lin ang="5400000" scaled="1"/>
          </a:gradFill>
          <a:ln>
            <a:noFill/>
          </a:ln>
          <a:effectLst/>
          <a:scene3d>
            <a:camera prst="legacyObliqueTopRight"/>
            <a:lightRig rig="legacyFlat3" dir="b"/>
          </a:scene3d>
          <a:sp3d extrusionH="49200" prstMaterial="legacyMatte">
            <a:bevelT w="13500" h="13500" prst="angle"/>
            <a:bevelB w="13500" h="13500" prst="angle"/>
            <a:extrusionClr>
              <a:schemeClr val="bg1"/>
            </a:extrusionClr>
            <a:contourClr>
              <a:schemeClr val="bg1"/>
            </a:contour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p>
            <a:pPr defTabSz="609585"/>
            <a:endParaRPr lang="en-US" dirty="0">
              <a:solidFill>
                <a:srgbClr val="0033A0"/>
              </a:solidFill>
              <a:latin typeface="Arial" panose="020B0604020202020204"/>
            </a:endParaRPr>
          </a:p>
        </p:txBody>
      </p:sp>
      <p:grpSp>
        <p:nvGrpSpPr>
          <p:cNvPr id="23" name="Group 22"/>
          <p:cNvGrpSpPr/>
          <p:nvPr/>
        </p:nvGrpSpPr>
        <p:grpSpPr>
          <a:xfrm>
            <a:off x="7168055" y="3050747"/>
            <a:ext cx="495171" cy="470543"/>
            <a:chOff x="5219700" y="4009526"/>
            <a:chExt cx="526256" cy="491036"/>
          </a:xfrm>
        </p:grpSpPr>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9700" y="4076700"/>
              <a:ext cx="423862" cy="423862"/>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2094" y="4009526"/>
              <a:ext cx="423862" cy="423862"/>
            </a:xfrm>
            <a:prstGeom prst="rect">
              <a:avLst/>
            </a:prstGeom>
          </p:spPr>
        </p:pic>
      </p:grpSp>
      <p:grpSp>
        <p:nvGrpSpPr>
          <p:cNvPr id="26" name="Group 96"/>
          <p:cNvGrpSpPr>
            <a:grpSpLocks/>
          </p:cNvGrpSpPr>
          <p:nvPr/>
        </p:nvGrpSpPr>
        <p:grpSpPr bwMode="auto">
          <a:xfrm>
            <a:off x="2127835" y="2811059"/>
            <a:ext cx="494151" cy="446739"/>
            <a:chOff x="3648" y="2463"/>
            <a:chExt cx="293" cy="262"/>
          </a:xfrm>
        </p:grpSpPr>
        <p:sp>
          <p:nvSpPr>
            <p:cNvPr id="27" name="Rectangle 97"/>
            <p:cNvSpPr>
              <a:spLocks noChangeArrowheads="1"/>
            </p:cNvSpPr>
            <p:nvPr/>
          </p:nvSpPr>
          <p:spPr bwMode="auto">
            <a:xfrm>
              <a:off x="3648" y="2486"/>
              <a:ext cx="288" cy="231"/>
            </a:xfrm>
            <a:prstGeom prst="rect">
              <a:avLst/>
            </a:prstGeom>
            <a:gradFill rotWithShape="0">
              <a:gsLst>
                <a:gs pos="0">
                  <a:schemeClr val="bg1"/>
                </a:gs>
                <a:gs pos="100000">
                  <a:schemeClr val="accent1"/>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a:endParaRPr lang="en-US" altLang="en-US" sz="2400" dirty="0">
                <a:solidFill>
                  <a:srgbClr val="0033A0"/>
                </a:solidFill>
                <a:latin typeface="Times" panose="02020603050405020304" pitchFamily="18" charset="0"/>
              </a:endParaRPr>
            </a:p>
          </p:txBody>
        </p:sp>
        <p:sp>
          <p:nvSpPr>
            <p:cNvPr id="28" name="Rectangle 98"/>
            <p:cNvSpPr>
              <a:spLocks noChangeArrowheads="1"/>
            </p:cNvSpPr>
            <p:nvPr/>
          </p:nvSpPr>
          <p:spPr bwMode="auto">
            <a:xfrm>
              <a:off x="3648" y="2486"/>
              <a:ext cx="288" cy="50"/>
            </a:xfrm>
            <a:prstGeom prst="rect">
              <a:avLst/>
            </a:prstGeom>
            <a:gradFill rotWithShape="0">
              <a:gsLst>
                <a:gs pos="0">
                  <a:schemeClr val="bg1"/>
                </a:gs>
                <a:gs pos="100000">
                  <a:srgbClr val="2C548C"/>
                </a:gs>
              </a:gsLst>
              <a:lin ang="54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a:endParaRPr lang="en-US" altLang="en-US" sz="2400" dirty="0">
                <a:solidFill>
                  <a:srgbClr val="0033A0"/>
                </a:solidFill>
                <a:latin typeface="Times" panose="02020603050405020304" pitchFamily="18" charset="0"/>
              </a:endParaRPr>
            </a:p>
          </p:txBody>
        </p:sp>
        <p:sp>
          <p:nvSpPr>
            <p:cNvPr id="29" name="Line 99"/>
            <p:cNvSpPr>
              <a:spLocks noChangeShapeType="1"/>
            </p:cNvSpPr>
            <p:nvPr/>
          </p:nvSpPr>
          <p:spPr bwMode="auto">
            <a:xfrm>
              <a:off x="3648" y="2538"/>
              <a:ext cx="288"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30" name="Line 100"/>
            <p:cNvSpPr>
              <a:spLocks noChangeShapeType="1"/>
            </p:cNvSpPr>
            <p:nvPr/>
          </p:nvSpPr>
          <p:spPr bwMode="auto">
            <a:xfrm>
              <a:off x="3648" y="2574"/>
              <a:ext cx="288"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31" name="Line 101"/>
            <p:cNvSpPr>
              <a:spLocks noChangeShapeType="1"/>
            </p:cNvSpPr>
            <p:nvPr/>
          </p:nvSpPr>
          <p:spPr bwMode="auto">
            <a:xfrm>
              <a:off x="3648" y="2611"/>
              <a:ext cx="288"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32" name="Line 102"/>
            <p:cNvSpPr>
              <a:spLocks noChangeShapeType="1"/>
            </p:cNvSpPr>
            <p:nvPr/>
          </p:nvSpPr>
          <p:spPr bwMode="auto">
            <a:xfrm>
              <a:off x="3648" y="2647"/>
              <a:ext cx="288"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33" name="Line 103"/>
            <p:cNvSpPr>
              <a:spLocks noChangeShapeType="1"/>
            </p:cNvSpPr>
            <p:nvPr/>
          </p:nvSpPr>
          <p:spPr bwMode="auto">
            <a:xfrm>
              <a:off x="3648" y="2684"/>
              <a:ext cx="288"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34" name="Line 104"/>
            <p:cNvSpPr>
              <a:spLocks noChangeShapeType="1"/>
            </p:cNvSpPr>
            <p:nvPr/>
          </p:nvSpPr>
          <p:spPr bwMode="auto">
            <a:xfrm>
              <a:off x="3689" y="2539"/>
              <a:ext cx="0" cy="175"/>
            </a:xfrm>
            <a:prstGeom prst="line">
              <a:avLst/>
            </a:prstGeom>
            <a:noFill/>
            <a:ln w="9525">
              <a:solidFill>
                <a:srgbClr val="8098B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35" name="Line 105"/>
            <p:cNvSpPr>
              <a:spLocks noChangeShapeType="1"/>
            </p:cNvSpPr>
            <p:nvPr/>
          </p:nvSpPr>
          <p:spPr bwMode="auto">
            <a:xfrm>
              <a:off x="3730" y="2539"/>
              <a:ext cx="0" cy="175"/>
            </a:xfrm>
            <a:prstGeom prst="line">
              <a:avLst/>
            </a:prstGeom>
            <a:noFill/>
            <a:ln w="9525">
              <a:solidFill>
                <a:srgbClr val="8098B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36" name="Line 106"/>
            <p:cNvSpPr>
              <a:spLocks noChangeShapeType="1"/>
            </p:cNvSpPr>
            <p:nvPr/>
          </p:nvSpPr>
          <p:spPr bwMode="auto">
            <a:xfrm>
              <a:off x="3771" y="2539"/>
              <a:ext cx="0" cy="175"/>
            </a:xfrm>
            <a:prstGeom prst="line">
              <a:avLst/>
            </a:prstGeom>
            <a:noFill/>
            <a:ln w="9525">
              <a:solidFill>
                <a:srgbClr val="8098B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37" name="Line 107"/>
            <p:cNvSpPr>
              <a:spLocks noChangeShapeType="1"/>
            </p:cNvSpPr>
            <p:nvPr/>
          </p:nvSpPr>
          <p:spPr bwMode="auto">
            <a:xfrm>
              <a:off x="3813" y="2539"/>
              <a:ext cx="0" cy="175"/>
            </a:xfrm>
            <a:prstGeom prst="line">
              <a:avLst/>
            </a:prstGeom>
            <a:noFill/>
            <a:ln w="9525">
              <a:solidFill>
                <a:srgbClr val="8098B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38" name="Line 108"/>
            <p:cNvSpPr>
              <a:spLocks noChangeShapeType="1"/>
            </p:cNvSpPr>
            <p:nvPr/>
          </p:nvSpPr>
          <p:spPr bwMode="auto">
            <a:xfrm>
              <a:off x="3854" y="2539"/>
              <a:ext cx="0" cy="175"/>
            </a:xfrm>
            <a:prstGeom prst="line">
              <a:avLst/>
            </a:prstGeom>
            <a:noFill/>
            <a:ln w="9525">
              <a:solidFill>
                <a:srgbClr val="8098B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39" name="Line 109"/>
            <p:cNvSpPr>
              <a:spLocks noChangeShapeType="1"/>
            </p:cNvSpPr>
            <p:nvPr/>
          </p:nvSpPr>
          <p:spPr bwMode="auto">
            <a:xfrm>
              <a:off x="3895" y="2539"/>
              <a:ext cx="0" cy="175"/>
            </a:xfrm>
            <a:prstGeom prst="line">
              <a:avLst/>
            </a:prstGeom>
            <a:noFill/>
            <a:ln w="9525">
              <a:solidFill>
                <a:srgbClr val="8098B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40" name="Rectangle 110"/>
            <p:cNvSpPr>
              <a:spLocks noChangeArrowheads="1"/>
            </p:cNvSpPr>
            <p:nvPr/>
          </p:nvSpPr>
          <p:spPr bwMode="auto">
            <a:xfrm>
              <a:off x="3648" y="2463"/>
              <a:ext cx="293" cy="262"/>
            </a:xfrm>
            <a:prstGeom prst="rect">
              <a:avLst/>
            </a:prstGeom>
            <a:noFill/>
            <a:ln w="9525">
              <a:solidFill>
                <a:schemeClr val="accent1"/>
              </a:solidFill>
              <a:miter lim="800000"/>
              <a:headEnd/>
              <a:tailEnd/>
            </a:ln>
            <a:effectLst/>
            <a:extLst>
              <a:ext uri="{909E8E84-426E-40DD-AFC4-6F175D3DCCD1}">
                <a14:hiddenFill xmlns:a14="http://schemas.microsoft.com/office/drawing/2010/main">
                  <a:gradFill rotWithShape="0">
                    <a:gsLst>
                      <a:gs pos="0">
                        <a:schemeClr val="bg1"/>
                      </a:gs>
                      <a:gs pos="100000">
                        <a:schemeClr val="accent1"/>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a:endParaRPr lang="en-US" altLang="en-US" sz="2400" dirty="0">
                <a:solidFill>
                  <a:srgbClr val="0033A0"/>
                </a:solidFill>
                <a:latin typeface="Times" panose="02020603050405020304" pitchFamily="18" charset="0"/>
              </a:endParaRPr>
            </a:p>
          </p:txBody>
        </p:sp>
      </p:grpSp>
      <p:grpSp>
        <p:nvGrpSpPr>
          <p:cNvPr id="41" name="Group 96"/>
          <p:cNvGrpSpPr>
            <a:grpSpLocks/>
          </p:cNvGrpSpPr>
          <p:nvPr/>
        </p:nvGrpSpPr>
        <p:grpSpPr bwMode="auto">
          <a:xfrm>
            <a:off x="2127847" y="4130082"/>
            <a:ext cx="485719" cy="393881"/>
            <a:chOff x="3648" y="2486"/>
            <a:chExt cx="288" cy="231"/>
          </a:xfrm>
        </p:grpSpPr>
        <p:sp>
          <p:nvSpPr>
            <p:cNvPr id="42" name="Rectangle 97"/>
            <p:cNvSpPr>
              <a:spLocks noChangeArrowheads="1"/>
            </p:cNvSpPr>
            <p:nvPr/>
          </p:nvSpPr>
          <p:spPr bwMode="auto">
            <a:xfrm>
              <a:off x="3648" y="2486"/>
              <a:ext cx="288" cy="231"/>
            </a:xfrm>
            <a:prstGeom prst="rect">
              <a:avLst/>
            </a:prstGeom>
            <a:gradFill rotWithShape="0">
              <a:gsLst>
                <a:gs pos="0">
                  <a:schemeClr val="bg1"/>
                </a:gs>
                <a:gs pos="100000">
                  <a:schemeClr val="accent1"/>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a:endParaRPr lang="en-US" altLang="en-US" sz="2400" dirty="0">
                <a:solidFill>
                  <a:srgbClr val="0033A0"/>
                </a:solidFill>
                <a:latin typeface="Times" panose="02020603050405020304" pitchFamily="18" charset="0"/>
              </a:endParaRPr>
            </a:p>
          </p:txBody>
        </p:sp>
        <p:sp>
          <p:nvSpPr>
            <p:cNvPr id="43" name="Rectangle 98"/>
            <p:cNvSpPr>
              <a:spLocks noChangeArrowheads="1"/>
            </p:cNvSpPr>
            <p:nvPr/>
          </p:nvSpPr>
          <p:spPr bwMode="auto">
            <a:xfrm>
              <a:off x="3648" y="2486"/>
              <a:ext cx="288" cy="50"/>
            </a:xfrm>
            <a:prstGeom prst="rect">
              <a:avLst/>
            </a:prstGeom>
            <a:gradFill rotWithShape="0">
              <a:gsLst>
                <a:gs pos="0">
                  <a:schemeClr val="bg1"/>
                </a:gs>
                <a:gs pos="100000">
                  <a:srgbClr val="2C548C"/>
                </a:gs>
              </a:gsLst>
              <a:lin ang="54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a:endParaRPr lang="en-US" altLang="en-US" sz="2400" dirty="0">
                <a:solidFill>
                  <a:srgbClr val="0033A0"/>
                </a:solidFill>
                <a:latin typeface="Times" panose="02020603050405020304" pitchFamily="18" charset="0"/>
              </a:endParaRPr>
            </a:p>
          </p:txBody>
        </p:sp>
        <p:sp>
          <p:nvSpPr>
            <p:cNvPr id="44" name="Line 99"/>
            <p:cNvSpPr>
              <a:spLocks noChangeShapeType="1"/>
            </p:cNvSpPr>
            <p:nvPr/>
          </p:nvSpPr>
          <p:spPr bwMode="auto">
            <a:xfrm>
              <a:off x="3648" y="2538"/>
              <a:ext cx="288"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45" name="Line 100"/>
            <p:cNvSpPr>
              <a:spLocks noChangeShapeType="1"/>
            </p:cNvSpPr>
            <p:nvPr/>
          </p:nvSpPr>
          <p:spPr bwMode="auto">
            <a:xfrm>
              <a:off x="3648" y="2574"/>
              <a:ext cx="288"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46" name="Line 101"/>
            <p:cNvSpPr>
              <a:spLocks noChangeShapeType="1"/>
            </p:cNvSpPr>
            <p:nvPr/>
          </p:nvSpPr>
          <p:spPr bwMode="auto">
            <a:xfrm>
              <a:off x="3648" y="2611"/>
              <a:ext cx="288"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47" name="Line 102"/>
            <p:cNvSpPr>
              <a:spLocks noChangeShapeType="1"/>
            </p:cNvSpPr>
            <p:nvPr/>
          </p:nvSpPr>
          <p:spPr bwMode="auto">
            <a:xfrm>
              <a:off x="3648" y="2647"/>
              <a:ext cx="288"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48" name="Line 103"/>
            <p:cNvSpPr>
              <a:spLocks noChangeShapeType="1"/>
            </p:cNvSpPr>
            <p:nvPr/>
          </p:nvSpPr>
          <p:spPr bwMode="auto">
            <a:xfrm>
              <a:off x="3648" y="2684"/>
              <a:ext cx="288"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49" name="Line 104"/>
            <p:cNvSpPr>
              <a:spLocks noChangeShapeType="1"/>
            </p:cNvSpPr>
            <p:nvPr/>
          </p:nvSpPr>
          <p:spPr bwMode="auto">
            <a:xfrm>
              <a:off x="3689" y="2539"/>
              <a:ext cx="0" cy="175"/>
            </a:xfrm>
            <a:prstGeom prst="line">
              <a:avLst/>
            </a:prstGeom>
            <a:noFill/>
            <a:ln w="9525">
              <a:solidFill>
                <a:srgbClr val="8098B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50" name="Line 105"/>
            <p:cNvSpPr>
              <a:spLocks noChangeShapeType="1"/>
            </p:cNvSpPr>
            <p:nvPr/>
          </p:nvSpPr>
          <p:spPr bwMode="auto">
            <a:xfrm>
              <a:off x="3730" y="2539"/>
              <a:ext cx="0" cy="175"/>
            </a:xfrm>
            <a:prstGeom prst="line">
              <a:avLst/>
            </a:prstGeom>
            <a:noFill/>
            <a:ln w="9525">
              <a:solidFill>
                <a:srgbClr val="8098B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51" name="Line 106"/>
            <p:cNvSpPr>
              <a:spLocks noChangeShapeType="1"/>
            </p:cNvSpPr>
            <p:nvPr/>
          </p:nvSpPr>
          <p:spPr bwMode="auto">
            <a:xfrm>
              <a:off x="3771" y="2539"/>
              <a:ext cx="0" cy="175"/>
            </a:xfrm>
            <a:prstGeom prst="line">
              <a:avLst/>
            </a:prstGeom>
            <a:noFill/>
            <a:ln w="9525">
              <a:solidFill>
                <a:srgbClr val="8098B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52" name="Line 107"/>
            <p:cNvSpPr>
              <a:spLocks noChangeShapeType="1"/>
            </p:cNvSpPr>
            <p:nvPr/>
          </p:nvSpPr>
          <p:spPr bwMode="auto">
            <a:xfrm>
              <a:off x="3813" y="2539"/>
              <a:ext cx="0" cy="175"/>
            </a:xfrm>
            <a:prstGeom prst="line">
              <a:avLst/>
            </a:prstGeom>
            <a:noFill/>
            <a:ln w="9525">
              <a:solidFill>
                <a:srgbClr val="8098B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53" name="Line 108"/>
            <p:cNvSpPr>
              <a:spLocks noChangeShapeType="1"/>
            </p:cNvSpPr>
            <p:nvPr/>
          </p:nvSpPr>
          <p:spPr bwMode="auto">
            <a:xfrm>
              <a:off x="3854" y="2539"/>
              <a:ext cx="0" cy="175"/>
            </a:xfrm>
            <a:prstGeom prst="line">
              <a:avLst/>
            </a:prstGeom>
            <a:noFill/>
            <a:ln w="9525">
              <a:solidFill>
                <a:srgbClr val="8098B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54" name="Line 109"/>
            <p:cNvSpPr>
              <a:spLocks noChangeShapeType="1"/>
            </p:cNvSpPr>
            <p:nvPr/>
          </p:nvSpPr>
          <p:spPr bwMode="auto">
            <a:xfrm>
              <a:off x="3895" y="2539"/>
              <a:ext cx="0" cy="175"/>
            </a:xfrm>
            <a:prstGeom prst="line">
              <a:avLst/>
            </a:prstGeom>
            <a:noFill/>
            <a:ln w="9525">
              <a:solidFill>
                <a:srgbClr val="8098B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a:endParaRPr lang="en-US" dirty="0">
                <a:solidFill>
                  <a:srgbClr val="0033A0"/>
                </a:solidFill>
                <a:latin typeface="Arial" panose="020B0604020202020204"/>
              </a:endParaRPr>
            </a:p>
          </p:txBody>
        </p:sp>
        <p:sp>
          <p:nvSpPr>
            <p:cNvPr id="55" name="Rectangle 110"/>
            <p:cNvSpPr>
              <a:spLocks noChangeArrowheads="1"/>
            </p:cNvSpPr>
            <p:nvPr/>
          </p:nvSpPr>
          <p:spPr bwMode="auto">
            <a:xfrm>
              <a:off x="3648" y="2486"/>
              <a:ext cx="288" cy="231"/>
            </a:xfrm>
            <a:prstGeom prst="rect">
              <a:avLst/>
            </a:prstGeom>
            <a:noFill/>
            <a:ln w="9525">
              <a:solidFill>
                <a:schemeClr val="accent1"/>
              </a:solidFill>
              <a:miter lim="800000"/>
              <a:headEnd/>
              <a:tailEnd/>
            </a:ln>
            <a:effectLst/>
            <a:extLst>
              <a:ext uri="{909E8E84-426E-40DD-AFC4-6F175D3DCCD1}">
                <a14:hiddenFill xmlns:a14="http://schemas.microsoft.com/office/drawing/2010/main">
                  <a:gradFill rotWithShape="0">
                    <a:gsLst>
                      <a:gs pos="0">
                        <a:schemeClr val="bg1"/>
                      </a:gs>
                      <a:gs pos="100000">
                        <a:schemeClr val="accent1"/>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a:endParaRPr lang="en-US" altLang="en-US" sz="2400" dirty="0">
                <a:solidFill>
                  <a:srgbClr val="0033A0"/>
                </a:solidFill>
                <a:latin typeface="Times" panose="02020603050405020304" pitchFamily="18" charset="0"/>
              </a:endParaRPr>
            </a:p>
          </p:txBody>
        </p:sp>
      </p:grpSp>
      <p:pic>
        <p:nvPicPr>
          <p:cNvPr id="5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71365" y="3480446"/>
            <a:ext cx="590139" cy="461869"/>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Elbow Connector 56"/>
          <p:cNvCxnSpPr>
            <a:stCxn id="40" idx="2"/>
            <a:endCxn id="56" idx="1"/>
          </p:cNvCxnSpPr>
          <p:nvPr/>
        </p:nvCxnSpPr>
        <p:spPr>
          <a:xfrm rot="16200000" flipH="1">
            <a:off x="2295740" y="3335755"/>
            <a:ext cx="454392" cy="29685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Elbow Connector 57"/>
          <p:cNvCxnSpPr>
            <a:stCxn id="55" idx="0"/>
            <a:endCxn id="56" idx="1"/>
          </p:cNvCxnSpPr>
          <p:nvPr/>
        </p:nvCxnSpPr>
        <p:spPr>
          <a:xfrm rot="5400000" flipH="1" flipV="1">
            <a:off x="2311683" y="3770402"/>
            <a:ext cx="418703" cy="30066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bwMode="auto">
          <a:xfrm>
            <a:off x="1932666" y="2853604"/>
            <a:ext cx="916777" cy="461665"/>
          </a:xfrm>
          <a:prstGeom prst="rect">
            <a:avLst/>
          </a:prstGeom>
          <a:noFill/>
          <a:ln w="9525">
            <a:noFill/>
            <a:miter lim="800000"/>
            <a:headEnd/>
            <a:tailEnd/>
          </a:ln>
        </p:spPr>
        <p:txBody>
          <a:bodyPr wrap="square" rtlCol="0">
            <a:prstTxWarp prst="textNoShape">
              <a:avLst/>
            </a:prstTxWarp>
            <a:spAutoFit/>
          </a:bodyPr>
          <a:lstStyle/>
          <a:p>
            <a:pPr algn="ctr" defTabSz="609585" eaLnBrk="0" hangingPunct="0">
              <a:defRPr/>
            </a:pPr>
            <a:r>
              <a:rPr lang="en-GB" sz="800" b="1" kern="0" dirty="0">
                <a:solidFill>
                  <a:srgbClr val="2F2B20"/>
                </a:solidFill>
                <a:latin typeface="Calibri" panose="020F0502020204030204" pitchFamily="34" charset="0"/>
                <a:cs typeface="Calibri" panose="020F0502020204030204" pitchFamily="34" charset="0"/>
              </a:rPr>
              <a:t>External</a:t>
            </a:r>
          </a:p>
          <a:p>
            <a:pPr algn="ctr" defTabSz="609585" eaLnBrk="0" hangingPunct="0">
              <a:defRPr/>
            </a:pPr>
            <a:r>
              <a:rPr lang="en-GB" sz="800" b="1" kern="0" dirty="0">
                <a:solidFill>
                  <a:srgbClr val="2F2B20"/>
                </a:solidFill>
                <a:latin typeface="Calibri" panose="020F0502020204030204" pitchFamily="34" charset="0"/>
                <a:cs typeface="Calibri" panose="020F0502020204030204" pitchFamily="34" charset="0"/>
              </a:rPr>
              <a:t>Data </a:t>
            </a:r>
          </a:p>
          <a:p>
            <a:pPr algn="ctr" defTabSz="609585" eaLnBrk="0" hangingPunct="0">
              <a:defRPr/>
            </a:pPr>
            <a:r>
              <a:rPr lang="en-GB" sz="800" b="1" kern="0" dirty="0">
                <a:solidFill>
                  <a:srgbClr val="2F2B20"/>
                </a:solidFill>
                <a:latin typeface="Calibri" panose="020F0502020204030204" pitchFamily="34" charset="0"/>
                <a:cs typeface="Calibri" panose="020F0502020204030204" pitchFamily="34" charset="0"/>
              </a:rPr>
              <a:t>Sources 1</a:t>
            </a:r>
            <a:endParaRPr lang="en-US" sz="800" b="1" kern="0" dirty="0">
              <a:solidFill>
                <a:srgbClr val="2F2B20"/>
              </a:solidFill>
              <a:latin typeface="Calibri" panose="020F0502020204030204" pitchFamily="34" charset="0"/>
              <a:cs typeface="Calibri" panose="020F0502020204030204" pitchFamily="34" charset="0"/>
            </a:endParaRPr>
          </a:p>
        </p:txBody>
      </p:sp>
      <p:sp>
        <p:nvSpPr>
          <p:cNvPr id="61" name="TextBox 60"/>
          <p:cNvSpPr txBox="1"/>
          <p:nvPr/>
        </p:nvSpPr>
        <p:spPr bwMode="auto">
          <a:xfrm>
            <a:off x="2484028" y="3367293"/>
            <a:ext cx="990961" cy="707886"/>
          </a:xfrm>
          <a:prstGeom prst="rect">
            <a:avLst/>
          </a:prstGeom>
          <a:noFill/>
          <a:ln w="9525">
            <a:noFill/>
            <a:miter lim="800000"/>
            <a:headEnd/>
            <a:tailEnd/>
          </a:ln>
        </p:spPr>
        <p:txBody>
          <a:bodyPr wrap="square" rtlCol="0">
            <a:prstTxWarp prst="textNoShape">
              <a:avLst/>
            </a:prstTxWarp>
            <a:spAutoFit/>
          </a:bodyPr>
          <a:lstStyle/>
          <a:p>
            <a:pPr algn="ctr" defTabSz="609585" eaLnBrk="0" hangingPunct="0">
              <a:defRPr/>
            </a:pPr>
            <a:r>
              <a:rPr lang="en-GB" sz="1000" b="1" kern="0" dirty="0">
                <a:solidFill>
                  <a:srgbClr val="0033A0">
                    <a:lumMod val="50000"/>
                  </a:srgbClr>
                </a:solidFill>
                <a:latin typeface="Calibri" panose="020F0502020204030204" pitchFamily="34" charset="0"/>
                <a:cs typeface="Calibri" panose="020F0502020204030204" pitchFamily="34" charset="0"/>
              </a:rPr>
              <a:t>Stagging</a:t>
            </a:r>
          </a:p>
          <a:p>
            <a:pPr algn="ctr" defTabSz="609585" eaLnBrk="0" hangingPunct="0">
              <a:defRPr/>
            </a:pPr>
            <a:endParaRPr lang="en-GB" sz="1000" b="1" kern="0" dirty="0">
              <a:solidFill>
                <a:srgbClr val="0033A0">
                  <a:lumMod val="50000"/>
                </a:srgbClr>
              </a:solidFill>
              <a:latin typeface="Calibri" panose="020F0502020204030204" pitchFamily="34" charset="0"/>
              <a:cs typeface="Calibri" panose="020F0502020204030204" pitchFamily="34" charset="0"/>
            </a:endParaRPr>
          </a:p>
          <a:p>
            <a:pPr algn="ctr" defTabSz="609585" eaLnBrk="0" hangingPunct="0">
              <a:defRPr/>
            </a:pPr>
            <a:endParaRPr lang="en-GB" sz="1000" b="1" kern="0" dirty="0">
              <a:solidFill>
                <a:srgbClr val="0033A0">
                  <a:lumMod val="50000"/>
                </a:srgbClr>
              </a:solidFill>
              <a:latin typeface="Calibri" panose="020F0502020204030204" pitchFamily="34" charset="0"/>
              <a:cs typeface="Calibri" panose="020F0502020204030204" pitchFamily="34" charset="0"/>
            </a:endParaRPr>
          </a:p>
          <a:p>
            <a:pPr algn="ctr" defTabSz="609585" eaLnBrk="0" hangingPunct="0">
              <a:defRPr/>
            </a:pPr>
            <a:r>
              <a:rPr lang="en-GB" sz="1000" b="1" kern="0" dirty="0">
                <a:solidFill>
                  <a:srgbClr val="0033A0">
                    <a:lumMod val="50000"/>
                  </a:srgbClr>
                </a:solidFill>
                <a:latin typeface="Calibri" panose="020F0502020204030204" pitchFamily="34" charset="0"/>
                <a:cs typeface="Calibri" panose="020F0502020204030204" pitchFamily="34" charset="0"/>
              </a:rPr>
              <a:t> Data Format</a:t>
            </a:r>
            <a:endParaRPr lang="en-US" sz="1000" b="1" kern="0" dirty="0">
              <a:solidFill>
                <a:srgbClr val="0033A0">
                  <a:lumMod val="50000"/>
                </a:srgbClr>
              </a:solidFill>
              <a:latin typeface="Calibri" panose="020F0502020204030204" pitchFamily="34" charset="0"/>
              <a:cs typeface="Calibri" panose="020F0502020204030204" pitchFamily="34" charset="0"/>
            </a:endParaRPr>
          </a:p>
        </p:txBody>
      </p:sp>
      <p:sp>
        <p:nvSpPr>
          <p:cNvPr id="62" name="Rectangle 61"/>
          <p:cNvSpPr/>
          <p:nvPr/>
        </p:nvSpPr>
        <p:spPr>
          <a:xfrm>
            <a:off x="2015763" y="2176096"/>
            <a:ext cx="1446195" cy="307187"/>
          </a:xfrm>
          <a:prstGeom prst="rect">
            <a:avLst/>
          </a:prstGeom>
          <a:solidFill>
            <a:schemeClr val="tx2">
              <a:lumMod val="60000"/>
              <a:lumOff val="40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609585" eaLnBrk="0" hangingPunct="0"/>
            <a:r>
              <a:rPr lang="en-US" sz="1200" b="1" dirty="0">
                <a:solidFill>
                  <a:srgbClr val="FFFFFF"/>
                </a:solidFill>
                <a:effectLst>
                  <a:outerShdw blurRad="38100" dist="38100" dir="2700000" algn="tl">
                    <a:srgbClr val="000000">
                      <a:alpha val="43137"/>
                    </a:srgbClr>
                  </a:outerShdw>
                </a:effectLst>
                <a:latin typeface="Calibri" panose="020F0502020204030204" pitchFamily="34" charset="0"/>
                <a:ea typeface="ＭＳ Ｐゴシック" pitchFamily="-12" charset="-128"/>
                <a:cs typeface="Calibri" panose="020F0502020204030204" pitchFamily="34" charset="0"/>
              </a:rPr>
              <a:t>Landing Layer</a:t>
            </a:r>
          </a:p>
        </p:txBody>
      </p:sp>
      <p:sp>
        <p:nvSpPr>
          <p:cNvPr id="63" name="Rectangle 8"/>
          <p:cNvSpPr>
            <a:spLocks noChangeArrowheads="1"/>
          </p:cNvSpPr>
          <p:nvPr/>
        </p:nvSpPr>
        <p:spPr bwMode="auto">
          <a:xfrm rot="21590830">
            <a:off x="3529833" y="2591750"/>
            <a:ext cx="1771471" cy="24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609585">
              <a:lnSpc>
                <a:spcPct val="90000"/>
              </a:lnSpc>
            </a:pPr>
            <a:r>
              <a:rPr lang="en-US" altLang="en-US" sz="1100" b="1" dirty="0">
                <a:solidFill>
                  <a:srgbClr val="000000"/>
                </a:solidFill>
                <a:latin typeface="Calibri" panose="020F0502020204030204" pitchFamily="34" charset="0"/>
              </a:rPr>
              <a:t>Profile &amp; Understand</a:t>
            </a:r>
          </a:p>
        </p:txBody>
      </p:sp>
      <p:pic>
        <p:nvPicPr>
          <p:cNvPr id="64" name="Picture 13" descr="Understan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0245" y="2863344"/>
            <a:ext cx="499551" cy="4996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4" descr="Cleans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50246" y="4179215"/>
            <a:ext cx="499551" cy="487493"/>
          </a:xfrm>
          <a:prstGeom prst="rect">
            <a:avLst/>
          </a:prstGeom>
          <a:noFill/>
          <a:extLst>
            <a:ext uri="{909E8E84-426E-40DD-AFC4-6F175D3DCCD1}">
              <a14:hiddenFill xmlns:a14="http://schemas.microsoft.com/office/drawing/2010/main">
                <a:solidFill>
                  <a:srgbClr val="FFFFFF"/>
                </a:solidFill>
              </a14:hiddenFill>
            </a:ext>
          </a:extLst>
        </p:spPr>
      </p:pic>
      <p:sp>
        <p:nvSpPr>
          <p:cNvPr id="66" name="Text Box 21"/>
          <p:cNvSpPr txBox="1">
            <a:spLocks noChangeArrowheads="1"/>
          </p:cNvSpPr>
          <p:nvPr/>
        </p:nvSpPr>
        <p:spPr bwMode="auto">
          <a:xfrm>
            <a:off x="3530136" y="3359895"/>
            <a:ext cx="1798867" cy="553998"/>
          </a:xfrm>
          <a:prstGeom prst="rect">
            <a:avLst/>
          </a:prstGeom>
          <a:noFill/>
          <a:ln w="9525">
            <a:noFill/>
            <a:miter lim="800000"/>
            <a:headEnd/>
            <a:tailEnd/>
          </a:ln>
        </p:spPr>
        <p:txBody>
          <a:bodyPr wrap="square" rtlCol="0">
            <a:prstTxWarp prst="textNoShape">
              <a:avLst/>
            </a:prstTxWarp>
            <a:spAutoFit/>
          </a:bodyPr>
          <a:lstStyle>
            <a:defPPr>
              <a:defRPr lang="en-US"/>
            </a:defPPr>
            <a:lvl1pPr algn="ctr" eaLnBrk="0" hangingPunct="0">
              <a:defRPr sz="1000" b="1" kern="0">
                <a:solidFill>
                  <a:schemeClr val="tx1">
                    <a:lumMod val="50000"/>
                  </a:schemeClr>
                </a:solidFill>
                <a:latin typeface="Calibri" panose="020F0502020204030204" pitchFamily="34" charset="0"/>
                <a:cs typeface="Calibri" panose="020F0502020204030204" pitchFamily="34" charset="0"/>
              </a:defRPr>
            </a:lvl1pPr>
          </a:lstStyle>
          <a:p>
            <a:pPr defTabSz="609585"/>
            <a:r>
              <a:rPr lang="en-US" altLang="en-US" dirty="0">
                <a:solidFill>
                  <a:srgbClr val="0033A0">
                    <a:lumMod val="50000"/>
                  </a:srgbClr>
                </a:solidFill>
              </a:rPr>
              <a:t>Discover, model, and govern information  structure and content</a:t>
            </a:r>
          </a:p>
        </p:txBody>
      </p:sp>
      <p:sp>
        <p:nvSpPr>
          <p:cNvPr id="67" name="Text Box 22"/>
          <p:cNvSpPr txBox="1">
            <a:spLocks noChangeArrowheads="1"/>
          </p:cNvSpPr>
          <p:nvPr/>
        </p:nvSpPr>
        <p:spPr bwMode="auto">
          <a:xfrm>
            <a:off x="3686745" y="4668171"/>
            <a:ext cx="1550020" cy="400110"/>
          </a:xfrm>
          <a:prstGeom prst="rect">
            <a:avLst/>
          </a:prstGeom>
          <a:noFill/>
          <a:ln w="9525">
            <a:noFill/>
            <a:miter lim="800000"/>
            <a:headEnd/>
            <a:tailEnd/>
          </a:ln>
        </p:spPr>
        <p:txBody>
          <a:bodyPr wrap="square" rtlCol="0">
            <a:prstTxWarp prst="textNoShape">
              <a:avLst/>
            </a:prstTxWarp>
            <a:spAutoFit/>
          </a:bodyPr>
          <a:lstStyle>
            <a:defPPr>
              <a:defRPr lang="en-US"/>
            </a:defPPr>
            <a:lvl1pPr algn="ctr" eaLnBrk="0" hangingPunct="0">
              <a:defRPr sz="1000" b="1" kern="0">
                <a:solidFill>
                  <a:schemeClr val="tx1">
                    <a:lumMod val="50000"/>
                  </a:schemeClr>
                </a:solidFill>
                <a:latin typeface="Calibri" panose="020F0502020204030204" pitchFamily="34" charset="0"/>
                <a:cs typeface="Calibri" panose="020F0502020204030204" pitchFamily="34" charset="0"/>
              </a:defRPr>
            </a:lvl1pPr>
          </a:lstStyle>
          <a:p>
            <a:pPr defTabSz="609585"/>
            <a:r>
              <a:rPr lang="en-US" altLang="en-US" dirty="0">
                <a:solidFill>
                  <a:srgbClr val="0033A0">
                    <a:lumMod val="50000"/>
                  </a:srgbClr>
                </a:solidFill>
              </a:rPr>
              <a:t>Standardize, and correct information</a:t>
            </a:r>
          </a:p>
        </p:txBody>
      </p:sp>
      <p:sp>
        <p:nvSpPr>
          <p:cNvPr id="68" name="Rectangle 67"/>
          <p:cNvSpPr/>
          <p:nvPr/>
        </p:nvSpPr>
        <p:spPr>
          <a:xfrm>
            <a:off x="3529305" y="2176095"/>
            <a:ext cx="1799696" cy="307187"/>
          </a:xfrm>
          <a:prstGeom prst="rect">
            <a:avLst/>
          </a:prstGeom>
          <a:solidFill>
            <a:schemeClr val="tx2">
              <a:lumMod val="60000"/>
              <a:lumOff val="40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609585" eaLnBrk="0" hangingPunct="0"/>
            <a:r>
              <a:rPr lang="en-US" sz="1200" b="1" dirty="0">
                <a:solidFill>
                  <a:srgbClr val="FFFFFF"/>
                </a:solidFill>
                <a:effectLst>
                  <a:outerShdw blurRad="38100" dist="38100" dir="2700000" algn="tl">
                    <a:srgbClr val="000000">
                      <a:alpha val="43137"/>
                    </a:srgbClr>
                  </a:outerShdw>
                </a:effectLst>
                <a:latin typeface="Calibri" panose="020F0502020204030204" pitchFamily="34" charset="0"/>
                <a:ea typeface="ＭＳ Ｐゴシック" pitchFamily="-12" charset="-128"/>
                <a:cs typeface="Calibri" panose="020F0502020204030204" pitchFamily="34" charset="0"/>
              </a:rPr>
              <a:t>Stagging  Layer</a:t>
            </a:r>
          </a:p>
        </p:txBody>
      </p:sp>
      <p:sp>
        <p:nvSpPr>
          <p:cNvPr id="69" name="Rectangle 8"/>
          <p:cNvSpPr>
            <a:spLocks noChangeArrowheads="1"/>
          </p:cNvSpPr>
          <p:nvPr/>
        </p:nvSpPr>
        <p:spPr bwMode="auto">
          <a:xfrm rot="21590830">
            <a:off x="3524992" y="3931380"/>
            <a:ext cx="1803483" cy="24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609585">
              <a:lnSpc>
                <a:spcPct val="90000"/>
              </a:lnSpc>
            </a:pPr>
            <a:r>
              <a:rPr lang="en-US" altLang="en-US" sz="1100" b="1" dirty="0">
                <a:solidFill>
                  <a:srgbClr val="000000"/>
                </a:solidFill>
                <a:latin typeface="Calibri" panose="020F0502020204030204" pitchFamily="34" charset="0"/>
              </a:rPr>
              <a:t>Validation &amp; Standardize</a:t>
            </a:r>
          </a:p>
        </p:txBody>
      </p:sp>
      <p:sp>
        <p:nvSpPr>
          <p:cNvPr id="70" name="Oval 69"/>
          <p:cNvSpPr>
            <a:spLocks noChangeAspect="1"/>
          </p:cNvSpPr>
          <p:nvPr/>
        </p:nvSpPr>
        <p:spPr>
          <a:xfrm>
            <a:off x="3638559" y="2947865"/>
            <a:ext cx="312891" cy="31297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200" b="1" dirty="0">
                <a:solidFill>
                  <a:srgbClr val="FFFFFF"/>
                </a:solidFill>
                <a:latin typeface="Calibri" panose="020F0502020204030204" pitchFamily="34" charset="0"/>
                <a:cs typeface="Calibri" panose="020F0502020204030204" pitchFamily="34" charset="0"/>
              </a:rPr>
              <a:t>4</a:t>
            </a:r>
          </a:p>
        </p:txBody>
      </p:sp>
      <p:sp>
        <p:nvSpPr>
          <p:cNvPr id="71" name="Oval 70"/>
          <p:cNvSpPr>
            <a:spLocks noChangeAspect="1"/>
          </p:cNvSpPr>
          <p:nvPr/>
        </p:nvSpPr>
        <p:spPr>
          <a:xfrm>
            <a:off x="3647728" y="4245693"/>
            <a:ext cx="312891" cy="31297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200" b="1" dirty="0">
                <a:solidFill>
                  <a:srgbClr val="FFFFFF"/>
                </a:solidFill>
                <a:latin typeface="Calibri" panose="020F0502020204030204" pitchFamily="34" charset="0"/>
                <a:cs typeface="Calibri" panose="020F0502020204030204" pitchFamily="34" charset="0"/>
              </a:rPr>
              <a:t>5</a:t>
            </a:r>
          </a:p>
        </p:txBody>
      </p:sp>
      <p:sp>
        <p:nvSpPr>
          <p:cNvPr id="73" name="Oval 72"/>
          <p:cNvSpPr>
            <a:spLocks noChangeAspect="1"/>
          </p:cNvSpPr>
          <p:nvPr/>
        </p:nvSpPr>
        <p:spPr>
          <a:xfrm>
            <a:off x="2833779" y="4213163"/>
            <a:ext cx="312891" cy="31297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200" b="1" dirty="0">
                <a:solidFill>
                  <a:srgbClr val="FFFFFF"/>
                </a:solidFill>
                <a:latin typeface="Calibri" panose="020F0502020204030204" pitchFamily="34" charset="0"/>
                <a:cs typeface="Calibri" panose="020F0502020204030204" pitchFamily="34" charset="0"/>
              </a:rPr>
              <a:t>3</a:t>
            </a:r>
          </a:p>
        </p:txBody>
      </p:sp>
      <p:sp>
        <p:nvSpPr>
          <p:cNvPr id="74" name="Oval 73"/>
          <p:cNvSpPr>
            <a:spLocks noChangeAspect="1"/>
          </p:cNvSpPr>
          <p:nvPr/>
        </p:nvSpPr>
        <p:spPr>
          <a:xfrm>
            <a:off x="1518471" y="2544050"/>
            <a:ext cx="312891" cy="31297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200" b="1" dirty="0">
                <a:solidFill>
                  <a:srgbClr val="FFFFFF"/>
                </a:solidFill>
                <a:latin typeface="Calibri" panose="020F0502020204030204" pitchFamily="34" charset="0"/>
                <a:cs typeface="Calibri" panose="020F0502020204030204" pitchFamily="34" charset="0"/>
              </a:rPr>
              <a:t>2</a:t>
            </a:r>
          </a:p>
        </p:txBody>
      </p:sp>
      <p:sp>
        <p:nvSpPr>
          <p:cNvPr id="75" name="Rectangle 74"/>
          <p:cNvSpPr/>
          <p:nvPr/>
        </p:nvSpPr>
        <p:spPr>
          <a:xfrm>
            <a:off x="5396274" y="2561744"/>
            <a:ext cx="1641715" cy="2491496"/>
          </a:xfrm>
          <a:prstGeom prst="rect">
            <a:avLst/>
          </a:prstGeom>
          <a:gradFill rotWithShape="1">
            <a:gsLst>
              <a:gs pos="0">
                <a:schemeClr val="bg1">
                  <a:alpha val="80000"/>
                </a:schemeClr>
              </a:gs>
              <a:gs pos="100000">
                <a:srgbClr val="BCCDE6">
                  <a:alpha val="82001"/>
                </a:srgbClr>
              </a:gs>
            </a:gsLst>
            <a:lin ang="5400000" scaled="1"/>
          </a:gradFill>
          <a:ln>
            <a:noFill/>
          </a:ln>
          <a:effectLst/>
          <a:scene3d>
            <a:camera prst="legacyObliqueTopRight"/>
            <a:lightRig rig="legacyFlat3" dir="b"/>
          </a:scene3d>
          <a:sp3d extrusionH="49200" prstMaterial="legacyMatte">
            <a:bevelT w="13500" h="13500" prst="angle"/>
            <a:bevelB w="13500" h="13500" prst="angle"/>
            <a:extrusionClr>
              <a:schemeClr val="bg1"/>
            </a:extrusionClr>
            <a:contourClr>
              <a:schemeClr val="bg1"/>
            </a:contour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p>
            <a:pPr defTabSz="609585"/>
            <a:endParaRPr lang="en-US" dirty="0">
              <a:solidFill>
                <a:srgbClr val="0033A0"/>
              </a:solidFill>
              <a:latin typeface="Arial" panose="020B0604020202020204"/>
            </a:endParaRPr>
          </a:p>
        </p:txBody>
      </p:sp>
      <p:sp>
        <p:nvSpPr>
          <p:cNvPr id="76" name="Rectangle 8"/>
          <p:cNvSpPr>
            <a:spLocks noChangeArrowheads="1"/>
          </p:cNvSpPr>
          <p:nvPr/>
        </p:nvSpPr>
        <p:spPr bwMode="auto">
          <a:xfrm rot="21590830">
            <a:off x="5405019" y="2565233"/>
            <a:ext cx="1631359" cy="24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609585">
              <a:lnSpc>
                <a:spcPct val="90000"/>
              </a:lnSpc>
            </a:pPr>
            <a:r>
              <a:rPr lang="en-US" altLang="en-US" sz="1100" b="1" dirty="0">
                <a:solidFill>
                  <a:srgbClr val="000000"/>
                </a:solidFill>
                <a:latin typeface="Calibri" panose="020F0502020204030204" pitchFamily="34" charset="0"/>
              </a:rPr>
              <a:t>Transform </a:t>
            </a:r>
          </a:p>
        </p:txBody>
      </p:sp>
      <p:sp>
        <p:nvSpPr>
          <p:cNvPr id="77" name="Text Box 22"/>
          <p:cNvSpPr txBox="1">
            <a:spLocks noChangeArrowheads="1"/>
          </p:cNvSpPr>
          <p:nvPr/>
        </p:nvSpPr>
        <p:spPr bwMode="auto">
          <a:xfrm>
            <a:off x="5374312" y="3366419"/>
            <a:ext cx="1662317" cy="400110"/>
          </a:xfrm>
          <a:prstGeom prst="rect">
            <a:avLst/>
          </a:prstGeom>
          <a:noFill/>
          <a:ln w="9525">
            <a:noFill/>
            <a:miter lim="800000"/>
            <a:headEnd/>
            <a:tailEnd/>
          </a:ln>
        </p:spPr>
        <p:txBody>
          <a:bodyPr wrap="square" rtlCol="0">
            <a:prstTxWarp prst="textNoShape">
              <a:avLst/>
            </a:prstTxWarp>
            <a:spAutoFit/>
          </a:bodyPr>
          <a:lstStyle>
            <a:defPPr>
              <a:defRPr lang="en-US"/>
            </a:defPPr>
            <a:lvl1pPr algn="ctr" eaLnBrk="0" hangingPunct="0">
              <a:defRPr sz="1000" b="1" kern="0">
                <a:solidFill>
                  <a:schemeClr val="tx1">
                    <a:lumMod val="50000"/>
                  </a:schemeClr>
                </a:solidFill>
                <a:latin typeface="Calibri" panose="020F0502020204030204" pitchFamily="34" charset="0"/>
                <a:cs typeface="Calibri" panose="020F0502020204030204" pitchFamily="34" charset="0"/>
              </a:defRPr>
            </a:lvl1pPr>
          </a:lstStyle>
          <a:p>
            <a:pPr defTabSz="609585"/>
            <a:r>
              <a:rPr lang="en-GB" altLang="en-US" dirty="0">
                <a:solidFill>
                  <a:srgbClr val="0033A0">
                    <a:lumMod val="50000"/>
                  </a:srgbClr>
                </a:solidFill>
              </a:rPr>
              <a:t>Combine and restructure information for T24</a:t>
            </a:r>
          </a:p>
        </p:txBody>
      </p:sp>
      <p:sp>
        <p:nvSpPr>
          <p:cNvPr id="78" name="Rectangle 77"/>
          <p:cNvSpPr/>
          <p:nvPr/>
        </p:nvSpPr>
        <p:spPr>
          <a:xfrm>
            <a:off x="5404563" y="2191165"/>
            <a:ext cx="1642368" cy="290888"/>
          </a:xfrm>
          <a:prstGeom prst="rect">
            <a:avLst/>
          </a:prstGeom>
          <a:solidFill>
            <a:schemeClr val="tx2">
              <a:lumMod val="60000"/>
              <a:lumOff val="40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609585" eaLnBrk="0" hangingPunct="0"/>
            <a:r>
              <a:rPr lang="en-US" sz="1200" b="1" dirty="0">
                <a:solidFill>
                  <a:srgbClr val="FFFFFF"/>
                </a:solidFill>
                <a:effectLst>
                  <a:outerShdw blurRad="38100" dist="38100" dir="2700000" algn="tl">
                    <a:srgbClr val="000000">
                      <a:alpha val="43137"/>
                    </a:srgbClr>
                  </a:outerShdw>
                </a:effectLst>
                <a:latin typeface="Calibri" panose="020F0502020204030204" pitchFamily="34" charset="0"/>
                <a:ea typeface="ＭＳ Ｐゴシック" pitchFamily="-12" charset="-128"/>
                <a:cs typeface="Calibri" panose="020F0502020204030204" pitchFamily="34" charset="0"/>
              </a:rPr>
              <a:t>Transformation Layer</a:t>
            </a:r>
          </a:p>
        </p:txBody>
      </p:sp>
      <p:sp>
        <p:nvSpPr>
          <p:cNvPr id="79" name="Rectangle 78"/>
          <p:cNvSpPr/>
          <p:nvPr/>
        </p:nvSpPr>
        <p:spPr>
          <a:xfrm>
            <a:off x="7761646" y="2549046"/>
            <a:ext cx="1245372" cy="2501375"/>
          </a:xfrm>
          <a:prstGeom prst="rect">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defTabSz="609585"/>
            <a:endParaRPr lang="en-US" sz="1351" b="1" dirty="0">
              <a:solidFill>
                <a:srgbClr val="0033A0"/>
              </a:solidFill>
              <a:latin typeface="Calibri" panose="020F0502020204030204" pitchFamily="34" charset="0"/>
              <a:cs typeface="Calibri" panose="020F0502020204030204" pitchFamily="34" charset="0"/>
            </a:endParaRPr>
          </a:p>
        </p:txBody>
      </p:sp>
      <p:sp>
        <p:nvSpPr>
          <p:cNvPr id="81" name="Rectangle 80"/>
          <p:cNvSpPr/>
          <p:nvPr/>
        </p:nvSpPr>
        <p:spPr>
          <a:xfrm>
            <a:off x="7761646" y="2182795"/>
            <a:ext cx="1245372" cy="286559"/>
          </a:xfrm>
          <a:prstGeom prst="rect">
            <a:avLst/>
          </a:prstGeom>
          <a:solidFill>
            <a:schemeClr val="tx2">
              <a:lumMod val="60000"/>
              <a:lumOff val="40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609585" eaLnBrk="0" hangingPunct="0"/>
            <a:r>
              <a:rPr lang="en-US" sz="1200" b="1" dirty="0">
                <a:solidFill>
                  <a:srgbClr val="FFFFFF"/>
                </a:solidFill>
                <a:effectLst>
                  <a:outerShdw blurRad="38100" dist="38100" dir="2700000" algn="tl">
                    <a:srgbClr val="000000">
                      <a:alpha val="43137"/>
                    </a:srgbClr>
                  </a:outerShdw>
                </a:effectLst>
                <a:latin typeface="Calibri" panose="020F0502020204030204" pitchFamily="34" charset="0"/>
                <a:ea typeface="ＭＳ Ｐゴシック" pitchFamily="-12" charset="-128"/>
                <a:cs typeface="Calibri" panose="020F0502020204030204" pitchFamily="34" charset="0"/>
              </a:rPr>
              <a:t>Target System</a:t>
            </a:r>
          </a:p>
        </p:txBody>
      </p:sp>
      <p:pic>
        <p:nvPicPr>
          <p:cNvPr id="86" name="Picture 15" descr="Transfor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21395" y="2872199"/>
            <a:ext cx="505827" cy="505959"/>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8"/>
          <p:cNvSpPr>
            <a:spLocks noChangeArrowheads="1"/>
          </p:cNvSpPr>
          <p:nvPr/>
        </p:nvSpPr>
        <p:spPr bwMode="auto">
          <a:xfrm rot="21590830">
            <a:off x="5394175" y="3755770"/>
            <a:ext cx="1684144" cy="24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609585">
              <a:lnSpc>
                <a:spcPct val="90000"/>
              </a:lnSpc>
            </a:pPr>
            <a:r>
              <a:rPr lang="en-US" altLang="en-US" sz="1100" b="1" dirty="0">
                <a:solidFill>
                  <a:srgbClr val="000000"/>
                </a:solidFill>
                <a:latin typeface="Calibri" panose="020F0502020204030204" pitchFamily="34" charset="0"/>
              </a:rPr>
              <a:t>Deliver</a:t>
            </a:r>
          </a:p>
        </p:txBody>
      </p:sp>
      <p:sp>
        <p:nvSpPr>
          <p:cNvPr id="90" name="TextBox 89"/>
          <p:cNvSpPr txBox="1"/>
          <p:nvPr/>
        </p:nvSpPr>
        <p:spPr bwMode="auto">
          <a:xfrm>
            <a:off x="6975119" y="3888649"/>
            <a:ext cx="809732" cy="553998"/>
          </a:xfrm>
          <a:prstGeom prst="rect">
            <a:avLst/>
          </a:prstGeom>
          <a:noFill/>
          <a:ln w="9525">
            <a:noFill/>
            <a:miter lim="800000"/>
            <a:headEnd/>
            <a:tailEnd/>
          </a:ln>
        </p:spPr>
        <p:txBody>
          <a:bodyPr wrap="square" rtlCol="0">
            <a:prstTxWarp prst="textNoShape">
              <a:avLst/>
            </a:prstTxWarp>
            <a:spAutoFit/>
          </a:bodyPr>
          <a:lstStyle>
            <a:defPPr>
              <a:defRPr lang="en-US"/>
            </a:defPPr>
            <a:lvl1pPr algn="ctr" eaLnBrk="0" hangingPunct="0">
              <a:defRPr sz="1000" b="1" i="1" kern="0">
                <a:latin typeface="Calibri" panose="020F0502020204030204" pitchFamily="34" charset="0"/>
                <a:cs typeface="Calibri" panose="020F0502020204030204" pitchFamily="34" charset="0"/>
              </a:defRPr>
            </a:lvl1pPr>
          </a:lstStyle>
          <a:p>
            <a:pPr defTabSz="609585"/>
            <a:r>
              <a:rPr lang="en-GB" dirty="0">
                <a:solidFill>
                  <a:srgbClr val="0033A0"/>
                </a:solidFill>
              </a:rPr>
              <a:t>Agreed Data Format</a:t>
            </a:r>
            <a:endParaRPr lang="en-US" dirty="0">
              <a:solidFill>
                <a:srgbClr val="0033A0"/>
              </a:solidFill>
            </a:endParaRPr>
          </a:p>
        </p:txBody>
      </p:sp>
      <p:grpSp>
        <p:nvGrpSpPr>
          <p:cNvPr id="91" name="Group 90"/>
          <p:cNvGrpSpPr/>
          <p:nvPr/>
        </p:nvGrpSpPr>
        <p:grpSpPr>
          <a:xfrm rot="5400000">
            <a:off x="4389355" y="133614"/>
            <a:ext cx="275595" cy="3825535"/>
            <a:chOff x="4419599" y="3778250"/>
            <a:chExt cx="533401" cy="1847850"/>
          </a:xfrm>
          <a:solidFill>
            <a:schemeClr val="tx2">
              <a:lumMod val="60000"/>
              <a:lumOff val="40000"/>
            </a:schemeClr>
          </a:solidFill>
        </p:grpSpPr>
        <p:sp>
          <p:nvSpPr>
            <p:cNvPr id="92" name="Bent-Up Arrow 91"/>
            <p:cNvSpPr/>
            <p:nvPr/>
          </p:nvSpPr>
          <p:spPr bwMode="auto">
            <a:xfrm flipH="1">
              <a:off x="4419599" y="4724400"/>
              <a:ext cx="533400" cy="901700"/>
            </a:xfrm>
            <a:prstGeom prst="bentUpArrow">
              <a:avLst>
                <a:gd name="adj1" fmla="val 38095"/>
                <a:gd name="adj2" fmla="val 32738"/>
                <a:gd name="adj3" fmla="val 33333"/>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09585" eaLnBrk="0" fontAlgn="base" hangingPunct="0">
                <a:lnSpc>
                  <a:spcPct val="85000"/>
                </a:lnSpc>
                <a:spcBef>
                  <a:spcPct val="0"/>
                </a:spcBef>
                <a:spcAft>
                  <a:spcPct val="0"/>
                </a:spcAft>
              </a:pPr>
              <a:endParaRPr lang="en-US" sz="2000" b="1" dirty="0">
                <a:solidFill>
                  <a:srgbClr val="FFFFFF"/>
                </a:solidFill>
                <a:latin typeface="Arial" charset="0"/>
                <a:cs typeface="Arial" charset="0"/>
              </a:endParaRPr>
            </a:p>
          </p:txBody>
        </p:sp>
        <p:sp>
          <p:nvSpPr>
            <p:cNvPr id="93" name="Bent-Up Arrow 92"/>
            <p:cNvSpPr/>
            <p:nvPr/>
          </p:nvSpPr>
          <p:spPr bwMode="auto">
            <a:xfrm rot="5400000" flipH="1">
              <a:off x="4267200" y="4013200"/>
              <a:ext cx="920750" cy="450850"/>
            </a:xfrm>
            <a:prstGeom prst="bentUpArrow">
              <a:avLst>
                <a:gd name="adj1" fmla="val 43062"/>
                <a:gd name="adj2" fmla="val 33546"/>
                <a:gd name="adj3" fmla="val 35273"/>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09585" eaLnBrk="0" fontAlgn="base" hangingPunct="0">
                <a:lnSpc>
                  <a:spcPct val="85000"/>
                </a:lnSpc>
                <a:spcBef>
                  <a:spcPct val="0"/>
                </a:spcBef>
                <a:spcAft>
                  <a:spcPct val="0"/>
                </a:spcAft>
              </a:pPr>
              <a:endParaRPr lang="en-US" sz="2000" b="1" dirty="0">
                <a:solidFill>
                  <a:srgbClr val="FFFFFF"/>
                </a:solidFill>
                <a:latin typeface="Arial" charset="0"/>
                <a:cs typeface="Arial" charset="0"/>
              </a:endParaRPr>
            </a:p>
          </p:txBody>
        </p:sp>
      </p:grpSp>
      <p:sp>
        <p:nvSpPr>
          <p:cNvPr id="94" name="Oval 93"/>
          <p:cNvSpPr>
            <a:spLocks noChangeAspect="1"/>
          </p:cNvSpPr>
          <p:nvPr/>
        </p:nvSpPr>
        <p:spPr>
          <a:xfrm>
            <a:off x="5504832" y="2940653"/>
            <a:ext cx="312891" cy="31297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200" b="1" dirty="0">
                <a:solidFill>
                  <a:srgbClr val="FFFFFF"/>
                </a:solidFill>
                <a:latin typeface="Calibri" panose="020F0502020204030204" pitchFamily="34" charset="0"/>
                <a:cs typeface="Calibri" panose="020F0502020204030204" pitchFamily="34" charset="0"/>
              </a:rPr>
              <a:t>6</a:t>
            </a:r>
          </a:p>
        </p:txBody>
      </p:sp>
      <p:sp>
        <p:nvSpPr>
          <p:cNvPr id="96" name="Oval 95"/>
          <p:cNvSpPr>
            <a:spLocks noChangeAspect="1"/>
          </p:cNvSpPr>
          <p:nvPr/>
        </p:nvSpPr>
        <p:spPr>
          <a:xfrm>
            <a:off x="7261104" y="2056095"/>
            <a:ext cx="312891" cy="31297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200" b="1" dirty="0">
                <a:solidFill>
                  <a:srgbClr val="FFFFFF"/>
                </a:solidFill>
                <a:latin typeface="Calibri" panose="020F0502020204030204" pitchFamily="34" charset="0"/>
                <a:cs typeface="Calibri" panose="020F0502020204030204" pitchFamily="34" charset="0"/>
              </a:rPr>
              <a:t>7</a:t>
            </a:r>
          </a:p>
        </p:txBody>
      </p:sp>
      <p:grpSp>
        <p:nvGrpSpPr>
          <p:cNvPr id="97" name="Group 96"/>
          <p:cNvGrpSpPr/>
          <p:nvPr/>
        </p:nvGrpSpPr>
        <p:grpSpPr>
          <a:xfrm rot="16200000">
            <a:off x="4361525" y="3290863"/>
            <a:ext cx="291817" cy="3825535"/>
            <a:chOff x="4419599" y="3778250"/>
            <a:chExt cx="533401" cy="1847850"/>
          </a:xfrm>
          <a:solidFill>
            <a:schemeClr val="tx2">
              <a:lumMod val="60000"/>
              <a:lumOff val="40000"/>
            </a:schemeClr>
          </a:solidFill>
        </p:grpSpPr>
        <p:sp>
          <p:nvSpPr>
            <p:cNvPr id="98" name="Bent-Up Arrow 97"/>
            <p:cNvSpPr/>
            <p:nvPr/>
          </p:nvSpPr>
          <p:spPr bwMode="auto">
            <a:xfrm flipH="1">
              <a:off x="4419599" y="4724400"/>
              <a:ext cx="533400" cy="901700"/>
            </a:xfrm>
            <a:prstGeom prst="bentUpArrow">
              <a:avLst>
                <a:gd name="adj1" fmla="val 38095"/>
                <a:gd name="adj2" fmla="val 32738"/>
                <a:gd name="adj3" fmla="val 33333"/>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09585" eaLnBrk="0" fontAlgn="base" hangingPunct="0">
                <a:lnSpc>
                  <a:spcPct val="85000"/>
                </a:lnSpc>
                <a:spcBef>
                  <a:spcPct val="0"/>
                </a:spcBef>
                <a:spcAft>
                  <a:spcPct val="0"/>
                </a:spcAft>
              </a:pPr>
              <a:endParaRPr lang="en-US" sz="2000" b="1" dirty="0">
                <a:solidFill>
                  <a:srgbClr val="FFFFFF"/>
                </a:solidFill>
                <a:latin typeface="Arial" charset="0"/>
                <a:cs typeface="Arial" charset="0"/>
              </a:endParaRPr>
            </a:p>
          </p:txBody>
        </p:sp>
        <p:sp>
          <p:nvSpPr>
            <p:cNvPr id="99" name="Bent-Up Arrow 98"/>
            <p:cNvSpPr/>
            <p:nvPr/>
          </p:nvSpPr>
          <p:spPr bwMode="auto">
            <a:xfrm rot="5400000" flipH="1">
              <a:off x="4267200" y="4013200"/>
              <a:ext cx="920750" cy="450850"/>
            </a:xfrm>
            <a:prstGeom prst="bentUpArrow">
              <a:avLst>
                <a:gd name="adj1" fmla="val 43062"/>
                <a:gd name="adj2" fmla="val 33546"/>
                <a:gd name="adj3" fmla="val 35273"/>
              </a:avLst>
            </a:prstGeom>
            <a:gr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609585" eaLnBrk="0" fontAlgn="base" hangingPunct="0">
                <a:lnSpc>
                  <a:spcPct val="85000"/>
                </a:lnSpc>
                <a:spcBef>
                  <a:spcPct val="0"/>
                </a:spcBef>
                <a:spcAft>
                  <a:spcPct val="0"/>
                </a:spcAft>
              </a:pPr>
              <a:endParaRPr lang="en-US" sz="2000" b="1" dirty="0">
                <a:solidFill>
                  <a:srgbClr val="FFFFFF"/>
                </a:solidFill>
                <a:latin typeface="Arial" charset="0"/>
                <a:cs typeface="Arial" charset="0"/>
              </a:endParaRPr>
            </a:p>
          </p:txBody>
        </p:sp>
      </p:grpSp>
      <p:cxnSp>
        <p:nvCxnSpPr>
          <p:cNvPr id="100" name="Straight Connector 99"/>
          <p:cNvCxnSpPr/>
          <p:nvPr/>
        </p:nvCxnSpPr>
        <p:spPr>
          <a:xfrm>
            <a:off x="314460" y="5337241"/>
            <a:ext cx="8992853" cy="95"/>
          </a:xfrm>
          <a:prstGeom prst="line">
            <a:avLst/>
          </a:prstGeom>
          <a:ln w="3175">
            <a:prstDash val="sysDash"/>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2001063" y="5050421"/>
            <a:ext cx="0" cy="1120249"/>
          </a:xfrm>
          <a:prstGeom prst="line">
            <a:avLst/>
          </a:prstGeom>
          <a:ln w="3175">
            <a:prstDash val="sysDash"/>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7046931" y="5050420"/>
            <a:ext cx="0" cy="1120249"/>
          </a:xfrm>
          <a:prstGeom prst="line">
            <a:avLst/>
          </a:prstGeom>
          <a:ln w="3175">
            <a:prstDash val="sysDash"/>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348613" y="1894924"/>
            <a:ext cx="8969336" cy="45483"/>
          </a:xfrm>
          <a:prstGeom prst="line">
            <a:avLst/>
          </a:prstGeom>
          <a:ln w="3175">
            <a:prstDash val="sysDash"/>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7036630" y="1675493"/>
            <a:ext cx="4761" cy="515673"/>
          </a:xfrm>
          <a:prstGeom prst="line">
            <a:avLst/>
          </a:prstGeom>
          <a:ln w="3175">
            <a:prstDash val="sysDash"/>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H="1">
            <a:off x="2012618" y="1586765"/>
            <a:ext cx="3145" cy="596031"/>
          </a:xfrm>
          <a:prstGeom prst="line">
            <a:avLst/>
          </a:prstGeom>
          <a:ln w="3175">
            <a:prstDash val="sysDash"/>
          </a:ln>
        </p:spPr>
        <p:style>
          <a:lnRef idx="2">
            <a:schemeClr val="accent1"/>
          </a:lnRef>
          <a:fillRef idx="0">
            <a:schemeClr val="accent1"/>
          </a:fillRef>
          <a:effectRef idx="1">
            <a:schemeClr val="accent1"/>
          </a:effectRef>
          <a:fontRef idx="minor">
            <a:schemeClr val="tx1"/>
          </a:fontRef>
        </p:style>
      </p:cxnSp>
      <p:pic>
        <p:nvPicPr>
          <p:cNvPr id="113" name="Picture 1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589" y="824503"/>
            <a:ext cx="789775" cy="991677"/>
          </a:xfrm>
          <a:prstGeom prst="rect">
            <a:avLst/>
          </a:prstGeom>
        </p:spPr>
      </p:pic>
      <p:grpSp>
        <p:nvGrpSpPr>
          <p:cNvPr id="114" name="Group 113"/>
          <p:cNvGrpSpPr/>
          <p:nvPr/>
        </p:nvGrpSpPr>
        <p:grpSpPr>
          <a:xfrm>
            <a:off x="1019033" y="1273794"/>
            <a:ext cx="1652612" cy="312972"/>
            <a:chOff x="1620068" y="1303866"/>
            <a:chExt cx="1653042" cy="312972"/>
          </a:xfrm>
        </p:grpSpPr>
        <p:sp>
          <p:nvSpPr>
            <p:cNvPr id="115" name="Left-Right Arrow 114"/>
            <p:cNvSpPr/>
            <p:nvPr/>
          </p:nvSpPr>
          <p:spPr>
            <a:xfrm>
              <a:off x="1960325" y="1303866"/>
              <a:ext cx="979714" cy="312972"/>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dirty="0">
                <a:solidFill>
                  <a:srgbClr val="FFFFFF"/>
                </a:solidFill>
                <a:latin typeface="Arial" panose="020B0604020202020204"/>
              </a:endParaRPr>
            </a:p>
          </p:txBody>
        </p:sp>
        <p:sp>
          <p:nvSpPr>
            <p:cNvPr id="116" name="TextBox 115"/>
            <p:cNvSpPr txBox="1"/>
            <p:nvPr/>
          </p:nvSpPr>
          <p:spPr bwMode="auto">
            <a:xfrm>
              <a:off x="1620068" y="1328427"/>
              <a:ext cx="1653042" cy="230832"/>
            </a:xfrm>
            <a:prstGeom prst="rect">
              <a:avLst/>
            </a:prstGeom>
            <a:noFill/>
            <a:ln w="9525">
              <a:noFill/>
              <a:miter lim="800000"/>
              <a:headEnd/>
              <a:tailEnd/>
            </a:ln>
          </p:spPr>
          <p:txBody>
            <a:bodyPr wrap="square" rtlCol="0">
              <a:prstTxWarp prst="textNoShape">
                <a:avLst/>
              </a:prstTxWarp>
              <a:spAutoFit/>
            </a:bodyPr>
            <a:lstStyle/>
            <a:p>
              <a:pPr algn="ctr" defTabSz="609585" eaLnBrk="0" hangingPunct="0">
                <a:defRPr/>
              </a:pPr>
              <a:r>
                <a:rPr lang="en-GB" sz="900" b="1" kern="0" dirty="0">
                  <a:solidFill>
                    <a:srgbClr val="2F2B20"/>
                  </a:solidFill>
                  <a:latin typeface="Calibri" panose="020F0502020204030204" pitchFamily="34" charset="0"/>
                  <a:cs typeface="Calibri" panose="020F0502020204030204" pitchFamily="34" charset="0"/>
                </a:rPr>
                <a:t>Requirements</a:t>
              </a:r>
              <a:endParaRPr lang="en-US" sz="900" b="1" kern="0" dirty="0">
                <a:solidFill>
                  <a:srgbClr val="2F2B20"/>
                </a:solidFill>
                <a:latin typeface="Calibri" panose="020F0502020204030204" pitchFamily="34" charset="0"/>
                <a:cs typeface="Calibri" panose="020F0502020204030204" pitchFamily="34" charset="0"/>
              </a:endParaRPr>
            </a:p>
          </p:txBody>
        </p:sp>
      </p:grpSp>
      <p:sp>
        <p:nvSpPr>
          <p:cNvPr id="117" name="Oval 116"/>
          <p:cNvSpPr>
            <a:spLocks noChangeAspect="1"/>
          </p:cNvSpPr>
          <p:nvPr/>
        </p:nvSpPr>
        <p:spPr>
          <a:xfrm>
            <a:off x="144780" y="3732222"/>
            <a:ext cx="312891" cy="31297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1200" b="1" dirty="0">
                <a:solidFill>
                  <a:srgbClr val="FFFFFF"/>
                </a:solidFill>
                <a:latin typeface="Calibri" panose="020F0502020204030204" pitchFamily="34" charset="0"/>
                <a:cs typeface="Calibri" panose="020F0502020204030204" pitchFamily="34" charset="0"/>
              </a:rPr>
              <a:t>1</a:t>
            </a:r>
          </a:p>
        </p:txBody>
      </p:sp>
      <p:sp>
        <p:nvSpPr>
          <p:cNvPr id="118" name="Rectangle 117"/>
          <p:cNvSpPr/>
          <p:nvPr/>
        </p:nvSpPr>
        <p:spPr>
          <a:xfrm>
            <a:off x="321971" y="633599"/>
            <a:ext cx="8985343" cy="286559"/>
          </a:xfrm>
          <a:prstGeom prst="rect">
            <a:avLst/>
          </a:prstGeom>
          <a:solidFill>
            <a:schemeClr val="tx1">
              <a:lumMod val="75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defTabSz="609585" eaLnBrk="0" hangingPunct="0"/>
            <a:r>
              <a:rPr lang="en-US" sz="1200" b="1" dirty="0">
                <a:solidFill>
                  <a:srgbClr val="FFFFFF"/>
                </a:solidFill>
                <a:effectLst>
                  <a:outerShdw blurRad="38100" dist="38100" dir="2700000" algn="tl">
                    <a:srgbClr val="000000">
                      <a:alpha val="43137"/>
                    </a:srgbClr>
                  </a:outerShdw>
                </a:effectLst>
                <a:latin typeface="Calibri" panose="020F0502020204030204" pitchFamily="34" charset="0"/>
                <a:ea typeface="ＭＳ Ｐゴシック" pitchFamily="-12" charset="-128"/>
                <a:cs typeface="Calibri" panose="020F0502020204030204" pitchFamily="34" charset="0"/>
              </a:rPr>
              <a:t>PROGRAM GOVERANCE </a:t>
            </a:r>
          </a:p>
        </p:txBody>
      </p:sp>
      <p:sp>
        <p:nvSpPr>
          <p:cNvPr id="119" name="TextBox 118"/>
          <p:cNvSpPr txBox="1"/>
          <p:nvPr/>
        </p:nvSpPr>
        <p:spPr bwMode="auto">
          <a:xfrm>
            <a:off x="1143927" y="913475"/>
            <a:ext cx="1415527" cy="246221"/>
          </a:xfrm>
          <a:prstGeom prst="rect">
            <a:avLst/>
          </a:prstGeom>
          <a:noFill/>
          <a:ln w="9525">
            <a:noFill/>
            <a:miter lim="800000"/>
            <a:headEnd/>
            <a:tailEnd/>
          </a:ln>
        </p:spPr>
        <p:txBody>
          <a:bodyPr wrap="square" rtlCol="0">
            <a:prstTxWarp prst="textNoShape">
              <a:avLst/>
            </a:prstTxWarp>
            <a:spAutoFit/>
          </a:bodyPr>
          <a:lstStyle/>
          <a:p>
            <a:pPr algn="ctr" defTabSz="609585" eaLnBrk="0" hangingPunct="0">
              <a:defRPr/>
            </a:pPr>
            <a:r>
              <a:rPr lang="en-GB" sz="1000" b="1" kern="0" dirty="0">
                <a:solidFill>
                  <a:srgbClr val="2F2B20"/>
                </a:solidFill>
                <a:latin typeface="Calibri" panose="020F0502020204030204" pitchFamily="34" charset="0"/>
                <a:cs typeface="Calibri" panose="020F0502020204030204" pitchFamily="34" charset="0"/>
              </a:rPr>
              <a:t>Onsite/Offshore Model</a:t>
            </a:r>
            <a:endParaRPr lang="en-US" sz="1000" b="1" kern="0" dirty="0">
              <a:solidFill>
                <a:srgbClr val="2F2B20"/>
              </a:solidFill>
              <a:latin typeface="Calibri" panose="020F0502020204030204" pitchFamily="34" charset="0"/>
              <a:cs typeface="Calibri" panose="020F0502020204030204" pitchFamily="34" charset="0"/>
            </a:endParaRPr>
          </a:p>
        </p:txBody>
      </p:sp>
      <p:sp>
        <p:nvSpPr>
          <p:cNvPr id="120" name="TextBox 119"/>
          <p:cNvSpPr txBox="1"/>
          <p:nvPr/>
        </p:nvSpPr>
        <p:spPr bwMode="auto">
          <a:xfrm>
            <a:off x="6379395" y="913475"/>
            <a:ext cx="1446013" cy="246221"/>
          </a:xfrm>
          <a:prstGeom prst="rect">
            <a:avLst/>
          </a:prstGeom>
          <a:noFill/>
          <a:ln w="9525">
            <a:noFill/>
            <a:miter lim="800000"/>
            <a:headEnd/>
            <a:tailEnd/>
          </a:ln>
        </p:spPr>
        <p:txBody>
          <a:bodyPr wrap="square" rtlCol="0">
            <a:prstTxWarp prst="textNoShape">
              <a:avLst/>
            </a:prstTxWarp>
            <a:spAutoFit/>
          </a:bodyPr>
          <a:lstStyle/>
          <a:p>
            <a:pPr algn="ctr" defTabSz="609585" eaLnBrk="0" hangingPunct="0">
              <a:defRPr/>
            </a:pPr>
            <a:r>
              <a:rPr lang="en-GB" sz="1000" b="1" kern="0" dirty="0">
                <a:solidFill>
                  <a:srgbClr val="2F2B20"/>
                </a:solidFill>
                <a:latin typeface="Calibri" panose="020F0502020204030204" pitchFamily="34" charset="0"/>
                <a:cs typeface="Calibri" panose="020F0502020204030204" pitchFamily="34" charset="0"/>
              </a:rPr>
              <a:t>Onsite/Offshore Model</a:t>
            </a:r>
            <a:endParaRPr lang="en-US" sz="1000" b="1" kern="0" dirty="0">
              <a:solidFill>
                <a:srgbClr val="2F2B20"/>
              </a:solidFill>
              <a:latin typeface="Calibri" panose="020F0502020204030204" pitchFamily="34" charset="0"/>
              <a:cs typeface="Calibri" panose="020F0502020204030204" pitchFamily="34" charset="0"/>
            </a:endParaRPr>
          </a:p>
        </p:txBody>
      </p:sp>
      <p:sp>
        <p:nvSpPr>
          <p:cNvPr id="130" name="Rectangle 129"/>
          <p:cNvSpPr/>
          <p:nvPr/>
        </p:nvSpPr>
        <p:spPr>
          <a:xfrm>
            <a:off x="3042320" y="5009847"/>
            <a:ext cx="1043876" cy="261610"/>
          </a:xfrm>
          <a:prstGeom prst="rect">
            <a:avLst/>
          </a:prstGeom>
        </p:spPr>
        <p:txBody>
          <a:bodyPr wrap="none">
            <a:spAutoFit/>
          </a:bodyPr>
          <a:lstStyle/>
          <a:p>
            <a:pPr algn="ctr" defTabSz="609585"/>
            <a:r>
              <a:rPr lang="en-GB" sz="1100" dirty="0">
                <a:solidFill>
                  <a:srgbClr val="000000"/>
                </a:solidFill>
                <a:latin typeface="Arial Narrow" panose="020B0606020202030204" pitchFamily="34" charset="0"/>
                <a:ea typeface="BatangChe" panose="02030609000101010101" pitchFamily="49" charset="-127"/>
              </a:rPr>
              <a:t>Iterative Process</a:t>
            </a:r>
            <a:endParaRPr lang="en-US" sz="1100" dirty="0">
              <a:solidFill>
                <a:srgbClr val="0033A0"/>
              </a:solidFill>
              <a:latin typeface="Arial Narrow" panose="020B0606020202030204" pitchFamily="34" charset="0"/>
              <a:ea typeface="BatangChe" panose="02030609000101010101" pitchFamily="49" charset="-127"/>
            </a:endParaRPr>
          </a:p>
        </p:txBody>
      </p:sp>
      <p:sp>
        <p:nvSpPr>
          <p:cNvPr id="131" name="Rectangle 130"/>
          <p:cNvSpPr/>
          <p:nvPr/>
        </p:nvSpPr>
        <p:spPr>
          <a:xfrm>
            <a:off x="4878332" y="1974607"/>
            <a:ext cx="1043876" cy="261610"/>
          </a:xfrm>
          <a:prstGeom prst="rect">
            <a:avLst/>
          </a:prstGeom>
        </p:spPr>
        <p:txBody>
          <a:bodyPr wrap="none">
            <a:spAutoFit/>
          </a:bodyPr>
          <a:lstStyle/>
          <a:p>
            <a:pPr algn="ctr" defTabSz="609585"/>
            <a:r>
              <a:rPr lang="en-GB" sz="1100" dirty="0">
                <a:solidFill>
                  <a:srgbClr val="000000"/>
                </a:solidFill>
                <a:latin typeface="Arial Narrow" panose="020B0606020202030204" pitchFamily="34" charset="0"/>
                <a:ea typeface="BatangChe" panose="02030609000101010101" pitchFamily="49" charset="-127"/>
              </a:rPr>
              <a:t>Iterative Process</a:t>
            </a:r>
            <a:endParaRPr lang="en-US" sz="1100" dirty="0">
              <a:solidFill>
                <a:srgbClr val="0033A0"/>
              </a:solidFill>
              <a:latin typeface="Arial Narrow" panose="020B0606020202030204" pitchFamily="34" charset="0"/>
              <a:ea typeface="BatangChe" panose="02030609000101010101" pitchFamily="49" charset="-127"/>
            </a:endParaRPr>
          </a:p>
        </p:txBody>
      </p:sp>
      <p:pic>
        <p:nvPicPr>
          <p:cNvPr id="132" name="Picture 131" descr="C:\Documents and Settings\190722\Desktop\Crystel Iconss\database-[Converted].png"/>
          <p:cNvPicPr>
            <a:picLocks noChangeAspect="1" noChangeArrowheads="1"/>
          </p:cNvPicPr>
          <p:nvPr/>
        </p:nvPicPr>
        <p:blipFill>
          <a:blip r:embed="rId10" cstate="print"/>
          <a:srcRect/>
          <a:stretch>
            <a:fillRect/>
          </a:stretch>
        </p:blipFill>
        <p:spPr bwMode="auto">
          <a:xfrm>
            <a:off x="612001" y="2974363"/>
            <a:ext cx="524831" cy="487152"/>
          </a:xfrm>
          <a:prstGeom prst="rect">
            <a:avLst/>
          </a:prstGeom>
          <a:noFill/>
        </p:spPr>
      </p:pic>
      <p:sp>
        <p:nvSpPr>
          <p:cNvPr id="133" name="Rectangle 132"/>
          <p:cNvSpPr/>
          <p:nvPr/>
        </p:nvSpPr>
        <p:spPr>
          <a:xfrm>
            <a:off x="376239" y="2617176"/>
            <a:ext cx="1030391" cy="328464"/>
          </a:xfrm>
          <a:prstGeom prst="rect">
            <a:avLst/>
          </a:prstGeom>
          <a:gradFill flip="none" rotWithShape="1">
            <a:gsLst>
              <a:gs pos="0">
                <a:srgbClr val="FEB000">
                  <a:tint val="66000"/>
                  <a:satMod val="160000"/>
                </a:srgbClr>
              </a:gs>
              <a:gs pos="50000">
                <a:srgbClr val="FEB000">
                  <a:tint val="44500"/>
                  <a:satMod val="160000"/>
                </a:srgbClr>
              </a:gs>
              <a:gs pos="100000">
                <a:srgbClr val="FEB000">
                  <a:tint val="23500"/>
                  <a:satMod val="160000"/>
                </a:srgbClr>
              </a:gs>
            </a:gsLst>
            <a:lin ang="8100000" scaled="1"/>
            <a:tileRect/>
          </a:gradFill>
          <a:ln w="9525" cap="flat" cmpd="sng" algn="ctr">
            <a:solidFill>
              <a:srgbClr val="FFC000"/>
            </a:solidFill>
            <a:prstDash val="sysDash"/>
          </a:ln>
          <a:effectLst>
            <a:outerShdw blurRad="40000" dist="20000" dir="5400000" rotWithShape="0">
              <a:srgbClr val="000000">
                <a:alpha val="38000"/>
              </a:srgbClr>
            </a:outerShdw>
          </a:effectLst>
        </p:spPr>
        <p:txBody>
          <a:bodyPr lIns="0" rIns="0" rtlCol="0" anchor="ctr"/>
          <a:lstStyle/>
          <a:p>
            <a:pPr algn="ctr" defTabSz="609570"/>
            <a:r>
              <a:rPr lang="en-US" sz="1333" b="1" dirty="0">
                <a:solidFill>
                  <a:srgbClr val="141414"/>
                </a:solidFill>
                <a:latin typeface="Calibri" pitchFamily="34" charset="0"/>
                <a:cs typeface="Calibri" pitchFamily="34" charset="0"/>
              </a:rPr>
              <a:t>Legacy </a:t>
            </a:r>
          </a:p>
        </p:txBody>
      </p:sp>
      <p:pic>
        <p:nvPicPr>
          <p:cNvPr id="134" name="Picture 133" descr="C:\Documents and Settings\190722\Desktop\Crystel Iconss\database-[Converted].png"/>
          <p:cNvPicPr>
            <a:picLocks noChangeAspect="1" noChangeArrowheads="1"/>
          </p:cNvPicPr>
          <p:nvPr/>
        </p:nvPicPr>
        <p:blipFill>
          <a:blip r:embed="rId10" cstate="print"/>
          <a:srcRect/>
          <a:stretch>
            <a:fillRect/>
          </a:stretch>
        </p:blipFill>
        <p:spPr bwMode="auto">
          <a:xfrm>
            <a:off x="8064404" y="3359895"/>
            <a:ext cx="498067" cy="1272237"/>
          </a:xfrm>
          <a:prstGeom prst="rect">
            <a:avLst/>
          </a:prstGeom>
          <a:noFill/>
        </p:spPr>
      </p:pic>
      <p:sp>
        <p:nvSpPr>
          <p:cNvPr id="135" name="Rectangle 134"/>
          <p:cNvSpPr>
            <a:spLocks noChangeArrowheads="1"/>
          </p:cNvSpPr>
          <p:nvPr/>
        </p:nvSpPr>
        <p:spPr bwMode="auto">
          <a:xfrm>
            <a:off x="7968695" y="2849588"/>
            <a:ext cx="729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fontAlgn="base">
              <a:spcBef>
                <a:spcPct val="0"/>
              </a:spcBef>
              <a:spcAft>
                <a:spcPct val="0"/>
              </a:spcAft>
              <a:defRPr/>
            </a:pPr>
            <a:r>
              <a:rPr lang="en-US" sz="1200" dirty="0">
                <a:solidFill>
                  <a:srgbClr val="000000"/>
                </a:solidFill>
                <a:latin typeface="Arial" panose="020B0604020202020204"/>
              </a:rPr>
              <a:t>Temenos</a:t>
            </a:r>
            <a:r>
              <a:rPr lang="en-US" sz="1200" b="1" dirty="0">
                <a:solidFill>
                  <a:srgbClr val="000000"/>
                </a:solidFill>
                <a:latin typeface="Calibri"/>
                <a:cs typeface="Arial" pitchFamily="34" charset="0"/>
              </a:rPr>
              <a:t> System</a:t>
            </a:r>
            <a:endParaRPr lang="en-US" sz="2667" b="1" dirty="0">
              <a:solidFill>
                <a:sysClr val="windowText" lastClr="000000"/>
              </a:solidFill>
              <a:latin typeface="Calibri"/>
              <a:cs typeface="Arial" pitchFamily="34" charset="0"/>
            </a:endParaRPr>
          </a:p>
        </p:txBody>
      </p:sp>
      <p:pic>
        <p:nvPicPr>
          <p:cNvPr id="137" name="Picture 136"/>
          <p:cNvPicPr>
            <a:picLocks noChangeAspect="1"/>
          </p:cNvPicPr>
          <p:nvPr/>
        </p:nvPicPr>
        <p:blipFill>
          <a:blip r:embed="rId11">
            <a:duotone>
              <a:schemeClr val="accent3">
                <a:shade val="45000"/>
                <a:satMod val="135000"/>
              </a:schemeClr>
              <a:prstClr val="white"/>
            </a:duotone>
          </a:blip>
          <a:stretch>
            <a:fillRect/>
          </a:stretch>
        </p:blipFill>
        <p:spPr>
          <a:xfrm>
            <a:off x="540883" y="5552936"/>
            <a:ext cx="627679" cy="582841"/>
          </a:xfrm>
          <a:prstGeom prst="rect">
            <a:avLst/>
          </a:prstGeom>
        </p:spPr>
      </p:pic>
      <p:sp>
        <p:nvSpPr>
          <p:cNvPr id="139" name="Rectangle 138"/>
          <p:cNvSpPr/>
          <p:nvPr/>
        </p:nvSpPr>
        <p:spPr>
          <a:xfrm>
            <a:off x="7168055" y="2589387"/>
            <a:ext cx="510933" cy="35847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US" sz="900" dirty="0">
                <a:solidFill>
                  <a:srgbClr val="000000"/>
                </a:solidFill>
                <a:latin typeface="Arial" panose="020B0604020202020204"/>
              </a:rPr>
              <a:t>DM Tool</a:t>
            </a:r>
          </a:p>
        </p:txBody>
      </p:sp>
      <p:sp>
        <p:nvSpPr>
          <p:cNvPr id="136" name="Rectangle 135"/>
          <p:cNvSpPr/>
          <p:nvPr/>
        </p:nvSpPr>
        <p:spPr>
          <a:xfrm>
            <a:off x="359251" y="5380061"/>
            <a:ext cx="8948063" cy="129743"/>
          </a:xfrm>
          <a:prstGeom prst="rect">
            <a:avLst/>
          </a:prstGeom>
          <a:solidFill>
            <a:schemeClr val="accent1">
              <a:lumMod val="40000"/>
              <a:lumOff val="60000"/>
            </a:schemeClr>
          </a:solidFill>
          <a:ln>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r>
              <a:rPr lang="en-US" sz="1100" dirty="0">
                <a:solidFill>
                  <a:srgbClr val="FFFFFF"/>
                </a:solidFill>
                <a:latin typeface="Calibri" panose="020F0502020204030204" pitchFamily="34" charset="0"/>
              </a:rPr>
              <a:t>Reconciliation Layer / Report Generation</a:t>
            </a:r>
          </a:p>
        </p:txBody>
      </p:sp>
      <p:sp>
        <p:nvSpPr>
          <p:cNvPr id="140" name="Down Arrow 139"/>
          <p:cNvSpPr/>
          <p:nvPr/>
        </p:nvSpPr>
        <p:spPr>
          <a:xfrm>
            <a:off x="792341" y="5065201"/>
            <a:ext cx="183140" cy="315759"/>
          </a:xfrm>
          <a:prstGeom prst="downArrow">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latin typeface="Arial" panose="020B0604020202020204"/>
            </a:endParaRPr>
          </a:p>
        </p:txBody>
      </p:sp>
      <p:sp>
        <p:nvSpPr>
          <p:cNvPr id="141" name="Down Arrow 140"/>
          <p:cNvSpPr/>
          <p:nvPr/>
        </p:nvSpPr>
        <p:spPr>
          <a:xfrm>
            <a:off x="2290007" y="5045081"/>
            <a:ext cx="183140" cy="315759"/>
          </a:xfrm>
          <a:prstGeom prst="downArrow">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latin typeface="Arial" panose="020B0604020202020204"/>
            </a:endParaRPr>
          </a:p>
        </p:txBody>
      </p:sp>
      <p:sp>
        <p:nvSpPr>
          <p:cNvPr id="142" name="Down Arrow 141"/>
          <p:cNvSpPr/>
          <p:nvPr/>
        </p:nvSpPr>
        <p:spPr>
          <a:xfrm>
            <a:off x="6530026" y="5042213"/>
            <a:ext cx="183140" cy="315759"/>
          </a:xfrm>
          <a:prstGeom prst="downArrow">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latin typeface="Arial" panose="020B0604020202020204"/>
            </a:endParaRPr>
          </a:p>
        </p:txBody>
      </p:sp>
      <p:sp>
        <p:nvSpPr>
          <p:cNvPr id="143" name="Down Arrow 142"/>
          <p:cNvSpPr/>
          <p:nvPr/>
        </p:nvSpPr>
        <p:spPr>
          <a:xfrm>
            <a:off x="8251910" y="5056597"/>
            <a:ext cx="183140" cy="315759"/>
          </a:xfrm>
          <a:prstGeom prst="downArrow">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latin typeface="Arial" panose="020B0604020202020204"/>
            </a:endParaRPr>
          </a:p>
        </p:txBody>
      </p:sp>
      <p:pic>
        <p:nvPicPr>
          <p:cNvPr id="146" name="Picture 145" descr="C:\Documents and Settings\190722\Desktop\Crystel Iconss\database-[Converted].png"/>
          <p:cNvPicPr>
            <a:picLocks noChangeAspect="1" noChangeArrowheads="1"/>
          </p:cNvPicPr>
          <p:nvPr/>
        </p:nvPicPr>
        <p:blipFill>
          <a:blip r:embed="rId10" cstate="print"/>
          <a:srcRect/>
          <a:stretch>
            <a:fillRect/>
          </a:stretch>
        </p:blipFill>
        <p:spPr bwMode="auto">
          <a:xfrm>
            <a:off x="624418" y="3634301"/>
            <a:ext cx="524831" cy="487152"/>
          </a:xfrm>
          <a:prstGeom prst="rect">
            <a:avLst/>
          </a:prstGeom>
          <a:noFill/>
        </p:spPr>
      </p:pic>
      <p:sp>
        <p:nvSpPr>
          <p:cNvPr id="147" name="Rectangle 8"/>
          <p:cNvSpPr>
            <a:spLocks noChangeArrowheads="1"/>
          </p:cNvSpPr>
          <p:nvPr/>
        </p:nvSpPr>
        <p:spPr bwMode="auto">
          <a:xfrm rot="21590830">
            <a:off x="499069" y="3417367"/>
            <a:ext cx="802212" cy="24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609585">
              <a:lnSpc>
                <a:spcPct val="90000"/>
              </a:lnSpc>
            </a:pPr>
            <a:r>
              <a:rPr lang="en-US" altLang="en-US" sz="1100" b="1" dirty="0">
                <a:solidFill>
                  <a:srgbClr val="000000"/>
                </a:solidFill>
                <a:latin typeface="Calibri" panose="020F0502020204030204" pitchFamily="34" charset="0"/>
              </a:rPr>
              <a:t>Source 1</a:t>
            </a:r>
          </a:p>
        </p:txBody>
      </p:sp>
      <p:sp>
        <p:nvSpPr>
          <p:cNvPr id="148" name="Rectangle 8"/>
          <p:cNvSpPr>
            <a:spLocks noChangeArrowheads="1"/>
          </p:cNvSpPr>
          <p:nvPr/>
        </p:nvSpPr>
        <p:spPr bwMode="auto">
          <a:xfrm rot="21590830">
            <a:off x="518411" y="4093768"/>
            <a:ext cx="757911" cy="24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609585">
              <a:lnSpc>
                <a:spcPct val="90000"/>
              </a:lnSpc>
            </a:pPr>
            <a:r>
              <a:rPr lang="en-US" altLang="en-US" sz="1100" b="1" dirty="0">
                <a:solidFill>
                  <a:srgbClr val="000000"/>
                </a:solidFill>
                <a:latin typeface="Calibri" panose="020F0502020204030204" pitchFamily="34" charset="0"/>
              </a:rPr>
              <a:t>Source 2</a:t>
            </a:r>
          </a:p>
        </p:txBody>
      </p:sp>
      <p:sp>
        <p:nvSpPr>
          <p:cNvPr id="145" name="TextBox 144"/>
          <p:cNvSpPr txBox="1"/>
          <p:nvPr/>
        </p:nvSpPr>
        <p:spPr bwMode="auto">
          <a:xfrm>
            <a:off x="1910056" y="4124990"/>
            <a:ext cx="916777" cy="461665"/>
          </a:xfrm>
          <a:prstGeom prst="rect">
            <a:avLst/>
          </a:prstGeom>
          <a:noFill/>
          <a:ln w="9525">
            <a:noFill/>
            <a:miter lim="800000"/>
            <a:headEnd/>
            <a:tailEnd/>
          </a:ln>
        </p:spPr>
        <p:txBody>
          <a:bodyPr wrap="square" rtlCol="0">
            <a:prstTxWarp prst="textNoShape">
              <a:avLst/>
            </a:prstTxWarp>
            <a:spAutoFit/>
          </a:bodyPr>
          <a:lstStyle/>
          <a:p>
            <a:pPr algn="ctr" defTabSz="609585" eaLnBrk="0" hangingPunct="0">
              <a:defRPr/>
            </a:pPr>
            <a:r>
              <a:rPr lang="en-GB" sz="800" b="1" kern="0" dirty="0">
                <a:solidFill>
                  <a:srgbClr val="2F2B20"/>
                </a:solidFill>
                <a:latin typeface="Calibri" panose="020F0502020204030204" pitchFamily="34" charset="0"/>
                <a:cs typeface="Calibri" panose="020F0502020204030204" pitchFamily="34" charset="0"/>
              </a:rPr>
              <a:t>External</a:t>
            </a:r>
          </a:p>
          <a:p>
            <a:pPr algn="ctr" defTabSz="609585" eaLnBrk="0" hangingPunct="0">
              <a:defRPr/>
            </a:pPr>
            <a:r>
              <a:rPr lang="en-GB" sz="800" b="1" kern="0" dirty="0">
                <a:solidFill>
                  <a:srgbClr val="2F2B20"/>
                </a:solidFill>
                <a:latin typeface="Calibri" panose="020F0502020204030204" pitchFamily="34" charset="0"/>
                <a:cs typeface="Calibri" panose="020F0502020204030204" pitchFamily="34" charset="0"/>
              </a:rPr>
              <a:t>Data </a:t>
            </a:r>
          </a:p>
          <a:p>
            <a:pPr algn="ctr" defTabSz="609585" eaLnBrk="0" hangingPunct="0">
              <a:defRPr/>
            </a:pPr>
            <a:r>
              <a:rPr lang="en-GB" sz="800" b="1" kern="0" dirty="0">
                <a:solidFill>
                  <a:srgbClr val="2F2B20"/>
                </a:solidFill>
                <a:latin typeface="Calibri" panose="020F0502020204030204" pitchFamily="34" charset="0"/>
                <a:cs typeface="Calibri" panose="020F0502020204030204" pitchFamily="34" charset="0"/>
              </a:rPr>
              <a:t>Sources 2</a:t>
            </a:r>
            <a:endParaRPr lang="en-US" sz="800" b="1" kern="0" dirty="0">
              <a:solidFill>
                <a:srgbClr val="2F2B20"/>
              </a:solidFill>
              <a:latin typeface="Calibri" panose="020F0502020204030204" pitchFamily="34" charset="0"/>
              <a:cs typeface="Calibri" panose="020F0502020204030204" pitchFamily="34" charset="0"/>
            </a:endParaRPr>
          </a:p>
        </p:txBody>
      </p:sp>
      <p:pic>
        <p:nvPicPr>
          <p:cNvPr id="144" name="Picture 143" descr="C:\Documents and Settings\190722\Desktop\Crystel Iconss\database-[Converted].png"/>
          <p:cNvPicPr>
            <a:picLocks noChangeAspect="1" noChangeArrowheads="1"/>
          </p:cNvPicPr>
          <p:nvPr/>
        </p:nvPicPr>
        <p:blipFill>
          <a:blip r:embed="rId10" cstate="print"/>
          <a:srcRect/>
          <a:stretch>
            <a:fillRect/>
          </a:stretch>
        </p:blipFill>
        <p:spPr bwMode="auto">
          <a:xfrm>
            <a:off x="608174" y="4325334"/>
            <a:ext cx="524831" cy="494164"/>
          </a:xfrm>
          <a:prstGeom prst="rect">
            <a:avLst/>
          </a:prstGeom>
          <a:noFill/>
        </p:spPr>
      </p:pic>
      <p:sp>
        <p:nvSpPr>
          <p:cNvPr id="149" name="Rectangle 8"/>
          <p:cNvSpPr>
            <a:spLocks noChangeArrowheads="1"/>
          </p:cNvSpPr>
          <p:nvPr/>
        </p:nvSpPr>
        <p:spPr bwMode="auto">
          <a:xfrm rot="21590830">
            <a:off x="502167" y="4784802"/>
            <a:ext cx="757911" cy="24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609585">
              <a:lnSpc>
                <a:spcPct val="90000"/>
              </a:lnSpc>
            </a:pPr>
            <a:r>
              <a:rPr lang="en-US" altLang="en-US" sz="1100" b="1" dirty="0">
                <a:solidFill>
                  <a:srgbClr val="000000"/>
                </a:solidFill>
                <a:latin typeface="Calibri" panose="020F0502020204030204" pitchFamily="34" charset="0"/>
              </a:rPr>
              <a:t>Source 3</a:t>
            </a:r>
          </a:p>
        </p:txBody>
      </p:sp>
      <p:sp>
        <p:nvSpPr>
          <p:cNvPr id="126" name="Rectangle 125"/>
          <p:cNvSpPr/>
          <p:nvPr/>
        </p:nvSpPr>
        <p:spPr>
          <a:xfrm>
            <a:off x="9475843" y="633599"/>
            <a:ext cx="2607651" cy="5422879"/>
          </a:xfrm>
          <a:prstGeom prst="rect">
            <a:avLst/>
          </a:prstGeom>
          <a:solidFill>
            <a:srgbClr val="E5F0FF"/>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spcAft>
                <a:spcPts val="667"/>
              </a:spcAft>
            </a:pPr>
            <a:r>
              <a:rPr lang="en-GB" sz="1067" b="1" u="sng" dirty="0">
                <a:solidFill>
                  <a:srgbClr val="0033A0">
                    <a:lumMod val="50000"/>
                  </a:srgbClr>
                </a:solidFill>
                <a:latin typeface="Arial" panose="020B0604020202020204"/>
              </a:rPr>
              <a:t>PROCESS FLOW</a:t>
            </a:r>
          </a:p>
          <a:p>
            <a:pPr algn="ctr" defTabSz="609585">
              <a:spcAft>
                <a:spcPts val="667"/>
              </a:spcAft>
            </a:pPr>
            <a:endParaRPr lang="en-GB" sz="933" u="sng" dirty="0">
              <a:solidFill>
                <a:srgbClr val="0033A0">
                  <a:lumMod val="50000"/>
                </a:srgbClr>
              </a:solidFill>
              <a:latin typeface="Arial" panose="020B0604020202020204"/>
            </a:endParaRPr>
          </a:p>
          <a:p>
            <a:pPr marL="228594" indent="-228594" algn="just" defTabSz="609585">
              <a:spcAft>
                <a:spcPts val="667"/>
              </a:spcAft>
              <a:buFont typeface="+mj-lt"/>
              <a:buAutoNum type="arabicPeriod"/>
            </a:pPr>
            <a:r>
              <a:rPr lang="en-US" sz="1067" kern="0" dirty="0">
                <a:solidFill>
                  <a:srgbClr val="141414"/>
                </a:solidFill>
                <a:latin typeface="Arial" panose="020B0604020202020204"/>
                <a:cs typeface="Calibri" panose="020F0502020204030204" pitchFamily="34" charset="0"/>
              </a:rPr>
              <a:t>Data will be Extracted and provided from source system by the Bank </a:t>
            </a:r>
            <a:endParaRPr lang="en-GB" sz="1067" dirty="0">
              <a:solidFill>
                <a:srgbClr val="000000">
                  <a:lumMod val="50000"/>
                </a:srgbClr>
              </a:solidFill>
              <a:latin typeface="Arial" panose="020B0604020202020204"/>
            </a:endParaRPr>
          </a:p>
          <a:p>
            <a:pPr marL="228594" indent="-228594" algn="just" defTabSz="609585">
              <a:spcAft>
                <a:spcPts val="667"/>
              </a:spcAft>
              <a:buFont typeface="+mj-lt"/>
              <a:buAutoNum type="arabicPeriod"/>
            </a:pPr>
            <a:r>
              <a:rPr lang="en-GB" sz="1067" dirty="0">
                <a:solidFill>
                  <a:srgbClr val="000000">
                    <a:lumMod val="50000"/>
                  </a:srgbClr>
                </a:solidFill>
                <a:latin typeface="Arial" panose="020B0604020202020204"/>
              </a:rPr>
              <a:t>Establish a network link and securely transfer the data to our data Landing Layer / Staging Layer.</a:t>
            </a:r>
          </a:p>
          <a:p>
            <a:pPr marL="228594" indent="-228594" algn="just" defTabSz="609585">
              <a:spcAft>
                <a:spcPts val="667"/>
              </a:spcAft>
              <a:buFont typeface="+mj-lt"/>
              <a:buAutoNum type="arabicPeriod"/>
            </a:pPr>
            <a:r>
              <a:rPr lang="en-GB" sz="1067" dirty="0">
                <a:solidFill>
                  <a:srgbClr val="000000">
                    <a:lumMod val="50000"/>
                  </a:srgbClr>
                </a:solidFill>
                <a:latin typeface="Arial" panose="020B0604020202020204"/>
              </a:rPr>
              <a:t>Store the incoming data and load it into Stagging data format.</a:t>
            </a:r>
          </a:p>
          <a:p>
            <a:pPr marL="228594" indent="-228594" algn="just" defTabSz="609585">
              <a:spcAft>
                <a:spcPts val="667"/>
              </a:spcAft>
              <a:buFont typeface="+mj-lt"/>
              <a:buAutoNum type="arabicPeriod"/>
            </a:pPr>
            <a:r>
              <a:rPr lang="en-GB" sz="1067" dirty="0">
                <a:solidFill>
                  <a:srgbClr val="000000">
                    <a:lumMod val="50000"/>
                  </a:srgbClr>
                </a:solidFill>
                <a:latin typeface="Arial" panose="020B0604020202020204"/>
              </a:rPr>
              <a:t>Transform and map the data onto the </a:t>
            </a:r>
            <a:r>
              <a:rPr lang="en-US" sz="1067" dirty="0">
                <a:solidFill>
                  <a:srgbClr val="000000"/>
                </a:solidFill>
                <a:latin typeface="Arial" panose="020B0604020202020204"/>
              </a:rPr>
              <a:t>Temenos</a:t>
            </a:r>
            <a:r>
              <a:rPr lang="en-GB" sz="1067" dirty="0">
                <a:solidFill>
                  <a:srgbClr val="000000">
                    <a:lumMod val="50000"/>
                  </a:srgbClr>
                </a:solidFill>
                <a:latin typeface="Arial" panose="020B0604020202020204"/>
              </a:rPr>
              <a:t> agreed data model format.</a:t>
            </a:r>
          </a:p>
          <a:p>
            <a:pPr marL="228594" indent="-228594" algn="just" defTabSz="609585">
              <a:spcAft>
                <a:spcPts val="667"/>
              </a:spcAft>
              <a:buFont typeface="+mj-lt"/>
              <a:buAutoNum type="arabicPeriod"/>
            </a:pPr>
            <a:r>
              <a:rPr lang="en-GB" sz="1067" dirty="0">
                <a:solidFill>
                  <a:srgbClr val="000000">
                    <a:lumMod val="50000"/>
                  </a:srgbClr>
                </a:solidFill>
                <a:latin typeface="Arial" panose="020B0604020202020204"/>
              </a:rPr>
              <a:t>Identify errors and discrepancies across all data ready for delivery. (Iterative ongoing process)</a:t>
            </a:r>
          </a:p>
          <a:p>
            <a:pPr marL="228594" indent="-228594" algn="just" defTabSz="609585">
              <a:spcAft>
                <a:spcPts val="667"/>
              </a:spcAft>
              <a:buFont typeface="+mj-lt"/>
              <a:buAutoNum type="arabicPeriod"/>
            </a:pPr>
            <a:r>
              <a:rPr lang="en-GB" sz="1067" dirty="0">
                <a:solidFill>
                  <a:srgbClr val="000000">
                    <a:lumMod val="50000"/>
                  </a:srgbClr>
                </a:solidFill>
                <a:latin typeface="Arial" panose="020B0604020202020204"/>
              </a:rPr>
              <a:t>Deliver the migrated data to Bank for Functional reconciliation and Signoff .</a:t>
            </a:r>
            <a:endParaRPr lang="en-US" sz="1067" dirty="0">
              <a:solidFill>
                <a:srgbClr val="000000"/>
              </a:solidFill>
              <a:latin typeface="Arial" panose="020B0604020202020204"/>
            </a:endParaRPr>
          </a:p>
        </p:txBody>
      </p:sp>
      <p:sp>
        <p:nvSpPr>
          <p:cNvPr id="3" name="Footer Placeholder 2"/>
          <p:cNvSpPr>
            <a:spLocks noGrp="1"/>
          </p:cNvSpPr>
          <p:nvPr>
            <p:ph type="ftr" sz="quarter" idx="3"/>
          </p:nvPr>
        </p:nvSpPr>
        <p:spPr/>
        <p:txBody>
          <a:bodyPr/>
          <a:lstStyle/>
          <a:p>
            <a:pPr defTabSz="609585"/>
            <a:r>
              <a:rPr lang="en-US" dirty="0">
                <a:solidFill>
                  <a:srgbClr val="0033A0"/>
                </a:solidFill>
              </a:rPr>
              <a:t>© 2022 Cognizant</a:t>
            </a:r>
          </a:p>
        </p:txBody>
      </p:sp>
      <p:sp>
        <p:nvSpPr>
          <p:cNvPr id="4" name="Slide Number Placeholder 3"/>
          <p:cNvSpPr>
            <a:spLocks noGrp="1"/>
          </p:cNvSpPr>
          <p:nvPr>
            <p:ph type="sldNum" sz="quarter" idx="4"/>
          </p:nvPr>
        </p:nvSpPr>
        <p:spPr/>
        <p:txBody>
          <a:bodyPr/>
          <a:lstStyle/>
          <a:p>
            <a:pPr defTabSz="609585"/>
            <a:fld id="{2EFEF571-C9B4-4D92-A7F7-315B894862A8}" type="slidenum">
              <a:rPr lang="en-US">
                <a:solidFill>
                  <a:srgbClr val="0033A0"/>
                </a:solidFill>
              </a:rPr>
              <a:pPr defTabSz="609585"/>
              <a:t>3</a:t>
            </a:fld>
            <a:endParaRPr lang="en-US" dirty="0">
              <a:solidFill>
                <a:srgbClr val="0033A0"/>
              </a:solidFill>
            </a:endParaRPr>
          </a:p>
        </p:txBody>
      </p:sp>
    </p:spTree>
    <p:extLst>
      <p:ext uri="{BB962C8B-B14F-4D97-AF65-F5344CB8AC3E}">
        <p14:creationId xmlns:p14="http://schemas.microsoft.com/office/powerpoint/2010/main" val="361908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E50675F-528B-4BC7-9929-934D02331353}"/>
              </a:ext>
            </a:extLst>
          </p:cNvPr>
          <p:cNvSpPr>
            <a:spLocks noGrp="1"/>
          </p:cNvSpPr>
          <p:nvPr>
            <p:ph type="title"/>
          </p:nvPr>
        </p:nvSpPr>
        <p:spPr>
          <a:xfrm>
            <a:off x="457199" y="560172"/>
            <a:ext cx="10808209" cy="369332"/>
          </a:xfrm>
        </p:spPr>
        <p:txBody>
          <a:bodyPr/>
          <a:lstStyle/>
          <a:p>
            <a:r>
              <a:rPr lang="en-US" altLang="en-US" sz="2600"/>
              <a:t>Introduction to Cutover Process</a:t>
            </a:r>
          </a:p>
        </p:txBody>
      </p:sp>
      <p:pic>
        <p:nvPicPr>
          <p:cNvPr id="4" name="Content Placeholder 3" descr="C:\Program Files\Microsoft Office\MEDIA\CAGCAT10\j0285410.wmf">
            <a:extLst>
              <a:ext uri="{FF2B5EF4-FFF2-40B4-BE49-F238E27FC236}">
                <a16:creationId xmlns:a16="http://schemas.microsoft.com/office/drawing/2014/main" id="{A5FAE169-727C-4E3B-A9F2-E4450EFE3DD7}"/>
              </a:ext>
            </a:extLst>
          </p:cNvPr>
          <p:cNvPicPr>
            <a:picLocks noGrp="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1676400" y="2203450"/>
            <a:ext cx="1295400" cy="1219200"/>
          </a:xfrm>
        </p:spPr>
      </p:pic>
      <p:pic>
        <p:nvPicPr>
          <p:cNvPr id="5" name="Picture 4" descr="C:\Documents and Settings\kokila\Local Settings\Temporary Internet Files\Content.IE5\2323292F\MC900205584[1].wmf">
            <a:extLst>
              <a:ext uri="{FF2B5EF4-FFF2-40B4-BE49-F238E27FC236}">
                <a16:creationId xmlns:a16="http://schemas.microsoft.com/office/drawing/2014/main" id="{B5CC3226-3337-4B6D-A0AC-26A3F5458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114800"/>
            <a:ext cx="137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37">
            <a:extLst>
              <a:ext uri="{FF2B5EF4-FFF2-40B4-BE49-F238E27FC236}">
                <a16:creationId xmlns:a16="http://schemas.microsoft.com/office/drawing/2014/main" id="{D0DE1050-1ADB-48D6-A6CD-FAF9B37C8DAC}"/>
              </a:ext>
            </a:extLst>
          </p:cNvPr>
          <p:cNvSpPr>
            <a:spLocks noChangeArrowheads="1"/>
          </p:cNvSpPr>
          <p:nvPr/>
        </p:nvSpPr>
        <p:spPr bwMode="auto">
          <a:xfrm>
            <a:off x="1524001" y="7995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2" name="Group 3">
            <a:extLst>
              <a:ext uri="{FF2B5EF4-FFF2-40B4-BE49-F238E27FC236}">
                <a16:creationId xmlns:a16="http://schemas.microsoft.com/office/drawing/2014/main" id="{25445666-3E48-4C2A-8CE4-73A345964449}"/>
              </a:ext>
            </a:extLst>
          </p:cNvPr>
          <p:cNvGrpSpPr>
            <a:grpSpLocks noChangeAspect="1"/>
          </p:cNvGrpSpPr>
          <p:nvPr/>
        </p:nvGrpSpPr>
        <p:grpSpPr bwMode="auto">
          <a:xfrm>
            <a:off x="3124200" y="2127250"/>
            <a:ext cx="1447800" cy="1322388"/>
            <a:chOff x="0" y="0"/>
            <a:chExt cx="2805" cy="2562"/>
          </a:xfrm>
        </p:grpSpPr>
        <p:sp>
          <p:nvSpPr>
            <p:cNvPr id="19522" name="AutoShape 36">
              <a:extLst>
                <a:ext uri="{FF2B5EF4-FFF2-40B4-BE49-F238E27FC236}">
                  <a16:creationId xmlns:a16="http://schemas.microsoft.com/office/drawing/2014/main" id="{2AB11270-2AFD-452B-8C25-6FDC32908119}"/>
                </a:ext>
              </a:extLst>
            </p:cNvPr>
            <p:cNvSpPr>
              <a:spLocks noChangeAspect="1" noChangeArrowheads="1" noTextEdit="1"/>
            </p:cNvSpPr>
            <p:nvPr/>
          </p:nvSpPr>
          <p:spPr bwMode="auto">
            <a:xfrm>
              <a:off x="0" y="0"/>
              <a:ext cx="2805"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9523" name="Freeform 35">
              <a:extLst>
                <a:ext uri="{FF2B5EF4-FFF2-40B4-BE49-F238E27FC236}">
                  <a16:creationId xmlns:a16="http://schemas.microsoft.com/office/drawing/2014/main" id="{44A5D6DA-54A6-48B1-B46C-B161F2C69D5D}"/>
                </a:ext>
              </a:extLst>
            </p:cNvPr>
            <p:cNvSpPr>
              <a:spLocks/>
            </p:cNvSpPr>
            <p:nvPr/>
          </p:nvSpPr>
          <p:spPr bwMode="auto">
            <a:xfrm>
              <a:off x="0" y="0"/>
              <a:ext cx="2805" cy="2562"/>
            </a:xfrm>
            <a:custGeom>
              <a:avLst/>
              <a:gdLst>
                <a:gd name="T0" fmla="*/ 909 w 2805"/>
                <a:gd name="T1" fmla="*/ 178 h 2562"/>
                <a:gd name="T2" fmla="*/ 1289 w 2805"/>
                <a:gd name="T3" fmla="*/ 455 h 2562"/>
                <a:gd name="T4" fmla="*/ 1369 w 2805"/>
                <a:gd name="T5" fmla="*/ 522 h 2562"/>
                <a:gd name="T6" fmla="*/ 970 w 2805"/>
                <a:gd name="T7" fmla="*/ 356 h 2562"/>
                <a:gd name="T8" fmla="*/ 700 w 2805"/>
                <a:gd name="T9" fmla="*/ 193 h 2562"/>
                <a:gd name="T10" fmla="*/ 1042 w 2805"/>
                <a:gd name="T11" fmla="*/ 481 h 2562"/>
                <a:gd name="T12" fmla="*/ 1403 w 2805"/>
                <a:gd name="T13" fmla="*/ 672 h 2562"/>
                <a:gd name="T14" fmla="*/ 1110 w 2805"/>
                <a:gd name="T15" fmla="*/ 593 h 2562"/>
                <a:gd name="T16" fmla="*/ 700 w 2805"/>
                <a:gd name="T17" fmla="*/ 387 h 2562"/>
                <a:gd name="T18" fmla="*/ 785 w 2805"/>
                <a:gd name="T19" fmla="*/ 491 h 2562"/>
                <a:gd name="T20" fmla="*/ 1112 w 2805"/>
                <a:gd name="T21" fmla="*/ 710 h 2562"/>
                <a:gd name="T22" fmla="*/ 1179 w 2805"/>
                <a:gd name="T23" fmla="*/ 773 h 2562"/>
                <a:gd name="T24" fmla="*/ 834 w 2805"/>
                <a:gd name="T25" fmla="*/ 648 h 2562"/>
                <a:gd name="T26" fmla="*/ 583 w 2805"/>
                <a:gd name="T27" fmla="*/ 530 h 2562"/>
                <a:gd name="T28" fmla="*/ 839 w 2805"/>
                <a:gd name="T29" fmla="*/ 731 h 2562"/>
                <a:gd name="T30" fmla="*/ 1080 w 2805"/>
                <a:gd name="T31" fmla="*/ 856 h 2562"/>
                <a:gd name="T32" fmla="*/ 869 w 2805"/>
                <a:gd name="T33" fmla="*/ 820 h 2562"/>
                <a:gd name="T34" fmla="*/ 580 w 2805"/>
                <a:gd name="T35" fmla="*/ 706 h 2562"/>
                <a:gd name="T36" fmla="*/ 670 w 2805"/>
                <a:gd name="T37" fmla="*/ 797 h 2562"/>
                <a:gd name="T38" fmla="*/ 1039 w 2805"/>
                <a:gd name="T39" fmla="*/ 1006 h 2562"/>
                <a:gd name="T40" fmla="*/ 1117 w 2805"/>
                <a:gd name="T41" fmla="*/ 1072 h 2562"/>
                <a:gd name="T42" fmla="*/ 728 w 2805"/>
                <a:gd name="T43" fmla="*/ 948 h 2562"/>
                <a:gd name="T44" fmla="*/ 461 w 2805"/>
                <a:gd name="T45" fmla="*/ 846 h 2562"/>
                <a:gd name="T46" fmla="*/ 798 w 2805"/>
                <a:gd name="T47" fmla="*/ 1059 h 2562"/>
                <a:gd name="T48" fmla="*/ 1155 w 2805"/>
                <a:gd name="T49" fmla="*/ 1230 h 2562"/>
                <a:gd name="T50" fmla="*/ 866 w 2805"/>
                <a:gd name="T51" fmla="*/ 1165 h 2562"/>
                <a:gd name="T52" fmla="*/ 455 w 2805"/>
                <a:gd name="T53" fmla="*/ 1013 h 2562"/>
                <a:gd name="T54" fmla="*/ 544 w 2805"/>
                <a:gd name="T55" fmla="*/ 1099 h 2562"/>
                <a:gd name="T56" fmla="*/ 921 w 2805"/>
                <a:gd name="T57" fmla="*/ 1298 h 2562"/>
                <a:gd name="T58" fmla="*/ 1000 w 2805"/>
                <a:gd name="T59" fmla="*/ 1364 h 2562"/>
                <a:gd name="T60" fmla="*/ 603 w 2805"/>
                <a:gd name="T61" fmla="*/ 1250 h 2562"/>
                <a:gd name="T62" fmla="*/ 325 w 2805"/>
                <a:gd name="T63" fmla="*/ 1151 h 2562"/>
                <a:gd name="T64" fmla="*/ 676 w 2805"/>
                <a:gd name="T65" fmla="*/ 1359 h 2562"/>
                <a:gd name="T66" fmla="*/ 1042 w 2805"/>
                <a:gd name="T67" fmla="*/ 1526 h 2562"/>
                <a:gd name="T68" fmla="*/ 748 w 2805"/>
                <a:gd name="T69" fmla="*/ 1467 h 2562"/>
                <a:gd name="T70" fmla="*/ 318 w 2805"/>
                <a:gd name="T71" fmla="*/ 1315 h 2562"/>
                <a:gd name="T72" fmla="*/ 411 w 2805"/>
                <a:gd name="T73" fmla="*/ 1402 h 2562"/>
                <a:gd name="T74" fmla="*/ 806 w 2805"/>
                <a:gd name="T75" fmla="*/ 1604 h 2562"/>
                <a:gd name="T76" fmla="*/ 888 w 2805"/>
                <a:gd name="T77" fmla="*/ 1670 h 2562"/>
                <a:gd name="T78" fmla="*/ 475 w 2805"/>
                <a:gd name="T79" fmla="*/ 1559 h 2562"/>
                <a:gd name="T80" fmla="*/ 175 w 2805"/>
                <a:gd name="T81" fmla="*/ 1448 h 2562"/>
                <a:gd name="T82" fmla="*/ 551 w 2805"/>
                <a:gd name="T83" fmla="*/ 1674 h 2562"/>
                <a:gd name="T84" fmla="*/ 935 w 2805"/>
                <a:gd name="T85" fmla="*/ 1838 h 2562"/>
                <a:gd name="T86" fmla="*/ 628 w 2805"/>
                <a:gd name="T87" fmla="*/ 1786 h 2562"/>
                <a:gd name="T88" fmla="*/ 165 w 2805"/>
                <a:gd name="T89" fmla="*/ 1619 h 2562"/>
                <a:gd name="T90" fmla="*/ 269 w 2805"/>
                <a:gd name="T91" fmla="*/ 1716 h 2562"/>
                <a:gd name="T92" fmla="*/ 693 w 2805"/>
                <a:gd name="T93" fmla="*/ 1928 h 2562"/>
                <a:gd name="T94" fmla="*/ 781 w 2805"/>
                <a:gd name="T95" fmla="*/ 1994 h 2562"/>
                <a:gd name="T96" fmla="*/ 339 w 2805"/>
                <a:gd name="T97" fmla="*/ 1884 h 2562"/>
                <a:gd name="T98" fmla="*/ 3 w 2805"/>
                <a:gd name="T99" fmla="*/ 1753 h 2562"/>
                <a:gd name="T100" fmla="*/ 609 w 2805"/>
                <a:gd name="T101" fmla="*/ 2045 h 2562"/>
                <a:gd name="T102" fmla="*/ 1159 w 2805"/>
                <a:gd name="T103" fmla="*/ 2158 h 2562"/>
                <a:gd name="T104" fmla="*/ 1631 w 2805"/>
                <a:gd name="T105" fmla="*/ 2243 h 2562"/>
                <a:gd name="T106" fmla="*/ 2102 w 2805"/>
                <a:gd name="T107" fmla="*/ 2506 h 2562"/>
                <a:gd name="T108" fmla="*/ 2324 w 2805"/>
                <a:gd name="T109" fmla="*/ 1838 h 2562"/>
                <a:gd name="T110" fmla="*/ 2736 w 2805"/>
                <a:gd name="T111" fmla="*/ 1160 h 2562"/>
                <a:gd name="T112" fmla="*/ 2399 w 2805"/>
                <a:gd name="T113" fmla="*/ 727 h 2562"/>
                <a:gd name="T114" fmla="*/ 1926 w 2805"/>
                <a:gd name="T115" fmla="*/ 575 h 2562"/>
                <a:gd name="T116" fmla="*/ 1415 w 2805"/>
                <a:gd name="T117" fmla="*/ 444 h 2562"/>
                <a:gd name="T118" fmla="*/ 839 w 2805"/>
                <a:gd name="T119" fmla="*/ 76 h 256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05"/>
                <a:gd name="T181" fmla="*/ 0 h 2562"/>
                <a:gd name="T182" fmla="*/ 2805 w 2805"/>
                <a:gd name="T183" fmla="*/ 2562 h 256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05" h="2562">
                  <a:moveTo>
                    <a:pt x="761" y="0"/>
                  </a:moveTo>
                  <a:lnTo>
                    <a:pt x="759" y="4"/>
                  </a:lnTo>
                  <a:lnTo>
                    <a:pt x="758" y="9"/>
                  </a:lnTo>
                  <a:lnTo>
                    <a:pt x="756" y="14"/>
                  </a:lnTo>
                  <a:lnTo>
                    <a:pt x="755" y="19"/>
                  </a:lnTo>
                  <a:lnTo>
                    <a:pt x="807" y="76"/>
                  </a:lnTo>
                  <a:lnTo>
                    <a:pt x="859" y="129"/>
                  </a:lnTo>
                  <a:lnTo>
                    <a:pt x="909" y="178"/>
                  </a:lnTo>
                  <a:lnTo>
                    <a:pt x="959" y="224"/>
                  </a:lnTo>
                  <a:lnTo>
                    <a:pt x="1008" y="266"/>
                  </a:lnTo>
                  <a:lnTo>
                    <a:pt x="1057" y="305"/>
                  </a:lnTo>
                  <a:lnTo>
                    <a:pt x="1104" y="341"/>
                  </a:lnTo>
                  <a:lnTo>
                    <a:pt x="1152" y="372"/>
                  </a:lnTo>
                  <a:lnTo>
                    <a:pt x="1198" y="402"/>
                  </a:lnTo>
                  <a:lnTo>
                    <a:pt x="1244" y="430"/>
                  </a:lnTo>
                  <a:lnTo>
                    <a:pt x="1289" y="455"/>
                  </a:lnTo>
                  <a:lnTo>
                    <a:pt x="1335" y="478"/>
                  </a:lnTo>
                  <a:lnTo>
                    <a:pt x="1380" y="500"/>
                  </a:lnTo>
                  <a:lnTo>
                    <a:pt x="1425" y="520"/>
                  </a:lnTo>
                  <a:lnTo>
                    <a:pt x="1468" y="539"/>
                  </a:lnTo>
                  <a:lnTo>
                    <a:pt x="1513" y="556"/>
                  </a:lnTo>
                  <a:lnTo>
                    <a:pt x="1465" y="546"/>
                  </a:lnTo>
                  <a:lnTo>
                    <a:pt x="1416" y="535"/>
                  </a:lnTo>
                  <a:lnTo>
                    <a:pt x="1369" y="522"/>
                  </a:lnTo>
                  <a:lnTo>
                    <a:pt x="1319" y="507"/>
                  </a:lnTo>
                  <a:lnTo>
                    <a:pt x="1272" y="491"/>
                  </a:lnTo>
                  <a:lnTo>
                    <a:pt x="1223" y="474"/>
                  </a:lnTo>
                  <a:lnTo>
                    <a:pt x="1172" y="455"/>
                  </a:lnTo>
                  <a:lnTo>
                    <a:pt x="1123" y="434"/>
                  </a:lnTo>
                  <a:lnTo>
                    <a:pt x="1073" y="410"/>
                  </a:lnTo>
                  <a:lnTo>
                    <a:pt x="1022" y="385"/>
                  </a:lnTo>
                  <a:lnTo>
                    <a:pt x="970" y="356"/>
                  </a:lnTo>
                  <a:lnTo>
                    <a:pt x="918" y="326"/>
                  </a:lnTo>
                  <a:lnTo>
                    <a:pt x="866" y="293"/>
                  </a:lnTo>
                  <a:lnTo>
                    <a:pt x="813" y="259"/>
                  </a:lnTo>
                  <a:lnTo>
                    <a:pt x="759" y="220"/>
                  </a:lnTo>
                  <a:lnTo>
                    <a:pt x="704" y="180"/>
                  </a:lnTo>
                  <a:lnTo>
                    <a:pt x="703" y="184"/>
                  </a:lnTo>
                  <a:lnTo>
                    <a:pt x="702" y="188"/>
                  </a:lnTo>
                  <a:lnTo>
                    <a:pt x="700" y="193"/>
                  </a:lnTo>
                  <a:lnTo>
                    <a:pt x="699" y="197"/>
                  </a:lnTo>
                  <a:lnTo>
                    <a:pt x="751" y="247"/>
                  </a:lnTo>
                  <a:lnTo>
                    <a:pt x="800" y="293"/>
                  </a:lnTo>
                  <a:lnTo>
                    <a:pt x="850" y="336"/>
                  </a:lnTo>
                  <a:lnTo>
                    <a:pt x="899" y="376"/>
                  </a:lnTo>
                  <a:lnTo>
                    <a:pt x="947" y="415"/>
                  </a:lnTo>
                  <a:lnTo>
                    <a:pt x="995" y="450"/>
                  </a:lnTo>
                  <a:lnTo>
                    <a:pt x="1042" y="481"/>
                  </a:lnTo>
                  <a:lnTo>
                    <a:pt x="1089" y="512"/>
                  </a:lnTo>
                  <a:lnTo>
                    <a:pt x="1135" y="540"/>
                  </a:lnTo>
                  <a:lnTo>
                    <a:pt x="1181" y="566"/>
                  </a:lnTo>
                  <a:lnTo>
                    <a:pt x="1226" y="591"/>
                  </a:lnTo>
                  <a:lnTo>
                    <a:pt x="1270" y="612"/>
                  </a:lnTo>
                  <a:lnTo>
                    <a:pt x="1315" y="634"/>
                  </a:lnTo>
                  <a:lnTo>
                    <a:pt x="1358" y="654"/>
                  </a:lnTo>
                  <a:lnTo>
                    <a:pt x="1403" y="672"/>
                  </a:lnTo>
                  <a:lnTo>
                    <a:pt x="1447" y="691"/>
                  </a:lnTo>
                  <a:lnTo>
                    <a:pt x="1399" y="681"/>
                  </a:lnTo>
                  <a:lnTo>
                    <a:pt x="1351" y="670"/>
                  </a:lnTo>
                  <a:lnTo>
                    <a:pt x="1304" y="657"/>
                  </a:lnTo>
                  <a:lnTo>
                    <a:pt x="1256" y="642"/>
                  </a:lnTo>
                  <a:lnTo>
                    <a:pt x="1207" y="628"/>
                  </a:lnTo>
                  <a:lnTo>
                    <a:pt x="1159" y="612"/>
                  </a:lnTo>
                  <a:lnTo>
                    <a:pt x="1110" y="593"/>
                  </a:lnTo>
                  <a:lnTo>
                    <a:pt x="1061" y="575"/>
                  </a:lnTo>
                  <a:lnTo>
                    <a:pt x="1011" y="553"/>
                  </a:lnTo>
                  <a:lnTo>
                    <a:pt x="960" y="530"/>
                  </a:lnTo>
                  <a:lnTo>
                    <a:pt x="909" y="506"/>
                  </a:lnTo>
                  <a:lnTo>
                    <a:pt x="859" y="478"/>
                  </a:lnTo>
                  <a:lnTo>
                    <a:pt x="807" y="450"/>
                  </a:lnTo>
                  <a:lnTo>
                    <a:pt x="754" y="420"/>
                  </a:lnTo>
                  <a:lnTo>
                    <a:pt x="700" y="387"/>
                  </a:lnTo>
                  <a:lnTo>
                    <a:pt x="647" y="351"/>
                  </a:lnTo>
                  <a:lnTo>
                    <a:pt x="645" y="355"/>
                  </a:lnTo>
                  <a:lnTo>
                    <a:pt x="644" y="359"/>
                  </a:lnTo>
                  <a:lnTo>
                    <a:pt x="642" y="365"/>
                  </a:lnTo>
                  <a:lnTo>
                    <a:pt x="641" y="369"/>
                  </a:lnTo>
                  <a:lnTo>
                    <a:pt x="692" y="412"/>
                  </a:lnTo>
                  <a:lnTo>
                    <a:pt x="739" y="454"/>
                  </a:lnTo>
                  <a:lnTo>
                    <a:pt x="785" y="491"/>
                  </a:lnTo>
                  <a:lnTo>
                    <a:pt x="829" y="526"/>
                  </a:lnTo>
                  <a:lnTo>
                    <a:pt x="872" y="558"/>
                  </a:lnTo>
                  <a:lnTo>
                    <a:pt x="914" y="588"/>
                  </a:lnTo>
                  <a:lnTo>
                    <a:pt x="954" y="615"/>
                  </a:lnTo>
                  <a:lnTo>
                    <a:pt x="995" y="641"/>
                  </a:lnTo>
                  <a:lnTo>
                    <a:pt x="1034" y="665"/>
                  </a:lnTo>
                  <a:lnTo>
                    <a:pt x="1073" y="688"/>
                  </a:lnTo>
                  <a:lnTo>
                    <a:pt x="1112" y="710"/>
                  </a:lnTo>
                  <a:lnTo>
                    <a:pt x="1152" y="730"/>
                  </a:lnTo>
                  <a:lnTo>
                    <a:pt x="1191" y="750"/>
                  </a:lnTo>
                  <a:lnTo>
                    <a:pt x="1231" y="769"/>
                  </a:lnTo>
                  <a:lnTo>
                    <a:pt x="1273" y="786"/>
                  </a:lnTo>
                  <a:lnTo>
                    <a:pt x="1315" y="805"/>
                  </a:lnTo>
                  <a:lnTo>
                    <a:pt x="1269" y="795"/>
                  </a:lnTo>
                  <a:lnTo>
                    <a:pt x="1224" y="783"/>
                  </a:lnTo>
                  <a:lnTo>
                    <a:pt x="1179" y="773"/>
                  </a:lnTo>
                  <a:lnTo>
                    <a:pt x="1136" y="760"/>
                  </a:lnTo>
                  <a:lnTo>
                    <a:pt x="1094" y="749"/>
                  </a:lnTo>
                  <a:lnTo>
                    <a:pt x="1051" y="734"/>
                  </a:lnTo>
                  <a:lnTo>
                    <a:pt x="1009" y="720"/>
                  </a:lnTo>
                  <a:lnTo>
                    <a:pt x="966" y="704"/>
                  </a:lnTo>
                  <a:lnTo>
                    <a:pt x="922" y="687"/>
                  </a:lnTo>
                  <a:lnTo>
                    <a:pt x="879" y="668"/>
                  </a:lnTo>
                  <a:lnTo>
                    <a:pt x="834" y="648"/>
                  </a:lnTo>
                  <a:lnTo>
                    <a:pt x="788" y="626"/>
                  </a:lnTo>
                  <a:lnTo>
                    <a:pt x="741" y="602"/>
                  </a:lnTo>
                  <a:lnTo>
                    <a:pt x="693" y="576"/>
                  </a:lnTo>
                  <a:lnTo>
                    <a:pt x="642" y="547"/>
                  </a:lnTo>
                  <a:lnTo>
                    <a:pt x="589" y="517"/>
                  </a:lnTo>
                  <a:lnTo>
                    <a:pt x="588" y="522"/>
                  </a:lnTo>
                  <a:lnTo>
                    <a:pt x="586" y="526"/>
                  </a:lnTo>
                  <a:lnTo>
                    <a:pt x="583" y="530"/>
                  </a:lnTo>
                  <a:lnTo>
                    <a:pt x="582" y="535"/>
                  </a:lnTo>
                  <a:lnTo>
                    <a:pt x="629" y="573"/>
                  </a:lnTo>
                  <a:lnTo>
                    <a:pt x="673" y="608"/>
                  </a:lnTo>
                  <a:lnTo>
                    <a:pt x="713" y="638"/>
                  </a:lnTo>
                  <a:lnTo>
                    <a:pt x="748" y="665"/>
                  </a:lnTo>
                  <a:lnTo>
                    <a:pt x="781" y="690"/>
                  </a:lnTo>
                  <a:lnTo>
                    <a:pt x="811" y="711"/>
                  </a:lnTo>
                  <a:lnTo>
                    <a:pt x="839" y="731"/>
                  </a:lnTo>
                  <a:lnTo>
                    <a:pt x="866" y="749"/>
                  </a:lnTo>
                  <a:lnTo>
                    <a:pt x="894" y="766"/>
                  </a:lnTo>
                  <a:lnTo>
                    <a:pt x="921" y="782"/>
                  </a:lnTo>
                  <a:lnTo>
                    <a:pt x="948" y="796"/>
                  </a:lnTo>
                  <a:lnTo>
                    <a:pt x="977" y="810"/>
                  </a:lnTo>
                  <a:lnTo>
                    <a:pt x="1009" y="825"/>
                  </a:lnTo>
                  <a:lnTo>
                    <a:pt x="1042" y="841"/>
                  </a:lnTo>
                  <a:lnTo>
                    <a:pt x="1080" y="856"/>
                  </a:lnTo>
                  <a:lnTo>
                    <a:pt x="1120" y="874"/>
                  </a:lnTo>
                  <a:lnTo>
                    <a:pt x="1076" y="864"/>
                  </a:lnTo>
                  <a:lnTo>
                    <a:pt x="1035" y="856"/>
                  </a:lnTo>
                  <a:lnTo>
                    <a:pt x="998" y="848"/>
                  </a:lnTo>
                  <a:lnTo>
                    <a:pt x="964" y="842"/>
                  </a:lnTo>
                  <a:lnTo>
                    <a:pt x="931" y="835"/>
                  </a:lnTo>
                  <a:lnTo>
                    <a:pt x="899" y="828"/>
                  </a:lnTo>
                  <a:lnTo>
                    <a:pt x="869" y="820"/>
                  </a:lnTo>
                  <a:lnTo>
                    <a:pt x="840" y="812"/>
                  </a:lnTo>
                  <a:lnTo>
                    <a:pt x="808" y="803"/>
                  </a:lnTo>
                  <a:lnTo>
                    <a:pt x="777" y="793"/>
                  </a:lnTo>
                  <a:lnTo>
                    <a:pt x="743" y="780"/>
                  </a:lnTo>
                  <a:lnTo>
                    <a:pt x="707" y="766"/>
                  </a:lnTo>
                  <a:lnTo>
                    <a:pt x="668" y="749"/>
                  </a:lnTo>
                  <a:lnTo>
                    <a:pt x="627" y="729"/>
                  </a:lnTo>
                  <a:lnTo>
                    <a:pt x="580" y="706"/>
                  </a:lnTo>
                  <a:lnTo>
                    <a:pt x="528" y="678"/>
                  </a:lnTo>
                  <a:lnTo>
                    <a:pt x="527" y="683"/>
                  </a:lnTo>
                  <a:lnTo>
                    <a:pt x="525" y="685"/>
                  </a:lnTo>
                  <a:lnTo>
                    <a:pt x="523" y="690"/>
                  </a:lnTo>
                  <a:lnTo>
                    <a:pt x="521" y="694"/>
                  </a:lnTo>
                  <a:lnTo>
                    <a:pt x="572" y="730"/>
                  </a:lnTo>
                  <a:lnTo>
                    <a:pt x="621" y="764"/>
                  </a:lnTo>
                  <a:lnTo>
                    <a:pt x="670" y="797"/>
                  </a:lnTo>
                  <a:lnTo>
                    <a:pt x="719" y="828"/>
                  </a:lnTo>
                  <a:lnTo>
                    <a:pt x="767" y="858"/>
                  </a:lnTo>
                  <a:lnTo>
                    <a:pt x="813" y="885"/>
                  </a:lnTo>
                  <a:lnTo>
                    <a:pt x="859" y="912"/>
                  </a:lnTo>
                  <a:lnTo>
                    <a:pt x="905" y="937"/>
                  </a:lnTo>
                  <a:lnTo>
                    <a:pt x="950" y="961"/>
                  </a:lnTo>
                  <a:lnTo>
                    <a:pt x="995" y="984"/>
                  </a:lnTo>
                  <a:lnTo>
                    <a:pt x="1039" y="1006"/>
                  </a:lnTo>
                  <a:lnTo>
                    <a:pt x="1084" y="1027"/>
                  </a:lnTo>
                  <a:lnTo>
                    <a:pt x="1127" y="1048"/>
                  </a:lnTo>
                  <a:lnTo>
                    <a:pt x="1171" y="1068"/>
                  </a:lnTo>
                  <a:lnTo>
                    <a:pt x="1214" y="1086"/>
                  </a:lnTo>
                  <a:lnTo>
                    <a:pt x="1257" y="1105"/>
                  </a:lnTo>
                  <a:lnTo>
                    <a:pt x="1211" y="1095"/>
                  </a:lnTo>
                  <a:lnTo>
                    <a:pt x="1164" y="1083"/>
                  </a:lnTo>
                  <a:lnTo>
                    <a:pt x="1117" y="1072"/>
                  </a:lnTo>
                  <a:lnTo>
                    <a:pt x="1070" y="1059"/>
                  </a:lnTo>
                  <a:lnTo>
                    <a:pt x="1022" y="1046"/>
                  </a:lnTo>
                  <a:lnTo>
                    <a:pt x="974" y="1033"/>
                  </a:lnTo>
                  <a:lnTo>
                    <a:pt x="927" y="1017"/>
                  </a:lnTo>
                  <a:lnTo>
                    <a:pt x="878" y="1002"/>
                  </a:lnTo>
                  <a:lnTo>
                    <a:pt x="829" y="986"/>
                  </a:lnTo>
                  <a:lnTo>
                    <a:pt x="778" y="968"/>
                  </a:lnTo>
                  <a:lnTo>
                    <a:pt x="728" y="948"/>
                  </a:lnTo>
                  <a:lnTo>
                    <a:pt x="677" y="928"/>
                  </a:lnTo>
                  <a:lnTo>
                    <a:pt x="625" y="907"/>
                  </a:lnTo>
                  <a:lnTo>
                    <a:pt x="573" y="885"/>
                  </a:lnTo>
                  <a:lnTo>
                    <a:pt x="520" y="861"/>
                  </a:lnTo>
                  <a:lnTo>
                    <a:pt x="465" y="835"/>
                  </a:lnTo>
                  <a:lnTo>
                    <a:pt x="463" y="839"/>
                  </a:lnTo>
                  <a:lnTo>
                    <a:pt x="462" y="842"/>
                  </a:lnTo>
                  <a:lnTo>
                    <a:pt x="461" y="846"/>
                  </a:lnTo>
                  <a:lnTo>
                    <a:pt x="459" y="851"/>
                  </a:lnTo>
                  <a:lnTo>
                    <a:pt x="510" y="885"/>
                  </a:lnTo>
                  <a:lnTo>
                    <a:pt x="559" y="917"/>
                  </a:lnTo>
                  <a:lnTo>
                    <a:pt x="608" y="948"/>
                  </a:lnTo>
                  <a:lnTo>
                    <a:pt x="657" y="979"/>
                  </a:lnTo>
                  <a:lnTo>
                    <a:pt x="704" y="1006"/>
                  </a:lnTo>
                  <a:lnTo>
                    <a:pt x="752" y="1033"/>
                  </a:lnTo>
                  <a:lnTo>
                    <a:pt x="798" y="1059"/>
                  </a:lnTo>
                  <a:lnTo>
                    <a:pt x="845" y="1083"/>
                  </a:lnTo>
                  <a:lnTo>
                    <a:pt x="889" y="1106"/>
                  </a:lnTo>
                  <a:lnTo>
                    <a:pt x="935" y="1129"/>
                  </a:lnTo>
                  <a:lnTo>
                    <a:pt x="980" y="1151"/>
                  </a:lnTo>
                  <a:lnTo>
                    <a:pt x="1024" y="1171"/>
                  </a:lnTo>
                  <a:lnTo>
                    <a:pt x="1068" y="1191"/>
                  </a:lnTo>
                  <a:lnTo>
                    <a:pt x="1112" y="1211"/>
                  </a:lnTo>
                  <a:lnTo>
                    <a:pt x="1155" y="1230"/>
                  </a:lnTo>
                  <a:lnTo>
                    <a:pt x="1198" y="1249"/>
                  </a:lnTo>
                  <a:lnTo>
                    <a:pt x="1152" y="1239"/>
                  </a:lnTo>
                  <a:lnTo>
                    <a:pt x="1106" y="1227"/>
                  </a:lnTo>
                  <a:lnTo>
                    <a:pt x="1058" y="1217"/>
                  </a:lnTo>
                  <a:lnTo>
                    <a:pt x="1011" y="1204"/>
                  </a:lnTo>
                  <a:lnTo>
                    <a:pt x="963" y="1193"/>
                  </a:lnTo>
                  <a:lnTo>
                    <a:pt x="915" y="1180"/>
                  </a:lnTo>
                  <a:lnTo>
                    <a:pt x="866" y="1165"/>
                  </a:lnTo>
                  <a:lnTo>
                    <a:pt x="817" y="1150"/>
                  </a:lnTo>
                  <a:lnTo>
                    <a:pt x="768" y="1134"/>
                  </a:lnTo>
                  <a:lnTo>
                    <a:pt x="717" y="1116"/>
                  </a:lnTo>
                  <a:lnTo>
                    <a:pt x="667" y="1099"/>
                  </a:lnTo>
                  <a:lnTo>
                    <a:pt x="615" y="1079"/>
                  </a:lnTo>
                  <a:lnTo>
                    <a:pt x="563" y="1059"/>
                  </a:lnTo>
                  <a:lnTo>
                    <a:pt x="510" y="1037"/>
                  </a:lnTo>
                  <a:lnTo>
                    <a:pt x="455" y="1013"/>
                  </a:lnTo>
                  <a:lnTo>
                    <a:pt x="400" y="989"/>
                  </a:lnTo>
                  <a:lnTo>
                    <a:pt x="398" y="993"/>
                  </a:lnTo>
                  <a:lnTo>
                    <a:pt x="397" y="996"/>
                  </a:lnTo>
                  <a:lnTo>
                    <a:pt x="394" y="1000"/>
                  </a:lnTo>
                  <a:lnTo>
                    <a:pt x="393" y="1004"/>
                  </a:lnTo>
                  <a:lnTo>
                    <a:pt x="445" y="1037"/>
                  </a:lnTo>
                  <a:lnTo>
                    <a:pt x="495" y="1069"/>
                  </a:lnTo>
                  <a:lnTo>
                    <a:pt x="544" y="1099"/>
                  </a:lnTo>
                  <a:lnTo>
                    <a:pt x="593" y="1128"/>
                  </a:lnTo>
                  <a:lnTo>
                    <a:pt x="642" y="1157"/>
                  </a:lnTo>
                  <a:lnTo>
                    <a:pt x="690" y="1183"/>
                  </a:lnTo>
                  <a:lnTo>
                    <a:pt x="738" y="1207"/>
                  </a:lnTo>
                  <a:lnTo>
                    <a:pt x="784" y="1231"/>
                  </a:lnTo>
                  <a:lnTo>
                    <a:pt x="830" y="1254"/>
                  </a:lnTo>
                  <a:lnTo>
                    <a:pt x="875" y="1276"/>
                  </a:lnTo>
                  <a:lnTo>
                    <a:pt x="921" y="1298"/>
                  </a:lnTo>
                  <a:lnTo>
                    <a:pt x="966" y="1318"/>
                  </a:lnTo>
                  <a:lnTo>
                    <a:pt x="1009" y="1338"/>
                  </a:lnTo>
                  <a:lnTo>
                    <a:pt x="1054" y="1356"/>
                  </a:lnTo>
                  <a:lnTo>
                    <a:pt x="1097" y="1375"/>
                  </a:lnTo>
                  <a:lnTo>
                    <a:pt x="1140" y="1394"/>
                  </a:lnTo>
                  <a:lnTo>
                    <a:pt x="1094" y="1384"/>
                  </a:lnTo>
                  <a:lnTo>
                    <a:pt x="1047" y="1374"/>
                  </a:lnTo>
                  <a:lnTo>
                    <a:pt x="1000" y="1364"/>
                  </a:lnTo>
                  <a:lnTo>
                    <a:pt x="953" y="1352"/>
                  </a:lnTo>
                  <a:lnTo>
                    <a:pt x="904" y="1341"/>
                  </a:lnTo>
                  <a:lnTo>
                    <a:pt x="856" y="1328"/>
                  </a:lnTo>
                  <a:lnTo>
                    <a:pt x="807" y="1313"/>
                  </a:lnTo>
                  <a:lnTo>
                    <a:pt x="758" y="1299"/>
                  </a:lnTo>
                  <a:lnTo>
                    <a:pt x="707" y="1285"/>
                  </a:lnTo>
                  <a:lnTo>
                    <a:pt x="655" y="1267"/>
                  </a:lnTo>
                  <a:lnTo>
                    <a:pt x="603" y="1250"/>
                  </a:lnTo>
                  <a:lnTo>
                    <a:pt x="551" y="1230"/>
                  </a:lnTo>
                  <a:lnTo>
                    <a:pt x="498" y="1210"/>
                  </a:lnTo>
                  <a:lnTo>
                    <a:pt x="443" y="1188"/>
                  </a:lnTo>
                  <a:lnTo>
                    <a:pt x="387" y="1164"/>
                  </a:lnTo>
                  <a:lnTo>
                    <a:pt x="331" y="1139"/>
                  </a:lnTo>
                  <a:lnTo>
                    <a:pt x="329" y="1144"/>
                  </a:lnTo>
                  <a:lnTo>
                    <a:pt x="328" y="1147"/>
                  </a:lnTo>
                  <a:lnTo>
                    <a:pt x="325" y="1151"/>
                  </a:lnTo>
                  <a:lnTo>
                    <a:pt x="323" y="1155"/>
                  </a:lnTo>
                  <a:lnTo>
                    <a:pt x="377" y="1188"/>
                  </a:lnTo>
                  <a:lnTo>
                    <a:pt x="429" y="1220"/>
                  </a:lnTo>
                  <a:lnTo>
                    <a:pt x="479" y="1252"/>
                  </a:lnTo>
                  <a:lnTo>
                    <a:pt x="530" y="1280"/>
                  </a:lnTo>
                  <a:lnTo>
                    <a:pt x="579" y="1308"/>
                  </a:lnTo>
                  <a:lnTo>
                    <a:pt x="628" y="1333"/>
                  </a:lnTo>
                  <a:lnTo>
                    <a:pt x="676" y="1359"/>
                  </a:lnTo>
                  <a:lnTo>
                    <a:pt x="723" y="1382"/>
                  </a:lnTo>
                  <a:lnTo>
                    <a:pt x="771" y="1405"/>
                  </a:lnTo>
                  <a:lnTo>
                    <a:pt x="817" y="1427"/>
                  </a:lnTo>
                  <a:lnTo>
                    <a:pt x="862" y="1448"/>
                  </a:lnTo>
                  <a:lnTo>
                    <a:pt x="908" y="1469"/>
                  </a:lnTo>
                  <a:lnTo>
                    <a:pt x="953" y="1489"/>
                  </a:lnTo>
                  <a:lnTo>
                    <a:pt x="998" y="1507"/>
                  </a:lnTo>
                  <a:lnTo>
                    <a:pt x="1042" y="1526"/>
                  </a:lnTo>
                  <a:lnTo>
                    <a:pt x="1086" y="1543"/>
                  </a:lnTo>
                  <a:lnTo>
                    <a:pt x="1038" y="1535"/>
                  </a:lnTo>
                  <a:lnTo>
                    <a:pt x="992" y="1525"/>
                  </a:lnTo>
                  <a:lnTo>
                    <a:pt x="944" y="1514"/>
                  </a:lnTo>
                  <a:lnTo>
                    <a:pt x="895" y="1503"/>
                  </a:lnTo>
                  <a:lnTo>
                    <a:pt x="847" y="1492"/>
                  </a:lnTo>
                  <a:lnTo>
                    <a:pt x="797" y="1480"/>
                  </a:lnTo>
                  <a:lnTo>
                    <a:pt x="748" y="1467"/>
                  </a:lnTo>
                  <a:lnTo>
                    <a:pt x="697" y="1453"/>
                  </a:lnTo>
                  <a:lnTo>
                    <a:pt x="645" y="1437"/>
                  </a:lnTo>
                  <a:lnTo>
                    <a:pt x="593" y="1420"/>
                  </a:lnTo>
                  <a:lnTo>
                    <a:pt x="540" y="1402"/>
                  </a:lnTo>
                  <a:lnTo>
                    <a:pt x="487" y="1382"/>
                  </a:lnTo>
                  <a:lnTo>
                    <a:pt x="430" y="1362"/>
                  </a:lnTo>
                  <a:lnTo>
                    <a:pt x="374" y="1339"/>
                  </a:lnTo>
                  <a:lnTo>
                    <a:pt x="318" y="1315"/>
                  </a:lnTo>
                  <a:lnTo>
                    <a:pt x="258" y="1289"/>
                  </a:lnTo>
                  <a:lnTo>
                    <a:pt x="257" y="1293"/>
                  </a:lnTo>
                  <a:lnTo>
                    <a:pt x="254" y="1296"/>
                  </a:lnTo>
                  <a:lnTo>
                    <a:pt x="253" y="1300"/>
                  </a:lnTo>
                  <a:lnTo>
                    <a:pt x="250" y="1303"/>
                  </a:lnTo>
                  <a:lnTo>
                    <a:pt x="305" y="1338"/>
                  </a:lnTo>
                  <a:lnTo>
                    <a:pt x="358" y="1371"/>
                  </a:lnTo>
                  <a:lnTo>
                    <a:pt x="411" y="1402"/>
                  </a:lnTo>
                  <a:lnTo>
                    <a:pt x="463" y="1433"/>
                  </a:lnTo>
                  <a:lnTo>
                    <a:pt x="515" y="1461"/>
                  </a:lnTo>
                  <a:lnTo>
                    <a:pt x="564" y="1489"/>
                  </a:lnTo>
                  <a:lnTo>
                    <a:pt x="615" y="1514"/>
                  </a:lnTo>
                  <a:lnTo>
                    <a:pt x="663" y="1537"/>
                  </a:lnTo>
                  <a:lnTo>
                    <a:pt x="712" y="1562"/>
                  </a:lnTo>
                  <a:lnTo>
                    <a:pt x="758" y="1583"/>
                  </a:lnTo>
                  <a:lnTo>
                    <a:pt x="806" y="1604"/>
                  </a:lnTo>
                  <a:lnTo>
                    <a:pt x="852" y="1624"/>
                  </a:lnTo>
                  <a:lnTo>
                    <a:pt x="898" y="1644"/>
                  </a:lnTo>
                  <a:lnTo>
                    <a:pt x="943" y="1661"/>
                  </a:lnTo>
                  <a:lnTo>
                    <a:pt x="987" y="1678"/>
                  </a:lnTo>
                  <a:lnTo>
                    <a:pt x="1032" y="1696"/>
                  </a:lnTo>
                  <a:lnTo>
                    <a:pt x="985" y="1687"/>
                  </a:lnTo>
                  <a:lnTo>
                    <a:pt x="937" y="1678"/>
                  </a:lnTo>
                  <a:lnTo>
                    <a:pt x="888" y="1670"/>
                  </a:lnTo>
                  <a:lnTo>
                    <a:pt x="839" y="1660"/>
                  </a:lnTo>
                  <a:lnTo>
                    <a:pt x="790" y="1650"/>
                  </a:lnTo>
                  <a:lnTo>
                    <a:pt x="739" y="1637"/>
                  </a:lnTo>
                  <a:lnTo>
                    <a:pt x="689" y="1624"/>
                  </a:lnTo>
                  <a:lnTo>
                    <a:pt x="637" y="1609"/>
                  </a:lnTo>
                  <a:lnTo>
                    <a:pt x="583" y="1595"/>
                  </a:lnTo>
                  <a:lnTo>
                    <a:pt x="530" y="1578"/>
                  </a:lnTo>
                  <a:lnTo>
                    <a:pt x="475" y="1559"/>
                  </a:lnTo>
                  <a:lnTo>
                    <a:pt x="419" y="1537"/>
                  </a:lnTo>
                  <a:lnTo>
                    <a:pt x="361" y="1516"/>
                  </a:lnTo>
                  <a:lnTo>
                    <a:pt x="302" y="1492"/>
                  </a:lnTo>
                  <a:lnTo>
                    <a:pt x="243" y="1466"/>
                  </a:lnTo>
                  <a:lnTo>
                    <a:pt x="180" y="1437"/>
                  </a:lnTo>
                  <a:lnTo>
                    <a:pt x="179" y="1441"/>
                  </a:lnTo>
                  <a:lnTo>
                    <a:pt x="178" y="1444"/>
                  </a:lnTo>
                  <a:lnTo>
                    <a:pt x="175" y="1448"/>
                  </a:lnTo>
                  <a:lnTo>
                    <a:pt x="173" y="1453"/>
                  </a:lnTo>
                  <a:lnTo>
                    <a:pt x="231" y="1490"/>
                  </a:lnTo>
                  <a:lnTo>
                    <a:pt x="287" y="1525"/>
                  </a:lnTo>
                  <a:lnTo>
                    <a:pt x="342" y="1559"/>
                  </a:lnTo>
                  <a:lnTo>
                    <a:pt x="396" y="1589"/>
                  </a:lnTo>
                  <a:lnTo>
                    <a:pt x="449" y="1619"/>
                  </a:lnTo>
                  <a:lnTo>
                    <a:pt x="501" y="1647"/>
                  </a:lnTo>
                  <a:lnTo>
                    <a:pt x="551" y="1674"/>
                  </a:lnTo>
                  <a:lnTo>
                    <a:pt x="602" y="1698"/>
                  </a:lnTo>
                  <a:lnTo>
                    <a:pt x="651" y="1721"/>
                  </a:lnTo>
                  <a:lnTo>
                    <a:pt x="700" y="1744"/>
                  </a:lnTo>
                  <a:lnTo>
                    <a:pt x="748" y="1765"/>
                  </a:lnTo>
                  <a:lnTo>
                    <a:pt x="795" y="1785"/>
                  </a:lnTo>
                  <a:lnTo>
                    <a:pt x="843" y="1803"/>
                  </a:lnTo>
                  <a:lnTo>
                    <a:pt x="889" y="1821"/>
                  </a:lnTo>
                  <a:lnTo>
                    <a:pt x="935" y="1838"/>
                  </a:lnTo>
                  <a:lnTo>
                    <a:pt x="980" y="1854"/>
                  </a:lnTo>
                  <a:lnTo>
                    <a:pt x="931" y="1846"/>
                  </a:lnTo>
                  <a:lnTo>
                    <a:pt x="884" y="1839"/>
                  </a:lnTo>
                  <a:lnTo>
                    <a:pt x="833" y="1831"/>
                  </a:lnTo>
                  <a:lnTo>
                    <a:pt x="784" y="1822"/>
                  </a:lnTo>
                  <a:lnTo>
                    <a:pt x="733" y="1810"/>
                  </a:lnTo>
                  <a:lnTo>
                    <a:pt x="681" y="1799"/>
                  </a:lnTo>
                  <a:lnTo>
                    <a:pt x="628" y="1786"/>
                  </a:lnTo>
                  <a:lnTo>
                    <a:pt x="575" y="1772"/>
                  </a:lnTo>
                  <a:lnTo>
                    <a:pt x="521" y="1756"/>
                  </a:lnTo>
                  <a:lnTo>
                    <a:pt x="465" y="1739"/>
                  </a:lnTo>
                  <a:lnTo>
                    <a:pt x="407" y="1719"/>
                  </a:lnTo>
                  <a:lnTo>
                    <a:pt x="349" y="1697"/>
                  </a:lnTo>
                  <a:lnTo>
                    <a:pt x="289" y="1674"/>
                  </a:lnTo>
                  <a:lnTo>
                    <a:pt x="228" y="1648"/>
                  </a:lnTo>
                  <a:lnTo>
                    <a:pt x="165" y="1619"/>
                  </a:lnTo>
                  <a:lnTo>
                    <a:pt x="100" y="1588"/>
                  </a:lnTo>
                  <a:lnTo>
                    <a:pt x="98" y="1591"/>
                  </a:lnTo>
                  <a:lnTo>
                    <a:pt x="95" y="1595"/>
                  </a:lnTo>
                  <a:lnTo>
                    <a:pt x="94" y="1599"/>
                  </a:lnTo>
                  <a:lnTo>
                    <a:pt x="91" y="1602"/>
                  </a:lnTo>
                  <a:lnTo>
                    <a:pt x="152" y="1642"/>
                  </a:lnTo>
                  <a:lnTo>
                    <a:pt x="211" y="1681"/>
                  </a:lnTo>
                  <a:lnTo>
                    <a:pt x="269" y="1716"/>
                  </a:lnTo>
                  <a:lnTo>
                    <a:pt x="326" y="1750"/>
                  </a:lnTo>
                  <a:lnTo>
                    <a:pt x="381" y="1780"/>
                  </a:lnTo>
                  <a:lnTo>
                    <a:pt x="436" y="1810"/>
                  </a:lnTo>
                  <a:lnTo>
                    <a:pt x="489" y="1838"/>
                  </a:lnTo>
                  <a:lnTo>
                    <a:pt x="541" y="1862"/>
                  </a:lnTo>
                  <a:lnTo>
                    <a:pt x="593" y="1887"/>
                  </a:lnTo>
                  <a:lnTo>
                    <a:pt x="644" y="1908"/>
                  </a:lnTo>
                  <a:lnTo>
                    <a:pt x="693" y="1928"/>
                  </a:lnTo>
                  <a:lnTo>
                    <a:pt x="742" y="1948"/>
                  </a:lnTo>
                  <a:lnTo>
                    <a:pt x="790" y="1966"/>
                  </a:lnTo>
                  <a:lnTo>
                    <a:pt x="837" y="1983"/>
                  </a:lnTo>
                  <a:lnTo>
                    <a:pt x="885" y="1999"/>
                  </a:lnTo>
                  <a:lnTo>
                    <a:pt x="931" y="2013"/>
                  </a:lnTo>
                  <a:lnTo>
                    <a:pt x="882" y="2007"/>
                  </a:lnTo>
                  <a:lnTo>
                    <a:pt x="832" y="2002"/>
                  </a:lnTo>
                  <a:lnTo>
                    <a:pt x="781" y="1994"/>
                  </a:lnTo>
                  <a:lnTo>
                    <a:pt x="729" y="1987"/>
                  </a:lnTo>
                  <a:lnTo>
                    <a:pt x="677" y="1977"/>
                  </a:lnTo>
                  <a:lnTo>
                    <a:pt x="624" y="1967"/>
                  </a:lnTo>
                  <a:lnTo>
                    <a:pt x="569" y="1954"/>
                  </a:lnTo>
                  <a:lnTo>
                    <a:pt x="514" y="1940"/>
                  </a:lnTo>
                  <a:lnTo>
                    <a:pt x="456" y="1923"/>
                  </a:lnTo>
                  <a:lnTo>
                    <a:pt x="398" y="1904"/>
                  </a:lnTo>
                  <a:lnTo>
                    <a:pt x="339" y="1884"/>
                  </a:lnTo>
                  <a:lnTo>
                    <a:pt x="277" y="1861"/>
                  </a:lnTo>
                  <a:lnTo>
                    <a:pt x="214" y="1835"/>
                  </a:lnTo>
                  <a:lnTo>
                    <a:pt x="149" y="1806"/>
                  </a:lnTo>
                  <a:lnTo>
                    <a:pt x="82" y="1773"/>
                  </a:lnTo>
                  <a:lnTo>
                    <a:pt x="13" y="1739"/>
                  </a:lnTo>
                  <a:lnTo>
                    <a:pt x="10" y="1744"/>
                  </a:lnTo>
                  <a:lnTo>
                    <a:pt x="7" y="1749"/>
                  </a:lnTo>
                  <a:lnTo>
                    <a:pt x="3" y="1753"/>
                  </a:lnTo>
                  <a:lnTo>
                    <a:pt x="0" y="1759"/>
                  </a:lnTo>
                  <a:lnTo>
                    <a:pt x="97" y="1816"/>
                  </a:lnTo>
                  <a:lnTo>
                    <a:pt x="189" y="1867"/>
                  </a:lnTo>
                  <a:lnTo>
                    <a:pt x="279" y="1913"/>
                  </a:lnTo>
                  <a:lnTo>
                    <a:pt x="365" y="1953"/>
                  </a:lnTo>
                  <a:lnTo>
                    <a:pt x="449" y="1987"/>
                  </a:lnTo>
                  <a:lnTo>
                    <a:pt x="530" y="2017"/>
                  </a:lnTo>
                  <a:lnTo>
                    <a:pt x="609" y="2045"/>
                  </a:lnTo>
                  <a:lnTo>
                    <a:pt x="684" y="2068"/>
                  </a:lnTo>
                  <a:lnTo>
                    <a:pt x="758" y="2088"/>
                  </a:lnTo>
                  <a:lnTo>
                    <a:pt x="830" y="2104"/>
                  </a:lnTo>
                  <a:lnTo>
                    <a:pt x="899" y="2118"/>
                  </a:lnTo>
                  <a:lnTo>
                    <a:pt x="967" y="2131"/>
                  </a:lnTo>
                  <a:lnTo>
                    <a:pt x="1032" y="2141"/>
                  </a:lnTo>
                  <a:lnTo>
                    <a:pt x="1097" y="2150"/>
                  </a:lnTo>
                  <a:lnTo>
                    <a:pt x="1159" y="2158"/>
                  </a:lnTo>
                  <a:lnTo>
                    <a:pt x="1221" y="2167"/>
                  </a:lnTo>
                  <a:lnTo>
                    <a:pt x="1282" y="2174"/>
                  </a:lnTo>
                  <a:lnTo>
                    <a:pt x="1343" y="2183"/>
                  </a:lnTo>
                  <a:lnTo>
                    <a:pt x="1400" y="2191"/>
                  </a:lnTo>
                  <a:lnTo>
                    <a:pt x="1460" y="2201"/>
                  </a:lnTo>
                  <a:lnTo>
                    <a:pt x="1517" y="2213"/>
                  </a:lnTo>
                  <a:lnTo>
                    <a:pt x="1575" y="2227"/>
                  </a:lnTo>
                  <a:lnTo>
                    <a:pt x="1631" y="2243"/>
                  </a:lnTo>
                  <a:lnTo>
                    <a:pt x="1689" y="2262"/>
                  </a:lnTo>
                  <a:lnTo>
                    <a:pt x="1747" y="2285"/>
                  </a:lnTo>
                  <a:lnTo>
                    <a:pt x="1805" y="2311"/>
                  </a:lnTo>
                  <a:lnTo>
                    <a:pt x="1862" y="2339"/>
                  </a:lnTo>
                  <a:lnTo>
                    <a:pt x="1920" y="2374"/>
                  </a:lnTo>
                  <a:lnTo>
                    <a:pt x="1981" y="2413"/>
                  </a:lnTo>
                  <a:lnTo>
                    <a:pt x="2040" y="2457"/>
                  </a:lnTo>
                  <a:lnTo>
                    <a:pt x="2102" y="2506"/>
                  </a:lnTo>
                  <a:lnTo>
                    <a:pt x="2164" y="2562"/>
                  </a:lnTo>
                  <a:lnTo>
                    <a:pt x="2176" y="2451"/>
                  </a:lnTo>
                  <a:lnTo>
                    <a:pt x="2191" y="2344"/>
                  </a:lnTo>
                  <a:lnTo>
                    <a:pt x="2210" y="2237"/>
                  </a:lnTo>
                  <a:lnTo>
                    <a:pt x="2233" y="2134"/>
                  </a:lnTo>
                  <a:lnTo>
                    <a:pt x="2259" y="2033"/>
                  </a:lnTo>
                  <a:lnTo>
                    <a:pt x="2290" y="1934"/>
                  </a:lnTo>
                  <a:lnTo>
                    <a:pt x="2324" y="1838"/>
                  </a:lnTo>
                  <a:lnTo>
                    <a:pt x="2363" y="1744"/>
                  </a:lnTo>
                  <a:lnTo>
                    <a:pt x="2405" y="1652"/>
                  </a:lnTo>
                  <a:lnTo>
                    <a:pt x="2450" y="1563"/>
                  </a:lnTo>
                  <a:lnTo>
                    <a:pt x="2500" y="1477"/>
                  </a:lnTo>
                  <a:lnTo>
                    <a:pt x="2554" y="1394"/>
                  </a:lnTo>
                  <a:lnTo>
                    <a:pt x="2610" y="1313"/>
                  </a:lnTo>
                  <a:lnTo>
                    <a:pt x="2671" y="1234"/>
                  </a:lnTo>
                  <a:lnTo>
                    <a:pt x="2736" y="1160"/>
                  </a:lnTo>
                  <a:lnTo>
                    <a:pt x="2805" y="1086"/>
                  </a:lnTo>
                  <a:lnTo>
                    <a:pt x="2747" y="1014"/>
                  </a:lnTo>
                  <a:lnTo>
                    <a:pt x="2688" y="951"/>
                  </a:lnTo>
                  <a:lnTo>
                    <a:pt x="2630" y="895"/>
                  </a:lnTo>
                  <a:lnTo>
                    <a:pt x="2573" y="845"/>
                  </a:lnTo>
                  <a:lnTo>
                    <a:pt x="2515" y="800"/>
                  </a:lnTo>
                  <a:lnTo>
                    <a:pt x="2457" y="762"/>
                  </a:lnTo>
                  <a:lnTo>
                    <a:pt x="2399" y="727"/>
                  </a:lnTo>
                  <a:lnTo>
                    <a:pt x="2342" y="698"/>
                  </a:lnTo>
                  <a:lnTo>
                    <a:pt x="2282" y="672"/>
                  </a:lnTo>
                  <a:lnTo>
                    <a:pt x="2225" y="651"/>
                  </a:lnTo>
                  <a:lnTo>
                    <a:pt x="2165" y="632"/>
                  </a:lnTo>
                  <a:lnTo>
                    <a:pt x="2106" y="615"/>
                  </a:lnTo>
                  <a:lnTo>
                    <a:pt x="2046" y="601"/>
                  </a:lnTo>
                  <a:lnTo>
                    <a:pt x="1986" y="586"/>
                  </a:lnTo>
                  <a:lnTo>
                    <a:pt x="1926" y="575"/>
                  </a:lnTo>
                  <a:lnTo>
                    <a:pt x="1864" y="562"/>
                  </a:lnTo>
                  <a:lnTo>
                    <a:pt x="1802" y="550"/>
                  </a:lnTo>
                  <a:lnTo>
                    <a:pt x="1740" y="537"/>
                  </a:lnTo>
                  <a:lnTo>
                    <a:pt x="1676" y="523"/>
                  </a:lnTo>
                  <a:lnTo>
                    <a:pt x="1613" y="507"/>
                  </a:lnTo>
                  <a:lnTo>
                    <a:pt x="1548" y="489"/>
                  </a:lnTo>
                  <a:lnTo>
                    <a:pt x="1481" y="468"/>
                  </a:lnTo>
                  <a:lnTo>
                    <a:pt x="1415" y="444"/>
                  </a:lnTo>
                  <a:lnTo>
                    <a:pt x="1347" y="417"/>
                  </a:lnTo>
                  <a:lnTo>
                    <a:pt x="1278" y="385"/>
                  </a:lnTo>
                  <a:lnTo>
                    <a:pt x="1207" y="348"/>
                  </a:lnTo>
                  <a:lnTo>
                    <a:pt x="1136" y="306"/>
                  </a:lnTo>
                  <a:lnTo>
                    <a:pt x="1064" y="259"/>
                  </a:lnTo>
                  <a:lnTo>
                    <a:pt x="990" y="204"/>
                  </a:lnTo>
                  <a:lnTo>
                    <a:pt x="915" y="144"/>
                  </a:lnTo>
                  <a:lnTo>
                    <a:pt x="839" y="76"/>
                  </a:lnTo>
                  <a:lnTo>
                    <a:pt x="761" y="0"/>
                  </a:lnTo>
                  <a:close/>
                </a:path>
              </a:pathLst>
            </a:custGeom>
            <a:solidFill>
              <a:srgbClr val="7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24" name="Freeform 34">
              <a:extLst>
                <a:ext uri="{FF2B5EF4-FFF2-40B4-BE49-F238E27FC236}">
                  <a16:creationId xmlns:a16="http://schemas.microsoft.com/office/drawing/2014/main" id="{CC90D8DB-BF6C-4B75-A7BD-59BAD6249615}"/>
                </a:ext>
              </a:extLst>
            </p:cNvPr>
            <p:cNvSpPr>
              <a:spLocks/>
            </p:cNvSpPr>
            <p:nvPr/>
          </p:nvSpPr>
          <p:spPr bwMode="auto">
            <a:xfrm>
              <a:off x="1090" y="644"/>
              <a:ext cx="883" cy="970"/>
            </a:xfrm>
            <a:custGeom>
              <a:avLst/>
              <a:gdLst>
                <a:gd name="T0" fmla="*/ 883 w 883"/>
                <a:gd name="T1" fmla="*/ 0 h 970"/>
                <a:gd name="T2" fmla="*/ 0 w 883"/>
                <a:gd name="T3" fmla="*/ 0 h 970"/>
                <a:gd name="T4" fmla="*/ 0 w 883"/>
                <a:gd name="T5" fmla="*/ 895 h 970"/>
                <a:gd name="T6" fmla="*/ 260 w 883"/>
                <a:gd name="T7" fmla="*/ 895 h 970"/>
                <a:gd name="T8" fmla="*/ 323 w 883"/>
                <a:gd name="T9" fmla="*/ 970 h 970"/>
                <a:gd name="T10" fmla="*/ 570 w 883"/>
                <a:gd name="T11" fmla="*/ 970 h 970"/>
                <a:gd name="T12" fmla="*/ 639 w 883"/>
                <a:gd name="T13" fmla="*/ 895 h 970"/>
                <a:gd name="T14" fmla="*/ 883 w 883"/>
                <a:gd name="T15" fmla="*/ 895 h 970"/>
                <a:gd name="T16" fmla="*/ 883 w 883"/>
                <a:gd name="T17" fmla="*/ 0 h 9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3"/>
                <a:gd name="T28" fmla="*/ 0 h 970"/>
                <a:gd name="T29" fmla="*/ 883 w 883"/>
                <a:gd name="T30" fmla="*/ 970 h 9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3" h="970">
                  <a:moveTo>
                    <a:pt x="883" y="0"/>
                  </a:moveTo>
                  <a:lnTo>
                    <a:pt x="0" y="0"/>
                  </a:lnTo>
                  <a:lnTo>
                    <a:pt x="0" y="895"/>
                  </a:lnTo>
                  <a:lnTo>
                    <a:pt x="260" y="895"/>
                  </a:lnTo>
                  <a:lnTo>
                    <a:pt x="323" y="970"/>
                  </a:lnTo>
                  <a:lnTo>
                    <a:pt x="570" y="970"/>
                  </a:lnTo>
                  <a:lnTo>
                    <a:pt x="639" y="895"/>
                  </a:lnTo>
                  <a:lnTo>
                    <a:pt x="883" y="895"/>
                  </a:lnTo>
                  <a:lnTo>
                    <a:pt x="8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25" name="Freeform 33">
              <a:extLst>
                <a:ext uri="{FF2B5EF4-FFF2-40B4-BE49-F238E27FC236}">
                  <a16:creationId xmlns:a16="http://schemas.microsoft.com/office/drawing/2014/main" id="{CE41775E-9AFE-4F91-9C4B-9AFE5EC029B9}"/>
                </a:ext>
              </a:extLst>
            </p:cNvPr>
            <p:cNvSpPr>
              <a:spLocks/>
            </p:cNvSpPr>
            <p:nvPr/>
          </p:nvSpPr>
          <p:spPr bwMode="auto">
            <a:xfrm>
              <a:off x="1140" y="694"/>
              <a:ext cx="784" cy="869"/>
            </a:xfrm>
            <a:custGeom>
              <a:avLst/>
              <a:gdLst>
                <a:gd name="T0" fmla="*/ 499 w 784"/>
                <a:gd name="T1" fmla="*/ 869 h 869"/>
                <a:gd name="T2" fmla="*/ 296 w 784"/>
                <a:gd name="T3" fmla="*/ 869 h 869"/>
                <a:gd name="T4" fmla="*/ 233 w 784"/>
                <a:gd name="T5" fmla="*/ 795 h 869"/>
                <a:gd name="T6" fmla="*/ 0 w 784"/>
                <a:gd name="T7" fmla="*/ 795 h 869"/>
                <a:gd name="T8" fmla="*/ 0 w 784"/>
                <a:gd name="T9" fmla="*/ 0 h 869"/>
                <a:gd name="T10" fmla="*/ 784 w 784"/>
                <a:gd name="T11" fmla="*/ 0 h 869"/>
                <a:gd name="T12" fmla="*/ 784 w 784"/>
                <a:gd name="T13" fmla="*/ 795 h 869"/>
                <a:gd name="T14" fmla="*/ 568 w 784"/>
                <a:gd name="T15" fmla="*/ 795 h 869"/>
                <a:gd name="T16" fmla="*/ 499 w 784"/>
                <a:gd name="T17" fmla="*/ 869 h 8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4"/>
                <a:gd name="T28" fmla="*/ 0 h 869"/>
                <a:gd name="T29" fmla="*/ 784 w 784"/>
                <a:gd name="T30" fmla="*/ 869 h 8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4" h="869">
                  <a:moveTo>
                    <a:pt x="499" y="869"/>
                  </a:moveTo>
                  <a:lnTo>
                    <a:pt x="296" y="869"/>
                  </a:lnTo>
                  <a:lnTo>
                    <a:pt x="233" y="795"/>
                  </a:lnTo>
                  <a:lnTo>
                    <a:pt x="0" y="795"/>
                  </a:lnTo>
                  <a:lnTo>
                    <a:pt x="0" y="0"/>
                  </a:lnTo>
                  <a:lnTo>
                    <a:pt x="784" y="0"/>
                  </a:lnTo>
                  <a:lnTo>
                    <a:pt x="784" y="795"/>
                  </a:lnTo>
                  <a:lnTo>
                    <a:pt x="568" y="795"/>
                  </a:lnTo>
                  <a:lnTo>
                    <a:pt x="499"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26" name="Rectangle 32">
              <a:extLst>
                <a:ext uri="{FF2B5EF4-FFF2-40B4-BE49-F238E27FC236}">
                  <a16:creationId xmlns:a16="http://schemas.microsoft.com/office/drawing/2014/main" id="{77A60EEE-C135-452C-805F-2B13D152BE7F}"/>
                </a:ext>
              </a:extLst>
            </p:cNvPr>
            <p:cNvSpPr>
              <a:spLocks noChangeArrowheads="1"/>
            </p:cNvSpPr>
            <p:nvPr/>
          </p:nvSpPr>
          <p:spPr bwMode="auto">
            <a:xfrm>
              <a:off x="1226" y="782"/>
              <a:ext cx="622" cy="59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527" name="Rectangle 31">
              <a:extLst>
                <a:ext uri="{FF2B5EF4-FFF2-40B4-BE49-F238E27FC236}">
                  <a16:creationId xmlns:a16="http://schemas.microsoft.com/office/drawing/2014/main" id="{5D3EED3A-DB6F-40F5-83D6-B45327791AD9}"/>
                </a:ext>
              </a:extLst>
            </p:cNvPr>
            <p:cNvSpPr>
              <a:spLocks noChangeArrowheads="1"/>
            </p:cNvSpPr>
            <p:nvPr/>
          </p:nvSpPr>
          <p:spPr bwMode="auto">
            <a:xfrm>
              <a:off x="934" y="1662"/>
              <a:ext cx="1168" cy="3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528" name="Rectangle 30">
              <a:extLst>
                <a:ext uri="{FF2B5EF4-FFF2-40B4-BE49-F238E27FC236}">
                  <a16:creationId xmlns:a16="http://schemas.microsoft.com/office/drawing/2014/main" id="{7A545BC2-C98D-4CDD-8376-F98387697AB4}"/>
                </a:ext>
              </a:extLst>
            </p:cNvPr>
            <p:cNvSpPr>
              <a:spLocks noChangeArrowheads="1"/>
            </p:cNvSpPr>
            <p:nvPr/>
          </p:nvSpPr>
          <p:spPr bwMode="auto">
            <a:xfrm>
              <a:off x="985" y="1713"/>
              <a:ext cx="1068"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529" name="Rectangle 29">
              <a:extLst>
                <a:ext uri="{FF2B5EF4-FFF2-40B4-BE49-F238E27FC236}">
                  <a16:creationId xmlns:a16="http://schemas.microsoft.com/office/drawing/2014/main" id="{B78852C2-3BF0-4987-BE4F-A68592A9A8E0}"/>
                </a:ext>
              </a:extLst>
            </p:cNvPr>
            <p:cNvSpPr>
              <a:spLocks noChangeArrowheads="1"/>
            </p:cNvSpPr>
            <p:nvPr/>
          </p:nvSpPr>
          <p:spPr bwMode="auto">
            <a:xfrm>
              <a:off x="1643" y="1808"/>
              <a:ext cx="309"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530" name="Rectangle 28">
              <a:extLst>
                <a:ext uri="{FF2B5EF4-FFF2-40B4-BE49-F238E27FC236}">
                  <a16:creationId xmlns:a16="http://schemas.microsoft.com/office/drawing/2014/main" id="{80210722-900F-4B47-BF36-E8C3DC201D0A}"/>
                </a:ext>
              </a:extLst>
            </p:cNvPr>
            <p:cNvSpPr>
              <a:spLocks noChangeArrowheads="1"/>
            </p:cNvSpPr>
            <p:nvPr/>
          </p:nvSpPr>
          <p:spPr bwMode="auto">
            <a:xfrm>
              <a:off x="1480" y="1471"/>
              <a:ext cx="112" cy="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531" name="Freeform 27">
              <a:extLst>
                <a:ext uri="{FF2B5EF4-FFF2-40B4-BE49-F238E27FC236}">
                  <a16:creationId xmlns:a16="http://schemas.microsoft.com/office/drawing/2014/main" id="{9DBD6AB3-9F47-48E4-9484-6F9CFB2B774C}"/>
                </a:ext>
              </a:extLst>
            </p:cNvPr>
            <p:cNvSpPr>
              <a:spLocks/>
            </p:cNvSpPr>
            <p:nvPr/>
          </p:nvSpPr>
          <p:spPr bwMode="auto">
            <a:xfrm>
              <a:off x="484" y="1108"/>
              <a:ext cx="622" cy="951"/>
            </a:xfrm>
            <a:custGeom>
              <a:avLst/>
              <a:gdLst>
                <a:gd name="T0" fmla="*/ 118 w 622"/>
                <a:gd name="T1" fmla="*/ 543 h 951"/>
                <a:gd name="T2" fmla="*/ 65 w 622"/>
                <a:gd name="T3" fmla="*/ 577 h 951"/>
                <a:gd name="T4" fmla="*/ 24 w 622"/>
                <a:gd name="T5" fmla="*/ 632 h 951"/>
                <a:gd name="T6" fmla="*/ 3 w 622"/>
                <a:gd name="T7" fmla="*/ 702 h 951"/>
                <a:gd name="T8" fmla="*/ 1 w 622"/>
                <a:gd name="T9" fmla="*/ 764 h 951"/>
                <a:gd name="T10" fmla="*/ 10 w 622"/>
                <a:gd name="T11" fmla="*/ 810 h 951"/>
                <a:gd name="T12" fmla="*/ 26 w 622"/>
                <a:gd name="T13" fmla="*/ 852 h 951"/>
                <a:gd name="T14" fmla="*/ 49 w 622"/>
                <a:gd name="T15" fmla="*/ 888 h 951"/>
                <a:gd name="T16" fmla="*/ 75 w 622"/>
                <a:gd name="T17" fmla="*/ 914 h 951"/>
                <a:gd name="T18" fmla="*/ 101 w 622"/>
                <a:gd name="T19" fmla="*/ 932 h 951"/>
                <a:gd name="T20" fmla="*/ 127 w 622"/>
                <a:gd name="T21" fmla="*/ 944 h 951"/>
                <a:gd name="T22" fmla="*/ 156 w 622"/>
                <a:gd name="T23" fmla="*/ 950 h 951"/>
                <a:gd name="T24" fmla="*/ 184 w 622"/>
                <a:gd name="T25" fmla="*/ 950 h 951"/>
                <a:gd name="T26" fmla="*/ 213 w 622"/>
                <a:gd name="T27" fmla="*/ 944 h 951"/>
                <a:gd name="T28" fmla="*/ 241 w 622"/>
                <a:gd name="T29" fmla="*/ 932 h 951"/>
                <a:gd name="T30" fmla="*/ 267 w 622"/>
                <a:gd name="T31" fmla="*/ 914 h 951"/>
                <a:gd name="T32" fmla="*/ 293 w 622"/>
                <a:gd name="T33" fmla="*/ 888 h 951"/>
                <a:gd name="T34" fmla="*/ 316 w 622"/>
                <a:gd name="T35" fmla="*/ 852 h 951"/>
                <a:gd name="T36" fmla="*/ 332 w 622"/>
                <a:gd name="T37" fmla="*/ 810 h 951"/>
                <a:gd name="T38" fmla="*/ 340 w 622"/>
                <a:gd name="T39" fmla="*/ 764 h 951"/>
                <a:gd name="T40" fmla="*/ 340 w 622"/>
                <a:gd name="T41" fmla="*/ 718 h 951"/>
                <a:gd name="T42" fmla="*/ 332 w 622"/>
                <a:gd name="T43" fmla="*/ 672 h 951"/>
                <a:gd name="T44" fmla="*/ 316 w 622"/>
                <a:gd name="T45" fmla="*/ 631 h 951"/>
                <a:gd name="T46" fmla="*/ 293 w 622"/>
                <a:gd name="T47" fmla="*/ 595 h 951"/>
                <a:gd name="T48" fmla="*/ 270 w 622"/>
                <a:gd name="T49" fmla="*/ 570 h 951"/>
                <a:gd name="T50" fmla="*/ 251 w 622"/>
                <a:gd name="T51" fmla="*/ 556 h 951"/>
                <a:gd name="T52" fmla="*/ 231 w 622"/>
                <a:gd name="T53" fmla="*/ 544 h 951"/>
                <a:gd name="T54" fmla="*/ 209 w 622"/>
                <a:gd name="T55" fmla="*/ 537 h 951"/>
                <a:gd name="T56" fmla="*/ 202 w 622"/>
                <a:gd name="T57" fmla="*/ 484 h 951"/>
                <a:gd name="T58" fmla="*/ 226 w 622"/>
                <a:gd name="T59" fmla="*/ 385 h 951"/>
                <a:gd name="T60" fmla="*/ 270 w 622"/>
                <a:gd name="T61" fmla="*/ 290 h 951"/>
                <a:gd name="T62" fmla="*/ 327 w 622"/>
                <a:gd name="T63" fmla="*/ 205 h 951"/>
                <a:gd name="T64" fmla="*/ 372 w 622"/>
                <a:gd name="T65" fmla="*/ 158 h 951"/>
                <a:gd name="T66" fmla="*/ 395 w 622"/>
                <a:gd name="T67" fmla="*/ 136 h 951"/>
                <a:gd name="T68" fmla="*/ 423 w 622"/>
                <a:gd name="T69" fmla="*/ 116 h 951"/>
                <a:gd name="T70" fmla="*/ 451 w 622"/>
                <a:gd name="T71" fmla="*/ 98 h 951"/>
                <a:gd name="T72" fmla="*/ 485 w 622"/>
                <a:gd name="T73" fmla="*/ 80 h 951"/>
                <a:gd name="T74" fmla="*/ 521 w 622"/>
                <a:gd name="T75" fmla="*/ 66 h 951"/>
                <a:gd name="T76" fmla="*/ 558 w 622"/>
                <a:gd name="T77" fmla="*/ 56 h 951"/>
                <a:gd name="T78" fmla="*/ 600 w 622"/>
                <a:gd name="T79" fmla="*/ 52 h 951"/>
                <a:gd name="T80" fmla="*/ 622 w 622"/>
                <a:gd name="T81" fmla="*/ 0 h 951"/>
                <a:gd name="T82" fmla="*/ 527 w 622"/>
                <a:gd name="T83" fmla="*/ 13 h 951"/>
                <a:gd name="T84" fmla="*/ 438 w 622"/>
                <a:gd name="T85" fmla="*/ 47 h 951"/>
                <a:gd name="T86" fmla="*/ 359 w 622"/>
                <a:gd name="T87" fmla="*/ 102 h 951"/>
                <a:gd name="T88" fmla="*/ 290 w 622"/>
                <a:gd name="T89" fmla="*/ 171 h 951"/>
                <a:gd name="T90" fmla="*/ 233 w 622"/>
                <a:gd name="T91" fmla="*/ 253 h 951"/>
                <a:gd name="T92" fmla="*/ 189 w 622"/>
                <a:gd name="T93" fmla="*/ 342 h 951"/>
                <a:gd name="T94" fmla="*/ 161 w 622"/>
                <a:gd name="T95" fmla="*/ 438 h 951"/>
                <a:gd name="T96" fmla="*/ 148 w 622"/>
                <a:gd name="T97" fmla="*/ 534 h 9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22"/>
                <a:gd name="T148" fmla="*/ 0 h 951"/>
                <a:gd name="T149" fmla="*/ 622 w 622"/>
                <a:gd name="T150" fmla="*/ 951 h 9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22" h="951">
                  <a:moveTo>
                    <a:pt x="148" y="534"/>
                  </a:moveTo>
                  <a:lnTo>
                    <a:pt x="118" y="543"/>
                  </a:lnTo>
                  <a:lnTo>
                    <a:pt x="89" y="557"/>
                  </a:lnTo>
                  <a:lnTo>
                    <a:pt x="65" y="577"/>
                  </a:lnTo>
                  <a:lnTo>
                    <a:pt x="43" y="603"/>
                  </a:lnTo>
                  <a:lnTo>
                    <a:pt x="24" y="632"/>
                  </a:lnTo>
                  <a:lnTo>
                    <a:pt x="11" y="667"/>
                  </a:lnTo>
                  <a:lnTo>
                    <a:pt x="3" y="702"/>
                  </a:lnTo>
                  <a:lnTo>
                    <a:pt x="0" y="741"/>
                  </a:lnTo>
                  <a:lnTo>
                    <a:pt x="1" y="764"/>
                  </a:lnTo>
                  <a:lnTo>
                    <a:pt x="4" y="787"/>
                  </a:lnTo>
                  <a:lnTo>
                    <a:pt x="10" y="810"/>
                  </a:lnTo>
                  <a:lnTo>
                    <a:pt x="17" y="830"/>
                  </a:lnTo>
                  <a:lnTo>
                    <a:pt x="26" y="852"/>
                  </a:lnTo>
                  <a:lnTo>
                    <a:pt x="36" y="871"/>
                  </a:lnTo>
                  <a:lnTo>
                    <a:pt x="49" y="888"/>
                  </a:lnTo>
                  <a:lnTo>
                    <a:pt x="63" y="904"/>
                  </a:lnTo>
                  <a:lnTo>
                    <a:pt x="75" y="914"/>
                  </a:lnTo>
                  <a:lnTo>
                    <a:pt x="88" y="924"/>
                  </a:lnTo>
                  <a:lnTo>
                    <a:pt x="101" y="932"/>
                  </a:lnTo>
                  <a:lnTo>
                    <a:pt x="114" y="938"/>
                  </a:lnTo>
                  <a:lnTo>
                    <a:pt x="127" y="944"/>
                  </a:lnTo>
                  <a:lnTo>
                    <a:pt x="141" y="948"/>
                  </a:lnTo>
                  <a:lnTo>
                    <a:pt x="156" y="950"/>
                  </a:lnTo>
                  <a:lnTo>
                    <a:pt x="170" y="951"/>
                  </a:lnTo>
                  <a:lnTo>
                    <a:pt x="184" y="950"/>
                  </a:lnTo>
                  <a:lnTo>
                    <a:pt x="200" y="948"/>
                  </a:lnTo>
                  <a:lnTo>
                    <a:pt x="213" y="944"/>
                  </a:lnTo>
                  <a:lnTo>
                    <a:pt x="228" y="938"/>
                  </a:lnTo>
                  <a:lnTo>
                    <a:pt x="241" y="932"/>
                  </a:lnTo>
                  <a:lnTo>
                    <a:pt x="254" y="924"/>
                  </a:lnTo>
                  <a:lnTo>
                    <a:pt x="267" y="914"/>
                  </a:lnTo>
                  <a:lnTo>
                    <a:pt x="278" y="904"/>
                  </a:lnTo>
                  <a:lnTo>
                    <a:pt x="293" y="888"/>
                  </a:lnTo>
                  <a:lnTo>
                    <a:pt x="306" y="871"/>
                  </a:lnTo>
                  <a:lnTo>
                    <a:pt x="316" y="852"/>
                  </a:lnTo>
                  <a:lnTo>
                    <a:pt x="326" y="830"/>
                  </a:lnTo>
                  <a:lnTo>
                    <a:pt x="332" y="810"/>
                  </a:lnTo>
                  <a:lnTo>
                    <a:pt x="337" y="787"/>
                  </a:lnTo>
                  <a:lnTo>
                    <a:pt x="340" y="764"/>
                  </a:lnTo>
                  <a:lnTo>
                    <a:pt x="342" y="741"/>
                  </a:lnTo>
                  <a:lnTo>
                    <a:pt x="340" y="718"/>
                  </a:lnTo>
                  <a:lnTo>
                    <a:pt x="337" y="695"/>
                  </a:lnTo>
                  <a:lnTo>
                    <a:pt x="332" y="672"/>
                  </a:lnTo>
                  <a:lnTo>
                    <a:pt x="326" y="651"/>
                  </a:lnTo>
                  <a:lnTo>
                    <a:pt x="316" y="631"/>
                  </a:lnTo>
                  <a:lnTo>
                    <a:pt x="306" y="612"/>
                  </a:lnTo>
                  <a:lnTo>
                    <a:pt x="293" y="595"/>
                  </a:lnTo>
                  <a:lnTo>
                    <a:pt x="278" y="579"/>
                  </a:lnTo>
                  <a:lnTo>
                    <a:pt x="270" y="570"/>
                  </a:lnTo>
                  <a:lnTo>
                    <a:pt x="259" y="563"/>
                  </a:lnTo>
                  <a:lnTo>
                    <a:pt x="251" y="556"/>
                  </a:lnTo>
                  <a:lnTo>
                    <a:pt x="241" y="550"/>
                  </a:lnTo>
                  <a:lnTo>
                    <a:pt x="231" y="544"/>
                  </a:lnTo>
                  <a:lnTo>
                    <a:pt x="219" y="540"/>
                  </a:lnTo>
                  <a:lnTo>
                    <a:pt x="209" y="537"/>
                  </a:lnTo>
                  <a:lnTo>
                    <a:pt x="197" y="534"/>
                  </a:lnTo>
                  <a:lnTo>
                    <a:pt x="202" y="484"/>
                  </a:lnTo>
                  <a:lnTo>
                    <a:pt x="212" y="435"/>
                  </a:lnTo>
                  <a:lnTo>
                    <a:pt x="226" y="385"/>
                  </a:lnTo>
                  <a:lnTo>
                    <a:pt x="245" y="338"/>
                  </a:lnTo>
                  <a:lnTo>
                    <a:pt x="270" y="290"/>
                  </a:lnTo>
                  <a:lnTo>
                    <a:pt x="296" y="247"/>
                  </a:lnTo>
                  <a:lnTo>
                    <a:pt x="327" y="205"/>
                  </a:lnTo>
                  <a:lnTo>
                    <a:pt x="362" y="168"/>
                  </a:lnTo>
                  <a:lnTo>
                    <a:pt x="372" y="158"/>
                  </a:lnTo>
                  <a:lnTo>
                    <a:pt x="384" y="148"/>
                  </a:lnTo>
                  <a:lnTo>
                    <a:pt x="395" y="136"/>
                  </a:lnTo>
                  <a:lnTo>
                    <a:pt x="408" y="126"/>
                  </a:lnTo>
                  <a:lnTo>
                    <a:pt x="423" y="116"/>
                  </a:lnTo>
                  <a:lnTo>
                    <a:pt x="437" y="106"/>
                  </a:lnTo>
                  <a:lnTo>
                    <a:pt x="451" y="98"/>
                  </a:lnTo>
                  <a:lnTo>
                    <a:pt x="469" y="89"/>
                  </a:lnTo>
                  <a:lnTo>
                    <a:pt x="485" y="80"/>
                  </a:lnTo>
                  <a:lnTo>
                    <a:pt x="502" y="73"/>
                  </a:lnTo>
                  <a:lnTo>
                    <a:pt x="521" y="66"/>
                  </a:lnTo>
                  <a:lnTo>
                    <a:pt x="540" y="60"/>
                  </a:lnTo>
                  <a:lnTo>
                    <a:pt x="558" y="56"/>
                  </a:lnTo>
                  <a:lnTo>
                    <a:pt x="580" y="53"/>
                  </a:lnTo>
                  <a:lnTo>
                    <a:pt x="600" y="52"/>
                  </a:lnTo>
                  <a:lnTo>
                    <a:pt x="622" y="50"/>
                  </a:lnTo>
                  <a:lnTo>
                    <a:pt x="622" y="0"/>
                  </a:lnTo>
                  <a:lnTo>
                    <a:pt x="573" y="3"/>
                  </a:lnTo>
                  <a:lnTo>
                    <a:pt x="527" y="13"/>
                  </a:lnTo>
                  <a:lnTo>
                    <a:pt x="480" y="27"/>
                  </a:lnTo>
                  <a:lnTo>
                    <a:pt x="438" y="47"/>
                  </a:lnTo>
                  <a:lnTo>
                    <a:pt x="397" y="72"/>
                  </a:lnTo>
                  <a:lnTo>
                    <a:pt x="359" y="102"/>
                  </a:lnTo>
                  <a:lnTo>
                    <a:pt x="323" y="133"/>
                  </a:lnTo>
                  <a:lnTo>
                    <a:pt x="290" y="171"/>
                  </a:lnTo>
                  <a:lnTo>
                    <a:pt x="259" y="210"/>
                  </a:lnTo>
                  <a:lnTo>
                    <a:pt x="233" y="253"/>
                  </a:lnTo>
                  <a:lnTo>
                    <a:pt x="209" y="296"/>
                  </a:lnTo>
                  <a:lnTo>
                    <a:pt x="189" y="342"/>
                  </a:lnTo>
                  <a:lnTo>
                    <a:pt x="173" y="389"/>
                  </a:lnTo>
                  <a:lnTo>
                    <a:pt x="161" y="438"/>
                  </a:lnTo>
                  <a:lnTo>
                    <a:pt x="153" y="486"/>
                  </a:lnTo>
                  <a:lnTo>
                    <a:pt x="148" y="5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32" name="Freeform 26">
              <a:extLst>
                <a:ext uri="{FF2B5EF4-FFF2-40B4-BE49-F238E27FC236}">
                  <a16:creationId xmlns:a16="http://schemas.microsoft.com/office/drawing/2014/main" id="{106D8ED6-A5BA-4A9F-82BB-012370A845EF}"/>
                </a:ext>
              </a:extLst>
            </p:cNvPr>
            <p:cNvSpPr>
              <a:spLocks/>
            </p:cNvSpPr>
            <p:nvPr/>
          </p:nvSpPr>
          <p:spPr bwMode="auto">
            <a:xfrm>
              <a:off x="534" y="1800"/>
              <a:ext cx="241" cy="209"/>
            </a:xfrm>
            <a:custGeom>
              <a:avLst/>
              <a:gdLst>
                <a:gd name="T0" fmla="*/ 120 w 241"/>
                <a:gd name="T1" fmla="*/ 209 h 209"/>
                <a:gd name="T2" fmla="*/ 110 w 241"/>
                <a:gd name="T3" fmla="*/ 209 h 209"/>
                <a:gd name="T4" fmla="*/ 101 w 241"/>
                <a:gd name="T5" fmla="*/ 207 h 209"/>
                <a:gd name="T6" fmla="*/ 91 w 241"/>
                <a:gd name="T7" fmla="*/ 204 h 209"/>
                <a:gd name="T8" fmla="*/ 82 w 241"/>
                <a:gd name="T9" fmla="*/ 200 h 209"/>
                <a:gd name="T10" fmla="*/ 74 w 241"/>
                <a:gd name="T11" fmla="*/ 196 h 209"/>
                <a:gd name="T12" fmla="*/ 65 w 241"/>
                <a:gd name="T13" fmla="*/ 190 h 209"/>
                <a:gd name="T14" fmla="*/ 56 w 241"/>
                <a:gd name="T15" fmla="*/ 184 h 209"/>
                <a:gd name="T16" fmla="*/ 48 w 241"/>
                <a:gd name="T17" fmla="*/ 177 h 209"/>
                <a:gd name="T18" fmla="*/ 38 w 241"/>
                <a:gd name="T19" fmla="*/ 164 h 209"/>
                <a:gd name="T20" fmla="*/ 28 w 241"/>
                <a:gd name="T21" fmla="*/ 151 h 209"/>
                <a:gd name="T22" fmla="*/ 19 w 241"/>
                <a:gd name="T23" fmla="*/ 136 h 209"/>
                <a:gd name="T24" fmla="*/ 13 w 241"/>
                <a:gd name="T25" fmla="*/ 120 h 209"/>
                <a:gd name="T26" fmla="*/ 7 w 241"/>
                <a:gd name="T27" fmla="*/ 104 h 209"/>
                <a:gd name="T28" fmla="*/ 3 w 241"/>
                <a:gd name="T29" fmla="*/ 87 h 209"/>
                <a:gd name="T30" fmla="*/ 2 w 241"/>
                <a:gd name="T31" fmla="*/ 68 h 209"/>
                <a:gd name="T32" fmla="*/ 0 w 241"/>
                <a:gd name="T33" fmla="*/ 49 h 209"/>
                <a:gd name="T34" fmla="*/ 0 w 241"/>
                <a:gd name="T35" fmla="*/ 36 h 209"/>
                <a:gd name="T36" fmla="*/ 2 w 241"/>
                <a:gd name="T37" fmla="*/ 25 h 209"/>
                <a:gd name="T38" fmla="*/ 3 w 241"/>
                <a:gd name="T39" fmla="*/ 12 h 209"/>
                <a:gd name="T40" fmla="*/ 6 w 241"/>
                <a:gd name="T41" fmla="*/ 0 h 209"/>
                <a:gd name="T42" fmla="*/ 235 w 241"/>
                <a:gd name="T43" fmla="*/ 0 h 209"/>
                <a:gd name="T44" fmla="*/ 237 w 241"/>
                <a:gd name="T45" fmla="*/ 12 h 209"/>
                <a:gd name="T46" fmla="*/ 240 w 241"/>
                <a:gd name="T47" fmla="*/ 25 h 209"/>
                <a:gd name="T48" fmla="*/ 241 w 241"/>
                <a:gd name="T49" fmla="*/ 36 h 209"/>
                <a:gd name="T50" fmla="*/ 241 w 241"/>
                <a:gd name="T51" fmla="*/ 49 h 209"/>
                <a:gd name="T52" fmla="*/ 238 w 241"/>
                <a:gd name="T53" fmla="*/ 81 h 209"/>
                <a:gd name="T54" fmla="*/ 231 w 241"/>
                <a:gd name="T55" fmla="*/ 111 h 209"/>
                <a:gd name="T56" fmla="*/ 221 w 241"/>
                <a:gd name="T57" fmla="*/ 138 h 209"/>
                <a:gd name="T58" fmla="*/ 205 w 241"/>
                <a:gd name="T59" fmla="*/ 161 h 209"/>
                <a:gd name="T60" fmla="*/ 188 w 241"/>
                <a:gd name="T61" fmla="*/ 181 h 209"/>
                <a:gd name="T62" fmla="*/ 168 w 241"/>
                <a:gd name="T63" fmla="*/ 196 h 209"/>
                <a:gd name="T64" fmla="*/ 145 w 241"/>
                <a:gd name="T65" fmla="*/ 206 h 209"/>
                <a:gd name="T66" fmla="*/ 120 w 241"/>
                <a:gd name="T67" fmla="*/ 209 h 2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1"/>
                <a:gd name="T103" fmla="*/ 0 h 209"/>
                <a:gd name="T104" fmla="*/ 241 w 241"/>
                <a:gd name="T105" fmla="*/ 209 h 20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1" h="209">
                  <a:moveTo>
                    <a:pt x="120" y="209"/>
                  </a:moveTo>
                  <a:lnTo>
                    <a:pt x="110" y="209"/>
                  </a:lnTo>
                  <a:lnTo>
                    <a:pt x="101" y="207"/>
                  </a:lnTo>
                  <a:lnTo>
                    <a:pt x="91" y="204"/>
                  </a:lnTo>
                  <a:lnTo>
                    <a:pt x="82" y="200"/>
                  </a:lnTo>
                  <a:lnTo>
                    <a:pt x="74" y="196"/>
                  </a:lnTo>
                  <a:lnTo>
                    <a:pt x="65" y="190"/>
                  </a:lnTo>
                  <a:lnTo>
                    <a:pt x="56" y="184"/>
                  </a:lnTo>
                  <a:lnTo>
                    <a:pt x="48" y="177"/>
                  </a:lnTo>
                  <a:lnTo>
                    <a:pt x="38" y="164"/>
                  </a:lnTo>
                  <a:lnTo>
                    <a:pt x="28" y="151"/>
                  </a:lnTo>
                  <a:lnTo>
                    <a:pt x="19" y="136"/>
                  </a:lnTo>
                  <a:lnTo>
                    <a:pt x="13" y="120"/>
                  </a:lnTo>
                  <a:lnTo>
                    <a:pt x="7" y="104"/>
                  </a:lnTo>
                  <a:lnTo>
                    <a:pt x="3" y="87"/>
                  </a:lnTo>
                  <a:lnTo>
                    <a:pt x="2" y="68"/>
                  </a:lnTo>
                  <a:lnTo>
                    <a:pt x="0" y="49"/>
                  </a:lnTo>
                  <a:lnTo>
                    <a:pt x="0" y="36"/>
                  </a:lnTo>
                  <a:lnTo>
                    <a:pt x="2" y="25"/>
                  </a:lnTo>
                  <a:lnTo>
                    <a:pt x="3" y="12"/>
                  </a:lnTo>
                  <a:lnTo>
                    <a:pt x="6" y="0"/>
                  </a:lnTo>
                  <a:lnTo>
                    <a:pt x="235" y="0"/>
                  </a:lnTo>
                  <a:lnTo>
                    <a:pt x="237" y="12"/>
                  </a:lnTo>
                  <a:lnTo>
                    <a:pt x="240" y="25"/>
                  </a:lnTo>
                  <a:lnTo>
                    <a:pt x="241" y="36"/>
                  </a:lnTo>
                  <a:lnTo>
                    <a:pt x="241" y="49"/>
                  </a:lnTo>
                  <a:lnTo>
                    <a:pt x="238" y="81"/>
                  </a:lnTo>
                  <a:lnTo>
                    <a:pt x="231" y="111"/>
                  </a:lnTo>
                  <a:lnTo>
                    <a:pt x="221" y="138"/>
                  </a:lnTo>
                  <a:lnTo>
                    <a:pt x="205" y="161"/>
                  </a:lnTo>
                  <a:lnTo>
                    <a:pt x="188" y="181"/>
                  </a:lnTo>
                  <a:lnTo>
                    <a:pt x="168" y="196"/>
                  </a:lnTo>
                  <a:lnTo>
                    <a:pt x="145" y="206"/>
                  </a:lnTo>
                  <a:lnTo>
                    <a:pt x="120"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33" name="Freeform 25">
              <a:extLst>
                <a:ext uri="{FF2B5EF4-FFF2-40B4-BE49-F238E27FC236}">
                  <a16:creationId xmlns:a16="http://schemas.microsoft.com/office/drawing/2014/main" id="{C9DCD8D4-6A8E-458F-971F-DC0026F578D5}"/>
                </a:ext>
              </a:extLst>
            </p:cNvPr>
            <p:cNvSpPr>
              <a:spLocks/>
            </p:cNvSpPr>
            <p:nvPr/>
          </p:nvSpPr>
          <p:spPr bwMode="auto">
            <a:xfrm>
              <a:off x="560" y="1690"/>
              <a:ext cx="189" cy="60"/>
            </a:xfrm>
            <a:custGeom>
              <a:avLst/>
              <a:gdLst>
                <a:gd name="T0" fmla="*/ 189 w 189"/>
                <a:gd name="T1" fmla="*/ 60 h 60"/>
                <a:gd name="T2" fmla="*/ 0 w 189"/>
                <a:gd name="T3" fmla="*/ 60 h 60"/>
                <a:gd name="T4" fmla="*/ 4 w 189"/>
                <a:gd name="T5" fmla="*/ 53 h 60"/>
                <a:gd name="T6" fmla="*/ 10 w 189"/>
                <a:gd name="T7" fmla="*/ 46 h 60"/>
                <a:gd name="T8" fmla="*/ 16 w 189"/>
                <a:gd name="T9" fmla="*/ 39 h 60"/>
                <a:gd name="T10" fmla="*/ 22 w 189"/>
                <a:gd name="T11" fmla="*/ 31 h 60"/>
                <a:gd name="T12" fmla="*/ 30 w 189"/>
                <a:gd name="T13" fmla="*/ 24 h 60"/>
                <a:gd name="T14" fmla="*/ 39 w 189"/>
                <a:gd name="T15" fmla="*/ 18 h 60"/>
                <a:gd name="T16" fmla="*/ 48 w 189"/>
                <a:gd name="T17" fmla="*/ 13 h 60"/>
                <a:gd name="T18" fmla="*/ 56 w 189"/>
                <a:gd name="T19" fmla="*/ 8 h 60"/>
                <a:gd name="T20" fmla="*/ 65 w 189"/>
                <a:gd name="T21" fmla="*/ 4 h 60"/>
                <a:gd name="T22" fmla="*/ 75 w 189"/>
                <a:gd name="T23" fmla="*/ 1 h 60"/>
                <a:gd name="T24" fmla="*/ 84 w 189"/>
                <a:gd name="T25" fmla="*/ 0 h 60"/>
                <a:gd name="T26" fmla="*/ 94 w 189"/>
                <a:gd name="T27" fmla="*/ 0 h 60"/>
                <a:gd name="T28" fmla="*/ 104 w 189"/>
                <a:gd name="T29" fmla="*/ 0 h 60"/>
                <a:gd name="T30" fmla="*/ 114 w 189"/>
                <a:gd name="T31" fmla="*/ 1 h 60"/>
                <a:gd name="T32" fmla="*/ 123 w 189"/>
                <a:gd name="T33" fmla="*/ 4 h 60"/>
                <a:gd name="T34" fmla="*/ 133 w 189"/>
                <a:gd name="T35" fmla="*/ 8 h 60"/>
                <a:gd name="T36" fmla="*/ 142 w 189"/>
                <a:gd name="T37" fmla="*/ 13 h 60"/>
                <a:gd name="T38" fmla="*/ 150 w 189"/>
                <a:gd name="T39" fmla="*/ 18 h 60"/>
                <a:gd name="T40" fmla="*/ 159 w 189"/>
                <a:gd name="T41" fmla="*/ 24 h 60"/>
                <a:gd name="T42" fmla="*/ 166 w 189"/>
                <a:gd name="T43" fmla="*/ 31 h 60"/>
                <a:gd name="T44" fmla="*/ 172 w 189"/>
                <a:gd name="T45" fmla="*/ 39 h 60"/>
                <a:gd name="T46" fmla="*/ 178 w 189"/>
                <a:gd name="T47" fmla="*/ 46 h 60"/>
                <a:gd name="T48" fmla="*/ 183 w 189"/>
                <a:gd name="T49" fmla="*/ 53 h 60"/>
                <a:gd name="T50" fmla="*/ 189 w 189"/>
                <a:gd name="T51" fmla="*/ 60 h 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9"/>
                <a:gd name="T79" fmla="*/ 0 h 60"/>
                <a:gd name="T80" fmla="*/ 189 w 189"/>
                <a:gd name="T81" fmla="*/ 60 h 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9" h="60">
                  <a:moveTo>
                    <a:pt x="189" y="60"/>
                  </a:moveTo>
                  <a:lnTo>
                    <a:pt x="0" y="60"/>
                  </a:lnTo>
                  <a:lnTo>
                    <a:pt x="4" y="53"/>
                  </a:lnTo>
                  <a:lnTo>
                    <a:pt x="10" y="46"/>
                  </a:lnTo>
                  <a:lnTo>
                    <a:pt x="16" y="39"/>
                  </a:lnTo>
                  <a:lnTo>
                    <a:pt x="22" y="31"/>
                  </a:lnTo>
                  <a:lnTo>
                    <a:pt x="30" y="24"/>
                  </a:lnTo>
                  <a:lnTo>
                    <a:pt x="39" y="18"/>
                  </a:lnTo>
                  <a:lnTo>
                    <a:pt x="48" y="13"/>
                  </a:lnTo>
                  <a:lnTo>
                    <a:pt x="56" y="8"/>
                  </a:lnTo>
                  <a:lnTo>
                    <a:pt x="65" y="4"/>
                  </a:lnTo>
                  <a:lnTo>
                    <a:pt x="75" y="1"/>
                  </a:lnTo>
                  <a:lnTo>
                    <a:pt x="84" y="0"/>
                  </a:lnTo>
                  <a:lnTo>
                    <a:pt x="94" y="0"/>
                  </a:lnTo>
                  <a:lnTo>
                    <a:pt x="104" y="0"/>
                  </a:lnTo>
                  <a:lnTo>
                    <a:pt x="114" y="1"/>
                  </a:lnTo>
                  <a:lnTo>
                    <a:pt x="123" y="4"/>
                  </a:lnTo>
                  <a:lnTo>
                    <a:pt x="133" y="8"/>
                  </a:lnTo>
                  <a:lnTo>
                    <a:pt x="142" y="13"/>
                  </a:lnTo>
                  <a:lnTo>
                    <a:pt x="150" y="18"/>
                  </a:lnTo>
                  <a:lnTo>
                    <a:pt x="159" y="24"/>
                  </a:lnTo>
                  <a:lnTo>
                    <a:pt x="166" y="31"/>
                  </a:lnTo>
                  <a:lnTo>
                    <a:pt x="172" y="39"/>
                  </a:lnTo>
                  <a:lnTo>
                    <a:pt x="178" y="46"/>
                  </a:lnTo>
                  <a:lnTo>
                    <a:pt x="183" y="53"/>
                  </a:lnTo>
                  <a:lnTo>
                    <a:pt x="189"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34" name="Freeform 24">
              <a:extLst>
                <a:ext uri="{FF2B5EF4-FFF2-40B4-BE49-F238E27FC236}">
                  <a16:creationId xmlns:a16="http://schemas.microsoft.com/office/drawing/2014/main" id="{21D5DF0F-3AC6-49C6-A3F9-A56C6F807FFF}"/>
                </a:ext>
              </a:extLst>
            </p:cNvPr>
            <p:cNvSpPr>
              <a:spLocks/>
            </p:cNvSpPr>
            <p:nvPr/>
          </p:nvSpPr>
          <p:spPr bwMode="auto">
            <a:xfrm>
              <a:off x="1317" y="862"/>
              <a:ext cx="428" cy="431"/>
            </a:xfrm>
            <a:custGeom>
              <a:avLst/>
              <a:gdLst>
                <a:gd name="T0" fmla="*/ 427 w 428"/>
                <a:gd name="T1" fmla="*/ 193 h 431"/>
                <a:gd name="T2" fmla="*/ 420 w 428"/>
                <a:gd name="T3" fmla="*/ 152 h 431"/>
                <a:gd name="T4" fmla="*/ 404 w 428"/>
                <a:gd name="T5" fmla="*/ 114 h 431"/>
                <a:gd name="T6" fmla="*/ 379 w 428"/>
                <a:gd name="T7" fmla="*/ 79 h 431"/>
                <a:gd name="T8" fmla="*/ 349 w 428"/>
                <a:gd name="T9" fmla="*/ 49 h 431"/>
                <a:gd name="T10" fmla="*/ 314 w 428"/>
                <a:gd name="T11" fmla="*/ 25 h 431"/>
                <a:gd name="T12" fmla="*/ 277 w 428"/>
                <a:gd name="T13" fmla="*/ 9 h 431"/>
                <a:gd name="T14" fmla="*/ 236 w 428"/>
                <a:gd name="T15" fmla="*/ 2 h 431"/>
                <a:gd name="T16" fmla="*/ 171 w 428"/>
                <a:gd name="T17" fmla="*/ 4 h 431"/>
                <a:gd name="T18" fmla="*/ 95 w 428"/>
                <a:gd name="T19" fmla="*/ 38 h 431"/>
                <a:gd name="T20" fmla="*/ 37 w 428"/>
                <a:gd name="T21" fmla="*/ 95 h 431"/>
                <a:gd name="T22" fmla="*/ 4 w 428"/>
                <a:gd name="T23" fmla="*/ 171 h 431"/>
                <a:gd name="T24" fmla="*/ 1 w 428"/>
                <a:gd name="T25" fmla="*/ 236 h 431"/>
                <a:gd name="T26" fmla="*/ 10 w 428"/>
                <a:gd name="T27" fmla="*/ 276 h 431"/>
                <a:gd name="T28" fmla="*/ 26 w 428"/>
                <a:gd name="T29" fmla="*/ 315 h 431"/>
                <a:gd name="T30" fmla="*/ 49 w 428"/>
                <a:gd name="T31" fmla="*/ 349 h 431"/>
                <a:gd name="T32" fmla="*/ 76 w 428"/>
                <a:gd name="T33" fmla="*/ 377 h 431"/>
                <a:gd name="T34" fmla="*/ 104 w 428"/>
                <a:gd name="T35" fmla="*/ 397 h 431"/>
                <a:gd name="T36" fmla="*/ 134 w 428"/>
                <a:gd name="T37" fmla="*/ 413 h 431"/>
                <a:gd name="T38" fmla="*/ 167 w 428"/>
                <a:gd name="T39" fmla="*/ 423 h 431"/>
                <a:gd name="T40" fmla="*/ 192 w 428"/>
                <a:gd name="T41" fmla="*/ 427 h 431"/>
                <a:gd name="T42" fmla="*/ 205 w 428"/>
                <a:gd name="T43" fmla="*/ 431 h 431"/>
                <a:gd name="T44" fmla="*/ 210 w 428"/>
                <a:gd name="T45" fmla="*/ 427 h 431"/>
                <a:gd name="T46" fmla="*/ 219 w 428"/>
                <a:gd name="T47" fmla="*/ 427 h 431"/>
                <a:gd name="T48" fmla="*/ 226 w 428"/>
                <a:gd name="T49" fmla="*/ 427 h 431"/>
                <a:gd name="T50" fmla="*/ 233 w 428"/>
                <a:gd name="T51" fmla="*/ 431 h 431"/>
                <a:gd name="T52" fmla="*/ 248 w 428"/>
                <a:gd name="T53" fmla="*/ 427 h 431"/>
                <a:gd name="T54" fmla="*/ 270 w 428"/>
                <a:gd name="T55" fmla="*/ 420 h 431"/>
                <a:gd name="T56" fmla="*/ 300 w 428"/>
                <a:gd name="T57" fmla="*/ 410 h 431"/>
                <a:gd name="T58" fmla="*/ 327 w 428"/>
                <a:gd name="T59" fmla="*/ 395 h 431"/>
                <a:gd name="T60" fmla="*/ 353 w 428"/>
                <a:gd name="T61" fmla="*/ 377 h 431"/>
                <a:gd name="T62" fmla="*/ 379 w 428"/>
                <a:gd name="T63" fmla="*/ 349 h 431"/>
                <a:gd name="T64" fmla="*/ 404 w 428"/>
                <a:gd name="T65" fmla="*/ 315 h 431"/>
                <a:gd name="T66" fmla="*/ 420 w 428"/>
                <a:gd name="T67" fmla="*/ 276 h 431"/>
                <a:gd name="T68" fmla="*/ 427 w 428"/>
                <a:gd name="T69" fmla="*/ 236 h 43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8"/>
                <a:gd name="T106" fmla="*/ 0 h 431"/>
                <a:gd name="T107" fmla="*/ 428 w 428"/>
                <a:gd name="T108" fmla="*/ 431 h 43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8" h="431">
                  <a:moveTo>
                    <a:pt x="428" y="214"/>
                  </a:moveTo>
                  <a:lnTo>
                    <a:pt x="427" y="193"/>
                  </a:lnTo>
                  <a:lnTo>
                    <a:pt x="424" y="173"/>
                  </a:lnTo>
                  <a:lnTo>
                    <a:pt x="420" y="152"/>
                  </a:lnTo>
                  <a:lnTo>
                    <a:pt x="412" y="132"/>
                  </a:lnTo>
                  <a:lnTo>
                    <a:pt x="404" y="114"/>
                  </a:lnTo>
                  <a:lnTo>
                    <a:pt x="392" y="96"/>
                  </a:lnTo>
                  <a:lnTo>
                    <a:pt x="379" y="79"/>
                  </a:lnTo>
                  <a:lnTo>
                    <a:pt x="365" y="63"/>
                  </a:lnTo>
                  <a:lnTo>
                    <a:pt x="349" y="49"/>
                  </a:lnTo>
                  <a:lnTo>
                    <a:pt x="333" y="36"/>
                  </a:lnTo>
                  <a:lnTo>
                    <a:pt x="314" y="25"/>
                  </a:lnTo>
                  <a:lnTo>
                    <a:pt x="297" y="16"/>
                  </a:lnTo>
                  <a:lnTo>
                    <a:pt x="277" y="9"/>
                  </a:lnTo>
                  <a:lnTo>
                    <a:pt x="257" y="4"/>
                  </a:lnTo>
                  <a:lnTo>
                    <a:pt x="236" y="2"/>
                  </a:lnTo>
                  <a:lnTo>
                    <a:pt x="215" y="0"/>
                  </a:lnTo>
                  <a:lnTo>
                    <a:pt x="171" y="4"/>
                  </a:lnTo>
                  <a:lnTo>
                    <a:pt x="131" y="17"/>
                  </a:lnTo>
                  <a:lnTo>
                    <a:pt x="95" y="38"/>
                  </a:lnTo>
                  <a:lnTo>
                    <a:pt x="63" y="63"/>
                  </a:lnTo>
                  <a:lnTo>
                    <a:pt x="37" y="95"/>
                  </a:lnTo>
                  <a:lnTo>
                    <a:pt x="17" y="131"/>
                  </a:lnTo>
                  <a:lnTo>
                    <a:pt x="4" y="171"/>
                  </a:lnTo>
                  <a:lnTo>
                    <a:pt x="0" y="214"/>
                  </a:lnTo>
                  <a:lnTo>
                    <a:pt x="1" y="236"/>
                  </a:lnTo>
                  <a:lnTo>
                    <a:pt x="4" y="256"/>
                  </a:lnTo>
                  <a:lnTo>
                    <a:pt x="10" y="276"/>
                  </a:lnTo>
                  <a:lnTo>
                    <a:pt x="17" y="296"/>
                  </a:lnTo>
                  <a:lnTo>
                    <a:pt x="26" y="315"/>
                  </a:lnTo>
                  <a:lnTo>
                    <a:pt x="36" y="332"/>
                  </a:lnTo>
                  <a:lnTo>
                    <a:pt x="49" y="349"/>
                  </a:lnTo>
                  <a:lnTo>
                    <a:pt x="63" y="365"/>
                  </a:lnTo>
                  <a:lnTo>
                    <a:pt x="76" y="377"/>
                  </a:lnTo>
                  <a:lnTo>
                    <a:pt x="89" y="388"/>
                  </a:lnTo>
                  <a:lnTo>
                    <a:pt x="104" y="397"/>
                  </a:lnTo>
                  <a:lnTo>
                    <a:pt x="119" y="405"/>
                  </a:lnTo>
                  <a:lnTo>
                    <a:pt x="134" y="413"/>
                  </a:lnTo>
                  <a:lnTo>
                    <a:pt x="151" y="418"/>
                  </a:lnTo>
                  <a:lnTo>
                    <a:pt x="167" y="423"/>
                  </a:lnTo>
                  <a:lnTo>
                    <a:pt x="184" y="425"/>
                  </a:lnTo>
                  <a:lnTo>
                    <a:pt x="192" y="427"/>
                  </a:lnTo>
                  <a:lnTo>
                    <a:pt x="197" y="430"/>
                  </a:lnTo>
                  <a:lnTo>
                    <a:pt x="205" y="431"/>
                  </a:lnTo>
                  <a:lnTo>
                    <a:pt x="210" y="431"/>
                  </a:lnTo>
                  <a:lnTo>
                    <a:pt x="210" y="427"/>
                  </a:lnTo>
                  <a:lnTo>
                    <a:pt x="215" y="427"/>
                  </a:lnTo>
                  <a:lnTo>
                    <a:pt x="219" y="427"/>
                  </a:lnTo>
                  <a:lnTo>
                    <a:pt x="222" y="427"/>
                  </a:lnTo>
                  <a:lnTo>
                    <a:pt x="226" y="427"/>
                  </a:lnTo>
                  <a:lnTo>
                    <a:pt x="226" y="431"/>
                  </a:lnTo>
                  <a:lnTo>
                    <a:pt x="233" y="431"/>
                  </a:lnTo>
                  <a:lnTo>
                    <a:pt x="241" y="430"/>
                  </a:lnTo>
                  <a:lnTo>
                    <a:pt x="248" y="427"/>
                  </a:lnTo>
                  <a:lnTo>
                    <a:pt x="255" y="424"/>
                  </a:lnTo>
                  <a:lnTo>
                    <a:pt x="270" y="420"/>
                  </a:lnTo>
                  <a:lnTo>
                    <a:pt x="285" y="415"/>
                  </a:lnTo>
                  <a:lnTo>
                    <a:pt x="300" y="410"/>
                  </a:lnTo>
                  <a:lnTo>
                    <a:pt x="314" y="402"/>
                  </a:lnTo>
                  <a:lnTo>
                    <a:pt x="327" y="395"/>
                  </a:lnTo>
                  <a:lnTo>
                    <a:pt x="340" y="385"/>
                  </a:lnTo>
                  <a:lnTo>
                    <a:pt x="353" y="377"/>
                  </a:lnTo>
                  <a:lnTo>
                    <a:pt x="365" y="365"/>
                  </a:lnTo>
                  <a:lnTo>
                    <a:pt x="379" y="349"/>
                  </a:lnTo>
                  <a:lnTo>
                    <a:pt x="392" y="332"/>
                  </a:lnTo>
                  <a:lnTo>
                    <a:pt x="404" y="315"/>
                  </a:lnTo>
                  <a:lnTo>
                    <a:pt x="412" y="296"/>
                  </a:lnTo>
                  <a:lnTo>
                    <a:pt x="420" y="276"/>
                  </a:lnTo>
                  <a:lnTo>
                    <a:pt x="424" y="256"/>
                  </a:lnTo>
                  <a:lnTo>
                    <a:pt x="427" y="236"/>
                  </a:lnTo>
                  <a:lnTo>
                    <a:pt x="428" y="2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35" name="Freeform 23">
              <a:extLst>
                <a:ext uri="{FF2B5EF4-FFF2-40B4-BE49-F238E27FC236}">
                  <a16:creationId xmlns:a16="http://schemas.microsoft.com/office/drawing/2014/main" id="{DF366936-41A2-40F2-AD7D-AA375378C2AE}"/>
                </a:ext>
              </a:extLst>
            </p:cNvPr>
            <p:cNvSpPr>
              <a:spLocks/>
            </p:cNvSpPr>
            <p:nvPr/>
          </p:nvSpPr>
          <p:spPr bwMode="auto">
            <a:xfrm>
              <a:off x="1611" y="911"/>
              <a:ext cx="104" cy="147"/>
            </a:xfrm>
            <a:custGeom>
              <a:avLst/>
              <a:gdLst>
                <a:gd name="T0" fmla="*/ 104 w 104"/>
                <a:gd name="T1" fmla="*/ 147 h 147"/>
                <a:gd name="T2" fmla="*/ 42 w 104"/>
                <a:gd name="T3" fmla="*/ 147 h 147"/>
                <a:gd name="T4" fmla="*/ 38 w 104"/>
                <a:gd name="T5" fmla="*/ 103 h 147"/>
                <a:gd name="T6" fmla="*/ 29 w 104"/>
                <a:gd name="T7" fmla="*/ 65 h 147"/>
                <a:gd name="T8" fmla="*/ 16 w 104"/>
                <a:gd name="T9" fmla="*/ 29 h 147"/>
                <a:gd name="T10" fmla="*/ 0 w 104"/>
                <a:gd name="T11" fmla="*/ 0 h 147"/>
                <a:gd name="T12" fmla="*/ 7 w 104"/>
                <a:gd name="T13" fmla="*/ 3 h 147"/>
                <a:gd name="T14" fmla="*/ 15 w 104"/>
                <a:gd name="T15" fmla="*/ 7 h 147"/>
                <a:gd name="T16" fmla="*/ 20 w 104"/>
                <a:gd name="T17" fmla="*/ 11 h 147"/>
                <a:gd name="T18" fmla="*/ 28 w 104"/>
                <a:gd name="T19" fmla="*/ 14 h 147"/>
                <a:gd name="T20" fmla="*/ 33 w 104"/>
                <a:gd name="T21" fmla="*/ 20 h 147"/>
                <a:gd name="T22" fmla="*/ 39 w 104"/>
                <a:gd name="T23" fmla="*/ 24 h 147"/>
                <a:gd name="T24" fmla="*/ 45 w 104"/>
                <a:gd name="T25" fmla="*/ 29 h 147"/>
                <a:gd name="T26" fmla="*/ 51 w 104"/>
                <a:gd name="T27" fmla="*/ 34 h 147"/>
                <a:gd name="T28" fmla="*/ 61 w 104"/>
                <a:gd name="T29" fmla="*/ 46 h 147"/>
                <a:gd name="T30" fmla="*/ 71 w 104"/>
                <a:gd name="T31" fmla="*/ 59 h 147"/>
                <a:gd name="T32" fmla="*/ 80 w 104"/>
                <a:gd name="T33" fmla="*/ 72 h 147"/>
                <a:gd name="T34" fmla="*/ 87 w 104"/>
                <a:gd name="T35" fmla="*/ 86 h 147"/>
                <a:gd name="T36" fmla="*/ 94 w 104"/>
                <a:gd name="T37" fmla="*/ 101 h 147"/>
                <a:gd name="T38" fmla="*/ 98 w 104"/>
                <a:gd name="T39" fmla="*/ 116 h 147"/>
                <a:gd name="T40" fmla="*/ 101 w 104"/>
                <a:gd name="T41" fmla="*/ 131 h 147"/>
                <a:gd name="T42" fmla="*/ 104 w 104"/>
                <a:gd name="T43" fmla="*/ 147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47"/>
                <a:gd name="T68" fmla="*/ 104 w 104"/>
                <a:gd name="T69" fmla="*/ 147 h 1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47">
                  <a:moveTo>
                    <a:pt x="104" y="147"/>
                  </a:moveTo>
                  <a:lnTo>
                    <a:pt x="42" y="147"/>
                  </a:lnTo>
                  <a:lnTo>
                    <a:pt x="38" y="103"/>
                  </a:lnTo>
                  <a:lnTo>
                    <a:pt x="29" y="65"/>
                  </a:lnTo>
                  <a:lnTo>
                    <a:pt x="16" y="29"/>
                  </a:lnTo>
                  <a:lnTo>
                    <a:pt x="0" y="0"/>
                  </a:lnTo>
                  <a:lnTo>
                    <a:pt x="7" y="3"/>
                  </a:lnTo>
                  <a:lnTo>
                    <a:pt x="15" y="7"/>
                  </a:lnTo>
                  <a:lnTo>
                    <a:pt x="20" y="11"/>
                  </a:lnTo>
                  <a:lnTo>
                    <a:pt x="28" y="14"/>
                  </a:lnTo>
                  <a:lnTo>
                    <a:pt x="33" y="20"/>
                  </a:lnTo>
                  <a:lnTo>
                    <a:pt x="39" y="24"/>
                  </a:lnTo>
                  <a:lnTo>
                    <a:pt x="45" y="29"/>
                  </a:lnTo>
                  <a:lnTo>
                    <a:pt x="51" y="34"/>
                  </a:lnTo>
                  <a:lnTo>
                    <a:pt x="61" y="46"/>
                  </a:lnTo>
                  <a:lnTo>
                    <a:pt x="71" y="59"/>
                  </a:lnTo>
                  <a:lnTo>
                    <a:pt x="80" y="72"/>
                  </a:lnTo>
                  <a:lnTo>
                    <a:pt x="87" y="86"/>
                  </a:lnTo>
                  <a:lnTo>
                    <a:pt x="94" y="101"/>
                  </a:lnTo>
                  <a:lnTo>
                    <a:pt x="98" y="116"/>
                  </a:lnTo>
                  <a:lnTo>
                    <a:pt x="101" y="131"/>
                  </a:lnTo>
                  <a:lnTo>
                    <a:pt x="104" y="1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36" name="Freeform 22">
              <a:extLst>
                <a:ext uri="{FF2B5EF4-FFF2-40B4-BE49-F238E27FC236}">
                  <a16:creationId xmlns:a16="http://schemas.microsoft.com/office/drawing/2014/main" id="{E205D81C-DE95-4B70-BB64-A7BF312DFA38}"/>
                </a:ext>
              </a:extLst>
            </p:cNvPr>
            <p:cNvSpPr>
              <a:spLocks/>
            </p:cNvSpPr>
            <p:nvPr/>
          </p:nvSpPr>
          <p:spPr bwMode="auto">
            <a:xfrm>
              <a:off x="1548" y="1088"/>
              <a:ext cx="75" cy="171"/>
            </a:xfrm>
            <a:custGeom>
              <a:avLst/>
              <a:gdLst>
                <a:gd name="T0" fmla="*/ 14 w 75"/>
                <a:gd name="T1" fmla="*/ 169 h 171"/>
                <a:gd name="T2" fmla="*/ 11 w 75"/>
                <a:gd name="T3" fmla="*/ 169 h 171"/>
                <a:gd name="T4" fmla="*/ 7 w 75"/>
                <a:gd name="T5" fmla="*/ 169 h 171"/>
                <a:gd name="T6" fmla="*/ 2 w 75"/>
                <a:gd name="T7" fmla="*/ 171 h 171"/>
                <a:gd name="T8" fmla="*/ 0 w 75"/>
                <a:gd name="T9" fmla="*/ 171 h 171"/>
                <a:gd name="T10" fmla="*/ 0 w 75"/>
                <a:gd name="T11" fmla="*/ 0 h 171"/>
                <a:gd name="T12" fmla="*/ 75 w 75"/>
                <a:gd name="T13" fmla="*/ 0 h 171"/>
                <a:gd name="T14" fmla="*/ 73 w 75"/>
                <a:gd name="T15" fmla="*/ 31 h 171"/>
                <a:gd name="T16" fmla="*/ 69 w 75"/>
                <a:gd name="T17" fmla="*/ 60 h 171"/>
                <a:gd name="T18" fmla="*/ 63 w 75"/>
                <a:gd name="T19" fmla="*/ 86 h 171"/>
                <a:gd name="T20" fmla="*/ 56 w 75"/>
                <a:gd name="T21" fmla="*/ 110 h 171"/>
                <a:gd name="T22" fmla="*/ 47 w 75"/>
                <a:gd name="T23" fmla="*/ 130 h 171"/>
                <a:gd name="T24" fmla="*/ 37 w 75"/>
                <a:gd name="T25" fmla="*/ 148 h 171"/>
                <a:gd name="T26" fmla="*/ 26 w 75"/>
                <a:gd name="T27" fmla="*/ 161 h 171"/>
                <a:gd name="T28" fmla="*/ 14 w 75"/>
                <a:gd name="T29" fmla="*/ 169 h 1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71"/>
                <a:gd name="T47" fmla="*/ 75 w 75"/>
                <a:gd name="T48" fmla="*/ 171 h 1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71">
                  <a:moveTo>
                    <a:pt x="14" y="169"/>
                  </a:moveTo>
                  <a:lnTo>
                    <a:pt x="11" y="169"/>
                  </a:lnTo>
                  <a:lnTo>
                    <a:pt x="7" y="169"/>
                  </a:lnTo>
                  <a:lnTo>
                    <a:pt x="2" y="171"/>
                  </a:lnTo>
                  <a:lnTo>
                    <a:pt x="0" y="171"/>
                  </a:lnTo>
                  <a:lnTo>
                    <a:pt x="0" y="0"/>
                  </a:lnTo>
                  <a:lnTo>
                    <a:pt x="75" y="0"/>
                  </a:lnTo>
                  <a:lnTo>
                    <a:pt x="73" y="31"/>
                  </a:lnTo>
                  <a:lnTo>
                    <a:pt x="69" y="60"/>
                  </a:lnTo>
                  <a:lnTo>
                    <a:pt x="63" y="86"/>
                  </a:lnTo>
                  <a:lnTo>
                    <a:pt x="56" y="110"/>
                  </a:lnTo>
                  <a:lnTo>
                    <a:pt x="47" y="130"/>
                  </a:lnTo>
                  <a:lnTo>
                    <a:pt x="37" y="148"/>
                  </a:lnTo>
                  <a:lnTo>
                    <a:pt x="26" y="161"/>
                  </a:lnTo>
                  <a:lnTo>
                    <a:pt x="14"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37" name="Freeform 21">
              <a:extLst>
                <a:ext uri="{FF2B5EF4-FFF2-40B4-BE49-F238E27FC236}">
                  <a16:creationId xmlns:a16="http://schemas.microsoft.com/office/drawing/2014/main" id="{C2567628-B873-4D04-B5BD-14C2FA92E8BB}"/>
                </a:ext>
              </a:extLst>
            </p:cNvPr>
            <p:cNvSpPr>
              <a:spLocks/>
            </p:cNvSpPr>
            <p:nvPr/>
          </p:nvSpPr>
          <p:spPr bwMode="auto">
            <a:xfrm>
              <a:off x="1447" y="1088"/>
              <a:ext cx="70" cy="171"/>
            </a:xfrm>
            <a:custGeom>
              <a:avLst/>
              <a:gdLst>
                <a:gd name="T0" fmla="*/ 49 w 70"/>
                <a:gd name="T1" fmla="*/ 159 h 171"/>
                <a:gd name="T2" fmla="*/ 39 w 70"/>
                <a:gd name="T3" fmla="*/ 146 h 171"/>
                <a:gd name="T4" fmla="*/ 28 w 70"/>
                <a:gd name="T5" fmla="*/ 132 h 171"/>
                <a:gd name="T6" fmla="*/ 21 w 70"/>
                <a:gd name="T7" fmla="*/ 115 h 171"/>
                <a:gd name="T8" fmla="*/ 14 w 70"/>
                <a:gd name="T9" fmla="*/ 95 h 171"/>
                <a:gd name="T10" fmla="*/ 8 w 70"/>
                <a:gd name="T11" fmla="*/ 73 h 171"/>
                <a:gd name="T12" fmla="*/ 4 w 70"/>
                <a:gd name="T13" fmla="*/ 50 h 171"/>
                <a:gd name="T14" fmla="*/ 1 w 70"/>
                <a:gd name="T15" fmla="*/ 26 h 171"/>
                <a:gd name="T16" fmla="*/ 0 w 70"/>
                <a:gd name="T17" fmla="*/ 0 h 171"/>
                <a:gd name="T18" fmla="*/ 70 w 70"/>
                <a:gd name="T19" fmla="*/ 0 h 171"/>
                <a:gd name="T20" fmla="*/ 70 w 70"/>
                <a:gd name="T21" fmla="*/ 171 h 171"/>
                <a:gd name="T22" fmla="*/ 64 w 70"/>
                <a:gd name="T23" fmla="*/ 169 h 171"/>
                <a:gd name="T24" fmla="*/ 59 w 70"/>
                <a:gd name="T25" fmla="*/ 168 h 171"/>
                <a:gd name="T26" fmla="*/ 54 w 70"/>
                <a:gd name="T27" fmla="*/ 164 h 171"/>
                <a:gd name="T28" fmla="*/ 49 w 70"/>
                <a:gd name="T29" fmla="*/ 159 h 1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0"/>
                <a:gd name="T46" fmla="*/ 0 h 171"/>
                <a:gd name="T47" fmla="*/ 70 w 70"/>
                <a:gd name="T48" fmla="*/ 171 h 1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0" h="171">
                  <a:moveTo>
                    <a:pt x="49" y="159"/>
                  </a:moveTo>
                  <a:lnTo>
                    <a:pt x="39" y="146"/>
                  </a:lnTo>
                  <a:lnTo>
                    <a:pt x="28" y="132"/>
                  </a:lnTo>
                  <a:lnTo>
                    <a:pt x="21" y="115"/>
                  </a:lnTo>
                  <a:lnTo>
                    <a:pt x="14" y="95"/>
                  </a:lnTo>
                  <a:lnTo>
                    <a:pt x="8" y="73"/>
                  </a:lnTo>
                  <a:lnTo>
                    <a:pt x="4" y="50"/>
                  </a:lnTo>
                  <a:lnTo>
                    <a:pt x="1" y="26"/>
                  </a:lnTo>
                  <a:lnTo>
                    <a:pt x="0" y="0"/>
                  </a:lnTo>
                  <a:lnTo>
                    <a:pt x="70" y="0"/>
                  </a:lnTo>
                  <a:lnTo>
                    <a:pt x="70" y="171"/>
                  </a:lnTo>
                  <a:lnTo>
                    <a:pt x="64" y="169"/>
                  </a:lnTo>
                  <a:lnTo>
                    <a:pt x="59" y="168"/>
                  </a:lnTo>
                  <a:lnTo>
                    <a:pt x="54" y="164"/>
                  </a:lnTo>
                  <a:lnTo>
                    <a:pt x="49"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38" name="Freeform 20">
              <a:extLst>
                <a:ext uri="{FF2B5EF4-FFF2-40B4-BE49-F238E27FC236}">
                  <a16:creationId xmlns:a16="http://schemas.microsoft.com/office/drawing/2014/main" id="{8B94456C-271A-43C4-A6E9-0D12FAB22A43}"/>
                </a:ext>
              </a:extLst>
            </p:cNvPr>
            <p:cNvSpPr>
              <a:spLocks/>
            </p:cNvSpPr>
            <p:nvPr/>
          </p:nvSpPr>
          <p:spPr bwMode="auto">
            <a:xfrm>
              <a:off x="1447" y="897"/>
              <a:ext cx="70" cy="161"/>
            </a:xfrm>
            <a:custGeom>
              <a:avLst/>
              <a:gdLst>
                <a:gd name="T0" fmla="*/ 70 w 70"/>
                <a:gd name="T1" fmla="*/ 0 h 161"/>
                <a:gd name="T2" fmla="*/ 70 w 70"/>
                <a:gd name="T3" fmla="*/ 161 h 161"/>
                <a:gd name="T4" fmla="*/ 0 w 70"/>
                <a:gd name="T5" fmla="*/ 161 h 161"/>
                <a:gd name="T6" fmla="*/ 1 w 70"/>
                <a:gd name="T7" fmla="*/ 138 h 161"/>
                <a:gd name="T8" fmla="*/ 4 w 70"/>
                <a:gd name="T9" fmla="*/ 115 h 161"/>
                <a:gd name="T10" fmla="*/ 10 w 70"/>
                <a:gd name="T11" fmla="*/ 93 h 161"/>
                <a:gd name="T12" fmla="*/ 15 w 70"/>
                <a:gd name="T13" fmla="*/ 74 h 161"/>
                <a:gd name="T14" fmla="*/ 21 w 70"/>
                <a:gd name="T15" fmla="*/ 56 h 161"/>
                <a:gd name="T16" fmla="*/ 30 w 70"/>
                <a:gd name="T17" fmla="*/ 40 h 161"/>
                <a:gd name="T18" fmla="*/ 39 w 70"/>
                <a:gd name="T19" fmla="*/ 25 h 161"/>
                <a:gd name="T20" fmla="*/ 49 w 70"/>
                <a:gd name="T21" fmla="*/ 14 h 161"/>
                <a:gd name="T22" fmla="*/ 54 w 70"/>
                <a:gd name="T23" fmla="*/ 10 h 161"/>
                <a:gd name="T24" fmla="*/ 60 w 70"/>
                <a:gd name="T25" fmla="*/ 5 h 161"/>
                <a:gd name="T26" fmla="*/ 64 w 70"/>
                <a:gd name="T27" fmla="*/ 3 h 161"/>
                <a:gd name="T28" fmla="*/ 70 w 70"/>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0"/>
                <a:gd name="T46" fmla="*/ 0 h 161"/>
                <a:gd name="T47" fmla="*/ 70 w 70"/>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0" h="161">
                  <a:moveTo>
                    <a:pt x="70" y="0"/>
                  </a:moveTo>
                  <a:lnTo>
                    <a:pt x="70" y="161"/>
                  </a:lnTo>
                  <a:lnTo>
                    <a:pt x="0" y="161"/>
                  </a:lnTo>
                  <a:lnTo>
                    <a:pt x="1" y="138"/>
                  </a:lnTo>
                  <a:lnTo>
                    <a:pt x="4" y="115"/>
                  </a:lnTo>
                  <a:lnTo>
                    <a:pt x="10" y="93"/>
                  </a:lnTo>
                  <a:lnTo>
                    <a:pt x="15" y="74"/>
                  </a:lnTo>
                  <a:lnTo>
                    <a:pt x="21" y="56"/>
                  </a:lnTo>
                  <a:lnTo>
                    <a:pt x="30" y="40"/>
                  </a:lnTo>
                  <a:lnTo>
                    <a:pt x="39" y="25"/>
                  </a:lnTo>
                  <a:lnTo>
                    <a:pt x="49" y="14"/>
                  </a:lnTo>
                  <a:lnTo>
                    <a:pt x="54" y="10"/>
                  </a:lnTo>
                  <a:lnTo>
                    <a:pt x="60" y="5"/>
                  </a:lnTo>
                  <a:lnTo>
                    <a:pt x="64" y="3"/>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39" name="Freeform 19">
              <a:extLst>
                <a:ext uri="{FF2B5EF4-FFF2-40B4-BE49-F238E27FC236}">
                  <a16:creationId xmlns:a16="http://schemas.microsoft.com/office/drawing/2014/main" id="{77698D40-7519-43D8-9EDE-1ED7ABD01B7E}"/>
                </a:ext>
              </a:extLst>
            </p:cNvPr>
            <p:cNvSpPr>
              <a:spLocks/>
            </p:cNvSpPr>
            <p:nvPr/>
          </p:nvSpPr>
          <p:spPr bwMode="auto">
            <a:xfrm>
              <a:off x="1548" y="895"/>
              <a:ext cx="75" cy="163"/>
            </a:xfrm>
            <a:custGeom>
              <a:avLst/>
              <a:gdLst>
                <a:gd name="T0" fmla="*/ 0 w 75"/>
                <a:gd name="T1" fmla="*/ 163 h 163"/>
                <a:gd name="T2" fmla="*/ 0 w 75"/>
                <a:gd name="T3" fmla="*/ 0 h 163"/>
                <a:gd name="T4" fmla="*/ 7 w 75"/>
                <a:gd name="T5" fmla="*/ 2 h 163"/>
                <a:gd name="T6" fmla="*/ 14 w 75"/>
                <a:gd name="T7" fmla="*/ 5 h 163"/>
                <a:gd name="T8" fmla="*/ 20 w 75"/>
                <a:gd name="T9" fmla="*/ 9 h 163"/>
                <a:gd name="T10" fmla="*/ 27 w 75"/>
                <a:gd name="T11" fmla="*/ 16 h 163"/>
                <a:gd name="T12" fmla="*/ 37 w 75"/>
                <a:gd name="T13" fmla="*/ 27 h 163"/>
                <a:gd name="T14" fmla="*/ 46 w 75"/>
                <a:gd name="T15" fmla="*/ 42 h 163"/>
                <a:gd name="T16" fmla="*/ 53 w 75"/>
                <a:gd name="T17" fmla="*/ 58 h 163"/>
                <a:gd name="T18" fmla="*/ 60 w 75"/>
                <a:gd name="T19" fmla="*/ 76 h 163"/>
                <a:gd name="T20" fmla="*/ 66 w 75"/>
                <a:gd name="T21" fmla="*/ 95 h 163"/>
                <a:gd name="T22" fmla="*/ 70 w 75"/>
                <a:gd name="T23" fmla="*/ 117 h 163"/>
                <a:gd name="T24" fmla="*/ 73 w 75"/>
                <a:gd name="T25" fmla="*/ 140 h 163"/>
                <a:gd name="T26" fmla="*/ 75 w 75"/>
                <a:gd name="T27" fmla="*/ 163 h 163"/>
                <a:gd name="T28" fmla="*/ 0 w 75"/>
                <a:gd name="T29" fmla="*/ 163 h 1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63"/>
                <a:gd name="T47" fmla="*/ 75 w 75"/>
                <a:gd name="T48" fmla="*/ 163 h 1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63">
                  <a:moveTo>
                    <a:pt x="0" y="163"/>
                  </a:moveTo>
                  <a:lnTo>
                    <a:pt x="0" y="0"/>
                  </a:lnTo>
                  <a:lnTo>
                    <a:pt x="7" y="2"/>
                  </a:lnTo>
                  <a:lnTo>
                    <a:pt x="14" y="5"/>
                  </a:lnTo>
                  <a:lnTo>
                    <a:pt x="20" y="9"/>
                  </a:lnTo>
                  <a:lnTo>
                    <a:pt x="27" y="16"/>
                  </a:lnTo>
                  <a:lnTo>
                    <a:pt x="37" y="27"/>
                  </a:lnTo>
                  <a:lnTo>
                    <a:pt x="46" y="42"/>
                  </a:lnTo>
                  <a:lnTo>
                    <a:pt x="53" y="58"/>
                  </a:lnTo>
                  <a:lnTo>
                    <a:pt x="60" y="76"/>
                  </a:lnTo>
                  <a:lnTo>
                    <a:pt x="66" y="95"/>
                  </a:lnTo>
                  <a:lnTo>
                    <a:pt x="70" y="117"/>
                  </a:lnTo>
                  <a:lnTo>
                    <a:pt x="73" y="140"/>
                  </a:lnTo>
                  <a:lnTo>
                    <a:pt x="75" y="163"/>
                  </a:lnTo>
                  <a:lnTo>
                    <a:pt x="0"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40" name="Freeform 18">
              <a:extLst>
                <a:ext uri="{FF2B5EF4-FFF2-40B4-BE49-F238E27FC236}">
                  <a16:creationId xmlns:a16="http://schemas.microsoft.com/office/drawing/2014/main" id="{5891702C-5007-4EAF-B10C-20EDCADC6E9B}"/>
                </a:ext>
              </a:extLst>
            </p:cNvPr>
            <p:cNvSpPr>
              <a:spLocks/>
            </p:cNvSpPr>
            <p:nvPr/>
          </p:nvSpPr>
          <p:spPr bwMode="auto">
            <a:xfrm>
              <a:off x="1348" y="907"/>
              <a:ext cx="113" cy="151"/>
            </a:xfrm>
            <a:custGeom>
              <a:avLst/>
              <a:gdLst>
                <a:gd name="T0" fmla="*/ 54 w 113"/>
                <a:gd name="T1" fmla="*/ 38 h 151"/>
                <a:gd name="T2" fmla="*/ 61 w 113"/>
                <a:gd name="T3" fmla="*/ 33 h 151"/>
                <a:gd name="T4" fmla="*/ 67 w 113"/>
                <a:gd name="T5" fmla="*/ 27 h 151"/>
                <a:gd name="T6" fmla="*/ 74 w 113"/>
                <a:gd name="T7" fmla="*/ 21 h 151"/>
                <a:gd name="T8" fmla="*/ 81 w 113"/>
                <a:gd name="T9" fmla="*/ 15 h 151"/>
                <a:gd name="T10" fmla="*/ 90 w 113"/>
                <a:gd name="T11" fmla="*/ 11 h 151"/>
                <a:gd name="T12" fmla="*/ 97 w 113"/>
                <a:gd name="T13" fmla="*/ 7 h 151"/>
                <a:gd name="T14" fmla="*/ 104 w 113"/>
                <a:gd name="T15" fmla="*/ 3 h 151"/>
                <a:gd name="T16" fmla="*/ 113 w 113"/>
                <a:gd name="T17" fmla="*/ 0 h 151"/>
                <a:gd name="T18" fmla="*/ 104 w 113"/>
                <a:gd name="T19" fmla="*/ 14 h 151"/>
                <a:gd name="T20" fmla="*/ 96 w 113"/>
                <a:gd name="T21" fmla="*/ 28 h 151"/>
                <a:gd name="T22" fmla="*/ 88 w 113"/>
                <a:gd name="T23" fmla="*/ 46 h 151"/>
                <a:gd name="T24" fmla="*/ 83 w 113"/>
                <a:gd name="T25" fmla="*/ 64 h 151"/>
                <a:gd name="T26" fmla="*/ 77 w 113"/>
                <a:gd name="T27" fmla="*/ 84 h 151"/>
                <a:gd name="T28" fmla="*/ 73 w 113"/>
                <a:gd name="T29" fmla="*/ 105 h 151"/>
                <a:gd name="T30" fmla="*/ 70 w 113"/>
                <a:gd name="T31" fmla="*/ 128 h 151"/>
                <a:gd name="T32" fmla="*/ 68 w 113"/>
                <a:gd name="T33" fmla="*/ 151 h 151"/>
                <a:gd name="T34" fmla="*/ 0 w 113"/>
                <a:gd name="T35" fmla="*/ 151 h 151"/>
                <a:gd name="T36" fmla="*/ 3 w 113"/>
                <a:gd name="T37" fmla="*/ 135 h 151"/>
                <a:gd name="T38" fmla="*/ 6 w 113"/>
                <a:gd name="T39" fmla="*/ 120 h 151"/>
                <a:gd name="T40" fmla="*/ 10 w 113"/>
                <a:gd name="T41" fmla="*/ 105 h 151"/>
                <a:gd name="T42" fmla="*/ 18 w 113"/>
                <a:gd name="T43" fmla="*/ 90 h 151"/>
                <a:gd name="T44" fmla="*/ 25 w 113"/>
                <a:gd name="T45" fmla="*/ 76 h 151"/>
                <a:gd name="T46" fmla="*/ 34 w 113"/>
                <a:gd name="T47" fmla="*/ 63 h 151"/>
                <a:gd name="T48" fmla="*/ 44 w 113"/>
                <a:gd name="T49" fmla="*/ 50 h 151"/>
                <a:gd name="T50" fmla="*/ 54 w 113"/>
                <a:gd name="T51" fmla="*/ 38 h 15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151"/>
                <a:gd name="T80" fmla="*/ 113 w 113"/>
                <a:gd name="T81" fmla="*/ 151 h 15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151">
                  <a:moveTo>
                    <a:pt x="54" y="38"/>
                  </a:moveTo>
                  <a:lnTo>
                    <a:pt x="61" y="33"/>
                  </a:lnTo>
                  <a:lnTo>
                    <a:pt x="67" y="27"/>
                  </a:lnTo>
                  <a:lnTo>
                    <a:pt x="74" y="21"/>
                  </a:lnTo>
                  <a:lnTo>
                    <a:pt x="81" y="15"/>
                  </a:lnTo>
                  <a:lnTo>
                    <a:pt x="90" y="11"/>
                  </a:lnTo>
                  <a:lnTo>
                    <a:pt x="97" y="7"/>
                  </a:lnTo>
                  <a:lnTo>
                    <a:pt x="104" y="3"/>
                  </a:lnTo>
                  <a:lnTo>
                    <a:pt x="113" y="0"/>
                  </a:lnTo>
                  <a:lnTo>
                    <a:pt x="104" y="14"/>
                  </a:lnTo>
                  <a:lnTo>
                    <a:pt x="96" y="28"/>
                  </a:lnTo>
                  <a:lnTo>
                    <a:pt x="88" y="46"/>
                  </a:lnTo>
                  <a:lnTo>
                    <a:pt x="83" y="64"/>
                  </a:lnTo>
                  <a:lnTo>
                    <a:pt x="77" y="84"/>
                  </a:lnTo>
                  <a:lnTo>
                    <a:pt x="73" y="105"/>
                  </a:lnTo>
                  <a:lnTo>
                    <a:pt x="70" y="128"/>
                  </a:lnTo>
                  <a:lnTo>
                    <a:pt x="68" y="151"/>
                  </a:lnTo>
                  <a:lnTo>
                    <a:pt x="0" y="151"/>
                  </a:lnTo>
                  <a:lnTo>
                    <a:pt x="3" y="135"/>
                  </a:lnTo>
                  <a:lnTo>
                    <a:pt x="6" y="120"/>
                  </a:lnTo>
                  <a:lnTo>
                    <a:pt x="10" y="105"/>
                  </a:lnTo>
                  <a:lnTo>
                    <a:pt x="18" y="90"/>
                  </a:lnTo>
                  <a:lnTo>
                    <a:pt x="25" y="76"/>
                  </a:lnTo>
                  <a:lnTo>
                    <a:pt x="34" y="63"/>
                  </a:lnTo>
                  <a:lnTo>
                    <a:pt x="44" y="50"/>
                  </a:lnTo>
                  <a:lnTo>
                    <a:pt x="5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41" name="Freeform 17">
              <a:extLst>
                <a:ext uri="{FF2B5EF4-FFF2-40B4-BE49-F238E27FC236}">
                  <a16:creationId xmlns:a16="http://schemas.microsoft.com/office/drawing/2014/main" id="{5F8AAE15-B02F-4A24-94C3-3B9A27B8D57A}"/>
                </a:ext>
              </a:extLst>
            </p:cNvPr>
            <p:cNvSpPr>
              <a:spLocks/>
            </p:cNvSpPr>
            <p:nvPr/>
          </p:nvSpPr>
          <p:spPr bwMode="auto">
            <a:xfrm>
              <a:off x="1348" y="1088"/>
              <a:ext cx="107" cy="155"/>
            </a:xfrm>
            <a:custGeom>
              <a:avLst/>
              <a:gdLst>
                <a:gd name="T0" fmla="*/ 0 w 107"/>
                <a:gd name="T1" fmla="*/ 0 h 155"/>
                <a:gd name="T2" fmla="*/ 68 w 107"/>
                <a:gd name="T3" fmla="*/ 0 h 155"/>
                <a:gd name="T4" fmla="*/ 71 w 107"/>
                <a:gd name="T5" fmla="*/ 44 h 155"/>
                <a:gd name="T6" fmla="*/ 80 w 107"/>
                <a:gd name="T7" fmla="*/ 86 h 155"/>
                <a:gd name="T8" fmla="*/ 91 w 107"/>
                <a:gd name="T9" fmla="*/ 123 h 155"/>
                <a:gd name="T10" fmla="*/ 107 w 107"/>
                <a:gd name="T11" fmla="*/ 155 h 155"/>
                <a:gd name="T12" fmla="*/ 100 w 107"/>
                <a:gd name="T13" fmla="*/ 152 h 155"/>
                <a:gd name="T14" fmla="*/ 93 w 107"/>
                <a:gd name="T15" fmla="*/ 148 h 155"/>
                <a:gd name="T16" fmla="*/ 86 w 107"/>
                <a:gd name="T17" fmla="*/ 143 h 155"/>
                <a:gd name="T18" fmla="*/ 78 w 107"/>
                <a:gd name="T19" fmla="*/ 139 h 155"/>
                <a:gd name="T20" fmla="*/ 73 w 107"/>
                <a:gd name="T21" fmla="*/ 133 h 155"/>
                <a:gd name="T22" fmla="*/ 65 w 107"/>
                <a:gd name="T23" fmla="*/ 129 h 155"/>
                <a:gd name="T24" fmla="*/ 60 w 107"/>
                <a:gd name="T25" fmla="*/ 123 h 155"/>
                <a:gd name="T26" fmla="*/ 54 w 107"/>
                <a:gd name="T27" fmla="*/ 118 h 155"/>
                <a:gd name="T28" fmla="*/ 42 w 107"/>
                <a:gd name="T29" fmla="*/ 105 h 155"/>
                <a:gd name="T30" fmla="*/ 32 w 107"/>
                <a:gd name="T31" fmla="*/ 92 h 155"/>
                <a:gd name="T32" fmla="*/ 23 w 107"/>
                <a:gd name="T33" fmla="*/ 79 h 155"/>
                <a:gd name="T34" fmla="*/ 16 w 107"/>
                <a:gd name="T35" fmla="*/ 63 h 155"/>
                <a:gd name="T36" fmla="*/ 10 w 107"/>
                <a:gd name="T37" fmla="*/ 49 h 155"/>
                <a:gd name="T38" fmla="*/ 5 w 107"/>
                <a:gd name="T39" fmla="*/ 33 h 155"/>
                <a:gd name="T40" fmla="*/ 2 w 107"/>
                <a:gd name="T41" fmla="*/ 17 h 155"/>
                <a:gd name="T42" fmla="*/ 0 w 107"/>
                <a:gd name="T43" fmla="*/ 0 h 1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7"/>
                <a:gd name="T67" fmla="*/ 0 h 155"/>
                <a:gd name="T68" fmla="*/ 107 w 107"/>
                <a:gd name="T69" fmla="*/ 155 h 1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7" h="155">
                  <a:moveTo>
                    <a:pt x="0" y="0"/>
                  </a:moveTo>
                  <a:lnTo>
                    <a:pt x="68" y="0"/>
                  </a:lnTo>
                  <a:lnTo>
                    <a:pt x="71" y="44"/>
                  </a:lnTo>
                  <a:lnTo>
                    <a:pt x="80" y="86"/>
                  </a:lnTo>
                  <a:lnTo>
                    <a:pt x="91" y="123"/>
                  </a:lnTo>
                  <a:lnTo>
                    <a:pt x="107" y="155"/>
                  </a:lnTo>
                  <a:lnTo>
                    <a:pt x="100" y="152"/>
                  </a:lnTo>
                  <a:lnTo>
                    <a:pt x="93" y="148"/>
                  </a:lnTo>
                  <a:lnTo>
                    <a:pt x="86" y="143"/>
                  </a:lnTo>
                  <a:lnTo>
                    <a:pt x="78" y="139"/>
                  </a:lnTo>
                  <a:lnTo>
                    <a:pt x="73" y="133"/>
                  </a:lnTo>
                  <a:lnTo>
                    <a:pt x="65" y="129"/>
                  </a:lnTo>
                  <a:lnTo>
                    <a:pt x="60" y="123"/>
                  </a:lnTo>
                  <a:lnTo>
                    <a:pt x="54" y="118"/>
                  </a:lnTo>
                  <a:lnTo>
                    <a:pt x="42" y="105"/>
                  </a:lnTo>
                  <a:lnTo>
                    <a:pt x="32" y="92"/>
                  </a:lnTo>
                  <a:lnTo>
                    <a:pt x="23" y="79"/>
                  </a:lnTo>
                  <a:lnTo>
                    <a:pt x="16" y="63"/>
                  </a:lnTo>
                  <a:lnTo>
                    <a:pt x="10" y="49"/>
                  </a:lnTo>
                  <a:lnTo>
                    <a:pt x="5" y="33"/>
                  </a:lnTo>
                  <a:lnTo>
                    <a:pt x="2"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42" name="Freeform 16">
              <a:extLst>
                <a:ext uri="{FF2B5EF4-FFF2-40B4-BE49-F238E27FC236}">
                  <a16:creationId xmlns:a16="http://schemas.microsoft.com/office/drawing/2014/main" id="{C895C64F-7352-4876-B64D-797761790288}"/>
                </a:ext>
              </a:extLst>
            </p:cNvPr>
            <p:cNvSpPr>
              <a:spLocks/>
            </p:cNvSpPr>
            <p:nvPr/>
          </p:nvSpPr>
          <p:spPr bwMode="auto">
            <a:xfrm>
              <a:off x="1617" y="1088"/>
              <a:ext cx="98" cy="151"/>
            </a:xfrm>
            <a:custGeom>
              <a:avLst/>
              <a:gdLst>
                <a:gd name="T0" fmla="*/ 0 w 98"/>
                <a:gd name="T1" fmla="*/ 151 h 151"/>
                <a:gd name="T2" fmla="*/ 14 w 98"/>
                <a:gd name="T3" fmla="*/ 119 h 151"/>
                <a:gd name="T4" fmla="*/ 26 w 98"/>
                <a:gd name="T5" fmla="*/ 83 h 151"/>
                <a:gd name="T6" fmla="*/ 33 w 98"/>
                <a:gd name="T7" fmla="*/ 43 h 151"/>
                <a:gd name="T8" fmla="*/ 36 w 98"/>
                <a:gd name="T9" fmla="*/ 0 h 151"/>
                <a:gd name="T10" fmla="*/ 98 w 98"/>
                <a:gd name="T11" fmla="*/ 0 h 151"/>
                <a:gd name="T12" fmla="*/ 95 w 98"/>
                <a:gd name="T13" fmla="*/ 24 h 151"/>
                <a:gd name="T14" fmla="*/ 88 w 98"/>
                <a:gd name="T15" fmla="*/ 46 h 151"/>
                <a:gd name="T16" fmla="*/ 79 w 98"/>
                <a:gd name="T17" fmla="*/ 67 h 151"/>
                <a:gd name="T18" fmla="*/ 68 w 98"/>
                <a:gd name="T19" fmla="*/ 87 h 151"/>
                <a:gd name="T20" fmla="*/ 53 w 98"/>
                <a:gd name="T21" fmla="*/ 106 h 151"/>
                <a:gd name="T22" fmla="*/ 37 w 98"/>
                <a:gd name="T23" fmla="*/ 123 h 151"/>
                <a:gd name="T24" fmla="*/ 20 w 98"/>
                <a:gd name="T25" fmla="*/ 138 h 151"/>
                <a:gd name="T26" fmla="*/ 0 w 98"/>
                <a:gd name="T27" fmla="*/ 151 h 1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8"/>
                <a:gd name="T43" fmla="*/ 0 h 151"/>
                <a:gd name="T44" fmla="*/ 98 w 98"/>
                <a:gd name="T45" fmla="*/ 151 h 1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8" h="151">
                  <a:moveTo>
                    <a:pt x="0" y="151"/>
                  </a:moveTo>
                  <a:lnTo>
                    <a:pt x="14" y="119"/>
                  </a:lnTo>
                  <a:lnTo>
                    <a:pt x="26" y="83"/>
                  </a:lnTo>
                  <a:lnTo>
                    <a:pt x="33" y="43"/>
                  </a:lnTo>
                  <a:lnTo>
                    <a:pt x="36" y="0"/>
                  </a:lnTo>
                  <a:lnTo>
                    <a:pt x="98" y="0"/>
                  </a:lnTo>
                  <a:lnTo>
                    <a:pt x="95" y="24"/>
                  </a:lnTo>
                  <a:lnTo>
                    <a:pt x="88" y="46"/>
                  </a:lnTo>
                  <a:lnTo>
                    <a:pt x="79" y="67"/>
                  </a:lnTo>
                  <a:lnTo>
                    <a:pt x="68" y="87"/>
                  </a:lnTo>
                  <a:lnTo>
                    <a:pt x="53" y="106"/>
                  </a:lnTo>
                  <a:lnTo>
                    <a:pt x="37" y="123"/>
                  </a:lnTo>
                  <a:lnTo>
                    <a:pt x="20" y="138"/>
                  </a:lnTo>
                  <a:lnTo>
                    <a:pt x="0"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43" name="Freeform 15">
              <a:extLst>
                <a:ext uri="{FF2B5EF4-FFF2-40B4-BE49-F238E27FC236}">
                  <a16:creationId xmlns:a16="http://schemas.microsoft.com/office/drawing/2014/main" id="{2E83AB36-08E5-41C9-8991-2BCC2AE726BC}"/>
                </a:ext>
              </a:extLst>
            </p:cNvPr>
            <p:cNvSpPr>
              <a:spLocks/>
            </p:cNvSpPr>
            <p:nvPr/>
          </p:nvSpPr>
          <p:spPr bwMode="auto">
            <a:xfrm>
              <a:off x="1044" y="1757"/>
              <a:ext cx="42" cy="42"/>
            </a:xfrm>
            <a:custGeom>
              <a:avLst/>
              <a:gdLst>
                <a:gd name="T0" fmla="*/ 20 w 42"/>
                <a:gd name="T1" fmla="*/ 42 h 42"/>
                <a:gd name="T2" fmla="*/ 29 w 42"/>
                <a:gd name="T3" fmla="*/ 41 h 42"/>
                <a:gd name="T4" fmla="*/ 36 w 42"/>
                <a:gd name="T5" fmla="*/ 36 h 42"/>
                <a:gd name="T6" fmla="*/ 40 w 42"/>
                <a:gd name="T7" fmla="*/ 31 h 42"/>
                <a:gd name="T8" fmla="*/ 42 w 42"/>
                <a:gd name="T9" fmla="*/ 22 h 42"/>
                <a:gd name="T10" fmla="*/ 40 w 42"/>
                <a:gd name="T11" fmla="*/ 13 h 42"/>
                <a:gd name="T12" fmla="*/ 36 w 42"/>
                <a:gd name="T13" fmla="*/ 6 h 42"/>
                <a:gd name="T14" fmla="*/ 29 w 42"/>
                <a:gd name="T15" fmla="*/ 2 h 42"/>
                <a:gd name="T16" fmla="*/ 20 w 42"/>
                <a:gd name="T17" fmla="*/ 0 h 42"/>
                <a:gd name="T18" fmla="*/ 11 w 42"/>
                <a:gd name="T19" fmla="*/ 2 h 42"/>
                <a:gd name="T20" fmla="*/ 6 w 42"/>
                <a:gd name="T21" fmla="*/ 6 h 42"/>
                <a:gd name="T22" fmla="*/ 1 w 42"/>
                <a:gd name="T23" fmla="*/ 13 h 42"/>
                <a:gd name="T24" fmla="*/ 0 w 42"/>
                <a:gd name="T25" fmla="*/ 22 h 42"/>
                <a:gd name="T26" fmla="*/ 1 w 42"/>
                <a:gd name="T27" fmla="*/ 31 h 42"/>
                <a:gd name="T28" fmla="*/ 6 w 42"/>
                <a:gd name="T29" fmla="*/ 36 h 42"/>
                <a:gd name="T30" fmla="*/ 11 w 42"/>
                <a:gd name="T31" fmla="*/ 41 h 42"/>
                <a:gd name="T32" fmla="*/ 20 w 42"/>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2"/>
                <a:gd name="T53" fmla="*/ 42 w 42"/>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2">
                  <a:moveTo>
                    <a:pt x="20" y="42"/>
                  </a:moveTo>
                  <a:lnTo>
                    <a:pt x="29" y="41"/>
                  </a:lnTo>
                  <a:lnTo>
                    <a:pt x="36" y="36"/>
                  </a:lnTo>
                  <a:lnTo>
                    <a:pt x="40" y="31"/>
                  </a:lnTo>
                  <a:lnTo>
                    <a:pt x="42" y="22"/>
                  </a:lnTo>
                  <a:lnTo>
                    <a:pt x="40" y="13"/>
                  </a:lnTo>
                  <a:lnTo>
                    <a:pt x="36" y="6"/>
                  </a:lnTo>
                  <a:lnTo>
                    <a:pt x="29" y="2"/>
                  </a:lnTo>
                  <a:lnTo>
                    <a:pt x="20" y="0"/>
                  </a:lnTo>
                  <a:lnTo>
                    <a:pt x="11" y="2"/>
                  </a:lnTo>
                  <a:lnTo>
                    <a:pt x="6" y="6"/>
                  </a:lnTo>
                  <a:lnTo>
                    <a:pt x="1" y="13"/>
                  </a:lnTo>
                  <a:lnTo>
                    <a:pt x="0" y="22"/>
                  </a:lnTo>
                  <a:lnTo>
                    <a:pt x="1" y="31"/>
                  </a:lnTo>
                  <a:lnTo>
                    <a:pt x="6" y="36"/>
                  </a:lnTo>
                  <a:lnTo>
                    <a:pt x="11" y="41"/>
                  </a:lnTo>
                  <a:lnTo>
                    <a:pt x="2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44" name="Freeform 14">
              <a:extLst>
                <a:ext uri="{FF2B5EF4-FFF2-40B4-BE49-F238E27FC236}">
                  <a16:creationId xmlns:a16="http://schemas.microsoft.com/office/drawing/2014/main" id="{0218AF89-5FBE-466D-9A55-32FE2272D981}"/>
                </a:ext>
              </a:extLst>
            </p:cNvPr>
            <p:cNvSpPr>
              <a:spLocks/>
            </p:cNvSpPr>
            <p:nvPr/>
          </p:nvSpPr>
          <p:spPr bwMode="auto">
            <a:xfrm>
              <a:off x="1123" y="1757"/>
              <a:ext cx="43" cy="42"/>
            </a:xfrm>
            <a:custGeom>
              <a:avLst/>
              <a:gdLst>
                <a:gd name="T0" fmla="*/ 22 w 43"/>
                <a:gd name="T1" fmla="*/ 42 h 42"/>
                <a:gd name="T2" fmla="*/ 30 w 43"/>
                <a:gd name="T3" fmla="*/ 41 h 42"/>
                <a:gd name="T4" fmla="*/ 38 w 43"/>
                <a:gd name="T5" fmla="*/ 36 h 42"/>
                <a:gd name="T6" fmla="*/ 42 w 43"/>
                <a:gd name="T7" fmla="*/ 31 h 42"/>
                <a:gd name="T8" fmla="*/ 43 w 43"/>
                <a:gd name="T9" fmla="*/ 22 h 42"/>
                <a:gd name="T10" fmla="*/ 42 w 43"/>
                <a:gd name="T11" fmla="*/ 13 h 42"/>
                <a:gd name="T12" fmla="*/ 38 w 43"/>
                <a:gd name="T13" fmla="*/ 6 h 42"/>
                <a:gd name="T14" fmla="*/ 30 w 43"/>
                <a:gd name="T15" fmla="*/ 2 h 42"/>
                <a:gd name="T16" fmla="*/ 22 w 43"/>
                <a:gd name="T17" fmla="*/ 0 h 42"/>
                <a:gd name="T18" fmla="*/ 13 w 43"/>
                <a:gd name="T19" fmla="*/ 2 h 42"/>
                <a:gd name="T20" fmla="*/ 7 w 43"/>
                <a:gd name="T21" fmla="*/ 6 h 42"/>
                <a:gd name="T22" fmla="*/ 2 w 43"/>
                <a:gd name="T23" fmla="*/ 13 h 42"/>
                <a:gd name="T24" fmla="*/ 0 w 43"/>
                <a:gd name="T25" fmla="*/ 22 h 42"/>
                <a:gd name="T26" fmla="*/ 2 w 43"/>
                <a:gd name="T27" fmla="*/ 31 h 42"/>
                <a:gd name="T28" fmla="*/ 7 w 43"/>
                <a:gd name="T29" fmla="*/ 36 h 42"/>
                <a:gd name="T30" fmla="*/ 13 w 43"/>
                <a:gd name="T31" fmla="*/ 41 h 42"/>
                <a:gd name="T32" fmla="*/ 22 w 43"/>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2"/>
                <a:gd name="T53" fmla="*/ 43 w 43"/>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2">
                  <a:moveTo>
                    <a:pt x="22" y="42"/>
                  </a:moveTo>
                  <a:lnTo>
                    <a:pt x="30" y="41"/>
                  </a:lnTo>
                  <a:lnTo>
                    <a:pt x="38" y="36"/>
                  </a:lnTo>
                  <a:lnTo>
                    <a:pt x="42" y="31"/>
                  </a:lnTo>
                  <a:lnTo>
                    <a:pt x="43" y="22"/>
                  </a:lnTo>
                  <a:lnTo>
                    <a:pt x="42" y="13"/>
                  </a:lnTo>
                  <a:lnTo>
                    <a:pt x="38" y="6"/>
                  </a:lnTo>
                  <a:lnTo>
                    <a:pt x="30" y="2"/>
                  </a:lnTo>
                  <a:lnTo>
                    <a:pt x="22" y="0"/>
                  </a:lnTo>
                  <a:lnTo>
                    <a:pt x="13" y="2"/>
                  </a:lnTo>
                  <a:lnTo>
                    <a:pt x="7" y="6"/>
                  </a:lnTo>
                  <a:lnTo>
                    <a:pt x="2" y="13"/>
                  </a:lnTo>
                  <a:lnTo>
                    <a:pt x="0" y="22"/>
                  </a:lnTo>
                  <a:lnTo>
                    <a:pt x="2" y="31"/>
                  </a:lnTo>
                  <a:lnTo>
                    <a:pt x="7" y="36"/>
                  </a:lnTo>
                  <a:lnTo>
                    <a:pt x="13" y="41"/>
                  </a:lnTo>
                  <a:lnTo>
                    <a:pt x="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45" name="Freeform 13">
              <a:extLst>
                <a:ext uri="{FF2B5EF4-FFF2-40B4-BE49-F238E27FC236}">
                  <a16:creationId xmlns:a16="http://schemas.microsoft.com/office/drawing/2014/main" id="{324DCB66-BB30-4631-A72D-D9229D2BC3F9}"/>
                </a:ext>
              </a:extLst>
            </p:cNvPr>
            <p:cNvSpPr>
              <a:spLocks/>
            </p:cNvSpPr>
            <p:nvPr/>
          </p:nvSpPr>
          <p:spPr bwMode="auto">
            <a:xfrm>
              <a:off x="1204" y="1757"/>
              <a:ext cx="42" cy="42"/>
            </a:xfrm>
            <a:custGeom>
              <a:avLst/>
              <a:gdLst>
                <a:gd name="T0" fmla="*/ 20 w 42"/>
                <a:gd name="T1" fmla="*/ 42 h 42"/>
                <a:gd name="T2" fmla="*/ 29 w 42"/>
                <a:gd name="T3" fmla="*/ 41 h 42"/>
                <a:gd name="T4" fmla="*/ 36 w 42"/>
                <a:gd name="T5" fmla="*/ 36 h 42"/>
                <a:gd name="T6" fmla="*/ 40 w 42"/>
                <a:gd name="T7" fmla="*/ 31 h 42"/>
                <a:gd name="T8" fmla="*/ 42 w 42"/>
                <a:gd name="T9" fmla="*/ 22 h 42"/>
                <a:gd name="T10" fmla="*/ 40 w 42"/>
                <a:gd name="T11" fmla="*/ 13 h 42"/>
                <a:gd name="T12" fmla="*/ 36 w 42"/>
                <a:gd name="T13" fmla="*/ 6 h 42"/>
                <a:gd name="T14" fmla="*/ 29 w 42"/>
                <a:gd name="T15" fmla="*/ 2 h 42"/>
                <a:gd name="T16" fmla="*/ 20 w 42"/>
                <a:gd name="T17" fmla="*/ 0 h 42"/>
                <a:gd name="T18" fmla="*/ 12 w 42"/>
                <a:gd name="T19" fmla="*/ 2 h 42"/>
                <a:gd name="T20" fmla="*/ 6 w 42"/>
                <a:gd name="T21" fmla="*/ 6 h 42"/>
                <a:gd name="T22" fmla="*/ 1 w 42"/>
                <a:gd name="T23" fmla="*/ 13 h 42"/>
                <a:gd name="T24" fmla="*/ 0 w 42"/>
                <a:gd name="T25" fmla="*/ 22 h 42"/>
                <a:gd name="T26" fmla="*/ 1 w 42"/>
                <a:gd name="T27" fmla="*/ 31 h 42"/>
                <a:gd name="T28" fmla="*/ 6 w 42"/>
                <a:gd name="T29" fmla="*/ 36 h 42"/>
                <a:gd name="T30" fmla="*/ 12 w 42"/>
                <a:gd name="T31" fmla="*/ 41 h 42"/>
                <a:gd name="T32" fmla="*/ 20 w 42"/>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2"/>
                <a:gd name="T53" fmla="*/ 42 w 42"/>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2">
                  <a:moveTo>
                    <a:pt x="20" y="42"/>
                  </a:moveTo>
                  <a:lnTo>
                    <a:pt x="29" y="41"/>
                  </a:lnTo>
                  <a:lnTo>
                    <a:pt x="36" y="36"/>
                  </a:lnTo>
                  <a:lnTo>
                    <a:pt x="40" y="31"/>
                  </a:lnTo>
                  <a:lnTo>
                    <a:pt x="42" y="22"/>
                  </a:lnTo>
                  <a:lnTo>
                    <a:pt x="40" y="13"/>
                  </a:lnTo>
                  <a:lnTo>
                    <a:pt x="36" y="6"/>
                  </a:lnTo>
                  <a:lnTo>
                    <a:pt x="29" y="2"/>
                  </a:lnTo>
                  <a:lnTo>
                    <a:pt x="20" y="0"/>
                  </a:lnTo>
                  <a:lnTo>
                    <a:pt x="12" y="2"/>
                  </a:lnTo>
                  <a:lnTo>
                    <a:pt x="6" y="6"/>
                  </a:lnTo>
                  <a:lnTo>
                    <a:pt x="1" y="13"/>
                  </a:lnTo>
                  <a:lnTo>
                    <a:pt x="0" y="22"/>
                  </a:lnTo>
                  <a:lnTo>
                    <a:pt x="1" y="31"/>
                  </a:lnTo>
                  <a:lnTo>
                    <a:pt x="6" y="36"/>
                  </a:lnTo>
                  <a:lnTo>
                    <a:pt x="12" y="41"/>
                  </a:lnTo>
                  <a:lnTo>
                    <a:pt x="2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46" name="Freeform 12">
              <a:extLst>
                <a:ext uri="{FF2B5EF4-FFF2-40B4-BE49-F238E27FC236}">
                  <a16:creationId xmlns:a16="http://schemas.microsoft.com/office/drawing/2014/main" id="{ABE962D3-5853-4B05-BBF4-70AEC7E6010E}"/>
                </a:ext>
              </a:extLst>
            </p:cNvPr>
            <p:cNvSpPr>
              <a:spLocks/>
            </p:cNvSpPr>
            <p:nvPr/>
          </p:nvSpPr>
          <p:spPr bwMode="auto">
            <a:xfrm>
              <a:off x="1283" y="1757"/>
              <a:ext cx="44" cy="42"/>
            </a:xfrm>
            <a:custGeom>
              <a:avLst/>
              <a:gdLst>
                <a:gd name="T0" fmla="*/ 22 w 44"/>
                <a:gd name="T1" fmla="*/ 42 h 42"/>
                <a:gd name="T2" fmla="*/ 31 w 44"/>
                <a:gd name="T3" fmla="*/ 41 h 42"/>
                <a:gd name="T4" fmla="*/ 38 w 44"/>
                <a:gd name="T5" fmla="*/ 36 h 42"/>
                <a:gd name="T6" fmla="*/ 42 w 44"/>
                <a:gd name="T7" fmla="*/ 31 h 42"/>
                <a:gd name="T8" fmla="*/ 44 w 44"/>
                <a:gd name="T9" fmla="*/ 22 h 42"/>
                <a:gd name="T10" fmla="*/ 42 w 44"/>
                <a:gd name="T11" fmla="*/ 13 h 42"/>
                <a:gd name="T12" fmla="*/ 38 w 44"/>
                <a:gd name="T13" fmla="*/ 6 h 42"/>
                <a:gd name="T14" fmla="*/ 31 w 44"/>
                <a:gd name="T15" fmla="*/ 2 h 42"/>
                <a:gd name="T16" fmla="*/ 22 w 44"/>
                <a:gd name="T17" fmla="*/ 0 h 42"/>
                <a:gd name="T18" fmla="*/ 13 w 44"/>
                <a:gd name="T19" fmla="*/ 2 h 42"/>
                <a:gd name="T20" fmla="*/ 8 w 44"/>
                <a:gd name="T21" fmla="*/ 6 h 42"/>
                <a:gd name="T22" fmla="*/ 2 w 44"/>
                <a:gd name="T23" fmla="*/ 13 h 42"/>
                <a:gd name="T24" fmla="*/ 0 w 44"/>
                <a:gd name="T25" fmla="*/ 22 h 42"/>
                <a:gd name="T26" fmla="*/ 2 w 44"/>
                <a:gd name="T27" fmla="*/ 31 h 42"/>
                <a:gd name="T28" fmla="*/ 8 w 44"/>
                <a:gd name="T29" fmla="*/ 36 h 42"/>
                <a:gd name="T30" fmla="*/ 13 w 44"/>
                <a:gd name="T31" fmla="*/ 41 h 42"/>
                <a:gd name="T32" fmla="*/ 22 w 44"/>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42"/>
                <a:gd name="T53" fmla="*/ 44 w 44"/>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42">
                  <a:moveTo>
                    <a:pt x="22" y="42"/>
                  </a:moveTo>
                  <a:lnTo>
                    <a:pt x="31" y="41"/>
                  </a:lnTo>
                  <a:lnTo>
                    <a:pt x="38" y="36"/>
                  </a:lnTo>
                  <a:lnTo>
                    <a:pt x="42" y="31"/>
                  </a:lnTo>
                  <a:lnTo>
                    <a:pt x="44" y="22"/>
                  </a:lnTo>
                  <a:lnTo>
                    <a:pt x="42" y="13"/>
                  </a:lnTo>
                  <a:lnTo>
                    <a:pt x="38" y="6"/>
                  </a:lnTo>
                  <a:lnTo>
                    <a:pt x="31" y="2"/>
                  </a:lnTo>
                  <a:lnTo>
                    <a:pt x="22" y="0"/>
                  </a:lnTo>
                  <a:lnTo>
                    <a:pt x="13" y="2"/>
                  </a:lnTo>
                  <a:lnTo>
                    <a:pt x="8" y="6"/>
                  </a:lnTo>
                  <a:lnTo>
                    <a:pt x="2" y="13"/>
                  </a:lnTo>
                  <a:lnTo>
                    <a:pt x="0" y="22"/>
                  </a:lnTo>
                  <a:lnTo>
                    <a:pt x="2" y="31"/>
                  </a:lnTo>
                  <a:lnTo>
                    <a:pt x="8" y="36"/>
                  </a:lnTo>
                  <a:lnTo>
                    <a:pt x="13" y="41"/>
                  </a:lnTo>
                  <a:lnTo>
                    <a:pt x="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47" name="Freeform 11">
              <a:extLst>
                <a:ext uri="{FF2B5EF4-FFF2-40B4-BE49-F238E27FC236}">
                  <a16:creationId xmlns:a16="http://schemas.microsoft.com/office/drawing/2014/main" id="{2ACA9762-94CC-49BB-85FB-272101D9A833}"/>
                </a:ext>
              </a:extLst>
            </p:cNvPr>
            <p:cNvSpPr>
              <a:spLocks/>
            </p:cNvSpPr>
            <p:nvPr/>
          </p:nvSpPr>
          <p:spPr bwMode="auto">
            <a:xfrm>
              <a:off x="1044" y="1832"/>
              <a:ext cx="42" cy="42"/>
            </a:xfrm>
            <a:custGeom>
              <a:avLst/>
              <a:gdLst>
                <a:gd name="T0" fmla="*/ 20 w 42"/>
                <a:gd name="T1" fmla="*/ 42 h 42"/>
                <a:gd name="T2" fmla="*/ 29 w 42"/>
                <a:gd name="T3" fmla="*/ 40 h 42"/>
                <a:gd name="T4" fmla="*/ 36 w 42"/>
                <a:gd name="T5" fmla="*/ 36 h 42"/>
                <a:gd name="T6" fmla="*/ 40 w 42"/>
                <a:gd name="T7" fmla="*/ 30 h 42"/>
                <a:gd name="T8" fmla="*/ 42 w 42"/>
                <a:gd name="T9" fmla="*/ 22 h 42"/>
                <a:gd name="T10" fmla="*/ 40 w 42"/>
                <a:gd name="T11" fmla="*/ 13 h 42"/>
                <a:gd name="T12" fmla="*/ 36 w 42"/>
                <a:gd name="T13" fmla="*/ 6 h 42"/>
                <a:gd name="T14" fmla="*/ 29 w 42"/>
                <a:gd name="T15" fmla="*/ 1 h 42"/>
                <a:gd name="T16" fmla="*/ 20 w 42"/>
                <a:gd name="T17" fmla="*/ 0 h 42"/>
                <a:gd name="T18" fmla="*/ 11 w 42"/>
                <a:gd name="T19" fmla="*/ 1 h 42"/>
                <a:gd name="T20" fmla="*/ 6 w 42"/>
                <a:gd name="T21" fmla="*/ 6 h 42"/>
                <a:gd name="T22" fmla="*/ 1 w 42"/>
                <a:gd name="T23" fmla="*/ 13 h 42"/>
                <a:gd name="T24" fmla="*/ 0 w 42"/>
                <a:gd name="T25" fmla="*/ 22 h 42"/>
                <a:gd name="T26" fmla="*/ 1 w 42"/>
                <a:gd name="T27" fmla="*/ 30 h 42"/>
                <a:gd name="T28" fmla="*/ 6 w 42"/>
                <a:gd name="T29" fmla="*/ 36 h 42"/>
                <a:gd name="T30" fmla="*/ 11 w 42"/>
                <a:gd name="T31" fmla="*/ 40 h 42"/>
                <a:gd name="T32" fmla="*/ 20 w 42"/>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2"/>
                <a:gd name="T53" fmla="*/ 42 w 42"/>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2">
                  <a:moveTo>
                    <a:pt x="20" y="42"/>
                  </a:moveTo>
                  <a:lnTo>
                    <a:pt x="29" y="40"/>
                  </a:lnTo>
                  <a:lnTo>
                    <a:pt x="36" y="36"/>
                  </a:lnTo>
                  <a:lnTo>
                    <a:pt x="40" y="30"/>
                  </a:lnTo>
                  <a:lnTo>
                    <a:pt x="42" y="22"/>
                  </a:lnTo>
                  <a:lnTo>
                    <a:pt x="40" y="13"/>
                  </a:lnTo>
                  <a:lnTo>
                    <a:pt x="36" y="6"/>
                  </a:lnTo>
                  <a:lnTo>
                    <a:pt x="29" y="1"/>
                  </a:lnTo>
                  <a:lnTo>
                    <a:pt x="20" y="0"/>
                  </a:lnTo>
                  <a:lnTo>
                    <a:pt x="11" y="1"/>
                  </a:lnTo>
                  <a:lnTo>
                    <a:pt x="6" y="6"/>
                  </a:lnTo>
                  <a:lnTo>
                    <a:pt x="1" y="13"/>
                  </a:lnTo>
                  <a:lnTo>
                    <a:pt x="0" y="22"/>
                  </a:lnTo>
                  <a:lnTo>
                    <a:pt x="1" y="30"/>
                  </a:lnTo>
                  <a:lnTo>
                    <a:pt x="6" y="36"/>
                  </a:lnTo>
                  <a:lnTo>
                    <a:pt x="11" y="40"/>
                  </a:lnTo>
                  <a:lnTo>
                    <a:pt x="2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48" name="Freeform 10">
              <a:extLst>
                <a:ext uri="{FF2B5EF4-FFF2-40B4-BE49-F238E27FC236}">
                  <a16:creationId xmlns:a16="http://schemas.microsoft.com/office/drawing/2014/main" id="{E67F59B8-D191-44F4-8224-4BEB3AD4A17E}"/>
                </a:ext>
              </a:extLst>
            </p:cNvPr>
            <p:cNvSpPr>
              <a:spLocks/>
            </p:cNvSpPr>
            <p:nvPr/>
          </p:nvSpPr>
          <p:spPr bwMode="auto">
            <a:xfrm>
              <a:off x="1123" y="1832"/>
              <a:ext cx="43" cy="42"/>
            </a:xfrm>
            <a:custGeom>
              <a:avLst/>
              <a:gdLst>
                <a:gd name="T0" fmla="*/ 22 w 43"/>
                <a:gd name="T1" fmla="*/ 42 h 42"/>
                <a:gd name="T2" fmla="*/ 30 w 43"/>
                <a:gd name="T3" fmla="*/ 40 h 42"/>
                <a:gd name="T4" fmla="*/ 38 w 43"/>
                <a:gd name="T5" fmla="*/ 36 h 42"/>
                <a:gd name="T6" fmla="*/ 42 w 43"/>
                <a:gd name="T7" fmla="*/ 30 h 42"/>
                <a:gd name="T8" fmla="*/ 43 w 43"/>
                <a:gd name="T9" fmla="*/ 22 h 42"/>
                <a:gd name="T10" fmla="*/ 42 w 43"/>
                <a:gd name="T11" fmla="*/ 13 h 42"/>
                <a:gd name="T12" fmla="*/ 38 w 43"/>
                <a:gd name="T13" fmla="*/ 6 h 42"/>
                <a:gd name="T14" fmla="*/ 30 w 43"/>
                <a:gd name="T15" fmla="*/ 1 h 42"/>
                <a:gd name="T16" fmla="*/ 22 w 43"/>
                <a:gd name="T17" fmla="*/ 0 h 42"/>
                <a:gd name="T18" fmla="*/ 13 w 43"/>
                <a:gd name="T19" fmla="*/ 1 h 42"/>
                <a:gd name="T20" fmla="*/ 7 w 43"/>
                <a:gd name="T21" fmla="*/ 6 h 42"/>
                <a:gd name="T22" fmla="*/ 2 w 43"/>
                <a:gd name="T23" fmla="*/ 13 h 42"/>
                <a:gd name="T24" fmla="*/ 0 w 43"/>
                <a:gd name="T25" fmla="*/ 22 h 42"/>
                <a:gd name="T26" fmla="*/ 2 w 43"/>
                <a:gd name="T27" fmla="*/ 30 h 42"/>
                <a:gd name="T28" fmla="*/ 7 w 43"/>
                <a:gd name="T29" fmla="*/ 36 h 42"/>
                <a:gd name="T30" fmla="*/ 13 w 43"/>
                <a:gd name="T31" fmla="*/ 40 h 42"/>
                <a:gd name="T32" fmla="*/ 22 w 43"/>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2"/>
                <a:gd name="T53" fmla="*/ 43 w 43"/>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2">
                  <a:moveTo>
                    <a:pt x="22" y="42"/>
                  </a:moveTo>
                  <a:lnTo>
                    <a:pt x="30" y="40"/>
                  </a:lnTo>
                  <a:lnTo>
                    <a:pt x="38" y="36"/>
                  </a:lnTo>
                  <a:lnTo>
                    <a:pt x="42" y="30"/>
                  </a:lnTo>
                  <a:lnTo>
                    <a:pt x="43" y="22"/>
                  </a:lnTo>
                  <a:lnTo>
                    <a:pt x="42" y="13"/>
                  </a:lnTo>
                  <a:lnTo>
                    <a:pt x="38" y="6"/>
                  </a:lnTo>
                  <a:lnTo>
                    <a:pt x="30" y="1"/>
                  </a:lnTo>
                  <a:lnTo>
                    <a:pt x="22" y="0"/>
                  </a:lnTo>
                  <a:lnTo>
                    <a:pt x="13" y="1"/>
                  </a:lnTo>
                  <a:lnTo>
                    <a:pt x="7" y="6"/>
                  </a:lnTo>
                  <a:lnTo>
                    <a:pt x="2" y="13"/>
                  </a:lnTo>
                  <a:lnTo>
                    <a:pt x="0" y="22"/>
                  </a:lnTo>
                  <a:lnTo>
                    <a:pt x="2" y="30"/>
                  </a:lnTo>
                  <a:lnTo>
                    <a:pt x="7" y="36"/>
                  </a:lnTo>
                  <a:lnTo>
                    <a:pt x="13" y="40"/>
                  </a:lnTo>
                  <a:lnTo>
                    <a:pt x="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49" name="Freeform 9">
              <a:extLst>
                <a:ext uri="{FF2B5EF4-FFF2-40B4-BE49-F238E27FC236}">
                  <a16:creationId xmlns:a16="http://schemas.microsoft.com/office/drawing/2014/main" id="{1AF857CB-7655-493C-A696-AD1952E7727C}"/>
                </a:ext>
              </a:extLst>
            </p:cNvPr>
            <p:cNvSpPr>
              <a:spLocks/>
            </p:cNvSpPr>
            <p:nvPr/>
          </p:nvSpPr>
          <p:spPr bwMode="auto">
            <a:xfrm>
              <a:off x="1204" y="1832"/>
              <a:ext cx="42" cy="42"/>
            </a:xfrm>
            <a:custGeom>
              <a:avLst/>
              <a:gdLst>
                <a:gd name="T0" fmla="*/ 20 w 42"/>
                <a:gd name="T1" fmla="*/ 42 h 42"/>
                <a:gd name="T2" fmla="*/ 29 w 42"/>
                <a:gd name="T3" fmla="*/ 40 h 42"/>
                <a:gd name="T4" fmla="*/ 36 w 42"/>
                <a:gd name="T5" fmla="*/ 36 h 42"/>
                <a:gd name="T6" fmla="*/ 40 w 42"/>
                <a:gd name="T7" fmla="*/ 30 h 42"/>
                <a:gd name="T8" fmla="*/ 42 w 42"/>
                <a:gd name="T9" fmla="*/ 22 h 42"/>
                <a:gd name="T10" fmla="*/ 40 w 42"/>
                <a:gd name="T11" fmla="*/ 13 h 42"/>
                <a:gd name="T12" fmla="*/ 36 w 42"/>
                <a:gd name="T13" fmla="*/ 6 h 42"/>
                <a:gd name="T14" fmla="*/ 29 w 42"/>
                <a:gd name="T15" fmla="*/ 1 h 42"/>
                <a:gd name="T16" fmla="*/ 20 w 42"/>
                <a:gd name="T17" fmla="*/ 0 h 42"/>
                <a:gd name="T18" fmla="*/ 12 w 42"/>
                <a:gd name="T19" fmla="*/ 1 h 42"/>
                <a:gd name="T20" fmla="*/ 6 w 42"/>
                <a:gd name="T21" fmla="*/ 6 h 42"/>
                <a:gd name="T22" fmla="*/ 1 w 42"/>
                <a:gd name="T23" fmla="*/ 13 h 42"/>
                <a:gd name="T24" fmla="*/ 0 w 42"/>
                <a:gd name="T25" fmla="*/ 22 h 42"/>
                <a:gd name="T26" fmla="*/ 1 w 42"/>
                <a:gd name="T27" fmla="*/ 30 h 42"/>
                <a:gd name="T28" fmla="*/ 6 w 42"/>
                <a:gd name="T29" fmla="*/ 36 h 42"/>
                <a:gd name="T30" fmla="*/ 12 w 42"/>
                <a:gd name="T31" fmla="*/ 40 h 42"/>
                <a:gd name="T32" fmla="*/ 20 w 42"/>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2"/>
                <a:gd name="T53" fmla="*/ 42 w 42"/>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2">
                  <a:moveTo>
                    <a:pt x="20" y="42"/>
                  </a:moveTo>
                  <a:lnTo>
                    <a:pt x="29" y="40"/>
                  </a:lnTo>
                  <a:lnTo>
                    <a:pt x="36" y="36"/>
                  </a:lnTo>
                  <a:lnTo>
                    <a:pt x="40" y="30"/>
                  </a:lnTo>
                  <a:lnTo>
                    <a:pt x="42" y="22"/>
                  </a:lnTo>
                  <a:lnTo>
                    <a:pt x="40" y="13"/>
                  </a:lnTo>
                  <a:lnTo>
                    <a:pt x="36" y="6"/>
                  </a:lnTo>
                  <a:lnTo>
                    <a:pt x="29" y="1"/>
                  </a:lnTo>
                  <a:lnTo>
                    <a:pt x="20" y="0"/>
                  </a:lnTo>
                  <a:lnTo>
                    <a:pt x="12" y="1"/>
                  </a:lnTo>
                  <a:lnTo>
                    <a:pt x="6" y="6"/>
                  </a:lnTo>
                  <a:lnTo>
                    <a:pt x="1" y="13"/>
                  </a:lnTo>
                  <a:lnTo>
                    <a:pt x="0" y="22"/>
                  </a:lnTo>
                  <a:lnTo>
                    <a:pt x="1" y="30"/>
                  </a:lnTo>
                  <a:lnTo>
                    <a:pt x="6" y="36"/>
                  </a:lnTo>
                  <a:lnTo>
                    <a:pt x="12" y="40"/>
                  </a:lnTo>
                  <a:lnTo>
                    <a:pt x="2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50" name="Freeform 8">
              <a:extLst>
                <a:ext uri="{FF2B5EF4-FFF2-40B4-BE49-F238E27FC236}">
                  <a16:creationId xmlns:a16="http://schemas.microsoft.com/office/drawing/2014/main" id="{C25BDB3D-2286-429A-937F-29B2E88F36E0}"/>
                </a:ext>
              </a:extLst>
            </p:cNvPr>
            <p:cNvSpPr>
              <a:spLocks/>
            </p:cNvSpPr>
            <p:nvPr/>
          </p:nvSpPr>
          <p:spPr bwMode="auto">
            <a:xfrm>
              <a:off x="1283" y="1832"/>
              <a:ext cx="44" cy="42"/>
            </a:xfrm>
            <a:custGeom>
              <a:avLst/>
              <a:gdLst>
                <a:gd name="T0" fmla="*/ 22 w 44"/>
                <a:gd name="T1" fmla="*/ 42 h 42"/>
                <a:gd name="T2" fmla="*/ 31 w 44"/>
                <a:gd name="T3" fmla="*/ 40 h 42"/>
                <a:gd name="T4" fmla="*/ 38 w 44"/>
                <a:gd name="T5" fmla="*/ 36 h 42"/>
                <a:gd name="T6" fmla="*/ 42 w 44"/>
                <a:gd name="T7" fmla="*/ 30 h 42"/>
                <a:gd name="T8" fmla="*/ 44 w 44"/>
                <a:gd name="T9" fmla="*/ 22 h 42"/>
                <a:gd name="T10" fmla="*/ 42 w 44"/>
                <a:gd name="T11" fmla="*/ 13 h 42"/>
                <a:gd name="T12" fmla="*/ 38 w 44"/>
                <a:gd name="T13" fmla="*/ 6 h 42"/>
                <a:gd name="T14" fmla="*/ 31 w 44"/>
                <a:gd name="T15" fmla="*/ 1 h 42"/>
                <a:gd name="T16" fmla="*/ 22 w 44"/>
                <a:gd name="T17" fmla="*/ 0 h 42"/>
                <a:gd name="T18" fmla="*/ 13 w 44"/>
                <a:gd name="T19" fmla="*/ 1 h 42"/>
                <a:gd name="T20" fmla="*/ 8 w 44"/>
                <a:gd name="T21" fmla="*/ 6 h 42"/>
                <a:gd name="T22" fmla="*/ 2 w 44"/>
                <a:gd name="T23" fmla="*/ 13 h 42"/>
                <a:gd name="T24" fmla="*/ 0 w 44"/>
                <a:gd name="T25" fmla="*/ 22 h 42"/>
                <a:gd name="T26" fmla="*/ 2 w 44"/>
                <a:gd name="T27" fmla="*/ 30 h 42"/>
                <a:gd name="T28" fmla="*/ 8 w 44"/>
                <a:gd name="T29" fmla="*/ 36 h 42"/>
                <a:gd name="T30" fmla="*/ 13 w 44"/>
                <a:gd name="T31" fmla="*/ 40 h 42"/>
                <a:gd name="T32" fmla="*/ 22 w 44"/>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42"/>
                <a:gd name="T53" fmla="*/ 44 w 44"/>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42">
                  <a:moveTo>
                    <a:pt x="22" y="42"/>
                  </a:moveTo>
                  <a:lnTo>
                    <a:pt x="31" y="40"/>
                  </a:lnTo>
                  <a:lnTo>
                    <a:pt x="38" y="36"/>
                  </a:lnTo>
                  <a:lnTo>
                    <a:pt x="42" y="30"/>
                  </a:lnTo>
                  <a:lnTo>
                    <a:pt x="44" y="22"/>
                  </a:lnTo>
                  <a:lnTo>
                    <a:pt x="42" y="13"/>
                  </a:lnTo>
                  <a:lnTo>
                    <a:pt x="38" y="6"/>
                  </a:lnTo>
                  <a:lnTo>
                    <a:pt x="31" y="1"/>
                  </a:lnTo>
                  <a:lnTo>
                    <a:pt x="22" y="0"/>
                  </a:lnTo>
                  <a:lnTo>
                    <a:pt x="13" y="1"/>
                  </a:lnTo>
                  <a:lnTo>
                    <a:pt x="8" y="6"/>
                  </a:lnTo>
                  <a:lnTo>
                    <a:pt x="2" y="13"/>
                  </a:lnTo>
                  <a:lnTo>
                    <a:pt x="0" y="22"/>
                  </a:lnTo>
                  <a:lnTo>
                    <a:pt x="2" y="30"/>
                  </a:lnTo>
                  <a:lnTo>
                    <a:pt x="8" y="36"/>
                  </a:lnTo>
                  <a:lnTo>
                    <a:pt x="13" y="40"/>
                  </a:lnTo>
                  <a:lnTo>
                    <a:pt x="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51" name="Freeform 7">
              <a:extLst>
                <a:ext uri="{FF2B5EF4-FFF2-40B4-BE49-F238E27FC236}">
                  <a16:creationId xmlns:a16="http://schemas.microsoft.com/office/drawing/2014/main" id="{D0C4FD02-4A19-4DB1-9EC3-0078588FD28E}"/>
                </a:ext>
              </a:extLst>
            </p:cNvPr>
            <p:cNvSpPr>
              <a:spLocks/>
            </p:cNvSpPr>
            <p:nvPr/>
          </p:nvSpPr>
          <p:spPr bwMode="auto">
            <a:xfrm>
              <a:off x="1044" y="1907"/>
              <a:ext cx="42" cy="41"/>
            </a:xfrm>
            <a:custGeom>
              <a:avLst/>
              <a:gdLst>
                <a:gd name="T0" fmla="*/ 20 w 42"/>
                <a:gd name="T1" fmla="*/ 41 h 41"/>
                <a:gd name="T2" fmla="*/ 29 w 42"/>
                <a:gd name="T3" fmla="*/ 40 h 41"/>
                <a:gd name="T4" fmla="*/ 36 w 42"/>
                <a:gd name="T5" fmla="*/ 36 h 41"/>
                <a:gd name="T6" fmla="*/ 40 w 42"/>
                <a:gd name="T7" fmla="*/ 30 h 41"/>
                <a:gd name="T8" fmla="*/ 42 w 42"/>
                <a:gd name="T9" fmla="*/ 21 h 41"/>
                <a:gd name="T10" fmla="*/ 40 w 42"/>
                <a:gd name="T11" fmla="*/ 13 h 41"/>
                <a:gd name="T12" fmla="*/ 36 w 42"/>
                <a:gd name="T13" fmla="*/ 6 h 41"/>
                <a:gd name="T14" fmla="*/ 29 w 42"/>
                <a:gd name="T15" fmla="*/ 1 h 41"/>
                <a:gd name="T16" fmla="*/ 20 w 42"/>
                <a:gd name="T17" fmla="*/ 0 h 41"/>
                <a:gd name="T18" fmla="*/ 11 w 42"/>
                <a:gd name="T19" fmla="*/ 1 h 41"/>
                <a:gd name="T20" fmla="*/ 6 w 42"/>
                <a:gd name="T21" fmla="*/ 6 h 41"/>
                <a:gd name="T22" fmla="*/ 1 w 42"/>
                <a:gd name="T23" fmla="*/ 13 h 41"/>
                <a:gd name="T24" fmla="*/ 0 w 42"/>
                <a:gd name="T25" fmla="*/ 21 h 41"/>
                <a:gd name="T26" fmla="*/ 1 w 42"/>
                <a:gd name="T27" fmla="*/ 30 h 41"/>
                <a:gd name="T28" fmla="*/ 6 w 42"/>
                <a:gd name="T29" fmla="*/ 36 h 41"/>
                <a:gd name="T30" fmla="*/ 11 w 42"/>
                <a:gd name="T31" fmla="*/ 40 h 41"/>
                <a:gd name="T32" fmla="*/ 20 w 42"/>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1"/>
                <a:gd name="T53" fmla="*/ 42 w 42"/>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1">
                  <a:moveTo>
                    <a:pt x="20" y="41"/>
                  </a:moveTo>
                  <a:lnTo>
                    <a:pt x="29" y="40"/>
                  </a:lnTo>
                  <a:lnTo>
                    <a:pt x="36" y="36"/>
                  </a:lnTo>
                  <a:lnTo>
                    <a:pt x="40" y="30"/>
                  </a:lnTo>
                  <a:lnTo>
                    <a:pt x="42" y="21"/>
                  </a:lnTo>
                  <a:lnTo>
                    <a:pt x="40" y="13"/>
                  </a:lnTo>
                  <a:lnTo>
                    <a:pt x="36" y="6"/>
                  </a:lnTo>
                  <a:lnTo>
                    <a:pt x="29" y="1"/>
                  </a:lnTo>
                  <a:lnTo>
                    <a:pt x="20" y="0"/>
                  </a:lnTo>
                  <a:lnTo>
                    <a:pt x="11" y="1"/>
                  </a:lnTo>
                  <a:lnTo>
                    <a:pt x="6" y="6"/>
                  </a:lnTo>
                  <a:lnTo>
                    <a:pt x="1" y="13"/>
                  </a:lnTo>
                  <a:lnTo>
                    <a:pt x="0" y="21"/>
                  </a:lnTo>
                  <a:lnTo>
                    <a:pt x="1" y="30"/>
                  </a:lnTo>
                  <a:lnTo>
                    <a:pt x="6" y="36"/>
                  </a:lnTo>
                  <a:lnTo>
                    <a:pt x="11" y="40"/>
                  </a:lnTo>
                  <a:lnTo>
                    <a:pt x="2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52" name="Freeform 6">
              <a:extLst>
                <a:ext uri="{FF2B5EF4-FFF2-40B4-BE49-F238E27FC236}">
                  <a16:creationId xmlns:a16="http://schemas.microsoft.com/office/drawing/2014/main" id="{77DAB0D6-A0A9-4933-B5E2-F367ADC637CB}"/>
                </a:ext>
              </a:extLst>
            </p:cNvPr>
            <p:cNvSpPr>
              <a:spLocks/>
            </p:cNvSpPr>
            <p:nvPr/>
          </p:nvSpPr>
          <p:spPr bwMode="auto">
            <a:xfrm>
              <a:off x="1123" y="1907"/>
              <a:ext cx="43" cy="41"/>
            </a:xfrm>
            <a:custGeom>
              <a:avLst/>
              <a:gdLst>
                <a:gd name="T0" fmla="*/ 22 w 43"/>
                <a:gd name="T1" fmla="*/ 41 h 41"/>
                <a:gd name="T2" fmla="*/ 30 w 43"/>
                <a:gd name="T3" fmla="*/ 40 h 41"/>
                <a:gd name="T4" fmla="*/ 38 w 43"/>
                <a:gd name="T5" fmla="*/ 36 h 41"/>
                <a:gd name="T6" fmla="*/ 42 w 43"/>
                <a:gd name="T7" fmla="*/ 30 h 41"/>
                <a:gd name="T8" fmla="*/ 43 w 43"/>
                <a:gd name="T9" fmla="*/ 21 h 41"/>
                <a:gd name="T10" fmla="*/ 42 w 43"/>
                <a:gd name="T11" fmla="*/ 13 h 41"/>
                <a:gd name="T12" fmla="*/ 38 w 43"/>
                <a:gd name="T13" fmla="*/ 6 h 41"/>
                <a:gd name="T14" fmla="*/ 30 w 43"/>
                <a:gd name="T15" fmla="*/ 1 h 41"/>
                <a:gd name="T16" fmla="*/ 22 w 43"/>
                <a:gd name="T17" fmla="*/ 0 h 41"/>
                <a:gd name="T18" fmla="*/ 13 w 43"/>
                <a:gd name="T19" fmla="*/ 1 h 41"/>
                <a:gd name="T20" fmla="*/ 7 w 43"/>
                <a:gd name="T21" fmla="*/ 6 h 41"/>
                <a:gd name="T22" fmla="*/ 2 w 43"/>
                <a:gd name="T23" fmla="*/ 13 h 41"/>
                <a:gd name="T24" fmla="*/ 0 w 43"/>
                <a:gd name="T25" fmla="*/ 21 h 41"/>
                <a:gd name="T26" fmla="*/ 2 w 43"/>
                <a:gd name="T27" fmla="*/ 30 h 41"/>
                <a:gd name="T28" fmla="*/ 7 w 43"/>
                <a:gd name="T29" fmla="*/ 36 h 41"/>
                <a:gd name="T30" fmla="*/ 13 w 43"/>
                <a:gd name="T31" fmla="*/ 40 h 41"/>
                <a:gd name="T32" fmla="*/ 22 w 43"/>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1"/>
                <a:gd name="T53" fmla="*/ 43 w 43"/>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1">
                  <a:moveTo>
                    <a:pt x="22" y="41"/>
                  </a:moveTo>
                  <a:lnTo>
                    <a:pt x="30" y="40"/>
                  </a:lnTo>
                  <a:lnTo>
                    <a:pt x="38" y="36"/>
                  </a:lnTo>
                  <a:lnTo>
                    <a:pt x="42" y="30"/>
                  </a:lnTo>
                  <a:lnTo>
                    <a:pt x="43" y="21"/>
                  </a:lnTo>
                  <a:lnTo>
                    <a:pt x="42" y="13"/>
                  </a:lnTo>
                  <a:lnTo>
                    <a:pt x="38" y="6"/>
                  </a:lnTo>
                  <a:lnTo>
                    <a:pt x="30" y="1"/>
                  </a:lnTo>
                  <a:lnTo>
                    <a:pt x="22" y="0"/>
                  </a:lnTo>
                  <a:lnTo>
                    <a:pt x="13" y="1"/>
                  </a:lnTo>
                  <a:lnTo>
                    <a:pt x="7" y="6"/>
                  </a:lnTo>
                  <a:lnTo>
                    <a:pt x="2" y="13"/>
                  </a:lnTo>
                  <a:lnTo>
                    <a:pt x="0" y="21"/>
                  </a:lnTo>
                  <a:lnTo>
                    <a:pt x="2" y="30"/>
                  </a:lnTo>
                  <a:lnTo>
                    <a:pt x="7" y="36"/>
                  </a:lnTo>
                  <a:lnTo>
                    <a:pt x="13" y="40"/>
                  </a:lnTo>
                  <a:lnTo>
                    <a:pt x="2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53" name="Freeform 5">
              <a:extLst>
                <a:ext uri="{FF2B5EF4-FFF2-40B4-BE49-F238E27FC236}">
                  <a16:creationId xmlns:a16="http://schemas.microsoft.com/office/drawing/2014/main" id="{8C6D819B-7EE9-4C1B-9F48-31AC018AE686}"/>
                </a:ext>
              </a:extLst>
            </p:cNvPr>
            <p:cNvSpPr>
              <a:spLocks/>
            </p:cNvSpPr>
            <p:nvPr/>
          </p:nvSpPr>
          <p:spPr bwMode="auto">
            <a:xfrm>
              <a:off x="1204" y="1907"/>
              <a:ext cx="42" cy="41"/>
            </a:xfrm>
            <a:custGeom>
              <a:avLst/>
              <a:gdLst>
                <a:gd name="T0" fmla="*/ 20 w 42"/>
                <a:gd name="T1" fmla="*/ 41 h 41"/>
                <a:gd name="T2" fmla="*/ 29 w 42"/>
                <a:gd name="T3" fmla="*/ 40 h 41"/>
                <a:gd name="T4" fmla="*/ 36 w 42"/>
                <a:gd name="T5" fmla="*/ 36 h 41"/>
                <a:gd name="T6" fmla="*/ 40 w 42"/>
                <a:gd name="T7" fmla="*/ 30 h 41"/>
                <a:gd name="T8" fmla="*/ 42 w 42"/>
                <a:gd name="T9" fmla="*/ 21 h 41"/>
                <a:gd name="T10" fmla="*/ 40 w 42"/>
                <a:gd name="T11" fmla="*/ 13 h 41"/>
                <a:gd name="T12" fmla="*/ 36 w 42"/>
                <a:gd name="T13" fmla="*/ 6 h 41"/>
                <a:gd name="T14" fmla="*/ 29 w 42"/>
                <a:gd name="T15" fmla="*/ 1 h 41"/>
                <a:gd name="T16" fmla="*/ 20 w 42"/>
                <a:gd name="T17" fmla="*/ 0 h 41"/>
                <a:gd name="T18" fmla="*/ 12 w 42"/>
                <a:gd name="T19" fmla="*/ 1 h 41"/>
                <a:gd name="T20" fmla="*/ 6 w 42"/>
                <a:gd name="T21" fmla="*/ 6 h 41"/>
                <a:gd name="T22" fmla="*/ 1 w 42"/>
                <a:gd name="T23" fmla="*/ 13 h 41"/>
                <a:gd name="T24" fmla="*/ 0 w 42"/>
                <a:gd name="T25" fmla="*/ 21 h 41"/>
                <a:gd name="T26" fmla="*/ 1 w 42"/>
                <a:gd name="T27" fmla="*/ 30 h 41"/>
                <a:gd name="T28" fmla="*/ 6 w 42"/>
                <a:gd name="T29" fmla="*/ 36 h 41"/>
                <a:gd name="T30" fmla="*/ 12 w 42"/>
                <a:gd name="T31" fmla="*/ 40 h 41"/>
                <a:gd name="T32" fmla="*/ 20 w 42"/>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1"/>
                <a:gd name="T53" fmla="*/ 42 w 42"/>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1">
                  <a:moveTo>
                    <a:pt x="20" y="41"/>
                  </a:moveTo>
                  <a:lnTo>
                    <a:pt x="29" y="40"/>
                  </a:lnTo>
                  <a:lnTo>
                    <a:pt x="36" y="36"/>
                  </a:lnTo>
                  <a:lnTo>
                    <a:pt x="40" y="30"/>
                  </a:lnTo>
                  <a:lnTo>
                    <a:pt x="42" y="21"/>
                  </a:lnTo>
                  <a:lnTo>
                    <a:pt x="40" y="13"/>
                  </a:lnTo>
                  <a:lnTo>
                    <a:pt x="36" y="6"/>
                  </a:lnTo>
                  <a:lnTo>
                    <a:pt x="29" y="1"/>
                  </a:lnTo>
                  <a:lnTo>
                    <a:pt x="20" y="0"/>
                  </a:lnTo>
                  <a:lnTo>
                    <a:pt x="12" y="1"/>
                  </a:lnTo>
                  <a:lnTo>
                    <a:pt x="6" y="6"/>
                  </a:lnTo>
                  <a:lnTo>
                    <a:pt x="1" y="13"/>
                  </a:lnTo>
                  <a:lnTo>
                    <a:pt x="0" y="21"/>
                  </a:lnTo>
                  <a:lnTo>
                    <a:pt x="1" y="30"/>
                  </a:lnTo>
                  <a:lnTo>
                    <a:pt x="6" y="36"/>
                  </a:lnTo>
                  <a:lnTo>
                    <a:pt x="12" y="40"/>
                  </a:lnTo>
                  <a:lnTo>
                    <a:pt x="2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54" name="Freeform 4">
              <a:extLst>
                <a:ext uri="{FF2B5EF4-FFF2-40B4-BE49-F238E27FC236}">
                  <a16:creationId xmlns:a16="http://schemas.microsoft.com/office/drawing/2014/main" id="{AEADAF5D-B6E7-4352-9CAB-CB245D591BE9}"/>
                </a:ext>
              </a:extLst>
            </p:cNvPr>
            <p:cNvSpPr>
              <a:spLocks/>
            </p:cNvSpPr>
            <p:nvPr/>
          </p:nvSpPr>
          <p:spPr bwMode="auto">
            <a:xfrm>
              <a:off x="1283" y="1907"/>
              <a:ext cx="44" cy="41"/>
            </a:xfrm>
            <a:custGeom>
              <a:avLst/>
              <a:gdLst>
                <a:gd name="T0" fmla="*/ 22 w 44"/>
                <a:gd name="T1" fmla="*/ 41 h 41"/>
                <a:gd name="T2" fmla="*/ 31 w 44"/>
                <a:gd name="T3" fmla="*/ 40 h 41"/>
                <a:gd name="T4" fmla="*/ 38 w 44"/>
                <a:gd name="T5" fmla="*/ 36 h 41"/>
                <a:gd name="T6" fmla="*/ 42 w 44"/>
                <a:gd name="T7" fmla="*/ 30 h 41"/>
                <a:gd name="T8" fmla="*/ 44 w 44"/>
                <a:gd name="T9" fmla="*/ 21 h 41"/>
                <a:gd name="T10" fmla="*/ 42 w 44"/>
                <a:gd name="T11" fmla="*/ 13 h 41"/>
                <a:gd name="T12" fmla="*/ 38 w 44"/>
                <a:gd name="T13" fmla="*/ 6 h 41"/>
                <a:gd name="T14" fmla="*/ 31 w 44"/>
                <a:gd name="T15" fmla="*/ 1 h 41"/>
                <a:gd name="T16" fmla="*/ 22 w 44"/>
                <a:gd name="T17" fmla="*/ 0 h 41"/>
                <a:gd name="T18" fmla="*/ 13 w 44"/>
                <a:gd name="T19" fmla="*/ 1 h 41"/>
                <a:gd name="T20" fmla="*/ 8 w 44"/>
                <a:gd name="T21" fmla="*/ 6 h 41"/>
                <a:gd name="T22" fmla="*/ 2 w 44"/>
                <a:gd name="T23" fmla="*/ 13 h 41"/>
                <a:gd name="T24" fmla="*/ 0 w 44"/>
                <a:gd name="T25" fmla="*/ 21 h 41"/>
                <a:gd name="T26" fmla="*/ 2 w 44"/>
                <a:gd name="T27" fmla="*/ 30 h 41"/>
                <a:gd name="T28" fmla="*/ 8 w 44"/>
                <a:gd name="T29" fmla="*/ 36 h 41"/>
                <a:gd name="T30" fmla="*/ 13 w 44"/>
                <a:gd name="T31" fmla="*/ 40 h 41"/>
                <a:gd name="T32" fmla="*/ 22 w 44"/>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41"/>
                <a:gd name="T53" fmla="*/ 44 w 44"/>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41">
                  <a:moveTo>
                    <a:pt x="22" y="41"/>
                  </a:moveTo>
                  <a:lnTo>
                    <a:pt x="31" y="40"/>
                  </a:lnTo>
                  <a:lnTo>
                    <a:pt x="38" y="36"/>
                  </a:lnTo>
                  <a:lnTo>
                    <a:pt x="42" y="30"/>
                  </a:lnTo>
                  <a:lnTo>
                    <a:pt x="44" y="21"/>
                  </a:lnTo>
                  <a:lnTo>
                    <a:pt x="42" y="13"/>
                  </a:lnTo>
                  <a:lnTo>
                    <a:pt x="38" y="6"/>
                  </a:lnTo>
                  <a:lnTo>
                    <a:pt x="31" y="1"/>
                  </a:lnTo>
                  <a:lnTo>
                    <a:pt x="22" y="0"/>
                  </a:lnTo>
                  <a:lnTo>
                    <a:pt x="13" y="1"/>
                  </a:lnTo>
                  <a:lnTo>
                    <a:pt x="8" y="6"/>
                  </a:lnTo>
                  <a:lnTo>
                    <a:pt x="2" y="13"/>
                  </a:lnTo>
                  <a:lnTo>
                    <a:pt x="0" y="21"/>
                  </a:lnTo>
                  <a:lnTo>
                    <a:pt x="2" y="30"/>
                  </a:lnTo>
                  <a:lnTo>
                    <a:pt x="8" y="36"/>
                  </a:lnTo>
                  <a:lnTo>
                    <a:pt x="13" y="40"/>
                  </a:lnTo>
                  <a:lnTo>
                    <a:pt x="2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pic>
        <p:nvPicPr>
          <p:cNvPr id="42" name="Picture 41" descr="C:\Program Files\Microsoft Office\MEDIA\CAGCAT10\j0300520.gif">
            <a:extLst>
              <a:ext uri="{FF2B5EF4-FFF2-40B4-BE49-F238E27FC236}">
                <a16:creationId xmlns:a16="http://schemas.microsoft.com/office/drawing/2014/main" id="{17066560-01D7-4914-999A-AD3045238734}"/>
              </a:ext>
            </a:extLst>
          </p:cNvPr>
          <p:cNvPicPr/>
          <p:nvPr/>
        </p:nvPicPr>
        <p:blipFill>
          <a:blip r:embed="rId5" cstate="print"/>
          <a:srcRect/>
          <a:stretch>
            <a:fillRect/>
          </a:stretch>
        </p:blipFill>
        <p:spPr bwMode="auto">
          <a:xfrm>
            <a:off x="5181600" y="3041185"/>
            <a:ext cx="1455434" cy="1310987"/>
          </a:xfrm>
          <a:prstGeom prst="rect">
            <a:avLst/>
          </a:prstGeom>
          <a:noFill/>
          <a:ln w="9525">
            <a:noFill/>
            <a:miter lim="800000"/>
            <a:headEnd/>
            <a:tailEnd/>
          </a:ln>
          <a:scene3d>
            <a:camera prst="orthographicFront">
              <a:rot lat="0" lon="11099999" rev="0"/>
            </a:camera>
            <a:lightRig rig="threePt" dir="t"/>
          </a:scene3d>
        </p:spPr>
      </p:pic>
      <p:pic>
        <p:nvPicPr>
          <p:cNvPr id="47142" name="Picture 38" descr="C:\Documents and Settings\kokila\Local Settings\Temporary Internet Files\Content.IE5\GJI1WFAZ\MC900241385[1].wmf">
            <a:extLst>
              <a:ext uri="{FF2B5EF4-FFF2-40B4-BE49-F238E27FC236}">
                <a16:creationId xmlns:a16="http://schemas.microsoft.com/office/drawing/2014/main" id="{1BF61A01-852A-4BF3-A8B6-82178E3110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5200" y="4267200"/>
            <a:ext cx="1066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a:extLst>
              <a:ext uri="{FF2B5EF4-FFF2-40B4-BE49-F238E27FC236}">
                <a16:creationId xmlns:a16="http://schemas.microsoft.com/office/drawing/2014/main" id="{F6C485A2-79FB-4FE6-9410-DE3954583E0A}"/>
              </a:ext>
            </a:extLst>
          </p:cNvPr>
          <p:cNvSpPr txBox="1">
            <a:spLocks noChangeArrowheads="1"/>
          </p:cNvSpPr>
          <p:nvPr/>
        </p:nvSpPr>
        <p:spPr bwMode="auto">
          <a:xfrm>
            <a:off x="2362201" y="3657600"/>
            <a:ext cx="1711325" cy="369888"/>
          </a:xfrm>
          <a:prstGeom prst="rect">
            <a:avLst/>
          </a:prstGeom>
          <a:solidFill>
            <a:schemeClr val="accent1"/>
          </a:solidFill>
          <a:ln w="9525" cap="rnd">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accent2"/>
                </a:solidFill>
              </a:rPr>
              <a:t>Client System</a:t>
            </a:r>
          </a:p>
        </p:txBody>
      </p:sp>
      <p:pic>
        <p:nvPicPr>
          <p:cNvPr id="45" name="Content Placeholder 3" descr="C:\Program Files\Microsoft Office\MEDIA\CAGCAT10\j0285410.wmf">
            <a:extLst>
              <a:ext uri="{FF2B5EF4-FFF2-40B4-BE49-F238E27FC236}">
                <a16:creationId xmlns:a16="http://schemas.microsoft.com/office/drawing/2014/main" id="{C30B8B65-74B6-45F6-95F2-17AA8F873C5E}"/>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1600" y="2178050"/>
            <a:ext cx="1295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5" descr="C:\Documents and Settings\kokila\Local Settings\Temporary Internet Files\Content.IE5\2323292F\MC900205584[1].wmf">
            <a:extLst>
              <a:ext uri="{FF2B5EF4-FFF2-40B4-BE49-F238E27FC236}">
                <a16:creationId xmlns:a16="http://schemas.microsoft.com/office/drawing/2014/main" id="{A851E6FC-6BAE-4672-85D0-9DBB8DB90C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600" y="4114800"/>
            <a:ext cx="137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
            <a:extLst>
              <a:ext uri="{FF2B5EF4-FFF2-40B4-BE49-F238E27FC236}">
                <a16:creationId xmlns:a16="http://schemas.microsoft.com/office/drawing/2014/main" id="{7C78A6D2-366F-4544-BBFE-2B9BA2CFC922}"/>
              </a:ext>
            </a:extLst>
          </p:cNvPr>
          <p:cNvGrpSpPr>
            <a:grpSpLocks noChangeAspect="1"/>
          </p:cNvGrpSpPr>
          <p:nvPr/>
        </p:nvGrpSpPr>
        <p:grpSpPr bwMode="auto">
          <a:xfrm>
            <a:off x="7086600" y="2178050"/>
            <a:ext cx="1447800" cy="1322388"/>
            <a:chOff x="0" y="0"/>
            <a:chExt cx="2805" cy="2562"/>
          </a:xfrm>
        </p:grpSpPr>
        <p:sp>
          <p:nvSpPr>
            <p:cNvPr id="19489" name="AutoShape 36">
              <a:extLst>
                <a:ext uri="{FF2B5EF4-FFF2-40B4-BE49-F238E27FC236}">
                  <a16:creationId xmlns:a16="http://schemas.microsoft.com/office/drawing/2014/main" id="{08B7A1E7-7450-4520-9FB1-3573C93B0661}"/>
                </a:ext>
              </a:extLst>
            </p:cNvPr>
            <p:cNvSpPr>
              <a:spLocks noChangeAspect="1" noChangeArrowheads="1" noTextEdit="1"/>
            </p:cNvSpPr>
            <p:nvPr/>
          </p:nvSpPr>
          <p:spPr bwMode="auto">
            <a:xfrm>
              <a:off x="0" y="0"/>
              <a:ext cx="2805"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9490" name="Freeform 35">
              <a:extLst>
                <a:ext uri="{FF2B5EF4-FFF2-40B4-BE49-F238E27FC236}">
                  <a16:creationId xmlns:a16="http://schemas.microsoft.com/office/drawing/2014/main" id="{EC015B3D-9E64-4CCB-AF5C-99E1E2BC168C}"/>
                </a:ext>
              </a:extLst>
            </p:cNvPr>
            <p:cNvSpPr>
              <a:spLocks/>
            </p:cNvSpPr>
            <p:nvPr/>
          </p:nvSpPr>
          <p:spPr bwMode="auto">
            <a:xfrm>
              <a:off x="0" y="0"/>
              <a:ext cx="2805" cy="2562"/>
            </a:xfrm>
            <a:custGeom>
              <a:avLst/>
              <a:gdLst>
                <a:gd name="T0" fmla="*/ 909 w 2805"/>
                <a:gd name="T1" fmla="*/ 178 h 2562"/>
                <a:gd name="T2" fmla="*/ 1289 w 2805"/>
                <a:gd name="T3" fmla="*/ 455 h 2562"/>
                <a:gd name="T4" fmla="*/ 1369 w 2805"/>
                <a:gd name="T5" fmla="*/ 522 h 2562"/>
                <a:gd name="T6" fmla="*/ 970 w 2805"/>
                <a:gd name="T7" fmla="*/ 356 h 2562"/>
                <a:gd name="T8" fmla="*/ 700 w 2805"/>
                <a:gd name="T9" fmla="*/ 193 h 2562"/>
                <a:gd name="T10" fmla="*/ 1042 w 2805"/>
                <a:gd name="T11" fmla="*/ 481 h 2562"/>
                <a:gd name="T12" fmla="*/ 1403 w 2805"/>
                <a:gd name="T13" fmla="*/ 672 h 2562"/>
                <a:gd name="T14" fmla="*/ 1110 w 2805"/>
                <a:gd name="T15" fmla="*/ 593 h 2562"/>
                <a:gd name="T16" fmla="*/ 700 w 2805"/>
                <a:gd name="T17" fmla="*/ 387 h 2562"/>
                <a:gd name="T18" fmla="*/ 785 w 2805"/>
                <a:gd name="T19" fmla="*/ 491 h 2562"/>
                <a:gd name="T20" fmla="*/ 1112 w 2805"/>
                <a:gd name="T21" fmla="*/ 710 h 2562"/>
                <a:gd name="T22" fmla="*/ 1179 w 2805"/>
                <a:gd name="T23" fmla="*/ 773 h 2562"/>
                <a:gd name="T24" fmla="*/ 834 w 2805"/>
                <a:gd name="T25" fmla="*/ 648 h 2562"/>
                <a:gd name="T26" fmla="*/ 583 w 2805"/>
                <a:gd name="T27" fmla="*/ 530 h 2562"/>
                <a:gd name="T28" fmla="*/ 839 w 2805"/>
                <a:gd name="T29" fmla="*/ 731 h 2562"/>
                <a:gd name="T30" fmla="*/ 1080 w 2805"/>
                <a:gd name="T31" fmla="*/ 856 h 2562"/>
                <a:gd name="T32" fmla="*/ 869 w 2805"/>
                <a:gd name="T33" fmla="*/ 820 h 2562"/>
                <a:gd name="T34" fmla="*/ 580 w 2805"/>
                <a:gd name="T35" fmla="*/ 706 h 2562"/>
                <a:gd name="T36" fmla="*/ 670 w 2805"/>
                <a:gd name="T37" fmla="*/ 797 h 2562"/>
                <a:gd name="T38" fmla="*/ 1039 w 2805"/>
                <a:gd name="T39" fmla="*/ 1006 h 2562"/>
                <a:gd name="T40" fmla="*/ 1117 w 2805"/>
                <a:gd name="T41" fmla="*/ 1072 h 2562"/>
                <a:gd name="T42" fmla="*/ 728 w 2805"/>
                <a:gd name="T43" fmla="*/ 948 h 2562"/>
                <a:gd name="T44" fmla="*/ 461 w 2805"/>
                <a:gd name="T45" fmla="*/ 846 h 2562"/>
                <a:gd name="T46" fmla="*/ 798 w 2805"/>
                <a:gd name="T47" fmla="*/ 1059 h 2562"/>
                <a:gd name="T48" fmla="*/ 1155 w 2805"/>
                <a:gd name="T49" fmla="*/ 1230 h 2562"/>
                <a:gd name="T50" fmla="*/ 866 w 2805"/>
                <a:gd name="T51" fmla="*/ 1165 h 2562"/>
                <a:gd name="T52" fmla="*/ 455 w 2805"/>
                <a:gd name="T53" fmla="*/ 1013 h 2562"/>
                <a:gd name="T54" fmla="*/ 544 w 2805"/>
                <a:gd name="T55" fmla="*/ 1099 h 2562"/>
                <a:gd name="T56" fmla="*/ 921 w 2805"/>
                <a:gd name="T57" fmla="*/ 1298 h 2562"/>
                <a:gd name="T58" fmla="*/ 1000 w 2805"/>
                <a:gd name="T59" fmla="*/ 1364 h 2562"/>
                <a:gd name="T60" fmla="*/ 603 w 2805"/>
                <a:gd name="T61" fmla="*/ 1250 h 2562"/>
                <a:gd name="T62" fmla="*/ 325 w 2805"/>
                <a:gd name="T63" fmla="*/ 1151 h 2562"/>
                <a:gd name="T64" fmla="*/ 676 w 2805"/>
                <a:gd name="T65" fmla="*/ 1359 h 2562"/>
                <a:gd name="T66" fmla="*/ 1042 w 2805"/>
                <a:gd name="T67" fmla="*/ 1526 h 2562"/>
                <a:gd name="T68" fmla="*/ 748 w 2805"/>
                <a:gd name="T69" fmla="*/ 1467 h 2562"/>
                <a:gd name="T70" fmla="*/ 318 w 2805"/>
                <a:gd name="T71" fmla="*/ 1315 h 2562"/>
                <a:gd name="T72" fmla="*/ 411 w 2805"/>
                <a:gd name="T73" fmla="*/ 1402 h 2562"/>
                <a:gd name="T74" fmla="*/ 806 w 2805"/>
                <a:gd name="T75" fmla="*/ 1604 h 2562"/>
                <a:gd name="T76" fmla="*/ 888 w 2805"/>
                <a:gd name="T77" fmla="*/ 1670 h 2562"/>
                <a:gd name="T78" fmla="*/ 475 w 2805"/>
                <a:gd name="T79" fmla="*/ 1559 h 2562"/>
                <a:gd name="T80" fmla="*/ 175 w 2805"/>
                <a:gd name="T81" fmla="*/ 1448 h 2562"/>
                <a:gd name="T82" fmla="*/ 551 w 2805"/>
                <a:gd name="T83" fmla="*/ 1674 h 2562"/>
                <a:gd name="T84" fmla="*/ 935 w 2805"/>
                <a:gd name="T85" fmla="*/ 1838 h 2562"/>
                <a:gd name="T86" fmla="*/ 628 w 2805"/>
                <a:gd name="T87" fmla="*/ 1786 h 2562"/>
                <a:gd name="T88" fmla="*/ 165 w 2805"/>
                <a:gd name="T89" fmla="*/ 1619 h 2562"/>
                <a:gd name="T90" fmla="*/ 269 w 2805"/>
                <a:gd name="T91" fmla="*/ 1716 h 2562"/>
                <a:gd name="T92" fmla="*/ 693 w 2805"/>
                <a:gd name="T93" fmla="*/ 1928 h 2562"/>
                <a:gd name="T94" fmla="*/ 781 w 2805"/>
                <a:gd name="T95" fmla="*/ 1994 h 2562"/>
                <a:gd name="T96" fmla="*/ 339 w 2805"/>
                <a:gd name="T97" fmla="*/ 1884 h 2562"/>
                <a:gd name="T98" fmla="*/ 3 w 2805"/>
                <a:gd name="T99" fmla="*/ 1753 h 2562"/>
                <a:gd name="T100" fmla="*/ 609 w 2805"/>
                <a:gd name="T101" fmla="*/ 2045 h 2562"/>
                <a:gd name="T102" fmla="*/ 1159 w 2805"/>
                <a:gd name="T103" fmla="*/ 2158 h 2562"/>
                <a:gd name="T104" fmla="*/ 1631 w 2805"/>
                <a:gd name="T105" fmla="*/ 2243 h 2562"/>
                <a:gd name="T106" fmla="*/ 2102 w 2805"/>
                <a:gd name="T107" fmla="*/ 2506 h 2562"/>
                <a:gd name="T108" fmla="*/ 2324 w 2805"/>
                <a:gd name="T109" fmla="*/ 1838 h 2562"/>
                <a:gd name="T110" fmla="*/ 2736 w 2805"/>
                <a:gd name="T111" fmla="*/ 1160 h 2562"/>
                <a:gd name="T112" fmla="*/ 2399 w 2805"/>
                <a:gd name="T113" fmla="*/ 727 h 2562"/>
                <a:gd name="T114" fmla="*/ 1926 w 2805"/>
                <a:gd name="T115" fmla="*/ 575 h 2562"/>
                <a:gd name="T116" fmla="*/ 1415 w 2805"/>
                <a:gd name="T117" fmla="*/ 444 h 2562"/>
                <a:gd name="T118" fmla="*/ 839 w 2805"/>
                <a:gd name="T119" fmla="*/ 76 h 256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05"/>
                <a:gd name="T181" fmla="*/ 0 h 2562"/>
                <a:gd name="T182" fmla="*/ 2805 w 2805"/>
                <a:gd name="T183" fmla="*/ 2562 h 256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05" h="2562">
                  <a:moveTo>
                    <a:pt x="761" y="0"/>
                  </a:moveTo>
                  <a:lnTo>
                    <a:pt x="759" y="4"/>
                  </a:lnTo>
                  <a:lnTo>
                    <a:pt x="758" y="9"/>
                  </a:lnTo>
                  <a:lnTo>
                    <a:pt x="756" y="14"/>
                  </a:lnTo>
                  <a:lnTo>
                    <a:pt x="755" y="19"/>
                  </a:lnTo>
                  <a:lnTo>
                    <a:pt x="807" y="76"/>
                  </a:lnTo>
                  <a:lnTo>
                    <a:pt x="859" y="129"/>
                  </a:lnTo>
                  <a:lnTo>
                    <a:pt x="909" y="178"/>
                  </a:lnTo>
                  <a:lnTo>
                    <a:pt x="959" y="224"/>
                  </a:lnTo>
                  <a:lnTo>
                    <a:pt x="1008" y="266"/>
                  </a:lnTo>
                  <a:lnTo>
                    <a:pt x="1057" y="305"/>
                  </a:lnTo>
                  <a:lnTo>
                    <a:pt x="1104" y="341"/>
                  </a:lnTo>
                  <a:lnTo>
                    <a:pt x="1152" y="372"/>
                  </a:lnTo>
                  <a:lnTo>
                    <a:pt x="1198" y="402"/>
                  </a:lnTo>
                  <a:lnTo>
                    <a:pt x="1244" y="430"/>
                  </a:lnTo>
                  <a:lnTo>
                    <a:pt x="1289" y="455"/>
                  </a:lnTo>
                  <a:lnTo>
                    <a:pt x="1335" y="478"/>
                  </a:lnTo>
                  <a:lnTo>
                    <a:pt x="1380" y="500"/>
                  </a:lnTo>
                  <a:lnTo>
                    <a:pt x="1425" y="520"/>
                  </a:lnTo>
                  <a:lnTo>
                    <a:pt x="1468" y="539"/>
                  </a:lnTo>
                  <a:lnTo>
                    <a:pt x="1513" y="556"/>
                  </a:lnTo>
                  <a:lnTo>
                    <a:pt x="1465" y="546"/>
                  </a:lnTo>
                  <a:lnTo>
                    <a:pt x="1416" y="535"/>
                  </a:lnTo>
                  <a:lnTo>
                    <a:pt x="1369" y="522"/>
                  </a:lnTo>
                  <a:lnTo>
                    <a:pt x="1319" y="507"/>
                  </a:lnTo>
                  <a:lnTo>
                    <a:pt x="1272" y="491"/>
                  </a:lnTo>
                  <a:lnTo>
                    <a:pt x="1223" y="474"/>
                  </a:lnTo>
                  <a:lnTo>
                    <a:pt x="1172" y="455"/>
                  </a:lnTo>
                  <a:lnTo>
                    <a:pt x="1123" y="434"/>
                  </a:lnTo>
                  <a:lnTo>
                    <a:pt x="1073" y="410"/>
                  </a:lnTo>
                  <a:lnTo>
                    <a:pt x="1022" y="385"/>
                  </a:lnTo>
                  <a:lnTo>
                    <a:pt x="970" y="356"/>
                  </a:lnTo>
                  <a:lnTo>
                    <a:pt x="918" y="326"/>
                  </a:lnTo>
                  <a:lnTo>
                    <a:pt x="866" y="293"/>
                  </a:lnTo>
                  <a:lnTo>
                    <a:pt x="813" y="259"/>
                  </a:lnTo>
                  <a:lnTo>
                    <a:pt x="759" y="220"/>
                  </a:lnTo>
                  <a:lnTo>
                    <a:pt x="704" y="180"/>
                  </a:lnTo>
                  <a:lnTo>
                    <a:pt x="703" y="184"/>
                  </a:lnTo>
                  <a:lnTo>
                    <a:pt x="702" y="188"/>
                  </a:lnTo>
                  <a:lnTo>
                    <a:pt x="700" y="193"/>
                  </a:lnTo>
                  <a:lnTo>
                    <a:pt x="699" y="197"/>
                  </a:lnTo>
                  <a:lnTo>
                    <a:pt x="751" y="247"/>
                  </a:lnTo>
                  <a:lnTo>
                    <a:pt x="800" y="293"/>
                  </a:lnTo>
                  <a:lnTo>
                    <a:pt x="850" y="336"/>
                  </a:lnTo>
                  <a:lnTo>
                    <a:pt x="899" y="376"/>
                  </a:lnTo>
                  <a:lnTo>
                    <a:pt x="947" y="415"/>
                  </a:lnTo>
                  <a:lnTo>
                    <a:pt x="995" y="450"/>
                  </a:lnTo>
                  <a:lnTo>
                    <a:pt x="1042" y="481"/>
                  </a:lnTo>
                  <a:lnTo>
                    <a:pt x="1089" y="512"/>
                  </a:lnTo>
                  <a:lnTo>
                    <a:pt x="1135" y="540"/>
                  </a:lnTo>
                  <a:lnTo>
                    <a:pt x="1181" y="566"/>
                  </a:lnTo>
                  <a:lnTo>
                    <a:pt x="1226" y="591"/>
                  </a:lnTo>
                  <a:lnTo>
                    <a:pt x="1270" y="612"/>
                  </a:lnTo>
                  <a:lnTo>
                    <a:pt x="1315" y="634"/>
                  </a:lnTo>
                  <a:lnTo>
                    <a:pt x="1358" y="654"/>
                  </a:lnTo>
                  <a:lnTo>
                    <a:pt x="1403" y="672"/>
                  </a:lnTo>
                  <a:lnTo>
                    <a:pt x="1447" y="691"/>
                  </a:lnTo>
                  <a:lnTo>
                    <a:pt x="1399" y="681"/>
                  </a:lnTo>
                  <a:lnTo>
                    <a:pt x="1351" y="670"/>
                  </a:lnTo>
                  <a:lnTo>
                    <a:pt x="1304" y="657"/>
                  </a:lnTo>
                  <a:lnTo>
                    <a:pt x="1256" y="642"/>
                  </a:lnTo>
                  <a:lnTo>
                    <a:pt x="1207" y="628"/>
                  </a:lnTo>
                  <a:lnTo>
                    <a:pt x="1159" y="612"/>
                  </a:lnTo>
                  <a:lnTo>
                    <a:pt x="1110" y="593"/>
                  </a:lnTo>
                  <a:lnTo>
                    <a:pt x="1061" y="575"/>
                  </a:lnTo>
                  <a:lnTo>
                    <a:pt x="1011" y="553"/>
                  </a:lnTo>
                  <a:lnTo>
                    <a:pt x="960" y="530"/>
                  </a:lnTo>
                  <a:lnTo>
                    <a:pt x="909" y="506"/>
                  </a:lnTo>
                  <a:lnTo>
                    <a:pt x="859" y="478"/>
                  </a:lnTo>
                  <a:lnTo>
                    <a:pt x="807" y="450"/>
                  </a:lnTo>
                  <a:lnTo>
                    <a:pt x="754" y="420"/>
                  </a:lnTo>
                  <a:lnTo>
                    <a:pt x="700" y="387"/>
                  </a:lnTo>
                  <a:lnTo>
                    <a:pt x="647" y="351"/>
                  </a:lnTo>
                  <a:lnTo>
                    <a:pt x="645" y="355"/>
                  </a:lnTo>
                  <a:lnTo>
                    <a:pt x="644" y="359"/>
                  </a:lnTo>
                  <a:lnTo>
                    <a:pt x="642" y="365"/>
                  </a:lnTo>
                  <a:lnTo>
                    <a:pt x="641" y="369"/>
                  </a:lnTo>
                  <a:lnTo>
                    <a:pt x="692" y="412"/>
                  </a:lnTo>
                  <a:lnTo>
                    <a:pt x="739" y="454"/>
                  </a:lnTo>
                  <a:lnTo>
                    <a:pt x="785" y="491"/>
                  </a:lnTo>
                  <a:lnTo>
                    <a:pt x="829" y="526"/>
                  </a:lnTo>
                  <a:lnTo>
                    <a:pt x="872" y="558"/>
                  </a:lnTo>
                  <a:lnTo>
                    <a:pt x="914" y="588"/>
                  </a:lnTo>
                  <a:lnTo>
                    <a:pt x="954" y="615"/>
                  </a:lnTo>
                  <a:lnTo>
                    <a:pt x="995" y="641"/>
                  </a:lnTo>
                  <a:lnTo>
                    <a:pt x="1034" y="665"/>
                  </a:lnTo>
                  <a:lnTo>
                    <a:pt x="1073" y="688"/>
                  </a:lnTo>
                  <a:lnTo>
                    <a:pt x="1112" y="710"/>
                  </a:lnTo>
                  <a:lnTo>
                    <a:pt x="1152" y="730"/>
                  </a:lnTo>
                  <a:lnTo>
                    <a:pt x="1191" y="750"/>
                  </a:lnTo>
                  <a:lnTo>
                    <a:pt x="1231" y="769"/>
                  </a:lnTo>
                  <a:lnTo>
                    <a:pt x="1273" y="786"/>
                  </a:lnTo>
                  <a:lnTo>
                    <a:pt x="1315" y="805"/>
                  </a:lnTo>
                  <a:lnTo>
                    <a:pt x="1269" y="795"/>
                  </a:lnTo>
                  <a:lnTo>
                    <a:pt x="1224" y="783"/>
                  </a:lnTo>
                  <a:lnTo>
                    <a:pt x="1179" y="773"/>
                  </a:lnTo>
                  <a:lnTo>
                    <a:pt x="1136" y="760"/>
                  </a:lnTo>
                  <a:lnTo>
                    <a:pt x="1094" y="749"/>
                  </a:lnTo>
                  <a:lnTo>
                    <a:pt x="1051" y="734"/>
                  </a:lnTo>
                  <a:lnTo>
                    <a:pt x="1009" y="720"/>
                  </a:lnTo>
                  <a:lnTo>
                    <a:pt x="966" y="704"/>
                  </a:lnTo>
                  <a:lnTo>
                    <a:pt x="922" y="687"/>
                  </a:lnTo>
                  <a:lnTo>
                    <a:pt x="879" y="668"/>
                  </a:lnTo>
                  <a:lnTo>
                    <a:pt x="834" y="648"/>
                  </a:lnTo>
                  <a:lnTo>
                    <a:pt x="788" y="626"/>
                  </a:lnTo>
                  <a:lnTo>
                    <a:pt x="741" y="602"/>
                  </a:lnTo>
                  <a:lnTo>
                    <a:pt x="693" y="576"/>
                  </a:lnTo>
                  <a:lnTo>
                    <a:pt x="642" y="547"/>
                  </a:lnTo>
                  <a:lnTo>
                    <a:pt x="589" y="517"/>
                  </a:lnTo>
                  <a:lnTo>
                    <a:pt x="588" y="522"/>
                  </a:lnTo>
                  <a:lnTo>
                    <a:pt x="586" y="526"/>
                  </a:lnTo>
                  <a:lnTo>
                    <a:pt x="583" y="530"/>
                  </a:lnTo>
                  <a:lnTo>
                    <a:pt x="582" y="535"/>
                  </a:lnTo>
                  <a:lnTo>
                    <a:pt x="629" y="573"/>
                  </a:lnTo>
                  <a:lnTo>
                    <a:pt x="673" y="608"/>
                  </a:lnTo>
                  <a:lnTo>
                    <a:pt x="713" y="638"/>
                  </a:lnTo>
                  <a:lnTo>
                    <a:pt x="748" y="665"/>
                  </a:lnTo>
                  <a:lnTo>
                    <a:pt x="781" y="690"/>
                  </a:lnTo>
                  <a:lnTo>
                    <a:pt x="811" y="711"/>
                  </a:lnTo>
                  <a:lnTo>
                    <a:pt x="839" y="731"/>
                  </a:lnTo>
                  <a:lnTo>
                    <a:pt x="866" y="749"/>
                  </a:lnTo>
                  <a:lnTo>
                    <a:pt x="894" y="766"/>
                  </a:lnTo>
                  <a:lnTo>
                    <a:pt x="921" y="782"/>
                  </a:lnTo>
                  <a:lnTo>
                    <a:pt x="948" y="796"/>
                  </a:lnTo>
                  <a:lnTo>
                    <a:pt x="977" y="810"/>
                  </a:lnTo>
                  <a:lnTo>
                    <a:pt x="1009" y="825"/>
                  </a:lnTo>
                  <a:lnTo>
                    <a:pt x="1042" y="841"/>
                  </a:lnTo>
                  <a:lnTo>
                    <a:pt x="1080" y="856"/>
                  </a:lnTo>
                  <a:lnTo>
                    <a:pt x="1120" y="874"/>
                  </a:lnTo>
                  <a:lnTo>
                    <a:pt x="1076" y="864"/>
                  </a:lnTo>
                  <a:lnTo>
                    <a:pt x="1035" y="856"/>
                  </a:lnTo>
                  <a:lnTo>
                    <a:pt x="998" y="848"/>
                  </a:lnTo>
                  <a:lnTo>
                    <a:pt x="964" y="842"/>
                  </a:lnTo>
                  <a:lnTo>
                    <a:pt x="931" y="835"/>
                  </a:lnTo>
                  <a:lnTo>
                    <a:pt x="899" y="828"/>
                  </a:lnTo>
                  <a:lnTo>
                    <a:pt x="869" y="820"/>
                  </a:lnTo>
                  <a:lnTo>
                    <a:pt x="840" y="812"/>
                  </a:lnTo>
                  <a:lnTo>
                    <a:pt x="808" y="803"/>
                  </a:lnTo>
                  <a:lnTo>
                    <a:pt x="777" y="793"/>
                  </a:lnTo>
                  <a:lnTo>
                    <a:pt x="743" y="780"/>
                  </a:lnTo>
                  <a:lnTo>
                    <a:pt x="707" y="766"/>
                  </a:lnTo>
                  <a:lnTo>
                    <a:pt x="668" y="749"/>
                  </a:lnTo>
                  <a:lnTo>
                    <a:pt x="627" y="729"/>
                  </a:lnTo>
                  <a:lnTo>
                    <a:pt x="580" y="706"/>
                  </a:lnTo>
                  <a:lnTo>
                    <a:pt x="528" y="678"/>
                  </a:lnTo>
                  <a:lnTo>
                    <a:pt x="527" y="683"/>
                  </a:lnTo>
                  <a:lnTo>
                    <a:pt x="525" y="685"/>
                  </a:lnTo>
                  <a:lnTo>
                    <a:pt x="523" y="690"/>
                  </a:lnTo>
                  <a:lnTo>
                    <a:pt x="521" y="694"/>
                  </a:lnTo>
                  <a:lnTo>
                    <a:pt x="572" y="730"/>
                  </a:lnTo>
                  <a:lnTo>
                    <a:pt x="621" y="764"/>
                  </a:lnTo>
                  <a:lnTo>
                    <a:pt x="670" y="797"/>
                  </a:lnTo>
                  <a:lnTo>
                    <a:pt x="719" y="828"/>
                  </a:lnTo>
                  <a:lnTo>
                    <a:pt x="767" y="858"/>
                  </a:lnTo>
                  <a:lnTo>
                    <a:pt x="813" y="885"/>
                  </a:lnTo>
                  <a:lnTo>
                    <a:pt x="859" y="912"/>
                  </a:lnTo>
                  <a:lnTo>
                    <a:pt x="905" y="937"/>
                  </a:lnTo>
                  <a:lnTo>
                    <a:pt x="950" y="961"/>
                  </a:lnTo>
                  <a:lnTo>
                    <a:pt x="995" y="984"/>
                  </a:lnTo>
                  <a:lnTo>
                    <a:pt x="1039" y="1006"/>
                  </a:lnTo>
                  <a:lnTo>
                    <a:pt x="1084" y="1027"/>
                  </a:lnTo>
                  <a:lnTo>
                    <a:pt x="1127" y="1048"/>
                  </a:lnTo>
                  <a:lnTo>
                    <a:pt x="1171" y="1068"/>
                  </a:lnTo>
                  <a:lnTo>
                    <a:pt x="1214" y="1086"/>
                  </a:lnTo>
                  <a:lnTo>
                    <a:pt x="1257" y="1105"/>
                  </a:lnTo>
                  <a:lnTo>
                    <a:pt x="1211" y="1095"/>
                  </a:lnTo>
                  <a:lnTo>
                    <a:pt x="1164" y="1083"/>
                  </a:lnTo>
                  <a:lnTo>
                    <a:pt x="1117" y="1072"/>
                  </a:lnTo>
                  <a:lnTo>
                    <a:pt x="1070" y="1059"/>
                  </a:lnTo>
                  <a:lnTo>
                    <a:pt x="1022" y="1046"/>
                  </a:lnTo>
                  <a:lnTo>
                    <a:pt x="974" y="1033"/>
                  </a:lnTo>
                  <a:lnTo>
                    <a:pt x="927" y="1017"/>
                  </a:lnTo>
                  <a:lnTo>
                    <a:pt x="878" y="1002"/>
                  </a:lnTo>
                  <a:lnTo>
                    <a:pt x="829" y="986"/>
                  </a:lnTo>
                  <a:lnTo>
                    <a:pt x="778" y="968"/>
                  </a:lnTo>
                  <a:lnTo>
                    <a:pt x="728" y="948"/>
                  </a:lnTo>
                  <a:lnTo>
                    <a:pt x="677" y="928"/>
                  </a:lnTo>
                  <a:lnTo>
                    <a:pt x="625" y="907"/>
                  </a:lnTo>
                  <a:lnTo>
                    <a:pt x="573" y="885"/>
                  </a:lnTo>
                  <a:lnTo>
                    <a:pt x="520" y="861"/>
                  </a:lnTo>
                  <a:lnTo>
                    <a:pt x="465" y="835"/>
                  </a:lnTo>
                  <a:lnTo>
                    <a:pt x="463" y="839"/>
                  </a:lnTo>
                  <a:lnTo>
                    <a:pt x="462" y="842"/>
                  </a:lnTo>
                  <a:lnTo>
                    <a:pt x="461" y="846"/>
                  </a:lnTo>
                  <a:lnTo>
                    <a:pt x="459" y="851"/>
                  </a:lnTo>
                  <a:lnTo>
                    <a:pt x="510" y="885"/>
                  </a:lnTo>
                  <a:lnTo>
                    <a:pt x="559" y="917"/>
                  </a:lnTo>
                  <a:lnTo>
                    <a:pt x="608" y="948"/>
                  </a:lnTo>
                  <a:lnTo>
                    <a:pt x="657" y="979"/>
                  </a:lnTo>
                  <a:lnTo>
                    <a:pt x="704" y="1006"/>
                  </a:lnTo>
                  <a:lnTo>
                    <a:pt x="752" y="1033"/>
                  </a:lnTo>
                  <a:lnTo>
                    <a:pt x="798" y="1059"/>
                  </a:lnTo>
                  <a:lnTo>
                    <a:pt x="845" y="1083"/>
                  </a:lnTo>
                  <a:lnTo>
                    <a:pt x="889" y="1106"/>
                  </a:lnTo>
                  <a:lnTo>
                    <a:pt x="935" y="1129"/>
                  </a:lnTo>
                  <a:lnTo>
                    <a:pt x="980" y="1151"/>
                  </a:lnTo>
                  <a:lnTo>
                    <a:pt x="1024" y="1171"/>
                  </a:lnTo>
                  <a:lnTo>
                    <a:pt x="1068" y="1191"/>
                  </a:lnTo>
                  <a:lnTo>
                    <a:pt x="1112" y="1211"/>
                  </a:lnTo>
                  <a:lnTo>
                    <a:pt x="1155" y="1230"/>
                  </a:lnTo>
                  <a:lnTo>
                    <a:pt x="1198" y="1249"/>
                  </a:lnTo>
                  <a:lnTo>
                    <a:pt x="1152" y="1239"/>
                  </a:lnTo>
                  <a:lnTo>
                    <a:pt x="1106" y="1227"/>
                  </a:lnTo>
                  <a:lnTo>
                    <a:pt x="1058" y="1217"/>
                  </a:lnTo>
                  <a:lnTo>
                    <a:pt x="1011" y="1204"/>
                  </a:lnTo>
                  <a:lnTo>
                    <a:pt x="963" y="1193"/>
                  </a:lnTo>
                  <a:lnTo>
                    <a:pt x="915" y="1180"/>
                  </a:lnTo>
                  <a:lnTo>
                    <a:pt x="866" y="1165"/>
                  </a:lnTo>
                  <a:lnTo>
                    <a:pt x="817" y="1150"/>
                  </a:lnTo>
                  <a:lnTo>
                    <a:pt x="768" y="1134"/>
                  </a:lnTo>
                  <a:lnTo>
                    <a:pt x="717" y="1116"/>
                  </a:lnTo>
                  <a:lnTo>
                    <a:pt x="667" y="1099"/>
                  </a:lnTo>
                  <a:lnTo>
                    <a:pt x="615" y="1079"/>
                  </a:lnTo>
                  <a:lnTo>
                    <a:pt x="563" y="1059"/>
                  </a:lnTo>
                  <a:lnTo>
                    <a:pt x="510" y="1037"/>
                  </a:lnTo>
                  <a:lnTo>
                    <a:pt x="455" y="1013"/>
                  </a:lnTo>
                  <a:lnTo>
                    <a:pt x="400" y="989"/>
                  </a:lnTo>
                  <a:lnTo>
                    <a:pt x="398" y="993"/>
                  </a:lnTo>
                  <a:lnTo>
                    <a:pt x="397" y="996"/>
                  </a:lnTo>
                  <a:lnTo>
                    <a:pt x="394" y="1000"/>
                  </a:lnTo>
                  <a:lnTo>
                    <a:pt x="393" y="1004"/>
                  </a:lnTo>
                  <a:lnTo>
                    <a:pt x="445" y="1037"/>
                  </a:lnTo>
                  <a:lnTo>
                    <a:pt x="495" y="1069"/>
                  </a:lnTo>
                  <a:lnTo>
                    <a:pt x="544" y="1099"/>
                  </a:lnTo>
                  <a:lnTo>
                    <a:pt x="593" y="1128"/>
                  </a:lnTo>
                  <a:lnTo>
                    <a:pt x="642" y="1157"/>
                  </a:lnTo>
                  <a:lnTo>
                    <a:pt x="690" y="1183"/>
                  </a:lnTo>
                  <a:lnTo>
                    <a:pt x="738" y="1207"/>
                  </a:lnTo>
                  <a:lnTo>
                    <a:pt x="784" y="1231"/>
                  </a:lnTo>
                  <a:lnTo>
                    <a:pt x="830" y="1254"/>
                  </a:lnTo>
                  <a:lnTo>
                    <a:pt x="875" y="1276"/>
                  </a:lnTo>
                  <a:lnTo>
                    <a:pt x="921" y="1298"/>
                  </a:lnTo>
                  <a:lnTo>
                    <a:pt x="966" y="1318"/>
                  </a:lnTo>
                  <a:lnTo>
                    <a:pt x="1009" y="1338"/>
                  </a:lnTo>
                  <a:lnTo>
                    <a:pt x="1054" y="1356"/>
                  </a:lnTo>
                  <a:lnTo>
                    <a:pt x="1097" y="1375"/>
                  </a:lnTo>
                  <a:lnTo>
                    <a:pt x="1140" y="1394"/>
                  </a:lnTo>
                  <a:lnTo>
                    <a:pt x="1094" y="1384"/>
                  </a:lnTo>
                  <a:lnTo>
                    <a:pt x="1047" y="1374"/>
                  </a:lnTo>
                  <a:lnTo>
                    <a:pt x="1000" y="1364"/>
                  </a:lnTo>
                  <a:lnTo>
                    <a:pt x="953" y="1352"/>
                  </a:lnTo>
                  <a:lnTo>
                    <a:pt x="904" y="1341"/>
                  </a:lnTo>
                  <a:lnTo>
                    <a:pt x="856" y="1328"/>
                  </a:lnTo>
                  <a:lnTo>
                    <a:pt x="807" y="1313"/>
                  </a:lnTo>
                  <a:lnTo>
                    <a:pt x="758" y="1299"/>
                  </a:lnTo>
                  <a:lnTo>
                    <a:pt x="707" y="1285"/>
                  </a:lnTo>
                  <a:lnTo>
                    <a:pt x="655" y="1267"/>
                  </a:lnTo>
                  <a:lnTo>
                    <a:pt x="603" y="1250"/>
                  </a:lnTo>
                  <a:lnTo>
                    <a:pt x="551" y="1230"/>
                  </a:lnTo>
                  <a:lnTo>
                    <a:pt x="498" y="1210"/>
                  </a:lnTo>
                  <a:lnTo>
                    <a:pt x="443" y="1188"/>
                  </a:lnTo>
                  <a:lnTo>
                    <a:pt x="387" y="1164"/>
                  </a:lnTo>
                  <a:lnTo>
                    <a:pt x="331" y="1139"/>
                  </a:lnTo>
                  <a:lnTo>
                    <a:pt x="329" y="1144"/>
                  </a:lnTo>
                  <a:lnTo>
                    <a:pt x="328" y="1147"/>
                  </a:lnTo>
                  <a:lnTo>
                    <a:pt x="325" y="1151"/>
                  </a:lnTo>
                  <a:lnTo>
                    <a:pt x="323" y="1155"/>
                  </a:lnTo>
                  <a:lnTo>
                    <a:pt x="377" y="1188"/>
                  </a:lnTo>
                  <a:lnTo>
                    <a:pt x="429" y="1220"/>
                  </a:lnTo>
                  <a:lnTo>
                    <a:pt x="479" y="1252"/>
                  </a:lnTo>
                  <a:lnTo>
                    <a:pt x="530" y="1280"/>
                  </a:lnTo>
                  <a:lnTo>
                    <a:pt x="579" y="1308"/>
                  </a:lnTo>
                  <a:lnTo>
                    <a:pt x="628" y="1333"/>
                  </a:lnTo>
                  <a:lnTo>
                    <a:pt x="676" y="1359"/>
                  </a:lnTo>
                  <a:lnTo>
                    <a:pt x="723" y="1382"/>
                  </a:lnTo>
                  <a:lnTo>
                    <a:pt x="771" y="1405"/>
                  </a:lnTo>
                  <a:lnTo>
                    <a:pt x="817" y="1427"/>
                  </a:lnTo>
                  <a:lnTo>
                    <a:pt x="862" y="1448"/>
                  </a:lnTo>
                  <a:lnTo>
                    <a:pt x="908" y="1469"/>
                  </a:lnTo>
                  <a:lnTo>
                    <a:pt x="953" y="1489"/>
                  </a:lnTo>
                  <a:lnTo>
                    <a:pt x="998" y="1507"/>
                  </a:lnTo>
                  <a:lnTo>
                    <a:pt x="1042" y="1526"/>
                  </a:lnTo>
                  <a:lnTo>
                    <a:pt x="1086" y="1543"/>
                  </a:lnTo>
                  <a:lnTo>
                    <a:pt x="1038" y="1535"/>
                  </a:lnTo>
                  <a:lnTo>
                    <a:pt x="992" y="1525"/>
                  </a:lnTo>
                  <a:lnTo>
                    <a:pt x="944" y="1514"/>
                  </a:lnTo>
                  <a:lnTo>
                    <a:pt x="895" y="1503"/>
                  </a:lnTo>
                  <a:lnTo>
                    <a:pt x="847" y="1492"/>
                  </a:lnTo>
                  <a:lnTo>
                    <a:pt x="797" y="1480"/>
                  </a:lnTo>
                  <a:lnTo>
                    <a:pt x="748" y="1467"/>
                  </a:lnTo>
                  <a:lnTo>
                    <a:pt x="697" y="1453"/>
                  </a:lnTo>
                  <a:lnTo>
                    <a:pt x="645" y="1437"/>
                  </a:lnTo>
                  <a:lnTo>
                    <a:pt x="593" y="1420"/>
                  </a:lnTo>
                  <a:lnTo>
                    <a:pt x="540" y="1402"/>
                  </a:lnTo>
                  <a:lnTo>
                    <a:pt x="487" y="1382"/>
                  </a:lnTo>
                  <a:lnTo>
                    <a:pt x="430" y="1362"/>
                  </a:lnTo>
                  <a:lnTo>
                    <a:pt x="374" y="1339"/>
                  </a:lnTo>
                  <a:lnTo>
                    <a:pt x="318" y="1315"/>
                  </a:lnTo>
                  <a:lnTo>
                    <a:pt x="258" y="1289"/>
                  </a:lnTo>
                  <a:lnTo>
                    <a:pt x="257" y="1293"/>
                  </a:lnTo>
                  <a:lnTo>
                    <a:pt x="254" y="1296"/>
                  </a:lnTo>
                  <a:lnTo>
                    <a:pt x="253" y="1300"/>
                  </a:lnTo>
                  <a:lnTo>
                    <a:pt x="250" y="1303"/>
                  </a:lnTo>
                  <a:lnTo>
                    <a:pt x="305" y="1338"/>
                  </a:lnTo>
                  <a:lnTo>
                    <a:pt x="358" y="1371"/>
                  </a:lnTo>
                  <a:lnTo>
                    <a:pt x="411" y="1402"/>
                  </a:lnTo>
                  <a:lnTo>
                    <a:pt x="463" y="1433"/>
                  </a:lnTo>
                  <a:lnTo>
                    <a:pt x="515" y="1461"/>
                  </a:lnTo>
                  <a:lnTo>
                    <a:pt x="564" y="1489"/>
                  </a:lnTo>
                  <a:lnTo>
                    <a:pt x="615" y="1514"/>
                  </a:lnTo>
                  <a:lnTo>
                    <a:pt x="663" y="1537"/>
                  </a:lnTo>
                  <a:lnTo>
                    <a:pt x="712" y="1562"/>
                  </a:lnTo>
                  <a:lnTo>
                    <a:pt x="758" y="1583"/>
                  </a:lnTo>
                  <a:lnTo>
                    <a:pt x="806" y="1604"/>
                  </a:lnTo>
                  <a:lnTo>
                    <a:pt x="852" y="1624"/>
                  </a:lnTo>
                  <a:lnTo>
                    <a:pt x="898" y="1644"/>
                  </a:lnTo>
                  <a:lnTo>
                    <a:pt x="943" y="1661"/>
                  </a:lnTo>
                  <a:lnTo>
                    <a:pt x="987" y="1678"/>
                  </a:lnTo>
                  <a:lnTo>
                    <a:pt x="1032" y="1696"/>
                  </a:lnTo>
                  <a:lnTo>
                    <a:pt x="985" y="1687"/>
                  </a:lnTo>
                  <a:lnTo>
                    <a:pt x="937" y="1678"/>
                  </a:lnTo>
                  <a:lnTo>
                    <a:pt x="888" y="1670"/>
                  </a:lnTo>
                  <a:lnTo>
                    <a:pt x="839" y="1660"/>
                  </a:lnTo>
                  <a:lnTo>
                    <a:pt x="790" y="1650"/>
                  </a:lnTo>
                  <a:lnTo>
                    <a:pt x="739" y="1637"/>
                  </a:lnTo>
                  <a:lnTo>
                    <a:pt x="689" y="1624"/>
                  </a:lnTo>
                  <a:lnTo>
                    <a:pt x="637" y="1609"/>
                  </a:lnTo>
                  <a:lnTo>
                    <a:pt x="583" y="1595"/>
                  </a:lnTo>
                  <a:lnTo>
                    <a:pt x="530" y="1578"/>
                  </a:lnTo>
                  <a:lnTo>
                    <a:pt x="475" y="1559"/>
                  </a:lnTo>
                  <a:lnTo>
                    <a:pt x="419" y="1537"/>
                  </a:lnTo>
                  <a:lnTo>
                    <a:pt x="361" y="1516"/>
                  </a:lnTo>
                  <a:lnTo>
                    <a:pt x="302" y="1492"/>
                  </a:lnTo>
                  <a:lnTo>
                    <a:pt x="243" y="1466"/>
                  </a:lnTo>
                  <a:lnTo>
                    <a:pt x="180" y="1437"/>
                  </a:lnTo>
                  <a:lnTo>
                    <a:pt x="179" y="1441"/>
                  </a:lnTo>
                  <a:lnTo>
                    <a:pt x="178" y="1444"/>
                  </a:lnTo>
                  <a:lnTo>
                    <a:pt x="175" y="1448"/>
                  </a:lnTo>
                  <a:lnTo>
                    <a:pt x="173" y="1453"/>
                  </a:lnTo>
                  <a:lnTo>
                    <a:pt x="231" y="1490"/>
                  </a:lnTo>
                  <a:lnTo>
                    <a:pt x="287" y="1525"/>
                  </a:lnTo>
                  <a:lnTo>
                    <a:pt x="342" y="1559"/>
                  </a:lnTo>
                  <a:lnTo>
                    <a:pt x="396" y="1589"/>
                  </a:lnTo>
                  <a:lnTo>
                    <a:pt x="449" y="1619"/>
                  </a:lnTo>
                  <a:lnTo>
                    <a:pt x="501" y="1647"/>
                  </a:lnTo>
                  <a:lnTo>
                    <a:pt x="551" y="1674"/>
                  </a:lnTo>
                  <a:lnTo>
                    <a:pt x="602" y="1698"/>
                  </a:lnTo>
                  <a:lnTo>
                    <a:pt x="651" y="1721"/>
                  </a:lnTo>
                  <a:lnTo>
                    <a:pt x="700" y="1744"/>
                  </a:lnTo>
                  <a:lnTo>
                    <a:pt x="748" y="1765"/>
                  </a:lnTo>
                  <a:lnTo>
                    <a:pt x="795" y="1785"/>
                  </a:lnTo>
                  <a:lnTo>
                    <a:pt x="843" y="1803"/>
                  </a:lnTo>
                  <a:lnTo>
                    <a:pt x="889" y="1821"/>
                  </a:lnTo>
                  <a:lnTo>
                    <a:pt x="935" y="1838"/>
                  </a:lnTo>
                  <a:lnTo>
                    <a:pt x="980" y="1854"/>
                  </a:lnTo>
                  <a:lnTo>
                    <a:pt x="931" y="1846"/>
                  </a:lnTo>
                  <a:lnTo>
                    <a:pt x="884" y="1839"/>
                  </a:lnTo>
                  <a:lnTo>
                    <a:pt x="833" y="1831"/>
                  </a:lnTo>
                  <a:lnTo>
                    <a:pt x="784" y="1822"/>
                  </a:lnTo>
                  <a:lnTo>
                    <a:pt x="733" y="1810"/>
                  </a:lnTo>
                  <a:lnTo>
                    <a:pt x="681" y="1799"/>
                  </a:lnTo>
                  <a:lnTo>
                    <a:pt x="628" y="1786"/>
                  </a:lnTo>
                  <a:lnTo>
                    <a:pt x="575" y="1772"/>
                  </a:lnTo>
                  <a:lnTo>
                    <a:pt x="521" y="1756"/>
                  </a:lnTo>
                  <a:lnTo>
                    <a:pt x="465" y="1739"/>
                  </a:lnTo>
                  <a:lnTo>
                    <a:pt x="407" y="1719"/>
                  </a:lnTo>
                  <a:lnTo>
                    <a:pt x="349" y="1697"/>
                  </a:lnTo>
                  <a:lnTo>
                    <a:pt x="289" y="1674"/>
                  </a:lnTo>
                  <a:lnTo>
                    <a:pt x="228" y="1648"/>
                  </a:lnTo>
                  <a:lnTo>
                    <a:pt x="165" y="1619"/>
                  </a:lnTo>
                  <a:lnTo>
                    <a:pt x="100" y="1588"/>
                  </a:lnTo>
                  <a:lnTo>
                    <a:pt x="98" y="1591"/>
                  </a:lnTo>
                  <a:lnTo>
                    <a:pt x="95" y="1595"/>
                  </a:lnTo>
                  <a:lnTo>
                    <a:pt x="94" y="1599"/>
                  </a:lnTo>
                  <a:lnTo>
                    <a:pt x="91" y="1602"/>
                  </a:lnTo>
                  <a:lnTo>
                    <a:pt x="152" y="1642"/>
                  </a:lnTo>
                  <a:lnTo>
                    <a:pt x="211" y="1681"/>
                  </a:lnTo>
                  <a:lnTo>
                    <a:pt x="269" y="1716"/>
                  </a:lnTo>
                  <a:lnTo>
                    <a:pt x="326" y="1750"/>
                  </a:lnTo>
                  <a:lnTo>
                    <a:pt x="381" y="1780"/>
                  </a:lnTo>
                  <a:lnTo>
                    <a:pt x="436" y="1810"/>
                  </a:lnTo>
                  <a:lnTo>
                    <a:pt x="489" y="1838"/>
                  </a:lnTo>
                  <a:lnTo>
                    <a:pt x="541" y="1862"/>
                  </a:lnTo>
                  <a:lnTo>
                    <a:pt x="593" y="1887"/>
                  </a:lnTo>
                  <a:lnTo>
                    <a:pt x="644" y="1908"/>
                  </a:lnTo>
                  <a:lnTo>
                    <a:pt x="693" y="1928"/>
                  </a:lnTo>
                  <a:lnTo>
                    <a:pt x="742" y="1948"/>
                  </a:lnTo>
                  <a:lnTo>
                    <a:pt x="790" y="1966"/>
                  </a:lnTo>
                  <a:lnTo>
                    <a:pt x="837" y="1983"/>
                  </a:lnTo>
                  <a:lnTo>
                    <a:pt x="885" y="1999"/>
                  </a:lnTo>
                  <a:lnTo>
                    <a:pt x="931" y="2013"/>
                  </a:lnTo>
                  <a:lnTo>
                    <a:pt x="882" y="2007"/>
                  </a:lnTo>
                  <a:lnTo>
                    <a:pt x="832" y="2002"/>
                  </a:lnTo>
                  <a:lnTo>
                    <a:pt x="781" y="1994"/>
                  </a:lnTo>
                  <a:lnTo>
                    <a:pt x="729" y="1987"/>
                  </a:lnTo>
                  <a:lnTo>
                    <a:pt x="677" y="1977"/>
                  </a:lnTo>
                  <a:lnTo>
                    <a:pt x="624" y="1967"/>
                  </a:lnTo>
                  <a:lnTo>
                    <a:pt x="569" y="1954"/>
                  </a:lnTo>
                  <a:lnTo>
                    <a:pt x="514" y="1940"/>
                  </a:lnTo>
                  <a:lnTo>
                    <a:pt x="456" y="1923"/>
                  </a:lnTo>
                  <a:lnTo>
                    <a:pt x="398" y="1904"/>
                  </a:lnTo>
                  <a:lnTo>
                    <a:pt x="339" y="1884"/>
                  </a:lnTo>
                  <a:lnTo>
                    <a:pt x="277" y="1861"/>
                  </a:lnTo>
                  <a:lnTo>
                    <a:pt x="214" y="1835"/>
                  </a:lnTo>
                  <a:lnTo>
                    <a:pt x="149" y="1806"/>
                  </a:lnTo>
                  <a:lnTo>
                    <a:pt x="82" y="1773"/>
                  </a:lnTo>
                  <a:lnTo>
                    <a:pt x="13" y="1739"/>
                  </a:lnTo>
                  <a:lnTo>
                    <a:pt x="10" y="1744"/>
                  </a:lnTo>
                  <a:lnTo>
                    <a:pt x="7" y="1749"/>
                  </a:lnTo>
                  <a:lnTo>
                    <a:pt x="3" y="1753"/>
                  </a:lnTo>
                  <a:lnTo>
                    <a:pt x="0" y="1759"/>
                  </a:lnTo>
                  <a:lnTo>
                    <a:pt x="97" y="1816"/>
                  </a:lnTo>
                  <a:lnTo>
                    <a:pt x="189" y="1867"/>
                  </a:lnTo>
                  <a:lnTo>
                    <a:pt x="279" y="1913"/>
                  </a:lnTo>
                  <a:lnTo>
                    <a:pt x="365" y="1953"/>
                  </a:lnTo>
                  <a:lnTo>
                    <a:pt x="449" y="1987"/>
                  </a:lnTo>
                  <a:lnTo>
                    <a:pt x="530" y="2017"/>
                  </a:lnTo>
                  <a:lnTo>
                    <a:pt x="609" y="2045"/>
                  </a:lnTo>
                  <a:lnTo>
                    <a:pt x="684" y="2068"/>
                  </a:lnTo>
                  <a:lnTo>
                    <a:pt x="758" y="2088"/>
                  </a:lnTo>
                  <a:lnTo>
                    <a:pt x="830" y="2104"/>
                  </a:lnTo>
                  <a:lnTo>
                    <a:pt x="899" y="2118"/>
                  </a:lnTo>
                  <a:lnTo>
                    <a:pt x="967" y="2131"/>
                  </a:lnTo>
                  <a:lnTo>
                    <a:pt x="1032" y="2141"/>
                  </a:lnTo>
                  <a:lnTo>
                    <a:pt x="1097" y="2150"/>
                  </a:lnTo>
                  <a:lnTo>
                    <a:pt x="1159" y="2158"/>
                  </a:lnTo>
                  <a:lnTo>
                    <a:pt x="1221" y="2167"/>
                  </a:lnTo>
                  <a:lnTo>
                    <a:pt x="1282" y="2174"/>
                  </a:lnTo>
                  <a:lnTo>
                    <a:pt x="1343" y="2183"/>
                  </a:lnTo>
                  <a:lnTo>
                    <a:pt x="1400" y="2191"/>
                  </a:lnTo>
                  <a:lnTo>
                    <a:pt x="1460" y="2201"/>
                  </a:lnTo>
                  <a:lnTo>
                    <a:pt x="1517" y="2213"/>
                  </a:lnTo>
                  <a:lnTo>
                    <a:pt x="1575" y="2227"/>
                  </a:lnTo>
                  <a:lnTo>
                    <a:pt x="1631" y="2243"/>
                  </a:lnTo>
                  <a:lnTo>
                    <a:pt x="1689" y="2262"/>
                  </a:lnTo>
                  <a:lnTo>
                    <a:pt x="1747" y="2285"/>
                  </a:lnTo>
                  <a:lnTo>
                    <a:pt x="1805" y="2311"/>
                  </a:lnTo>
                  <a:lnTo>
                    <a:pt x="1862" y="2339"/>
                  </a:lnTo>
                  <a:lnTo>
                    <a:pt x="1920" y="2374"/>
                  </a:lnTo>
                  <a:lnTo>
                    <a:pt x="1981" y="2413"/>
                  </a:lnTo>
                  <a:lnTo>
                    <a:pt x="2040" y="2457"/>
                  </a:lnTo>
                  <a:lnTo>
                    <a:pt x="2102" y="2506"/>
                  </a:lnTo>
                  <a:lnTo>
                    <a:pt x="2164" y="2562"/>
                  </a:lnTo>
                  <a:lnTo>
                    <a:pt x="2176" y="2451"/>
                  </a:lnTo>
                  <a:lnTo>
                    <a:pt x="2191" y="2344"/>
                  </a:lnTo>
                  <a:lnTo>
                    <a:pt x="2210" y="2237"/>
                  </a:lnTo>
                  <a:lnTo>
                    <a:pt x="2233" y="2134"/>
                  </a:lnTo>
                  <a:lnTo>
                    <a:pt x="2259" y="2033"/>
                  </a:lnTo>
                  <a:lnTo>
                    <a:pt x="2290" y="1934"/>
                  </a:lnTo>
                  <a:lnTo>
                    <a:pt x="2324" y="1838"/>
                  </a:lnTo>
                  <a:lnTo>
                    <a:pt x="2363" y="1744"/>
                  </a:lnTo>
                  <a:lnTo>
                    <a:pt x="2405" y="1652"/>
                  </a:lnTo>
                  <a:lnTo>
                    <a:pt x="2450" y="1563"/>
                  </a:lnTo>
                  <a:lnTo>
                    <a:pt x="2500" y="1477"/>
                  </a:lnTo>
                  <a:lnTo>
                    <a:pt x="2554" y="1394"/>
                  </a:lnTo>
                  <a:lnTo>
                    <a:pt x="2610" y="1313"/>
                  </a:lnTo>
                  <a:lnTo>
                    <a:pt x="2671" y="1234"/>
                  </a:lnTo>
                  <a:lnTo>
                    <a:pt x="2736" y="1160"/>
                  </a:lnTo>
                  <a:lnTo>
                    <a:pt x="2805" y="1086"/>
                  </a:lnTo>
                  <a:lnTo>
                    <a:pt x="2747" y="1014"/>
                  </a:lnTo>
                  <a:lnTo>
                    <a:pt x="2688" y="951"/>
                  </a:lnTo>
                  <a:lnTo>
                    <a:pt x="2630" y="895"/>
                  </a:lnTo>
                  <a:lnTo>
                    <a:pt x="2573" y="845"/>
                  </a:lnTo>
                  <a:lnTo>
                    <a:pt x="2515" y="800"/>
                  </a:lnTo>
                  <a:lnTo>
                    <a:pt x="2457" y="762"/>
                  </a:lnTo>
                  <a:lnTo>
                    <a:pt x="2399" y="727"/>
                  </a:lnTo>
                  <a:lnTo>
                    <a:pt x="2342" y="698"/>
                  </a:lnTo>
                  <a:lnTo>
                    <a:pt x="2282" y="672"/>
                  </a:lnTo>
                  <a:lnTo>
                    <a:pt x="2225" y="651"/>
                  </a:lnTo>
                  <a:lnTo>
                    <a:pt x="2165" y="632"/>
                  </a:lnTo>
                  <a:lnTo>
                    <a:pt x="2106" y="615"/>
                  </a:lnTo>
                  <a:lnTo>
                    <a:pt x="2046" y="601"/>
                  </a:lnTo>
                  <a:lnTo>
                    <a:pt x="1986" y="586"/>
                  </a:lnTo>
                  <a:lnTo>
                    <a:pt x="1926" y="575"/>
                  </a:lnTo>
                  <a:lnTo>
                    <a:pt x="1864" y="562"/>
                  </a:lnTo>
                  <a:lnTo>
                    <a:pt x="1802" y="550"/>
                  </a:lnTo>
                  <a:lnTo>
                    <a:pt x="1740" y="537"/>
                  </a:lnTo>
                  <a:lnTo>
                    <a:pt x="1676" y="523"/>
                  </a:lnTo>
                  <a:lnTo>
                    <a:pt x="1613" y="507"/>
                  </a:lnTo>
                  <a:lnTo>
                    <a:pt x="1548" y="489"/>
                  </a:lnTo>
                  <a:lnTo>
                    <a:pt x="1481" y="468"/>
                  </a:lnTo>
                  <a:lnTo>
                    <a:pt x="1415" y="444"/>
                  </a:lnTo>
                  <a:lnTo>
                    <a:pt x="1347" y="417"/>
                  </a:lnTo>
                  <a:lnTo>
                    <a:pt x="1278" y="385"/>
                  </a:lnTo>
                  <a:lnTo>
                    <a:pt x="1207" y="348"/>
                  </a:lnTo>
                  <a:lnTo>
                    <a:pt x="1136" y="306"/>
                  </a:lnTo>
                  <a:lnTo>
                    <a:pt x="1064" y="259"/>
                  </a:lnTo>
                  <a:lnTo>
                    <a:pt x="990" y="204"/>
                  </a:lnTo>
                  <a:lnTo>
                    <a:pt x="915" y="144"/>
                  </a:lnTo>
                  <a:lnTo>
                    <a:pt x="839" y="76"/>
                  </a:lnTo>
                  <a:lnTo>
                    <a:pt x="761" y="0"/>
                  </a:lnTo>
                  <a:close/>
                </a:path>
              </a:pathLst>
            </a:custGeom>
            <a:solidFill>
              <a:srgbClr val="7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491" name="Freeform 34">
              <a:extLst>
                <a:ext uri="{FF2B5EF4-FFF2-40B4-BE49-F238E27FC236}">
                  <a16:creationId xmlns:a16="http://schemas.microsoft.com/office/drawing/2014/main" id="{171AA6DD-2E6D-4E6C-A337-B5397C808723}"/>
                </a:ext>
              </a:extLst>
            </p:cNvPr>
            <p:cNvSpPr>
              <a:spLocks/>
            </p:cNvSpPr>
            <p:nvPr/>
          </p:nvSpPr>
          <p:spPr bwMode="auto">
            <a:xfrm>
              <a:off x="1090" y="644"/>
              <a:ext cx="883" cy="970"/>
            </a:xfrm>
            <a:custGeom>
              <a:avLst/>
              <a:gdLst>
                <a:gd name="T0" fmla="*/ 883 w 883"/>
                <a:gd name="T1" fmla="*/ 0 h 970"/>
                <a:gd name="T2" fmla="*/ 0 w 883"/>
                <a:gd name="T3" fmla="*/ 0 h 970"/>
                <a:gd name="T4" fmla="*/ 0 w 883"/>
                <a:gd name="T5" fmla="*/ 895 h 970"/>
                <a:gd name="T6" fmla="*/ 260 w 883"/>
                <a:gd name="T7" fmla="*/ 895 h 970"/>
                <a:gd name="T8" fmla="*/ 323 w 883"/>
                <a:gd name="T9" fmla="*/ 970 h 970"/>
                <a:gd name="T10" fmla="*/ 570 w 883"/>
                <a:gd name="T11" fmla="*/ 970 h 970"/>
                <a:gd name="T12" fmla="*/ 639 w 883"/>
                <a:gd name="T13" fmla="*/ 895 h 970"/>
                <a:gd name="T14" fmla="*/ 883 w 883"/>
                <a:gd name="T15" fmla="*/ 895 h 970"/>
                <a:gd name="T16" fmla="*/ 883 w 883"/>
                <a:gd name="T17" fmla="*/ 0 h 9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3"/>
                <a:gd name="T28" fmla="*/ 0 h 970"/>
                <a:gd name="T29" fmla="*/ 883 w 883"/>
                <a:gd name="T30" fmla="*/ 970 h 9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3" h="970">
                  <a:moveTo>
                    <a:pt x="883" y="0"/>
                  </a:moveTo>
                  <a:lnTo>
                    <a:pt x="0" y="0"/>
                  </a:lnTo>
                  <a:lnTo>
                    <a:pt x="0" y="895"/>
                  </a:lnTo>
                  <a:lnTo>
                    <a:pt x="260" y="895"/>
                  </a:lnTo>
                  <a:lnTo>
                    <a:pt x="323" y="970"/>
                  </a:lnTo>
                  <a:lnTo>
                    <a:pt x="570" y="970"/>
                  </a:lnTo>
                  <a:lnTo>
                    <a:pt x="639" y="895"/>
                  </a:lnTo>
                  <a:lnTo>
                    <a:pt x="883" y="895"/>
                  </a:lnTo>
                  <a:lnTo>
                    <a:pt x="8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492" name="Freeform 33">
              <a:extLst>
                <a:ext uri="{FF2B5EF4-FFF2-40B4-BE49-F238E27FC236}">
                  <a16:creationId xmlns:a16="http://schemas.microsoft.com/office/drawing/2014/main" id="{4056E9A9-46C0-43D3-B11F-DD17F59AD642}"/>
                </a:ext>
              </a:extLst>
            </p:cNvPr>
            <p:cNvSpPr>
              <a:spLocks/>
            </p:cNvSpPr>
            <p:nvPr/>
          </p:nvSpPr>
          <p:spPr bwMode="auto">
            <a:xfrm>
              <a:off x="1140" y="694"/>
              <a:ext cx="784" cy="869"/>
            </a:xfrm>
            <a:custGeom>
              <a:avLst/>
              <a:gdLst>
                <a:gd name="T0" fmla="*/ 499 w 784"/>
                <a:gd name="T1" fmla="*/ 869 h 869"/>
                <a:gd name="T2" fmla="*/ 296 w 784"/>
                <a:gd name="T3" fmla="*/ 869 h 869"/>
                <a:gd name="T4" fmla="*/ 233 w 784"/>
                <a:gd name="T5" fmla="*/ 795 h 869"/>
                <a:gd name="T6" fmla="*/ 0 w 784"/>
                <a:gd name="T7" fmla="*/ 795 h 869"/>
                <a:gd name="T8" fmla="*/ 0 w 784"/>
                <a:gd name="T9" fmla="*/ 0 h 869"/>
                <a:gd name="T10" fmla="*/ 784 w 784"/>
                <a:gd name="T11" fmla="*/ 0 h 869"/>
                <a:gd name="T12" fmla="*/ 784 w 784"/>
                <a:gd name="T13" fmla="*/ 795 h 869"/>
                <a:gd name="T14" fmla="*/ 568 w 784"/>
                <a:gd name="T15" fmla="*/ 795 h 869"/>
                <a:gd name="T16" fmla="*/ 499 w 784"/>
                <a:gd name="T17" fmla="*/ 869 h 8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4"/>
                <a:gd name="T28" fmla="*/ 0 h 869"/>
                <a:gd name="T29" fmla="*/ 784 w 784"/>
                <a:gd name="T30" fmla="*/ 869 h 8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4" h="869">
                  <a:moveTo>
                    <a:pt x="499" y="869"/>
                  </a:moveTo>
                  <a:lnTo>
                    <a:pt x="296" y="869"/>
                  </a:lnTo>
                  <a:lnTo>
                    <a:pt x="233" y="795"/>
                  </a:lnTo>
                  <a:lnTo>
                    <a:pt x="0" y="795"/>
                  </a:lnTo>
                  <a:lnTo>
                    <a:pt x="0" y="0"/>
                  </a:lnTo>
                  <a:lnTo>
                    <a:pt x="784" y="0"/>
                  </a:lnTo>
                  <a:lnTo>
                    <a:pt x="784" y="795"/>
                  </a:lnTo>
                  <a:lnTo>
                    <a:pt x="568" y="795"/>
                  </a:lnTo>
                  <a:lnTo>
                    <a:pt x="499"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493" name="Rectangle 32">
              <a:extLst>
                <a:ext uri="{FF2B5EF4-FFF2-40B4-BE49-F238E27FC236}">
                  <a16:creationId xmlns:a16="http://schemas.microsoft.com/office/drawing/2014/main" id="{DA8F92C8-C4B1-406E-B913-6A075A5612D2}"/>
                </a:ext>
              </a:extLst>
            </p:cNvPr>
            <p:cNvSpPr>
              <a:spLocks noChangeArrowheads="1"/>
            </p:cNvSpPr>
            <p:nvPr/>
          </p:nvSpPr>
          <p:spPr bwMode="auto">
            <a:xfrm>
              <a:off x="1226" y="782"/>
              <a:ext cx="622" cy="59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494" name="Rectangle 31">
              <a:extLst>
                <a:ext uri="{FF2B5EF4-FFF2-40B4-BE49-F238E27FC236}">
                  <a16:creationId xmlns:a16="http://schemas.microsoft.com/office/drawing/2014/main" id="{14B8D1F5-BEA3-4A3F-BCA4-3773D634BDC7}"/>
                </a:ext>
              </a:extLst>
            </p:cNvPr>
            <p:cNvSpPr>
              <a:spLocks noChangeArrowheads="1"/>
            </p:cNvSpPr>
            <p:nvPr/>
          </p:nvSpPr>
          <p:spPr bwMode="auto">
            <a:xfrm>
              <a:off x="934" y="1662"/>
              <a:ext cx="1168" cy="37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495" name="Rectangle 30">
              <a:extLst>
                <a:ext uri="{FF2B5EF4-FFF2-40B4-BE49-F238E27FC236}">
                  <a16:creationId xmlns:a16="http://schemas.microsoft.com/office/drawing/2014/main" id="{877C3FCA-50B1-448D-A4B3-145CF3867B67}"/>
                </a:ext>
              </a:extLst>
            </p:cNvPr>
            <p:cNvSpPr>
              <a:spLocks noChangeArrowheads="1"/>
            </p:cNvSpPr>
            <p:nvPr/>
          </p:nvSpPr>
          <p:spPr bwMode="auto">
            <a:xfrm>
              <a:off x="985" y="1713"/>
              <a:ext cx="1068"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496" name="Rectangle 29">
              <a:extLst>
                <a:ext uri="{FF2B5EF4-FFF2-40B4-BE49-F238E27FC236}">
                  <a16:creationId xmlns:a16="http://schemas.microsoft.com/office/drawing/2014/main" id="{7250180C-DB49-48A0-AF61-8CCB9BB4CEFB}"/>
                </a:ext>
              </a:extLst>
            </p:cNvPr>
            <p:cNvSpPr>
              <a:spLocks noChangeArrowheads="1"/>
            </p:cNvSpPr>
            <p:nvPr/>
          </p:nvSpPr>
          <p:spPr bwMode="auto">
            <a:xfrm>
              <a:off x="1643" y="1808"/>
              <a:ext cx="309" cy="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497" name="Rectangle 28">
              <a:extLst>
                <a:ext uri="{FF2B5EF4-FFF2-40B4-BE49-F238E27FC236}">
                  <a16:creationId xmlns:a16="http://schemas.microsoft.com/office/drawing/2014/main" id="{FB1204A9-70A4-4683-8C0E-BCF4BA87AEB3}"/>
                </a:ext>
              </a:extLst>
            </p:cNvPr>
            <p:cNvSpPr>
              <a:spLocks noChangeArrowheads="1"/>
            </p:cNvSpPr>
            <p:nvPr/>
          </p:nvSpPr>
          <p:spPr bwMode="auto">
            <a:xfrm>
              <a:off x="1480" y="1471"/>
              <a:ext cx="112" cy="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498" name="Freeform 27">
              <a:extLst>
                <a:ext uri="{FF2B5EF4-FFF2-40B4-BE49-F238E27FC236}">
                  <a16:creationId xmlns:a16="http://schemas.microsoft.com/office/drawing/2014/main" id="{548A57CB-DC5E-4247-9E8B-2F6238040C6D}"/>
                </a:ext>
              </a:extLst>
            </p:cNvPr>
            <p:cNvSpPr>
              <a:spLocks/>
            </p:cNvSpPr>
            <p:nvPr/>
          </p:nvSpPr>
          <p:spPr bwMode="auto">
            <a:xfrm>
              <a:off x="484" y="1108"/>
              <a:ext cx="622" cy="951"/>
            </a:xfrm>
            <a:custGeom>
              <a:avLst/>
              <a:gdLst>
                <a:gd name="T0" fmla="*/ 118 w 622"/>
                <a:gd name="T1" fmla="*/ 543 h 951"/>
                <a:gd name="T2" fmla="*/ 65 w 622"/>
                <a:gd name="T3" fmla="*/ 577 h 951"/>
                <a:gd name="T4" fmla="*/ 24 w 622"/>
                <a:gd name="T5" fmla="*/ 632 h 951"/>
                <a:gd name="T6" fmla="*/ 3 w 622"/>
                <a:gd name="T7" fmla="*/ 702 h 951"/>
                <a:gd name="T8" fmla="*/ 1 w 622"/>
                <a:gd name="T9" fmla="*/ 764 h 951"/>
                <a:gd name="T10" fmla="*/ 10 w 622"/>
                <a:gd name="T11" fmla="*/ 810 h 951"/>
                <a:gd name="T12" fmla="*/ 26 w 622"/>
                <a:gd name="T13" fmla="*/ 852 h 951"/>
                <a:gd name="T14" fmla="*/ 49 w 622"/>
                <a:gd name="T15" fmla="*/ 888 h 951"/>
                <a:gd name="T16" fmla="*/ 75 w 622"/>
                <a:gd name="T17" fmla="*/ 914 h 951"/>
                <a:gd name="T18" fmla="*/ 101 w 622"/>
                <a:gd name="T19" fmla="*/ 932 h 951"/>
                <a:gd name="T20" fmla="*/ 127 w 622"/>
                <a:gd name="T21" fmla="*/ 944 h 951"/>
                <a:gd name="T22" fmla="*/ 156 w 622"/>
                <a:gd name="T23" fmla="*/ 950 h 951"/>
                <a:gd name="T24" fmla="*/ 184 w 622"/>
                <a:gd name="T25" fmla="*/ 950 h 951"/>
                <a:gd name="T26" fmla="*/ 213 w 622"/>
                <a:gd name="T27" fmla="*/ 944 h 951"/>
                <a:gd name="T28" fmla="*/ 241 w 622"/>
                <a:gd name="T29" fmla="*/ 932 h 951"/>
                <a:gd name="T30" fmla="*/ 267 w 622"/>
                <a:gd name="T31" fmla="*/ 914 h 951"/>
                <a:gd name="T32" fmla="*/ 293 w 622"/>
                <a:gd name="T33" fmla="*/ 888 h 951"/>
                <a:gd name="T34" fmla="*/ 316 w 622"/>
                <a:gd name="T35" fmla="*/ 852 h 951"/>
                <a:gd name="T36" fmla="*/ 332 w 622"/>
                <a:gd name="T37" fmla="*/ 810 h 951"/>
                <a:gd name="T38" fmla="*/ 340 w 622"/>
                <a:gd name="T39" fmla="*/ 764 h 951"/>
                <a:gd name="T40" fmla="*/ 340 w 622"/>
                <a:gd name="T41" fmla="*/ 718 h 951"/>
                <a:gd name="T42" fmla="*/ 332 w 622"/>
                <a:gd name="T43" fmla="*/ 672 h 951"/>
                <a:gd name="T44" fmla="*/ 316 w 622"/>
                <a:gd name="T45" fmla="*/ 631 h 951"/>
                <a:gd name="T46" fmla="*/ 293 w 622"/>
                <a:gd name="T47" fmla="*/ 595 h 951"/>
                <a:gd name="T48" fmla="*/ 270 w 622"/>
                <a:gd name="T49" fmla="*/ 570 h 951"/>
                <a:gd name="T50" fmla="*/ 251 w 622"/>
                <a:gd name="T51" fmla="*/ 556 h 951"/>
                <a:gd name="T52" fmla="*/ 231 w 622"/>
                <a:gd name="T53" fmla="*/ 544 h 951"/>
                <a:gd name="T54" fmla="*/ 209 w 622"/>
                <a:gd name="T55" fmla="*/ 537 h 951"/>
                <a:gd name="T56" fmla="*/ 202 w 622"/>
                <a:gd name="T57" fmla="*/ 484 h 951"/>
                <a:gd name="T58" fmla="*/ 226 w 622"/>
                <a:gd name="T59" fmla="*/ 385 h 951"/>
                <a:gd name="T60" fmla="*/ 270 w 622"/>
                <a:gd name="T61" fmla="*/ 290 h 951"/>
                <a:gd name="T62" fmla="*/ 327 w 622"/>
                <a:gd name="T63" fmla="*/ 205 h 951"/>
                <a:gd name="T64" fmla="*/ 372 w 622"/>
                <a:gd name="T65" fmla="*/ 158 h 951"/>
                <a:gd name="T66" fmla="*/ 395 w 622"/>
                <a:gd name="T67" fmla="*/ 136 h 951"/>
                <a:gd name="T68" fmla="*/ 423 w 622"/>
                <a:gd name="T69" fmla="*/ 116 h 951"/>
                <a:gd name="T70" fmla="*/ 451 w 622"/>
                <a:gd name="T71" fmla="*/ 98 h 951"/>
                <a:gd name="T72" fmla="*/ 485 w 622"/>
                <a:gd name="T73" fmla="*/ 80 h 951"/>
                <a:gd name="T74" fmla="*/ 521 w 622"/>
                <a:gd name="T75" fmla="*/ 66 h 951"/>
                <a:gd name="T76" fmla="*/ 558 w 622"/>
                <a:gd name="T77" fmla="*/ 56 h 951"/>
                <a:gd name="T78" fmla="*/ 600 w 622"/>
                <a:gd name="T79" fmla="*/ 52 h 951"/>
                <a:gd name="T80" fmla="*/ 622 w 622"/>
                <a:gd name="T81" fmla="*/ 0 h 951"/>
                <a:gd name="T82" fmla="*/ 527 w 622"/>
                <a:gd name="T83" fmla="*/ 13 h 951"/>
                <a:gd name="T84" fmla="*/ 438 w 622"/>
                <a:gd name="T85" fmla="*/ 47 h 951"/>
                <a:gd name="T86" fmla="*/ 359 w 622"/>
                <a:gd name="T87" fmla="*/ 102 h 951"/>
                <a:gd name="T88" fmla="*/ 290 w 622"/>
                <a:gd name="T89" fmla="*/ 171 h 951"/>
                <a:gd name="T90" fmla="*/ 233 w 622"/>
                <a:gd name="T91" fmla="*/ 253 h 951"/>
                <a:gd name="T92" fmla="*/ 189 w 622"/>
                <a:gd name="T93" fmla="*/ 342 h 951"/>
                <a:gd name="T94" fmla="*/ 161 w 622"/>
                <a:gd name="T95" fmla="*/ 438 h 951"/>
                <a:gd name="T96" fmla="*/ 148 w 622"/>
                <a:gd name="T97" fmla="*/ 534 h 9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22"/>
                <a:gd name="T148" fmla="*/ 0 h 951"/>
                <a:gd name="T149" fmla="*/ 622 w 622"/>
                <a:gd name="T150" fmla="*/ 951 h 9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22" h="951">
                  <a:moveTo>
                    <a:pt x="148" y="534"/>
                  </a:moveTo>
                  <a:lnTo>
                    <a:pt x="118" y="543"/>
                  </a:lnTo>
                  <a:lnTo>
                    <a:pt x="89" y="557"/>
                  </a:lnTo>
                  <a:lnTo>
                    <a:pt x="65" y="577"/>
                  </a:lnTo>
                  <a:lnTo>
                    <a:pt x="43" y="603"/>
                  </a:lnTo>
                  <a:lnTo>
                    <a:pt x="24" y="632"/>
                  </a:lnTo>
                  <a:lnTo>
                    <a:pt x="11" y="667"/>
                  </a:lnTo>
                  <a:lnTo>
                    <a:pt x="3" y="702"/>
                  </a:lnTo>
                  <a:lnTo>
                    <a:pt x="0" y="741"/>
                  </a:lnTo>
                  <a:lnTo>
                    <a:pt x="1" y="764"/>
                  </a:lnTo>
                  <a:lnTo>
                    <a:pt x="4" y="787"/>
                  </a:lnTo>
                  <a:lnTo>
                    <a:pt x="10" y="810"/>
                  </a:lnTo>
                  <a:lnTo>
                    <a:pt x="17" y="830"/>
                  </a:lnTo>
                  <a:lnTo>
                    <a:pt x="26" y="852"/>
                  </a:lnTo>
                  <a:lnTo>
                    <a:pt x="36" y="871"/>
                  </a:lnTo>
                  <a:lnTo>
                    <a:pt x="49" y="888"/>
                  </a:lnTo>
                  <a:lnTo>
                    <a:pt x="63" y="904"/>
                  </a:lnTo>
                  <a:lnTo>
                    <a:pt x="75" y="914"/>
                  </a:lnTo>
                  <a:lnTo>
                    <a:pt x="88" y="924"/>
                  </a:lnTo>
                  <a:lnTo>
                    <a:pt x="101" y="932"/>
                  </a:lnTo>
                  <a:lnTo>
                    <a:pt x="114" y="938"/>
                  </a:lnTo>
                  <a:lnTo>
                    <a:pt x="127" y="944"/>
                  </a:lnTo>
                  <a:lnTo>
                    <a:pt x="141" y="948"/>
                  </a:lnTo>
                  <a:lnTo>
                    <a:pt x="156" y="950"/>
                  </a:lnTo>
                  <a:lnTo>
                    <a:pt x="170" y="951"/>
                  </a:lnTo>
                  <a:lnTo>
                    <a:pt x="184" y="950"/>
                  </a:lnTo>
                  <a:lnTo>
                    <a:pt x="200" y="948"/>
                  </a:lnTo>
                  <a:lnTo>
                    <a:pt x="213" y="944"/>
                  </a:lnTo>
                  <a:lnTo>
                    <a:pt x="228" y="938"/>
                  </a:lnTo>
                  <a:lnTo>
                    <a:pt x="241" y="932"/>
                  </a:lnTo>
                  <a:lnTo>
                    <a:pt x="254" y="924"/>
                  </a:lnTo>
                  <a:lnTo>
                    <a:pt x="267" y="914"/>
                  </a:lnTo>
                  <a:lnTo>
                    <a:pt x="278" y="904"/>
                  </a:lnTo>
                  <a:lnTo>
                    <a:pt x="293" y="888"/>
                  </a:lnTo>
                  <a:lnTo>
                    <a:pt x="306" y="871"/>
                  </a:lnTo>
                  <a:lnTo>
                    <a:pt x="316" y="852"/>
                  </a:lnTo>
                  <a:lnTo>
                    <a:pt x="326" y="830"/>
                  </a:lnTo>
                  <a:lnTo>
                    <a:pt x="332" y="810"/>
                  </a:lnTo>
                  <a:lnTo>
                    <a:pt x="337" y="787"/>
                  </a:lnTo>
                  <a:lnTo>
                    <a:pt x="340" y="764"/>
                  </a:lnTo>
                  <a:lnTo>
                    <a:pt x="342" y="741"/>
                  </a:lnTo>
                  <a:lnTo>
                    <a:pt x="340" y="718"/>
                  </a:lnTo>
                  <a:lnTo>
                    <a:pt x="337" y="695"/>
                  </a:lnTo>
                  <a:lnTo>
                    <a:pt x="332" y="672"/>
                  </a:lnTo>
                  <a:lnTo>
                    <a:pt x="326" y="651"/>
                  </a:lnTo>
                  <a:lnTo>
                    <a:pt x="316" y="631"/>
                  </a:lnTo>
                  <a:lnTo>
                    <a:pt x="306" y="612"/>
                  </a:lnTo>
                  <a:lnTo>
                    <a:pt x="293" y="595"/>
                  </a:lnTo>
                  <a:lnTo>
                    <a:pt x="278" y="579"/>
                  </a:lnTo>
                  <a:lnTo>
                    <a:pt x="270" y="570"/>
                  </a:lnTo>
                  <a:lnTo>
                    <a:pt x="259" y="563"/>
                  </a:lnTo>
                  <a:lnTo>
                    <a:pt x="251" y="556"/>
                  </a:lnTo>
                  <a:lnTo>
                    <a:pt x="241" y="550"/>
                  </a:lnTo>
                  <a:lnTo>
                    <a:pt x="231" y="544"/>
                  </a:lnTo>
                  <a:lnTo>
                    <a:pt x="219" y="540"/>
                  </a:lnTo>
                  <a:lnTo>
                    <a:pt x="209" y="537"/>
                  </a:lnTo>
                  <a:lnTo>
                    <a:pt x="197" y="534"/>
                  </a:lnTo>
                  <a:lnTo>
                    <a:pt x="202" y="484"/>
                  </a:lnTo>
                  <a:lnTo>
                    <a:pt x="212" y="435"/>
                  </a:lnTo>
                  <a:lnTo>
                    <a:pt x="226" y="385"/>
                  </a:lnTo>
                  <a:lnTo>
                    <a:pt x="245" y="338"/>
                  </a:lnTo>
                  <a:lnTo>
                    <a:pt x="270" y="290"/>
                  </a:lnTo>
                  <a:lnTo>
                    <a:pt x="296" y="247"/>
                  </a:lnTo>
                  <a:lnTo>
                    <a:pt x="327" y="205"/>
                  </a:lnTo>
                  <a:lnTo>
                    <a:pt x="362" y="168"/>
                  </a:lnTo>
                  <a:lnTo>
                    <a:pt x="372" y="158"/>
                  </a:lnTo>
                  <a:lnTo>
                    <a:pt x="384" y="148"/>
                  </a:lnTo>
                  <a:lnTo>
                    <a:pt x="395" y="136"/>
                  </a:lnTo>
                  <a:lnTo>
                    <a:pt x="408" y="126"/>
                  </a:lnTo>
                  <a:lnTo>
                    <a:pt x="423" y="116"/>
                  </a:lnTo>
                  <a:lnTo>
                    <a:pt x="437" y="106"/>
                  </a:lnTo>
                  <a:lnTo>
                    <a:pt x="451" y="98"/>
                  </a:lnTo>
                  <a:lnTo>
                    <a:pt x="469" y="89"/>
                  </a:lnTo>
                  <a:lnTo>
                    <a:pt x="485" y="80"/>
                  </a:lnTo>
                  <a:lnTo>
                    <a:pt x="502" y="73"/>
                  </a:lnTo>
                  <a:lnTo>
                    <a:pt x="521" y="66"/>
                  </a:lnTo>
                  <a:lnTo>
                    <a:pt x="540" y="60"/>
                  </a:lnTo>
                  <a:lnTo>
                    <a:pt x="558" y="56"/>
                  </a:lnTo>
                  <a:lnTo>
                    <a:pt x="580" y="53"/>
                  </a:lnTo>
                  <a:lnTo>
                    <a:pt x="600" y="52"/>
                  </a:lnTo>
                  <a:lnTo>
                    <a:pt x="622" y="50"/>
                  </a:lnTo>
                  <a:lnTo>
                    <a:pt x="622" y="0"/>
                  </a:lnTo>
                  <a:lnTo>
                    <a:pt x="573" y="3"/>
                  </a:lnTo>
                  <a:lnTo>
                    <a:pt x="527" y="13"/>
                  </a:lnTo>
                  <a:lnTo>
                    <a:pt x="480" y="27"/>
                  </a:lnTo>
                  <a:lnTo>
                    <a:pt x="438" y="47"/>
                  </a:lnTo>
                  <a:lnTo>
                    <a:pt x="397" y="72"/>
                  </a:lnTo>
                  <a:lnTo>
                    <a:pt x="359" y="102"/>
                  </a:lnTo>
                  <a:lnTo>
                    <a:pt x="323" y="133"/>
                  </a:lnTo>
                  <a:lnTo>
                    <a:pt x="290" y="171"/>
                  </a:lnTo>
                  <a:lnTo>
                    <a:pt x="259" y="210"/>
                  </a:lnTo>
                  <a:lnTo>
                    <a:pt x="233" y="253"/>
                  </a:lnTo>
                  <a:lnTo>
                    <a:pt x="209" y="296"/>
                  </a:lnTo>
                  <a:lnTo>
                    <a:pt x="189" y="342"/>
                  </a:lnTo>
                  <a:lnTo>
                    <a:pt x="173" y="389"/>
                  </a:lnTo>
                  <a:lnTo>
                    <a:pt x="161" y="438"/>
                  </a:lnTo>
                  <a:lnTo>
                    <a:pt x="153" y="486"/>
                  </a:lnTo>
                  <a:lnTo>
                    <a:pt x="148" y="5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499" name="Freeform 26">
              <a:extLst>
                <a:ext uri="{FF2B5EF4-FFF2-40B4-BE49-F238E27FC236}">
                  <a16:creationId xmlns:a16="http://schemas.microsoft.com/office/drawing/2014/main" id="{E2E09341-ECFB-4B09-99B8-F2939AE7EC3E}"/>
                </a:ext>
              </a:extLst>
            </p:cNvPr>
            <p:cNvSpPr>
              <a:spLocks/>
            </p:cNvSpPr>
            <p:nvPr/>
          </p:nvSpPr>
          <p:spPr bwMode="auto">
            <a:xfrm>
              <a:off x="534" y="1800"/>
              <a:ext cx="241" cy="209"/>
            </a:xfrm>
            <a:custGeom>
              <a:avLst/>
              <a:gdLst>
                <a:gd name="T0" fmla="*/ 120 w 241"/>
                <a:gd name="T1" fmla="*/ 209 h 209"/>
                <a:gd name="T2" fmla="*/ 110 w 241"/>
                <a:gd name="T3" fmla="*/ 209 h 209"/>
                <a:gd name="T4" fmla="*/ 101 w 241"/>
                <a:gd name="T5" fmla="*/ 207 h 209"/>
                <a:gd name="T6" fmla="*/ 91 w 241"/>
                <a:gd name="T7" fmla="*/ 204 h 209"/>
                <a:gd name="T8" fmla="*/ 82 w 241"/>
                <a:gd name="T9" fmla="*/ 200 h 209"/>
                <a:gd name="T10" fmla="*/ 74 w 241"/>
                <a:gd name="T11" fmla="*/ 196 h 209"/>
                <a:gd name="T12" fmla="*/ 65 w 241"/>
                <a:gd name="T13" fmla="*/ 190 h 209"/>
                <a:gd name="T14" fmla="*/ 56 w 241"/>
                <a:gd name="T15" fmla="*/ 184 h 209"/>
                <a:gd name="T16" fmla="*/ 48 w 241"/>
                <a:gd name="T17" fmla="*/ 177 h 209"/>
                <a:gd name="T18" fmla="*/ 38 w 241"/>
                <a:gd name="T19" fmla="*/ 164 h 209"/>
                <a:gd name="T20" fmla="*/ 28 w 241"/>
                <a:gd name="T21" fmla="*/ 151 h 209"/>
                <a:gd name="T22" fmla="*/ 19 w 241"/>
                <a:gd name="T23" fmla="*/ 136 h 209"/>
                <a:gd name="T24" fmla="*/ 13 w 241"/>
                <a:gd name="T25" fmla="*/ 120 h 209"/>
                <a:gd name="T26" fmla="*/ 7 w 241"/>
                <a:gd name="T27" fmla="*/ 104 h 209"/>
                <a:gd name="T28" fmla="*/ 3 w 241"/>
                <a:gd name="T29" fmla="*/ 87 h 209"/>
                <a:gd name="T30" fmla="*/ 2 w 241"/>
                <a:gd name="T31" fmla="*/ 68 h 209"/>
                <a:gd name="T32" fmla="*/ 0 w 241"/>
                <a:gd name="T33" fmla="*/ 49 h 209"/>
                <a:gd name="T34" fmla="*/ 0 w 241"/>
                <a:gd name="T35" fmla="*/ 36 h 209"/>
                <a:gd name="T36" fmla="*/ 2 w 241"/>
                <a:gd name="T37" fmla="*/ 25 h 209"/>
                <a:gd name="T38" fmla="*/ 3 w 241"/>
                <a:gd name="T39" fmla="*/ 12 h 209"/>
                <a:gd name="T40" fmla="*/ 6 w 241"/>
                <a:gd name="T41" fmla="*/ 0 h 209"/>
                <a:gd name="T42" fmla="*/ 235 w 241"/>
                <a:gd name="T43" fmla="*/ 0 h 209"/>
                <a:gd name="T44" fmla="*/ 237 w 241"/>
                <a:gd name="T45" fmla="*/ 12 h 209"/>
                <a:gd name="T46" fmla="*/ 240 w 241"/>
                <a:gd name="T47" fmla="*/ 25 h 209"/>
                <a:gd name="T48" fmla="*/ 241 w 241"/>
                <a:gd name="T49" fmla="*/ 36 h 209"/>
                <a:gd name="T50" fmla="*/ 241 w 241"/>
                <a:gd name="T51" fmla="*/ 49 h 209"/>
                <a:gd name="T52" fmla="*/ 238 w 241"/>
                <a:gd name="T53" fmla="*/ 81 h 209"/>
                <a:gd name="T54" fmla="*/ 231 w 241"/>
                <a:gd name="T55" fmla="*/ 111 h 209"/>
                <a:gd name="T56" fmla="*/ 221 w 241"/>
                <a:gd name="T57" fmla="*/ 138 h 209"/>
                <a:gd name="T58" fmla="*/ 205 w 241"/>
                <a:gd name="T59" fmla="*/ 161 h 209"/>
                <a:gd name="T60" fmla="*/ 188 w 241"/>
                <a:gd name="T61" fmla="*/ 181 h 209"/>
                <a:gd name="T62" fmla="*/ 168 w 241"/>
                <a:gd name="T63" fmla="*/ 196 h 209"/>
                <a:gd name="T64" fmla="*/ 145 w 241"/>
                <a:gd name="T65" fmla="*/ 206 h 209"/>
                <a:gd name="T66" fmla="*/ 120 w 241"/>
                <a:gd name="T67" fmla="*/ 209 h 2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1"/>
                <a:gd name="T103" fmla="*/ 0 h 209"/>
                <a:gd name="T104" fmla="*/ 241 w 241"/>
                <a:gd name="T105" fmla="*/ 209 h 20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1" h="209">
                  <a:moveTo>
                    <a:pt x="120" y="209"/>
                  </a:moveTo>
                  <a:lnTo>
                    <a:pt x="110" y="209"/>
                  </a:lnTo>
                  <a:lnTo>
                    <a:pt x="101" y="207"/>
                  </a:lnTo>
                  <a:lnTo>
                    <a:pt x="91" y="204"/>
                  </a:lnTo>
                  <a:lnTo>
                    <a:pt x="82" y="200"/>
                  </a:lnTo>
                  <a:lnTo>
                    <a:pt x="74" y="196"/>
                  </a:lnTo>
                  <a:lnTo>
                    <a:pt x="65" y="190"/>
                  </a:lnTo>
                  <a:lnTo>
                    <a:pt x="56" y="184"/>
                  </a:lnTo>
                  <a:lnTo>
                    <a:pt x="48" y="177"/>
                  </a:lnTo>
                  <a:lnTo>
                    <a:pt x="38" y="164"/>
                  </a:lnTo>
                  <a:lnTo>
                    <a:pt x="28" y="151"/>
                  </a:lnTo>
                  <a:lnTo>
                    <a:pt x="19" y="136"/>
                  </a:lnTo>
                  <a:lnTo>
                    <a:pt x="13" y="120"/>
                  </a:lnTo>
                  <a:lnTo>
                    <a:pt x="7" y="104"/>
                  </a:lnTo>
                  <a:lnTo>
                    <a:pt x="3" y="87"/>
                  </a:lnTo>
                  <a:lnTo>
                    <a:pt x="2" y="68"/>
                  </a:lnTo>
                  <a:lnTo>
                    <a:pt x="0" y="49"/>
                  </a:lnTo>
                  <a:lnTo>
                    <a:pt x="0" y="36"/>
                  </a:lnTo>
                  <a:lnTo>
                    <a:pt x="2" y="25"/>
                  </a:lnTo>
                  <a:lnTo>
                    <a:pt x="3" y="12"/>
                  </a:lnTo>
                  <a:lnTo>
                    <a:pt x="6" y="0"/>
                  </a:lnTo>
                  <a:lnTo>
                    <a:pt x="235" y="0"/>
                  </a:lnTo>
                  <a:lnTo>
                    <a:pt x="237" y="12"/>
                  </a:lnTo>
                  <a:lnTo>
                    <a:pt x="240" y="25"/>
                  </a:lnTo>
                  <a:lnTo>
                    <a:pt x="241" y="36"/>
                  </a:lnTo>
                  <a:lnTo>
                    <a:pt x="241" y="49"/>
                  </a:lnTo>
                  <a:lnTo>
                    <a:pt x="238" y="81"/>
                  </a:lnTo>
                  <a:lnTo>
                    <a:pt x="231" y="111"/>
                  </a:lnTo>
                  <a:lnTo>
                    <a:pt x="221" y="138"/>
                  </a:lnTo>
                  <a:lnTo>
                    <a:pt x="205" y="161"/>
                  </a:lnTo>
                  <a:lnTo>
                    <a:pt x="188" y="181"/>
                  </a:lnTo>
                  <a:lnTo>
                    <a:pt x="168" y="196"/>
                  </a:lnTo>
                  <a:lnTo>
                    <a:pt x="145" y="206"/>
                  </a:lnTo>
                  <a:lnTo>
                    <a:pt x="120"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00" name="Freeform 25">
              <a:extLst>
                <a:ext uri="{FF2B5EF4-FFF2-40B4-BE49-F238E27FC236}">
                  <a16:creationId xmlns:a16="http://schemas.microsoft.com/office/drawing/2014/main" id="{ACBB3199-DC65-4510-B88D-4047C963A4A8}"/>
                </a:ext>
              </a:extLst>
            </p:cNvPr>
            <p:cNvSpPr>
              <a:spLocks/>
            </p:cNvSpPr>
            <p:nvPr/>
          </p:nvSpPr>
          <p:spPr bwMode="auto">
            <a:xfrm>
              <a:off x="560" y="1690"/>
              <a:ext cx="189" cy="60"/>
            </a:xfrm>
            <a:custGeom>
              <a:avLst/>
              <a:gdLst>
                <a:gd name="T0" fmla="*/ 189 w 189"/>
                <a:gd name="T1" fmla="*/ 60 h 60"/>
                <a:gd name="T2" fmla="*/ 0 w 189"/>
                <a:gd name="T3" fmla="*/ 60 h 60"/>
                <a:gd name="T4" fmla="*/ 4 w 189"/>
                <a:gd name="T5" fmla="*/ 53 h 60"/>
                <a:gd name="T6" fmla="*/ 10 w 189"/>
                <a:gd name="T7" fmla="*/ 46 h 60"/>
                <a:gd name="T8" fmla="*/ 16 w 189"/>
                <a:gd name="T9" fmla="*/ 39 h 60"/>
                <a:gd name="T10" fmla="*/ 22 w 189"/>
                <a:gd name="T11" fmla="*/ 31 h 60"/>
                <a:gd name="T12" fmla="*/ 30 w 189"/>
                <a:gd name="T13" fmla="*/ 24 h 60"/>
                <a:gd name="T14" fmla="*/ 39 w 189"/>
                <a:gd name="T15" fmla="*/ 18 h 60"/>
                <a:gd name="T16" fmla="*/ 48 w 189"/>
                <a:gd name="T17" fmla="*/ 13 h 60"/>
                <a:gd name="T18" fmla="*/ 56 w 189"/>
                <a:gd name="T19" fmla="*/ 8 h 60"/>
                <a:gd name="T20" fmla="*/ 65 w 189"/>
                <a:gd name="T21" fmla="*/ 4 h 60"/>
                <a:gd name="T22" fmla="*/ 75 w 189"/>
                <a:gd name="T23" fmla="*/ 1 h 60"/>
                <a:gd name="T24" fmla="*/ 84 w 189"/>
                <a:gd name="T25" fmla="*/ 0 h 60"/>
                <a:gd name="T26" fmla="*/ 94 w 189"/>
                <a:gd name="T27" fmla="*/ 0 h 60"/>
                <a:gd name="T28" fmla="*/ 104 w 189"/>
                <a:gd name="T29" fmla="*/ 0 h 60"/>
                <a:gd name="T30" fmla="*/ 114 w 189"/>
                <a:gd name="T31" fmla="*/ 1 h 60"/>
                <a:gd name="T32" fmla="*/ 123 w 189"/>
                <a:gd name="T33" fmla="*/ 4 h 60"/>
                <a:gd name="T34" fmla="*/ 133 w 189"/>
                <a:gd name="T35" fmla="*/ 8 h 60"/>
                <a:gd name="T36" fmla="*/ 142 w 189"/>
                <a:gd name="T37" fmla="*/ 13 h 60"/>
                <a:gd name="T38" fmla="*/ 150 w 189"/>
                <a:gd name="T39" fmla="*/ 18 h 60"/>
                <a:gd name="T40" fmla="*/ 159 w 189"/>
                <a:gd name="T41" fmla="*/ 24 h 60"/>
                <a:gd name="T42" fmla="*/ 166 w 189"/>
                <a:gd name="T43" fmla="*/ 31 h 60"/>
                <a:gd name="T44" fmla="*/ 172 w 189"/>
                <a:gd name="T45" fmla="*/ 39 h 60"/>
                <a:gd name="T46" fmla="*/ 178 w 189"/>
                <a:gd name="T47" fmla="*/ 46 h 60"/>
                <a:gd name="T48" fmla="*/ 183 w 189"/>
                <a:gd name="T49" fmla="*/ 53 h 60"/>
                <a:gd name="T50" fmla="*/ 189 w 189"/>
                <a:gd name="T51" fmla="*/ 60 h 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9"/>
                <a:gd name="T79" fmla="*/ 0 h 60"/>
                <a:gd name="T80" fmla="*/ 189 w 189"/>
                <a:gd name="T81" fmla="*/ 60 h 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9" h="60">
                  <a:moveTo>
                    <a:pt x="189" y="60"/>
                  </a:moveTo>
                  <a:lnTo>
                    <a:pt x="0" y="60"/>
                  </a:lnTo>
                  <a:lnTo>
                    <a:pt x="4" y="53"/>
                  </a:lnTo>
                  <a:lnTo>
                    <a:pt x="10" y="46"/>
                  </a:lnTo>
                  <a:lnTo>
                    <a:pt x="16" y="39"/>
                  </a:lnTo>
                  <a:lnTo>
                    <a:pt x="22" y="31"/>
                  </a:lnTo>
                  <a:lnTo>
                    <a:pt x="30" y="24"/>
                  </a:lnTo>
                  <a:lnTo>
                    <a:pt x="39" y="18"/>
                  </a:lnTo>
                  <a:lnTo>
                    <a:pt x="48" y="13"/>
                  </a:lnTo>
                  <a:lnTo>
                    <a:pt x="56" y="8"/>
                  </a:lnTo>
                  <a:lnTo>
                    <a:pt x="65" y="4"/>
                  </a:lnTo>
                  <a:lnTo>
                    <a:pt x="75" y="1"/>
                  </a:lnTo>
                  <a:lnTo>
                    <a:pt x="84" y="0"/>
                  </a:lnTo>
                  <a:lnTo>
                    <a:pt x="94" y="0"/>
                  </a:lnTo>
                  <a:lnTo>
                    <a:pt x="104" y="0"/>
                  </a:lnTo>
                  <a:lnTo>
                    <a:pt x="114" y="1"/>
                  </a:lnTo>
                  <a:lnTo>
                    <a:pt x="123" y="4"/>
                  </a:lnTo>
                  <a:lnTo>
                    <a:pt x="133" y="8"/>
                  </a:lnTo>
                  <a:lnTo>
                    <a:pt x="142" y="13"/>
                  </a:lnTo>
                  <a:lnTo>
                    <a:pt x="150" y="18"/>
                  </a:lnTo>
                  <a:lnTo>
                    <a:pt x="159" y="24"/>
                  </a:lnTo>
                  <a:lnTo>
                    <a:pt x="166" y="31"/>
                  </a:lnTo>
                  <a:lnTo>
                    <a:pt x="172" y="39"/>
                  </a:lnTo>
                  <a:lnTo>
                    <a:pt x="178" y="46"/>
                  </a:lnTo>
                  <a:lnTo>
                    <a:pt x="183" y="53"/>
                  </a:lnTo>
                  <a:lnTo>
                    <a:pt x="189"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01" name="Freeform 24">
              <a:extLst>
                <a:ext uri="{FF2B5EF4-FFF2-40B4-BE49-F238E27FC236}">
                  <a16:creationId xmlns:a16="http://schemas.microsoft.com/office/drawing/2014/main" id="{1A9B2134-3BF1-422A-B044-26471929659D}"/>
                </a:ext>
              </a:extLst>
            </p:cNvPr>
            <p:cNvSpPr>
              <a:spLocks/>
            </p:cNvSpPr>
            <p:nvPr/>
          </p:nvSpPr>
          <p:spPr bwMode="auto">
            <a:xfrm>
              <a:off x="1317" y="862"/>
              <a:ext cx="428" cy="431"/>
            </a:xfrm>
            <a:custGeom>
              <a:avLst/>
              <a:gdLst>
                <a:gd name="T0" fmla="*/ 427 w 428"/>
                <a:gd name="T1" fmla="*/ 193 h 431"/>
                <a:gd name="T2" fmla="*/ 420 w 428"/>
                <a:gd name="T3" fmla="*/ 152 h 431"/>
                <a:gd name="T4" fmla="*/ 404 w 428"/>
                <a:gd name="T5" fmla="*/ 114 h 431"/>
                <a:gd name="T6" fmla="*/ 379 w 428"/>
                <a:gd name="T7" fmla="*/ 79 h 431"/>
                <a:gd name="T8" fmla="*/ 349 w 428"/>
                <a:gd name="T9" fmla="*/ 49 h 431"/>
                <a:gd name="T10" fmla="*/ 314 w 428"/>
                <a:gd name="T11" fmla="*/ 25 h 431"/>
                <a:gd name="T12" fmla="*/ 277 w 428"/>
                <a:gd name="T13" fmla="*/ 9 h 431"/>
                <a:gd name="T14" fmla="*/ 236 w 428"/>
                <a:gd name="T15" fmla="*/ 2 h 431"/>
                <a:gd name="T16" fmla="*/ 171 w 428"/>
                <a:gd name="T17" fmla="*/ 4 h 431"/>
                <a:gd name="T18" fmla="*/ 95 w 428"/>
                <a:gd name="T19" fmla="*/ 38 h 431"/>
                <a:gd name="T20" fmla="*/ 37 w 428"/>
                <a:gd name="T21" fmla="*/ 95 h 431"/>
                <a:gd name="T22" fmla="*/ 4 w 428"/>
                <a:gd name="T23" fmla="*/ 171 h 431"/>
                <a:gd name="T24" fmla="*/ 1 w 428"/>
                <a:gd name="T25" fmla="*/ 236 h 431"/>
                <a:gd name="T26" fmla="*/ 10 w 428"/>
                <a:gd name="T27" fmla="*/ 276 h 431"/>
                <a:gd name="T28" fmla="*/ 26 w 428"/>
                <a:gd name="T29" fmla="*/ 315 h 431"/>
                <a:gd name="T30" fmla="*/ 49 w 428"/>
                <a:gd name="T31" fmla="*/ 349 h 431"/>
                <a:gd name="T32" fmla="*/ 76 w 428"/>
                <a:gd name="T33" fmla="*/ 377 h 431"/>
                <a:gd name="T34" fmla="*/ 104 w 428"/>
                <a:gd name="T35" fmla="*/ 397 h 431"/>
                <a:gd name="T36" fmla="*/ 134 w 428"/>
                <a:gd name="T37" fmla="*/ 413 h 431"/>
                <a:gd name="T38" fmla="*/ 167 w 428"/>
                <a:gd name="T39" fmla="*/ 423 h 431"/>
                <a:gd name="T40" fmla="*/ 192 w 428"/>
                <a:gd name="T41" fmla="*/ 427 h 431"/>
                <a:gd name="T42" fmla="*/ 205 w 428"/>
                <a:gd name="T43" fmla="*/ 431 h 431"/>
                <a:gd name="T44" fmla="*/ 210 w 428"/>
                <a:gd name="T45" fmla="*/ 427 h 431"/>
                <a:gd name="T46" fmla="*/ 219 w 428"/>
                <a:gd name="T47" fmla="*/ 427 h 431"/>
                <a:gd name="T48" fmla="*/ 226 w 428"/>
                <a:gd name="T49" fmla="*/ 427 h 431"/>
                <a:gd name="T50" fmla="*/ 233 w 428"/>
                <a:gd name="T51" fmla="*/ 431 h 431"/>
                <a:gd name="T52" fmla="*/ 248 w 428"/>
                <a:gd name="T53" fmla="*/ 427 h 431"/>
                <a:gd name="T54" fmla="*/ 270 w 428"/>
                <a:gd name="T55" fmla="*/ 420 h 431"/>
                <a:gd name="T56" fmla="*/ 300 w 428"/>
                <a:gd name="T57" fmla="*/ 410 h 431"/>
                <a:gd name="T58" fmla="*/ 327 w 428"/>
                <a:gd name="T59" fmla="*/ 395 h 431"/>
                <a:gd name="T60" fmla="*/ 353 w 428"/>
                <a:gd name="T61" fmla="*/ 377 h 431"/>
                <a:gd name="T62" fmla="*/ 379 w 428"/>
                <a:gd name="T63" fmla="*/ 349 h 431"/>
                <a:gd name="T64" fmla="*/ 404 w 428"/>
                <a:gd name="T65" fmla="*/ 315 h 431"/>
                <a:gd name="T66" fmla="*/ 420 w 428"/>
                <a:gd name="T67" fmla="*/ 276 h 431"/>
                <a:gd name="T68" fmla="*/ 427 w 428"/>
                <a:gd name="T69" fmla="*/ 236 h 43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8"/>
                <a:gd name="T106" fmla="*/ 0 h 431"/>
                <a:gd name="T107" fmla="*/ 428 w 428"/>
                <a:gd name="T108" fmla="*/ 431 h 43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8" h="431">
                  <a:moveTo>
                    <a:pt x="428" y="214"/>
                  </a:moveTo>
                  <a:lnTo>
                    <a:pt x="427" y="193"/>
                  </a:lnTo>
                  <a:lnTo>
                    <a:pt x="424" y="173"/>
                  </a:lnTo>
                  <a:lnTo>
                    <a:pt x="420" y="152"/>
                  </a:lnTo>
                  <a:lnTo>
                    <a:pt x="412" y="132"/>
                  </a:lnTo>
                  <a:lnTo>
                    <a:pt x="404" y="114"/>
                  </a:lnTo>
                  <a:lnTo>
                    <a:pt x="392" y="96"/>
                  </a:lnTo>
                  <a:lnTo>
                    <a:pt x="379" y="79"/>
                  </a:lnTo>
                  <a:lnTo>
                    <a:pt x="365" y="63"/>
                  </a:lnTo>
                  <a:lnTo>
                    <a:pt x="349" y="49"/>
                  </a:lnTo>
                  <a:lnTo>
                    <a:pt x="333" y="36"/>
                  </a:lnTo>
                  <a:lnTo>
                    <a:pt x="314" y="25"/>
                  </a:lnTo>
                  <a:lnTo>
                    <a:pt x="297" y="16"/>
                  </a:lnTo>
                  <a:lnTo>
                    <a:pt x="277" y="9"/>
                  </a:lnTo>
                  <a:lnTo>
                    <a:pt x="257" y="4"/>
                  </a:lnTo>
                  <a:lnTo>
                    <a:pt x="236" y="2"/>
                  </a:lnTo>
                  <a:lnTo>
                    <a:pt x="215" y="0"/>
                  </a:lnTo>
                  <a:lnTo>
                    <a:pt x="171" y="4"/>
                  </a:lnTo>
                  <a:lnTo>
                    <a:pt x="131" y="17"/>
                  </a:lnTo>
                  <a:lnTo>
                    <a:pt x="95" y="38"/>
                  </a:lnTo>
                  <a:lnTo>
                    <a:pt x="63" y="63"/>
                  </a:lnTo>
                  <a:lnTo>
                    <a:pt x="37" y="95"/>
                  </a:lnTo>
                  <a:lnTo>
                    <a:pt x="17" y="131"/>
                  </a:lnTo>
                  <a:lnTo>
                    <a:pt x="4" y="171"/>
                  </a:lnTo>
                  <a:lnTo>
                    <a:pt x="0" y="214"/>
                  </a:lnTo>
                  <a:lnTo>
                    <a:pt x="1" y="236"/>
                  </a:lnTo>
                  <a:lnTo>
                    <a:pt x="4" y="256"/>
                  </a:lnTo>
                  <a:lnTo>
                    <a:pt x="10" y="276"/>
                  </a:lnTo>
                  <a:lnTo>
                    <a:pt x="17" y="296"/>
                  </a:lnTo>
                  <a:lnTo>
                    <a:pt x="26" y="315"/>
                  </a:lnTo>
                  <a:lnTo>
                    <a:pt x="36" y="332"/>
                  </a:lnTo>
                  <a:lnTo>
                    <a:pt x="49" y="349"/>
                  </a:lnTo>
                  <a:lnTo>
                    <a:pt x="63" y="365"/>
                  </a:lnTo>
                  <a:lnTo>
                    <a:pt x="76" y="377"/>
                  </a:lnTo>
                  <a:lnTo>
                    <a:pt x="89" y="388"/>
                  </a:lnTo>
                  <a:lnTo>
                    <a:pt x="104" y="397"/>
                  </a:lnTo>
                  <a:lnTo>
                    <a:pt x="119" y="405"/>
                  </a:lnTo>
                  <a:lnTo>
                    <a:pt x="134" y="413"/>
                  </a:lnTo>
                  <a:lnTo>
                    <a:pt x="151" y="418"/>
                  </a:lnTo>
                  <a:lnTo>
                    <a:pt x="167" y="423"/>
                  </a:lnTo>
                  <a:lnTo>
                    <a:pt x="184" y="425"/>
                  </a:lnTo>
                  <a:lnTo>
                    <a:pt x="192" y="427"/>
                  </a:lnTo>
                  <a:lnTo>
                    <a:pt x="197" y="430"/>
                  </a:lnTo>
                  <a:lnTo>
                    <a:pt x="205" y="431"/>
                  </a:lnTo>
                  <a:lnTo>
                    <a:pt x="210" y="431"/>
                  </a:lnTo>
                  <a:lnTo>
                    <a:pt x="210" y="427"/>
                  </a:lnTo>
                  <a:lnTo>
                    <a:pt x="215" y="427"/>
                  </a:lnTo>
                  <a:lnTo>
                    <a:pt x="219" y="427"/>
                  </a:lnTo>
                  <a:lnTo>
                    <a:pt x="222" y="427"/>
                  </a:lnTo>
                  <a:lnTo>
                    <a:pt x="226" y="427"/>
                  </a:lnTo>
                  <a:lnTo>
                    <a:pt x="226" y="431"/>
                  </a:lnTo>
                  <a:lnTo>
                    <a:pt x="233" y="431"/>
                  </a:lnTo>
                  <a:lnTo>
                    <a:pt x="241" y="430"/>
                  </a:lnTo>
                  <a:lnTo>
                    <a:pt x="248" y="427"/>
                  </a:lnTo>
                  <a:lnTo>
                    <a:pt x="255" y="424"/>
                  </a:lnTo>
                  <a:lnTo>
                    <a:pt x="270" y="420"/>
                  </a:lnTo>
                  <a:lnTo>
                    <a:pt x="285" y="415"/>
                  </a:lnTo>
                  <a:lnTo>
                    <a:pt x="300" y="410"/>
                  </a:lnTo>
                  <a:lnTo>
                    <a:pt x="314" y="402"/>
                  </a:lnTo>
                  <a:lnTo>
                    <a:pt x="327" y="395"/>
                  </a:lnTo>
                  <a:lnTo>
                    <a:pt x="340" y="385"/>
                  </a:lnTo>
                  <a:lnTo>
                    <a:pt x="353" y="377"/>
                  </a:lnTo>
                  <a:lnTo>
                    <a:pt x="365" y="365"/>
                  </a:lnTo>
                  <a:lnTo>
                    <a:pt x="379" y="349"/>
                  </a:lnTo>
                  <a:lnTo>
                    <a:pt x="392" y="332"/>
                  </a:lnTo>
                  <a:lnTo>
                    <a:pt x="404" y="315"/>
                  </a:lnTo>
                  <a:lnTo>
                    <a:pt x="412" y="296"/>
                  </a:lnTo>
                  <a:lnTo>
                    <a:pt x="420" y="276"/>
                  </a:lnTo>
                  <a:lnTo>
                    <a:pt x="424" y="256"/>
                  </a:lnTo>
                  <a:lnTo>
                    <a:pt x="427" y="236"/>
                  </a:lnTo>
                  <a:lnTo>
                    <a:pt x="428" y="2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02" name="Freeform 23">
              <a:extLst>
                <a:ext uri="{FF2B5EF4-FFF2-40B4-BE49-F238E27FC236}">
                  <a16:creationId xmlns:a16="http://schemas.microsoft.com/office/drawing/2014/main" id="{556A4820-E8B7-48AA-AEF7-5E5F186C079C}"/>
                </a:ext>
              </a:extLst>
            </p:cNvPr>
            <p:cNvSpPr>
              <a:spLocks/>
            </p:cNvSpPr>
            <p:nvPr/>
          </p:nvSpPr>
          <p:spPr bwMode="auto">
            <a:xfrm>
              <a:off x="1611" y="911"/>
              <a:ext cx="104" cy="147"/>
            </a:xfrm>
            <a:custGeom>
              <a:avLst/>
              <a:gdLst>
                <a:gd name="T0" fmla="*/ 104 w 104"/>
                <a:gd name="T1" fmla="*/ 147 h 147"/>
                <a:gd name="T2" fmla="*/ 42 w 104"/>
                <a:gd name="T3" fmla="*/ 147 h 147"/>
                <a:gd name="T4" fmla="*/ 38 w 104"/>
                <a:gd name="T5" fmla="*/ 103 h 147"/>
                <a:gd name="T6" fmla="*/ 29 w 104"/>
                <a:gd name="T7" fmla="*/ 65 h 147"/>
                <a:gd name="T8" fmla="*/ 16 w 104"/>
                <a:gd name="T9" fmla="*/ 29 h 147"/>
                <a:gd name="T10" fmla="*/ 0 w 104"/>
                <a:gd name="T11" fmla="*/ 0 h 147"/>
                <a:gd name="T12" fmla="*/ 7 w 104"/>
                <a:gd name="T13" fmla="*/ 3 h 147"/>
                <a:gd name="T14" fmla="*/ 15 w 104"/>
                <a:gd name="T15" fmla="*/ 7 h 147"/>
                <a:gd name="T16" fmla="*/ 20 w 104"/>
                <a:gd name="T17" fmla="*/ 11 h 147"/>
                <a:gd name="T18" fmla="*/ 28 w 104"/>
                <a:gd name="T19" fmla="*/ 14 h 147"/>
                <a:gd name="T20" fmla="*/ 33 w 104"/>
                <a:gd name="T21" fmla="*/ 20 h 147"/>
                <a:gd name="T22" fmla="*/ 39 w 104"/>
                <a:gd name="T23" fmla="*/ 24 h 147"/>
                <a:gd name="T24" fmla="*/ 45 w 104"/>
                <a:gd name="T25" fmla="*/ 29 h 147"/>
                <a:gd name="T26" fmla="*/ 51 w 104"/>
                <a:gd name="T27" fmla="*/ 34 h 147"/>
                <a:gd name="T28" fmla="*/ 61 w 104"/>
                <a:gd name="T29" fmla="*/ 46 h 147"/>
                <a:gd name="T30" fmla="*/ 71 w 104"/>
                <a:gd name="T31" fmla="*/ 59 h 147"/>
                <a:gd name="T32" fmla="*/ 80 w 104"/>
                <a:gd name="T33" fmla="*/ 72 h 147"/>
                <a:gd name="T34" fmla="*/ 87 w 104"/>
                <a:gd name="T35" fmla="*/ 86 h 147"/>
                <a:gd name="T36" fmla="*/ 94 w 104"/>
                <a:gd name="T37" fmla="*/ 101 h 147"/>
                <a:gd name="T38" fmla="*/ 98 w 104"/>
                <a:gd name="T39" fmla="*/ 116 h 147"/>
                <a:gd name="T40" fmla="*/ 101 w 104"/>
                <a:gd name="T41" fmla="*/ 131 h 147"/>
                <a:gd name="T42" fmla="*/ 104 w 104"/>
                <a:gd name="T43" fmla="*/ 147 h 1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47"/>
                <a:gd name="T68" fmla="*/ 104 w 104"/>
                <a:gd name="T69" fmla="*/ 147 h 1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47">
                  <a:moveTo>
                    <a:pt x="104" y="147"/>
                  </a:moveTo>
                  <a:lnTo>
                    <a:pt x="42" y="147"/>
                  </a:lnTo>
                  <a:lnTo>
                    <a:pt x="38" y="103"/>
                  </a:lnTo>
                  <a:lnTo>
                    <a:pt x="29" y="65"/>
                  </a:lnTo>
                  <a:lnTo>
                    <a:pt x="16" y="29"/>
                  </a:lnTo>
                  <a:lnTo>
                    <a:pt x="0" y="0"/>
                  </a:lnTo>
                  <a:lnTo>
                    <a:pt x="7" y="3"/>
                  </a:lnTo>
                  <a:lnTo>
                    <a:pt x="15" y="7"/>
                  </a:lnTo>
                  <a:lnTo>
                    <a:pt x="20" y="11"/>
                  </a:lnTo>
                  <a:lnTo>
                    <a:pt x="28" y="14"/>
                  </a:lnTo>
                  <a:lnTo>
                    <a:pt x="33" y="20"/>
                  </a:lnTo>
                  <a:lnTo>
                    <a:pt x="39" y="24"/>
                  </a:lnTo>
                  <a:lnTo>
                    <a:pt x="45" y="29"/>
                  </a:lnTo>
                  <a:lnTo>
                    <a:pt x="51" y="34"/>
                  </a:lnTo>
                  <a:lnTo>
                    <a:pt x="61" y="46"/>
                  </a:lnTo>
                  <a:lnTo>
                    <a:pt x="71" y="59"/>
                  </a:lnTo>
                  <a:lnTo>
                    <a:pt x="80" y="72"/>
                  </a:lnTo>
                  <a:lnTo>
                    <a:pt x="87" y="86"/>
                  </a:lnTo>
                  <a:lnTo>
                    <a:pt x="94" y="101"/>
                  </a:lnTo>
                  <a:lnTo>
                    <a:pt x="98" y="116"/>
                  </a:lnTo>
                  <a:lnTo>
                    <a:pt x="101" y="131"/>
                  </a:lnTo>
                  <a:lnTo>
                    <a:pt x="104" y="1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03" name="Freeform 22">
              <a:extLst>
                <a:ext uri="{FF2B5EF4-FFF2-40B4-BE49-F238E27FC236}">
                  <a16:creationId xmlns:a16="http://schemas.microsoft.com/office/drawing/2014/main" id="{24913B4C-D784-4354-A1ED-58B42C1CB126}"/>
                </a:ext>
              </a:extLst>
            </p:cNvPr>
            <p:cNvSpPr>
              <a:spLocks/>
            </p:cNvSpPr>
            <p:nvPr/>
          </p:nvSpPr>
          <p:spPr bwMode="auto">
            <a:xfrm>
              <a:off x="1548" y="1088"/>
              <a:ext cx="75" cy="171"/>
            </a:xfrm>
            <a:custGeom>
              <a:avLst/>
              <a:gdLst>
                <a:gd name="T0" fmla="*/ 14 w 75"/>
                <a:gd name="T1" fmla="*/ 169 h 171"/>
                <a:gd name="T2" fmla="*/ 11 w 75"/>
                <a:gd name="T3" fmla="*/ 169 h 171"/>
                <a:gd name="T4" fmla="*/ 7 w 75"/>
                <a:gd name="T5" fmla="*/ 169 h 171"/>
                <a:gd name="T6" fmla="*/ 2 w 75"/>
                <a:gd name="T7" fmla="*/ 171 h 171"/>
                <a:gd name="T8" fmla="*/ 0 w 75"/>
                <a:gd name="T9" fmla="*/ 171 h 171"/>
                <a:gd name="T10" fmla="*/ 0 w 75"/>
                <a:gd name="T11" fmla="*/ 0 h 171"/>
                <a:gd name="T12" fmla="*/ 75 w 75"/>
                <a:gd name="T13" fmla="*/ 0 h 171"/>
                <a:gd name="T14" fmla="*/ 73 w 75"/>
                <a:gd name="T15" fmla="*/ 31 h 171"/>
                <a:gd name="T16" fmla="*/ 69 w 75"/>
                <a:gd name="T17" fmla="*/ 60 h 171"/>
                <a:gd name="T18" fmla="*/ 63 w 75"/>
                <a:gd name="T19" fmla="*/ 86 h 171"/>
                <a:gd name="T20" fmla="*/ 56 w 75"/>
                <a:gd name="T21" fmla="*/ 110 h 171"/>
                <a:gd name="T22" fmla="*/ 47 w 75"/>
                <a:gd name="T23" fmla="*/ 130 h 171"/>
                <a:gd name="T24" fmla="*/ 37 w 75"/>
                <a:gd name="T25" fmla="*/ 148 h 171"/>
                <a:gd name="T26" fmla="*/ 26 w 75"/>
                <a:gd name="T27" fmla="*/ 161 h 171"/>
                <a:gd name="T28" fmla="*/ 14 w 75"/>
                <a:gd name="T29" fmla="*/ 169 h 1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71"/>
                <a:gd name="T47" fmla="*/ 75 w 75"/>
                <a:gd name="T48" fmla="*/ 171 h 1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71">
                  <a:moveTo>
                    <a:pt x="14" y="169"/>
                  </a:moveTo>
                  <a:lnTo>
                    <a:pt x="11" y="169"/>
                  </a:lnTo>
                  <a:lnTo>
                    <a:pt x="7" y="169"/>
                  </a:lnTo>
                  <a:lnTo>
                    <a:pt x="2" y="171"/>
                  </a:lnTo>
                  <a:lnTo>
                    <a:pt x="0" y="171"/>
                  </a:lnTo>
                  <a:lnTo>
                    <a:pt x="0" y="0"/>
                  </a:lnTo>
                  <a:lnTo>
                    <a:pt x="75" y="0"/>
                  </a:lnTo>
                  <a:lnTo>
                    <a:pt x="73" y="31"/>
                  </a:lnTo>
                  <a:lnTo>
                    <a:pt x="69" y="60"/>
                  </a:lnTo>
                  <a:lnTo>
                    <a:pt x="63" y="86"/>
                  </a:lnTo>
                  <a:lnTo>
                    <a:pt x="56" y="110"/>
                  </a:lnTo>
                  <a:lnTo>
                    <a:pt x="47" y="130"/>
                  </a:lnTo>
                  <a:lnTo>
                    <a:pt x="37" y="148"/>
                  </a:lnTo>
                  <a:lnTo>
                    <a:pt x="26" y="161"/>
                  </a:lnTo>
                  <a:lnTo>
                    <a:pt x="14"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04" name="Freeform 21">
              <a:extLst>
                <a:ext uri="{FF2B5EF4-FFF2-40B4-BE49-F238E27FC236}">
                  <a16:creationId xmlns:a16="http://schemas.microsoft.com/office/drawing/2014/main" id="{AC9175F1-260D-40DB-83FD-6B3EF1D723C3}"/>
                </a:ext>
              </a:extLst>
            </p:cNvPr>
            <p:cNvSpPr>
              <a:spLocks/>
            </p:cNvSpPr>
            <p:nvPr/>
          </p:nvSpPr>
          <p:spPr bwMode="auto">
            <a:xfrm>
              <a:off x="1447" y="1088"/>
              <a:ext cx="70" cy="171"/>
            </a:xfrm>
            <a:custGeom>
              <a:avLst/>
              <a:gdLst>
                <a:gd name="T0" fmla="*/ 49 w 70"/>
                <a:gd name="T1" fmla="*/ 159 h 171"/>
                <a:gd name="T2" fmla="*/ 39 w 70"/>
                <a:gd name="T3" fmla="*/ 146 h 171"/>
                <a:gd name="T4" fmla="*/ 28 w 70"/>
                <a:gd name="T5" fmla="*/ 132 h 171"/>
                <a:gd name="T6" fmla="*/ 21 w 70"/>
                <a:gd name="T7" fmla="*/ 115 h 171"/>
                <a:gd name="T8" fmla="*/ 14 w 70"/>
                <a:gd name="T9" fmla="*/ 95 h 171"/>
                <a:gd name="T10" fmla="*/ 8 w 70"/>
                <a:gd name="T11" fmla="*/ 73 h 171"/>
                <a:gd name="T12" fmla="*/ 4 w 70"/>
                <a:gd name="T13" fmla="*/ 50 h 171"/>
                <a:gd name="T14" fmla="*/ 1 w 70"/>
                <a:gd name="T15" fmla="*/ 26 h 171"/>
                <a:gd name="T16" fmla="*/ 0 w 70"/>
                <a:gd name="T17" fmla="*/ 0 h 171"/>
                <a:gd name="T18" fmla="*/ 70 w 70"/>
                <a:gd name="T19" fmla="*/ 0 h 171"/>
                <a:gd name="T20" fmla="*/ 70 w 70"/>
                <a:gd name="T21" fmla="*/ 171 h 171"/>
                <a:gd name="T22" fmla="*/ 64 w 70"/>
                <a:gd name="T23" fmla="*/ 169 h 171"/>
                <a:gd name="T24" fmla="*/ 59 w 70"/>
                <a:gd name="T25" fmla="*/ 168 h 171"/>
                <a:gd name="T26" fmla="*/ 54 w 70"/>
                <a:gd name="T27" fmla="*/ 164 h 171"/>
                <a:gd name="T28" fmla="*/ 49 w 70"/>
                <a:gd name="T29" fmla="*/ 159 h 17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0"/>
                <a:gd name="T46" fmla="*/ 0 h 171"/>
                <a:gd name="T47" fmla="*/ 70 w 70"/>
                <a:gd name="T48" fmla="*/ 171 h 17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0" h="171">
                  <a:moveTo>
                    <a:pt x="49" y="159"/>
                  </a:moveTo>
                  <a:lnTo>
                    <a:pt x="39" y="146"/>
                  </a:lnTo>
                  <a:lnTo>
                    <a:pt x="28" y="132"/>
                  </a:lnTo>
                  <a:lnTo>
                    <a:pt x="21" y="115"/>
                  </a:lnTo>
                  <a:lnTo>
                    <a:pt x="14" y="95"/>
                  </a:lnTo>
                  <a:lnTo>
                    <a:pt x="8" y="73"/>
                  </a:lnTo>
                  <a:lnTo>
                    <a:pt x="4" y="50"/>
                  </a:lnTo>
                  <a:lnTo>
                    <a:pt x="1" y="26"/>
                  </a:lnTo>
                  <a:lnTo>
                    <a:pt x="0" y="0"/>
                  </a:lnTo>
                  <a:lnTo>
                    <a:pt x="70" y="0"/>
                  </a:lnTo>
                  <a:lnTo>
                    <a:pt x="70" y="171"/>
                  </a:lnTo>
                  <a:lnTo>
                    <a:pt x="64" y="169"/>
                  </a:lnTo>
                  <a:lnTo>
                    <a:pt x="59" y="168"/>
                  </a:lnTo>
                  <a:lnTo>
                    <a:pt x="54" y="164"/>
                  </a:lnTo>
                  <a:lnTo>
                    <a:pt x="49"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05" name="Freeform 20">
              <a:extLst>
                <a:ext uri="{FF2B5EF4-FFF2-40B4-BE49-F238E27FC236}">
                  <a16:creationId xmlns:a16="http://schemas.microsoft.com/office/drawing/2014/main" id="{CF063FE0-DC06-4BF5-949A-C2EA5B688B63}"/>
                </a:ext>
              </a:extLst>
            </p:cNvPr>
            <p:cNvSpPr>
              <a:spLocks/>
            </p:cNvSpPr>
            <p:nvPr/>
          </p:nvSpPr>
          <p:spPr bwMode="auto">
            <a:xfrm>
              <a:off x="1447" y="897"/>
              <a:ext cx="70" cy="161"/>
            </a:xfrm>
            <a:custGeom>
              <a:avLst/>
              <a:gdLst>
                <a:gd name="T0" fmla="*/ 70 w 70"/>
                <a:gd name="T1" fmla="*/ 0 h 161"/>
                <a:gd name="T2" fmla="*/ 70 w 70"/>
                <a:gd name="T3" fmla="*/ 161 h 161"/>
                <a:gd name="T4" fmla="*/ 0 w 70"/>
                <a:gd name="T5" fmla="*/ 161 h 161"/>
                <a:gd name="T6" fmla="*/ 1 w 70"/>
                <a:gd name="T7" fmla="*/ 138 h 161"/>
                <a:gd name="T8" fmla="*/ 4 w 70"/>
                <a:gd name="T9" fmla="*/ 115 h 161"/>
                <a:gd name="T10" fmla="*/ 10 w 70"/>
                <a:gd name="T11" fmla="*/ 93 h 161"/>
                <a:gd name="T12" fmla="*/ 15 w 70"/>
                <a:gd name="T13" fmla="*/ 74 h 161"/>
                <a:gd name="T14" fmla="*/ 21 w 70"/>
                <a:gd name="T15" fmla="*/ 56 h 161"/>
                <a:gd name="T16" fmla="*/ 30 w 70"/>
                <a:gd name="T17" fmla="*/ 40 h 161"/>
                <a:gd name="T18" fmla="*/ 39 w 70"/>
                <a:gd name="T19" fmla="*/ 25 h 161"/>
                <a:gd name="T20" fmla="*/ 49 w 70"/>
                <a:gd name="T21" fmla="*/ 14 h 161"/>
                <a:gd name="T22" fmla="*/ 54 w 70"/>
                <a:gd name="T23" fmla="*/ 10 h 161"/>
                <a:gd name="T24" fmla="*/ 60 w 70"/>
                <a:gd name="T25" fmla="*/ 5 h 161"/>
                <a:gd name="T26" fmla="*/ 64 w 70"/>
                <a:gd name="T27" fmla="*/ 3 h 161"/>
                <a:gd name="T28" fmla="*/ 70 w 70"/>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0"/>
                <a:gd name="T46" fmla="*/ 0 h 161"/>
                <a:gd name="T47" fmla="*/ 70 w 70"/>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0" h="161">
                  <a:moveTo>
                    <a:pt x="70" y="0"/>
                  </a:moveTo>
                  <a:lnTo>
                    <a:pt x="70" y="161"/>
                  </a:lnTo>
                  <a:lnTo>
                    <a:pt x="0" y="161"/>
                  </a:lnTo>
                  <a:lnTo>
                    <a:pt x="1" y="138"/>
                  </a:lnTo>
                  <a:lnTo>
                    <a:pt x="4" y="115"/>
                  </a:lnTo>
                  <a:lnTo>
                    <a:pt x="10" y="93"/>
                  </a:lnTo>
                  <a:lnTo>
                    <a:pt x="15" y="74"/>
                  </a:lnTo>
                  <a:lnTo>
                    <a:pt x="21" y="56"/>
                  </a:lnTo>
                  <a:lnTo>
                    <a:pt x="30" y="40"/>
                  </a:lnTo>
                  <a:lnTo>
                    <a:pt x="39" y="25"/>
                  </a:lnTo>
                  <a:lnTo>
                    <a:pt x="49" y="14"/>
                  </a:lnTo>
                  <a:lnTo>
                    <a:pt x="54" y="10"/>
                  </a:lnTo>
                  <a:lnTo>
                    <a:pt x="60" y="5"/>
                  </a:lnTo>
                  <a:lnTo>
                    <a:pt x="64" y="3"/>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06" name="Freeform 19">
              <a:extLst>
                <a:ext uri="{FF2B5EF4-FFF2-40B4-BE49-F238E27FC236}">
                  <a16:creationId xmlns:a16="http://schemas.microsoft.com/office/drawing/2014/main" id="{757F91E2-5C12-4E8E-94EC-6EBB4E17DB0A}"/>
                </a:ext>
              </a:extLst>
            </p:cNvPr>
            <p:cNvSpPr>
              <a:spLocks/>
            </p:cNvSpPr>
            <p:nvPr/>
          </p:nvSpPr>
          <p:spPr bwMode="auto">
            <a:xfrm>
              <a:off x="1548" y="895"/>
              <a:ext cx="75" cy="163"/>
            </a:xfrm>
            <a:custGeom>
              <a:avLst/>
              <a:gdLst>
                <a:gd name="T0" fmla="*/ 0 w 75"/>
                <a:gd name="T1" fmla="*/ 163 h 163"/>
                <a:gd name="T2" fmla="*/ 0 w 75"/>
                <a:gd name="T3" fmla="*/ 0 h 163"/>
                <a:gd name="T4" fmla="*/ 7 w 75"/>
                <a:gd name="T5" fmla="*/ 2 h 163"/>
                <a:gd name="T6" fmla="*/ 14 w 75"/>
                <a:gd name="T7" fmla="*/ 5 h 163"/>
                <a:gd name="T8" fmla="*/ 20 w 75"/>
                <a:gd name="T9" fmla="*/ 9 h 163"/>
                <a:gd name="T10" fmla="*/ 27 w 75"/>
                <a:gd name="T11" fmla="*/ 16 h 163"/>
                <a:gd name="T12" fmla="*/ 37 w 75"/>
                <a:gd name="T13" fmla="*/ 27 h 163"/>
                <a:gd name="T14" fmla="*/ 46 w 75"/>
                <a:gd name="T15" fmla="*/ 42 h 163"/>
                <a:gd name="T16" fmla="*/ 53 w 75"/>
                <a:gd name="T17" fmla="*/ 58 h 163"/>
                <a:gd name="T18" fmla="*/ 60 w 75"/>
                <a:gd name="T19" fmla="*/ 76 h 163"/>
                <a:gd name="T20" fmla="*/ 66 w 75"/>
                <a:gd name="T21" fmla="*/ 95 h 163"/>
                <a:gd name="T22" fmla="*/ 70 w 75"/>
                <a:gd name="T23" fmla="*/ 117 h 163"/>
                <a:gd name="T24" fmla="*/ 73 w 75"/>
                <a:gd name="T25" fmla="*/ 140 h 163"/>
                <a:gd name="T26" fmla="*/ 75 w 75"/>
                <a:gd name="T27" fmla="*/ 163 h 163"/>
                <a:gd name="T28" fmla="*/ 0 w 75"/>
                <a:gd name="T29" fmla="*/ 163 h 1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5"/>
                <a:gd name="T46" fmla="*/ 0 h 163"/>
                <a:gd name="T47" fmla="*/ 75 w 75"/>
                <a:gd name="T48" fmla="*/ 163 h 1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5" h="163">
                  <a:moveTo>
                    <a:pt x="0" y="163"/>
                  </a:moveTo>
                  <a:lnTo>
                    <a:pt x="0" y="0"/>
                  </a:lnTo>
                  <a:lnTo>
                    <a:pt x="7" y="2"/>
                  </a:lnTo>
                  <a:lnTo>
                    <a:pt x="14" y="5"/>
                  </a:lnTo>
                  <a:lnTo>
                    <a:pt x="20" y="9"/>
                  </a:lnTo>
                  <a:lnTo>
                    <a:pt x="27" y="16"/>
                  </a:lnTo>
                  <a:lnTo>
                    <a:pt x="37" y="27"/>
                  </a:lnTo>
                  <a:lnTo>
                    <a:pt x="46" y="42"/>
                  </a:lnTo>
                  <a:lnTo>
                    <a:pt x="53" y="58"/>
                  </a:lnTo>
                  <a:lnTo>
                    <a:pt x="60" y="76"/>
                  </a:lnTo>
                  <a:lnTo>
                    <a:pt x="66" y="95"/>
                  </a:lnTo>
                  <a:lnTo>
                    <a:pt x="70" y="117"/>
                  </a:lnTo>
                  <a:lnTo>
                    <a:pt x="73" y="140"/>
                  </a:lnTo>
                  <a:lnTo>
                    <a:pt x="75" y="163"/>
                  </a:lnTo>
                  <a:lnTo>
                    <a:pt x="0"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07" name="Freeform 18">
              <a:extLst>
                <a:ext uri="{FF2B5EF4-FFF2-40B4-BE49-F238E27FC236}">
                  <a16:creationId xmlns:a16="http://schemas.microsoft.com/office/drawing/2014/main" id="{9F5D95ED-6CF1-4326-8673-A070A8152013}"/>
                </a:ext>
              </a:extLst>
            </p:cNvPr>
            <p:cNvSpPr>
              <a:spLocks/>
            </p:cNvSpPr>
            <p:nvPr/>
          </p:nvSpPr>
          <p:spPr bwMode="auto">
            <a:xfrm>
              <a:off x="1348" y="907"/>
              <a:ext cx="113" cy="151"/>
            </a:xfrm>
            <a:custGeom>
              <a:avLst/>
              <a:gdLst>
                <a:gd name="T0" fmla="*/ 54 w 113"/>
                <a:gd name="T1" fmla="*/ 38 h 151"/>
                <a:gd name="T2" fmla="*/ 61 w 113"/>
                <a:gd name="T3" fmla="*/ 33 h 151"/>
                <a:gd name="T4" fmla="*/ 67 w 113"/>
                <a:gd name="T5" fmla="*/ 27 h 151"/>
                <a:gd name="T6" fmla="*/ 74 w 113"/>
                <a:gd name="T7" fmla="*/ 21 h 151"/>
                <a:gd name="T8" fmla="*/ 81 w 113"/>
                <a:gd name="T9" fmla="*/ 15 h 151"/>
                <a:gd name="T10" fmla="*/ 90 w 113"/>
                <a:gd name="T11" fmla="*/ 11 h 151"/>
                <a:gd name="T12" fmla="*/ 97 w 113"/>
                <a:gd name="T13" fmla="*/ 7 h 151"/>
                <a:gd name="T14" fmla="*/ 104 w 113"/>
                <a:gd name="T15" fmla="*/ 3 h 151"/>
                <a:gd name="T16" fmla="*/ 113 w 113"/>
                <a:gd name="T17" fmla="*/ 0 h 151"/>
                <a:gd name="T18" fmla="*/ 104 w 113"/>
                <a:gd name="T19" fmla="*/ 14 h 151"/>
                <a:gd name="T20" fmla="*/ 96 w 113"/>
                <a:gd name="T21" fmla="*/ 28 h 151"/>
                <a:gd name="T22" fmla="*/ 88 w 113"/>
                <a:gd name="T23" fmla="*/ 46 h 151"/>
                <a:gd name="T24" fmla="*/ 83 w 113"/>
                <a:gd name="T25" fmla="*/ 64 h 151"/>
                <a:gd name="T26" fmla="*/ 77 w 113"/>
                <a:gd name="T27" fmla="*/ 84 h 151"/>
                <a:gd name="T28" fmla="*/ 73 w 113"/>
                <a:gd name="T29" fmla="*/ 105 h 151"/>
                <a:gd name="T30" fmla="*/ 70 w 113"/>
                <a:gd name="T31" fmla="*/ 128 h 151"/>
                <a:gd name="T32" fmla="*/ 68 w 113"/>
                <a:gd name="T33" fmla="*/ 151 h 151"/>
                <a:gd name="T34" fmla="*/ 0 w 113"/>
                <a:gd name="T35" fmla="*/ 151 h 151"/>
                <a:gd name="T36" fmla="*/ 3 w 113"/>
                <a:gd name="T37" fmla="*/ 135 h 151"/>
                <a:gd name="T38" fmla="*/ 6 w 113"/>
                <a:gd name="T39" fmla="*/ 120 h 151"/>
                <a:gd name="T40" fmla="*/ 10 w 113"/>
                <a:gd name="T41" fmla="*/ 105 h 151"/>
                <a:gd name="T42" fmla="*/ 18 w 113"/>
                <a:gd name="T43" fmla="*/ 90 h 151"/>
                <a:gd name="T44" fmla="*/ 25 w 113"/>
                <a:gd name="T45" fmla="*/ 76 h 151"/>
                <a:gd name="T46" fmla="*/ 34 w 113"/>
                <a:gd name="T47" fmla="*/ 63 h 151"/>
                <a:gd name="T48" fmla="*/ 44 w 113"/>
                <a:gd name="T49" fmla="*/ 50 h 151"/>
                <a:gd name="T50" fmla="*/ 54 w 113"/>
                <a:gd name="T51" fmla="*/ 38 h 15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151"/>
                <a:gd name="T80" fmla="*/ 113 w 113"/>
                <a:gd name="T81" fmla="*/ 151 h 15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151">
                  <a:moveTo>
                    <a:pt x="54" y="38"/>
                  </a:moveTo>
                  <a:lnTo>
                    <a:pt x="61" y="33"/>
                  </a:lnTo>
                  <a:lnTo>
                    <a:pt x="67" y="27"/>
                  </a:lnTo>
                  <a:lnTo>
                    <a:pt x="74" y="21"/>
                  </a:lnTo>
                  <a:lnTo>
                    <a:pt x="81" y="15"/>
                  </a:lnTo>
                  <a:lnTo>
                    <a:pt x="90" y="11"/>
                  </a:lnTo>
                  <a:lnTo>
                    <a:pt x="97" y="7"/>
                  </a:lnTo>
                  <a:lnTo>
                    <a:pt x="104" y="3"/>
                  </a:lnTo>
                  <a:lnTo>
                    <a:pt x="113" y="0"/>
                  </a:lnTo>
                  <a:lnTo>
                    <a:pt x="104" y="14"/>
                  </a:lnTo>
                  <a:lnTo>
                    <a:pt x="96" y="28"/>
                  </a:lnTo>
                  <a:lnTo>
                    <a:pt x="88" y="46"/>
                  </a:lnTo>
                  <a:lnTo>
                    <a:pt x="83" y="64"/>
                  </a:lnTo>
                  <a:lnTo>
                    <a:pt x="77" y="84"/>
                  </a:lnTo>
                  <a:lnTo>
                    <a:pt x="73" y="105"/>
                  </a:lnTo>
                  <a:lnTo>
                    <a:pt x="70" y="128"/>
                  </a:lnTo>
                  <a:lnTo>
                    <a:pt x="68" y="151"/>
                  </a:lnTo>
                  <a:lnTo>
                    <a:pt x="0" y="151"/>
                  </a:lnTo>
                  <a:lnTo>
                    <a:pt x="3" y="135"/>
                  </a:lnTo>
                  <a:lnTo>
                    <a:pt x="6" y="120"/>
                  </a:lnTo>
                  <a:lnTo>
                    <a:pt x="10" y="105"/>
                  </a:lnTo>
                  <a:lnTo>
                    <a:pt x="18" y="90"/>
                  </a:lnTo>
                  <a:lnTo>
                    <a:pt x="25" y="76"/>
                  </a:lnTo>
                  <a:lnTo>
                    <a:pt x="34" y="63"/>
                  </a:lnTo>
                  <a:lnTo>
                    <a:pt x="44" y="50"/>
                  </a:lnTo>
                  <a:lnTo>
                    <a:pt x="5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08" name="Freeform 17">
              <a:extLst>
                <a:ext uri="{FF2B5EF4-FFF2-40B4-BE49-F238E27FC236}">
                  <a16:creationId xmlns:a16="http://schemas.microsoft.com/office/drawing/2014/main" id="{08E2CFC5-1A0D-4DC5-BC23-5DF3EC2B5831}"/>
                </a:ext>
              </a:extLst>
            </p:cNvPr>
            <p:cNvSpPr>
              <a:spLocks/>
            </p:cNvSpPr>
            <p:nvPr/>
          </p:nvSpPr>
          <p:spPr bwMode="auto">
            <a:xfrm>
              <a:off x="1348" y="1088"/>
              <a:ext cx="107" cy="155"/>
            </a:xfrm>
            <a:custGeom>
              <a:avLst/>
              <a:gdLst>
                <a:gd name="T0" fmla="*/ 0 w 107"/>
                <a:gd name="T1" fmla="*/ 0 h 155"/>
                <a:gd name="T2" fmla="*/ 68 w 107"/>
                <a:gd name="T3" fmla="*/ 0 h 155"/>
                <a:gd name="T4" fmla="*/ 71 w 107"/>
                <a:gd name="T5" fmla="*/ 44 h 155"/>
                <a:gd name="T6" fmla="*/ 80 w 107"/>
                <a:gd name="T7" fmla="*/ 86 h 155"/>
                <a:gd name="T8" fmla="*/ 91 w 107"/>
                <a:gd name="T9" fmla="*/ 123 h 155"/>
                <a:gd name="T10" fmla="*/ 107 w 107"/>
                <a:gd name="T11" fmla="*/ 155 h 155"/>
                <a:gd name="T12" fmla="*/ 100 w 107"/>
                <a:gd name="T13" fmla="*/ 152 h 155"/>
                <a:gd name="T14" fmla="*/ 93 w 107"/>
                <a:gd name="T15" fmla="*/ 148 h 155"/>
                <a:gd name="T16" fmla="*/ 86 w 107"/>
                <a:gd name="T17" fmla="*/ 143 h 155"/>
                <a:gd name="T18" fmla="*/ 78 w 107"/>
                <a:gd name="T19" fmla="*/ 139 h 155"/>
                <a:gd name="T20" fmla="*/ 73 w 107"/>
                <a:gd name="T21" fmla="*/ 133 h 155"/>
                <a:gd name="T22" fmla="*/ 65 w 107"/>
                <a:gd name="T23" fmla="*/ 129 h 155"/>
                <a:gd name="T24" fmla="*/ 60 w 107"/>
                <a:gd name="T25" fmla="*/ 123 h 155"/>
                <a:gd name="T26" fmla="*/ 54 w 107"/>
                <a:gd name="T27" fmla="*/ 118 h 155"/>
                <a:gd name="T28" fmla="*/ 42 w 107"/>
                <a:gd name="T29" fmla="*/ 105 h 155"/>
                <a:gd name="T30" fmla="*/ 32 w 107"/>
                <a:gd name="T31" fmla="*/ 92 h 155"/>
                <a:gd name="T32" fmla="*/ 23 w 107"/>
                <a:gd name="T33" fmla="*/ 79 h 155"/>
                <a:gd name="T34" fmla="*/ 16 w 107"/>
                <a:gd name="T35" fmla="*/ 63 h 155"/>
                <a:gd name="T36" fmla="*/ 10 w 107"/>
                <a:gd name="T37" fmla="*/ 49 h 155"/>
                <a:gd name="T38" fmla="*/ 5 w 107"/>
                <a:gd name="T39" fmla="*/ 33 h 155"/>
                <a:gd name="T40" fmla="*/ 2 w 107"/>
                <a:gd name="T41" fmla="*/ 17 h 155"/>
                <a:gd name="T42" fmla="*/ 0 w 107"/>
                <a:gd name="T43" fmla="*/ 0 h 1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7"/>
                <a:gd name="T67" fmla="*/ 0 h 155"/>
                <a:gd name="T68" fmla="*/ 107 w 107"/>
                <a:gd name="T69" fmla="*/ 155 h 1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7" h="155">
                  <a:moveTo>
                    <a:pt x="0" y="0"/>
                  </a:moveTo>
                  <a:lnTo>
                    <a:pt x="68" y="0"/>
                  </a:lnTo>
                  <a:lnTo>
                    <a:pt x="71" y="44"/>
                  </a:lnTo>
                  <a:lnTo>
                    <a:pt x="80" y="86"/>
                  </a:lnTo>
                  <a:lnTo>
                    <a:pt x="91" y="123"/>
                  </a:lnTo>
                  <a:lnTo>
                    <a:pt x="107" y="155"/>
                  </a:lnTo>
                  <a:lnTo>
                    <a:pt x="100" y="152"/>
                  </a:lnTo>
                  <a:lnTo>
                    <a:pt x="93" y="148"/>
                  </a:lnTo>
                  <a:lnTo>
                    <a:pt x="86" y="143"/>
                  </a:lnTo>
                  <a:lnTo>
                    <a:pt x="78" y="139"/>
                  </a:lnTo>
                  <a:lnTo>
                    <a:pt x="73" y="133"/>
                  </a:lnTo>
                  <a:lnTo>
                    <a:pt x="65" y="129"/>
                  </a:lnTo>
                  <a:lnTo>
                    <a:pt x="60" y="123"/>
                  </a:lnTo>
                  <a:lnTo>
                    <a:pt x="54" y="118"/>
                  </a:lnTo>
                  <a:lnTo>
                    <a:pt x="42" y="105"/>
                  </a:lnTo>
                  <a:lnTo>
                    <a:pt x="32" y="92"/>
                  </a:lnTo>
                  <a:lnTo>
                    <a:pt x="23" y="79"/>
                  </a:lnTo>
                  <a:lnTo>
                    <a:pt x="16" y="63"/>
                  </a:lnTo>
                  <a:lnTo>
                    <a:pt x="10" y="49"/>
                  </a:lnTo>
                  <a:lnTo>
                    <a:pt x="5" y="33"/>
                  </a:lnTo>
                  <a:lnTo>
                    <a:pt x="2" y="1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09" name="Freeform 16">
              <a:extLst>
                <a:ext uri="{FF2B5EF4-FFF2-40B4-BE49-F238E27FC236}">
                  <a16:creationId xmlns:a16="http://schemas.microsoft.com/office/drawing/2014/main" id="{6534FF2E-638E-4837-A3ED-DB74B0CA3DBA}"/>
                </a:ext>
              </a:extLst>
            </p:cNvPr>
            <p:cNvSpPr>
              <a:spLocks/>
            </p:cNvSpPr>
            <p:nvPr/>
          </p:nvSpPr>
          <p:spPr bwMode="auto">
            <a:xfrm>
              <a:off x="1617" y="1088"/>
              <a:ext cx="98" cy="151"/>
            </a:xfrm>
            <a:custGeom>
              <a:avLst/>
              <a:gdLst>
                <a:gd name="T0" fmla="*/ 0 w 98"/>
                <a:gd name="T1" fmla="*/ 151 h 151"/>
                <a:gd name="T2" fmla="*/ 14 w 98"/>
                <a:gd name="T3" fmla="*/ 119 h 151"/>
                <a:gd name="T4" fmla="*/ 26 w 98"/>
                <a:gd name="T5" fmla="*/ 83 h 151"/>
                <a:gd name="T6" fmla="*/ 33 w 98"/>
                <a:gd name="T7" fmla="*/ 43 h 151"/>
                <a:gd name="T8" fmla="*/ 36 w 98"/>
                <a:gd name="T9" fmla="*/ 0 h 151"/>
                <a:gd name="T10" fmla="*/ 98 w 98"/>
                <a:gd name="T11" fmla="*/ 0 h 151"/>
                <a:gd name="T12" fmla="*/ 95 w 98"/>
                <a:gd name="T13" fmla="*/ 24 h 151"/>
                <a:gd name="T14" fmla="*/ 88 w 98"/>
                <a:gd name="T15" fmla="*/ 46 h 151"/>
                <a:gd name="T16" fmla="*/ 79 w 98"/>
                <a:gd name="T17" fmla="*/ 67 h 151"/>
                <a:gd name="T18" fmla="*/ 68 w 98"/>
                <a:gd name="T19" fmla="*/ 87 h 151"/>
                <a:gd name="T20" fmla="*/ 53 w 98"/>
                <a:gd name="T21" fmla="*/ 106 h 151"/>
                <a:gd name="T22" fmla="*/ 37 w 98"/>
                <a:gd name="T23" fmla="*/ 123 h 151"/>
                <a:gd name="T24" fmla="*/ 20 w 98"/>
                <a:gd name="T25" fmla="*/ 138 h 151"/>
                <a:gd name="T26" fmla="*/ 0 w 98"/>
                <a:gd name="T27" fmla="*/ 151 h 1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8"/>
                <a:gd name="T43" fmla="*/ 0 h 151"/>
                <a:gd name="T44" fmla="*/ 98 w 98"/>
                <a:gd name="T45" fmla="*/ 151 h 1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8" h="151">
                  <a:moveTo>
                    <a:pt x="0" y="151"/>
                  </a:moveTo>
                  <a:lnTo>
                    <a:pt x="14" y="119"/>
                  </a:lnTo>
                  <a:lnTo>
                    <a:pt x="26" y="83"/>
                  </a:lnTo>
                  <a:lnTo>
                    <a:pt x="33" y="43"/>
                  </a:lnTo>
                  <a:lnTo>
                    <a:pt x="36" y="0"/>
                  </a:lnTo>
                  <a:lnTo>
                    <a:pt x="98" y="0"/>
                  </a:lnTo>
                  <a:lnTo>
                    <a:pt x="95" y="24"/>
                  </a:lnTo>
                  <a:lnTo>
                    <a:pt x="88" y="46"/>
                  </a:lnTo>
                  <a:lnTo>
                    <a:pt x="79" y="67"/>
                  </a:lnTo>
                  <a:lnTo>
                    <a:pt x="68" y="87"/>
                  </a:lnTo>
                  <a:lnTo>
                    <a:pt x="53" y="106"/>
                  </a:lnTo>
                  <a:lnTo>
                    <a:pt x="37" y="123"/>
                  </a:lnTo>
                  <a:lnTo>
                    <a:pt x="20" y="138"/>
                  </a:lnTo>
                  <a:lnTo>
                    <a:pt x="0"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10" name="Freeform 15">
              <a:extLst>
                <a:ext uri="{FF2B5EF4-FFF2-40B4-BE49-F238E27FC236}">
                  <a16:creationId xmlns:a16="http://schemas.microsoft.com/office/drawing/2014/main" id="{95194D00-FBB7-46EF-AE7C-AA9BC46660F6}"/>
                </a:ext>
              </a:extLst>
            </p:cNvPr>
            <p:cNvSpPr>
              <a:spLocks/>
            </p:cNvSpPr>
            <p:nvPr/>
          </p:nvSpPr>
          <p:spPr bwMode="auto">
            <a:xfrm>
              <a:off x="1044" y="1757"/>
              <a:ext cx="42" cy="42"/>
            </a:xfrm>
            <a:custGeom>
              <a:avLst/>
              <a:gdLst>
                <a:gd name="T0" fmla="*/ 20 w 42"/>
                <a:gd name="T1" fmla="*/ 42 h 42"/>
                <a:gd name="T2" fmla="*/ 29 w 42"/>
                <a:gd name="T3" fmla="*/ 41 h 42"/>
                <a:gd name="T4" fmla="*/ 36 w 42"/>
                <a:gd name="T5" fmla="*/ 36 h 42"/>
                <a:gd name="T6" fmla="*/ 40 w 42"/>
                <a:gd name="T7" fmla="*/ 31 h 42"/>
                <a:gd name="T8" fmla="*/ 42 w 42"/>
                <a:gd name="T9" fmla="*/ 22 h 42"/>
                <a:gd name="T10" fmla="*/ 40 w 42"/>
                <a:gd name="T11" fmla="*/ 13 h 42"/>
                <a:gd name="T12" fmla="*/ 36 w 42"/>
                <a:gd name="T13" fmla="*/ 6 h 42"/>
                <a:gd name="T14" fmla="*/ 29 w 42"/>
                <a:gd name="T15" fmla="*/ 2 h 42"/>
                <a:gd name="T16" fmla="*/ 20 w 42"/>
                <a:gd name="T17" fmla="*/ 0 h 42"/>
                <a:gd name="T18" fmla="*/ 11 w 42"/>
                <a:gd name="T19" fmla="*/ 2 h 42"/>
                <a:gd name="T20" fmla="*/ 6 w 42"/>
                <a:gd name="T21" fmla="*/ 6 h 42"/>
                <a:gd name="T22" fmla="*/ 1 w 42"/>
                <a:gd name="T23" fmla="*/ 13 h 42"/>
                <a:gd name="T24" fmla="*/ 0 w 42"/>
                <a:gd name="T25" fmla="*/ 22 h 42"/>
                <a:gd name="T26" fmla="*/ 1 w 42"/>
                <a:gd name="T27" fmla="*/ 31 h 42"/>
                <a:gd name="T28" fmla="*/ 6 w 42"/>
                <a:gd name="T29" fmla="*/ 36 h 42"/>
                <a:gd name="T30" fmla="*/ 11 w 42"/>
                <a:gd name="T31" fmla="*/ 41 h 42"/>
                <a:gd name="T32" fmla="*/ 20 w 42"/>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2"/>
                <a:gd name="T53" fmla="*/ 42 w 42"/>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2">
                  <a:moveTo>
                    <a:pt x="20" y="42"/>
                  </a:moveTo>
                  <a:lnTo>
                    <a:pt x="29" y="41"/>
                  </a:lnTo>
                  <a:lnTo>
                    <a:pt x="36" y="36"/>
                  </a:lnTo>
                  <a:lnTo>
                    <a:pt x="40" y="31"/>
                  </a:lnTo>
                  <a:lnTo>
                    <a:pt x="42" y="22"/>
                  </a:lnTo>
                  <a:lnTo>
                    <a:pt x="40" y="13"/>
                  </a:lnTo>
                  <a:lnTo>
                    <a:pt x="36" y="6"/>
                  </a:lnTo>
                  <a:lnTo>
                    <a:pt x="29" y="2"/>
                  </a:lnTo>
                  <a:lnTo>
                    <a:pt x="20" y="0"/>
                  </a:lnTo>
                  <a:lnTo>
                    <a:pt x="11" y="2"/>
                  </a:lnTo>
                  <a:lnTo>
                    <a:pt x="6" y="6"/>
                  </a:lnTo>
                  <a:lnTo>
                    <a:pt x="1" y="13"/>
                  </a:lnTo>
                  <a:lnTo>
                    <a:pt x="0" y="22"/>
                  </a:lnTo>
                  <a:lnTo>
                    <a:pt x="1" y="31"/>
                  </a:lnTo>
                  <a:lnTo>
                    <a:pt x="6" y="36"/>
                  </a:lnTo>
                  <a:lnTo>
                    <a:pt x="11" y="41"/>
                  </a:lnTo>
                  <a:lnTo>
                    <a:pt x="2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11" name="Freeform 14">
              <a:extLst>
                <a:ext uri="{FF2B5EF4-FFF2-40B4-BE49-F238E27FC236}">
                  <a16:creationId xmlns:a16="http://schemas.microsoft.com/office/drawing/2014/main" id="{AD5B3BA2-2CF4-461C-8D79-2B102033C039}"/>
                </a:ext>
              </a:extLst>
            </p:cNvPr>
            <p:cNvSpPr>
              <a:spLocks/>
            </p:cNvSpPr>
            <p:nvPr/>
          </p:nvSpPr>
          <p:spPr bwMode="auto">
            <a:xfrm>
              <a:off x="1123" y="1757"/>
              <a:ext cx="43" cy="42"/>
            </a:xfrm>
            <a:custGeom>
              <a:avLst/>
              <a:gdLst>
                <a:gd name="T0" fmla="*/ 22 w 43"/>
                <a:gd name="T1" fmla="*/ 42 h 42"/>
                <a:gd name="T2" fmla="*/ 30 w 43"/>
                <a:gd name="T3" fmla="*/ 41 h 42"/>
                <a:gd name="T4" fmla="*/ 38 w 43"/>
                <a:gd name="T5" fmla="*/ 36 h 42"/>
                <a:gd name="T6" fmla="*/ 42 w 43"/>
                <a:gd name="T7" fmla="*/ 31 h 42"/>
                <a:gd name="T8" fmla="*/ 43 w 43"/>
                <a:gd name="T9" fmla="*/ 22 h 42"/>
                <a:gd name="T10" fmla="*/ 42 w 43"/>
                <a:gd name="T11" fmla="*/ 13 h 42"/>
                <a:gd name="T12" fmla="*/ 38 w 43"/>
                <a:gd name="T13" fmla="*/ 6 h 42"/>
                <a:gd name="T14" fmla="*/ 30 w 43"/>
                <a:gd name="T15" fmla="*/ 2 h 42"/>
                <a:gd name="T16" fmla="*/ 22 w 43"/>
                <a:gd name="T17" fmla="*/ 0 h 42"/>
                <a:gd name="T18" fmla="*/ 13 w 43"/>
                <a:gd name="T19" fmla="*/ 2 h 42"/>
                <a:gd name="T20" fmla="*/ 7 w 43"/>
                <a:gd name="T21" fmla="*/ 6 h 42"/>
                <a:gd name="T22" fmla="*/ 2 w 43"/>
                <a:gd name="T23" fmla="*/ 13 h 42"/>
                <a:gd name="T24" fmla="*/ 0 w 43"/>
                <a:gd name="T25" fmla="*/ 22 h 42"/>
                <a:gd name="T26" fmla="*/ 2 w 43"/>
                <a:gd name="T27" fmla="*/ 31 h 42"/>
                <a:gd name="T28" fmla="*/ 7 w 43"/>
                <a:gd name="T29" fmla="*/ 36 h 42"/>
                <a:gd name="T30" fmla="*/ 13 w 43"/>
                <a:gd name="T31" fmla="*/ 41 h 42"/>
                <a:gd name="T32" fmla="*/ 22 w 43"/>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2"/>
                <a:gd name="T53" fmla="*/ 43 w 43"/>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2">
                  <a:moveTo>
                    <a:pt x="22" y="42"/>
                  </a:moveTo>
                  <a:lnTo>
                    <a:pt x="30" y="41"/>
                  </a:lnTo>
                  <a:lnTo>
                    <a:pt x="38" y="36"/>
                  </a:lnTo>
                  <a:lnTo>
                    <a:pt x="42" y="31"/>
                  </a:lnTo>
                  <a:lnTo>
                    <a:pt x="43" y="22"/>
                  </a:lnTo>
                  <a:lnTo>
                    <a:pt x="42" y="13"/>
                  </a:lnTo>
                  <a:lnTo>
                    <a:pt x="38" y="6"/>
                  </a:lnTo>
                  <a:lnTo>
                    <a:pt x="30" y="2"/>
                  </a:lnTo>
                  <a:lnTo>
                    <a:pt x="22" y="0"/>
                  </a:lnTo>
                  <a:lnTo>
                    <a:pt x="13" y="2"/>
                  </a:lnTo>
                  <a:lnTo>
                    <a:pt x="7" y="6"/>
                  </a:lnTo>
                  <a:lnTo>
                    <a:pt x="2" y="13"/>
                  </a:lnTo>
                  <a:lnTo>
                    <a:pt x="0" y="22"/>
                  </a:lnTo>
                  <a:lnTo>
                    <a:pt x="2" y="31"/>
                  </a:lnTo>
                  <a:lnTo>
                    <a:pt x="7" y="36"/>
                  </a:lnTo>
                  <a:lnTo>
                    <a:pt x="13" y="41"/>
                  </a:lnTo>
                  <a:lnTo>
                    <a:pt x="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12" name="Freeform 13">
              <a:extLst>
                <a:ext uri="{FF2B5EF4-FFF2-40B4-BE49-F238E27FC236}">
                  <a16:creationId xmlns:a16="http://schemas.microsoft.com/office/drawing/2014/main" id="{8FFE1961-5AC8-4256-8C9E-F5DCF9C580D1}"/>
                </a:ext>
              </a:extLst>
            </p:cNvPr>
            <p:cNvSpPr>
              <a:spLocks/>
            </p:cNvSpPr>
            <p:nvPr/>
          </p:nvSpPr>
          <p:spPr bwMode="auto">
            <a:xfrm>
              <a:off x="1204" y="1757"/>
              <a:ext cx="42" cy="42"/>
            </a:xfrm>
            <a:custGeom>
              <a:avLst/>
              <a:gdLst>
                <a:gd name="T0" fmla="*/ 20 w 42"/>
                <a:gd name="T1" fmla="*/ 42 h 42"/>
                <a:gd name="T2" fmla="*/ 29 w 42"/>
                <a:gd name="T3" fmla="*/ 41 h 42"/>
                <a:gd name="T4" fmla="*/ 36 w 42"/>
                <a:gd name="T5" fmla="*/ 36 h 42"/>
                <a:gd name="T6" fmla="*/ 40 w 42"/>
                <a:gd name="T7" fmla="*/ 31 h 42"/>
                <a:gd name="T8" fmla="*/ 42 w 42"/>
                <a:gd name="T9" fmla="*/ 22 h 42"/>
                <a:gd name="T10" fmla="*/ 40 w 42"/>
                <a:gd name="T11" fmla="*/ 13 h 42"/>
                <a:gd name="T12" fmla="*/ 36 w 42"/>
                <a:gd name="T13" fmla="*/ 6 h 42"/>
                <a:gd name="T14" fmla="*/ 29 w 42"/>
                <a:gd name="T15" fmla="*/ 2 h 42"/>
                <a:gd name="T16" fmla="*/ 20 w 42"/>
                <a:gd name="T17" fmla="*/ 0 h 42"/>
                <a:gd name="T18" fmla="*/ 12 w 42"/>
                <a:gd name="T19" fmla="*/ 2 h 42"/>
                <a:gd name="T20" fmla="*/ 6 w 42"/>
                <a:gd name="T21" fmla="*/ 6 h 42"/>
                <a:gd name="T22" fmla="*/ 1 w 42"/>
                <a:gd name="T23" fmla="*/ 13 h 42"/>
                <a:gd name="T24" fmla="*/ 0 w 42"/>
                <a:gd name="T25" fmla="*/ 22 h 42"/>
                <a:gd name="T26" fmla="*/ 1 w 42"/>
                <a:gd name="T27" fmla="*/ 31 h 42"/>
                <a:gd name="T28" fmla="*/ 6 w 42"/>
                <a:gd name="T29" fmla="*/ 36 h 42"/>
                <a:gd name="T30" fmla="*/ 12 w 42"/>
                <a:gd name="T31" fmla="*/ 41 h 42"/>
                <a:gd name="T32" fmla="*/ 20 w 42"/>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2"/>
                <a:gd name="T53" fmla="*/ 42 w 42"/>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2">
                  <a:moveTo>
                    <a:pt x="20" y="42"/>
                  </a:moveTo>
                  <a:lnTo>
                    <a:pt x="29" y="41"/>
                  </a:lnTo>
                  <a:lnTo>
                    <a:pt x="36" y="36"/>
                  </a:lnTo>
                  <a:lnTo>
                    <a:pt x="40" y="31"/>
                  </a:lnTo>
                  <a:lnTo>
                    <a:pt x="42" y="22"/>
                  </a:lnTo>
                  <a:lnTo>
                    <a:pt x="40" y="13"/>
                  </a:lnTo>
                  <a:lnTo>
                    <a:pt x="36" y="6"/>
                  </a:lnTo>
                  <a:lnTo>
                    <a:pt x="29" y="2"/>
                  </a:lnTo>
                  <a:lnTo>
                    <a:pt x="20" y="0"/>
                  </a:lnTo>
                  <a:lnTo>
                    <a:pt x="12" y="2"/>
                  </a:lnTo>
                  <a:lnTo>
                    <a:pt x="6" y="6"/>
                  </a:lnTo>
                  <a:lnTo>
                    <a:pt x="1" y="13"/>
                  </a:lnTo>
                  <a:lnTo>
                    <a:pt x="0" y="22"/>
                  </a:lnTo>
                  <a:lnTo>
                    <a:pt x="1" y="31"/>
                  </a:lnTo>
                  <a:lnTo>
                    <a:pt x="6" y="36"/>
                  </a:lnTo>
                  <a:lnTo>
                    <a:pt x="12" y="41"/>
                  </a:lnTo>
                  <a:lnTo>
                    <a:pt x="2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13" name="Freeform 12">
              <a:extLst>
                <a:ext uri="{FF2B5EF4-FFF2-40B4-BE49-F238E27FC236}">
                  <a16:creationId xmlns:a16="http://schemas.microsoft.com/office/drawing/2014/main" id="{F114C163-054E-4349-8007-172F84C6BE5B}"/>
                </a:ext>
              </a:extLst>
            </p:cNvPr>
            <p:cNvSpPr>
              <a:spLocks/>
            </p:cNvSpPr>
            <p:nvPr/>
          </p:nvSpPr>
          <p:spPr bwMode="auto">
            <a:xfrm>
              <a:off x="1283" y="1757"/>
              <a:ext cx="44" cy="42"/>
            </a:xfrm>
            <a:custGeom>
              <a:avLst/>
              <a:gdLst>
                <a:gd name="T0" fmla="*/ 22 w 44"/>
                <a:gd name="T1" fmla="*/ 42 h 42"/>
                <a:gd name="T2" fmla="*/ 31 w 44"/>
                <a:gd name="T3" fmla="*/ 41 h 42"/>
                <a:gd name="T4" fmla="*/ 38 w 44"/>
                <a:gd name="T5" fmla="*/ 36 h 42"/>
                <a:gd name="T6" fmla="*/ 42 w 44"/>
                <a:gd name="T7" fmla="*/ 31 h 42"/>
                <a:gd name="T8" fmla="*/ 44 w 44"/>
                <a:gd name="T9" fmla="*/ 22 h 42"/>
                <a:gd name="T10" fmla="*/ 42 w 44"/>
                <a:gd name="T11" fmla="*/ 13 h 42"/>
                <a:gd name="T12" fmla="*/ 38 w 44"/>
                <a:gd name="T13" fmla="*/ 6 h 42"/>
                <a:gd name="T14" fmla="*/ 31 w 44"/>
                <a:gd name="T15" fmla="*/ 2 h 42"/>
                <a:gd name="T16" fmla="*/ 22 w 44"/>
                <a:gd name="T17" fmla="*/ 0 h 42"/>
                <a:gd name="T18" fmla="*/ 13 w 44"/>
                <a:gd name="T19" fmla="*/ 2 h 42"/>
                <a:gd name="T20" fmla="*/ 8 w 44"/>
                <a:gd name="T21" fmla="*/ 6 h 42"/>
                <a:gd name="T22" fmla="*/ 2 w 44"/>
                <a:gd name="T23" fmla="*/ 13 h 42"/>
                <a:gd name="T24" fmla="*/ 0 w 44"/>
                <a:gd name="T25" fmla="*/ 22 h 42"/>
                <a:gd name="T26" fmla="*/ 2 w 44"/>
                <a:gd name="T27" fmla="*/ 31 h 42"/>
                <a:gd name="T28" fmla="*/ 8 w 44"/>
                <a:gd name="T29" fmla="*/ 36 h 42"/>
                <a:gd name="T30" fmla="*/ 13 w 44"/>
                <a:gd name="T31" fmla="*/ 41 h 42"/>
                <a:gd name="T32" fmla="*/ 22 w 44"/>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42"/>
                <a:gd name="T53" fmla="*/ 44 w 44"/>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42">
                  <a:moveTo>
                    <a:pt x="22" y="42"/>
                  </a:moveTo>
                  <a:lnTo>
                    <a:pt x="31" y="41"/>
                  </a:lnTo>
                  <a:lnTo>
                    <a:pt x="38" y="36"/>
                  </a:lnTo>
                  <a:lnTo>
                    <a:pt x="42" y="31"/>
                  </a:lnTo>
                  <a:lnTo>
                    <a:pt x="44" y="22"/>
                  </a:lnTo>
                  <a:lnTo>
                    <a:pt x="42" y="13"/>
                  </a:lnTo>
                  <a:lnTo>
                    <a:pt x="38" y="6"/>
                  </a:lnTo>
                  <a:lnTo>
                    <a:pt x="31" y="2"/>
                  </a:lnTo>
                  <a:lnTo>
                    <a:pt x="22" y="0"/>
                  </a:lnTo>
                  <a:lnTo>
                    <a:pt x="13" y="2"/>
                  </a:lnTo>
                  <a:lnTo>
                    <a:pt x="8" y="6"/>
                  </a:lnTo>
                  <a:lnTo>
                    <a:pt x="2" y="13"/>
                  </a:lnTo>
                  <a:lnTo>
                    <a:pt x="0" y="22"/>
                  </a:lnTo>
                  <a:lnTo>
                    <a:pt x="2" y="31"/>
                  </a:lnTo>
                  <a:lnTo>
                    <a:pt x="8" y="36"/>
                  </a:lnTo>
                  <a:lnTo>
                    <a:pt x="13" y="41"/>
                  </a:lnTo>
                  <a:lnTo>
                    <a:pt x="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14" name="Freeform 11">
              <a:extLst>
                <a:ext uri="{FF2B5EF4-FFF2-40B4-BE49-F238E27FC236}">
                  <a16:creationId xmlns:a16="http://schemas.microsoft.com/office/drawing/2014/main" id="{6B876550-8909-49BC-A412-E05B41BFD036}"/>
                </a:ext>
              </a:extLst>
            </p:cNvPr>
            <p:cNvSpPr>
              <a:spLocks/>
            </p:cNvSpPr>
            <p:nvPr/>
          </p:nvSpPr>
          <p:spPr bwMode="auto">
            <a:xfrm>
              <a:off x="1044" y="1832"/>
              <a:ext cx="42" cy="42"/>
            </a:xfrm>
            <a:custGeom>
              <a:avLst/>
              <a:gdLst>
                <a:gd name="T0" fmla="*/ 20 w 42"/>
                <a:gd name="T1" fmla="*/ 42 h 42"/>
                <a:gd name="T2" fmla="*/ 29 w 42"/>
                <a:gd name="T3" fmla="*/ 40 h 42"/>
                <a:gd name="T4" fmla="*/ 36 w 42"/>
                <a:gd name="T5" fmla="*/ 36 h 42"/>
                <a:gd name="T6" fmla="*/ 40 w 42"/>
                <a:gd name="T7" fmla="*/ 30 h 42"/>
                <a:gd name="T8" fmla="*/ 42 w 42"/>
                <a:gd name="T9" fmla="*/ 22 h 42"/>
                <a:gd name="T10" fmla="*/ 40 w 42"/>
                <a:gd name="T11" fmla="*/ 13 h 42"/>
                <a:gd name="T12" fmla="*/ 36 w 42"/>
                <a:gd name="T13" fmla="*/ 6 h 42"/>
                <a:gd name="T14" fmla="*/ 29 w 42"/>
                <a:gd name="T15" fmla="*/ 1 h 42"/>
                <a:gd name="T16" fmla="*/ 20 w 42"/>
                <a:gd name="T17" fmla="*/ 0 h 42"/>
                <a:gd name="T18" fmla="*/ 11 w 42"/>
                <a:gd name="T19" fmla="*/ 1 h 42"/>
                <a:gd name="T20" fmla="*/ 6 w 42"/>
                <a:gd name="T21" fmla="*/ 6 h 42"/>
                <a:gd name="T22" fmla="*/ 1 w 42"/>
                <a:gd name="T23" fmla="*/ 13 h 42"/>
                <a:gd name="T24" fmla="*/ 0 w 42"/>
                <a:gd name="T25" fmla="*/ 22 h 42"/>
                <a:gd name="T26" fmla="*/ 1 w 42"/>
                <a:gd name="T27" fmla="*/ 30 h 42"/>
                <a:gd name="T28" fmla="*/ 6 w 42"/>
                <a:gd name="T29" fmla="*/ 36 h 42"/>
                <a:gd name="T30" fmla="*/ 11 w 42"/>
                <a:gd name="T31" fmla="*/ 40 h 42"/>
                <a:gd name="T32" fmla="*/ 20 w 42"/>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2"/>
                <a:gd name="T53" fmla="*/ 42 w 42"/>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2">
                  <a:moveTo>
                    <a:pt x="20" y="42"/>
                  </a:moveTo>
                  <a:lnTo>
                    <a:pt x="29" y="40"/>
                  </a:lnTo>
                  <a:lnTo>
                    <a:pt x="36" y="36"/>
                  </a:lnTo>
                  <a:lnTo>
                    <a:pt x="40" y="30"/>
                  </a:lnTo>
                  <a:lnTo>
                    <a:pt x="42" y="22"/>
                  </a:lnTo>
                  <a:lnTo>
                    <a:pt x="40" y="13"/>
                  </a:lnTo>
                  <a:lnTo>
                    <a:pt x="36" y="6"/>
                  </a:lnTo>
                  <a:lnTo>
                    <a:pt x="29" y="1"/>
                  </a:lnTo>
                  <a:lnTo>
                    <a:pt x="20" y="0"/>
                  </a:lnTo>
                  <a:lnTo>
                    <a:pt x="11" y="1"/>
                  </a:lnTo>
                  <a:lnTo>
                    <a:pt x="6" y="6"/>
                  </a:lnTo>
                  <a:lnTo>
                    <a:pt x="1" y="13"/>
                  </a:lnTo>
                  <a:lnTo>
                    <a:pt x="0" y="22"/>
                  </a:lnTo>
                  <a:lnTo>
                    <a:pt x="1" y="30"/>
                  </a:lnTo>
                  <a:lnTo>
                    <a:pt x="6" y="36"/>
                  </a:lnTo>
                  <a:lnTo>
                    <a:pt x="11" y="40"/>
                  </a:lnTo>
                  <a:lnTo>
                    <a:pt x="2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15" name="Freeform 10">
              <a:extLst>
                <a:ext uri="{FF2B5EF4-FFF2-40B4-BE49-F238E27FC236}">
                  <a16:creationId xmlns:a16="http://schemas.microsoft.com/office/drawing/2014/main" id="{534B3A4F-3938-4D7F-A855-3185380D0A27}"/>
                </a:ext>
              </a:extLst>
            </p:cNvPr>
            <p:cNvSpPr>
              <a:spLocks/>
            </p:cNvSpPr>
            <p:nvPr/>
          </p:nvSpPr>
          <p:spPr bwMode="auto">
            <a:xfrm>
              <a:off x="1123" y="1832"/>
              <a:ext cx="43" cy="42"/>
            </a:xfrm>
            <a:custGeom>
              <a:avLst/>
              <a:gdLst>
                <a:gd name="T0" fmla="*/ 22 w 43"/>
                <a:gd name="T1" fmla="*/ 42 h 42"/>
                <a:gd name="T2" fmla="*/ 30 w 43"/>
                <a:gd name="T3" fmla="*/ 40 h 42"/>
                <a:gd name="T4" fmla="*/ 38 w 43"/>
                <a:gd name="T5" fmla="*/ 36 h 42"/>
                <a:gd name="T6" fmla="*/ 42 w 43"/>
                <a:gd name="T7" fmla="*/ 30 h 42"/>
                <a:gd name="T8" fmla="*/ 43 w 43"/>
                <a:gd name="T9" fmla="*/ 22 h 42"/>
                <a:gd name="T10" fmla="*/ 42 w 43"/>
                <a:gd name="T11" fmla="*/ 13 h 42"/>
                <a:gd name="T12" fmla="*/ 38 w 43"/>
                <a:gd name="T13" fmla="*/ 6 h 42"/>
                <a:gd name="T14" fmla="*/ 30 w 43"/>
                <a:gd name="T15" fmla="*/ 1 h 42"/>
                <a:gd name="T16" fmla="*/ 22 w 43"/>
                <a:gd name="T17" fmla="*/ 0 h 42"/>
                <a:gd name="T18" fmla="*/ 13 w 43"/>
                <a:gd name="T19" fmla="*/ 1 h 42"/>
                <a:gd name="T20" fmla="*/ 7 w 43"/>
                <a:gd name="T21" fmla="*/ 6 h 42"/>
                <a:gd name="T22" fmla="*/ 2 w 43"/>
                <a:gd name="T23" fmla="*/ 13 h 42"/>
                <a:gd name="T24" fmla="*/ 0 w 43"/>
                <a:gd name="T25" fmla="*/ 22 h 42"/>
                <a:gd name="T26" fmla="*/ 2 w 43"/>
                <a:gd name="T27" fmla="*/ 30 h 42"/>
                <a:gd name="T28" fmla="*/ 7 w 43"/>
                <a:gd name="T29" fmla="*/ 36 h 42"/>
                <a:gd name="T30" fmla="*/ 13 w 43"/>
                <a:gd name="T31" fmla="*/ 40 h 42"/>
                <a:gd name="T32" fmla="*/ 22 w 43"/>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2"/>
                <a:gd name="T53" fmla="*/ 43 w 43"/>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2">
                  <a:moveTo>
                    <a:pt x="22" y="42"/>
                  </a:moveTo>
                  <a:lnTo>
                    <a:pt x="30" y="40"/>
                  </a:lnTo>
                  <a:lnTo>
                    <a:pt x="38" y="36"/>
                  </a:lnTo>
                  <a:lnTo>
                    <a:pt x="42" y="30"/>
                  </a:lnTo>
                  <a:lnTo>
                    <a:pt x="43" y="22"/>
                  </a:lnTo>
                  <a:lnTo>
                    <a:pt x="42" y="13"/>
                  </a:lnTo>
                  <a:lnTo>
                    <a:pt x="38" y="6"/>
                  </a:lnTo>
                  <a:lnTo>
                    <a:pt x="30" y="1"/>
                  </a:lnTo>
                  <a:lnTo>
                    <a:pt x="22" y="0"/>
                  </a:lnTo>
                  <a:lnTo>
                    <a:pt x="13" y="1"/>
                  </a:lnTo>
                  <a:lnTo>
                    <a:pt x="7" y="6"/>
                  </a:lnTo>
                  <a:lnTo>
                    <a:pt x="2" y="13"/>
                  </a:lnTo>
                  <a:lnTo>
                    <a:pt x="0" y="22"/>
                  </a:lnTo>
                  <a:lnTo>
                    <a:pt x="2" y="30"/>
                  </a:lnTo>
                  <a:lnTo>
                    <a:pt x="7" y="36"/>
                  </a:lnTo>
                  <a:lnTo>
                    <a:pt x="13" y="40"/>
                  </a:lnTo>
                  <a:lnTo>
                    <a:pt x="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16" name="Freeform 9">
              <a:extLst>
                <a:ext uri="{FF2B5EF4-FFF2-40B4-BE49-F238E27FC236}">
                  <a16:creationId xmlns:a16="http://schemas.microsoft.com/office/drawing/2014/main" id="{16B3B88A-5A7D-4639-B9E9-30B5FF0541B0}"/>
                </a:ext>
              </a:extLst>
            </p:cNvPr>
            <p:cNvSpPr>
              <a:spLocks/>
            </p:cNvSpPr>
            <p:nvPr/>
          </p:nvSpPr>
          <p:spPr bwMode="auto">
            <a:xfrm>
              <a:off x="1204" y="1832"/>
              <a:ext cx="42" cy="42"/>
            </a:xfrm>
            <a:custGeom>
              <a:avLst/>
              <a:gdLst>
                <a:gd name="T0" fmla="*/ 20 w 42"/>
                <a:gd name="T1" fmla="*/ 42 h 42"/>
                <a:gd name="T2" fmla="*/ 29 w 42"/>
                <a:gd name="T3" fmla="*/ 40 h 42"/>
                <a:gd name="T4" fmla="*/ 36 w 42"/>
                <a:gd name="T5" fmla="*/ 36 h 42"/>
                <a:gd name="T6" fmla="*/ 40 w 42"/>
                <a:gd name="T7" fmla="*/ 30 h 42"/>
                <a:gd name="T8" fmla="*/ 42 w 42"/>
                <a:gd name="T9" fmla="*/ 22 h 42"/>
                <a:gd name="T10" fmla="*/ 40 w 42"/>
                <a:gd name="T11" fmla="*/ 13 h 42"/>
                <a:gd name="T12" fmla="*/ 36 w 42"/>
                <a:gd name="T13" fmla="*/ 6 h 42"/>
                <a:gd name="T14" fmla="*/ 29 w 42"/>
                <a:gd name="T15" fmla="*/ 1 h 42"/>
                <a:gd name="T16" fmla="*/ 20 w 42"/>
                <a:gd name="T17" fmla="*/ 0 h 42"/>
                <a:gd name="T18" fmla="*/ 12 w 42"/>
                <a:gd name="T19" fmla="*/ 1 h 42"/>
                <a:gd name="T20" fmla="*/ 6 w 42"/>
                <a:gd name="T21" fmla="*/ 6 h 42"/>
                <a:gd name="T22" fmla="*/ 1 w 42"/>
                <a:gd name="T23" fmla="*/ 13 h 42"/>
                <a:gd name="T24" fmla="*/ 0 w 42"/>
                <a:gd name="T25" fmla="*/ 22 h 42"/>
                <a:gd name="T26" fmla="*/ 1 w 42"/>
                <a:gd name="T27" fmla="*/ 30 h 42"/>
                <a:gd name="T28" fmla="*/ 6 w 42"/>
                <a:gd name="T29" fmla="*/ 36 h 42"/>
                <a:gd name="T30" fmla="*/ 12 w 42"/>
                <a:gd name="T31" fmla="*/ 40 h 42"/>
                <a:gd name="T32" fmla="*/ 20 w 42"/>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2"/>
                <a:gd name="T53" fmla="*/ 42 w 42"/>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2">
                  <a:moveTo>
                    <a:pt x="20" y="42"/>
                  </a:moveTo>
                  <a:lnTo>
                    <a:pt x="29" y="40"/>
                  </a:lnTo>
                  <a:lnTo>
                    <a:pt x="36" y="36"/>
                  </a:lnTo>
                  <a:lnTo>
                    <a:pt x="40" y="30"/>
                  </a:lnTo>
                  <a:lnTo>
                    <a:pt x="42" y="22"/>
                  </a:lnTo>
                  <a:lnTo>
                    <a:pt x="40" y="13"/>
                  </a:lnTo>
                  <a:lnTo>
                    <a:pt x="36" y="6"/>
                  </a:lnTo>
                  <a:lnTo>
                    <a:pt x="29" y="1"/>
                  </a:lnTo>
                  <a:lnTo>
                    <a:pt x="20" y="0"/>
                  </a:lnTo>
                  <a:lnTo>
                    <a:pt x="12" y="1"/>
                  </a:lnTo>
                  <a:lnTo>
                    <a:pt x="6" y="6"/>
                  </a:lnTo>
                  <a:lnTo>
                    <a:pt x="1" y="13"/>
                  </a:lnTo>
                  <a:lnTo>
                    <a:pt x="0" y="22"/>
                  </a:lnTo>
                  <a:lnTo>
                    <a:pt x="1" y="30"/>
                  </a:lnTo>
                  <a:lnTo>
                    <a:pt x="6" y="36"/>
                  </a:lnTo>
                  <a:lnTo>
                    <a:pt x="12" y="40"/>
                  </a:lnTo>
                  <a:lnTo>
                    <a:pt x="2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17" name="Freeform 8">
              <a:extLst>
                <a:ext uri="{FF2B5EF4-FFF2-40B4-BE49-F238E27FC236}">
                  <a16:creationId xmlns:a16="http://schemas.microsoft.com/office/drawing/2014/main" id="{A0A7A297-6DA3-41AF-BD0C-C7662A4AEF75}"/>
                </a:ext>
              </a:extLst>
            </p:cNvPr>
            <p:cNvSpPr>
              <a:spLocks/>
            </p:cNvSpPr>
            <p:nvPr/>
          </p:nvSpPr>
          <p:spPr bwMode="auto">
            <a:xfrm>
              <a:off x="1283" y="1832"/>
              <a:ext cx="44" cy="42"/>
            </a:xfrm>
            <a:custGeom>
              <a:avLst/>
              <a:gdLst>
                <a:gd name="T0" fmla="*/ 22 w 44"/>
                <a:gd name="T1" fmla="*/ 42 h 42"/>
                <a:gd name="T2" fmla="*/ 31 w 44"/>
                <a:gd name="T3" fmla="*/ 40 h 42"/>
                <a:gd name="T4" fmla="*/ 38 w 44"/>
                <a:gd name="T5" fmla="*/ 36 h 42"/>
                <a:gd name="T6" fmla="*/ 42 w 44"/>
                <a:gd name="T7" fmla="*/ 30 h 42"/>
                <a:gd name="T8" fmla="*/ 44 w 44"/>
                <a:gd name="T9" fmla="*/ 22 h 42"/>
                <a:gd name="T10" fmla="*/ 42 w 44"/>
                <a:gd name="T11" fmla="*/ 13 h 42"/>
                <a:gd name="T12" fmla="*/ 38 w 44"/>
                <a:gd name="T13" fmla="*/ 6 h 42"/>
                <a:gd name="T14" fmla="*/ 31 w 44"/>
                <a:gd name="T15" fmla="*/ 1 h 42"/>
                <a:gd name="T16" fmla="*/ 22 w 44"/>
                <a:gd name="T17" fmla="*/ 0 h 42"/>
                <a:gd name="T18" fmla="*/ 13 w 44"/>
                <a:gd name="T19" fmla="*/ 1 h 42"/>
                <a:gd name="T20" fmla="*/ 8 w 44"/>
                <a:gd name="T21" fmla="*/ 6 h 42"/>
                <a:gd name="T22" fmla="*/ 2 w 44"/>
                <a:gd name="T23" fmla="*/ 13 h 42"/>
                <a:gd name="T24" fmla="*/ 0 w 44"/>
                <a:gd name="T25" fmla="*/ 22 h 42"/>
                <a:gd name="T26" fmla="*/ 2 w 44"/>
                <a:gd name="T27" fmla="*/ 30 h 42"/>
                <a:gd name="T28" fmla="*/ 8 w 44"/>
                <a:gd name="T29" fmla="*/ 36 h 42"/>
                <a:gd name="T30" fmla="*/ 13 w 44"/>
                <a:gd name="T31" fmla="*/ 40 h 42"/>
                <a:gd name="T32" fmla="*/ 22 w 44"/>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42"/>
                <a:gd name="T53" fmla="*/ 44 w 44"/>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42">
                  <a:moveTo>
                    <a:pt x="22" y="42"/>
                  </a:moveTo>
                  <a:lnTo>
                    <a:pt x="31" y="40"/>
                  </a:lnTo>
                  <a:lnTo>
                    <a:pt x="38" y="36"/>
                  </a:lnTo>
                  <a:lnTo>
                    <a:pt x="42" y="30"/>
                  </a:lnTo>
                  <a:lnTo>
                    <a:pt x="44" y="22"/>
                  </a:lnTo>
                  <a:lnTo>
                    <a:pt x="42" y="13"/>
                  </a:lnTo>
                  <a:lnTo>
                    <a:pt x="38" y="6"/>
                  </a:lnTo>
                  <a:lnTo>
                    <a:pt x="31" y="1"/>
                  </a:lnTo>
                  <a:lnTo>
                    <a:pt x="22" y="0"/>
                  </a:lnTo>
                  <a:lnTo>
                    <a:pt x="13" y="1"/>
                  </a:lnTo>
                  <a:lnTo>
                    <a:pt x="8" y="6"/>
                  </a:lnTo>
                  <a:lnTo>
                    <a:pt x="2" y="13"/>
                  </a:lnTo>
                  <a:lnTo>
                    <a:pt x="0" y="22"/>
                  </a:lnTo>
                  <a:lnTo>
                    <a:pt x="2" y="30"/>
                  </a:lnTo>
                  <a:lnTo>
                    <a:pt x="8" y="36"/>
                  </a:lnTo>
                  <a:lnTo>
                    <a:pt x="13" y="40"/>
                  </a:lnTo>
                  <a:lnTo>
                    <a:pt x="2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18" name="Freeform 7">
              <a:extLst>
                <a:ext uri="{FF2B5EF4-FFF2-40B4-BE49-F238E27FC236}">
                  <a16:creationId xmlns:a16="http://schemas.microsoft.com/office/drawing/2014/main" id="{C6E79F81-CE3D-465E-8DC5-639A99C4E2D9}"/>
                </a:ext>
              </a:extLst>
            </p:cNvPr>
            <p:cNvSpPr>
              <a:spLocks/>
            </p:cNvSpPr>
            <p:nvPr/>
          </p:nvSpPr>
          <p:spPr bwMode="auto">
            <a:xfrm>
              <a:off x="1044" y="1907"/>
              <a:ext cx="42" cy="41"/>
            </a:xfrm>
            <a:custGeom>
              <a:avLst/>
              <a:gdLst>
                <a:gd name="T0" fmla="*/ 20 w 42"/>
                <a:gd name="T1" fmla="*/ 41 h 41"/>
                <a:gd name="T2" fmla="*/ 29 w 42"/>
                <a:gd name="T3" fmla="*/ 40 h 41"/>
                <a:gd name="T4" fmla="*/ 36 w 42"/>
                <a:gd name="T5" fmla="*/ 36 h 41"/>
                <a:gd name="T6" fmla="*/ 40 w 42"/>
                <a:gd name="T7" fmla="*/ 30 h 41"/>
                <a:gd name="T8" fmla="*/ 42 w 42"/>
                <a:gd name="T9" fmla="*/ 21 h 41"/>
                <a:gd name="T10" fmla="*/ 40 w 42"/>
                <a:gd name="T11" fmla="*/ 13 h 41"/>
                <a:gd name="T12" fmla="*/ 36 w 42"/>
                <a:gd name="T13" fmla="*/ 6 h 41"/>
                <a:gd name="T14" fmla="*/ 29 w 42"/>
                <a:gd name="T15" fmla="*/ 1 h 41"/>
                <a:gd name="T16" fmla="*/ 20 w 42"/>
                <a:gd name="T17" fmla="*/ 0 h 41"/>
                <a:gd name="T18" fmla="*/ 11 w 42"/>
                <a:gd name="T19" fmla="*/ 1 h 41"/>
                <a:gd name="T20" fmla="*/ 6 w 42"/>
                <a:gd name="T21" fmla="*/ 6 h 41"/>
                <a:gd name="T22" fmla="*/ 1 w 42"/>
                <a:gd name="T23" fmla="*/ 13 h 41"/>
                <a:gd name="T24" fmla="*/ 0 w 42"/>
                <a:gd name="T25" fmla="*/ 21 h 41"/>
                <a:gd name="T26" fmla="*/ 1 w 42"/>
                <a:gd name="T27" fmla="*/ 30 h 41"/>
                <a:gd name="T28" fmla="*/ 6 w 42"/>
                <a:gd name="T29" fmla="*/ 36 h 41"/>
                <a:gd name="T30" fmla="*/ 11 w 42"/>
                <a:gd name="T31" fmla="*/ 40 h 41"/>
                <a:gd name="T32" fmla="*/ 20 w 42"/>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1"/>
                <a:gd name="T53" fmla="*/ 42 w 42"/>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1">
                  <a:moveTo>
                    <a:pt x="20" y="41"/>
                  </a:moveTo>
                  <a:lnTo>
                    <a:pt x="29" y="40"/>
                  </a:lnTo>
                  <a:lnTo>
                    <a:pt x="36" y="36"/>
                  </a:lnTo>
                  <a:lnTo>
                    <a:pt x="40" y="30"/>
                  </a:lnTo>
                  <a:lnTo>
                    <a:pt x="42" y="21"/>
                  </a:lnTo>
                  <a:lnTo>
                    <a:pt x="40" y="13"/>
                  </a:lnTo>
                  <a:lnTo>
                    <a:pt x="36" y="6"/>
                  </a:lnTo>
                  <a:lnTo>
                    <a:pt x="29" y="1"/>
                  </a:lnTo>
                  <a:lnTo>
                    <a:pt x="20" y="0"/>
                  </a:lnTo>
                  <a:lnTo>
                    <a:pt x="11" y="1"/>
                  </a:lnTo>
                  <a:lnTo>
                    <a:pt x="6" y="6"/>
                  </a:lnTo>
                  <a:lnTo>
                    <a:pt x="1" y="13"/>
                  </a:lnTo>
                  <a:lnTo>
                    <a:pt x="0" y="21"/>
                  </a:lnTo>
                  <a:lnTo>
                    <a:pt x="1" y="30"/>
                  </a:lnTo>
                  <a:lnTo>
                    <a:pt x="6" y="36"/>
                  </a:lnTo>
                  <a:lnTo>
                    <a:pt x="11" y="40"/>
                  </a:lnTo>
                  <a:lnTo>
                    <a:pt x="2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19" name="Freeform 6">
              <a:extLst>
                <a:ext uri="{FF2B5EF4-FFF2-40B4-BE49-F238E27FC236}">
                  <a16:creationId xmlns:a16="http://schemas.microsoft.com/office/drawing/2014/main" id="{E019D728-7622-434A-B70D-EABAFD3705DD}"/>
                </a:ext>
              </a:extLst>
            </p:cNvPr>
            <p:cNvSpPr>
              <a:spLocks/>
            </p:cNvSpPr>
            <p:nvPr/>
          </p:nvSpPr>
          <p:spPr bwMode="auto">
            <a:xfrm>
              <a:off x="1123" y="1907"/>
              <a:ext cx="43" cy="41"/>
            </a:xfrm>
            <a:custGeom>
              <a:avLst/>
              <a:gdLst>
                <a:gd name="T0" fmla="*/ 22 w 43"/>
                <a:gd name="T1" fmla="*/ 41 h 41"/>
                <a:gd name="T2" fmla="*/ 30 w 43"/>
                <a:gd name="T3" fmla="*/ 40 h 41"/>
                <a:gd name="T4" fmla="*/ 38 w 43"/>
                <a:gd name="T5" fmla="*/ 36 h 41"/>
                <a:gd name="T6" fmla="*/ 42 w 43"/>
                <a:gd name="T7" fmla="*/ 30 h 41"/>
                <a:gd name="T8" fmla="*/ 43 w 43"/>
                <a:gd name="T9" fmla="*/ 21 h 41"/>
                <a:gd name="T10" fmla="*/ 42 w 43"/>
                <a:gd name="T11" fmla="*/ 13 h 41"/>
                <a:gd name="T12" fmla="*/ 38 w 43"/>
                <a:gd name="T13" fmla="*/ 6 h 41"/>
                <a:gd name="T14" fmla="*/ 30 w 43"/>
                <a:gd name="T15" fmla="*/ 1 h 41"/>
                <a:gd name="T16" fmla="*/ 22 w 43"/>
                <a:gd name="T17" fmla="*/ 0 h 41"/>
                <a:gd name="T18" fmla="*/ 13 w 43"/>
                <a:gd name="T19" fmla="*/ 1 h 41"/>
                <a:gd name="T20" fmla="*/ 7 w 43"/>
                <a:gd name="T21" fmla="*/ 6 h 41"/>
                <a:gd name="T22" fmla="*/ 2 w 43"/>
                <a:gd name="T23" fmla="*/ 13 h 41"/>
                <a:gd name="T24" fmla="*/ 0 w 43"/>
                <a:gd name="T25" fmla="*/ 21 h 41"/>
                <a:gd name="T26" fmla="*/ 2 w 43"/>
                <a:gd name="T27" fmla="*/ 30 h 41"/>
                <a:gd name="T28" fmla="*/ 7 w 43"/>
                <a:gd name="T29" fmla="*/ 36 h 41"/>
                <a:gd name="T30" fmla="*/ 13 w 43"/>
                <a:gd name="T31" fmla="*/ 40 h 41"/>
                <a:gd name="T32" fmla="*/ 22 w 43"/>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1"/>
                <a:gd name="T53" fmla="*/ 43 w 43"/>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1">
                  <a:moveTo>
                    <a:pt x="22" y="41"/>
                  </a:moveTo>
                  <a:lnTo>
                    <a:pt x="30" y="40"/>
                  </a:lnTo>
                  <a:lnTo>
                    <a:pt x="38" y="36"/>
                  </a:lnTo>
                  <a:lnTo>
                    <a:pt x="42" y="30"/>
                  </a:lnTo>
                  <a:lnTo>
                    <a:pt x="43" y="21"/>
                  </a:lnTo>
                  <a:lnTo>
                    <a:pt x="42" y="13"/>
                  </a:lnTo>
                  <a:lnTo>
                    <a:pt x="38" y="6"/>
                  </a:lnTo>
                  <a:lnTo>
                    <a:pt x="30" y="1"/>
                  </a:lnTo>
                  <a:lnTo>
                    <a:pt x="22" y="0"/>
                  </a:lnTo>
                  <a:lnTo>
                    <a:pt x="13" y="1"/>
                  </a:lnTo>
                  <a:lnTo>
                    <a:pt x="7" y="6"/>
                  </a:lnTo>
                  <a:lnTo>
                    <a:pt x="2" y="13"/>
                  </a:lnTo>
                  <a:lnTo>
                    <a:pt x="0" y="21"/>
                  </a:lnTo>
                  <a:lnTo>
                    <a:pt x="2" y="30"/>
                  </a:lnTo>
                  <a:lnTo>
                    <a:pt x="7" y="36"/>
                  </a:lnTo>
                  <a:lnTo>
                    <a:pt x="13" y="40"/>
                  </a:lnTo>
                  <a:lnTo>
                    <a:pt x="2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20" name="Freeform 5">
              <a:extLst>
                <a:ext uri="{FF2B5EF4-FFF2-40B4-BE49-F238E27FC236}">
                  <a16:creationId xmlns:a16="http://schemas.microsoft.com/office/drawing/2014/main" id="{88FD4103-9E21-47E4-A10D-1685D8A32071}"/>
                </a:ext>
              </a:extLst>
            </p:cNvPr>
            <p:cNvSpPr>
              <a:spLocks/>
            </p:cNvSpPr>
            <p:nvPr/>
          </p:nvSpPr>
          <p:spPr bwMode="auto">
            <a:xfrm>
              <a:off x="1204" y="1907"/>
              <a:ext cx="42" cy="41"/>
            </a:xfrm>
            <a:custGeom>
              <a:avLst/>
              <a:gdLst>
                <a:gd name="T0" fmla="*/ 20 w 42"/>
                <a:gd name="T1" fmla="*/ 41 h 41"/>
                <a:gd name="T2" fmla="*/ 29 w 42"/>
                <a:gd name="T3" fmla="*/ 40 h 41"/>
                <a:gd name="T4" fmla="*/ 36 w 42"/>
                <a:gd name="T5" fmla="*/ 36 h 41"/>
                <a:gd name="T6" fmla="*/ 40 w 42"/>
                <a:gd name="T7" fmla="*/ 30 h 41"/>
                <a:gd name="T8" fmla="*/ 42 w 42"/>
                <a:gd name="T9" fmla="*/ 21 h 41"/>
                <a:gd name="T10" fmla="*/ 40 w 42"/>
                <a:gd name="T11" fmla="*/ 13 h 41"/>
                <a:gd name="T12" fmla="*/ 36 w 42"/>
                <a:gd name="T13" fmla="*/ 6 h 41"/>
                <a:gd name="T14" fmla="*/ 29 w 42"/>
                <a:gd name="T15" fmla="*/ 1 h 41"/>
                <a:gd name="T16" fmla="*/ 20 w 42"/>
                <a:gd name="T17" fmla="*/ 0 h 41"/>
                <a:gd name="T18" fmla="*/ 12 w 42"/>
                <a:gd name="T19" fmla="*/ 1 h 41"/>
                <a:gd name="T20" fmla="*/ 6 w 42"/>
                <a:gd name="T21" fmla="*/ 6 h 41"/>
                <a:gd name="T22" fmla="*/ 1 w 42"/>
                <a:gd name="T23" fmla="*/ 13 h 41"/>
                <a:gd name="T24" fmla="*/ 0 w 42"/>
                <a:gd name="T25" fmla="*/ 21 h 41"/>
                <a:gd name="T26" fmla="*/ 1 w 42"/>
                <a:gd name="T27" fmla="*/ 30 h 41"/>
                <a:gd name="T28" fmla="*/ 6 w 42"/>
                <a:gd name="T29" fmla="*/ 36 h 41"/>
                <a:gd name="T30" fmla="*/ 12 w 42"/>
                <a:gd name="T31" fmla="*/ 40 h 41"/>
                <a:gd name="T32" fmla="*/ 20 w 42"/>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1"/>
                <a:gd name="T53" fmla="*/ 42 w 42"/>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1">
                  <a:moveTo>
                    <a:pt x="20" y="41"/>
                  </a:moveTo>
                  <a:lnTo>
                    <a:pt x="29" y="40"/>
                  </a:lnTo>
                  <a:lnTo>
                    <a:pt x="36" y="36"/>
                  </a:lnTo>
                  <a:lnTo>
                    <a:pt x="40" y="30"/>
                  </a:lnTo>
                  <a:lnTo>
                    <a:pt x="42" y="21"/>
                  </a:lnTo>
                  <a:lnTo>
                    <a:pt x="40" y="13"/>
                  </a:lnTo>
                  <a:lnTo>
                    <a:pt x="36" y="6"/>
                  </a:lnTo>
                  <a:lnTo>
                    <a:pt x="29" y="1"/>
                  </a:lnTo>
                  <a:lnTo>
                    <a:pt x="20" y="0"/>
                  </a:lnTo>
                  <a:lnTo>
                    <a:pt x="12" y="1"/>
                  </a:lnTo>
                  <a:lnTo>
                    <a:pt x="6" y="6"/>
                  </a:lnTo>
                  <a:lnTo>
                    <a:pt x="1" y="13"/>
                  </a:lnTo>
                  <a:lnTo>
                    <a:pt x="0" y="21"/>
                  </a:lnTo>
                  <a:lnTo>
                    <a:pt x="1" y="30"/>
                  </a:lnTo>
                  <a:lnTo>
                    <a:pt x="6" y="36"/>
                  </a:lnTo>
                  <a:lnTo>
                    <a:pt x="12" y="40"/>
                  </a:lnTo>
                  <a:lnTo>
                    <a:pt x="2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9521" name="Freeform 4">
              <a:extLst>
                <a:ext uri="{FF2B5EF4-FFF2-40B4-BE49-F238E27FC236}">
                  <a16:creationId xmlns:a16="http://schemas.microsoft.com/office/drawing/2014/main" id="{724363AD-813A-46A5-8A2A-4CC41F7F5BA8}"/>
                </a:ext>
              </a:extLst>
            </p:cNvPr>
            <p:cNvSpPr>
              <a:spLocks/>
            </p:cNvSpPr>
            <p:nvPr/>
          </p:nvSpPr>
          <p:spPr bwMode="auto">
            <a:xfrm>
              <a:off x="1283" y="1907"/>
              <a:ext cx="44" cy="41"/>
            </a:xfrm>
            <a:custGeom>
              <a:avLst/>
              <a:gdLst>
                <a:gd name="T0" fmla="*/ 22 w 44"/>
                <a:gd name="T1" fmla="*/ 41 h 41"/>
                <a:gd name="T2" fmla="*/ 31 w 44"/>
                <a:gd name="T3" fmla="*/ 40 h 41"/>
                <a:gd name="T4" fmla="*/ 38 w 44"/>
                <a:gd name="T5" fmla="*/ 36 h 41"/>
                <a:gd name="T6" fmla="*/ 42 w 44"/>
                <a:gd name="T7" fmla="*/ 30 h 41"/>
                <a:gd name="T8" fmla="*/ 44 w 44"/>
                <a:gd name="T9" fmla="*/ 21 h 41"/>
                <a:gd name="T10" fmla="*/ 42 w 44"/>
                <a:gd name="T11" fmla="*/ 13 h 41"/>
                <a:gd name="T12" fmla="*/ 38 w 44"/>
                <a:gd name="T13" fmla="*/ 6 h 41"/>
                <a:gd name="T14" fmla="*/ 31 w 44"/>
                <a:gd name="T15" fmla="*/ 1 h 41"/>
                <a:gd name="T16" fmla="*/ 22 w 44"/>
                <a:gd name="T17" fmla="*/ 0 h 41"/>
                <a:gd name="T18" fmla="*/ 13 w 44"/>
                <a:gd name="T19" fmla="*/ 1 h 41"/>
                <a:gd name="T20" fmla="*/ 8 w 44"/>
                <a:gd name="T21" fmla="*/ 6 h 41"/>
                <a:gd name="T22" fmla="*/ 2 w 44"/>
                <a:gd name="T23" fmla="*/ 13 h 41"/>
                <a:gd name="T24" fmla="*/ 0 w 44"/>
                <a:gd name="T25" fmla="*/ 21 h 41"/>
                <a:gd name="T26" fmla="*/ 2 w 44"/>
                <a:gd name="T27" fmla="*/ 30 h 41"/>
                <a:gd name="T28" fmla="*/ 8 w 44"/>
                <a:gd name="T29" fmla="*/ 36 h 41"/>
                <a:gd name="T30" fmla="*/ 13 w 44"/>
                <a:gd name="T31" fmla="*/ 40 h 41"/>
                <a:gd name="T32" fmla="*/ 22 w 44"/>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41"/>
                <a:gd name="T53" fmla="*/ 44 w 44"/>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41">
                  <a:moveTo>
                    <a:pt x="22" y="41"/>
                  </a:moveTo>
                  <a:lnTo>
                    <a:pt x="31" y="40"/>
                  </a:lnTo>
                  <a:lnTo>
                    <a:pt x="38" y="36"/>
                  </a:lnTo>
                  <a:lnTo>
                    <a:pt x="42" y="30"/>
                  </a:lnTo>
                  <a:lnTo>
                    <a:pt x="44" y="21"/>
                  </a:lnTo>
                  <a:lnTo>
                    <a:pt x="42" y="13"/>
                  </a:lnTo>
                  <a:lnTo>
                    <a:pt x="38" y="6"/>
                  </a:lnTo>
                  <a:lnTo>
                    <a:pt x="31" y="1"/>
                  </a:lnTo>
                  <a:lnTo>
                    <a:pt x="22" y="0"/>
                  </a:lnTo>
                  <a:lnTo>
                    <a:pt x="13" y="1"/>
                  </a:lnTo>
                  <a:lnTo>
                    <a:pt x="8" y="6"/>
                  </a:lnTo>
                  <a:lnTo>
                    <a:pt x="2" y="13"/>
                  </a:lnTo>
                  <a:lnTo>
                    <a:pt x="0" y="21"/>
                  </a:lnTo>
                  <a:lnTo>
                    <a:pt x="2" y="30"/>
                  </a:lnTo>
                  <a:lnTo>
                    <a:pt x="8" y="36"/>
                  </a:lnTo>
                  <a:lnTo>
                    <a:pt x="13" y="40"/>
                  </a:lnTo>
                  <a:lnTo>
                    <a:pt x="2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pic>
        <p:nvPicPr>
          <p:cNvPr id="81" name="Picture 38" descr="C:\Documents and Settings\kokila\Local Settings\Temporary Internet Files\Content.IE5\GJI1WFAZ\MC900241385[1].wmf">
            <a:extLst>
              <a:ext uri="{FF2B5EF4-FFF2-40B4-BE49-F238E27FC236}">
                <a16:creationId xmlns:a16="http://schemas.microsoft.com/office/drawing/2014/main" id="{040C4F77-CA60-4BF3-9331-140832B82C7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200" y="4267200"/>
            <a:ext cx="1066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Box 81">
            <a:extLst>
              <a:ext uri="{FF2B5EF4-FFF2-40B4-BE49-F238E27FC236}">
                <a16:creationId xmlns:a16="http://schemas.microsoft.com/office/drawing/2014/main" id="{24AF56BF-5922-474A-AB50-9EAAD2DC38DD}"/>
              </a:ext>
            </a:extLst>
          </p:cNvPr>
          <p:cNvSpPr txBox="1">
            <a:spLocks noChangeArrowheads="1"/>
          </p:cNvSpPr>
          <p:nvPr/>
        </p:nvSpPr>
        <p:spPr bwMode="auto">
          <a:xfrm>
            <a:off x="7737475" y="3636964"/>
            <a:ext cx="2018566" cy="369332"/>
          </a:xfrm>
          <a:prstGeom prst="rect">
            <a:avLst/>
          </a:prstGeom>
          <a:solidFill>
            <a:schemeClr val="accent1"/>
          </a:solidFill>
          <a:ln w="9525" cap="rnd">
            <a:solidFill>
              <a:schemeClr val="tx1"/>
            </a:solidFill>
            <a:miter lim="800000"/>
            <a:headEnd/>
            <a:tailEnd/>
          </a:ln>
        </p:spPr>
        <p:txBody>
          <a:bodyPr wrap="none" lIns="91440" tIns="45720" rIns="91440" bIns="45720" anchor="t">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chemeClr val="accent2"/>
                </a:solidFill>
                <a:latin typeface="Arial"/>
                <a:cs typeface="Arial"/>
              </a:rPr>
              <a:t>Transact System</a:t>
            </a:r>
          </a:p>
        </p:txBody>
      </p:sp>
      <p:cxnSp>
        <p:nvCxnSpPr>
          <p:cNvPr id="100" name="Curved Connector 99">
            <a:extLst>
              <a:ext uri="{FF2B5EF4-FFF2-40B4-BE49-F238E27FC236}">
                <a16:creationId xmlns:a16="http://schemas.microsoft.com/office/drawing/2014/main" id="{2D939470-8D36-4570-BA2D-2975C752CB92}"/>
              </a:ext>
            </a:extLst>
          </p:cNvPr>
          <p:cNvCxnSpPr/>
          <p:nvPr/>
        </p:nvCxnSpPr>
        <p:spPr>
          <a:xfrm flipV="1">
            <a:off x="2819400" y="2590800"/>
            <a:ext cx="609600" cy="228600"/>
          </a:xfrm>
          <a:prstGeom prst="curvedConnector3">
            <a:avLst>
              <a:gd name="adj1" fmla="val 50000"/>
            </a:avLst>
          </a:prstGeom>
          <a:ln>
            <a:solidFill>
              <a:schemeClr val="accent4"/>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1" name="Curved Connector 110">
            <a:extLst>
              <a:ext uri="{FF2B5EF4-FFF2-40B4-BE49-F238E27FC236}">
                <a16:creationId xmlns:a16="http://schemas.microsoft.com/office/drawing/2014/main" id="{91FE8B8D-EBDF-4062-9579-4F252EC97160}"/>
              </a:ext>
            </a:extLst>
          </p:cNvPr>
          <p:cNvCxnSpPr>
            <a:stCxn id="81" idx="0"/>
          </p:cNvCxnSpPr>
          <p:nvPr/>
        </p:nvCxnSpPr>
        <p:spPr>
          <a:xfrm rot="16200000" flipV="1">
            <a:off x="7200900" y="3619500"/>
            <a:ext cx="1066800" cy="228600"/>
          </a:xfrm>
          <a:prstGeom prst="curvedConnector3">
            <a:avLst>
              <a:gd name="adj1" fmla="val 19296"/>
            </a:avLst>
          </a:prstGeom>
          <a:ln>
            <a:solidFill>
              <a:schemeClr val="accent4"/>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6" name="Curved Connector 115">
            <a:extLst>
              <a:ext uri="{FF2B5EF4-FFF2-40B4-BE49-F238E27FC236}">
                <a16:creationId xmlns:a16="http://schemas.microsoft.com/office/drawing/2014/main" id="{85FC18CF-5894-4C13-956E-8E227436FFF9}"/>
              </a:ext>
            </a:extLst>
          </p:cNvPr>
          <p:cNvCxnSpPr/>
          <p:nvPr/>
        </p:nvCxnSpPr>
        <p:spPr>
          <a:xfrm rot="10800000">
            <a:off x="8305800" y="3048000"/>
            <a:ext cx="1371600" cy="1295400"/>
          </a:xfrm>
          <a:prstGeom prst="curvedConnector3">
            <a:avLst>
              <a:gd name="adj1" fmla="val 30100"/>
            </a:avLst>
          </a:prstGeom>
          <a:ln>
            <a:solidFill>
              <a:schemeClr val="accent4"/>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id="{0E9C8F23-763C-4E9E-B822-2B6DAC7F8824}"/>
              </a:ext>
            </a:extLst>
          </p:cNvPr>
          <p:cNvCxnSpPr/>
          <p:nvPr/>
        </p:nvCxnSpPr>
        <p:spPr>
          <a:xfrm rot="10800000">
            <a:off x="8229600" y="2514600"/>
            <a:ext cx="914400" cy="228600"/>
          </a:xfrm>
          <a:prstGeom prst="curvedConnector3">
            <a:avLst>
              <a:gd name="adj1" fmla="val 50000"/>
            </a:avLst>
          </a:prstGeom>
          <a:ln>
            <a:solidFill>
              <a:schemeClr val="accent4"/>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143" name="AutoShape 39">
            <a:extLst>
              <a:ext uri="{FF2B5EF4-FFF2-40B4-BE49-F238E27FC236}">
                <a16:creationId xmlns:a16="http://schemas.microsoft.com/office/drawing/2014/main" id="{FFCD7ADF-E6C4-4FBE-9FE3-626A2077B55D}"/>
              </a:ext>
            </a:extLst>
          </p:cNvPr>
          <p:cNvCxnSpPr>
            <a:cxnSpLocks noChangeShapeType="1"/>
          </p:cNvCxnSpPr>
          <p:nvPr/>
        </p:nvCxnSpPr>
        <p:spPr bwMode="auto">
          <a:xfrm rot="5400000">
            <a:off x="2627313" y="3771901"/>
            <a:ext cx="4497388" cy="1587"/>
          </a:xfrm>
          <a:prstGeom prst="straightConnector1">
            <a:avLst/>
          </a:prstGeom>
          <a:noFill/>
          <a:ln w="63500" cap="rnd" cmpd="sng">
            <a:solidFill>
              <a:schemeClr val="accent6"/>
            </a:solidFill>
            <a:round/>
            <a:headEnd/>
            <a:tailEnd/>
          </a:ln>
        </p:spPr>
      </p:cxnSp>
      <p:cxnSp>
        <p:nvCxnSpPr>
          <p:cNvPr id="147" name="AutoShape 39">
            <a:extLst>
              <a:ext uri="{FF2B5EF4-FFF2-40B4-BE49-F238E27FC236}">
                <a16:creationId xmlns:a16="http://schemas.microsoft.com/office/drawing/2014/main" id="{5344545B-8211-4AD7-A7C4-64E181F1FDED}"/>
              </a:ext>
            </a:extLst>
          </p:cNvPr>
          <p:cNvCxnSpPr>
            <a:cxnSpLocks noChangeShapeType="1"/>
          </p:cNvCxnSpPr>
          <p:nvPr/>
        </p:nvCxnSpPr>
        <p:spPr bwMode="auto">
          <a:xfrm rot="5400000">
            <a:off x="4760914" y="3846514"/>
            <a:ext cx="4497387" cy="1587"/>
          </a:xfrm>
          <a:prstGeom prst="straightConnector1">
            <a:avLst/>
          </a:prstGeom>
          <a:noFill/>
          <a:ln w="63500" cap="rnd" cmpd="sng">
            <a:solidFill>
              <a:schemeClr val="accent6"/>
            </a:solidFill>
            <a:round/>
            <a:headEnd/>
            <a:tailEnd/>
          </a:ln>
        </p:spPr>
      </p:cxnSp>
      <p:sp>
        <p:nvSpPr>
          <p:cNvPr id="150" name="Rectangle 149">
            <a:extLst>
              <a:ext uri="{FF2B5EF4-FFF2-40B4-BE49-F238E27FC236}">
                <a16:creationId xmlns:a16="http://schemas.microsoft.com/office/drawing/2014/main" id="{0798DF89-70E2-4EA7-91FC-C2705E0409E3}"/>
              </a:ext>
            </a:extLst>
          </p:cNvPr>
          <p:cNvSpPr/>
          <p:nvPr/>
        </p:nvSpPr>
        <p:spPr>
          <a:xfrm>
            <a:off x="1676400" y="1143001"/>
            <a:ext cx="3048000" cy="923925"/>
          </a:xfrm>
          <a:prstGeom prst="rect">
            <a:avLst/>
          </a:prstGeom>
        </p:spPr>
        <p:txBody>
          <a:bodyPr>
            <a:spAutoFit/>
          </a:bodyPr>
          <a:lstStyle/>
          <a:p>
            <a:pPr eaLnBrk="0" hangingPunct="0">
              <a:spcBef>
                <a:spcPct val="20000"/>
              </a:spcBef>
              <a:defRPr/>
            </a:pPr>
            <a:r>
              <a:rPr lang="en-GB" altLang="ko-KR" b="1">
                <a:ea typeface="+mj-ea"/>
                <a:cs typeface="+mj-cs"/>
              </a:rPr>
              <a:t>Closing the bank business on last working day in Client System</a:t>
            </a:r>
            <a:endParaRPr lang="en-US" altLang="ko-KR" b="1">
              <a:ea typeface="+mj-ea"/>
              <a:cs typeface="+mj-cs"/>
            </a:endParaRPr>
          </a:p>
        </p:txBody>
      </p:sp>
      <p:cxnSp>
        <p:nvCxnSpPr>
          <p:cNvPr id="152" name="Straight Arrow Connector 151">
            <a:extLst>
              <a:ext uri="{FF2B5EF4-FFF2-40B4-BE49-F238E27FC236}">
                <a16:creationId xmlns:a16="http://schemas.microsoft.com/office/drawing/2014/main" id="{B6FB8ED9-DCCA-4234-B65C-C86E0C5618C1}"/>
              </a:ext>
            </a:extLst>
          </p:cNvPr>
          <p:cNvCxnSpPr/>
          <p:nvPr/>
        </p:nvCxnSpPr>
        <p:spPr>
          <a:xfrm>
            <a:off x="4267200" y="3657600"/>
            <a:ext cx="852488" cy="1588"/>
          </a:xfrm>
          <a:prstGeom prst="straightConnector1">
            <a:avLst/>
          </a:prstGeom>
          <a:ln w="38100">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FDC1C21C-54BC-4F3F-B3A3-4D709B4FF6D7}"/>
              </a:ext>
            </a:extLst>
          </p:cNvPr>
          <p:cNvCxnSpPr/>
          <p:nvPr/>
        </p:nvCxnSpPr>
        <p:spPr>
          <a:xfrm>
            <a:off x="6705600" y="3657600"/>
            <a:ext cx="762000" cy="1588"/>
          </a:xfrm>
          <a:prstGeom prst="straightConnector1">
            <a:avLst/>
          </a:prstGeom>
          <a:ln w="38100">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8302647E-FD3B-420E-B05E-41894318FE43}"/>
              </a:ext>
            </a:extLst>
          </p:cNvPr>
          <p:cNvSpPr/>
          <p:nvPr/>
        </p:nvSpPr>
        <p:spPr>
          <a:xfrm>
            <a:off x="5029201" y="1306514"/>
            <a:ext cx="1787669" cy="590931"/>
          </a:xfrm>
          <a:prstGeom prst="rect">
            <a:avLst/>
          </a:prstGeom>
        </p:spPr>
        <p:txBody>
          <a:bodyPr wrap="none">
            <a:spAutoFit/>
          </a:bodyPr>
          <a:lstStyle/>
          <a:p>
            <a:pPr eaLnBrk="0" hangingPunct="0">
              <a:spcBef>
                <a:spcPct val="20000"/>
              </a:spcBef>
              <a:defRPr/>
            </a:pPr>
            <a:r>
              <a:rPr lang="en-GB" altLang="ko-KR" b="1">
                <a:ea typeface="+mj-ea"/>
                <a:cs typeface="+mj-cs"/>
              </a:rPr>
              <a:t>Data Migration</a:t>
            </a:r>
          </a:p>
          <a:p>
            <a:pPr eaLnBrk="0" hangingPunct="0">
              <a:spcBef>
                <a:spcPct val="20000"/>
              </a:spcBef>
              <a:defRPr/>
            </a:pPr>
            <a:r>
              <a:rPr lang="en-GB" altLang="ko-KR" sz="1200" b="1">
                <a:ea typeface="+mj-ea"/>
                <a:cs typeface="+mj-cs"/>
              </a:rPr>
              <a:t>  (Cutover Weekend)</a:t>
            </a:r>
            <a:endParaRPr lang="en-US" altLang="ko-KR" sz="1200" b="1">
              <a:ea typeface="+mj-ea"/>
              <a:cs typeface="+mj-cs"/>
            </a:endParaRPr>
          </a:p>
        </p:txBody>
      </p:sp>
      <p:sp>
        <p:nvSpPr>
          <p:cNvPr id="155" name="Rectangle 154">
            <a:extLst>
              <a:ext uri="{FF2B5EF4-FFF2-40B4-BE49-F238E27FC236}">
                <a16:creationId xmlns:a16="http://schemas.microsoft.com/office/drawing/2014/main" id="{2E5C9B5F-4B48-4B1A-B2F3-B5095897C64C}"/>
              </a:ext>
            </a:extLst>
          </p:cNvPr>
          <p:cNvSpPr/>
          <p:nvPr/>
        </p:nvSpPr>
        <p:spPr>
          <a:xfrm>
            <a:off x="7315199" y="1143001"/>
            <a:ext cx="3044823" cy="923330"/>
          </a:xfrm>
          <a:prstGeom prst="rect">
            <a:avLst/>
          </a:prstGeom>
        </p:spPr>
        <p:txBody>
          <a:bodyPr wrap="square">
            <a:spAutoFit/>
          </a:bodyPr>
          <a:lstStyle/>
          <a:p>
            <a:pPr eaLnBrk="0" hangingPunct="0">
              <a:spcBef>
                <a:spcPct val="20000"/>
              </a:spcBef>
              <a:defRPr/>
            </a:pPr>
            <a:r>
              <a:rPr lang="en-GB" altLang="ko-KR" b="1">
                <a:ea typeface="+mj-ea"/>
                <a:cs typeface="+mj-cs"/>
              </a:rPr>
              <a:t>The opening of bank business in Transact, on the following working day</a:t>
            </a:r>
            <a:endParaRPr lang="en-US" altLang="ko-KR" b="1">
              <a:ea typeface="+mj-ea"/>
              <a:cs typeface="+mj-cs"/>
            </a:endParaRPr>
          </a:p>
        </p:txBody>
      </p:sp>
      <p:pic>
        <p:nvPicPr>
          <p:cNvPr id="162" name="Picture 161" descr="C:\Documents and Settings\kokila\Local Settings\Temporary Internet Files\Content.IE5\CL630XAJ\MC900322490[1].wmf">
            <a:extLst>
              <a:ext uri="{FF2B5EF4-FFF2-40B4-BE49-F238E27FC236}">
                <a16:creationId xmlns:a16="http://schemas.microsoft.com/office/drawing/2014/main" id="{0E1E0B28-B34B-4B8F-AF25-44CDE337E0B1}"/>
              </a:ext>
            </a:extLst>
          </p:cNvPr>
          <p:cNvPicPr/>
          <p:nvPr/>
        </p:nvPicPr>
        <p:blipFill>
          <a:blip r:embed="rId7" cstate="print">
            <a:lum bright="46000" contrast="-60000"/>
          </a:blip>
          <a:srcRect/>
          <a:stretch>
            <a:fillRect/>
          </a:stretch>
        </p:blipFill>
        <p:spPr bwMode="auto">
          <a:xfrm rot="5400000">
            <a:off x="5399397" y="2198996"/>
            <a:ext cx="1088407" cy="8077200"/>
          </a:xfrm>
          <a:prstGeom prst="rect">
            <a:avLst/>
          </a:prstGeom>
          <a:noFill/>
          <a:ln w="9525">
            <a:noFill/>
            <a:miter lim="800000"/>
            <a:headEnd/>
            <a:tailEnd/>
          </a:ln>
          <a:scene3d>
            <a:camera prst="orthographicFront">
              <a:rot lat="0" lon="21599953" rev="300000"/>
            </a:camera>
            <a:lightRig rig="threePt" dir="t"/>
          </a:scene3d>
        </p:spPr>
      </p:pic>
      <p:sp>
        <p:nvSpPr>
          <p:cNvPr id="163" name="Flowchart: Summing Junction 162">
            <a:extLst>
              <a:ext uri="{FF2B5EF4-FFF2-40B4-BE49-F238E27FC236}">
                <a16:creationId xmlns:a16="http://schemas.microsoft.com/office/drawing/2014/main" id="{8F007B21-DB40-49E8-9788-342D5B597225}"/>
              </a:ext>
            </a:extLst>
          </p:cNvPr>
          <p:cNvSpPr/>
          <p:nvPr/>
        </p:nvSpPr>
        <p:spPr>
          <a:xfrm>
            <a:off x="4495800" y="3470275"/>
            <a:ext cx="304800" cy="381000"/>
          </a:xfrm>
          <a:prstGeom prst="flowChartSummingJunction">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5" name="TextBox 164">
            <a:extLst>
              <a:ext uri="{FF2B5EF4-FFF2-40B4-BE49-F238E27FC236}">
                <a16:creationId xmlns:a16="http://schemas.microsoft.com/office/drawing/2014/main" id="{FEEC11C8-D9F0-4973-8090-1C67227BA019}"/>
              </a:ext>
            </a:extLst>
          </p:cNvPr>
          <p:cNvSpPr txBox="1"/>
          <p:nvPr/>
        </p:nvSpPr>
        <p:spPr>
          <a:xfrm>
            <a:off x="3825232" y="6610242"/>
            <a:ext cx="4933054" cy="338554"/>
          </a:xfrm>
          <a:prstGeom prst="rect">
            <a:avLst/>
          </a:prstGeom>
          <a:noFill/>
        </p:spPr>
        <p:txBody>
          <a:bodyPr wrap="square">
            <a:spAutoFit/>
          </a:bodyPr>
          <a:lstStyle/>
          <a:p>
            <a:pPr eaLnBrk="0" hangingPunct="0">
              <a:spcBef>
                <a:spcPct val="20000"/>
              </a:spcBef>
              <a:defRPr/>
            </a:pPr>
            <a:r>
              <a:rPr lang="en-US" altLang="ko-KR" sz="1600" b="1">
                <a:latin typeface="+mj-lt"/>
                <a:ea typeface="+mj-ea"/>
                <a:cs typeface="+mj-cs"/>
              </a:rPr>
              <a:t>Agreed time window on Cutover Weekend</a:t>
            </a:r>
          </a:p>
        </p:txBody>
      </p:sp>
      <p:cxnSp>
        <p:nvCxnSpPr>
          <p:cNvPr id="103" name="Curved Connector 102">
            <a:extLst>
              <a:ext uri="{FF2B5EF4-FFF2-40B4-BE49-F238E27FC236}">
                <a16:creationId xmlns:a16="http://schemas.microsoft.com/office/drawing/2014/main" id="{D37D676B-771C-4A42-8CB1-CDC4D62FF159}"/>
              </a:ext>
            </a:extLst>
          </p:cNvPr>
          <p:cNvCxnSpPr/>
          <p:nvPr/>
        </p:nvCxnSpPr>
        <p:spPr>
          <a:xfrm rot="5400000" flipH="1" flipV="1">
            <a:off x="2057400" y="3124200"/>
            <a:ext cx="1066800" cy="1066800"/>
          </a:xfrm>
          <a:prstGeom prst="curvedConnector3">
            <a:avLst>
              <a:gd name="adj1" fmla="val 60235"/>
            </a:avLst>
          </a:prstGeom>
          <a:ln>
            <a:prstDash val="dash"/>
            <a:headEnd type="arrow"/>
            <a:tailEnd type="arrow"/>
          </a:ln>
        </p:spPr>
        <p:style>
          <a:lnRef idx="1">
            <a:schemeClr val="dk1"/>
          </a:lnRef>
          <a:fillRef idx="0">
            <a:schemeClr val="dk1"/>
          </a:fillRef>
          <a:effectRef idx="0">
            <a:schemeClr val="dk1"/>
          </a:effectRef>
          <a:fontRef idx="minor">
            <a:schemeClr val="tx1"/>
          </a:fontRef>
        </p:style>
      </p:cxnSp>
      <p:cxnSp>
        <p:nvCxnSpPr>
          <p:cNvPr id="109" name="Curved Connector 108">
            <a:extLst>
              <a:ext uri="{FF2B5EF4-FFF2-40B4-BE49-F238E27FC236}">
                <a16:creationId xmlns:a16="http://schemas.microsoft.com/office/drawing/2014/main" id="{13B4FA0B-EF49-4E4E-B325-3D95A294D530}"/>
              </a:ext>
            </a:extLst>
          </p:cNvPr>
          <p:cNvCxnSpPr/>
          <p:nvPr/>
        </p:nvCxnSpPr>
        <p:spPr>
          <a:xfrm rot="16200000" flipH="1">
            <a:off x="3352800" y="3276600"/>
            <a:ext cx="1066800" cy="914400"/>
          </a:xfrm>
          <a:prstGeom prst="curvedConnector3">
            <a:avLst>
              <a:gd name="adj1" fmla="val 32090"/>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2763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 calcmode="lin" valueType="num">
                                      <p:cBhvr additive="base">
                                        <p:cTn id="7" dur="2000" fill="hold"/>
                                        <p:tgtEl>
                                          <p:spTgt spid="162"/>
                                        </p:tgtEl>
                                        <p:attrNameLst>
                                          <p:attrName>ppt_x</p:attrName>
                                        </p:attrNameLst>
                                      </p:cBhvr>
                                      <p:tavLst>
                                        <p:tav tm="0">
                                          <p:val>
                                            <p:strVal val="#ppt_x"/>
                                          </p:val>
                                        </p:tav>
                                        <p:tav tm="100000">
                                          <p:val>
                                            <p:strVal val="#ppt_x"/>
                                          </p:val>
                                        </p:tav>
                                      </p:tavLst>
                                    </p:anim>
                                    <p:anim calcmode="lin" valueType="num">
                                      <p:cBhvr additive="base">
                                        <p:cTn id="8" dur="2000" fill="hold"/>
                                        <p:tgtEl>
                                          <p:spTgt spid="16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5"/>
                                        </p:tgtEl>
                                        <p:attrNameLst>
                                          <p:attrName>style.visibility</p:attrName>
                                        </p:attrNameLst>
                                      </p:cBhvr>
                                      <p:to>
                                        <p:strVal val="visible"/>
                                      </p:to>
                                    </p:set>
                                    <p:anim calcmode="lin" valueType="num">
                                      <p:cBhvr additive="base">
                                        <p:cTn id="11" dur="2000" fill="hold"/>
                                        <p:tgtEl>
                                          <p:spTgt spid="165"/>
                                        </p:tgtEl>
                                        <p:attrNameLst>
                                          <p:attrName>ppt_x</p:attrName>
                                        </p:attrNameLst>
                                      </p:cBhvr>
                                      <p:tavLst>
                                        <p:tav tm="0">
                                          <p:val>
                                            <p:strVal val="#ppt_x"/>
                                          </p:val>
                                        </p:tav>
                                        <p:tav tm="100000">
                                          <p:val>
                                            <p:strVal val="#ppt_x"/>
                                          </p:val>
                                        </p:tav>
                                      </p:tavLst>
                                    </p:anim>
                                    <p:anim calcmode="lin" valueType="num">
                                      <p:cBhvr additive="base">
                                        <p:cTn id="12" dur="20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50"/>
                                        </p:tgtEl>
                                        <p:attrNameLst>
                                          <p:attrName>style.visibility</p:attrName>
                                        </p:attrNameLst>
                                      </p:cBhvr>
                                      <p:to>
                                        <p:strVal val="visible"/>
                                      </p:to>
                                    </p:set>
                                    <p:anim calcmode="lin" valueType="num">
                                      <p:cBhvr additive="base">
                                        <p:cTn id="17" dur="2000" fill="hold"/>
                                        <p:tgtEl>
                                          <p:spTgt spid="150"/>
                                        </p:tgtEl>
                                        <p:attrNameLst>
                                          <p:attrName>ppt_x</p:attrName>
                                        </p:attrNameLst>
                                      </p:cBhvr>
                                      <p:tavLst>
                                        <p:tav tm="0">
                                          <p:val>
                                            <p:strVal val="#ppt_x"/>
                                          </p:val>
                                        </p:tav>
                                        <p:tav tm="100000">
                                          <p:val>
                                            <p:strVal val="#ppt_x"/>
                                          </p:val>
                                        </p:tav>
                                      </p:tavLst>
                                    </p:anim>
                                    <p:anim calcmode="lin" valueType="num">
                                      <p:cBhvr additive="base">
                                        <p:cTn id="18" dur="2000" fill="hold"/>
                                        <p:tgtEl>
                                          <p:spTgt spid="15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2000" fill="hold"/>
                                        <p:tgtEl>
                                          <p:spTgt spid="4"/>
                                        </p:tgtEl>
                                        <p:attrNameLst>
                                          <p:attrName>ppt_x</p:attrName>
                                        </p:attrNameLst>
                                      </p:cBhvr>
                                      <p:tavLst>
                                        <p:tav tm="0">
                                          <p:val>
                                            <p:strVal val="#ppt_x"/>
                                          </p:val>
                                        </p:tav>
                                        <p:tav tm="100000">
                                          <p:val>
                                            <p:strVal val="#ppt_x"/>
                                          </p:val>
                                        </p:tav>
                                      </p:tavLst>
                                    </p:anim>
                                    <p:anim calcmode="lin" valueType="num">
                                      <p:cBhvr additive="base">
                                        <p:cTn id="22" dur="20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anim calcmode="lin" valueType="num">
                                      <p:cBhvr additive="base">
                                        <p:cTn id="25" dur="2000" fill="hold"/>
                                        <p:tgtEl>
                                          <p:spTgt spid="103"/>
                                        </p:tgtEl>
                                        <p:attrNameLst>
                                          <p:attrName>ppt_x</p:attrName>
                                        </p:attrNameLst>
                                      </p:cBhvr>
                                      <p:tavLst>
                                        <p:tav tm="0">
                                          <p:val>
                                            <p:strVal val="#ppt_x"/>
                                          </p:val>
                                        </p:tav>
                                        <p:tav tm="100000">
                                          <p:val>
                                            <p:strVal val="#ppt_x"/>
                                          </p:val>
                                        </p:tav>
                                      </p:tavLst>
                                    </p:anim>
                                    <p:anim calcmode="lin" valueType="num">
                                      <p:cBhvr additive="base">
                                        <p:cTn id="26" dur="2000" fill="hold"/>
                                        <p:tgtEl>
                                          <p:spTgt spid="10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2000" fill="hold"/>
                                        <p:tgtEl>
                                          <p:spTgt spid="2"/>
                                        </p:tgtEl>
                                        <p:attrNameLst>
                                          <p:attrName>ppt_x</p:attrName>
                                        </p:attrNameLst>
                                      </p:cBhvr>
                                      <p:tavLst>
                                        <p:tav tm="0">
                                          <p:val>
                                            <p:strVal val="#ppt_x"/>
                                          </p:val>
                                        </p:tav>
                                        <p:tav tm="100000">
                                          <p:val>
                                            <p:strVal val="#ppt_x"/>
                                          </p:val>
                                        </p:tav>
                                      </p:tavLst>
                                    </p:anim>
                                    <p:anim calcmode="lin" valueType="num">
                                      <p:cBhvr additive="base">
                                        <p:cTn id="30" dur="2000" fill="hold"/>
                                        <p:tgtEl>
                                          <p:spTgt spid="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0"/>
                                        </p:tgtEl>
                                        <p:attrNameLst>
                                          <p:attrName>style.visibility</p:attrName>
                                        </p:attrNameLst>
                                      </p:cBhvr>
                                      <p:to>
                                        <p:strVal val="visible"/>
                                      </p:to>
                                    </p:set>
                                    <p:anim calcmode="lin" valueType="num">
                                      <p:cBhvr additive="base">
                                        <p:cTn id="33" dur="2000" fill="hold"/>
                                        <p:tgtEl>
                                          <p:spTgt spid="100"/>
                                        </p:tgtEl>
                                        <p:attrNameLst>
                                          <p:attrName>ppt_x</p:attrName>
                                        </p:attrNameLst>
                                      </p:cBhvr>
                                      <p:tavLst>
                                        <p:tav tm="0">
                                          <p:val>
                                            <p:strVal val="#ppt_x"/>
                                          </p:val>
                                        </p:tav>
                                        <p:tav tm="100000">
                                          <p:val>
                                            <p:strVal val="#ppt_x"/>
                                          </p:val>
                                        </p:tav>
                                      </p:tavLst>
                                    </p:anim>
                                    <p:anim calcmode="lin" valueType="num">
                                      <p:cBhvr additive="base">
                                        <p:cTn id="34" dur="2000" fill="hold"/>
                                        <p:tgtEl>
                                          <p:spTgt spid="10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9"/>
                                        </p:tgtEl>
                                        <p:attrNameLst>
                                          <p:attrName>style.visibility</p:attrName>
                                        </p:attrNameLst>
                                      </p:cBhvr>
                                      <p:to>
                                        <p:strVal val="visible"/>
                                      </p:to>
                                    </p:set>
                                    <p:anim calcmode="lin" valueType="num">
                                      <p:cBhvr additive="base">
                                        <p:cTn id="37" dur="2000" fill="hold"/>
                                        <p:tgtEl>
                                          <p:spTgt spid="109"/>
                                        </p:tgtEl>
                                        <p:attrNameLst>
                                          <p:attrName>ppt_x</p:attrName>
                                        </p:attrNameLst>
                                      </p:cBhvr>
                                      <p:tavLst>
                                        <p:tav tm="0">
                                          <p:val>
                                            <p:strVal val="#ppt_x"/>
                                          </p:val>
                                        </p:tav>
                                        <p:tav tm="100000">
                                          <p:val>
                                            <p:strVal val="#ppt_x"/>
                                          </p:val>
                                        </p:tav>
                                      </p:tavLst>
                                    </p:anim>
                                    <p:anim calcmode="lin" valueType="num">
                                      <p:cBhvr additive="base">
                                        <p:cTn id="38" dur="2000" fill="hold"/>
                                        <p:tgtEl>
                                          <p:spTgt spid="10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additive="base">
                                        <p:cTn id="41" dur="2000" fill="hold"/>
                                        <p:tgtEl>
                                          <p:spTgt spid="44"/>
                                        </p:tgtEl>
                                        <p:attrNameLst>
                                          <p:attrName>ppt_x</p:attrName>
                                        </p:attrNameLst>
                                      </p:cBhvr>
                                      <p:tavLst>
                                        <p:tav tm="0">
                                          <p:val>
                                            <p:strVal val="#ppt_x"/>
                                          </p:val>
                                        </p:tav>
                                        <p:tav tm="100000">
                                          <p:val>
                                            <p:strVal val="#ppt_x"/>
                                          </p:val>
                                        </p:tav>
                                      </p:tavLst>
                                    </p:anim>
                                    <p:anim calcmode="lin" valueType="num">
                                      <p:cBhvr additive="base">
                                        <p:cTn id="42" dur="2000" fill="hold"/>
                                        <p:tgtEl>
                                          <p:spTgt spid="4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2000" fill="hold"/>
                                        <p:tgtEl>
                                          <p:spTgt spid="5"/>
                                        </p:tgtEl>
                                        <p:attrNameLst>
                                          <p:attrName>ppt_x</p:attrName>
                                        </p:attrNameLst>
                                      </p:cBhvr>
                                      <p:tavLst>
                                        <p:tav tm="0">
                                          <p:val>
                                            <p:strVal val="#ppt_x"/>
                                          </p:val>
                                        </p:tav>
                                        <p:tav tm="100000">
                                          <p:val>
                                            <p:strVal val="#ppt_x"/>
                                          </p:val>
                                        </p:tav>
                                      </p:tavLst>
                                    </p:anim>
                                    <p:anim calcmode="lin" valueType="num">
                                      <p:cBhvr additive="base">
                                        <p:cTn id="46" dur="2000" fill="hold"/>
                                        <p:tgtEl>
                                          <p:spTgt spid="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7142"/>
                                        </p:tgtEl>
                                        <p:attrNameLst>
                                          <p:attrName>style.visibility</p:attrName>
                                        </p:attrNameLst>
                                      </p:cBhvr>
                                      <p:to>
                                        <p:strVal val="visible"/>
                                      </p:to>
                                    </p:set>
                                    <p:anim calcmode="lin" valueType="num">
                                      <p:cBhvr additive="base">
                                        <p:cTn id="49" dur="2000" fill="hold"/>
                                        <p:tgtEl>
                                          <p:spTgt spid="47142"/>
                                        </p:tgtEl>
                                        <p:attrNameLst>
                                          <p:attrName>ppt_x</p:attrName>
                                        </p:attrNameLst>
                                      </p:cBhvr>
                                      <p:tavLst>
                                        <p:tav tm="0">
                                          <p:val>
                                            <p:strVal val="#ppt_x"/>
                                          </p:val>
                                        </p:tav>
                                        <p:tav tm="100000">
                                          <p:val>
                                            <p:strVal val="#ppt_x"/>
                                          </p:val>
                                        </p:tav>
                                      </p:tavLst>
                                    </p:anim>
                                    <p:anim calcmode="lin" valueType="num">
                                      <p:cBhvr additive="base">
                                        <p:cTn id="50" dur="2000" fill="hold"/>
                                        <p:tgtEl>
                                          <p:spTgt spid="4714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3"/>
                                        </p:tgtEl>
                                        <p:attrNameLst>
                                          <p:attrName>style.visibility</p:attrName>
                                        </p:attrNameLst>
                                      </p:cBhvr>
                                      <p:to>
                                        <p:strVal val="visible"/>
                                      </p:to>
                                    </p:set>
                                    <p:anim calcmode="lin" valueType="num">
                                      <p:cBhvr additive="base">
                                        <p:cTn id="55" dur="2000" fill="hold"/>
                                        <p:tgtEl>
                                          <p:spTgt spid="163"/>
                                        </p:tgtEl>
                                        <p:attrNameLst>
                                          <p:attrName>ppt_x</p:attrName>
                                        </p:attrNameLst>
                                      </p:cBhvr>
                                      <p:tavLst>
                                        <p:tav tm="0">
                                          <p:val>
                                            <p:strVal val="#ppt_x"/>
                                          </p:val>
                                        </p:tav>
                                        <p:tav tm="100000">
                                          <p:val>
                                            <p:strVal val="#ppt_x"/>
                                          </p:val>
                                        </p:tav>
                                      </p:tavLst>
                                    </p:anim>
                                    <p:anim calcmode="lin" valueType="num">
                                      <p:cBhvr additive="base">
                                        <p:cTn id="56" dur="2000" fill="hold"/>
                                        <p:tgtEl>
                                          <p:spTgt spid="16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2"/>
                                        </p:tgtEl>
                                        <p:attrNameLst>
                                          <p:attrName>style.visibility</p:attrName>
                                        </p:attrNameLst>
                                      </p:cBhvr>
                                      <p:to>
                                        <p:strVal val="visible"/>
                                      </p:to>
                                    </p:set>
                                    <p:anim calcmode="lin" valueType="num">
                                      <p:cBhvr additive="base">
                                        <p:cTn id="59" dur="500" fill="hold"/>
                                        <p:tgtEl>
                                          <p:spTgt spid="152"/>
                                        </p:tgtEl>
                                        <p:attrNameLst>
                                          <p:attrName>ppt_x</p:attrName>
                                        </p:attrNameLst>
                                      </p:cBhvr>
                                      <p:tavLst>
                                        <p:tav tm="0">
                                          <p:val>
                                            <p:strVal val="#ppt_x"/>
                                          </p:val>
                                        </p:tav>
                                        <p:tav tm="100000">
                                          <p:val>
                                            <p:strVal val="#ppt_x"/>
                                          </p:val>
                                        </p:tav>
                                      </p:tavLst>
                                    </p:anim>
                                    <p:anim calcmode="lin" valueType="num">
                                      <p:cBhvr additive="base">
                                        <p:cTn id="60" dur="500" fill="hold"/>
                                        <p:tgtEl>
                                          <p:spTgt spid="15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7143"/>
                                        </p:tgtEl>
                                        <p:attrNameLst>
                                          <p:attrName>style.visibility</p:attrName>
                                        </p:attrNameLst>
                                      </p:cBhvr>
                                      <p:to>
                                        <p:strVal val="visible"/>
                                      </p:to>
                                    </p:set>
                                    <p:anim calcmode="lin" valueType="num">
                                      <p:cBhvr additive="base">
                                        <p:cTn id="63" dur="500" fill="hold"/>
                                        <p:tgtEl>
                                          <p:spTgt spid="47143"/>
                                        </p:tgtEl>
                                        <p:attrNameLst>
                                          <p:attrName>ppt_x</p:attrName>
                                        </p:attrNameLst>
                                      </p:cBhvr>
                                      <p:tavLst>
                                        <p:tav tm="0">
                                          <p:val>
                                            <p:strVal val="#ppt_x"/>
                                          </p:val>
                                        </p:tav>
                                        <p:tav tm="100000">
                                          <p:val>
                                            <p:strVal val="#ppt_x"/>
                                          </p:val>
                                        </p:tav>
                                      </p:tavLst>
                                    </p:anim>
                                    <p:anim calcmode="lin" valueType="num">
                                      <p:cBhvr additive="base">
                                        <p:cTn id="64" dur="500" fill="hold"/>
                                        <p:tgtEl>
                                          <p:spTgt spid="47143"/>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147"/>
                                        </p:tgtEl>
                                        <p:attrNameLst>
                                          <p:attrName>style.visibility</p:attrName>
                                        </p:attrNameLst>
                                      </p:cBhvr>
                                      <p:to>
                                        <p:strVal val="visible"/>
                                      </p:to>
                                    </p:set>
                                    <p:anim calcmode="lin" valueType="num">
                                      <p:cBhvr additive="base">
                                        <p:cTn id="69" dur="2000" fill="hold"/>
                                        <p:tgtEl>
                                          <p:spTgt spid="147"/>
                                        </p:tgtEl>
                                        <p:attrNameLst>
                                          <p:attrName>ppt_x</p:attrName>
                                        </p:attrNameLst>
                                      </p:cBhvr>
                                      <p:tavLst>
                                        <p:tav tm="0">
                                          <p:val>
                                            <p:strVal val="#ppt_x"/>
                                          </p:val>
                                        </p:tav>
                                        <p:tav tm="100000">
                                          <p:val>
                                            <p:strVal val="#ppt_x"/>
                                          </p:val>
                                        </p:tav>
                                      </p:tavLst>
                                    </p:anim>
                                    <p:anim calcmode="lin" valueType="num">
                                      <p:cBhvr additive="base">
                                        <p:cTn id="70" dur="2000" fill="hold"/>
                                        <p:tgtEl>
                                          <p:spTgt spid="147"/>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53"/>
                                        </p:tgtEl>
                                        <p:attrNameLst>
                                          <p:attrName>style.visibility</p:attrName>
                                        </p:attrNameLst>
                                      </p:cBhvr>
                                      <p:to>
                                        <p:strVal val="visible"/>
                                      </p:to>
                                    </p:set>
                                    <p:anim calcmode="lin" valueType="num">
                                      <p:cBhvr additive="base">
                                        <p:cTn id="73" dur="2000" fill="hold"/>
                                        <p:tgtEl>
                                          <p:spTgt spid="153"/>
                                        </p:tgtEl>
                                        <p:attrNameLst>
                                          <p:attrName>ppt_x</p:attrName>
                                        </p:attrNameLst>
                                      </p:cBhvr>
                                      <p:tavLst>
                                        <p:tav tm="0">
                                          <p:val>
                                            <p:strVal val="#ppt_x"/>
                                          </p:val>
                                        </p:tav>
                                        <p:tav tm="100000">
                                          <p:val>
                                            <p:strVal val="#ppt_x"/>
                                          </p:val>
                                        </p:tav>
                                      </p:tavLst>
                                    </p:anim>
                                    <p:anim calcmode="lin" valueType="num">
                                      <p:cBhvr additive="base">
                                        <p:cTn id="74" dur="2000" fill="hold"/>
                                        <p:tgtEl>
                                          <p:spTgt spid="153"/>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4"/>
                                        </p:tgtEl>
                                        <p:attrNameLst>
                                          <p:attrName>style.visibility</p:attrName>
                                        </p:attrNameLst>
                                      </p:cBhvr>
                                      <p:to>
                                        <p:strVal val="visible"/>
                                      </p:to>
                                    </p:set>
                                    <p:anim calcmode="lin" valueType="num">
                                      <p:cBhvr additive="base">
                                        <p:cTn id="79" dur="2000" fill="hold"/>
                                        <p:tgtEl>
                                          <p:spTgt spid="154"/>
                                        </p:tgtEl>
                                        <p:attrNameLst>
                                          <p:attrName>ppt_x</p:attrName>
                                        </p:attrNameLst>
                                      </p:cBhvr>
                                      <p:tavLst>
                                        <p:tav tm="0">
                                          <p:val>
                                            <p:strVal val="#ppt_x"/>
                                          </p:val>
                                        </p:tav>
                                        <p:tav tm="100000">
                                          <p:val>
                                            <p:strVal val="#ppt_x"/>
                                          </p:val>
                                        </p:tav>
                                      </p:tavLst>
                                    </p:anim>
                                    <p:anim calcmode="lin" valueType="num">
                                      <p:cBhvr additive="base">
                                        <p:cTn id="80" dur="2000" fill="hold"/>
                                        <p:tgtEl>
                                          <p:spTgt spid="15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2000" fill="hold"/>
                                        <p:tgtEl>
                                          <p:spTgt spid="42"/>
                                        </p:tgtEl>
                                        <p:attrNameLst>
                                          <p:attrName>ppt_x</p:attrName>
                                        </p:attrNameLst>
                                      </p:cBhvr>
                                      <p:tavLst>
                                        <p:tav tm="0">
                                          <p:val>
                                            <p:strVal val="#ppt_x"/>
                                          </p:val>
                                        </p:tav>
                                        <p:tav tm="100000">
                                          <p:val>
                                            <p:strVal val="#ppt_x"/>
                                          </p:val>
                                        </p:tav>
                                      </p:tavLst>
                                    </p:anim>
                                    <p:anim calcmode="lin" valueType="num">
                                      <p:cBhvr additive="base">
                                        <p:cTn id="84" dur="20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55"/>
                                        </p:tgtEl>
                                        <p:attrNameLst>
                                          <p:attrName>style.visibility</p:attrName>
                                        </p:attrNameLst>
                                      </p:cBhvr>
                                      <p:to>
                                        <p:strVal val="visible"/>
                                      </p:to>
                                    </p:set>
                                    <p:anim calcmode="lin" valueType="num">
                                      <p:cBhvr additive="base">
                                        <p:cTn id="89" dur="2000" fill="hold"/>
                                        <p:tgtEl>
                                          <p:spTgt spid="155"/>
                                        </p:tgtEl>
                                        <p:attrNameLst>
                                          <p:attrName>ppt_x</p:attrName>
                                        </p:attrNameLst>
                                      </p:cBhvr>
                                      <p:tavLst>
                                        <p:tav tm="0">
                                          <p:val>
                                            <p:strVal val="#ppt_x"/>
                                          </p:val>
                                        </p:tav>
                                        <p:tav tm="100000">
                                          <p:val>
                                            <p:strVal val="#ppt_x"/>
                                          </p:val>
                                        </p:tav>
                                      </p:tavLst>
                                    </p:anim>
                                    <p:anim calcmode="lin" valueType="num">
                                      <p:cBhvr additive="base">
                                        <p:cTn id="90" dur="2000" fill="hold"/>
                                        <p:tgtEl>
                                          <p:spTgt spid="155"/>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45"/>
                                        </p:tgtEl>
                                        <p:attrNameLst>
                                          <p:attrName>style.visibility</p:attrName>
                                        </p:attrNameLst>
                                      </p:cBhvr>
                                      <p:to>
                                        <p:strVal val="visible"/>
                                      </p:to>
                                    </p:set>
                                    <p:anim calcmode="lin" valueType="num">
                                      <p:cBhvr additive="base">
                                        <p:cTn id="93" dur="2000" fill="hold"/>
                                        <p:tgtEl>
                                          <p:spTgt spid="45"/>
                                        </p:tgtEl>
                                        <p:attrNameLst>
                                          <p:attrName>ppt_x</p:attrName>
                                        </p:attrNameLst>
                                      </p:cBhvr>
                                      <p:tavLst>
                                        <p:tav tm="0">
                                          <p:val>
                                            <p:strVal val="#ppt_x"/>
                                          </p:val>
                                        </p:tav>
                                        <p:tav tm="100000">
                                          <p:val>
                                            <p:strVal val="#ppt_x"/>
                                          </p:val>
                                        </p:tav>
                                      </p:tavLst>
                                    </p:anim>
                                    <p:anim calcmode="lin" valueType="num">
                                      <p:cBhvr additive="base">
                                        <p:cTn id="94" dur="2000" fill="hold"/>
                                        <p:tgtEl>
                                          <p:spTgt spid="4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anim calcmode="lin" valueType="num">
                                      <p:cBhvr additive="base">
                                        <p:cTn id="97" dur="2000" fill="hold"/>
                                        <p:tgtEl>
                                          <p:spTgt spid="82"/>
                                        </p:tgtEl>
                                        <p:attrNameLst>
                                          <p:attrName>ppt_x</p:attrName>
                                        </p:attrNameLst>
                                      </p:cBhvr>
                                      <p:tavLst>
                                        <p:tav tm="0">
                                          <p:val>
                                            <p:strVal val="#ppt_x"/>
                                          </p:val>
                                        </p:tav>
                                        <p:tav tm="100000">
                                          <p:val>
                                            <p:strVal val="#ppt_x"/>
                                          </p:val>
                                        </p:tav>
                                      </p:tavLst>
                                    </p:anim>
                                    <p:anim calcmode="lin" valueType="num">
                                      <p:cBhvr additive="base">
                                        <p:cTn id="98" dur="2000" fill="hold"/>
                                        <p:tgtEl>
                                          <p:spTgt spid="82"/>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11"/>
                                        </p:tgtEl>
                                        <p:attrNameLst>
                                          <p:attrName>style.visibility</p:attrName>
                                        </p:attrNameLst>
                                      </p:cBhvr>
                                      <p:to>
                                        <p:strVal val="visible"/>
                                      </p:to>
                                    </p:set>
                                    <p:anim calcmode="lin" valueType="num">
                                      <p:cBhvr additive="base">
                                        <p:cTn id="101" dur="2000" fill="hold"/>
                                        <p:tgtEl>
                                          <p:spTgt spid="111"/>
                                        </p:tgtEl>
                                        <p:attrNameLst>
                                          <p:attrName>ppt_x</p:attrName>
                                        </p:attrNameLst>
                                      </p:cBhvr>
                                      <p:tavLst>
                                        <p:tav tm="0">
                                          <p:val>
                                            <p:strVal val="#ppt_x"/>
                                          </p:val>
                                        </p:tav>
                                        <p:tav tm="100000">
                                          <p:val>
                                            <p:strVal val="#ppt_x"/>
                                          </p:val>
                                        </p:tav>
                                      </p:tavLst>
                                    </p:anim>
                                    <p:anim calcmode="lin" valueType="num">
                                      <p:cBhvr additive="base">
                                        <p:cTn id="102" dur="2000" fill="hold"/>
                                        <p:tgtEl>
                                          <p:spTgt spid="111"/>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16"/>
                                        </p:tgtEl>
                                        <p:attrNameLst>
                                          <p:attrName>style.visibility</p:attrName>
                                        </p:attrNameLst>
                                      </p:cBhvr>
                                      <p:to>
                                        <p:strVal val="visible"/>
                                      </p:to>
                                    </p:set>
                                    <p:anim calcmode="lin" valueType="num">
                                      <p:cBhvr additive="base">
                                        <p:cTn id="105" dur="2000" fill="hold"/>
                                        <p:tgtEl>
                                          <p:spTgt spid="116"/>
                                        </p:tgtEl>
                                        <p:attrNameLst>
                                          <p:attrName>ppt_x</p:attrName>
                                        </p:attrNameLst>
                                      </p:cBhvr>
                                      <p:tavLst>
                                        <p:tav tm="0">
                                          <p:val>
                                            <p:strVal val="#ppt_x"/>
                                          </p:val>
                                        </p:tav>
                                        <p:tav tm="100000">
                                          <p:val>
                                            <p:strVal val="#ppt_x"/>
                                          </p:val>
                                        </p:tav>
                                      </p:tavLst>
                                    </p:anim>
                                    <p:anim calcmode="lin" valueType="num">
                                      <p:cBhvr additive="base">
                                        <p:cTn id="106" dur="2000" fill="hold"/>
                                        <p:tgtEl>
                                          <p:spTgt spid="116"/>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
                                        </p:tgtEl>
                                        <p:attrNameLst>
                                          <p:attrName>style.visibility</p:attrName>
                                        </p:attrNameLst>
                                      </p:cBhvr>
                                      <p:to>
                                        <p:strVal val="visible"/>
                                      </p:to>
                                    </p:set>
                                    <p:anim calcmode="lin" valueType="num">
                                      <p:cBhvr additive="base">
                                        <p:cTn id="109" dur="2000" fill="hold"/>
                                        <p:tgtEl>
                                          <p:spTgt spid="3"/>
                                        </p:tgtEl>
                                        <p:attrNameLst>
                                          <p:attrName>ppt_x</p:attrName>
                                        </p:attrNameLst>
                                      </p:cBhvr>
                                      <p:tavLst>
                                        <p:tav tm="0">
                                          <p:val>
                                            <p:strVal val="#ppt_x"/>
                                          </p:val>
                                        </p:tav>
                                        <p:tav tm="100000">
                                          <p:val>
                                            <p:strVal val="#ppt_x"/>
                                          </p:val>
                                        </p:tav>
                                      </p:tavLst>
                                    </p:anim>
                                    <p:anim calcmode="lin" valueType="num">
                                      <p:cBhvr additive="base">
                                        <p:cTn id="110" dur="2000" fill="hold"/>
                                        <p:tgtEl>
                                          <p:spTgt spid="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121"/>
                                        </p:tgtEl>
                                        <p:attrNameLst>
                                          <p:attrName>style.visibility</p:attrName>
                                        </p:attrNameLst>
                                      </p:cBhvr>
                                      <p:to>
                                        <p:strVal val="visible"/>
                                      </p:to>
                                    </p:set>
                                    <p:anim calcmode="lin" valueType="num">
                                      <p:cBhvr additive="base">
                                        <p:cTn id="113" dur="2000" fill="hold"/>
                                        <p:tgtEl>
                                          <p:spTgt spid="121"/>
                                        </p:tgtEl>
                                        <p:attrNameLst>
                                          <p:attrName>ppt_x</p:attrName>
                                        </p:attrNameLst>
                                      </p:cBhvr>
                                      <p:tavLst>
                                        <p:tav tm="0">
                                          <p:val>
                                            <p:strVal val="#ppt_x"/>
                                          </p:val>
                                        </p:tav>
                                        <p:tav tm="100000">
                                          <p:val>
                                            <p:strVal val="#ppt_x"/>
                                          </p:val>
                                        </p:tav>
                                      </p:tavLst>
                                    </p:anim>
                                    <p:anim calcmode="lin" valueType="num">
                                      <p:cBhvr additive="base">
                                        <p:cTn id="114" dur="2000" fill="hold"/>
                                        <p:tgtEl>
                                          <p:spTgt spid="12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81"/>
                                        </p:tgtEl>
                                        <p:attrNameLst>
                                          <p:attrName>style.visibility</p:attrName>
                                        </p:attrNameLst>
                                      </p:cBhvr>
                                      <p:to>
                                        <p:strVal val="visible"/>
                                      </p:to>
                                    </p:set>
                                    <p:anim calcmode="lin" valueType="num">
                                      <p:cBhvr additive="base">
                                        <p:cTn id="117" dur="2000" fill="hold"/>
                                        <p:tgtEl>
                                          <p:spTgt spid="81"/>
                                        </p:tgtEl>
                                        <p:attrNameLst>
                                          <p:attrName>ppt_x</p:attrName>
                                        </p:attrNameLst>
                                      </p:cBhvr>
                                      <p:tavLst>
                                        <p:tav tm="0">
                                          <p:val>
                                            <p:strVal val="#ppt_x"/>
                                          </p:val>
                                        </p:tav>
                                        <p:tav tm="100000">
                                          <p:val>
                                            <p:strVal val="#ppt_x"/>
                                          </p:val>
                                        </p:tav>
                                      </p:tavLst>
                                    </p:anim>
                                    <p:anim calcmode="lin" valueType="num">
                                      <p:cBhvr additive="base">
                                        <p:cTn id="118" dur="2000" fill="hold"/>
                                        <p:tgtEl>
                                          <p:spTgt spid="81"/>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46"/>
                                        </p:tgtEl>
                                        <p:attrNameLst>
                                          <p:attrName>style.visibility</p:attrName>
                                        </p:attrNameLst>
                                      </p:cBhvr>
                                      <p:to>
                                        <p:strVal val="visible"/>
                                      </p:to>
                                    </p:set>
                                    <p:anim calcmode="lin" valueType="num">
                                      <p:cBhvr additive="base">
                                        <p:cTn id="121" dur="2000" fill="hold"/>
                                        <p:tgtEl>
                                          <p:spTgt spid="46"/>
                                        </p:tgtEl>
                                        <p:attrNameLst>
                                          <p:attrName>ppt_x</p:attrName>
                                        </p:attrNameLst>
                                      </p:cBhvr>
                                      <p:tavLst>
                                        <p:tav tm="0">
                                          <p:val>
                                            <p:strVal val="#ppt_x"/>
                                          </p:val>
                                        </p:tav>
                                        <p:tav tm="100000">
                                          <p:val>
                                            <p:strVal val="#ppt_x"/>
                                          </p:val>
                                        </p:tav>
                                      </p:tavLst>
                                    </p:anim>
                                    <p:anim calcmode="lin" valueType="num">
                                      <p:cBhvr additive="base">
                                        <p:cTn id="122" dur="20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154" grpId="0"/>
      <p:bldP spid="155" grpId="0"/>
      <p:bldP spid="163" grpId="0" animBg="1"/>
      <p:bldP spid="1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Agenda</a:t>
            </a:r>
          </a:p>
        </p:txBody>
      </p:sp>
      <p:sp>
        <p:nvSpPr>
          <p:cNvPr id="4" name="Slide Number Placeholder 3"/>
          <p:cNvSpPr>
            <a:spLocks noGrp="1"/>
          </p:cNvSpPr>
          <p:nvPr>
            <p:ph type="sldNum" sz="quarter" idx="10"/>
          </p:nvPr>
        </p:nvSpPr>
        <p:spPr>
          <a:xfrm>
            <a:off x="101599" y="6324600"/>
            <a:ext cx="955924" cy="457200"/>
          </a:xfrm>
        </p:spPr>
        <p:txBody>
          <a:bodyPr/>
          <a:lstStyle/>
          <a:p>
            <a:fld id="{B6F15528-21DE-4FAA-801E-634DDDAF4B2B}" type="slidenum">
              <a:rPr lang="en-US" smtClean="0"/>
              <a:pPr/>
              <a:t>5</a:t>
            </a:fld>
            <a:endParaRPr lang="en-US" dirty="0"/>
          </a:p>
        </p:txBody>
      </p:sp>
      <p:sp>
        <p:nvSpPr>
          <p:cNvPr id="5" name="Rectangle 4"/>
          <p:cNvSpPr/>
          <p:nvPr/>
        </p:nvSpPr>
        <p:spPr bwMode="auto">
          <a:xfrm>
            <a:off x="1562272" y="602726"/>
            <a:ext cx="8583613" cy="5029200"/>
          </a:xfrm>
          <a:prstGeom prst="rect">
            <a:avLst/>
          </a:prstGeom>
          <a:gradFill>
            <a:gsLst>
              <a:gs pos="0">
                <a:srgbClr val="FFFFFF"/>
              </a:gs>
              <a:gs pos="100000">
                <a:schemeClr val="accent4">
                  <a:lumMod val="60000"/>
                  <a:lumOff val="40000"/>
                </a:schemeClr>
              </a:gs>
            </a:gsLst>
            <a:lin ang="5400000" scaled="0"/>
          </a:gradFill>
          <a:ln w="6350" cap="flat" cmpd="sng" algn="ctr">
            <a:solidFill>
              <a:srgbClr val="72CDF4">
                <a:lumMod val="5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defRPr/>
            </a:pPr>
            <a:endParaRPr lang="en-US" b="1" i="1" kern="0" dirty="0">
              <a:solidFill>
                <a:srgbClr val="000000"/>
              </a:solidFill>
              <a:latin typeface="Frutiger 55 Roman" pitchFamily="34" charset="0"/>
              <a:ea typeface="Arial Unicode MS" pitchFamily="34" charset="-128"/>
              <a:cs typeface="Arial Unicode MS" pitchFamily="34" charset="-128"/>
            </a:endParaRPr>
          </a:p>
        </p:txBody>
      </p:sp>
      <p:cxnSp>
        <p:nvCxnSpPr>
          <p:cNvPr id="6" name="Straight Connector 52"/>
          <p:cNvCxnSpPr>
            <a:cxnSpLocks noChangeShapeType="1"/>
          </p:cNvCxnSpPr>
          <p:nvPr/>
        </p:nvCxnSpPr>
        <p:spPr bwMode="auto">
          <a:xfrm flipH="1">
            <a:off x="4905445" y="602726"/>
            <a:ext cx="38404" cy="5029200"/>
          </a:xfrm>
          <a:prstGeom prst="line">
            <a:avLst/>
          </a:prstGeom>
          <a:noFill/>
          <a:ln w="9525" algn="ctr">
            <a:solidFill>
              <a:srgbClr val="0070C0"/>
            </a:solidFill>
            <a:round/>
            <a:headEnd/>
            <a:tailEnd/>
          </a:ln>
        </p:spPr>
      </p:cxnSp>
      <p:pic>
        <p:nvPicPr>
          <p:cNvPr id="7" name="Picture 53" descr="pad1"/>
          <p:cNvPicPr>
            <a:picLocks noChangeAspect="1" noChangeArrowheads="1"/>
          </p:cNvPicPr>
          <p:nvPr/>
        </p:nvPicPr>
        <p:blipFill>
          <a:blip r:embed="rId2" cstate="print"/>
          <a:srcRect/>
          <a:stretch>
            <a:fillRect/>
          </a:stretch>
        </p:blipFill>
        <p:spPr bwMode="auto">
          <a:xfrm>
            <a:off x="1759580" y="1267062"/>
            <a:ext cx="2640335" cy="2514600"/>
          </a:xfrm>
          <a:prstGeom prst="rect">
            <a:avLst/>
          </a:prstGeom>
          <a:noFill/>
          <a:ln w="9525">
            <a:noFill/>
            <a:miter lim="800000"/>
            <a:headEnd/>
            <a:tailEnd/>
          </a:ln>
        </p:spPr>
      </p:pic>
      <p:sp>
        <p:nvSpPr>
          <p:cNvPr id="9" name="Content Placeholder 2"/>
          <p:cNvSpPr txBox="1">
            <a:spLocks/>
          </p:cNvSpPr>
          <p:nvPr/>
        </p:nvSpPr>
        <p:spPr bwMode="auto">
          <a:xfrm>
            <a:off x="5463169" y="816003"/>
            <a:ext cx="4481976" cy="46026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171450" indent="-171450" algn="l" rtl="0" eaLnBrk="1" fontAlgn="base" hangingPunct="1">
              <a:spcBef>
                <a:spcPct val="20000"/>
              </a:spcBef>
              <a:spcAft>
                <a:spcPct val="0"/>
              </a:spcAft>
              <a:buClr>
                <a:schemeClr val="accent4">
                  <a:lumMod val="50000"/>
                </a:schemeClr>
              </a:buClr>
              <a:buFont typeface="Wingdings" pitchFamily="2" charset="2"/>
              <a:buChar char="§"/>
              <a:tabLst>
                <a:tab pos="766763" algn="l"/>
              </a:tabLst>
              <a:defRPr sz="1800">
                <a:solidFill>
                  <a:schemeClr val="tx1"/>
                </a:solidFill>
                <a:latin typeface="+mn-lt"/>
                <a:ea typeface="ＭＳ Ｐゴシック" charset="-128"/>
                <a:cs typeface="ＭＳ Ｐゴシック" charset="-128"/>
              </a:defRPr>
            </a:lvl1pPr>
            <a:lvl2pPr marL="428625" indent="-171450" algn="l" rtl="0" eaLnBrk="1" fontAlgn="base" hangingPunct="1">
              <a:spcBef>
                <a:spcPct val="20000"/>
              </a:spcBef>
              <a:spcAft>
                <a:spcPct val="0"/>
              </a:spcAft>
              <a:buClr>
                <a:srgbClr val="FFC000"/>
              </a:buClr>
              <a:buFont typeface="Verdana" pitchFamily="34" charset="0"/>
              <a:buChar char="»"/>
              <a:tabLst>
                <a:tab pos="766763" algn="l"/>
              </a:tabLst>
              <a:defRPr sz="1600">
                <a:solidFill>
                  <a:schemeClr val="tx1"/>
                </a:solidFill>
                <a:latin typeface="+mn-lt"/>
                <a:ea typeface="ＭＳ Ｐゴシック" charset="-128"/>
              </a:defRPr>
            </a:lvl2pPr>
            <a:lvl3pPr marL="685800" indent="-171450" algn="l" rtl="0" eaLnBrk="1" fontAlgn="base" hangingPunct="1">
              <a:spcBef>
                <a:spcPct val="20000"/>
              </a:spcBef>
              <a:spcAft>
                <a:spcPct val="0"/>
              </a:spcAft>
              <a:buClr>
                <a:srgbClr val="7030A0"/>
              </a:buClr>
              <a:buFont typeface="Arial" pitchFamily="34" charset="0"/>
              <a:buChar char="•"/>
              <a:tabLst>
                <a:tab pos="766763" algn="l"/>
              </a:tabLst>
              <a:defRPr sz="1400">
                <a:solidFill>
                  <a:schemeClr val="tx1"/>
                </a:solidFill>
                <a:latin typeface="+mn-lt"/>
                <a:ea typeface="ＭＳ Ｐゴシック" charset="-128"/>
              </a:defRPr>
            </a:lvl3pPr>
            <a:lvl4pPr marL="942975" indent="-171450" algn="l" rtl="0" eaLnBrk="1" fontAlgn="base" hangingPunct="1">
              <a:spcBef>
                <a:spcPct val="20000"/>
              </a:spcBef>
              <a:spcAft>
                <a:spcPct val="0"/>
              </a:spcAft>
              <a:buClr>
                <a:schemeClr val="bg2"/>
              </a:buClr>
              <a:buFont typeface="Wingdings" charset="2"/>
              <a:buChar char="§"/>
              <a:tabLst>
                <a:tab pos="766763" algn="l"/>
              </a:tabLst>
              <a:defRPr sz="1200">
                <a:solidFill>
                  <a:schemeClr val="tx1"/>
                </a:solidFill>
                <a:latin typeface="+mn-lt"/>
                <a:ea typeface="ＭＳ Ｐゴシック" charset="-128"/>
              </a:defRPr>
            </a:lvl4pPr>
            <a:lvl5pPr marL="1200150" indent="-171450" algn="l" rtl="0" eaLnBrk="1" fontAlgn="base" hangingPunct="1">
              <a:spcBef>
                <a:spcPct val="20000"/>
              </a:spcBef>
              <a:spcAft>
                <a:spcPct val="0"/>
              </a:spcAft>
              <a:buClr>
                <a:schemeClr val="bg2"/>
              </a:buClr>
              <a:buFont typeface="Wingdings" charset="2"/>
              <a:buChar char="§"/>
              <a:tabLst>
                <a:tab pos="766763" algn="l"/>
              </a:tabLst>
              <a:defRPr sz="1200">
                <a:solidFill>
                  <a:schemeClr val="tx1"/>
                </a:solidFill>
                <a:latin typeface="+mn-lt"/>
                <a:ea typeface="ＭＳ Ｐゴシック" charset="-128"/>
              </a:defRPr>
            </a:lvl5pPr>
            <a:lvl6pPr marL="1885950" indent="-171450" algn="l" rtl="0" eaLnBrk="1" fontAlgn="base" hangingPunct="1">
              <a:spcBef>
                <a:spcPct val="20000"/>
              </a:spcBef>
              <a:spcAft>
                <a:spcPct val="0"/>
              </a:spcAft>
              <a:buChar char="»"/>
              <a:defRPr>
                <a:solidFill>
                  <a:schemeClr val="tx1"/>
                </a:solidFill>
                <a:latin typeface="+mn-lt"/>
                <a:ea typeface="+mn-ea"/>
              </a:defRPr>
            </a:lvl6pPr>
            <a:lvl7pPr marL="2228850" indent="-171450" algn="l" rtl="0" eaLnBrk="1" fontAlgn="base" hangingPunct="1">
              <a:spcBef>
                <a:spcPct val="20000"/>
              </a:spcBef>
              <a:spcAft>
                <a:spcPct val="0"/>
              </a:spcAft>
              <a:buChar char="»"/>
              <a:defRPr>
                <a:solidFill>
                  <a:schemeClr val="tx1"/>
                </a:solidFill>
                <a:latin typeface="+mn-lt"/>
                <a:ea typeface="+mn-ea"/>
              </a:defRPr>
            </a:lvl7pPr>
            <a:lvl8pPr marL="2571750" indent="-171450" algn="l" rtl="0" eaLnBrk="1" fontAlgn="base" hangingPunct="1">
              <a:spcBef>
                <a:spcPct val="20000"/>
              </a:spcBef>
              <a:spcAft>
                <a:spcPct val="0"/>
              </a:spcAft>
              <a:buChar char="»"/>
              <a:defRPr>
                <a:solidFill>
                  <a:schemeClr val="tx1"/>
                </a:solidFill>
                <a:latin typeface="+mn-lt"/>
                <a:ea typeface="+mn-ea"/>
              </a:defRPr>
            </a:lvl8pPr>
            <a:lvl9pPr marL="2914650" indent="-171450" algn="l" rtl="0" eaLnBrk="1" fontAlgn="base" hangingPunct="1">
              <a:spcBef>
                <a:spcPct val="20000"/>
              </a:spcBef>
              <a:spcAft>
                <a:spcPct val="0"/>
              </a:spcAft>
              <a:buChar char="»"/>
              <a:defRPr>
                <a:solidFill>
                  <a:schemeClr val="tx1"/>
                </a:solidFill>
                <a:latin typeface="+mn-lt"/>
                <a:ea typeface="+mn-ea"/>
              </a:defRPr>
            </a:lvl9pPr>
          </a:lstStyle>
          <a:p>
            <a:pPr marL="342900" lvl="1" indent="-342900">
              <a:buClrTx/>
              <a:buFont typeface="+mj-lt"/>
              <a:buAutoNum type="arabicPeriod"/>
            </a:pPr>
            <a:r>
              <a:rPr lang="en-US" sz="2000" kern="0" dirty="0">
                <a:cs typeface="ＭＳ Ｐゴシック" charset="-128"/>
              </a:rPr>
              <a:t>Data Mapping Sheet</a:t>
            </a:r>
          </a:p>
          <a:p>
            <a:pPr marL="342900" lvl="1" indent="-342900">
              <a:buClrTx/>
              <a:buFont typeface="+mj-lt"/>
              <a:buAutoNum type="arabicPeriod"/>
            </a:pPr>
            <a:r>
              <a:rPr lang="en-US" sz="2000" kern="0" dirty="0">
                <a:cs typeface="ＭＳ Ｐゴシック" charset="-128"/>
              </a:rPr>
              <a:t>Migration Rules</a:t>
            </a:r>
          </a:p>
          <a:p>
            <a:pPr marL="342900" lvl="1" indent="-342900">
              <a:buClrTx/>
              <a:buFont typeface="+mj-lt"/>
              <a:buAutoNum type="arabicPeriod"/>
            </a:pPr>
            <a:r>
              <a:rPr lang="en-US" sz="2000" kern="0" dirty="0">
                <a:cs typeface="ＭＳ Ｐゴシック" charset="-128"/>
              </a:rPr>
              <a:t>Pre-requisite</a:t>
            </a:r>
          </a:p>
          <a:p>
            <a:pPr marL="342900" lvl="1" indent="-342900">
              <a:buClrTx/>
              <a:buFont typeface="+mj-lt"/>
              <a:buAutoNum type="arabicPeriod"/>
            </a:pPr>
            <a:r>
              <a:rPr lang="en-US" sz="2000" kern="0" dirty="0">
                <a:cs typeface="ＭＳ Ｐゴシック" charset="-128"/>
              </a:rPr>
              <a:t>Data Mapping Definition</a:t>
            </a:r>
          </a:p>
          <a:p>
            <a:pPr marL="342900" lvl="1" indent="-342900">
              <a:buClrTx/>
              <a:buFont typeface="+mj-lt"/>
              <a:buAutoNum type="arabicPeriod"/>
            </a:pPr>
            <a:r>
              <a:rPr lang="en-US" sz="2000" kern="0" dirty="0">
                <a:cs typeface="ＭＳ Ｐゴシック" charset="-128"/>
              </a:rPr>
              <a:t>Data File Preparation</a:t>
            </a:r>
          </a:p>
          <a:p>
            <a:pPr marL="342900" lvl="1" indent="-342900">
              <a:buClrTx/>
              <a:buFont typeface="+mj-lt"/>
              <a:buAutoNum type="arabicPeriod"/>
            </a:pPr>
            <a:r>
              <a:rPr lang="en-US" sz="2000" kern="0" dirty="0">
                <a:cs typeface="ＭＳ Ｐゴシック" charset="-128"/>
              </a:rPr>
              <a:t>Validation/Loading Process</a:t>
            </a:r>
          </a:p>
          <a:p>
            <a:pPr marL="342900" lvl="1" indent="-342900">
              <a:buClrTx/>
              <a:buFont typeface="+mj-lt"/>
              <a:buAutoNum type="arabicPeriod"/>
            </a:pPr>
            <a:r>
              <a:rPr lang="en-US" sz="2000" kern="0" dirty="0">
                <a:cs typeface="ＭＳ Ｐゴシック" charset="-128"/>
              </a:rPr>
              <a:t>Exception Handling</a:t>
            </a:r>
          </a:p>
          <a:p>
            <a:pPr marL="342900" lvl="1" indent="-342900">
              <a:buClrTx/>
              <a:buFont typeface="+mj-lt"/>
              <a:buAutoNum type="arabicPeriod"/>
            </a:pPr>
            <a:r>
              <a:rPr lang="en-US" sz="2000" kern="0" dirty="0">
                <a:cs typeface="ＭＳ Ｐゴシック" charset="-128"/>
              </a:rPr>
              <a:t>Reporting</a:t>
            </a:r>
          </a:p>
          <a:p>
            <a:pPr marL="342900" lvl="1" indent="-342900">
              <a:buClrTx/>
              <a:buFont typeface="+mj-lt"/>
              <a:buAutoNum type="arabicPeriod"/>
            </a:pPr>
            <a:endParaRPr lang="en-US" sz="2000" kern="0" dirty="0">
              <a:cs typeface="ＭＳ Ｐゴシック" charset="-128"/>
            </a:endParaRPr>
          </a:p>
          <a:p>
            <a:pPr marL="342900" lvl="1" indent="-342900">
              <a:buClrTx/>
              <a:buFont typeface="+mj-lt"/>
              <a:buAutoNum type="arabicPeriod"/>
            </a:pPr>
            <a:endParaRPr lang="en-US" sz="2000" kern="0" dirty="0">
              <a:cs typeface="ＭＳ Ｐゴシック" charset="-128"/>
            </a:endParaRPr>
          </a:p>
          <a:p>
            <a:pPr marL="0" lvl="1" indent="0">
              <a:buClrTx/>
              <a:buNone/>
            </a:pPr>
            <a:endParaRPr lang="en-US" kern="0" dirty="0"/>
          </a:p>
          <a:p>
            <a:endParaRPr lang="en-US" kern="0" dirty="0"/>
          </a:p>
          <a:p>
            <a:endParaRPr lang="en-US" kern="0" dirty="0"/>
          </a:p>
          <a:p>
            <a:endParaRPr lang="en-US" kern="0" dirty="0"/>
          </a:p>
          <a:p>
            <a:endParaRPr lang="en-US" kern="0" dirty="0"/>
          </a:p>
        </p:txBody>
      </p:sp>
    </p:spTree>
    <p:extLst>
      <p:ext uri="{BB962C8B-B14F-4D97-AF65-F5344CB8AC3E}">
        <p14:creationId xmlns:p14="http://schemas.microsoft.com/office/powerpoint/2010/main" val="90752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 Sheet</a:t>
            </a:r>
          </a:p>
        </p:txBody>
      </p:sp>
      <p:sp>
        <p:nvSpPr>
          <p:cNvPr id="3" name="Content Placeholder 2"/>
          <p:cNvSpPr>
            <a:spLocks noGrp="1"/>
          </p:cNvSpPr>
          <p:nvPr>
            <p:ph sz="quarter" idx="11"/>
          </p:nvPr>
        </p:nvSpPr>
        <p:spPr>
          <a:xfrm>
            <a:off x="304799" y="764283"/>
            <a:ext cx="11669027" cy="5322093"/>
          </a:xfrm>
        </p:spPr>
        <p:txBody>
          <a:bodyPr>
            <a:normAutofit/>
          </a:bodyPr>
          <a:lstStyle/>
          <a:p>
            <a:pPr marL="285750" indent="-285750"/>
            <a:r>
              <a:rPr lang="en-US" sz="1800" b="0" i="0" u="none" strike="noStrike" baseline="0" dirty="0">
                <a:solidFill>
                  <a:srgbClr val="000000"/>
                </a:solidFill>
                <a:latin typeface="Arial" panose="020B0604020202020204" pitchFamily="34" charset="0"/>
              </a:rPr>
              <a:t> </a:t>
            </a:r>
            <a:r>
              <a:rPr lang="en-US" sz="1800" dirty="0"/>
              <a:t>A DMS should contain complete details on all fields of an application that can be inputted.</a:t>
            </a:r>
          </a:p>
          <a:p>
            <a:pPr marL="285750" indent="-285750"/>
            <a:r>
              <a:rPr lang="en-US" sz="1800" b="0" i="0" u="none" strike="noStrike" baseline="0" dirty="0">
                <a:latin typeface="Arial" panose="020B0604020202020204" pitchFamily="34" charset="0"/>
              </a:rPr>
              <a:t> It also has the provision for mapping information from the client system. </a:t>
            </a:r>
          </a:p>
          <a:p>
            <a:pPr marL="285750" indent="-285750"/>
            <a:r>
              <a:rPr lang="en-US" sz="1800" b="0" i="0" u="none" strike="noStrike" baseline="0" dirty="0">
                <a:latin typeface="Arial" panose="020B0604020202020204" pitchFamily="34" charset="0"/>
              </a:rPr>
              <a:t>The worksheets of the DMS are </a:t>
            </a:r>
          </a:p>
          <a:p>
            <a:pPr>
              <a:buNone/>
            </a:pPr>
            <a:endParaRPr lang="en-US" sz="1800" b="0" i="0" u="none" strike="noStrike" baseline="0" dirty="0">
              <a:latin typeface="Arial" panose="020B0604020202020204" pitchFamily="34" charset="0"/>
            </a:endParaRPr>
          </a:p>
          <a:p>
            <a:pPr marL="285750" indent="-285750">
              <a:buFont typeface="Wingdings" panose="05000000000000000000" pitchFamily="2" charset="2"/>
              <a:buChar char="ü"/>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Summary </a:t>
            </a:r>
          </a:p>
          <a:p>
            <a:pPr marL="285750" indent="-285750">
              <a:buFont typeface="Wingdings" panose="05000000000000000000" pitchFamily="2" charset="2"/>
              <a:buChar char="ü"/>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Version </a:t>
            </a:r>
          </a:p>
          <a:p>
            <a:pPr marL="285750" indent="-285750">
              <a:buFont typeface="Wingdings" panose="05000000000000000000" pitchFamily="2" charset="2"/>
              <a:buChar char="ü"/>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Prerequisite </a:t>
            </a:r>
          </a:p>
          <a:p>
            <a:pPr marL="285750" indent="-285750">
              <a:buFont typeface="Wingdings" panose="05000000000000000000" pitchFamily="2" charset="2"/>
              <a:buChar char="ü"/>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Data Mapping </a:t>
            </a:r>
          </a:p>
          <a:p>
            <a:pPr marL="285750" indent="-285750">
              <a:buFont typeface="Wingdings" panose="05000000000000000000" pitchFamily="2" charset="2"/>
              <a:buChar char="ü"/>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LOCAL.REF</a:t>
            </a:r>
          </a:p>
          <a:p>
            <a:pPr marL="285750" indent="-285750">
              <a:buFont typeface="Wingdings" panose="05000000000000000000" pitchFamily="2" charset="2"/>
              <a:buChar char="ü"/>
            </a:pPr>
            <a:r>
              <a:rPr lang="en-US" sz="1800" dirty="0"/>
              <a:t>    REF.VALUES</a:t>
            </a:r>
          </a:p>
          <a:p>
            <a:pPr marL="285750" indent="-285750">
              <a:buFont typeface="Wingdings" panose="05000000000000000000" pitchFamily="2" charset="2"/>
              <a:buChar char="ü"/>
            </a:pPr>
            <a:r>
              <a:rPr lang="en-US" sz="1800" b="0" i="0" u="none" strike="noStrike" baseline="0" dirty="0">
                <a:latin typeface="Arial" panose="020B0604020202020204" pitchFamily="34" charset="0"/>
              </a:rPr>
              <a:t>    Core Validation Check </a:t>
            </a:r>
          </a:p>
          <a:p>
            <a:pPr fontAlgn="base">
              <a:buNone/>
            </a:pPr>
            <a:endParaRPr lang="en-GB" dirty="0"/>
          </a:p>
          <a:p>
            <a:pPr fontAlgn="base">
              <a:buNone/>
            </a:pPr>
            <a:endParaRPr lang="en-GB" dirty="0"/>
          </a:p>
          <a:p>
            <a:pPr fontAlgn="base">
              <a:buNone/>
            </a:pPr>
            <a:endParaRPr lang="en-GB" dirty="0"/>
          </a:p>
          <a:p>
            <a:pPr fontAlgn="base">
              <a:buNone/>
            </a:pP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6</a:t>
            </a:fld>
            <a:endParaRPr lang="en-US" dirty="0"/>
          </a:p>
        </p:txBody>
      </p:sp>
      <p:pic>
        <p:nvPicPr>
          <p:cNvPr id="6" name="Picture 5">
            <a:extLst>
              <a:ext uri="{FF2B5EF4-FFF2-40B4-BE49-F238E27FC236}">
                <a16:creationId xmlns:a16="http://schemas.microsoft.com/office/drawing/2014/main" id="{B8B15570-2B46-D526-EF4D-B590BA2CE6B8}"/>
              </a:ext>
            </a:extLst>
          </p:cNvPr>
          <p:cNvPicPr>
            <a:picLocks noChangeAspect="1"/>
          </p:cNvPicPr>
          <p:nvPr/>
        </p:nvPicPr>
        <p:blipFill>
          <a:blip r:embed="rId2"/>
          <a:stretch>
            <a:fillRect/>
          </a:stretch>
        </p:blipFill>
        <p:spPr>
          <a:xfrm>
            <a:off x="3321715" y="1816350"/>
            <a:ext cx="8565485" cy="4277367"/>
          </a:xfrm>
          <a:prstGeom prst="rect">
            <a:avLst/>
          </a:prstGeom>
        </p:spPr>
      </p:pic>
    </p:spTree>
    <p:extLst>
      <p:ext uri="{BB962C8B-B14F-4D97-AF65-F5344CB8AC3E}">
        <p14:creationId xmlns:p14="http://schemas.microsoft.com/office/powerpoint/2010/main" val="148851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01" y="31163"/>
            <a:ext cx="11252200" cy="316707"/>
          </a:xfrm>
        </p:spPr>
        <p:txBody>
          <a:bodyPr/>
          <a:lstStyle/>
          <a:p>
            <a:r>
              <a:rPr lang="en-US" dirty="0"/>
              <a:t>Data Mapping Sheet - 3</a:t>
            </a:r>
          </a:p>
        </p:txBody>
      </p:sp>
      <p:sp>
        <p:nvSpPr>
          <p:cNvPr id="3" name="Content Placeholder 2"/>
          <p:cNvSpPr>
            <a:spLocks noGrp="1"/>
          </p:cNvSpPr>
          <p:nvPr>
            <p:ph sz="quarter" idx="11"/>
          </p:nvPr>
        </p:nvSpPr>
        <p:spPr/>
        <p:txBody>
          <a:bodyPr/>
          <a:lstStyle/>
          <a:p>
            <a:pPr marL="285750" indent="-285750">
              <a:buFont typeface="Wingdings" panose="05000000000000000000" pitchFamily="2" charset="2"/>
              <a:buChar char="Ø"/>
            </a:pPr>
            <a:r>
              <a:rPr lang="en-US" sz="1800" b="0" i="0" u="none" strike="noStrike" baseline="0" dirty="0">
                <a:latin typeface="Arial" panose="020B0604020202020204" pitchFamily="34" charset="0"/>
              </a:rPr>
              <a:t>Prerequisite </a:t>
            </a:r>
          </a:p>
          <a:p>
            <a:pPr marL="285750" indent="-285750"/>
            <a:r>
              <a:rPr lang="en-US" sz="1800" dirty="0">
                <a:latin typeface="+mj-lt"/>
              </a:rPr>
              <a:t>To upload records to this application, you must have the pre-requisite tables.</a:t>
            </a:r>
          </a:p>
          <a:p>
            <a:pPr>
              <a:buNone/>
            </a:pPr>
            <a:endParaRPr lang="en-US" sz="1800" b="0" i="0" u="none" strike="noStrike" dirty="0">
              <a:solidFill>
                <a:srgbClr val="000000"/>
              </a:solidFill>
              <a:effectLst/>
              <a:latin typeface="+mj-lt"/>
            </a:endParaRPr>
          </a:p>
          <a:p>
            <a:pPr>
              <a:buNone/>
            </a:pPr>
            <a:endParaRPr lang="en-US" sz="1800" dirty="0">
              <a:solidFill>
                <a:srgbClr val="000000"/>
              </a:solidFill>
              <a:latin typeface="Tahoma" panose="020B0604030504040204" pitchFamily="34" charset="0"/>
            </a:endParaRPr>
          </a:p>
          <a:p>
            <a:pPr>
              <a:buNone/>
            </a:pPr>
            <a:endParaRPr lang="en-US" sz="1800" b="0" i="0" u="none" strike="noStrike" dirty="0">
              <a:solidFill>
                <a:srgbClr val="000000"/>
              </a:solidFill>
              <a:effectLst/>
              <a:latin typeface="Tahoma" panose="020B0604030504040204" pitchFamily="34" charset="0"/>
            </a:endParaRPr>
          </a:p>
          <a:p>
            <a:pPr>
              <a:buNone/>
            </a:pPr>
            <a:endParaRPr lang="en-US" sz="1800" dirty="0">
              <a:solidFill>
                <a:srgbClr val="000000"/>
              </a:solidFill>
              <a:latin typeface="Tahoma" panose="020B0604030504040204" pitchFamily="34" charset="0"/>
            </a:endParaRPr>
          </a:p>
          <a:p>
            <a:pPr>
              <a:buNone/>
            </a:pPr>
            <a:endParaRPr lang="en-US" sz="1800" b="0" i="0" u="none" strike="noStrike" dirty="0">
              <a:solidFill>
                <a:srgbClr val="000000"/>
              </a:solidFill>
              <a:effectLst/>
              <a:latin typeface="Tahoma" panose="020B0604030504040204" pitchFamily="34" charset="0"/>
            </a:endParaRPr>
          </a:p>
          <a:p>
            <a:pPr>
              <a:buNone/>
            </a:pPr>
            <a:endParaRPr lang="en-US" sz="1800" dirty="0">
              <a:solidFill>
                <a:srgbClr val="000000"/>
              </a:solidFill>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7</a:t>
            </a:fld>
            <a:endParaRPr lang="en-US" dirty="0"/>
          </a:p>
        </p:txBody>
      </p:sp>
      <p:pic>
        <p:nvPicPr>
          <p:cNvPr id="6" name="Picture 5" descr="Text&#10;&#10;Description automatically generated">
            <a:extLst>
              <a:ext uri="{FF2B5EF4-FFF2-40B4-BE49-F238E27FC236}">
                <a16:creationId xmlns:a16="http://schemas.microsoft.com/office/drawing/2014/main" id="{9D622928-CA46-8332-3987-22EDD7753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20" y="1504851"/>
            <a:ext cx="6704851" cy="4356934"/>
          </a:xfrm>
          <a:prstGeom prst="rect">
            <a:avLst/>
          </a:prstGeom>
        </p:spPr>
      </p:pic>
    </p:spTree>
    <p:extLst>
      <p:ext uri="{BB962C8B-B14F-4D97-AF65-F5344CB8AC3E}">
        <p14:creationId xmlns:p14="http://schemas.microsoft.com/office/powerpoint/2010/main" val="176426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 Sheet - 2</a:t>
            </a:r>
          </a:p>
        </p:txBody>
      </p:sp>
      <p:sp>
        <p:nvSpPr>
          <p:cNvPr id="3" name="Content Placeholder 2"/>
          <p:cNvSpPr>
            <a:spLocks noGrp="1"/>
          </p:cNvSpPr>
          <p:nvPr>
            <p:ph sz="quarter" idx="11"/>
          </p:nvPr>
        </p:nvSpPr>
        <p:spPr/>
        <p:txBody>
          <a:bodyPr/>
          <a:lstStyle/>
          <a:p>
            <a:pPr marL="342900" indent="-342900">
              <a:buFont typeface="Wingdings" panose="05000000000000000000" pitchFamily="2" charset="2"/>
              <a:buChar char="Ø"/>
            </a:pPr>
            <a:r>
              <a:rPr lang="en-US" sz="1800" dirty="0"/>
              <a:t>Summary</a:t>
            </a:r>
          </a:p>
          <a:p>
            <a:pPr marL="342900" indent="-342900"/>
            <a:r>
              <a:rPr lang="en-US" sz="1800" dirty="0"/>
              <a:t>T24 Release Level, Date Generated and Application Name are captured.</a:t>
            </a:r>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8</a:t>
            </a:fld>
            <a:endParaRPr lang="en-US" dirty="0"/>
          </a:p>
        </p:txBody>
      </p:sp>
      <p:sp>
        <p:nvSpPr>
          <p:cNvPr id="10" name="TextBox 9">
            <a:extLst>
              <a:ext uri="{FF2B5EF4-FFF2-40B4-BE49-F238E27FC236}">
                <a16:creationId xmlns:a16="http://schemas.microsoft.com/office/drawing/2014/main" id="{8A7FC90A-1056-329C-D0D6-26F06335EF13}"/>
              </a:ext>
            </a:extLst>
          </p:cNvPr>
          <p:cNvSpPr txBox="1"/>
          <p:nvPr/>
        </p:nvSpPr>
        <p:spPr>
          <a:xfrm>
            <a:off x="198921" y="1702596"/>
            <a:ext cx="6731267" cy="1508105"/>
          </a:xfrm>
          <a:prstGeom prst="rect">
            <a:avLst/>
          </a:prstGeom>
          <a:noFill/>
        </p:spPr>
        <p:txBody>
          <a:bodyPr wrap="square">
            <a:spAutoFit/>
          </a:bodyPr>
          <a:lstStyle/>
          <a:p>
            <a:pPr marL="342900" indent="-342900">
              <a:buFont typeface="Wingdings" panose="05000000000000000000" pitchFamily="2" charset="2"/>
              <a:buChar char="Ø"/>
            </a:pPr>
            <a:r>
              <a:rPr lang="en-US" sz="2000" b="0" i="0" u="none" strike="noStrike" baseline="0" dirty="0">
                <a:solidFill>
                  <a:schemeClr val="tx2">
                    <a:lumMod val="65000"/>
                    <a:lumOff val="35000"/>
                  </a:schemeClr>
                </a:solidFill>
                <a:latin typeface="Arial" panose="020B0604020202020204" pitchFamily="34" charset="0"/>
              </a:rPr>
              <a:t>Version </a:t>
            </a:r>
          </a:p>
          <a:p>
            <a:pPr marL="285750" indent="-285750">
              <a:buFont typeface="Wingdings" panose="05000000000000000000" pitchFamily="2" charset="2"/>
              <a:buChar char="§"/>
            </a:pPr>
            <a:r>
              <a:rPr lang="en-US" sz="1800" b="0" i="0" u="none" strike="noStrike" dirty="0">
                <a:solidFill>
                  <a:srgbClr val="000000"/>
                </a:solidFill>
                <a:effectLst/>
                <a:latin typeface="+mj-lt"/>
              </a:rPr>
              <a:t>It explains the Creation of DMS and the history of changes.</a:t>
            </a:r>
          </a:p>
          <a:p>
            <a:pPr marL="285750" indent="-285750">
              <a:buFont typeface="Wingdings" panose="05000000000000000000" pitchFamily="2" charset="2"/>
              <a:buChar char="§"/>
            </a:pPr>
            <a:r>
              <a:rPr lang="en-US" dirty="0">
                <a:solidFill>
                  <a:srgbClr val="000000"/>
                </a:solidFill>
                <a:latin typeface="+mj-lt"/>
              </a:rPr>
              <a:t>Comments to be added for each version updates.</a:t>
            </a:r>
            <a:endParaRPr lang="en-US" sz="1800" b="0" i="0" u="none" strike="noStrike" dirty="0">
              <a:solidFill>
                <a:srgbClr val="000000"/>
              </a:solidFill>
              <a:effectLst/>
              <a:latin typeface="+mj-lt"/>
            </a:endParaRPr>
          </a:p>
          <a:p>
            <a:pPr marL="285750" indent="-285750">
              <a:buFont typeface="Wingdings" panose="05000000000000000000" pitchFamily="2" charset="2"/>
              <a:buChar char="§"/>
            </a:pPr>
            <a:endParaRPr lang="en-US" sz="1800" b="0" i="0" u="none" strike="noStrike" dirty="0">
              <a:solidFill>
                <a:srgbClr val="000000"/>
              </a:solidFill>
              <a:effectLst/>
              <a:latin typeface="+mj-lt"/>
            </a:endParaRPr>
          </a:p>
          <a:p>
            <a:endParaRPr lang="en-US" dirty="0">
              <a:latin typeface="+mj-lt"/>
            </a:endParaRPr>
          </a:p>
        </p:txBody>
      </p:sp>
      <p:pic>
        <p:nvPicPr>
          <p:cNvPr id="12" name="Picture 11" descr="Graphical user interface, application&#10;&#10;Description automatically generated">
            <a:extLst>
              <a:ext uri="{FF2B5EF4-FFF2-40B4-BE49-F238E27FC236}">
                <a16:creationId xmlns:a16="http://schemas.microsoft.com/office/drawing/2014/main" id="{B09564DF-6D99-5627-48FA-9E8A87A25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2868329"/>
            <a:ext cx="10560593" cy="2880108"/>
          </a:xfrm>
          <a:prstGeom prst="rect">
            <a:avLst/>
          </a:prstGeom>
        </p:spPr>
      </p:pic>
    </p:spTree>
    <p:extLst>
      <p:ext uri="{BB962C8B-B14F-4D97-AF65-F5344CB8AC3E}">
        <p14:creationId xmlns:p14="http://schemas.microsoft.com/office/powerpoint/2010/main" val="340813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701" y="31163"/>
            <a:ext cx="11252200" cy="316707"/>
          </a:xfrm>
        </p:spPr>
        <p:txBody>
          <a:bodyPr/>
          <a:lstStyle/>
          <a:p>
            <a:r>
              <a:rPr lang="en-US" dirty="0"/>
              <a:t>Data Mapping Sheet - 3</a:t>
            </a:r>
          </a:p>
        </p:txBody>
      </p:sp>
      <p:sp>
        <p:nvSpPr>
          <p:cNvPr id="3" name="Content Placeholder 2"/>
          <p:cNvSpPr>
            <a:spLocks noGrp="1"/>
          </p:cNvSpPr>
          <p:nvPr>
            <p:ph sz="quarter" idx="11"/>
          </p:nvPr>
        </p:nvSpPr>
        <p:spPr/>
        <p:txBody>
          <a:bodyPr/>
          <a:lstStyle/>
          <a:p>
            <a:pPr marL="285750" indent="-285750">
              <a:buFont typeface="Wingdings" panose="05000000000000000000" pitchFamily="2" charset="2"/>
              <a:buChar char="Ø"/>
            </a:pPr>
            <a:r>
              <a:rPr lang="en-US" sz="1800" b="0" i="0" u="none" strike="noStrike" baseline="0" dirty="0">
                <a:latin typeface="+mj-lt"/>
              </a:rPr>
              <a:t>Data Mapping</a:t>
            </a:r>
          </a:p>
          <a:p>
            <a:pPr marL="285750" indent="-285750"/>
            <a:r>
              <a:rPr lang="en-US" sz="1800" b="0" i="0" u="none" strike="noStrike" dirty="0">
                <a:solidFill>
                  <a:srgbClr val="000000"/>
                </a:solidFill>
                <a:effectLst/>
                <a:latin typeface="+mj-lt"/>
              </a:rPr>
              <a:t>It explains the T24 Field No, T24 Field Name, Field Type/Properties, </a:t>
            </a:r>
            <a:r>
              <a:rPr lang="en-US" sz="1800" b="0" i="0" u="none" strike="noStrike" dirty="0" err="1">
                <a:solidFill>
                  <a:srgbClr val="000000"/>
                </a:solidFill>
                <a:effectLst/>
                <a:latin typeface="+mj-lt"/>
              </a:rPr>
              <a:t>HelpText</a:t>
            </a:r>
            <a:r>
              <a:rPr lang="en-US" sz="1800" b="0" i="0" u="none" strike="noStrike" dirty="0">
                <a:solidFill>
                  <a:srgbClr val="000000"/>
                </a:solidFill>
                <a:effectLst/>
                <a:latin typeface="+mj-lt"/>
              </a:rPr>
              <a:t>, Sample Data, Core Validation check, Mandatory, Condition, Conditional Mandatory, Optional (M,C,C/M,O), Core Default Value, Migration Comments, Client System File, Client System Field Name, Field Type, Field Properties, Client System Take Over Comment, Mapped/Unmapped, T24 Functionality(with example) and Business scenarios with example</a:t>
            </a:r>
            <a:r>
              <a:rPr lang="en-US" sz="1800" dirty="0">
                <a:latin typeface="+mj-lt"/>
              </a:rPr>
              <a:t>.</a:t>
            </a:r>
          </a:p>
          <a:p>
            <a:pPr>
              <a:buNone/>
            </a:pPr>
            <a:endParaRPr lang="en-US" sz="1800" dirty="0">
              <a:latin typeface="+mj-lt"/>
            </a:endParaRPr>
          </a:p>
          <a:p>
            <a:pPr>
              <a:buNone/>
            </a:pPr>
            <a:endParaRPr lang="en-US" sz="1800" dirty="0">
              <a:latin typeface="+mj-lt"/>
            </a:endParaRPr>
          </a:p>
          <a:p>
            <a:pPr>
              <a:buNone/>
            </a:pPr>
            <a:endParaRPr lang="en-US" sz="1800" dirty="0">
              <a:latin typeface="+mj-lt"/>
            </a:endParaRPr>
          </a:p>
          <a:p>
            <a:pPr>
              <a:buNone/>
            </a:pPr>
            <a:endParaRPr lang="en-US" sz="1800" b="0" i="0" u="none" strike="noStrike" dirty="0">
              <a:solidFill>
                <a:srgbClr val="000000"/>
              </a:solidFill>
              <a:effectLst/>
              <a:latin typeface="+mj-lt"/>
            </a:endParaRPr>
          </a:p>
          <a:p>
            <a:pPr>
              <a:buNone/>
            </a:pPr>
            <a:endParaRPr lang="en-US" sz="1800" dirty="0">
              <a:solidFill>
                <a:srgbClr val="000000"/>
              </a:solidFill>
              <a:latin typeface="Tahoma" panose="020B0604030504040204" pitchFamily="34" charset="0"/>
            </a:endParaRPr>
          </a:p>
          <a:p>
            <a:pPr>
              <a:buNone/>
            </a:pPr>
            <a:endParaRPr lang="en-US" sz="1800" b="0" i="0" u="none" strike="noStrike" dirty="0">
              <a:solidFill>
                <a:srgbClr val="000000"/>
              </a:solidFill>
              <a:effectLst/>
              <a:latin typeface="Tahoma" panose="020B0604030504040204" pitchFamily="34" charset="0"/>
            </a:endParaRPr>
          </a:p>
          <a:p>
            <a:pPr>
              <a:buNone/>
            </a:pPr>
            <a:endParaRPr lang="en-US" sz="1800" dirty="0">
              <a:solidFill>
                <a:srgbClr val="000000"/>
              </a:solidFill>
              <a:latin typeface="Tahoma" panose="020B0604030504040204" pitchFamily="34" charset="0"/>
            </a:endParaRPr>
          </a:p>
          <a:p>
            <a:pPr>
              <a:buNone/>
            </a:pPr>
            <a:endParaRPr lang="en-US" sz="1800" b="0" i="0" u="none" strike="noStrike" dirty="0">
              <a:solidFill>
                <a:srgbClr val="000000"/>
              </a:solidFill>
              <a:effectLst/>
              <a:latin typeface="Tahoma" panose="020B0604030504040204" pitchFamily="34" charset="0"/>
            </a:endParaRPr>
          </a:p>
          <a:p>
            <a:pPr>
              <a:buNone/>
            </a:pPr>
            <a:endParaRPr lang="en-US" sz="1800" dirty="0">
              <a:solidFill>
                <a:srgbClr val="000000"/>
              </a:solidFill>
              <a:latin typeface="Tahoma" panose="020B060403050404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9</a:t>
            </a:fld>
            <a:endParaRPr lang="en-US" dirty="0"/>
          </a:p>
        </p:txBody>
      </p:sp>
      <p:pic>
        <p:nvPicPr>
          <p:cNvPr id="7" name="Picture 6">
            <a:extLst>
              <a:ext uri="{FF2B5EF4-FFF2-40B4-BE49-F238E27FC236}">
                <a16:creationId xmlns:a16="http://schemas.microsoft.com/office/drawing/2014/main" id="{FB65C3D4-58F6-9AE8-0F2D-E0E769F0A7E8}"/>
              </a:ext>
            </a:extLst>
          </p:cNvPr>
          <p:cNvPicPr>
            <a:picLocks noChangeAspect="1"/>
          </p:cNvPicPr>
          <p:nvPr/>
        </p:nvPicPr>
        <p:blipFill>
          <a:blip r:embed="rId2"/>
          <a:stretch>
            <a:fillRect/>
          </a:stretch>
        </p:blipFill>
        <p:spPr>
          <a:xfrm>
            <a:off x="218773" y="2323901"/>
            <a:ext cx="11754454" cy="3886400"/>
          </a:xfrm>
          <a:prstGeom prst="rect">
            <a:avLst/>
          </a:prstGeom>
        </p:spPr>
      </p:pic>
    </p:spTree>
    <p:extLst>
      <p:ext uri="{BB962C8B-B14F-4D97-AF65-F5344CB8AC3E}">
        <p14:creationId xmlns:p14="http://schemas.microsoft.com/office/powerpoint/2010/main" val="3945797944"/>
      </p:ext>
    </p:extLst>
  </p:cSld>
  <p:clrMapOvr>
    <a:masterClrMapping/>
  </p:clrMapOvr>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4D8A71F7B8F74AB63C7C19F76A7936" ma:contentTypeVersion="2" ma:contentTypeDescription="Create a new document." ma:contentTypeScope="" ma:versionID="a0b56aaf44a0cc3aed8774bcc8e4add1">
  <xsd:schema xmlns:xsd="http://www.w3.org/2001/XMLSchema" xmlns:xs="http://www.w3.org/2001/XMLSchema" xmlns:p="http://schemas.microsoft.com/office/2006/metadata/properties" xmlns:ns2="7812bbce-3514-47ee-af6c-e75410d6c918" targetNamespace="http://schemas.microsoft.com/office/2006/metadata/properties" ma:root="true" ma:fieldsID="16c027ddc6184552f6cdcceedaa2d67e" ns2:_="">
    <xsd:import namespace="7812bbce-3514-47ee-af6c-e75410d6c91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12bbce-3514-47ee-af6c-e75410d6c9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D60489-9BF9-4882-8054-2844ECC5BB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12bbce-3514-47ee-af6c-e75410d6c9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D69B19-4CE7-44A7-9BF2-BBFACFFD2EFF}">
  <ds:schemaRefs>
    <ds:schemaRef ds:uri="http://schemas.microsoft.com/sharepoint/v3/contenttype/forms"/>
  </ds:schemaRefs>
</ds:datastoreItem>
</file>

<file path=customXml/itemProps3.xml><?xml version="1.0" encoding="utf-8"?>
<ds:datastoreItem xmlns:ds="http://schemas.openxmlformats.org/officeDocument/2006/customXml" ds:itemID="{86BF1B08-B238-4E73-A3EE-2842C8169B11}">
  <ds:schemaRef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e16cc886-a6d2-4449-922a-854f4c1dc0e9"/>
    <ds:schemaRef ds:uri="http://purl.org/dc/elements/1.1/"/>
    <ds:schemaRef ds:uri="5617ef5c-ad7f-4333-bf14-d375048a95d0"/>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13843</TotalTime>
  <Words>2179</Words>
  <Application>Microsoft Office PowerPoint</Application>
  <PresentationFormat>Widescreen</PresentationFormat>
  <Paragraphs>348</Paragraphs>
  <Slides>25</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Arial</vt:lpstr>
      <vt:lpstr>Arial Narrow</vt:lpstr>
      <vt:lpstr>Arial Regular</vt:lpstr>
      <vt:lpstr>Arial,Sans-Serif</vt:lpstr>
      <vt:lpstr>Calibri</vt:lpstr>
      <vt:lpstr>Courier New</vt:lpstr>
      <vt:lpstr>Frutiger 55 Roman</vt:lpstr>
      <vt:lpstr>Tahoma</vt:lpstr>
      <vt:lpstr>Times</vt:lpstr>
      <vt:lpstr>Verdana</vt:lpstr>
      <vt:lpstr>Wingdings</vt:lpstr>
      <vt:lpstr>Cognizant</vt:lpstr>
      <vt:lpstr>1_Cognizant</vt:lpstr>
      <vt:lpstr>Transact – Data Migration</vt:lpstr>
      <vt:lpstr>Activities and Deliverables </vt:lpstr>
      <vt:lpstr>Data Migration Framework (Legacy System to Temenos)</vt:lpstr>
      <vt:lpstr>Introduction to Cutover Process</vt:lpstr>
      <vt:lpstr>Training Agenda</vt:lpstr>
      <vt:lpstr>Data Mapping Sheet</vt:lpstr>
      <vt:lpstr>Data Mapping Sheet - 3</vt:lpstr>
      <vt:lpstr>Data Mapping Sheet - 2</vt:lpstr>
      <vt:lpstr>Data Mapping Sheet - 3</vt:lpstr>
      <vt:lpstr>Data Mapping Sheet - 4</vt:lpstr>
      <vt:lpstr>Data Mapping Sheet - 5</vt:lpstr>
      <vt:lpstr>Data Mapping Sheet - 6</vt:lpstr>
      <vt:lpstr>Migration Prerequisites</vt:lpstr>
      <vt:lpstr>Pre-requisite</vt:lpstr>
      <vt:lpstr>Data Mapping Definition - 1</vt:lpstr>
      <vt:lpstr>Data Mapping Definition - 2</vt:lpstr>
      <vt:lpstr>Data File Preparation - 1</vt:lpstr>
      <vt:lpstr>Data File Preparation - 2</vt:lpstr>
      <vt:lpstr>Validation/Loading Process – DM.SERVICE.CONTROL</vt:lpstr>
      <vt:lpstr>Validation/Loading Process</vt:lpstr>
      <vt:lpstr>Workflow Diagram</vt:lpstr>
      <vt:lpstr>Exception Handling</vt:lpstr>
      <vt:lpstr>Reporting</vt:lpstr>
      <vt:lpstr>Reporting - 2</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Experience and Service Offerings</dc:title>
  <dc:creator>Aggarwal, Bharat (Cognizant)</dc:creator>
  <cp:lastModifiedBy>Chandrasekar, Dinesh Babu (Cognizant)</cp:lastModifiedBy>
  <cp:revision>995</cp:revision>
  <dcterms:created xsi:type="dcterms:W3CDTF">2019-11-11T10:35:57Z</dcterms:created>
  <dcterms:modified xsi:type="dcterms:W3CDTF">2024-01-30T10:36:23Z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0x010100C84D8A71F7B8F74AB63C7C19F76A7936</vt:lpwstr>
  </property>
</Properties>
</file>