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09-Apr-24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09-Apr-24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dirty="0">
                <a:solidFill>
                  <a:schemeClr val="tx1"/>
                </a:solidFill>
              </a:rPr>
              <a:t>Student Details</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1" dirty="0">
                <a:solidFill>
                  <a:schemeClr val="tx1"/>
                </a:solidFill>
              </a:rPr>
              <a:t>VENKATESH</a:t>
            </a:r>
            <a:r>
              <a:rPr lang="en-US" sz="1100" b="1" i="0" u="none" strike="noStrike" cap="none" dirty="0">
                <a:solidFill>
                  <a:schemeClr val="tx1"/>
                </a:solidFill>
                <a:latin typeface="Arial"/>
                <a:ea typeface="Arial"/>
                <a:cs typeface="Arial"/>
                <a:sym typeface="Arial"/>
              </a:rPr>
              <a:t> </a:t>
            </a:r>
            <a:r>
              <a:rPr lang="en-US" sz="1100" b="1" dirty="0">
                <a:solidFill>
                  <a:schemeClr val="tx1"/>
                </a:solidFill>
              </a:rPr>
              <a:t>J</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1" i="0" u="none" strike="noStrike" cap="none" dirty="0">
                <a:solidFill>
                  <a:schemeClr val="tx1"/>
                </a:solidFill>
                <a:latin typeface="Arial"/>
                <a:ea typeface="Arial"/>
                <a:cs typeface="Arial"/>
                <a:sym typeface="Arial"/>
              </a:rPr>
              <a:t>au513521104056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5" y="3956068"/>
            <a:ext cx="2160687"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err="1">
                <a:solidFill>
                  <a:schemeClr val="tx1"/>
                </a:solidFill>
                <a:latin typeface="Arial"/>
                <a:ea typeface="Arial"/>
                <a:cs typeface="Arial"/>
                <a:sym typeface="Arial"/>
              </a:rPr>
              <a:t>Annai</a:t>
            </a:r>
            <a:r>
              <a:rPr lang="en-US" sz="1100" b="1" i="0" u="none" strike="noStrike" cap="none" dirty="0">
                <a:solidFill>
                  <a:schemeClr val="tx1"/>
                </a:solidFill>
                <a:latin typeface="Arial"/>
                <a:ea typeface="Arial"/>
                <a:cs typeface="Arial"/>
                <a:sym typeface="Arial"/>
              </a:rPr>
              <a:t> Mira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EC22E7EE-71DF-7CD4-EBDE-EFC34DD6CB47}"/>
              </a:ext>
            </a:extLst>
          </p:cNvPr>
          <p:cNvSpPr txBox="1"/>
          <p:nvPr/>
        </p:nvSpPr>
        <p:spPr>
          <a:xfrm>
            <a:off x="397933" y="1131550"/>
            <a:ext cx="7763934" cy="3323987"/>
          </a:xfrm>
          <a:prstGeom prst="rect">
            <a:avLst/>
          </a:prstGeom>
          <a:noFill/>
          <a:ln>
            <a:solidFill>
              <a:schemeClr val="accent1"/>
            </a:solidFill>
          </a:ln>
        </p:spPr>
        <p:txBody>
          <a:bodyPr wrap="square">
            <a:spAutoFit/>
          </a:bodyPr>
          <a:lstStyle/>
          <a:p>
            <a:pPr algn="l"/>
            <a:r>
              <a:rPr lang="en-US" b="1" i="0" dirty="0">
                <a:solidFill>
                  <a:schemeClr val="tx1"/>
                </a:solidFill>
                <a:effectLst/>
                <a:latin typeface="+mn-lt"/>
              </a:rPr>
              <a:t>MODELLING:</a:t>
            </a:r>
          </a:p>
          <a:p>
            <a:pPr algn="l"/>
            <a:endParaRPr lang="en-US" b="1"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Database Modeling</a:t>
            </a:r>
            <a:r>
              <a:rPr lang="en-US" b="0" i="0" dirty="0">
                <a:solidFill>
                  <a:schemeClr val="tx1"/>
                </a:solidFill>
                <a:effectLst/>
                <a:latin typeface="+mn-lt"/>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 Interaction Modeling</a:t>
            </a:r>
            <a:r>
              <a:rPr lang="en-US" b="0" i="0" dirty="0">
                <a:solidFill>
                  <a:schemeClr val="tx1"/>
                </a:solidFill>
                <a:effectLst/>
                <a:latin typeface="+mn-lt"/>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285750" algn="l">
              <a:buFont typeface="Arial" panose="020B0604020202020204" pitchFamily="34" charset="0"/>
              <a:buChar char="•"/>
            </a:pPr>
            <a:endParaRPr lang="en-US" dirty="0">
              <a:solidFill>
                <a:schemeClr val="tx1"/>
              </a:solidFill>
              <a:latin typeface="+mn-lt"/>
            </a:endParaRPr>
          </a:p>
          <a:p>
            <a:pPr algn="l"/>
            <a:r>
              <a:rPr lang="en-US" b="1" i="0" dirty="0">
                <a:solidFill>
                  <a:schemeClr val="tx1"/>
                </a:solidFill>
                <a:effectLst/>
                <a:latin typeface="+mn-lt"/>
              </a:rPr>
              <a:t>RESULTS:</a:t>
            </a:r>
          </a:p>
          <a:p>
            <a:pPr marL="285750" indent="-285750" algn="l">
              <a:buFont typeface="Arial" panose="020B0604020202020204" pitchFamily="34" charset="0"/>
              <a:buChar char="•"/>
            </a:pPr>
            <a:r>
              <a:rPr lang="en-US" dirty="0">
                <a:solidFill>
                  <a:schemeClr val="tx1"/>
                </a:solidFill>
                <a:latin typeface="+mn-lt"/>
              </a:rPr>
              <a:t>User satisfaction on using our website .</a:t>
            </a:r>
          </a:p>
          <a:p>
            <a:pPr marL="285750" indent="-285750" algn="l">
              <a:buFont typeface="Arial" panose="020B0604020202020204" pitchFamily="34" charset="0"/>
              <a:buChar char="•"/>
            </a:pPr>
            <a:r>
              <a:rPr lang="en-US" i="0" dirty="0">
                <a:solidFill>
                  <a:schemeClr val="tx1"/>
                </a:solidFill>
                <a:effectLst/>
                <a:latin typeface="+mn-lt"/>
              </a:rPr>
              <a:t>Easier way of booking the tickets in the easier and </a:t>
            </a:r>
            <a:r>
              <a:rPr lang="en-US" dirty="0">
                <a:solidFill>
                  <a:schemeClr val="tx1"/>
                </a:solidFill>
                <a:latin typeface="+mn-lt"/>
              </a:rPr>
              <a:t>in the efficient way</a:t>
            </a:r>
            <a:endParaRPr lang="en-US" i="0" dirty="0">
              <a:solidFill>
                <a:schemeClr val="tx1"/>
              </a:solidFill>
              <a:effectLst/>
              <a:latin typeface="+mn-lt"/>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91556" y="605998"/>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73866" y="3935186"/>
            <a:ext cx="8696833" cy="922564"/>
          </a:xfrm>
          <a:ln>
            <a:solidFill>
              <a:schemeClr val="accent1"/>
            </a:solidFill>
          </a:ln>
        </p:spPr>
        <p:txBody>
          <a:bodyPr/>
          <a:lstStyle/>
          <a:p>
            <a:r>
              <a:rPr lang="en-US" sz="1400" dirty="0"/>
              <a:t>The Home page consists of a friendly interface and easier navigation to all the pages like Find Bus ,</a:t>
            </a:r>
          </a:p>
          <a:p>
            <a:pPr marL="152396" indent="0">
              <a:buNone/>
            </a:pPr>
            <a:r>
              <a:rPr lang="en-US" sz="1400" dirty="0"/>
              <a:t>       See Bookings and Registration pages .</a:t>
            </a:r>
          </a:p>
          <a:p>
            <a:r>
              <a:rPr lang="en-US" sz="1400" dirty="0"/>
              <a:t>It provides easy access so that all people can use the website without any issues</a:t>
            </a:r>
          </a:p>
        </p:txBody>
      </p:sp>
      <p:pic>
        <p:nvPicPr>
          <p:cNvPr id="5" name="Picture 4">
            <a:extLst>
              <a:ext uri="{FF2B5EF4-FFF2-40B4-BE49-F238E27FC236}">
                <a16:creationId xmlns:a16="http://schemas.microsoft.com/office/drawing/2014/main" id="{0C2066A8-6735-4654-B110-76EB7095649F}"/>
              </a:ext>
            </a:extLst>
          </p:cNvPr>
          <p:cNvPicPr>
            <a:picLocks noChangeAspect="1"/>
          </p:cNvPicPr>
          <p:nvPr/>
        </p:nvPicPr>
        <p:blipFill rotWithShape="1">
          <a:blip r:embed="rId2"/>
          <a:srcRect t="9489" r="3101" b="5596"/>
          <a:stretch/>
        </p:blipFill>
        <p:spPr>
          <a:xfrm>
            <a:off x="373866" y="1057931"/>
            <a:ext cx="8034328" cy="249316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1">
            <a:extLst>
              <a:ext uri="{FF2B5EF4-FFF2-40B4-BE49-F238E27FC236}">
                <a16:creationId xmlns:a16="http://schemas.microsoft.com/office/drawing/2014/main" id="{39A2612F-E3D5-D837-D53B-1712236408D0}"/>
              </a:ext>
            </a:extLst>
          </p:cNvPr>
          <p:cNvSpPr>
            <a:spLocks noChangeArrowheads="1"/>
          </p:cNvSpPr>
          <p:nvPr/>
        </p:nvSpPr>
        <p:spPr bwMode="auto">
          <a:xfrm>
            <a:off x="481012" y="1184261"/>
            <a:ext cx="8401957" cy="343196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285750" indent="-285750" eaLnBrk="0" fontAlgn="base" hangingPunct="0">
              <a:spcBef>
                <a:spcPct val="0"/>
              </a:spcBef>
              <a:spcAft>
                <a:spcPct val="0"/>
              </a:spcAft>
              <a:buClrTx/>
              <a:buFont typeface="Arial" panose="020B0604020202020204" pitchFamily="34" charset="0"/>
              <a:buChar char="•"/>
            </a:pPr>
            <a:r>
              <a:rPr lang="en-US" dirty="0">
                <a:solidFill>
                  <a:schemeClr val="tx1"/>
                </a:solidFill>
                <a:latin typeface="+mn-lt"/>
              </a:rPr>
              <a:t>The About Us page contains the following </a:t>
            </a:r>
            <a:r>
              <a:rPr lang="en-US" dirty="0" err="1">
                <a:solidFill>
                  <a:schemeClr val="tx1"/>
                </a:solidFill>
                <a:latin typeface="+mn-lt"/>
              </a:rPr>
              <a:t>informations</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p>
        </p:txBody>
      </p:sp>
      <p:sp>
        <p:nvSpPr>
          <p:cNvPr id="4" name="Rectangle 2">
            <a:extLst>
              <a:ext uri="{FF2B5EF4-FFF2-40B4-BE49-F238E27FC236}">
                <a16:creationId xmlns:a16="http://schemas.microsoft.com/office/drawing/2014/main" id="{5B6B9D88-EDD7-E298-B649-1FD2EC0F58A5}"/>
              </a:ext>
            </a:extLst>
          </p:cNvPr>
          <p:cNvSpPr>
            <a:spLocks noChangeArrowheads="1"/>
          </p:cNvSpPr>
          <p:nvPr/>
        </p:nvSpPr>
        <p:spPr bwMode="auto">
          <a:xfrm>
            <a:off x="0" y="0"/>
            <a:ext cx="962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23A14292-E172-4F1A-9A98-D8320A2E08EF}"/>
              </a:ext>
            </a:extLst>
          </p:cNvPr>
          <p:cNvSpPr>
            <a:spLocks noChangeArrowheads="1"/>
          </p:cNvSpPr>
          <p:nvPr/>
        </p:nvSpPr>
        <p:spPr bwMode="auto">
          <a:xfrm>
            <a:off x="0" y="0"/>
            <a:ext cx="1271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6" name="Rectangle 2">
            <a:extLst>
              <a:ext uri="{FF2B5EF4-FFF2-40B4-BE49-F238E27FC236}">
                <a16:creationId xmlns:a16="http://schemas.microsoft.com/office/drawing/2014/main" id="{0A56EC10-6F52-97D3-589C-25CD3A50A507}"/>
              </a:ext>
            </a:extLst>
          </p:cNvPr>
          <p:cNvSpPr>
            <a:spLocks noChangeArrowheads="1"/>
          </p:cNvSpPr>
          <p:nvPr/>
        </p:nvSpPr>
        <p:spPr bwMode="auto">
          <a:xfrm>
            <a:off x="0" y="0"/>
            <a:ext cx="600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BC7FFE2-8214-4EBC-3E67-5473C27D9284}"/>
              </a:ext>
            </a:extLst>
          </p:cNvPr>
          <p:cNvSpPr>
            <a:spLocks noChangeArrowheads="1"/>
          </p:cNvSpPr>
          <p:nvPr/>
        </p:nvSpPr>
        <p:spPr bwMode="auto">
          <a:xfrm>
            <a:off x="152400" y="152400"/>
            <a:ext cx="600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TextBox 49">
            <a:extLst>
              <a:ext uri="{FF2B5EF4-FFF2-40B4-BE49-F238E27FC236}">
                <a16:creationId xmlns:a16="http://schemas.microsoft.com/office/drawing/2014/main" id="{7A553E2B-4E98-472D-296F-871CD67B1F88}"/>
              </a:ext>
            </a:extLst>
          </p:cNvPr>
          <p:cNvSpPr txBox="1"/>
          <p:nvPr/>
        </p:nvSpPr>
        <p:spPr>
          <a:xfrm>
            <a:off x="481693" y="1115646"/>
            <a:ext cx="8033297" cy="3539430"/>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US" dirty="0">
                <a:solidFill>
                  <a:schemeClr val="tx1"/>
                </a:solidFill>
                <a:latin typeface="+mn-lt"/>
              </a:rPr>
              <a:t>The </a:t>
            </a:r>
            <a:r>
              <a:rPr lang="en-US" dirty="0" err="1">
                <a:solidFill>
                  <a:schemeClr val="tx1"/>
                </a:solidFill>
                <a:latin typeface="+mn-lt"/>
              </a:rPr>
              <a:t>sevices</a:t>
            </a:r>
            <a:r>
              <a:rPr lang="en-US" dirty="0">
                <a:solidFill>
                  <a:schemeClr val="tx1"/>
                </a:solidFill>
                <a:latin typeface="+mn-lt"/>
              </a:rPr>
              <a:t> page contains the following </a:t>
            </a:r>
            <a:r>
              <a:rPr lang="en-US" dirty="0" err="1">
                <a:solidFill>
                  <a:schemeClr val="tx1"/>
                </a:solidFill>
                <a:latin typeface="+mn-lt"/>
              </a:rPr>
              <a:t>informations</a:t>
            </a:r>
            <a:endParaRPr lang="en-IN" b="1" dirty="0"/>
          </a:p>
          <a:p>
            <a:pPr marL="285750" indent="-285750">
              <a:buFont typeface="Arial" panose="020B0604020202020204" pitchFamily="34" charset="0"/>
              <a:buChar char="•"/>
            </a:pPr>
            <a:r>
              <a:rPr lang="en-IN" b="1" dirty="0"/>
              <a:t>Booking Services</a:t>
            </a:r>
            <a:r>
              <a:rPr lang="en-IN" dirty="0"/>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Customer Support Services</a:t>
            </a:r>
            <a:r>
              <a:rPr lang="en-IN" dirty="0"/>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Additional Value-Added Services</a:t>
            </a:r>
            <a:r>
              <a:rPr lang="en-IN" dirty="0"/>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a:t>
            </a:r>
            <a:r>
              <a:rPr lang="en-IN" dirty="0" err="1"/>
              <a:t>travelers</a:t>
            </a:r>
            <a:r>
              <a:rPr lang="en-IN" dirty="0"/>
              <a:t>.</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3628C0EA-2D9A-F857-BC99-CDBF170DC236}"/>
              </a:ext>
            </a:extLst>
          </p:cNvPr>
          <p:cNvSpPr txBox="1"/>
          <p:nvPr/>
        </p:nvSpPr>
        <p:spPr>
          <a:xfrm>
            <a:off x="628559" y="1167577"/>
            <a:ext cx="7886430" cy="3539430"/>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dirty="0">
                <a:solidFill>
                  <a:schemeClr val="tx1"/>
                </a:solidFill>
                <a:latin typeface="+mn-lt"/>
              </a:rPr>
              <a:t>The departments page contains the following </a:t>
            </a:r>
            <a:r>
              <a:rPr lang="en-US" dirty="0" err="1">
                <a:solidFill>
                  <a:schemeClr val="tx1"/>
                </a:solidFill>
                <a:latin typeface="+mn-lt"/>
              </a:rPr>
              <a:t>informations</a:t>
            </a:r>
            <a:endParaRPr lang="en-US"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Operational Departments Overview</a:t>
            </a:r>
            <a:r>
              <a:rPr lang="en-US" b="0" i="0" dirty="0">
                <a:solidFill>
                  <a:schemeClr val="tx1"/>
                </a:solidFill>
                <a:effectLst/>
                <a:latin typeface="+mn-lt"/>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Team Members and Roles</a:t>
            </a:r>
            <a:r>
              <a:rPr lang="en-US" b="0" i="0" dirty="0">
                <a:solidFill>
                  <a:schemeClr val="tx1"/>
                </a:solidFill>
                <a:effectLst/>
                <a:latin typeface="+mn-lt"/>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Collaboration and Communication Channels</a:t>
            </a:r>
            <a:r>
              <a:rPr lang="en-US" b="0" i="0" dirty="0">
                <a:solidFill>
                  <a:schemeClr val="tx1"/>
                </a:solidFill>
                <a:effectLst/>
                <a:latin typeface="+mn-lt"/>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6" name="TextBox 5">
            <a:extLst>
              <a:ext uri="{FF2B5EF4-FFF2-40B4-BE49-F238E27FC236}">
                <a16:creationId xmlns:a16="http://schemas.microsoft.com/office/drawing/2014/main" id="{90A814D5-1CCC-0EC1-F26E-F6AB063BFB59}"/>
              </a:ext>
            </a:extLst>
          </p:cNvPr>
          <p:cNvSpPr txBox="1"/>
          <p:nvPr/>
        </p:nvSpPr>
        <p:spPr>
          <a:xfrm>
            <a:off x="590980" y="1069158"/>
            <a:ext cx="7424257" cy="3754874"/>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IN" b="1" dirty="0"/>
              <a:t>Mobile App Development</a:t>
            </a:r>
            <a:r>
              <a:rPr lang="en-IN" dirty="0"/>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buFont typeface="Arial" panose="020B0604020202020204" pitchFamily="34" charset="0"/>
              <a:buChar char="•"/>
            </a:pPr>
            <a:r>
              <a:rPr lang="en-IN" b="1" dirty="0"/>
              <a:t>Advanced Analytics and Personalization: </a:t>
            </a:r>
            <a:r>
              <a:rPr lang="en-IN" dirty="0"/>
              <a:t>Implement advanced analytics and machine learning algorithms to </a:t>
            </a:r>
            <a:r>
              <a:rPr lang="en-IN" dirty="0" err="1"/>
              <a:t>analyze</a:t>
            </a:r>
            <a:r>
              <a:rPr lang="en-IN" dirty="0"/>
              <a:t> user </a:t>
            </a:r>
            <a:r>
              <a:rPr lang="en-IN" dirty="0" err="1"/>
              <a:t>behavior</a:t>
            </a:r>
            <a:r>
              <a:rPr lang="en-IN" dirty="0"/>
              <a:t>,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buFont typeface="Arial" panose="020B0604020202020204" pitchFamily="34" charset="0"/>
              <a:buChar char="•"/>
            </a:pPr>
            <a:r>
              <a:rPr lang="en-IN" b="1" dirty="0"/>
              <a:t> Integration with Transportation Networks: </a:t>
            </a:r>
            <a:r>
              <a:rPr lang="en-IN" dirty="0"/>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5837FA3-8747-49D7-3981-884170FC06B6}"/>
              </a:ext>
            </a:extLst>
          </p:cNvPr>
          <p:cNvSpPr txBox="1"/>
          <p:nvPr/>
        </p:nvSpPr>
        <p:spPr>
          <a:xfrm>
            <a:off x="682533" y="1066028"/>
            <a:ext cx="7440931" cy="3539430"/>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Achievements and Milestones</a:t>
            </a:r>
            <a:r>
              <a:rPr lang="en-US" b="0" i="0" dirty="0">
                <a:solidFill>
                  <a:schemeClr val="tx1"/>
                </a:solidFill>
                <a:effectLst/>
                <a:latin typeface="+mn-lt"/>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 Feedback and Impact</a:t>
            </a:r>
            <a:r>
              <a:rPr lang="en-US" b="0" i="0" dirty="0">
                <a:solidFill>
                  <a:schemeClr val="tx1"/>
                </a:solidFill>
                <a:effectLst/>
                <a:latin typeface="+mn-lt"/>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Lessons Learned and Future Directions</a:t>
            </a:r>
            <a:r>
              <a:rPr lang="en-US" b="0" i="0" dirty="0">
                <a:solidFill>
                  <a:schemeClr val="tx1"/>
                </a:solidFill>
                <a:effectLst/>
                <a:latin typeface="+mn-lt"/>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9232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Rectangle 5">
            <a:extLst>
              <a:ext uri="{FF2B5EF4-FFF2-40B4-BE49-F238E27FC236}">
                <a16:creationId xmlns:a16="http://schemas.microsoft.com/office/drawing/2014/main" id="{37B74034-15DC-DAA7-1B95-5D04A71C398A}"/>
              </a:ext>
            </a:extLst>
          </p:cNvPr>
          <p:cNvSpPr>
            <a:spLocks noChangeArrowheads="1"/>
          </p:cNvSpPr>
          <p:nvPr/>
        </p:nvSpPr>
        <p:spPr bwMode="auto">
          <a:xfrm>
            <a:off x="457200" y="1016446"/>
            <a:ext cx="7989183" cy="3647410"/>
          </a:xfrm>
          <a:prstGeom prst="rect">
            <a:avLst/>
          </a:prstGeom>
          <a:solidFill>
            <a:schemeClr val="bg1"/>
          </a:solidFill>
          <a:ln>
            <a:solidFill>
              <a:schemeClr val="accent1"/>
            </a:solidFill>
          </a:ln>
          <a:effectLst/>
        </p:spPr>
        <p:txBody>
          <a:bodyPr vert="horz" wrap="square" lIns="0" tIns="198375"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Purpose</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The project aims to develop a web-based platform that allows users to easily search for available bus routes, select seats, and make reservations online, providing a convenient and efficient way to plan and book bus travel.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Features</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The system will include features such as user authentication, bus management (including routes, schedules, and availability), a reservation system with seat selection and also cancelling the booked buses.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Technology Stack</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Built using Python and the Django web framework, the project utilizes Django’s built-in authentication system for user management, and integration with third-party payment gateways for secure transactions.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Objective</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167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A5D8979-A0B6-4FAF-3C7F-CC2E2E456AC1}"/>
              </a:ext>
            </a:extLst>
          </p:cNvPr>
          <p:cNvSpPr txBox="1"/>
          <p:nvPr/>
        </p:nvSpPr>
        <p:spPr>
          <a:xfrm>
            <a:off x="558799" y="1041592"/>
            <a:ext cx="7586134" cy="3323987"/>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Inefficient Booking Process</a:t>
            </a:r>
            <a:r>
              <a:rPr lang="en-US" b="0" i="0" dirty="0">
                <a:solidFill>
                  <a:schemeClr val="tx1"/>
                </a:solidFill>
                <a:effectLst/>
                <a:latin typeface="+mn-lt"/>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Manual Management for Bus Operators</a:t>
            </a:r>
            <a:r>
              <a:rPr lang="en-US" b="0" i="0" dirty="0">
                <a:solidFill>
                  <a:schemeClr val="tx1"/>
                </a:solidFill>
                <a:effectLst/>
                <a:latin typeface="+mn-lt"/>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Lack of Real-Time Updates</a:t>
            </a:r>
            <a:r>
              <a:rPr lang="en-US" b="0" i="0" dirty="0">
                <a:solidFill>
                  <a:schemeClr val="tx1"/>
                </a:solidFill>
                <a:effectLst/>
                <a:latin typeface="+mn-lt"/>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9665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70C2C34-BB14-56F6-4183-A4614F6D8095}"/>
              </a:ext>
            </a:extLst>
          </p:cNvPr>
          <p:cNvSpPr txBox="1"/>
          <p:nvPr/>
        </p:nvSpPr>
        <p:spPr>
          <a:xfrm>
            <a:off x="567267" y="1023829"/>
            <a:ext cx="5308600" cy="3361885"/>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Booking Buses Made Easy</a:t>
            </a:r>
            <a:r>
              <a:rPr lang="en-US" b="0" i="0" dirty="0">
                <a:solidFill>
                  <a:schemeClr val="tx1"/>
                </a:solidFill>
                <a:effectLst/>
                <a:latin typeface="+mn-lt"/>
              </a:rPr>
              <a:t>: We're creating a website where you can easily find and book bus tickets online. No more standing in long lines or struggling with confusing websites. Just a few clicks, and you're all set for your journey!</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Hassle-Free Travel Planning</a:t>
            </a:r>
            <a:r>
              <a:rPr lang="en-US" b="0" i="0" dirty="0">
                <a:solidFill>
                  <a:schemeClr val="tx1"/>
                </a:solidFill>
                <a:effectLst/>
                <a:latin typeface="+mn-lt"/>
              </a:rPr>
              <a:t>: Our platform will let you check bus routes, pick your seats, and pay securely online. Say goodbye to last-minute worries about finding a seat or missing out on your preferred bus – we've got you covered!</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Convenient for Bus Operators Too</a:t>
            </a:r>
            <a:r>
              <a:rPr lang="en-US" b="0" i="0" dirty="0">
                <a:solidFill>
                  <a:schemeClr val="tx1"/>
                </a:solidFill>
                <a:effectLst/>
                <a:latin typeface="+mn-lt"/>
              </a:rPr>
              <a:t>: Bus operators will have an easy time managing their services with our system. They can update schedules, track bookings, and keep everything running smoothly, making travel hassle-free for everyone involved.</a:t>
            </a:r>
          </a:p>
        </p:txBody>
      </p:sp>
      <p:pic>
        <p:nvPicPr>
          <p:cNvPr id="9" name="Picture 8">
            <a:extLst>
              <a:ext uri="{FF2B5EF4-FFF2-40B4-BE49-F238E27FC236}">
                <a16:creationId xmlns:a16="http://schemas.microsoft.com/office/drawing/2014/main" id="{2B138D5A-50CF-03E5-8D9C-D9D62FB8E2E9}"/>
              </a:ext>
            </a:extLst>
          </p:cNvPr>
          <p:cNvPicPr>
            <a:picLocks noChangeAspect="1"/>
          </p:cNvPicPr>
          <p:nvPr/>
        </p:nvPicPr>
        <p:blipFill rotWithShape="1">
          <a:blip r:embed="rId3"/>
          <a:srcRect b="19905"/>
          <a:stretch/>
        </p:blipFill>
        <p:spPr>
          <a:xfrm>
            <a:off x="5875867" y="1023829"/>
            <a:ext cx="3137101" cy="3361881"/>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719667" y="1102220"/>
            <a:ext cx="8144933" cy="3323987"/>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i="0" dirty="0">
                <a:solidFill>
                  <a:schemeClr val="tx1"/>
                </a:solidFill>
                <a:effectLst/>
                <a:latin typeface="+mn-lt"/>
              </a:rPr>
              <a:t>Our Project provides the solution to the problems in Bus Ticket Booking in a simplified and   efficient way . Our </a:t>
            </a:r>
            <a:r>
              <a:rPr lang="en-US" i="0" dirty="0" err="1">
                <a:solidFill>
                  <a:schemeClr val="tx1"/>
                </a:solidFill>
                <a:effectLst/>
                <a:latin typeface="+mn-lt"/>
              </a:rPr>
              <a:t>websitet</a:t>
            </a:r>
            <a:r>
              <a:rPr lang="en-US" i="0" dirty="0">
                <a:solidFill>
                  <a:schemeClr val="tx1"/>
                </a:solidFill>
                <a:effectLst/>
                <a:latin typeface="+mn-lt"/>
              </a:rPr>
              <a:t> contains the following features that will make the Bus Booking process very easier </a:t>
            </a:r>
          </a:p>
          <a:p>
            <a:pPr algn="l"/>
            <a:endParaRPr lang="en-US"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User-Friendly Interface</a:t>
            </a:r>
            <a:r>
              <a:rPr lang="en-US" b="0" i="0" dirty="0">
                <a:solidFill>
                  <a:schemeClr val="tx1"/>
                </a:solidFill>
                <a:effectLst/>
                <a:latin typeface="+mn-lt"/>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Comprehensive Bus Database</a:t>
            </a:r>
            <a:r>
              <a:rPr lang="en-US" b="0" i="0" dirty="0">
                <a:solidFill>
                  <a:schemeClr val="tx1"/>
                </a:solidFill>
                <a:effectLst/>
                <a:latin typeface="+mn-lt"/>
              </a:rPr>
              <a:t>: Create a comprehensive database to store information about buses, routes, schedules, seat availability, and pricing. This database will serve as the backbone of the system, enabling efficient retrieval and management of data.</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 Authentication and Profiles</a:t>
            </a:r>
            <a:r>
              <a:rPr lang="en-US" b="0" i="0" dirty="0">
                <a:solidFill>
                  <a:schemeClr val="tx1"/>
                </a:solidFill>
                <a:effectLst/>
                <a:latin typeface="+mn-lt"/>
              </a:rPr>
              <a:t>: Implement a user authentication system to allow users to create accounts, log in securely, and manage their profiles. Users should be able to view their booking history, update personal information, and manage preferences.</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7B4586D-F8A0-4233-A66C-0722B4CF8A39}"/>
              </a:ext>
            </a:extLst>
          </p:cNvPr>
          <p:cNvSpPr txBox="1"/>
          <p:nvPr/>
        </p:nvSpPr>
        <p:spPr>
          <a:xfrm>
            <a:off x="287865" y="694313"/>
            <a:ext cx="8187267" cy="3970318"/>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Bus Management Dashboard</a:t>
            </a:r>
            <a:r>
              <a:rPr lang="en-US" b="0" i="0" dirty="0">
                <a:solidFill>
                  <a:schemeClr val="tx1"/>
                </a:solidFill>
                <a:effectLst/>
                <a:latin typeface="+mn-lt"/>
              </a:rPr>
              <a:t>: Provide bus operators with a dedicated dashboard to manage their services. This dashboard will allow operators to add new buses, update routes and schedules, manage seat availability, and track bookings in real-time.</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Dynamic Seat Selection</a:t>
            </a:r>
            <a:r>
              <a:rPr lang="en-US" b="0" i="0" dirty="0">
                <a:solidFill>
                  <a:schemeClr val="tx1"/>
                </a:solidFill>
                <a:effectLst/>
                <a:latin typeface="+mn-lt"/>
              </a:rPr>
              <a:t>: Implement a dynamic seat selection feature that allows users to view and select available seats on the bus. Users should be able to see which seats are already booked and choose their preferred seating arrangement.</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Real-Time Availability Updates</a:t>
            </a:r>
            <a:r>
              <a:rPr lang="en-US" b="0" i="0" dirty="0">
                <a:solidFill>
                  <a:schemeClr val="tx1"/>
                </a:solidFill>
                <a:effectLst/>
                <a:latin typeface="+mn-lt"/>
              </a:rPr>
              <a:t>: Ensure that seat availability information is updated in real-time to provide users with accurate and up-to-date information. This will prevent overbooking and reduce the likelihood of conflicts during the reservation process.</a:t>
            </a:r>
          </a:p>
          <a:p>
            <a:pPr marL="285750" indent="-285750" algn="l">
              <a:buFont typeface="Arial" panose="020B0604020202020204" pitchFamily="34" charset="0"/>
              <a:buChar char="•"/>
            </a:pPr>
            <a:endParaRPr lang="en-US" dirty="0">
              <a:solidFill>
                <a:schemeClr val="tx1"/>
              </a:solidFill>
              <a:latin typeface="+mn-lt"/>
            </a:endParaRPr>
          </a:p>
          <a:p>
            <a:pPr marL="285750" indent="-285750" algn="l">
              <a:buFont typeface="Arial" panose="020B0604020202020204" pitchFamily="34" charset="0"/>
              <a:buChar char="•"/>
            </a:pPr>
            <a:r>
              <a:rPr lang="en-US" b="1" i="0" dirty="0">
                <a:solidFill>
                  <a:schemeClr val="tx1"/>
                </a:solidFill>
                <a:effectLst/>
                <a:latin typeface="+mn-lt"/>
              </a:rPr>
              <a:t>Secure Payment Integration</a:t>
            </a:r>
            <a:r>
              <a:rPr lang="en-US" b="0" i="0" dirty="0">
                <a:solidFill>
                  <a:schemeClr val="tx1"/>
                </a:solidFill>
                <a:effectLst/>
                <a:latin typeface="+mn-lt"/>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endParaRPr lang="en-US" dirty="0">
              <a:solidFill>
                <a:schemeClr val="tx1"/>
              </a:solidFill>
              <a:latin typeface="+mn-lt"/>
            </a:endParaRP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endParaRPr lang="en-US" dirty="0">
              <a:solidFill>
                <a:schemeClr val="tx1"/>
              </a:solidFill>
              <a:latin typeface="+mn-lt"/>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BC52130B-4C4E-081B-7CB1-9240D6D5E830}"/>
              </a:ext>
            </a:extLst>
          </p:cNvPr>
          <p:cNvSpPr txBox="1"/>
          <p:nvPr/>
        </p:nvSpPr>
        <p:spPr>
          <a:xfrm>
            <a:off x="457200" y="808385"/>
            <a:ext cx="7433733" cy="3539430"/>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Email Notifications</a:t>
            </a:r>
            <a:r>
              <a:rPr lang="en-US" b="0" i="0" dirty="0">
                <a:solidFill>
                  <a:schemeClr val="tx1"/>
                </a:solidFill>
                <a:effectLst/>
                <a:latin typeface="+mn-lt"/>
              </a:rPr>
              <a:t>: Set up automated email notifications to confirm bookings, provide booking details, and send reminders about upcoming trips. These notifications will enhance the user experience and keep users informed throughout the reservation process.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Feedback and Support</a:t>
            </a:r>
            <a:r>
              <a:rPr lang="en-US" b="0" i="0" dirty="0">
                <a:solidFill>
                  <a:schemeClr val="tx1"/>
                </a:solidFill>
                <a:effectLst/>
                <a:latin typeface="+mn-lt"/>
              </a:rPr>
              <a:t>: Include features for users to provide feedback on their booking experience and seek support in case of any issues or concerns. This will help in continuously improving the platform and addressing any customer inquiries promptly.</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Scalability and Performance</a:t>
            </a:r>
            <a:r>
              <a:rPr lang="en-US" b="0" i="0" dirty="0">
                <a:solidFill>
                  <a:schemeClr val="tx1"/>
                </a:solidFill>
                <a:effectLst/>
                <a:latin typeface="+mn-lt"/>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285750" algn="l">
              <a:buFont typeface="Arial" panose="020B0604020202020204" pitchFamily="34" charset="0"/>
              <a:buChar char="•"/>
            </a:pPr>
            <a:endParaRPr lang="en-US" dirty="0">
              <a:solidFill>
                <a:schemeClr val="tx1"/>
              </a:solidFill>
              <a:latin typeface="+mn-lt"/>
            </a:endParaRPr>
          </a:p>
          <a:p>
            <a:pPr marL="285750" indent="-285750" algn="l">
              <a:buFont typeface="Arial" panose="020B0604020202020204" pitchFamily="34" charset="0"/>
              <a:buChar char="•"/>
            </a:pPr>
            <a:r>
              <a:rPr lang="en-US" b="0" i="0" dirty="0">
                <a:solidFill>
                  <a:schemeClr val="tx1"/>
                </a:solidFill>
                <a:effectLst/>
                <a:latin typeface="+mn-lt"/>
              </a:rPr>
              <a:t>These features of our website solve the problems in the Bus Ticket Booking process and makes the process more easy and efficient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261</TotalTime>
  <Words>2092</Words>
  <Application>Microsoft Office PowerPoint</Application>
  <PresentationFormat>On-screen Show (16:9)</PresentationFormat>
  <Paragraphs>118</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sharmila</cp:lastModifiedBy>
  <cp:revision>11</cp:revision>
  <dcterms:modified xsi:type="dcterms:W3CDTF">2024-04-09T08:04:37Z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