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77" r:id="rId2"/>
    <p:sldId id="305" r:id="rId3"/>
    <p:sldId id="306" r:id="rId4"/>
    <p:sldId id="264" r:id="rId5"/>
    <p:sldId id="307" r:id="rId6"/>
    <p:sldId id="318" r:id="rId7"/>
    <p:sldId id="308" r:id="rId8"/>
    <p:sldId id="312" r:id="rId9"/>
    <p:sldId id="309" r:id="rId10"/>
    <p:sldId id="296" r:id="rId11"/>
    <p:sldId id="311" r:id="rId12"/>
    <p:sldId id="310" r:id="rId13"/>
    <p:sldId id="316" r:id="rId14"/>
    <p:sldId id="317" r:id="rId15"/>
    <p:sldId id="319" r:id="rId16"/>
    <p:sldId id="321" r:id="rId17"/>
    <p:sldId id="313" r:id="rId18"/>
    <p:sldId id="314" r:id="rId19"/>
    <p:sldId id="320" r:id="rId20"/>
    <p:sldId id="280"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Lst>
        </p14:section>
        <p14:section name="Author Your Presentation" id="{16378913-E5ED-4281-BAF5-F1F938CB0BED}">
          <p14:sldIdLst/>
        </p14:section>
        <p14:section name="Enrich Your Presentation" id="{E2D565D1-BA5E-44E6-A40E-50A644912248}">
          <p14:sldIdLst>
            <p14:sldId id="305"/>
            <p14:sldId id="306"/>
            <p14:sldId id="264"/>
            <p14:sldId id="307"/>
            <p14:sldId id="318"/>
            <p14:sldId id="308"/>
            <p14:sldId id="312"/>
            <p14:sldId id="309"/>
            <p14:sldId id="296"/>
            <p14:sldId id="311"/>
            <p14:sldId id="310"/>
            <p14:sldId id="316"/>
            <p14:sldId id="317"/>
            <p14:sldId id="319"/>
            <p14:sldId id="321"/>
            <p14:sldId id="313"/>
            <p14:sldId id="314"/>
            <p14:sldId id="320"/>
            <p14:sldId id="280"/>
          </p14:sldIdLst>
        </p14:section>
        <p14:section name="Deliver Your Presentation" id="{71D59651-8EFA-4415-9623-98B4C4A8699C}">
          <p14:sldIdLst>
            <p14:sldId id="282"/>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262" autoAdjust="0"/>
    <p:restoredTop sz="89825" autoAdjust="0"/>
  </p:normalViewPr>
  <p:slideViewPr>
    <p:cSldViewPr>
      <p:cViewPr>
        <p:scale>
          <a:sx n="60" d="100"/>
          <a:sy n="60" d="100"/>
        </p:scale>
        <p:origin x="-1386" y="-21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12/18/2016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013430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77045-401A-4D5E-BFE3-54C21A8A6634}" type="slidenum">
              <a:rPr lang="en-US" smtClean="0">
                <a:solidFill>
                  <a:prstClr val="black"/>
                </a:solidFill>
              </a:rPr>
              <a:pPr/>
              <a:t>21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12/18/2016</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12/18/2016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12/18/2016</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12/18/2016</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12/18/2016</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12/18/2016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12/18/2016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12/18/2016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12/18/2016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12/18/2016</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12/18/2016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2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hyperlink" Target="mailto:pavankumar8896@gmail.com" TargetMode="External"/><Relationship Id="rId3" Type="http://schemas.openxmlformats.org/officeDocument/2006/relationships/image" Target="../media/image15.jpeg"/><Relationship Id="rId7" Type="http://schemas.openxmlformats.org/officeDocument/2006/relationships/hyperlink" Target="mailto:venkateshummadisingu@gmaill.co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hyperlink" Target="mailto:vijayanandh12@gmail.com" TargetMode="External"/><Relationship Id="rId5" Type="http://schemas.openxmlformats.org/officeDocument/2006/relationships/hyperlink" Target="mailto:achu.smr21@gmail.com" TargetMode="External"/><Relationship Id="rId10" Type="http://schemas.openxmlformats.org/officeDocument/2006/relationships/image" Target="../media/image35.png"/><Relationship Id="rId4" Type="http://schemas.openxmlformats.org/officeDocument/2006/relationships/hyperlink" Target="mailto:harshverdhansoni@gmail.com" TargetMode="External"/><Relationship Id="rId9" Type="http://schemas.openxmlformats.org/officeDocument/2006/relationships/hyperlink" Target="mailto:chikkamuday007@gmail.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hyperlink" Target="https://www.google.co.in/url?sa=i&amp;rct=j&amp;q=&amp;esrc=s&amp;source=images&amp;cd=&amp;cad=rja&amp;uact=8&amp;ved=0ahUKEwigk-LF6tDQAhXLqI8KHUuRBOYQjRwIBw&amp;url=http://rajivelectronics.com/shop/page/51/&amp;psig=AFQjCNHyji0OA2TJjGxTMlpX51QXmDMc8Q&amp;ust=1480607387865381" TargetMode="External"/><Relationship Id="rId3" Type="http://schemas.openxmlformats.org/officeDocument/2006/relationships/notesSlide" Target="../notesSlides/notesSlide5.xml"/><Relationship Id="rId7" Type="http://schemas.openxmlformats.org/officeDocument/2006/relationships/image" Target="../media/image22.jpeg"/><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hyperlink" Target="https://www.google.co.in/url?sa=i&amp;rct=j&amp;q=&amp;esrc=s&amp;source=images&amp;cd=&amp;cad=rja&amp;uact=8&amp;ved=0ahUKEwji-6yS6tDQAhUSSI8KHbCxBOoQjRwIBw&amp;url=http://chinaprices.net/buy-lolin-v3-nodemcu-lua-wifi-development-board-banggood--banggood-5220655B4&amp;bvm=bv.139782543,d.c2I&amp;psig=AFQjCNHxezqBwB_TVWN_3zW5OhQU_fPAXg&amp;ust=1480607237569329" TargetMode="External"/><Relationship Id="rId5" Type="http://schemas.openxmlformats.org/officeDocument/2006/relationships/image" Target="../media/image21.jpeg"/><Relationship Id="rId4" Type="http://schemas.openxmlformats.org/officeDocument/2006/relationships/image" Target="../media/image20.png"/><Relationship Id="rId9"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smtClean="0"/>
              <a:t>NIT CALICUT, 2016</a:t>
            </a:r>
          </a:p>
        </p:txBody>
      </p:sp>
      <p:sp>
        <p:nvSpPr>
          <p:cNvPr id="5" name="Title 4"/>
          <p:cNvSpPr>
            <a:spLocks noGrp="1"/>
          </p:cNvSpPr>
          <p:nvPr>
            <p:ph type="title"/>
          </p:nvPr>
        </p:nvSpPr>
        <p:spPr>
          <a:xfrm>
            <a:off x="228600" y="3048000"/>
            <a:ext cx="7239000" cy="1828800"/>
          </a:xfrm>
        </p:spPr>
        <p:txBody>
          <a:bodyPr>
            <a:normAutofit fontScale="90000"/>
          </a:bodyPr>
          <a:lstStyle/>
          <a:p>
            <a:pPr algn="l"/>
            <a:r>
              <a:rPr lang="en-US" sz="2400" b="0" dirty="0">
                <a:solidFill>
                  <a:srgbClr val="7BCF27"/>
                </a:solidFill>
                <a:latin typeface="Calibri" pitchFamily="34" charset="0"/>
              </a:rPr>
              <a:t>I</a:t>
            </a:r>
            <a:r>
              <a:rPr lang="en-US" sz="2400" b="0" dirty="0" smtClean="0">
                <a:solidFill>
                  <a:srgbClr val="7BCF27"/>
                </a:solidFill>
                <a:latin typeface="Calibri" pitchFamily="34" charset="0"/>
              </a:rPr>
              <a:t>ntroducing</a:t>
            </a:r>
            <a:r>
              <a:rPr lang="en-US" sz="2400" b="0" dirty="0">
                <a:solidFill>
                  <a:srgbClr val="262626"/>
                </a:solidFill>
              </a:rPr>
              <a:t/>
            </a:r>
            <a:br>
              <a:rPr lang="en-US" sz="2400" b="0" dirty="0">
                <a:solidFill>
                  <a:srgbClr val="262626"/>
                </a:solidFill>
              </a:rPr>
            </a:br>
            <a:r>
              <a:rPr lang="en-US" sz="5600" b="0" dirty="0" smtClean="0">
                <a:solidFill>
                  <a:prstClr val="white"/>
                </a:solidFill>
              </a:rPr>
              <a:t>Smart Farming Project</a:t>
            </a:r>
            <a:endParaRPr lang="en-US" sz="5600" b="0" dirty="0"/>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87624" y="836712"/>
            <a:ext cx="1096516" cy="12609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0" name="Right Arrow 19"/>
          <p:cNvSpPr/>
          <p:nvPr/>
        </p:nvSpPr>
        <p:spPr>
          <a:xfrm>
            <a:off x="1979712" y="2029660"/>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ight Arrow 20"/>
          <p:cNvSpPr/>
          <p:nvPr/>
        </p:nvSpPr>
        <p:spPr>
          <a:xfrm>
            <a:off x="5099188" y="1995343"/>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Flow of Operation</a:t>
            </a:r>
            <a:endParaRPr lang="en-US" dirty="0"/>
          </a:p>
        </p:txBody>
      </p:sp>
      <p:sp>
        <p:nvSpPr>
          <p:cNvPr id="2" name="Oval 1"/>
          <p:cNvSpPr/>
          <p:nvPr/>
        </p:nvSpPr>
        <p:spPr>
          <a:xfrm>
            <a:off x="539552" y="1554725"/>
            <a:ext cx="1440160"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p>
          <a:p>
            <a:pPr algn="ctr"/>
            <a:r>
              <a:rPr lang="en-IN" dirty="0" smtClean="0"/>
              <a:t>Sensors</a:t>
            </a:r>
            <a:endParaRPr lang="en-IN" dirty="0"/>
          </a:p>
        </p:txBody>
      </p:sp>
      <p:sp>
        <p:nvSpPr>
          <p:cNvPr id="10" name="Oval 9"/>
          <p:cNvSpPr/>
          <p:nvPr/>
        </p:nvSpPr>
        <p:spPr>
          <a:xfrm>
            <a:off x="3393751" y="1520408"/>
            <a:ext cx="1440160"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p>
          <a:p>
            <a:pPr algn="ctr"/>
            <a:r>
              <a:rPr lang="en-IN" dirty="0" smtClean="0"/>
              <a:t>Node MCU</a:t>
            </a:r>
            <a:endParaRPr lang="en-IN" dirty="0"/>
          </a:p>
        </p:txBody>
      </p:sp>
      <p:sp>
        <p:nvSpPr>
          <p:cNvPr id="13" name="Oval 12"/>
          <p:cNvSpPr/>
          <p:nvPr/>
        </p:nvSpPr>
        <p:spPr>
          <a:xfrm>
            <a:off x="6732239" y="1520408"/>
            <a:ext cx="1440160"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a:t>
            </a:r>
          </a:p>
          <a:p>
            <a:pPr algn="ctr"/>
            <a:r>
              <a:rPr lang="en-IN" dirty="0" smtClean="0"/>
              <a:t>Cloud</a:t>
            </a:r>
            <a:endParaRPr lang="en-IN" dirty="0"/>
          </a:p>
        </p:txBody>
      </p:sp>
      <p:sp>
        <p:nvSpPr>
          <p:cNvPr id="14" name="Oval 13"/>
          <p:cNvSpPr/>
          <p:nvPr/>
        </p:nvSpPr>
        <p:spPr>
          <a:xfrm>
            <a:off x="6732240" y="4437112"/>
            <a:ext cx="1440160"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p>
          <a:p>
            <a:pPr algn="ctr"/>
            <a:r>
              <a:rPr lang="en-IN" dirty="0" smtClean="0"/>
              <a:t>Android App</a:t>
            </a:r>
            <a:endParaRPr lang="en-IN" dirty="0"/>
          </a:p>
        </p:txBody>
      </p:sp>
      <p:sp>
        <p:nvSpPr>
          <p:cNvPr id="15" name="Right Arrow 14"/>
          <p:cNvSpPr/>
          <p:nvPr/>
        </p:nvSpPr>
        <p:spPr>
          <a:xfrm rot="5400000">
            <a:off x="6925562" y="3454829"/>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Right Arrow 15"/>
          <p:cNvSpPr/>
          <p:nvPr/>
        </p:nvSpPr>
        <p:spPr>
          <a:xfrm rot="12449245">
            <a:off x="5152872" y="3711467"/>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Oval 17"/>
          <p:cNvSpPr/>
          <p:nvPr/>
        </p:nvSpPr>
        <p:spPr>
          <a:xfrm>
            <a:off x="3393751" y="4417211"/>
            <a:ext cx="1440160"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p>
          <a:p>
            <a:pPr algn="ctr"/>
            <a:r>
              <a:rPr lang="en-IN" dirty="0" smtClean="0"/>
              <a:t>Water Pump</a:t>
            </a:r>
            <a:endParaRPr lang="en-IN" dirty="0"/>
          </a:p>
        </p:txBody>
      </p:sp>
      <p:sp>
        <p:nvSpPr>
          <p:cNvPr id="22" name="Right Arrow 21"/>
          <p:cNvSpPr/>
          <p:nvPr/>
        </p:nvSpPr>
        <p:spPr>
          <a:xfrm rot="5400000">
            <a:off x="3541185" y="3466323"/>
            <a:ext cx="1053515" cy="490290"/>
          </a:xfrm>
          <a:prstGeom prst="rightArrow">
            <a:avLst/>
          </a:prstGeom>
          <a:gradFill flip="none" rotWithShape="1">
            <a:gsLst>
              <a:gs pos="15000">
                <a:schemeClr val="tx1">
                  <a:lumMod val="75000"/>
                  <a:lumOff val="25000"/>
                  <a:alpha val="18000"/>
                </a:schemeClr>
              </a:gs>
              <a:gs pos="48000">
                <a:schemeClr val="tx1">
                  <a:lumMod val="65000"/>
                  <a:lumOff val="35000"/>
                  <a:alpha val="2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251520" y="3496012"/>
            <a:ext cx="2746187" cy="2741299"/>
          </a:xfrm>
          <a:prstGeom prst="rect">
            <a:avLst/>
          </a:prstGeom>
          <a:noFill/>
        </p:spPr>
        <p:txBody>
          <a:bodyPr wrap="square" rtlCol="0" anchor="ctr">
            <a:normAutofit fontScale="92500" lnSpcReduction="20000"/>
          </a:bodyPr>
          <a:lstStyle/>
          <a:p>
            <a:pPr marL="342900" indent="-342900">
              <a:buFont typeface="Arial" panose="020B0604020202020204" pitchFamily="34" charset="0"/>
              <a:buChar char="•"/>
            </a:pPr>
            <a:r>
              <a:rPr lang="en-US" sz="2000" dirty="0" smtClean="0">
                <a:solidFill>
                  <a:prstClr val="black">
                    <a:lumMod val="65000"/>
                    <a:lumOff val="35000"/>
                  </a:prstClr>
                </a:solidFill>
              </a:rPr>
              <a:t>Date is sensed from Sensors</a:t>
            </a:r>
          </a:p>
          <a:p>
            <a:pPr marL="342900" indent="-342900">
              <a:buFont typeface="Arial" panose="020B0604020202020204" pitchFamily="34" charset="0"/>
              <a:buChar char="•"/>
            </a:pPr>
            <a:r>
              <a:rPr lang="en-US" sz="2000" dirty="0" smtClean="0">
                <a:solidFill>
                  <a:prstClr val="black">
                    <a:lumMod val="65000"/>
                    <a:lumOff val="35000"/>
                  </a:prstClr>
                </a:solidFill>
              </a:rPr>
              <a:t>Received by Node MCU connected with Wi-Fi Hotspot</a:t>
            </a:r>
          </a:p>
          <a:p>
            <a:pPr marL="342900" indent="-342900">
              <a:buFont typeface="Arial" panose="020B0604020202020204" pitchFamily="34" charset="0"/>
              <a:buChar char="•"/>
            </a:pPr>
            <a:r>
              <a:rPr lang="en-US" sz="2000" dirty="0" smtClean="0">
                <a:solidFill>
                  <a:prstClr val="black">
                    <a:lumMod val="65000"/>
                    <a:lumOff val="35000"/>
                  </a:prstClr>
                </a:solidFill>
              </a:rPr>
              <a:t>Sensed data is sent to Cloud</a:t>
            </a:r>
          </a:p>
          <a:p>
            <a:pPr marL="342900" indent="-342900">
              <a:buFont typeface="Arial" panose="020B0604020202020204" pitchFamily="34" charset="0"/>
              <a:buChar char="•"/>
            </a:pPr>
            <a:r>
              <a:rPr lang="en-US" sz="2000" dirty="0" smtClean="0">
                <a:solidFill>
                  <a:prstClr val="black">
                    <a:lumMod val="65000"/>
                    <a:lumOff val="35000"/>
                  </a:prstClr>
                </a:solidFill>
              </a:rPr>
              <a:t>Cloud data is fetched on Android App</a:t>
            </a:r>
          </a:p>
          <a:p>
            <a:pPr marL="342900" indent="-342900">
              <a:buFont typeface="Arial" panose="020B0604020202020204" pitchFamily="34" charset="0"/>
              <a:buChar char="•"/>
            </a:pPr>
            <a:r>
              <a:rPr lang="en-US" sz="2000" dirty="0" smtClean="0">
                <a:solidFill>
                  <a:prstClr val="black">
                    <a:lumMod val="65000"/>
                    <a:lumOff val="35000"/>
                  </a:prstClr>
                </a:solidFill>
              </a:rPr>
              <a:t>With App Farmer can control Devices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Technical Explanation II</a:t>
            </a:r>
            <a:endParaRPr lang="en-US" dirty="0"/>
          </a:p>
        </p:txBody>
      </p:sp>
      <p:sp>
        <p:nvSpPr>
          <p:cNvPr id="2" name="Rectangle 1"/>
          <p:cNvSpPr/>
          <p:nvPr/>
        </p:nvSpPr>
        <p:spPr>
          <a:xfrm>
            <a:off x="323528" y="1340768"/>
            <a:ext cx="8352928" cy="5447645"/>
          </a:xfrm>
          <a:prstGeom prst="rect">
            <a:avLst/>
          </a:prstGeom>
        </p:spPr>
        <p:txBody>
          <a:bodyPr wrap="square">
            <a:spAutoFit/>
          </a:bodyPr>
          <a:lstStyle/>
          <a:p>
            <a:pPr marL="342900" indent="-342900">
              <a:spcBef>
                <a:spcPct val="20000"/>
              </a:spcBef>
              <a:buFont typeface="Arial" pitchFamily="34" charset="0"/>
              <a:buChar char="•"/>
              <a:defRPr/>
            </a:pPr>
            <a:r>
              <a:rPr lang="en-IN" sz="2000" dirty="0">
                <a:solidFill>
                  <a:prstClr val="black"/>
                </a:solidFill>
              </a:rPr>
              <a:t>Android application has following features</a:t>
            </a:r>
          </a:p>
          <a:p>
            <a:pPr marL="800100" lvl="1" indent="-342900">
              <a:spcBef>
                <a:spcPct val="20000"/>
              </a:spcBef>
              <a:buFont typeface="Arial" pitchFamily="34" charset="0"/>
              <a:buChar char="•"/>
              <a:defRPr/>
            </a:pPr>
            <a:r>
              <a:rPr lang="en-IN" sz="2000" dirty="0">
                <a:solidFill>
                  <a:prstClr val="black"/>
                </a:solidFill>
              </a:rPr>
              <a:t>Farmers have to create an account on an App which provides them an unique Login ID </a:t>
            </a:r>
          </a:p>
          <a:p>
            <a:pPr marL="800100" lvl="1" indent="-342900">
              <a:spcBef>
                <a:spcPct val="20000"/>
              </a:spcBef>
              <a:buFont typeface="Arial" pitchFamily="34" charset="0"/>
              <a:buChar char="•"/>
              <a:defRPr/>
            </a:pPr>
            <a:r>
              <a:rPr lang="en-IN" sz="2000" dirty="0" smtClean="0">
                <a:solidFill>
                  <a:prstClr val="black"/>
                </a:solidFill>
              </a:rPr>
              <a:t>Farmer can see the Sensed data and Suggestion according to the current readings of the sensors for the Crop he has </a:t>
            </a:r>
            <a:r>
              <a:rPr lang="en-IN" sz="2000" dirty="0">
                <a:solidFill>
                  <a:prstClr val="black"/>
                </a:solidFill>
              </a:rPr>
              <a:t>s</a:t>
            </a:r>
            <a:r>
              <a:rPr lang="en-IN" sz="2000" dirty="0" smtClean="0">
                <a:solidFill>
                  <a:prstClr val="black"/>
                </a:solidFill>
              </a:rPr>
              <a:t>own ,by clicking on the Crop of interest button.</a:t>
            </a:r>
          </a:p>
          <a:p>
            <a:pPr marL="800100" lvl="1" indent="-342900">
              <a:spcBef>
                <a:spcPct val="20000"/>
              </a:spcBef>
              <a:buFont typeface="Arial" pitchFamily="34" charset="0"/>
              <a:buChar char="•"/>
              <a:defRPr/>
            </a:pPr>
            <a:r>
              <a:rPr lang="en-IN" sz="2000" dirty="0" smtClean="0">
                <a:solidFill>
                  <a:prstClr val="black"/>
                </a:solidFill>
              </a:rPr>
              <a:t>Each Farmer can perform Irrigation operation upon checking the soil moisture level of the field. When farmer clicks on the irrigate button, App generates unique URL inside the App which is  specific to the Farmer Login ID. </a:t>
            </a:r>
          </a:p>
          <a:p>
            <a:pPr marL="800100" lvl="1" indent="-342900">
              <a:spcBef>
                <a:spcPct val="20000"/>
              </a:spcBef>
              <a:buFont typeface="Arial" pitchFamily="34" charset="0"/>
              <a:buChar char="•"/>
              <a:defRPr/>
            </a:pPr>
            <a:r>
              <a:rPr lang="en-IN" sz="2000" dirty="0" smtClean="0">
                <a:solidFill>
                  <a:prstClr val="black"/>
                </a:solidFill>
              </a:rPr>
              <a:t>The Unique URL has IP address corresponding to the Node MCU present in his field which again controls the pump or Tap connected to its GPIO pins.</a:t>
            </a:r>
          </a:p>
          <a:p>
            <a:pPr marL="800100" lvl="1" indent="-342900">
              <a:spcBef>
                <a:spcPct val="20000"/>
              </a:spcBef>
              <a:buFont typeface="Arial" pitchFamily="34" charset="0"/>
              <a:buChar char="•"/>
              <a:defRPr/>
            </a:pPr>
            <a:r>
              <a:rPr lang="en-IN" sz="2000" dirty="0" smtClean="0">
                <a:solidFill>
                  <a:prstClr val="black"/>
                </a:solidFill>
              </a:rPr>
              <a:t>Screen Shots are Shared in the Next Slide</a:t>
            </a:r>
          </a:p>
          <a:p>
            <a:pPr lvl="1">
              <a:spcBef>
                <a:spcPct val="20000"/>
              </a:spcBef>
              <a:defRPr/>
            </a:pPr>
            <a:r>
              <a:rPr lang="en-IN" sz="2000" dirty="0" smtClean="0">
                <a:solidFill>
                  <a:prstClr val="black"/>
                </a:solidFill>
              </a:rPr>
              <a:t> </a:t>
            </a:r>
          </a:p>
          <a:p>
            <a:pPr marL="342900" indent="-342900">
              <a:spcBef>
                <a:spcPct val="20000"/>
              </a:spcBef>
              <a:buFont typeface="Arial" pitchFamily="34" charset="0"/>
              <a:buChar char="•"/>
              <a:defRPr/>
            </a:pPr>
            <a:endParaRPr lang="en-IN" sz="2000" dirty="0">
              <a:solidFill>
                <a:prstClr val="black"/>
              </a:solidFill>
            </a:endParaRPr>
          </a:p>
        </p:txBody>
      </p:sp>
    </p:spTree>
    <p:custDataLst>
      <p:tags r:id="rId1"/>
    </p:custDataLst>
    <p:extLst>
      <p:ext uri="{BB962C8B-B14F-4D97-AF65-F5344CB8AC3E}">
        <p14:creationId xmlns:p14="http://schemas.microsoft.com/office/powerpoint/2010/main" val="2409283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App Screen Shots</a:t>
            </a:r>
            <a:endParaRPr lang="en-US" dirty="0"/>
          </a:p>
        </p:txBody>
      </p:sp>
      <p:pic>
        <p:nvPicPr>
          <p:cNvPr id="3074"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5465" y="1201594"/>
            <a:ext cx="2698343" cy="4497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22676" y="1169706"/>
            <a:ext cx="2717476" cy="4529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228184" y="1169705"/>
            <a:ext cx="2717476" cy="4529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4630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smtClean="0"/>
              <a:t> </a:t>
            </a:r>
            <a:r>
              <a:rPr lang="en-IN" sz="3100" dirty="0" smtClean="0"/>
              <a:t>Cloud Data</a:t>
            </a:r>
            <a:endParaRPr lang="en-IN" sz="3100" dirty="0"/>
          </a:p>
        </p:txBody>
      </p:sp>
      <p:pic>
        <p:nvPicPr>
          <p:cNvPr id="1026" name="Picture 2"/>
          <p:cNvPicPr>
            <a:picLocks noGrp="1" noChangeAspect="1" noChangeArrowheads="1"/>
          </p:cNvPicPr>
          <p:nvPr>
            <p:ph sz="half" idx="1"/>
          </p:nvPr>
        </p:nvPicPr>
        <p:blipFill>
          <a:blip r:embed="rId2" cstate="email">
            <a:extLst>
              <a:ext uri="{28A0092B-C50C-407E-A947-70E740481C1C}">
                <a14:useLocalDpi xmlns:a14="http://schemas.microsoft.com/office/drawing/2010/main" val="0"/>
              </a:ext>
            </a:extLst>
          </a:blip>
          <a:srcRect/>
          <a:stretch>
            <a:fillRect/>
          </a:stretch>
        </p:blipFill>
        <p:spPr bwMode="auto">
          <a:xfrm>
            <a:off x="899592" y="907938"/>
            <a:ext cx="7200800" cy="2479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half" idx="2"/>
          </p:nvPr>
        </p:nvPicPr>
        <p:blipFill>
          <a:blip r:embed="rId3" cstate="email">
            <a:extLst>
              <a:ext uri="{28A0092B-C50C-407E-A947-70E740481C1C}">
                <a14:useLocalDpi xmlns:a14="http://schemas.microsoft.com/office/drawing/2010/main" val="0"/>
              </a:ext>
            </a:extLst>
          </a:blip>
          <a:srcRect/>
          <a:stretch>
            <a:fillRect/>
          </a:stretch>
        </p:blipFill>
        <p:spPr bwMode="auto">
          <a:xfrm>
            <a:off x="899592" y="3764232"/>
            <a:ext cx="7200800" cy="2643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4644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Cloud Data</a:t>
            </a:r>
            <a:endParaRPr lang="en-IN" dirty="0"/>
          </a:p>
        </p:txBody>
      </p:sp>
      <p:pic>
        <p:nvPicPr>
          <p:cNvPr id="2050" name="Picture 2"/>
          <p:cNvPicPr>
            <a:picLocks noGrp="1" noChangeAspect="1" noChangeArrowheads="1"/>
          </p:cNvPicPr>
          <p:nvPr>
            <p:ph sz="half" idx="1"/>
          </p:nvPr>
        </p:nvPicPr>
        <p:blipFill>
          <a:blip r:embed="rId2" cstate="email">
            <a:extLst>
              <a:ext uri="{28A0092B-C50C-407E-A947-70E740481C1C}">
                <a14:useLocalDpi xmlns:a14="http://schemas.microsoft.com/office/drawing/2010/main" val="0"/>
              </a:ext>
            </a:extLst>
          </a:blip>
          <a:srcRect/>
          <a:stretch>
            <a:fillRect/>
          </a:stretch>
        </p:blipFill>
        <p:spPr bwMode="auto">
          <a:xfrm>
            <a:off x="755576" y="1052736"/>
            <a:ext cx="7200800" cy="2416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sz="half" idx="2"/>
          </p:nvPr>
        </p:nvPicPr>
        <p:blipFill>
          <a:blip r:embed="rId3" cstate="email">
            <a:extLst>
              <a:ext uri="{28A0092B-C50C-407E-A947-70E740481C1C}">
                <a14:useLocalDpi xmlns:a14="http://schemas.microsoft.com/office/drawing/2010/main" val="0"/>
              </a:ext>
            </a:extLst>
          </a:blip>
          <a:srcRect/>
          <a:stretch>
            <a:fillRect/>
          </a:stretch>
        </p:blipFill>
        <p:spPr bwMode="auto">
          <a:xfrm>
            <a:off x="862088" y="3789040"/>
            <a:ext cx="7094288"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579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Alert </a:t>
            </a:r>
            <a:r>
              <a:rPr lang="en-IN" dirty="0"/>
              <a:t>E</a:t>
            </a:r>
            <a:r>
              <a:rPr lang="en-IN" dirty="0" smtClean="0"/>
              <a:t>mail Notifications</a:t>
            </a:r>
            <a:endParaRPr lang="en-IN" dirty="0"/>
          </a:p>
        </p:txBody>
      </p:sp>
      <p:pic>
        <p:nvPicPr>
          <p:cNvPr id="2050" name="Picture 2"/>
          <p:cNvPicPr>
            <a:picLocks noGrp="1" noChangeAspect="1" noChangeArrowheads="1"/>
          </p:cNvPicPr>
          <p:nvPr>
            <p:ph sz="half" idx="1"/>
          </p:nvPr>
        </p:nvPicPr>
        <p:blipFill>
          <a:blip r:embed="rId2" cstate="email">
            <a:extLst>
              <a:ext uri="{28A0092B-C50C-407E-A947-70E740481C1C}">
                <a14:useLocalDpi xmlns:a14="http://schemas.microsoft.com/office/drawing/2010/main" val="0"/>
              </a:ext>
            </a:extLst>
          </a:blip>
          <a:srcRect/>
          <a:stretch>
            <a:fillRect/>
          </a:stretch>
        </p:blipFill>
        <p:spPr bwMode="auto">
          <a:xfrm>
            <a:off x="210320" y="2264811"/>
            <a:ext cx="8682160" cy="2532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4080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Explanation III</a:t>
            </a:r>
            <a:endParaRPr lang="en-IN" dirty="0"/>
          </a:p>
        </p:txBody>
      </p:sp>
      <p:sp>
        <p:nvSpPr>
          <p:cNvPr id="3" name="Content Placeholder 2"/>
          <p:cNvSpPr>
            <a:spLocks noGrp="1"/>
          </p:cNvSpPr>
          <p:nvPr>
            <p:ph sz="half" idx="1"/>
          </p:nvPr>
        </p:nvSpPr>
        <p:spPr>
          <a:xfrm>
            <a:off x="457200" y="1676402"/>
            <a:ext cx="8147248" cy="4488902"/>
          </a:xfrm>
        </p:spPr>
        <p:txBody>
          <a:bodyPr>
            <a:normAutofit lnSpcReduction="10000"/>
          </a:bodyPr>
          <a:lstStyle/>
          <a:p>
            <a:r>
              <a:rPr lang="en-IN" dirty="0" smtClean="0"/>
              <a:t>If the temperature goes beyond 70*C, it might be due to fire in field. In such case, </a:t>
            </a:r>
            <a:r>
              <a:rPr lang="en-IN" dirty="0" err="1" smtClean="0"/>
              <a:t>i.e</a:t>
            </a:r>
            <a:r>
              <a:rPr lang="en-IN" dirty="0" smtClean="0"/>
              <a:t>, when temperature&gt;=70, we have created an event in </a:t>
            </a:r>
            <a:r>
              <a:rPr lang="en-IN" dirty="0" err="1" smtClean="0"/>
              <a:t>Ubidots</a:t>
            </a:r>
            <a:r>
              <a:rPr lang="en-IN" dirty="0" smtClean="0"/>
              <a:t> platform to send an email. </a:t>
            </a:r>
          </a:p>
          <a:p>
            <a:r>
              <a:rPr lang="en-IN" dirty="0" smtClean="0"/>
              <a:t>The PIR sensor is connected to digital pin of Node MCU. This updates logic values to the </a:t>
            </a:r>
            <a:r>
              <a:rPr lang="en-IN" dirty="0" err="1" smtClean="0"/>
              <a:t>Ubidots</a:t>
            </a:r>
            <a:r>
              <a:rPr lang="en-IN" dirty="0" smtClean="0"/>
              <a:t> cloud and event(sending mail) occurs for logic 1</a:t>
            </a:r>
          </a:p>
          <a:p>
            <a:r>
              <a:rPr lang="en-IN" dirty="0" smtClean="0"/>
              <a:t> </a:t>
            </a:r>
            <a:r>
              <a:rPr lang="en-IN" dirty="0"/>
              <a:t>This could be modified as sending SMS also by just changing the type of event in </a:t>
            </a:r>
            <a:r>
              <a:rPr lang="en-IN" dirty="0" err="1"/>
              <a:t>Ubidots</a:t>
            </a:r>
            <a:r>
              <a:rPr lang="en-IN" dirty="0"/>
              <a:t> </a:t>
            </a:r>
            <a:r>
              <a:rPr lang="en-IN" dirty="0" smtClean="0"/>
              <a:t>platform.</a:t>
            </a:r>
          </a:p>
          <a:p>
            <a:r>
              <a:rPr lang="en-IN" dirty="0" smtClean="0"/>
              <a:t>Slides are shared in the next slides.</a:t>
            </a:r>
          </a:p>
          <a:p>
            <a:endParaRPr lang="en-IN" dirty="0" smtClean="0"/>
          </a:p>
          <a:p>
            <a:pPr marL="0" indent="0">
              <a:buNone/>
            </a:pPr>
            <a:endParaRPr lang="en-IN" dirty="0"/>
          </a:p>
        </p:txBody>
      </p:sp>
    </p:spTree>
    <p:extLst>
      <p:ext uri="{BB962C8B-B14F-4D97-AF65-F5344CB8AC3E}">
        <p14:creationId xmlns:p14="http://schemas.microsoft.com/office/powerpoint/2010/main" val="2654642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Performance Analysis of Project</a:t>
            </a:r>
            <a:endParaRPr lang="en-US" dirty="0"/>
          </a:p>
        </p:txBody>
      </p:sp>
      <p:sp>
        <p:nvSpPr>
          <p:cNvPr id="3" name="TextBox 2"/>
          <p:cNvSpPr txBox="1"/>
          <p:nvPr/>
        </p:nvSpPr>
        <p:spPr>
          <a:xfrm>
            <a:off x="611560" y="1412776"/>
            <a:ext cx="7848872" cy="4680520"/>
          </a:xfrm>
          <a:prstGeom prst="rect">
            <a:avLst/>
          </a:prstGeom>
          <a:noFill/>
        </p:spPr>
        <p:txBody>
          <a:bodyPr wrap="square" rtlCol="0" anchor="ctr">
            <a:normAutofit/>
          </a:bodyPr>
          <a:lstStyle/>
          <a:p>
            <a:pPr marL="342900" indent="-342900">
              <a:buFont typeface="Arial" panose="020B0604020202020204" pitchFamily="34" charset="0"/>
              <a:buChar char="•"/>
            </a:pPr>
            <a:r>
              <a:rPr lang="en-US" sz="2800" dirty="0" smtClean="0">
                <a:solidFill>
                  <a:prstClr val="black">
                    <a:lumMod val="65000"/>
                    <a:lumOff val="35000"/>
                  </a:prstClr>
                </a:solidFill>
              </a:rPr>
              <a:t>The performance of the project is real time with lag or 2-3 seconds.</a:t>
            </a:r>
          </a:p>
          <a:p>
            <a:pPr marL="342900" indent="-342900">
              <a:buFont typeface="Arial" panose="020B0604020202020204" pitchFamily="34" charset="0"/>
              <a:buChar char="•"/>
            </a:pPr>
            <a:r>
              <a:rPr lang="en-US" sz="2800" dirty="0" smtClean="0">
                <a:solidFill>
                  <a:prstClr val="black">
                    <a:lumMod val="65000"/>
                    <a:lumOff val="35000"/>
                  </a:prstClr>
                </a:solidFill>
              </a:rPr>
              <a:t>When multiple sensors are used there  is no extra delay in the performance. This ensures that we can perform this project with real time data having multiple sensors working concurrently.</a:t>
            </a:r>
          </a:p>
          <a:p>
            <a:pPr marL="342900" indent="-342900">
              <a:buFont typeface="Arial" panose="020B0604020202020204" pitchFamily="34" charset="0"/>
              <a:buChar char="•"/>
            </a:pPr>
            <a:r>
              <a:rPr lang="en-US" sz="2800" dirty="0" smtClean="0">
                <a:solidFill>
                  <a:prstClr val="black">
                    <a:lumMod val="65000"/>
                    <a:lumOff val="35000"/>
                  </a:prstClr>
                </a:solidFill>
              </a:rPr>
              <a:t>There can be variation in the performance depending upon the network speed . If the network is fast the response is satisfying with almost no delay</a:t>
            </a:r>
          </a:p>
          <a:p>
            <a:pPr marL="342900" indent="-342900">
              <a:buFont typeface="Arial" panose="020B0604020202020204" pitchFamily="34" charset="0"/>
              <a:buChar char="•"/>
            </a:pPr>
            <a:endParaRPr lang="en-US" sz="2000" dirty="0" smtClean="0">
              <a:solidFill>
                <a:prstClr val="black">
                  <a:lumMod val="65000"/>
                  <a:lumOff val="35000"/>
                </a:prstClr>
              </a:solidFill>
            </a:endParaRPr>
          </a:p>
          <a:p>
            <a:pPr marL="342900" indent="-342900">
              <a:buFont typeface="Arial" panose="020B0604020202020204" pitchFamily="34" charset="0"/>
              <a:buChar char="•"/>
            </a:pPr>
            <a:endParaRPr lang="en-US" sz="2000" dirty="0">
              <a:solidFill>
                <a:prstClr val="black">
                  <a:lumMod val="65000"/>
                  <a:lumOff val="35000"/>
                </a:prstClr>
              </a:solidFill>
            </a:endParaRPr>
          </a:p>
          <a:p>
            <a:endParaRPr lang="en-US" sz="2000" dirty="0" smtClean="0">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1298074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Cost Incurred for Project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38059653"/>
              </p:ext>
            </p:extLst>
          </p:nvPr>
        </p:nvGraphicFramePr>
        <p:xfrm>
          <a:off x="1619672" y="2492896"/>
          <a:ext cx="6096000" cy="3691987"/>
        </p:xfrm>
        <a:graphic>
          <a:graphicData uri="http://schemas.openxmlformats.org/drawingml/2006/table">
            <a:tbl>
              <a:tblPr firstRow="1" bandRow="1">
                <a:tableStyleId>{5C22544A-7EE6-4342-B048-85BDC9FD1C3A}</a:tableStyleId>
              </a:tblPr>
              <a:tblGrid>
                <a:gridCol w="3048000"/>
                <a:gridCol w="3048000"/>
              </a:tblGrid>
              <a:tr h="400147">
                <a:tc>
                  <a:txBody>
                    <a:bodyPr/>
                    <a:lstStyle/>
                    <a:p>
                      <a:r>
                        <a:rPr lang="en-IN" dirty="0" smtClean="0"/>
                        <a:t>Item Name</a:t>
                      </a:r>
                      <a:endParaRPr lang="en-IN" dirty="0"/>
                    </a:p>
                  </a:txBody>
                  <a:tcPr/>
                </a:tc>
                <a:tc>
                  <a:txBody>
                    <a:bodyPr/>
                    <a:lstStyle/>
                    <a:p>
                      <a:r>
                        <a:rPr lang="en-IN" dirty="0" smtClean="0"/>
                        <a:t>Price(in Rupees)</a:t>
                      </a:r>
                      <a:endParaRPr lang="en-IN" dirty="0"/>
                    </a:p>
                  </a:txBody>
                  <a:tcPr/>
                </a:tc>
              </a:tr>
              <a:tr h="349175">
                <a:tc>
                  <a:txBody>
                    <a:bodyPr/>
                    <a:lstStyle/>
                    <a:p>
                      <a:r>
                        <a:rPr lang="en-IN" dirty="0" smtClean="0"/>
                        <a:t>DHT 11 </a:t>
                      </a:r>
                      <a:endParaRPr lang="en-IN" dirty="0"/>
                    </a:p>
                  </a:txBody>
                  <a:tcPr/>
                </a:tc>
                <a:tc>
                  <a:txBody>
                    <a:bodyPr/>
                    <a:lstStyle/>
                    <a:p>
                      <a:r>
                        <a:rPr lang="en-IN" dirty="0" smtClean="0"/>
                        <a:t>160/-</a:t>
                      </a:r>
                      <a:endParaRPr lang="en-IN" dirty="0"/>
                    </a:p>
                  </a:txBody>
                  <a:tcPr/>
                </a:tc>
              </a:tr>
              <a:tr h="349175">
                <a:tc>
                  <a:txBody>
                    <a:bodyPr/>
                    <a:lstStyle/>
                    <a:p>
                      <a:r>
                        <a:rPr lang="en-IN" dirty="0" smtClean="0"/>
                        <a:t>Soil</a:t>
                      </a:r>
                      <a:r>
                        <a:rPr lang="en-IN" baseline="0" dirty="0" smtClean="0"/>
                        <a:t> Moisture Sensor</a:t>
                      </a:r>
                      <a:endParaRPr lang="en-IN" dirty="0"/>
                    </a:p>
                  </a:txBody>
                  <a:tcPr/>
                </a:tc>
                <a:tc>
                  <a:txBody>
                    <a:bodyPr/>
                    <a:lstStyle/>
                    <a:p>
                      <a:r>
                        <a:rPr lang="en-IN" dirty="0" smtClean="0"/>
                        <a:t>180/-</a:t>
                      </a:r>
                      <a:endParaRPr lang="en-IN" dirty="0"/>
                    </a:p>
                  </a:txBody>
                  <a:tcPr/>
                </a:tc>
              </a:tr>
              <a:tr h="349175">
                <a:tc>
                  <a:txBody>
                    <a:bodyPr/>
                    <a:lstStyle/>
                    <a:p>
                      <a:r>
                        <a:rPr lang="en-IN" dirty="0" smtClean="0"/>
                        <a:t>ESP</a:t>
                      </a:r>
                      <a:r>
                        <a:rPr lang="en-IN" baseline="0" dirty="0" smtClean="0"/>
                        <a:t> 8266</a:t>
                      </a:r>
                      <a:endParaRPr lang="en-IN" dirty="0"/>
                    </a:p>
                  </a:txBody>
                  <a:tcPr/>
                </a:tc>
                <a:tc>
                  <a:txBody>
                    <a:bodyPr/>
                    <a:lstStyle/>
                    <a:p>
                      <a:r>
                        <a:rPr lang="en-IN" dirty="0" smtClean="0"/>
                        <a:t>540/-</a:t>
                      </a:r>
                      <a:endParaRPr lang="en-IN" dirty="0"/>
                    </a:p>
                  </a:txBody>
                  <a:tcPr/>
                </a:tc>
              </a:tr>
              <a:tr h="349175">
                <a:tc>
                  <a:txBody>
                    <a:bodyPr/>
                    <a:lstStyle/>
                    <a:p>
                      <a:r>
                        <a:rPr lang="en-IN" dirty="0" smtClean="0"/>
                        <a:t>Bread Board</a:t>
                      </a:r>
                      <a:endParaRPr lang="en-IN" dirty="0"/>
                    </a:p>
                  </a:txBody>
                  <a:tcPr/>
                </a:tc>
                <a:tc>
                  <a:txBody>
                    <a:bodyPr/>
                    <a:lstStyle/>
                    <a:p>
                      <a:r>
                        <a:rPr lang="en-IN" dirty="0" smtClean="0"/>
                        <a:t>70/-</a:t>
                      </a:r>
                      <a:endParaRPr lang="en-IN" dirty="0"/>
                    </a:p>
                  </a:txBody>
                  <a:tcPr/>
                </a:tc>
              </a:tr>
              <a:tr h="349175">
                <a:tc>
                  <a:txBody>
                    <a:bodyPr/>
                    <a:lstStyle/>
                    <a:p>
                      <a:r>
                        <a:rPr lang="en-IN" dirty="0" smtClean="0"/>
                        <a:t>Jumper Wires</a:t>
                      </a:r>
                      <a:endParaRPr lang="en-IN" dirty="0"/>
                    </a:p>
                  </a:txBody>
                  <a:tcPr/>
                </a:tc>
                <a:tc>
                  <a:txBody>
                    <a:bodyPr/>
                    <a:lstStyle/>
                    <a:p>
                      <a:r>
                        <a:rPr lang="en-IN" dirty="0" smtClean="0"/>
                        <a:t>30/-</a:t>
                      </a:r>
                      <a:endParaRPr lang="en-IN" dirty="0"/>
                    </a:p>
                  </a:txBody>
                  <a:tcPr/>
                </a:tc>
              </a:tr>
              <a:tr h="349175">
                <a:tc>
                  <a:txBody>
                    <a:bodyPr/>
                    <a:lstStyle/>
                    <a:p>
                      <a:r>
                        <a:rPr lang="en-IN" dirty="0" smtClean="0"/>
                        <a:t>Water Pump</a:t>
                      </a:r>
                      <a:endParaRPr lang="en-IN" dirty="0"/>
                    </a:p>
                  </a:txBody>
                  <a:tcPr/>
                </a:tc>
                <a:tc>
                  <a:txBody>
                    <a:bodyPr/>
                    <a:lstStyle/>
                    <a:p>
                      <a:r>
                        <a:rPr lang="en-IN" dirty="0" smtClean="0"/>
                        <a:t>200/-</a:t>
                      </a:r>
                    </a:p>
                  </a:txBody>
                  <a:tcPr/>
                </a:tc>
              </a:tr>
              <a:tr h="349175">
                <a:tc>
                  <a:txBody>
                    <a:bodyPr/>
                    <a:lstStyle/>
                    <a:p>
                      <a:r>
                        <a:rPr lang="en-IN" dirty="0" smtClean="0"/>
                        <a:t>Battery 9V</a:t>
                      </a:r>
                      <a:endParaRPr lang="en-IN" dirty="0"/>
                    </a:p>
                  </a:txBody>
                  <a:tcPr/>
                </a:tc>
                <a:tc>
                  <a:txBody>
                    <a:bodyPr/>
                    <a:lstStyle/>
                    <a:p>
                      <a:r>
                        <a:rPr lang="en-IN" dirty="0" smtClean="0"/>
                        <a:t>20/-</a:t>
                      </a:r>
                    </a:p>
                  </a:txBody>
                  <a:tcPr/>
                </a:tc>
              </a:tr>
              <a:tr h="349175">
                <a:tc>
                  <a:txBody>
                    <a:bodyPr/>
                    <a:lstStyle/>
                    <a:p>
                      <a:r>
                        <a:rPr lang="en-IN" dirty="0" smtClean="0"/>
                        <a:t>PIR Sensor</a:t>
                      </a:r>
                      <a:endParaRPr lang="en-IN" dirty="0"/>
                    </a:p>
                  </a:txBody>
                  <a:tcPr/>
                </a:tc>
                <a:tc>
                  <a:txBody>
                    <a:bodyPr/>
                    <a:lstStyle/>
                    <a:p>
                      <a:r>
                        <a:rPr lang="en-IN" dirty="0" smtClean="0"/>
                        <a:t>100/-</a:t>
                      </a:r>
                    </a:p>
                  </a:txBody>
                  <a:tcPr/>
                </a:tc>
              </a:tr>
              <a:tr h="349175">
                <a:tc>
                  <a:txBody>
                    <a:bodyPr/>
                    <a:lstStyle/>
                    <a:p>
                      <a:r>
                        <a:rPr lang="en-IN" dirty="0" smtClean="0">
                          <a:solidFill>
                            <a:schemeClr val="bg1"/>
                          </a:solidFill>
                        </a:rPr>
                        <a:t>Total</a:t>
                      </a:r>
                      <a:endParaRPr lang="en-IN" dirty="0">
                        <a:solidFill>
                          <a:schemeClr val="bg1"/>
                        </a:solidFill>
                      </a:endParaRPr>
                    </a:p>
                  </a:txBody>
                  <a:tcPr>
                    <a:solidFill>
                      <a:schemeClr val="accent5">
                        <a:lumMod val="50000"/>
                      </a:schemeClr>
                    </a:solidFill>
                  </a:tcPr>
                </a:tc>
                <a:tc>
                  <a:txBody>
                    <a:bodyPr/>
                    <a:lstStyle/>
                    <a:p>
                      <a:r>
                        <a:rPr lang="en-IN" dirty="0" smtClean="0">
                          <a:solidFill>
                            <a:schemeClr val="bg1"/>
                          </a:solidFill>
                        </a:rPr>
                        <a:t>1300/-</a:t>
                      </a:r>
                      <a:endParaRPr lang="en-IN" dirty="0">
                        <a:solidFill>
                          <a:schemeClr val="bg1"/>
                        </a:solidFill>
                      </a:endParaRPr>
                    </a:p>
                  </a:txBody>
                  <a:tcPr>
                    <a:solidFill>
                      <a:schemeClr val="accent5">
                        <a:lumMod val="50000"/>
                      </a:schemeClr>
                    </a:solidFill>
                  </a:tcPr>
                </a:tc>
              </a:tr>
            </a:tbl>
          </a:graphicData>
        </a:graphic>
      </p:graphicFrame>
    </p:spTree>
    <p:custDataLst>
      <p:tags r:id="rId1"/>
    </p:custDataLst>
    <p:extLst>
      <p:ext uri="{BB962C8B-B14F-4D97-AF65-F5344CB8AC3E}">
        <p14:creationId xmlns:p14="http://schemas.microsoft.com/office/powerpoint/2010/main" val="1112770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Our Project</a:t>
            </a:r>
            <a:endParaRPr lang="en-IN" dirty="0"/>
          </a:p>
        </p:txBody>
      </p:sp>
      <p:sp>
        <p:nvSpPr>
          <p:cNvPr id="3" name="Content Placeholder 2"/>
          <p:cNvSpPr>
            <a:spLocks noGrp="1"/>
          </p:cNvSpPr>
          <p:nvPr>
            <p:ph sz="half" idx="1"/>
          </p:nvPr>
        </p:nvSpPr>
        <p:spPr>
          <a:xfrm>
            <a:off x="457200" y="1676402"/>
            <a:ext cx="8075240" cy="3971455"/>
          </a:xfrm>
        </p:spPr>
        <p:txBody>
          <a:bodyPr>
            <a:normAutofit fontScale="77500" lnSpcReduction="20000"/>
          </a:bodyPr>
          <a:lstStyle/>
          <a:p>
            <a:r>
              <a:rPr lang="en-IN" dirty="0" smtClean="0"/>
              <a:t>PIR sensor helps in reducing the crop losses by detecting grazing animals in the farm.</a:t>
            </a:r>
          </a:p>
          <a:p>
            <a:r>
              <a:rPr lang="en-IN" dirty="0" smtClean="0"/>
              <a:t>By sensing soil moisture we can avoid wastage of water.</a:t>
            </a:r>
          </a:p>
          <a:p>
            <a:r>
              <a:rPr lang="en-IN" dirty="0" smtClean="0"/>
              <a:t>Fire accidents will be notified through email.</a:t>
            </a:r>
          </a:p>
          <a:p>
            <a:r>
              <a:rPr lang="en-IN" dirty="0" smtClean="0"/>
              <a:t>If more than adequate amount of water is flowing in the farm the farmer will get notified through email.</a:t>
            </a:r>
          </a:p>
          <a:p>
            <a:r>
              <a:rPr lang="en-IN" dirty="0" smtClean="0"/>
              <a:t>We have included rainfall forecast in the app, which is much easier and accurate when compared to usual TV/Radio weather broadcasts. </a:t>
            </a:r>
          </a:p>
          <a:p>
            <a:r>
              <a:rPr lang="en-IN" dirty="0" smtClean="0"/>
              <a:t>We have used ESP8266 node </a:t>
            </a:r>
            <a:r>
              <a:rPr lang="en-IN" dirty="0" err="1" smtClean="0"/>
              <a:t>mcu</a:t>
            </a:r>
            <a:r>
              <a:rPr lang="en-IN" dirty="0" smtClean="0"/>
              <a:t> which is a very cost effective  Wi-Fi  module.</a:t>
            </a:r>
          </a:p>
          <a:p>
            <a:pPr marL="0" indent="0">
              <a:buNone/>
            </a:pPr>
            <a:r>
              <a:rPr lang="en-IN" dirty="0" smtClean="0"/>
              <a:t>  </a:t>
            </a:r>
            <a:endParaRPr lang="en-IN" dirty="0"/>
          </a:p>
        </p:txBody>
      </p:sp>
    </p:spTree>
    <p:extLst>
      <p:ext uri="{BB962C8B-B14F-4D97-AF65-F5344CB8AC3E}">
        <p14:creationId xmlns:p14="http://schemas.microsoft.com/office/powerpoint/2010/main" val="3619401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txBox="1">
            <a:spLocks/>
          </p:cNvSpPr>
          <p:nvPr>
            <p:custDataLst>
              <p:tags r:id="rId1"/>
            </p:custDataLst>
          </p:nvPr>
        </p:nvSpPr>
        <p:spPr>
          <a:xfrm>
            <a:off x="381000" y="1219200"/>
            <a:ext cx="8001000" cy="457200"/>
          </a:xfrm>
          <a:prstGeom prst="rect">
            <a:avLst/>
          </a:prstGeom>
        </p:spPr>
        <p:txBody>
          <a:bodyPr>
            <a:noAutofit/>
          </a:bodyPr>
          <a:lstStyle>
            <a:extLst/>
          </a:lstStyle>
          <a:p>
            <a:pPr marL="342900" indent="-342900">
              <a:lnSpc>
                <a:spcPct val="114000"/>
              </a:lnSpc>
              <a:spcBef>
                <a:spcPct val="20000"/>
              </a:spcBef>
              <a:buFont typeface="Arial" pitchFamily="34" charset="0"/>
              <a:buNone/>
              <a:defRPr/>
            </a:pPr>
            <a:r>
              <a:rPr lang="en-IN" sz="2000" b="1" dirty="0" smtClean="0">
                <a:solidFill>
                  <a:prstClr val="black">
                    <a:lumMod val="85000"/>
                    <a:lumOff val="15000"/>
                  </a:prstClr>
                </a:solidFill>
              </a:rPr>
              <a:t>	We have noticed following problems associated with the Indian agriculture, looking in view of the solutions that are easily possible with current </a:t>
            </a:r>
            <a:r>
              <a:rPr lang="en-IN" sz="2000" b="1" dirty="0" err="1" smtClean="0">
                <a:solidFill>
                  <a:prstClr val="black">
                    <a:lumMod val="85000"/>
                    <a:lumOff val="15000"/>
                  </a:prstClr>
                </a:solidFill>
              </a:rPr>
              <a:t>IoT</a:t>
            </a:r>
            <a:r>
              <a:rPr lang="en-IN" sz="2000" b="1" dirty="0" smtClean="0">
                <a:solidFill>
                  <a:prstClr val="black">
                    <a:lumMod val="85000"/>
                    <a:lumOff val="15000"/>
                  </a:prstClr>
                </a:solidFill>
              </a:rPr>
              <a:t> technology:</a:t>
            </a:r>
            <a:endParaRPr lang="en-IN" sz="2000" b="1" dirty="0">
              <a:solidFill>
                <a:prstClr val="black">
                  <a:lumMod val="85000"/>
                  <a:lumOff val="15000"/>
                </a:prstClr>
              </a:solidFill>
            </a:endParaRPr>
          </a:p>
          <a:p>
            <a:pPr marL="342900" indent="-342900">
              <a:lnSpc>
                <a:spcPct val="114000"/>
              </a:lnSpc>
              <a:spcBef>
                <a:spcPct val="20000"/>
              </a:spcBef>
              <a:buFont typeface="Arial" pitchFamily="34" charset="0"/>
              <a:buNone/>
              <a:defRPr/>
            </a:pPr>
            <a:endParaRPr lang="en-US" sz="2000" dirty="0" smtClean="0">
              <a:solidFill>
                <a:prstClr val="black">
                  <a:lumMod val="85000"/>
                  <a:lumOff val="15000"/>
                </a:prstClr>
              </a:solidFill>
            </a:endParaRPr>
          </a:p>
          <a:p>
            <a:pPr marL="342900" indent="-342900">
              <a:spcBef>
                <a:spcPct val="20000"/>
              </a:spcBef>
              <a:buFont typeface="Arial" pitchFamily="34" charset="0"/>
              <a:buChar char="•"/>
              <a:defRPr/>
            </a:pPr>
            <a:r>
              <a:rPr lang="en-IN" sz="2000" dirty="0">
                <a:solidFill>
                  <a:prstClr val="black"/>
                </a:solidFill>
              </a:rPr>
              <a:t>There is very less knowledge among the farmers about the exact values of the temperature, humidity and soil moisture of the field. This leads to unnecessary watering, wrong crop selection, </a:t>
            </a:r>
            <a:r>
              <a:rPr lang="en-IN" sz="2000" dirty="0" err="1">
                <a:solidFill>
                  <a:prstClr val="black"/>
                </a:solidFill>
              </a:rPr>
              <a:t>etc</a:t>
            </a:r>
            <a:r>
              <a:rPr lang="en-IN" sz="2000" dirty="0">
                <a:solidFill>
                  <a:prstClr val="black"/>
                </a:solidFill>
              </a:rPr>
              <a:t> </a:t>
            </a:r>
            <a:endParaRPr lang="en-IN" sz="2000" dirty="0" smtClean="0">
              <a:solidFill>
                <a:prstClr val="black"/>
              </a:solidFill>
            </a:endParaRPr>
          </a:p>
          <a:p>
            <a:pPr marL="342900" indent="-342900">
              <a:spcBef>
                <a:spcPct val="20000"/>
              </a:spcBef>
              <a:buFont typeface="Arial" pitchFamily="34" charset="0"/>
              <a:buChar char="•"/>
              <a:defRPr/>
            </a:pPr>
            <a:r>
              <a:rPr lang="en-IN" sz="2000" dirty="0" smtClean="0">
                <a:solidFill>
                  <a:prstClr val="black"/>
                </a:solidFill>
              </a:rPr>
              <a:t>Most of the farmer’s time is consumed in irrigating the field which can be automated and irrigated automatically according the  current moisture level of the soil.</a:t>
            </a:r>
          </a:p>
          <a:p>
            <a:pPr marL="342900" indent="-342900">
              <a:spcBef>
                <a:spcPct val="20000"/>
              </a:spcBef>
              <a:buFont typeface="Arial" pitchFamily="34" charset="0"/>
              <a:buChar char="•"/>
              <a:defRPr/>
            </a:pPr>
            <a:r>
              <a:rPr lang="en-IN" sz="2000" dirty="0" smtClean="0">
                <a:solidFill>
                  <a:prstClr val="black"/>
                </a:solidFill>
              </a:rPr>
              <a:t>Saving the crop from problems like fire accidents and grazing by cattle</a:t>
            </a:r>
          </a:p>
          <a:p>
            <a:pPr marL="342900" indent="-342900">
              <a:spcBef>
                <a:spcPct val="20000"/>
              </a:spcBef>
              <a:buFont typeface="Arial" pitchFamily="34" charset="0"/>
              <a:buChar char="•"/>
              <a:defRPr/>
            </a:pPr>
            <a:endParaRPr lang="en-IN" sz="2000" dirty="0" smtClean="0">
              <a:solidFill>
                <a:prstClr val="black"/>
              </a:solidFill>
            </a:endParaRPr>
          </a:p>
        </p:txBody>
      </p:sp>
      <p:sp>
        <p:nvSpPr>
          <p:cNvPr id="19" name="Title 18"/>
          <p:cNvSpPr>
            <a:spLocks noGrp="1"/>
          </p:cNvSpPr>
          <p:nvPr>
            <p:ph type="title"/>
          </p:nvPr>
        </p:nvSpPr>
        <p:spPr>
          <a:xfrm>
            <a:off x="445911" y="76200"/>
            <a:ext cx="8229600" cy="1143000"/>
          </a:xfrm>
        </p:spPr>
        <p:txBody>
          <a:bodyPr>
            <a:normAutofit/>
          </a:bodyPr>
          <a:lstStyle/>
          <a:p>
            <a:pPr lvl="0">
              <a:spcBef>
                <a:spcPts val="0"/>
              </a:spcBef>
            </a:pPr>
            <a:r>
              <a:rPr lang="en-US" b="1" dirty="0" smtClean="0">
                <a:solidFill>
                  <a:prstClr val="black">
                    <a:lumMod val="85000"/>
                    <a:lumOff val="15000"/>
                  </a:prstClr>
                </a:solidFill>
                <a:ea typeface="+mn-ea"/>
                <a:cs typeface="+mn-cs"/>
              </a:rPr>
              <a:t>Indian Agriculture and Challenges</a:t>
            </a: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372599" y="2062304"/>
            <a:ext cx="559337" cy="452296"/>
          </a:xfrm>
          <a:prstGeom prst="rect">
            <a:avLst/>
          </a:prstGeom>
          <a:extLst>
            <a:ext uri="{53640926-AAD7-44D8-BBD7-CCE9431645EC}">
              <a14:shadowObscured xmlns:a14="http://schemas.microsoft.com/office/drawing/2010/main" val="1"/>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19000" decel="40000" fill="hold" nodeType="afterEffect">
                                  <p:stCondLst>
                                    <p:cond delay="0"/>
                                  </p:stCondLst>
                                  <p:childTnLst>
                                    <p:animMotion origin="layout" path="M -0.01389 -0.01134 L -0.50556 -0.00764 " pathEditMode="relative" rAng="0" ptsTypes="AA">
                                      <p:cBhvr>
                                        <p:cTn id="6" dur="1000" fill="hold"/>
                                        <p:tgtEl>
                                          <p:spTgt spid="2050"/>
                                        </p:tgtEl>
                                        <p:attrNameLst>
                                          <p:attrName>ppt_x</p:attrName>
                                          <p:attrName>ppt_y</p:attrName>
                                        </p:attrNameLst>
                                      </p:cBhvr>
                                      <p:rCtr x="-24583" y="185"/>
                                    </p:animMotion>
                                  </p:childTnLst>
                                </p:cTn>
                              </p:par>
                            </p:childTnLst>
                          </p:cTn>
                        </p:par>
                        <p:par>
                          <p:cTn id="7" fill="hold">
                            <p:stCondLst>
                              <p:cond delay="1000"/>
                            </p:stCondLst>
                            <p:childTnLst>
                              <p:par>
                                <p:cTn id="8" presetID="0" presetClass="path" presetSubtype="0" accel="50000" decel="50000" fill="hold" nodeType="afterEffect">
                                  <p:stCondLst>
                                    <p:cond delay="0"/>
                                  </p:stCondLst>
                                  <p:childTnLst>
                                    <p:animMotion origin="layout" path="M -0.50452 -0.0081 C -0.49844 -0.00555 -0.49306 -0.00139 -0.48716 0.00092 C -0.48368 0.00439 -0.48073 0.00462 -0.47691 0.00717 C -0.47344 0.00948 -0.46997 0.01248 -0.4665 0.0148 C -0.45886 0.01989 -0.45 0.02197 -0.44237 0.02705 C -0.43073 0.03492 -0.41928 0.04486 -0.40678 0.04995 C -0.40365 0.05458 -0.39636 0.05735 -0.39184 0.06082 C -0.38438 0.0666 -0.37605 0.07007 -0.36875 0.07608 C -0.36493 0.07932 -0.36459 0.08117 -0.36077 0.08372 C -0.35625 0.08672 -0.35816 0.08348 -0.35382 0.08834 C -0.34792 0.09505 -0.33612 0.10892 -0.32865 0.11147 C -0.32587 0.11679 -0.32344 0.12026 -0.31945 0.12372 C -0.31823 0.12581 -0.31737 0.12812 -0.31598 0.12997 C -0.31459 0.13182 -0.3125 0.13251 -0.31129 0.13436 C -0.31059 0.13552 -0.31077 0.1376 -0.31025 0.13899 C -0.30973 0.14038 -0.30868 0.14107 -0.30799 0.14223 C -0.30521 0.15263 -0.30712 0.14893 -0.3033 0.15448 C -0.30035 0.16512 -0.29775 0.17576 -0.29532 0.18663 C -0.29219 0.21878 -0.30053 0.26272 -0.31719 0.28769 C -0.32066 0.29301 -0.32483 0.29787 -0.32865 0.30296 C -0.33056 0.3055 -0.33351 0.30643 -0.33542 0.30897 C -0.33924 0.31383 -0.34202 0.31753 -0.34705 0.31984 C -0.35226 0.32631 -0.36059 0.33372 -0.36771 0.33649 C -0.37171 0.34227 -0.38351 0.3462 -0.38959 0.34875 C -0.3941 0.35522 -0.40921 0.35915 -0.41598 0.36124 C -0.42934 0.3647 -0.44219 0.37072 -0.45504 0.37673 C -0.4632 0.38043 -0.47084 0.38506 -0.47917 0.38876 C -0.48664 0.39199 -0.47848 0.38829 -0.48612 0.39338 C -0.48716 0.39408 -0.50782 0.39801 -0.50782 0.39824 " pathEditMode="relative" rAng="0" ptsTypes="fffffffffffffffffffffffffffff">
                                      <p:cBhvr>
                                        <p:cTn id="9" dur="1500" fill="hold"/>
                                        <p:tgtEl>
                                          <p:spTgt spid="2050"/>
                                        </p:tgtEl>
                                        <p:attrNameLst>
                                          <p:attrName>ppt_x</p:attrName>
                                          <p:attrName>ppt_y</p:attrName>
                                        </p:attrNameLst>
                                      </p:cBhvr>
                                      <p:rCtr x="10451" y="20305"/>
                                    </p:animMotion>
                                  </p:childTnLst>
                                </p:cTn>
                              </p:par>
                            </p:childTnLst>
                          </p:cTn>
                        </p:par>
                        <p:par>
                          <p:cTn id="10" fill="hold">
                            <p:stCondLst>
                              <p:cond delay="2500"/>
                            </p:stCondLst>
                            <p:childTnLst>
                              <p:par>
                                <p:cTn id="11" presetID="0" presetClass="path" presetSubtype="0" accel="50000" decel="50000" fill="hold" nodeType="afterEffect">
                                  <p:stCondLst>
                                    <p:cond delay="0"/>
                                  </p:stCondLst>
                                  <p:childTnLst>
                                    <p:animMotion origin="layout" path="M -0.50834 0.39939 L -0.38889 0.42853 " pathEditMode="relative" rAng="0" ptsTypes="AA">
                                      <p:cBhvr>
                                        <p:cTn id="12" dur="1000" fill="hold"/>
                                        <p:tgtEl>
                                          <p:spTgt spid="2050"/>
                                        </p:tgtEl>
                                        <p:attrNameLst>
                                          <p:attrName>ppt_x</p:attrName>
                                          <p:attrName>ppt_y</p:attrName>
                                        </p:attrNameLst>
                                      </p:cBhvr>
                                      <p:rCtr x="5972" y="1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3124200"/>
            <a:ext cx="7086600" cy="1447800"/>
          </a:xfrm>
        </p:spPr>
        <p:txBody>
          <a:bodyPr>
            <a:normAutofit/>
          </a:bodyPr>
          <a:lstStyle/>
          <a:p>
            <a:pPr lvl="0">
              <a:spcBef>
                <a:spcPts val="0"/>
              </a:spcBef>
            </a:pPr>
            <a:r>
              <a:rPr lang="en-US" sz="4400" b="1" spc="70" dirty="0" smtClean="0">
                <a:solidFill>
                  <a:prstClr val="white"/>
                </a:solidFill>
              </a:rPr>
              <a:t>Thankyou</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vortex/>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a:xfrm>
            <a:off x="3907466" y="1524000"/>
            <a:ext cx="4931734" cy="5105400"/>
          </a:xfrm>
        </p:spPr>
        <p:txBody>
          <a:bodyPr>
            <a:normAutofit fontScale="70000" lnSpcReduction="20000"/>
          </a:bodyPr>
          <a:lstStyle/>
          <a:p>
            <a:pPr marL="0" indent="0">
              <a:buNone/>
            </a:pPr>
            <a:endParaRPr lang="en-US" sz="2000" b="1" dirty="0" smtClean="0">
              <a:solidFill>
                <a:schemeClr val="bg1"/>
              </a:solidFill>
            </a:endParaRPr>
          </a:p>
          <a:p>
            <a:pPr marL="0" indent="0">
              <a:buNone/>
            </a:pPr>
            <a:r>
              <a:rPr lang="en-US" sz="2000" b="1" dirty="0" err="1" smtClean="0">
                <a:solidFill>
                  <a:schemeClr val="bg1"/>
                </a:solidFill>
              </a:rPr>
              <a:t>Harshverdhan</a:t>
            </a:r>
            <a:r>
              <a:rPr lang="en-US" sz="2000" b="1" dirty="0" smtClean="0">
                <a:solidFill>
                  <a:schemeClr val="bg1"/>
                </a:solidFill>
              </a:rPr>
              <a:t> </a:t>
            </a:r>
            <a:r>
              <a:rPr lang="en-US" sz="2000" b="1" dirty="0" err="1" smtClean="0">
                <a:solidFill>
                  <a:schemeClr val="bg1"/>
                </a:solidFill>
              </a:rPr>
              <a:t>Soni</a:t>
            </a:r>
            <a:endParaRPr lang="en-US" sz="2000" b="1" dirty="0" smtClean="0">
              <a:solidFill>
                <a:schemeClr val="bg1"/>
              </a:solidFill>
            </a:endParaRPr>
          </a:p>
          <a:p>
            <a:pPr marL="0" indent="0">
              <a:buNone/>
            </a:pPr>
            <a:r>
              <a:rPr lang="en-US" sz="1700" b="1" dirty="0">
                <a:hlinkClick r:id="rId4"/>
              </a:rPr>
              <a:t>harshverdhansoni@gmail.com</a:t>
            </a:r>
            <a:endParaRPr lang="en-US" sz="2600" b="1" dirty="0"/>
          </a:p>
          <a:p>
            <a:pPr marL="0" indent="0">
              <a:buNone/>
            </a:pPr>
            <a:r>
              <a:rPr lang="en-US" sz="1700" b="1" dirty="0"/>
              <a:t>9907022706</a:t>
            </a:r>
          </a:p>
          <a:p>
            <a:pPr marL="0" indent="0">
              <a:buNone/>
            </a:pPr>
            <a:endParaRPr lang="en-US" sz="2000" b="1" dirty="0" smtClean="0"/>
          </a:p>
          <a:p>
            <a:pPr marL="0" indent="0">
              <a:buNone/>
            </a:pPr>
            <a:r>
              <a:rPr lang="en-US" sz="2000" b="1" dirty="0" smtClean="0"/>
              <a:t>R M </a:t>
            </a:r>
            <a:r>
              <a:rPr lang="en-US" sz="2000" b="1" dirty="0" err="1" smtClean="0"/>
              <a:t>Alagappan</a:t>
            </a:r>
            <a:endParaRPr lang="en-US" sz="2000" b="1" dirty="0" smtClean="0"/>
          </a:p>
          <a:p>
            <a:pPr marL="0" lvl="0" indent="0">
              <a:buNone/>
            </a:pPr>
            <a:r>
              <a:rPr lang="en-US" sz="1700" b="1" dirty="0" smtClean="0">
                <a:solidFill>
                  <a:prstClr val="white"/>
                </a:solidFill>
                <a:hlinkClick r:id="rId5"/>
              </a:rPr>
              <a:t>achu.smr21@gmail.com</a:t>
            </a:r>
            <a:r>
              <a:rPr lang="en-US" sz="1700" b="1" dirty="0" smtClean="0">
                <a:solidFill>
                  <a:prstClr val="white"/>
                </a:solidFill>
              </a:rPr>
              <a:t> </a:t>
            </a:r>
            <a:endParaRPr lang="en-US" sz="2600" b="1" dirty="0">
              <a:solidFill>
                <a:prstClr val="white"/>
              </a:solidFill>
            </a:endParaRPr>
          </a:p>
          <a:p>
            <a:pPr marL="0" lvl="0" indent="0">
              <a:buNone/>
            </a:pPr>
            <a:r>
              <a:rPr lang="en-US" sz="1700" b="1" dirty="0" smtClean="0">
                <a:solidFill>
                  <a:prstClr val="white"/>
                </a:solidFill>
              </a:rPr>
              <a:t>9037708712</a:t>
            </a:r>
            <a:endParaRPr lang="en-US" sz="1700" b="1" dirty="0">
              <a:solidFill>
                <a:prstClr val="white"/>
              </a:solidFill>
            </a:endParaRPr>
          </a:p>
          <a:p>
            <a:pPr marL="0" indent="0">
              <a:buNone/>
            </a:pPr>
            <a:endParaRPr lang="en-US" sz="2000" b="1" dirty="0" smtClean="0"/>
          </a:p>
          <a:p>
            <a:pPr marL="0" indent="0">
              <a:buNone/>
            </a:pPr>
            <a:r>
              <a:rPr lang="en-US" sz="2000" b="1" dirty="0" smtClean="0"/>
              <a:t>Vijay </a:t>
            </a:r>
            <a:r>
              <a:rPr lang="en-US" sz="2000" b="1" dirty="0" err="1" smtClean="0"/>
              <a:t>Anandh</a:t>
            </a:r>
            <a:r>
              <a:rPr lang="en-US" sz="2000" b="1" dirty="0" smtClean="0"/>
              <a:t> K</a:t>
            </a:r>
          </a:p>
          <a:p>
            <a:pPr marL="0" lvl="0" indent="0">
              <a:buNone/>
            </a:pPr>
            <a:r>
              <a:rPr lang="en-US" sz="1800" b="1" dirty="0" smtClean="0">
                <a:solidFill>
                  <a:prstClr val="white"/>
                </a:solidFill>
                <a:hlinkClick r:id="rId6"/>
              </a:rPr>
              <a:t>vijayanandh12@gmail.com</a:t>
            </a:r>
            <a:r>
              <a:rPr lang="en-US" sz="1800" b="1" dirty="0" smtClean="0">
                <a:solidFill>
                  <a:prstClr val="white"/>
                </a:solidFill>
              </a:rPr>
              <a:t> </a:t>
            </a:r>
            <a:endParaRPr lang="en-US" sz="2600" b="1" dirty="0">
              <a:solidFill>
                <a:prstClr val="white"/>
              </a:solidFill>
            </a:endParaRPr>
          </a:p>
          <a:p>
            <a:pPr marL="0" lvl="0" indent="0">
              <a:buNone/>
            </a:pPr>
            <a:r>
              <a:rPr lang="en-US" sz="1800" b="1" dirty="0" smtClean="0">
                <a:solidFill>
                  <a:prstClr val="white"/>
                </a:solidFill>
              </a:rPr>
              <a:t>7736848495</a:t>
            </a:r>
            <a:endParaRPr lang="en-US" sz="1800" b="1" dirty="0">
              <a:solidFill>
                <a:prstClr val="white"/>
              </a:solidFill>
            </a:endParaRPr>
          </a:p>
          <a:p>
            <a:pPr marL="0" indent="0">
              <a:buNone/>
            </a:pPr>
            <a:endParaRPr lang="en-US" sz="2000" b="1" dirty="0" smtClean="0"/>
          </a:p>
          <a:p>
            <a:pPr marL="0" indent="0">
              <a:buNone/>
            </a:pPr>
            <a:r>
              <a:rPr lang="en-US" sz="2000" b="1" dirty="0" err="1" smtClean="0"/>
              <a:t>Venkatesh</a:t>
            </a:r>
            <a:r>
              <a:rPr lang="en-US" sz="2000" b="1" dirty="0" smtClean="0"/>
              <a:t> U</a:t>
            </a:r>
          </a:p>
          <a:p>
            <a:pPr marL="0" lvl="0" indent="0">
              <a:buNone/>
            </a:pPr>
            <a:r>
              <a:rPr lang="en-US" sz="1800" b="1" dirty="0" smtClean="0">
                <a:solidFill>
                  <a:prstClr val="white"/>
                </a:solidFill>
                <a:hlinkClick r:id="rId7"/>
              </a:rPr>
              <a:t>venkateshummadisingu@gmail.com</a:t>
            </a:r>
            <a:r>
              <a:rPr lang="en-US" sz="1800" b="1" dirty="0" smtClean="0">
                <a:solidFill>
                  <a:prstClr val="white"/>
                </a:solidFill>
              </a:rPr>
              <a:t> </a:t>
            </a:r>
            <a:endParaRPr lang="en-US" sz="2600" b="1" dirty="0">
              <a:solidFill>
                <a:prstClr val="white"/>
              </a:solidFill>
            </a:endParaRPr>
          </a:p>
          <a:p>
            <a:pPr marL="0" lvl="0" indent="0">
              <a:buNone/>
            </a:pPr>
            <a:r>
              <a:rPr lang="en-US" sz="1800" b="1" dirty="0" smtClean="0">
                <a:solidFill>
                  <a:prstClr val="white"/>
                </a:solidFill>
              </a:rPr>
              <a:t>9746201329</a:t>
            </a:r>
            <a:endParaRPr lang="en-US" sz="1800" b="1" dirty="0">
              <a:solidFill>
                <a:prstClr val="white"/>
              </a:solidFill>
            </a:endParaRPr>
          </a:p>
          <a:p>
            <a:pPr marL="0" indent="0">
              <a:buNone/>
            </a:pPr>
            <a:endParaRPr lang="en-US" sz="2000" b="1" dirty="0" smtClean="0"/>
          </a:p>
          <a:p>
            <a:pPr marL="0" indent="0">
              <a:buNone/>
            </a:pPr>
            <a:r>
              <a:rPr lang="en-US" sz="2000" b="1" dirty="0" smtClean="0"/>
              <a:t>M </a:t>
            </a:r>
            <a:r>
              <a:rPr lang="en-US" sz="2000" b="1" dirty="0" err="1" smtClean="0"/>
              <a:t>Pavan</a:t>
            </a:r>
            <a:r>
              <a:rPr lang="en-US" sz="2000" b="1" dirty="0" smtClean="0"/>
              <a:t> Kumar</a:t>
            </a:r>
          </a:p>
          <a:p>
            <a:pPr marL="0" lvl="0" indent="0">
              <a:buNone/>
            </a:pPr>
            <a:r>
              <a:rPr lang="en-US" sz="1800" b="1" dirty="0" smtClean="0">
                <a:solidFill>
                  <a:prstClr val="white"/>
                </a:solidFill>
                <a:hlinkClick r:id="rId8"/>
              </a:rPr>
              <a:t>pavankumar8896@gmail.com</a:t>
            </a:r>
            <a:r>
              <a:rPr lang="en-US" sz="1800" b="1" dirty="0" smtClean="0">
                <a:solidFill>
                  <a:prstClr val="white"/>
                </a:solidFill>
              </a:rPr>
              <a:t> </a:t>
            </a:r>
            <a:endParaRPr lang="en-US" sz="2600" b="1" dirty="0">
              <a:solidFill>
                <a:prstClr val="white"/>
              </a:solidFill>
            </a:endParaRPr>
          </a:p>
          <a:p>
            <a:pPr marL="0" lvl="0" indent="0">
              <a:buNone/>
            </a:pPr>
            <a:r>
              <a:rPr lang="en-US" sz="1800" b="1" dirty="0" smtClean="0">
                <a:solidFill>
                  <a:prstClr val="white"/>
                </a:solidFill>
              </a:rPr>
              <a:t>8129991747</a:t>
            </a:r>
            <a:endParaRPr lang="en-US" sz="1800" b="1" dirty="0">
              <a:solidFill>
                <a:prstClr val="white"/>
              </a:solidFill>
            </a:endParaRPr>
          </a:p>
          <a:p>
            <a:pPr marL="0" indent="0">
              <a:buNone/>
            </a:pPr>
            <a:endParaRPr lang="en-US" sz="2000" b="1" dirty="0" smtClean="0"/>
          </a:p>
          <a:p>
            <a:pPr marL="0" indent="0">
              <a:buNone/>
            </a:pPr>
            <a:r>
              <a:rPr lang="en-US" sz="2000" b="1" dirty="0" err="1" smtClean="0"/>
              <a:t>Ch</a:t>
            </a:r>
            <a:r>
              <a:rPr lang="en-US" sz="2000" b="1" dirty="0" smtClean="0"/>
              <a:t> </a:t>
            </a:r>
            <a:r>
              <a:rPr lang="en-US" sz="2000" b="1" dirty="0" err="1" smtClean="0"/>
              <a:t>Udaya</a:t>
            </a:r>
            <a:r>
              <a:rPr lang="en-US" sz="2000" b="1" dirty="0" smtClean="0"/>
              <a:t> </a:t>
            </a:r>
            <a:r>
              <a:rPr lang="en-US" sz="2000" b="1" dirty="0" err="1" smtClean="0"/>
              <a:t>Raghava</a:t>
            </a:r>
            <a:r>
              <a:rPr lang="en-US" sz="2000" b="1" dirty="0" smtClean="0"/>
              <a:t> Sai</a:t>
            </a:r>
          </a:p>
          <a:p>
            <a:pPr marL="0" lvl="0" indent="0">
              <a:buNone/>
            </a:pPr>
            <a:r>
              <a:rPr lang="en-US" sz="1500" b="1" dirty="0" smtClean="0">
                <a:solidFill>
                  <a:prstClr val="white"/>
                </a:solidFill>
                <a:hlinkClick r:id="rId9"/>
              </a:rPr>
              <a:t>chikkamuday007@gmail.com</a:t>
            </a:r>
            <a:r>
              <a:rPr lang="en-US" sz="1500" b="1" dirty="0" smtClean="0">
                <a:solidFill>
                  <a:prstClr val="white"/>
                </a:solidFill>
              </a:rPr>
              <a:t> </a:t>
            </a:r>
            <a:endParaRPr lang="en-US" sz="2300" b="1" dirty="0">
              <a:solidFill>
                <a:prstClr val="white"/>
              </a:solidFill>
            </a:endParaRPr>
          </a:p>
          <a:p>
            <a:pPr marL="0" lvl="0" indent="0">
              <a:buNone/>
            </a:pPr>
            <a:r>
              <a:rPr lang="en-US" sz="1800" b="1" dirty="0" smtClean="0">
                <a:solidFill>
                  <a:prstClr val="white"/>
                </a:solidFill>
              </a:rPr>
              <a:t>7736733052</a:t>
            </a:r>
            <a:endParaRPr lang="en-US" sz="1800" b="1" dirty="0">
              <a:solidFill>
                <a:prstClr val="white"/>
              </a:solidFill>
            </a:endParaRPr>
          </a:p>
          <a:p>
            <a:pPr marL="0" indent="0">
              <a:buNone/>
            </a:pPr>
            <a:endParaRPr lang="en-US" sz="2000" b="1" dirty="0"/>
          </a:p>
          <a:p>
            <a:pPr marL="0" indent="0">
              <a:buNone/>
            </a:pPr>
            <a:endParaRPr lang="en-US" sz="2000" b="1" dirty="0" smtClean="0"/>
          </a:p>
          <a:p>
            <a:pPr marL="0" indent="0">
              <a:buNone/>
            </a:pPr>
            <a:endParaRPr lang="en-US" sz="2000" b="1" dirty="0"/>
          </a:p>
        </p:txBody>
      </p:sp>
      <p:sp>
        <p:nvSpPr>
          <p:cNvPr id="8" name="Rectangle 7"/>
          <p:cNvSpPr/>
          <p:nvPr/>
        </p:nvSpPr>
        <p:spPr>
          <a:xfrm>
            <a:off x="3472543" y="447674"/>
            <a:ext cx="5671457" cy="1000126"/>
          </a:xfrm>
          <a:prstGeom prst="rect">
            <a:avLst/>
          </a:prstGeom>
          <a:solidFill>
            <a:schemeClr val="tx1">
              <a:lumMod val="95000"/>
              <a:lumOff val="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lumMod val="95000"/>
                  <a:lumOff val="5000"/>
                </a:prstClr>
              </a:solidFill>
            </a:endParaRPr>
          </a:p>
        </p:txBody>
      </p:sp>
      <p:sp>
        <p:nvSpPr>
          <p:cNvPr id="9" name="TextBox 8"/>
          <p:cNvSpPr txBox="1"/>
          <p:nvPr/>
        </p:nvSpPr>
        <p:spPr>
          <a:xfrm>
            <a:off x="3886200" y="533401"/>
            <a:ext cx="4953000" cy="838200"/>
          </a:xfrm>
          <a:prstGeom prst="rect">
            <a:avLst/>
          </a:prstGeom>
          <a:noFill/>
        </p:spPr>
        <p:txBody>
          <a:bodyPr wrap="square" rtlCol="0" anchor="ctr">
            <a:normAutofit/>
          </a:bodyPr>
          <a:lstStyle/>
          <a:p>
            <a:pPr>
              <a:lnSpc>
                <a:spcPct val="80000"/>
              </a:lnSpc>
            </a:pPr>
            <a:r>
              <a:rPr lang="en-US" sz="3200" b="1" dirty="0" smtClean="0">
                <a:solidFill>
                  <a:prstClr val="white"/>
                </a:solidFill>
              </a:rPr>
              <a:t>Contact Details</a:t>
            </a:r>
            <a:endParaRPr lang="en-US" sz="3200" dirty="0">
              <a:solidFill>
                <a:prstClr val="white"/>
              </a:solidFill>
            </a:endParaRP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7544" y="1447800"/>
            <a:ext cx="2442010" cy="28083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strips dir="ld"/>
      </p:transition>
    </mc:Choice>
    <mc:Fallback xmlns="">
      <p:transition spd="slow">
        <p:strips dir="ld"/>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p:cNvSpPr>
          <p:nvPr>
            <p:custDataLst>
              <p:tags r:id="rId1"/>
            </p:custDataLst>
          </p:nvPr>
        </p:nvSpPr>
        <p:spPr>
          <a:xfrm>
            <a:off x="381000" y="1219200"/>
            <a:ext cx="8001000" cy="457200"/>
          </a:xfrm>
          <a:prstGeom prst="rect">
            <a:avLst/>
          </a:prstGeom>
        </p:spPr>
        <p:txBody>
          <a:bodyPr>
            <a:noAutofit/>
          </a:bodyPr>
          <a:lstStyle>
            <a:extLst/>
          </a:lstStyle>
          <a:p>
            <a:pPr marL="342900" indent="-342900">
              <a:lnSpc>
                <a:spcPct val="114000"/>
              </a:lnSpc>
              <a:spcBef>
                <a:spcPct val="20000"/>
              </a:spcBef>
              <a:buFont typeface="Arial" pitchFamily="34" charset="0"/>
              <a:buNone/>
              <a:defRPr/>
            </a:pPr>
            <a:r>
              <a:rPr lang="en-IN" sz="2000" b="1" dirty="0">
                <a:solidFill>
                  <a:prstClr val="black">
                    <a:lumMod val="85000"/>
                    <a:lumOff val="15000"/>
                  </a:prstClr>
                </a:solidFill>
              </a:rPr>
              <a:t>Our vision is to provide each and </a:t>
            </a:r>
            <a:r>
              <a:rPr lang="en-IN" sz="2000" b="1" dirty="0" smtClean="0">
                <a:solidFill>
                  <a:prstClr val="black">
                    <a:lumMod val="85000"/>
                    <a:lumOff val="15000"/>
                  </a:prstClr>
                </a:solidFill>
              </a:rPr>
              <a:t>every farmer </a:t>
            </a:r>
            <a:r>
              <a:rPr lang="en-IN" sz="2000" b="1" dirty="0">
                <a:solidFill>
                  <a:prstClr val="black">
                    <a:lumMod val="85000"/>
                    <a:lumOff val="15000"/>
                  </a:prstClr>
                </a:solidFill>
              </a:rPr>
              <a:t>with the tool that </a:t>
            </a:r>
            <a:endParaRPr lang="en-IN" sz="2000" b="1" dirty="0" smtClean="0">
              <a:solidFill>
                <a:prstClr val="black">
                  <a:lumMod val="85000"/>
                  <a:lumOff val="15000"/>
                </a:prstClr>
              </a:solidFill>
            </a:endParaRPr>
          </a:p>
          <a:p>
            <a:pPr marL="342900" indent="-342900">
              <a:lnSpc>
                <a:spcPct val="114000"/>
              </a:lnSpc>
              <a:spcBef>
                <a:spcPct val="20000"/>
              </a:spcBef>
              <a:buFont typeface="Arial" pitchFamily="34" charset="0"/>
              <a:buNone/>
              <a:defRPr/>
            </a:pPr>
            <a:r>
              <a:rPr lang="en-IN" sz="2000" b="1" dirty="0" smtClean="0">
                <a:solidFill>
                  <a:prstClr val="black">
                    <a:lumMod val="85000"/>
                    <a:lumOff val="15000"/>
                  </a:prstClr>
                </a:solidFill>
              </a:rPr>
              <a:t>guides farmer </a:t>
            </a:r>
            <a:r>
              <a:rPr lang="en-IN" sz="2000" b="1" dirty="0">
                <a:solidFill>
                  <a:prstClr val="black">
                    <a:lumMod val="85000"/>
                    <a:lumOff val="15000"/>
                  </a:prstClr>
                </a:solidFill>
              </a:rPr>
              <a:t>in the following ways:</a:t>
            </a:r>
          </a:p>
          <a:p>
            <a:pPr marL="342900" indent="-342900">
              <a:lnSpc>
                <a:spcPct val="114000"/>
              </a:lnSpc>
              <a:spcBef>
                <a:spcPct val="20000"/>
              </a:spcBef>
              <a:buFont typeface="Arial" pitchFamily="34" charset="0"/>
              <a:buNone/>
              <a:defRPr/>
            </a:pPr>
            <a:endParaRPr lang="en-US" sz="2000" dirty="0" smtClean="0">
              <a:solidFill>
                <a:prstClr val="black">
                  <a:lumMod val="85000"/>
                  <a:lumOff val="15000"/>
                </a:prstClr>
              </a:solidFill>
            </a:endParaRPr>
          </a:p>
          <a:p>
            <a:pPr marL="342900" indent="-342900">
              <a:spcBef>
                <a:spcPct val="20000"/>
              </a:spcBef>
              <a:buFont typeface="Arial" pitchFamily="34" charset="0"/>
              <a:buChar char="•"/>
              <a:defRPr/>
            </a:pPr>
            <a:r>
              <a:rPr lang="en-IN" sz="2000" dirty="0" smtClean="0">
                <a:solidFill>
                  <a:prstClr val="black"/>
                </a:solidFill>
              </a:rPr>
              <a:t>Testing farmer’s land conditions(real time) and rate it for exact </a:t>
            </a:r>
            <a:r>
              <a:rPr lang="en-IN" sz="2000" dirty="0">
                <a:solidFill>
                  <a:prstClr val="black"/>
                </a:solidFill>
              </a:rPr>
              <a:t>amount of treatment required for particular crop yield.</a:t>
            </a:r>
            <a:endParaRPr lang="en-US" sz="2000" dirty="0" smtClean="0">
              <a:solidFill>
                <a:prstClr val="black"/>
              </a:solidFill>
            </a:endParaRPr>
          </a:p>
          <a:p>
            <a:pPr marL="342900" indent="-342900">
              <a:spcBef>
                <a:spcPct val="20000"/>
              </a:spcBef>
              <a:buFont typeface="Arial" pitchFamily="34" charset="0"/>
              <a:buChar char="•"/>
              <a:defRPr/>
            </a:pPr>
            <a:r>
              <a:rPr lang="en-US" sz="2000" dirty="0" smtClean="0">
                <a:solidFill>
                  <a:prstClr val="black"/>
                </a:solidFill>
              </a:rPr>
              <a:t>Auto irrigation or Manual Irrigation that farmer can control remotely through App</a:t>
            </a:r>
          </a:p>
          <a:p>
            <a:pPr marL="342900" indent="-342900">
              <a:spcBef>
                <a:spcPct val="20000"/>
              </a:spcBef>
              <a:buFont typeface="Arial" pitchFamily="34" charset="0"/>
              <a:buChar char="•"/>
              <a:defRPr/>
            </a:pPr>
            <a:r>
              <a:rPr lang="en-IN" sz="2000" dirty="0">
                <a:solidFill>
                  <a:prstClr val="black"/>
                </a:solidFill>
              </a:rPr>
              <a:t>Providing weather monitoring that can help farmers in the number of ways to ensure their crop is not aﬀected by the climatic </a:t>
            </a:r>
            <a:r>
              <a:rPr lang="en-IN" sz="2000" dirty="0" smtClean="0">
                <a:solidFill>
                  <a:prstClr val="black"/>
                </a:solidFill>
              </a:rPr>
              <a:t>changes . </a:t>
            </a:r>
          </a:p>
          <a:p>
            <a:pPr marL="342900" indent="-342900">
              <a:spcBef>
                <a:spcPct val="20000"/>
              </a:spcBef>
              <a:buFont typeface="Arial" pitchFamily="34" charset="0"/>
              <a:buChar char="•"/>
              <a:defRPr/>
            </a:pPr>
            <a:r>
              <a:rPr lang="en-IN" sz="2000" dirty="0">
                <a:solidFill>
                  <a:prstClr val="black"/>
                </a:solidFill>
              </a:rPr>
              <a:t>Providing suggestion to the farmer how to increase the crop </a:t>
            </a:r>
            <a:r>
              <a:rPr lang="en-IN" sz="2000" dirty="0" smtClean="0">
                <a:solidFill>
                  <a:prstClr val="black"/>
                </a:solidFill>
              </a:rPr>
              <a:t>production by notifying him the details of the actual and desired values of soil moisture, humidity and temperature for particular crop that he has sown(here we have included rice, wheat and </a:t>
            </a:r>
            <a:r>
              <a:rPr lang="en-IN" sz="2000" dirty="0" err="1" smtClean="0">
                <a:solidFill>
                  <a:prstClr val="black"/>
                </a:solidFill>
              </a:rPr>
              <a:t>jowar</a:t>
            </a:r>
            <a:r>
              <a:rPr lang="en-IN" sz="2000" dirty="0" smtClean="0">
                <a:solidFill>
                  <a:prstClr val="black"/>
                </a:solidFill>
              </a:rPr>
              <a:t>)</a:t>
            </a:r>
            <a:endParaRPr lang="en-US" sz="2000" dirty="0">
              <a:solidFill>
                <a:prstClr val="black"/>
              </a:solidFill>
            </a:endParaRPr>
          </a:p>
        </p:txBody>
      </p:sp>
      <p:sp>
        <p:nvSpPr>
          <p:cNvPr id="19" name="Title 18"/>
          <p:cNvSpPr>
            <a:spLocks noGrp="1"/>
          </p:cNvSpPr>
          <p:nvPr>
            <p:ph type="title"/>
          </p:nvPr>
        </p:nvSpPr>
        <p:spPr>
          <a:xfrm>
            <a:off x="445911" y="76200"/>
            <a:ext cx="8229600" cy="1143000"/>
          </a:xfrm>
        </p:spPr>
        <p:txBody>
          <a:bodyPr>
            <a:normAutofit/>
          </a:bodyPr>
          <a:lstStyle/>
          <a:p>
            <a:pPr lvl="0">
              <a:spcBef>
                <a:spcPts val="0"/>
              </a:spcBef>
            </a:pPr>
            <a:r>
              <a:rPr lang="en-US" b="1" dirty="0" smtClean="0">
                <a:solidFill>
                  <a:prstClr val="black">
                    <a:lumMod val="85000"/>
                    <a:lumOff val="15000"/>
                  </a:prstClr>
                </a:solidFill>
                <a:ea typeface="+mn-ea"/>
                <a:cs typeface="+mn-cs"/>
              </a:rPr>
              <a:t>Project Vision</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72599" y="2062304"/>
            <a:ext cx="559337" cy="452296"/>
          </a:xfrm>
          <a:prstGeom prst="rect">
            <a:avLst/>
          </a:prstGeom>
          <a:extLst>
            <a:ext uri="{53640926-AAD7-44D8-BBD7-CCE9431645EC}">
              <a14:shadowObscured xmlns:a14="http://schemas.microsoft.com/office/drawing/2010/main" val="1"/>
            </a:ext>
          </a:extLst>
        </p:spPr>
      </p:pic>
    </p:spTree>
    <p:extLst>
      <p:ext uri="{BB962C8B-B14F-4D97-AF65-F5344CB8AC3E}">
        <p14:creationId xmlns:p14="http://schemas.microsoft.com/office/powerpoint/2010/main" val="4093093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19000" decel="40000" fill="hold" nodeType="afterEffect">
                                  <p:stCondLst>
                                    <p:cond delay="0"/>
                                  </p:stCondLst>
                                  <p:childTnLst>
                                    <p:animMotion origin="layout" path="M -0.01389 -0.01134 L -0.50556 -0.00764 " pathEditMode="relative" rAng="0" ptsTypes="AA">
                                      <p:cBhvr>
                                        <p:cTn id="6" dur="1000" fill="hold"/>
                                        <p:tgtEl>
                                          <p:spTgt spid="2050"/>
                                        </p:tgtEl>
                                        <p:attrNameLst>
                                          <p:attrName>ppt_x</p:attrName>
                                          <p:attrName>ppt_y</p:attrName>
                                        </p:attrNameLst>
                                      </p:cBhvr>
                                      <p:rCtr x="-24583" y="185"/>
                                    </p:animMotion>
                                  </p:childTnLst>
                                </p:cTn>
                              </p:par>
                            </p:childTnLst>
                          </p:cTn>
                        </p:par>
                        <p:par>
                          <p:cTn id="7" fill="hold">
                            <p:stCondLst>
                              <p:cond delay="1000"/>
                            </p:stCondLst>
                            <p:childTnLst>
                              <p:par>
                                <p:cTn id="8" presetID="0" presetClass="path" presetSubtype="0" accel="50000" decel="50000" fill="hold" nodeType="afterEffect">
                                  <p:stCondLst>
                                    <p:cond delay="0"/>
                                  </p:stCondLst>
                                  <p:childTnLst>
                                    <p:animMotion origin="layout" path="M -0.50452 -0.0081 C -0.49844 -0.00555 -0.49306 -0.00139 -0.48716 0.00092 C -0.48368 0.00439 -0.48073 0.00462 -0.47691 0.00717 C -0.47344 0.00948 -0.46997 0.01248 -0.4665 0.0148 C -0.45886 0.01989 -0.45 0.02197 -0.44237 0.02705 C -0.43073 0.03492 -0.41928 0.04486 -0.40678 0.04995 C -0.40365 0.05458 -0.39636 0.05735 -0.39184 0.06082 C -0.38438 0.0666 -0.37605 0.07007 -0.36875 0.07608 C -0.36493 0.07932 -0.36459 0.08117 -0.36077 0.08372 C -0.35625 0.08672 -0.35816 0.08348 -0.35382 0.08834 C -0.34792 0.09505 -0.33612 0.10892 -0.32865 0.11147 C -0.32587 0.11679 -0.32344 0.12026 -0.31945 0.12372 C -0.31823 0.12581 -0.31737 0.12812 -0.31598 0.12997 C -0.31459 0.13182 -0.3125 0.13251 -0.31129 0.13436 C -0.31059 0.13552 -0.31077 0.1376 -0.31025 0.13899 C -0.30973 0.14038 -0.30868 0.14107 -0.30799 0.14223 C -0.30521 0.15263 -0.30712 0.14893 -0.3033 0.15448 C -0.30035 0.16512 -0.29775 0.17576 -0.29532 0.18663 C -0.29219 0.21878 -0.30053 0.26272 -0.31719 0.28769 C -0.32066 0.29301 -0.32483 0.29787 -0.32865 0.30296 C -0.33056 0.3055 -0.33351 0.30643 -0.33542 0.30897 C -0.33924 0.31383 -0.34202 0.31753 -0.34705 0.31984 C -0.35226 0.32631 -0.36059 0.33372 -0.36771 0.33649 C -0.37171 0.34227 -0.38351 0.3462 -0.38959 0.34875 C -0.3941 0.35522 -0.40921 0.35915 -0.41598 0.36124 C -0.42934 0.3647 -0.44219 0.37072 -0.45504 0.37673 C -0.4632 0.38043 -0.47084 0.38506 -0.47917 0.38876 C -0.48664 0.39199 -0.47848 0.38829 -0.48612 0.39338 C -0.48716 0.39408 -0.50782 0.39801 -0.50782 0.39824 " pathEditMode="relative" rAng="0" ptsTypes="fffffffffffffffffffffffffffff">
                                      <p:cBhvr>
                                        <p:cTn id="9" dur="1500" fill="hold"/>
                                        <p:tgtEl>
                                          <p:spTgt spid="2050"/>
                                        </p:tgtEl>
                                        <p:attrNameLst>
                                          <p:attrName>ppt_x</p:attrName>
                                          <p:attrName>ppt_y</p:attrName>
                                        </p:attrNameLst>
                                      </p:cBhvr>
                                      <p:rCtr x="10451" y="20305"/>
                                    </p:animMotion>
                                  </p:childTnLst>
                                </p:cTn>
                              </p:par>
                            </p:childTnLst>
                          </p:cTn>
                        </p:par>
                        <p:par>
                          <p:cTn id="10" fill="hold">
                            <p:stCondLst>
                              <p:cond delay="2500"/>
                            </p:stCondLst>
                            <p:childTnLst>
                              <p:par>
                                <p:cTn id="11" presetID="0" presetClass="path" presetSubtype="0" accel="50000" decel="50000" fill="hold" nodeType="afterEffect">
                                  <p:stCondLst>
                                    <p:cond delay="0"/>
                                  </p:stCondLst>
                                  <p:childTnLst>
                                    <p:animMotion origin="layout" path="M -0.50834 0.39939 L -0.38889 0.42853 " pathEditMode="relative" rAng="0" ptsTypes="AA">
                                      <p:cBhvr>
                                        <p:cTn id="12" dur="1000" fill="hold"/>
                                        <p:tgtEl>
                                          <p:spTgt spid="2050"/>
                                        </p:tgtEl>
                                        <p:attrNameLst>
                                          <p:attrName>ppt_x</p:attrName>
                                          <p:attrName>ppt_y</p:attrName>
                                        </p:attrNameLst>
                                      </p:cBhvr>
                                      <p:rCtr x="5972" y="1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cstate="print"/>
          <a:stretch>
            <a:fillRect/>
          </a:stretch>
        </p:blipFill>
        <p:spPr>
          <a:xfrm>
            <a:off x="0" y="762000"/>
            <a:ext cx="2445488" cy="2286000"/>
          </a:xfrm>
          <a:prstGeom prst="rect">
            <a:avLst/>
          </a:prstGeom>
        </p:spPr>
      </p:pic>
      <p:sp>
        <p:nvSpPr>
          <p:cNvPr id="4" name="TextBox 3"/>
          <p:cNvSpPr txBox="1"/>
          <p:nvPr/>
        </p:nvSpPr>
        <p:spPr>
          <a:xfrm>
            <a:off x="1228724" y="2217355"/>
            <a:ext cx="7229475" cy="461665"/>
          </a:xfrm>
          <a:prstGeom prst="rect">
            <a:avLst/>
          </a:prstGeom>
          <a:noFill/>
        </p:spPr>
        <p:txBody>
          <a:bodyPr wrap="square" rtlCol="0" anchor="b" anchorCtr="0">
            <a:normAutofit/>
          </a:bodyPr>
          <a:lstStyle/>
          <a:p>
            <a:r>
              <a:rPr lang="en-US" sz="2400" dirty="0" smtClean="0">
                <a:solidFill>
                  <a:prstClr val="black">
                    <a:lumMod val="50000"/>
                    <a:lumOff val="50000"/>
                  </a:prstClr>
                </a:solidFill>
              </a:rPr>
              <a:t>Sensors, Technology and Implementation</a:t>
            </a:r>
            <a:endParaRPr lang="en-US" sz="2400" dirty="0">
              <a:solidFill>
                <a:prstClr val="black">
                  <a:lumMod val="50000"/>
                  <a:lumOff val="50000"/>
                </a:prstClr>
              </a:solidFill>
            </a:endParaRPr>
          </a:p>
        </p:txBody>
      </p:sp>
      <p:sp>
        <p:nvSpPr>
          <p:cNvPr id="7" name="Title 6"/>
          <p:cNvSpPr>
            <a:spLocks noGrp="1"/>
          </p:cNvSpPr>
          <p:nvPr>
            <p:ph type="title"/>
          </p:nvPr>
        </p:nvSpPr>
        <p:spPr>
          <a:xfrm>
            <a:off x="1219200" y="2669865"/>
            <a:ext cx="7543800" cy="1200329"/>
          </a:xfrm>
        </p:spPr>
        <p:txBody>
          <a:bodyPr wrap="square" tIns="0" bIns="0" anchor="t" anchorCtr="0">
            <a:normAutofit/>
          </a:bodyPr>
          <a:lstStyle/>
          <a:p>
            <a:r>
              <a:rPr lang="en-US" sz="7800" b="1" dirty="0" smtClean="0">
                <a:solidFill>
                  <a:prstClr val="black">
                    <a:lumMod val="85000"/>
                    <a:lumOff val="15000"/>
                  </a:prstClr>
                </a:solidFill>
                <a:latin typeface="+mn-lt"/>
              </a:rPr>
              <a:t>Technical Details.</a:t>
            </a:r>
            <a:endParaRPr lang="en-US" sz="7800" dirty="0">
              <a:latin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p:cNvSpPr>
          <p:nvPr>
            <p:custDataLst>
              <p:tags r:id="rId1"/>
            </p:custDataLst>
          </p:nvPr>
        </p:nvSpPr>
        <p:spPr>
          <a:xfrm>
            <a:off x="381000" y="1219200"/>
            <a:ext cx="8001000" cy="457200"/>
          </a:xfrm>
          <a:prstGeom prst="rect">
            <a:avLst/>
          </a:prstGeom>
        </p:spPr>
        <p:txBody>
          <a:bodyPr>
            <a:noAutofit/>
          </a:bodyPr>
          <a:lstStyle>
            <a:extLst/>
          </a:lstStyle>
          <a:p>
            <a:pPr marL="342900" indent="-342900">
              <a:lnSpc>
                <a:spcPct val="114000"/>
              </a:lnSpc>
              <a:spcBef>
                <a:spcPct val="20000"/>
              </a:spcBef>
              <a:buFont typeface="Arial" pitchFamily="34" charset="0"/>
              <a:buNone/>
              <a:defRPr/>
            </a:pPr>
            <a:r>
              <a:rPr lang="en-IN" sz="2000" b="1" dirty="0" smtClean="0">
                <a:solidFill>
                  <a:prstClr val="black">
                    <a:lumMod val="85000"/>
                    <a:lumOff val="15000"/>
                  </a:prstClr>
                </a:solidFill>
              </a:rPr>
              <a:t>	To implement the prototype of the project we have used following sensors: </a:t>
            </a:r>
            <a:endParaRPr lang="en-IN" sz="2000" b="1" dirty="0">
              <a:solidFill>
                <a:prstClr val="black">
                  <a:lumMod val="85000"/>
                  <a:lumOff val="15000"/>
                </a:prstClr>
              </a:solidFill>
            </a:endParaRPr>
          </a:p>
          <a:p>
            <a:pPr marL="342900" indent="-342900">
              <a:lnSpc>
                <a:spcPct val="114000"/>
              </a:lnSpc>
              <a:spcBef>
                <a:spcPct val="20000"/>
              </a:spcBef>
              <a:buFont typeface="Arial" pitchFamily="34" charset="0"/>
              <a:buNone/>
              <a:defRPr/>
            </a:pPr>
            <a:endParaRPr lang="en-US" sz="2000" dirty="0" smtClean="0">
              <a:solidFill>
                <a:prstClr val="black">
                  <a:lumMod val="85000"/>
                  <a:lumOff val="15000"/>
                </a:prstClr>
              </a:solidFill>
            </a:endParaRPr>
          </a:p>
          <a:p>
            <a:pPr marL="342900" indent="-342900">
              <a:spcBef>
                <a:spcPct val="20000"/>
              </a:spcBef>
              <a:buFont typeface="Arial" pitchFamily="34" charset="0"/>
              <a:buChar char="•"/>
              <a:defRPr/>
            </a:pPr>
            <a:endParaRPr lang="en-US" sz="2000" dirty="0" smtClean="0">
              <a:solidFill>
                <a:prstClr val="black"/>
              </a:solidFill>
            </a:endParaRPr>
          </a:p>
          <a:p>
            <a:pPr marL="342900" indent="-342900">
              <a:spcBef>
                <a:spcPct val="20000"/>
              </a:spcBef>
              <a:buFont typeface="Arial" pitchFamily="34" charset="0"/>
              <a:buChar char="•"/>
              <a:defRPr/>
            </a:pPr>
            <a:endParaRPr lang="en-US" sz="2000" dirty="0">
              <a:solidFill>
                <a:prstClr val="black"/>
              </a:solidFill>
            </a:endParaRPr>
          </a:p>
          <a:p>
            <a:pPr marL="342900" indent="-342900">
              <a:spcBef>
                <a:spcPct val="20000"/>
              </a:spcBef>
              <a:buFont typeface="Arial" pitchFamily="34" charset="0"/>
              <a:buChar char="•"/>
              <a:defRPr/>
            </a:pPr>
            <a:endParaRPr lang="en-US" sz="2000" dirty="0" smtClean="0">
              <a:solidFill>
                <a:prstClr val="black"/>
              </a:solidFill>
            </a:endParaRPr>
          </a:p>
          <a:p>
            <a:pPr marL="342900" indent="-342900">
              <a:spcBef>
                <a:spcPct val="20000"/>
              </a:spcBef>
              <a:buFont typeface="Arial" pitchFamily="34" charset="0"/>
              <a:buChar char="•"/>
              <a:defRPr/>
            </a:pPr>
            <a:endParaRPr lang="en-US" sz="2000" dirty="0">
              <a:solidFill>
                <a:prstClr val="black"/>
              </a:solidFill>
            </a:endParaRPr>
          </a:p>
          <a:p>
            <a:pPr marL="342900" indent="-342900">
              <a:spcBef>
                <a:spcPct val="20000"/>
              </a:spcBef>
              <a:buFont typeface="Arial" pitchFamily="34" charset="0"/>
              <a:buChar char="•"/>
              <a:defRPr/>
            </a:pPr>
            <a:endParaRPr lang="en-US" sz="2000" dirty="0" smtClean="0">
              <a:solidFill>
                <a:prstClr val="black"/>
              </a:solidFill>
            </a:endParaRPr>
          </a:p>
          <a:p>
            <a:pPr>
              <a:spcBef>
                <a:spcPct val="20000"/>
              </a:spcBef>
              <a:defRPr/>
            </a:pPr>
            <a:endParaRPr lang="en-US" sz="2000" dirty="0">
              <a:solidFill>
                <a:prstClr val="black"/>
              </a:solidFill>
            </a:endParaRPr>
          </a:p>
          <a:p>
            <a:pPr>
              <a:spcBef>
                <a:spcPct val="20000"/>
              </a:spcBef>
              <a:defRPr/>
            </a:pPr>
            <a:r>
              <a:rPr lang="en-US" sz="2000" dirty="0" smtClean="0">
                <a:solidFill>
                  <a:prstClr val="black"/>
                </a:solidFill>
              </a:rPr>
              <a:t>                 DHT 11                          ESP8266 NodeMcu                  Soil Moisture</a:t>
            </a:r>
          </a:p>
          <a:p>
            <a:pPr>
              <a:spcBef>
                <a:spcPct val="20000"/>
              </a:spcBef>
              <a:defRPr/>
            </a:pPr>
            <a:r>
              <a:rPr lang="en-US" sz="2000" dirty="0">
                <a:solidFill>
                  <a:prstClr val="black"/>
                </a:solidFill>
              </a:rPr>
              <a:t> </a:t>
            </a:r>
            <a:r>
              <a:rPr lang="en-US" sz="2000" dirty="0" smtClean="0">
                <a:solidFill>
                  <a:prstClr val="black"/>
                </a:solidFill>
              </a:rPr>
              <a:t>                                                             Wifi Module                             Sensor</a:t>
            </a:r>
          </a:p>
        </p:txBody>
      </p:sp>
      <p:sp>
        <p:nvSpPr>
          <p:cNvPr id="19" name="Title 18"/>
          <p:cNvSpPr>
            <a:spLocks noGrp="1"/>
          </p:cNvSpPr>
          <p:nvPr>
            <p:ph type="title"/>
          </p:nvPr>
        </p:nvSpPr>
        <p:spPr>
          <a:xfrm>
            <a:off x="445911" y="76200"/>
            <a:ext cx="8229600" cy="1143000"/>
          </a:xfrm>
        </p:spPr>
        <p:txBody>
          <a:bodyPr>
            <a:normAutofit/>
          </a:bodyPr>
          <a:lstStyle/>
          <a:p>
            <a:pPr lvl="0">
              <a:spcBef>
                <a:spcPts val="0"/>
              </a:spcBef>
            </a:pPr>
            <a:r>
              <a:rPr lang="en-US" b="1" dirty="0" smtClean="0">
                <a:solidFill>
                  <a:prstClr val="black">
                    <a:lumMod val="85000"/>
                    <a:lumOff val="15000"/>
                  </a:prstClr>
                </a:solidFill>
                <a:ea typeface="+mn-ea"/>
                <a:cs typeface="+mn-cs"/>
              </a:rPr>
              <a:t>Sensors and Project Setup</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72599" y="2062304"/>
            <a:ext cx="559337" cy="452296"/>
          </a:xfrm>
          <a:prstGeom prst="rect">
            <a:avLst/>
          </a:prstGeom>
          <a:extLst>
            <a:ext uri="{53640926-AAD7-44D8-BBD7-CCE9431645EC}">
              <a14:shadowObscured xmlns:a14="http://schemas.microsoft.com/office/drawing/2010/main" val="1"/>
            </a:ext>
          </a:extLst>
        </p:spPr>
      </p:pic>
      <p:pic>
        <p:nvPicPr>
          <p:cNvPr id="1026" name="Picture 2" descr="C:\Users\HP\Desktop\Project\2877084ArduinoDHT11Probe09034513913610471397106065_1466904140.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84649" y="2260235"/>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sp8266 node mcu wifi module">
            <a:hlinkClick r:id="rId6"/>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347865" y="2536258"/>
            <a:ext cx="2736304" cy="16313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hlinkClick r:id="rId8"/>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372200" y="2347946"/>
            <a:ext cx="2009800" cy="2009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8686" y="4941168"/>
            <a:ext cx="2949179" cy="978729"/>
          </a:xfrm>
          <a:prstGeom prst="rect">
            <a:avLst/>
          </a:prstGeom>
          <a:noFill/>
        </p:spPr>
        <p:txBody>
          <a:bodyPr wrap="square" rtlCol="0">
            <a:spAutoFit/>
          </a:bodyPr>
          <a:lstStyle/>
          <a:p>
            <a:pPr algn="ctr">
              <a:spcBef>
                <a:spcPct val="20000"/>
              </a:spcBef>
              <a:defRPr/>
            </a:pPr>
            <a:r>
              <a:rPr lang="en-US" dirty="0">
                <a:solidFill>
                  <a:prstClr val="black"/>
                </a:solidFill>
              </a:rPr>
              <a:t>Humidity and Temperature</a:t>
            </a:r>
          </a:p>
          <a:p>
            <a:pPr algn="ctr">
              <a:spcBef>
                <a:spcPct val="20000"/>
              </a:spcBef>
              <a:defRPr/>
            </a:pPr>
            <a:r>
              <a:rPr lang="en-US" dirty="0">
                <a:solidFill>
                  <a:prstClr val="black"/>
                </a:solidFill>
              </a:rPr>
              <a:t>Sensor</a:t>
            </a:r>
          </a:p>
          <a:p>
            <a:pPr algn="ctr"/>
            <a:endParaRPr lang="en-IN" dirty="0"/>
          </a:p>
        </p:txBody>
      </p:sp>
    </p:spTree>
    <p:extLst>
      <p:ext uri="{BB962C8B-B14F-4D97-AF65-F5344CB8AC3E}">
        <p14:creationId xmlns:p14="http://schemas.microsoft.com/office/powerpoint/2010/main" val="4053126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19000" decel="40000" fill="hold" nodeType="afterEffect">
                                  <p:stCondLst>
                                    <p:cond delay="0"/>
                                  </p:stCondLst>
                                  <p:childTnLst>
                                    <p:animMotion origin="layout" path="M -0.01389 -0.01134 L -0.50556 -0.00764 " pathEditMode="relative" rAng="0" ptsTypes="AA">
                                      <p:cBhvr>
                                        <p:cTn id="6" dur="1000" fill="hold"/>
                                        <p:tgtEl>
                                          <p:spTgt spid="2050"/>
                                        </p:tgtEl>
                                        <p:attrNameLst>
                                          <p:attrName>ppt_x</p:attrName>
                                          <p:attrName>ppt_y</p:attrName>
                                        </p:attrNameLst>
                                      </p:cBhvr>
                                      <p:rCtr x="-24583" y="185"/>
                                    </p:animMotion>
                                  </p:childTnLst>
                                </p:cTn>
                              </p:par>
                            </p:childTnLst>
                          </p:cTn>
                        </p:par>
                        <p:par>
                          <p:cTn id="7" fill="hold">
                            <p:stCondLst>
                              <p:cond delay="1000"/>
                            </p:stCondLst>
                            <p:childTnLst>
                              <p:par>
                                <p:cTn id="8" presetID="0" presetClass="path" presetSubtype="0" accel="50000" decel="50000" fill="hold" nodeType="afterEffect">
                                  <p:stCondLst>
                                    <p:cond delay="0"/>
                                  </p:stCondLst>
                                  <p:childTnLst>
                                    <p:animMotion origin="layout" path="M -0.50452 -0.0081 C -0.49844 -0.00555 -0.49306 -0.00139 -0.48716 0.00092 C -0.48368 0.00439 -0.48073 0.00462 -0.47691 0.00717 C -0.47344 0.00948 -0.46997 0.01248 -0.4665 0.0148 C -0.45886 0.01989 -0.45 0.02197 -0.44237 0.02705 C -0.43073 0.03492 -0.41928 0.04486 -0.40678 0.04995 C -0.40365 0.05458 -0.39636 0.05735 -0.39184 0.06082 C -0.38438 0.0666 -0.37605 0.07007 -0.36875 0.07608 C -0.36493 0.07932 -0.36459 0.08117 -0.36077 0.08372 C -0.35625 0.08672 -0.35816 0.08348 -0.35382 0.08834 C -0.34792 0.09505 -0.33612 0.10892 -0.32865 0.11147 C -0.32587 0.11679 -0.32344 0.12026 -0.31945 0.12372 C -0.31823 0.12581 -0.31737 0.12812 -0.31598 0.12997 C -0.31459 0.13182 -0.3125 0.13251 -0.31129 0.13436 C -0.31059 0.13552 -0.31077 0.1376 -0.31025 0.13899 C -0.30973 0.14038 -0.30868 0.14107 -0.30799 0.14223 C -0.30521 0.15263 -0.30712 0.14893 -0.3033 0.15448 C -0.30035 0.16512 -0.29775 0.17576 -0.29532 0.18663 C -0.29219 0.21878 -0.30053 0.26272 -0.31719 0.28769 C -0.32066 0.29301 -0.32483 0.29787 -0.32865 0.30296 C -0.33056 0.3055 -0.33351 0.30643 -0.33542 0.30897 C -0.33924 0.31383 -0.34202 0.31753 -0.34705 0.31984 C -0.35226 0.32631 -0.36059 0.33372 -0.36771 0.33649 C -0.37171 0.34227 -0.38351 0.3462 -0.38959 0.34875 C -0.3941 0.35522 -0.40921 0.35915 -0.41598 0.36124 C -0.42934 0.3647 -0.44219 0.37072 -0.45504 0.37673 C -0.4632 0.38043 -0.47084 0.38506 -0.47917 0.38876 C -0.48664 0.39199 -0.47848 0.38829 -0.48612 0.39338 C -0.48716 0.39408 -0.50782 0.39801 -0.50782 0.39824 " pathEditMode="relative" rAng="0" ptsTypes="fffffffffffffffffffffffffffff">
                                      <p:cBhvr>
                                        <p:cTn id="9" dur="1500" fill="hold"/>
                                        <p:tgtEl>
                                          <p:spTgt spid="2050"/>
                                        </p:tgtEl>
                                        <p:attrNameLst>
                                          <p:attrName>ppt_x</p:attrName>
                                          <p:attrName>ppt_y</p:attrName>
                                        </p:attrNameLst>
                                      </p:cBhvr>
                                      <p:rCtr x="10451" y="20305"/>
                                    </p:animMotion>
                                  </p:childTnLst>
                                </p:cTn>
                              </p:par>
                            </p:childTnLst>
                          </p:cTn>
                        </p:par>
                        <p:par>
                          <p:cTn id="10" fill="hold">
                            <p:stCondLst>
                              <p:cond delay="2500"/>
                            </p:stCondLst>
                            <p:childTnLst>
                              <p:par>
                                <p:cTn id="11" presetID="0" presetClass="path" presetSubtype="0" accel="50000" decel="50000" fill="hold" nodeType="afterEffect">
                                  <p:stCondLst>
                                    <p:cond delay="0"/>
                                  </p:stCondLst>
                                  <p:childTnLst>
                                    <p:animMotion origin="layout" path="M -0.50834 0.39939 L -0.38889 0.42853 " pathEditMode="relative" rAng="0" ptsTypes="AA">
                                      <p:cBhvr>
                                        <p:cTn id="12" dur="1000" fill="hold"/>
                                        <p:tgtEl>
                                          <p:spTgt spid="2050"/>
                                        </p:tgtEl>
                                        <p:attrNameLst>
                                          <p:attrName>ppt_x</p:attrName>
                                          <p:attrName>ppt_y</p:attrName>
                                        </p:attrNameLst>
                                      </p:cBhvr>
                                      <p:rCtr x="5972" y="1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Sensors and Project Setup</a:t>
            </a:r>
            <a:endParaRPr lang="en-IN" b="1" dirty="0"/>
          </a:p>
        </p:txBody>
      </p:sp>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47664" y="2354740"/>
            <a:ext cx="1807631" cy="1807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47663" y="4612578"/>
            <a:ext cx="1807631" cy="369332"/>
          </a:xfrm>
          <a:prstGeom prst="rect">
            <a:avLst/>
          </a:prstGeom>
          <a:noFill/>
        </p:spPr>
        <p:txBody>
          <a:bodyPr wrap="square" rtlCol="0">
            <a:spAutoFit/>
          </a:bodyPr>
          <a:lstStyle/>
          <a:p>
            <a:r>
              <a:rPr lang="en-IN" dirty="0" smtClean="0"/>
              <a:t>    Water Pump</a:t>
            </a:r>
            <a:endParaRPr lang="en-IN" dirty="0"/>
          </a:p>
        </p:txBody>
      </p:sp>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621868" y="2354740"/>
            <a:ext cx="1807631" cy="1807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621868" y="4612578"/>
            <a:ext cx="1705371" cy="369332"/>
          </a:xfrm>
          <a:prstGeom prst="rect">
            <a:avLst/>
          </a:prstGeom>
          <a:noFill/>
        </p:spPr>
        <p:txBody>
          <a:bodyPr wrap="square" rtlCol="0">
            <a:spAutoFit/>
          </a:bodyPr>
          <a:lstStyle/>
          <a:p>
            <a:pPr algn="ctr"/>
            <a:r>
              <a:rPr lang="en-IN" dirty="0" smtClean="0"/>
              <a:t>PIR Sensor</a:t>
            </a:r>
            <a:endParaRPr lang="en-IN" dirty="0"/>
          </a:p>
        </p:txBody>
      </p:sp>
    </p:spTree>
    <p:extLst>
      <p:ext uri="{BB962C8B-B14F-4D97-AF65-F5344CB8AC3E}">
        <p14:creationId xmlns:p14="http://schemas.microsoft.com/office/powerpoint/2010/main" val="2665106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p:cNvSpPr>
          <p:nvPr>
            <p:custDataLst>
              <p:tags r:id="rId1"/>
            </p:custDataLst>
          </p:nvPr>
        </p:nvSpPr>
        <p:spPr>
          <a:xfrm>
            <a:off x="381000" y="1219200"/>
            <a:ext cx="8001000" cy="457200"/>
          </a:xfrm>
          <a:prstGeom prst="rect">
            <a:avLst/>
          </a:prstGeom>
        </p:spPr>
        <p:txBody>
          <a:bodyPr>
            <a:noAutofit/>
          </a:bodyPr>
          <a:lstStyle>
            <a:extLst/>
          </a:lstStyle>
          <a:p>
            <a:pPr marL="342900" indent="-342900">
              <a:lnSpc>
                <a:spcPct val="114000"/>
              </a:lnSpc>
              <a:spcBef>
                <a:spcPct val="20000"/>
              </a:spcBef>
              <a:buFont typeface="Arial" pitchFamily="34" charset="0"/>
              <a:buNone/>
              <a:defRPr/>
            </a:pPr>
            <a:r>
              <a:rPr lang="en-IN" sz="2000" b="1" dirty="0" smtClean="0">
                <a:solidFill>
                  <a:prstClr val="black">
                    <a:lumMod val="85000"/>
                    <a:lumOff val="15000"/>
                  </a:prstClr>
                </a:solidFill>
              </a:rPr>
              <a:t>	</a:t>
            </a:r>
            <a:r>
              <a:rPr lang="en-IN" sz="2400" b="1" dirty="0" smtClean="0">
                <a:solidFill>
                  <a:prstClr val="black">
                    <a:lumMod val="85000"/>
                    <a:lumOff val="15000"/>
                  </a:prstClr>
                </a:solidFill>
              </a:rPr>
              <a:t>Following tools and platforms are used to provide complete </a:t>
            </a:r>
            <a:r>
              <a:rPr lang="en-IN" sz="2400" b="1" dirty="0" err="1" smtClean="0">
                <a:solidFill>
                  <a:prstClr val="black">
                    <a:lumMod val="85000"/>
                    <a:lumOff val="15000"/>
                  </a:prstClr>
                </a:solidFill>
              </a:rPr>
              <a:t>IoT</a:t>
            </a:r>
            <a:r>
              <a:rPr lang="en-IN" sz="2400" b="1" dirty="0" smtClean="0">
                <a:solidFill>
                  <a:prstClr val="black">
                    <a:lumMod val="85000"/>
                    <a:lumOff val="15000"/>
                  </a:prstClr>
                </a:solidFill>
              </a:rPr>
              <a:t> solution to the Smart Farming Application</a:t>
            </a:r>
          </a:p>
          <a:p>
            <a:pPr marL="342900" indent="-342900">
              <a:lnSpc>
                <a:spcPct val="114000"/>
              </a:lnSpc>
              <a:spcBef>
                <a:spcPct val="20000"/>
              </a:spcBef>
              <a:buFont typeface="Arial" pitchFamily="34" charset="0"/>
              <a:buNone/>
              <a:defRPr/>
            </a:pPr>
            <a:endParaRPr lang="en-IN" sz="2000" b="1" dirty="0" smtClean="0">
              <a:solidFill>
                <a:prstClr val="black">
                  <a:lumMod val="85000"/>
                  <a:lumOff val="15000"/>
                </a:prstClr>
              </a:solidFill>
            </a:endParaRPr>
          </a:p>
          <a:p>
            <a:pPr marL="342900" indent="-342900">
              <a:lnSpc>
                <a:spcPct val="114000"/>
              </a:lnSpc>
              <a:spcBef>
                <a:spcPct val="20000"/>
              </a:spcBef>
              <a:buFont typeface="Arial" pitchFamily="34" charset="0"/>
              <a:buNone/>
              <a:defRPr/>
            </a:pPr>
            <a:endParaRPr lang="en-IN" sz="2000" b="1" dirty="0">
              <a:solidFill>
                <a:prstClr val="black">
                  <a:lumMod val="85000"/>
                  <a:lumOff val="15000"/>
                </a:prstClr>
              </a:solidFill>
            </a:endParaRPr>
          </a:p>
          <a:p>
            <a:pPr marL="342900" indent="-342900">
              <a:lnSpc>
                <a:spcPct val="114000"/>
              </a:lnSpc>
              <a:spcBef>
                <a:spcPct val="20000"/>
              </a:spcBef>
              <a:buFont typeface="Arial" pitchFamily="34" charset="0"/>
              <a:buNone/>
              <a:defRPr/>
            </a:pPr>
            <a:endParaRPr lang="en-IN" sz="2000" b="1" dirty="0">
              <a:solidFill>
                <a:prstClr val="black">
                  <a:lumMod val="85000"/>
                  <a:lumOff val="15000"/>
                </a:prstClr>
              </a:solidFill>
            </a:endParaRPr>
          </a:p>
          <a:p>
            <a:pPr marL="342900" indent="-342900">
              <a:lnSpc>
                <a:spcPct val="114000"/>
              </a:lnSpc>
              <a:spcBef>
                <a:spcPct val="20000"/>
              </a:spcBef>
              <a:buFont typeface="Arial" panose="020B0604020202020204" pitchFamily="34" charset="0"/>
              <a:buChar char="•"/>
              <a:defRPr/>
            </a:pPr>
            <a:r>
              <a:rPr lang="en-IN" sz="2400" b="1" dirty="0" smtClean="0">
                <a:solidFill>
                  <a:prstClr val="black">
                    <a:lumMod val="85000"/>
                    <a:lumOff val="15000"/>
                  </a:prstClr>
                </a:solidFill>
              </a:rPr>
              <a:t>Arduino IDE</a:t>
            </a:r>
          </a:p>
          <a:p>
            <a:pPr marL="342900" indent="-342900">
              <a:lnSpc>
                <a:spcPct val="114000"/>
              </a:lnSpc>
              <a:spcBef>
                <a:spcPct val="20000"/>
              </a:spcBef>
              <a:buFont typeface="Arial" panose="020B0604020202020204" pitchFamily="34" charset="0"/>
              <a:buChar char="•"/>
              <a:defRPr/>
            </a:pPr>
            <a:r>
              <a:rPr lang="en-IN" sz="2400" b="1" dirty="0" err="1" smtClean="0">
                <a:solidFill>
                  <a:prstClr val="black">
                    <a:lumMod val="85000"/>
                    <a:lumOff val="15000"/>
                  </a:prstClr>
                </a:solidFill>
              </a:rPr>
              <a:t>Ubidots</a:t>
            </a:r>
            <a:r>
              <a:rPr lang="en-IN" sz="2400" b="1" dirty="0" smtClean="0">
                <a:solidFill>
                  <a:prstClr val="black">
                    <a:lumMod val="85000"/>
                    <a:lumOff val="15000"/>
                  </a:prstClr>
                </a:solidFill>
              </a:rPr>
              <a:t> :</a:t>
            </a:r>
            <a:r>
              <a:rPr lang="en-IN" sz="2400" b="1" dirty="0" err="1" smtClean="0">
                <a:solidFill>
                  <a:prstClr val="black">
                    <a:lumMod val="85000"/>
                    <a:lumOff val="15000"/>
                  </a:prstClr>
                </a:solidFill>
              </a:rPr>
              <a:t>IoT</a:t>
            </a:r>
            <a:r>
              <a:rPr lang="en-IN" sz="2400" b="1" dirty="0" smtClean="0">
                <a:solidFill>
                  <a:prstClr val="black">
                    <a:lumMod val="85000"/>
                    <a:lumOff val="15000"/>
                  </a:prstClr>
                </a:solidFill>
              </a:rPr>
              <a:t> platform</a:t>
            </a:r>
          </a:p>
          <a:p>
            <a:pPr marL="342900" indent="-342900">
              <a:lnSpc>
                <a:spcPct val="114000"/>
              </a:lnSpc>
              <a:spcBef>
                <a:spcPct val="20000"/>
              </a:spcBef>
              <a:buFont typeface="Arial" panose="020B0604020202020204" pitchFamily="34" charset="0"/>
              <a:buChar char="•"/>
              <a:defRPr/>
            </a:pPr>
            <a:r>
              <a:rPr lang="en-IN" sz="2400" b="1" dirty="0" smtClean="0">
                <a:solidFill>
                  <a:prstClr val="black">
                    <a:lumMod val="85000"/>
                    <a:lumOff val="15000"/>
                  </a:prstClr>
                </a:solidFill>
              </a:rPr>
              <a:t>MIT App Inventor 2</a:t>
            </a:r>
          </a:p>
          <a:p>
            <a:pPr marL="342900" indent="-342900">
              <a:lnSpc>
                <a:spcPct val="114000"/>
              </a:lnSpc>
              <a:spcBef>
                <a:spcPct val="20000"/>
              </a:spcBef>
              <a:buFont typeface="Arial" panose="020B0604020202020204" pitchFamily="34" charset="0"/>
              <a:buChar char="•"/>
              <a:defRPr/>
            </a:pPr>
            <a:r>
              <a:rPr lang="en-IN" sz="2400" b="1" dirty="0" smtClean="0">
                <a:solidFill>
                  <a:prstClr val="black">
                    <a:lumMod val="85000"/>
                    <a:lumOff val="15000"/>
                  </a:prstClr>
                </a:solidFill>
              </a:rPr>
              <a:t>Wunderground</a:t>
            </a:r>
          </a:p>
          <a:p>
            <a:pPr marL="342900" indent="-342900">
              <a:lnSpc>
                <a:spcPct val="114000"/>
              </a:lnSpc>
              <a:spcBef>
                <a:spcPct val="20000"/>
              </a:spcBef>
              <a:buFont typeface="Arial" panose="020B0604020202020204" pitchFamily="34" charset="0"/>
              <a:buChar char="•"/>
              <a:defRPr/>
            </a:pPr>
            <a:endParaRPr lang="en-IN" sz="2400" b="1" dirty="0">
              <a:solidFill>
                <a:prstClr val="black">
                  <a:lumMod val="85000"/>
                  <a:lumOff val="15000"/>
                </a:prstClr>
              </a:solidFill>
            </a:endParaRPr>
          </a:p>
          <a:p>
            <a:pPr marL="342900" indent="-342900">
              <a:lnSpc>
                <a:spcPct val="114000"/>
              </a:lnSpc>
              <a:spcBef>
                <a:spcPct val="20000"/>
              </a:spcBef>
              <a:buFont typeface="Arial" pitchFamily="34" charset="0"/>
              <a:buNone/>
              <a:defRPr/>
            </a:pPr>
            <a:endParaRPr lang="en-US" sz="2000" dirty="0" smtClean="0">
              <a:solidFill>
                <a:prstClr val="black">
                  <a:lumMod val="85000"/>
                  <a:lumOff val="15000"/>
                </a:prstClr>
              </a:solidFill>
            </a:endParaRPr>
          </a:p>
          <a:p>
            <a:pPr marL="342900" indent="-342900">
              <a:spcBef>
                <a:spcPct val="20000"/>
              </a:spcBef>
              <a:buFont typeface="Arial" pitchFamily="34" charset="0"/>
              <a:buChar char="•"/>
              <a:defRPr/>
            </a:pPr>
            <a:endParaRPr lang="en-US" sz="2000" dirty="0">
              <a:solidFill>
                <a:prstClr val="black"/>
              </a:solidFill>
            </a:endParaRPr>
          </a:p>
        </p:txBody>
      </p:sp>
      <p:sp>
        <p:nvSpPr>
          <p:cNvPr id="19" name="Title 18"/>
          <p:cNvSpPr>
            <a:spLocks noGrp="1"/>
          </p:cNvSpPr>
          <p:nvPr>
            <p:ph type="title"/>
          </p:nvPr>
        </p:nvSpPr>
        <p:spPr>
          <a:xfrm>
            <a:off x="445911" y="76200"/>
            <a:ext cx="8229600" cy="1143000"/>
          </a:xfrm>
        </p:spPr>
        <p:txBody>
          <a:bodyPr>
            <a:normAutofit/>
          </a:bodyPr>
          <a:lstStyle/>
          <a:p>
            <a:pPr lvl="0">
              <a:spcBef>
                <a:spcPts val="0"/>
              </a:spcBef>
            </a:pPr>
            <a:r>
              <a:rPr lang="en-US" b="1" dirty="0" smtClean="0">
                <a:solidFill>
                  <a:prstClr val="black">
                    <a:lumMod val="85000"/>
                    <a:lumOff val="15000"/>
                  </a:prstClr>
                </a:solidFill>
                <a:ea typeface="+mn-ea"/>
                <a:cs typeface="+mn-cs"/>
              </a:rPr>
              <a:t>Sensors and Project Setup</a:t>
            </a:r>
            <a:endParaRPr lang="en-US" dirty="0"/>
          </a:p>
        </p:txBody>
      </p:sp>
    </p:spTree>
    <p:extLst>
      <p:ext uri="{BB962C8B-B14F-4D97-AF65-F5344CB8AC3E}">
        <p14:creationId xmlns:p14="http://schemas.microsoft.com/office/powerpoint/2010/main" val="4275094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Project Setup</a:t>
            </a:r>
            <a:endParaRPr lang="en-US" dirty="0"/>
          </a:p>
        </p:txBody>
      </p:sp>
      <p:pic>
        <p:nvPicPr>
          <p:cNvPr id="102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584" y="1556792"/>
            <a:ext cx="7311013"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76760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4622" y="76200"/>
            <a:ext cx="6651978" cy="734291"/>
          </a:xfrm>
        </p:spPr>
        <p:txBody>
          <a:bodyPr anchor="b">
            <a:normAutofit/>
          </a:bodyPr>
          <a:lstStyle/>
          <a:p>
            <a:pPr lvl="0">
              <a:spcBef>
                <a:spcPts val="0"/>
              </a:spcBef>
            </a:pPr>
            <a:r>
              <a:rPr lang="en-US" b="1" dirty="0" smtClean="0">
                <a:solidFill>
                  <a:prstClr val="white"/>
                </a:solidFill>
                <a:ea typeface="+mn-ea"/>
                <a:cs typeface="+mn-cs"/>
              </a:rPr>
              <a:t>Technical Explanation I</a:t>
            </a:r>
            <a:endParaRPr lang="en-US" dirty="0"/>
          </a:p>
        </p:txBody>
      </p:sp>
      <p:sp>
        <p:nvSpPr>
          <p:cNvPr id="2" name="Rectangle 1"/>
          <p:cNvSpPr/>
          <p:nvPr/>
        </p:nvSpPr>
        <p:spPr>
          <a:xfrm>
            <a:off x="323528" y="1340768"/>
            <a:ext cx="8352928" cy="6001643"/>
          </a:xfrm>
          <a:prstGeom prst="rect">
            <a:avLst/>
          </a:prstGeom>
        </p:spPr>
        <p:txBody>
          <a:bodyPr wrap="square">
            <a:spAutoFit/>
          </a:bodyPr>
          <a:lstStyle/>
          <a:p>
            <a:pPr marL="342900" indent="-342900">
              <a:spcBef>
                <a:spcPct val="20000"/>
              </a:spcBef>
              <a:buFont typeface="Arial" pitchFamily="34" charset="0"/>
              <a:buChar char="•"/>
              <a:defRPr/>
            </a:pPr>
            <a:r>
              <a:rPr lang="en-IN" sz="2000" dirty="0">
                <a:solidFill>
                  <a:prstClr val="black"/>
                </a:solidFill>
              </a:rPr>
              <a:t>This project involves all the major components that make this project the best ﬁt for </a:t>
            </a:r>
            <a:r>
              <a:rPr lang="en-IN" sz="2000" dirty="0" err="1">
                <a:solidFill>
                  <a:prstClr val="black"/>
                </a:solidFill>
              </a:rPr>
              <a:t>IoT</a:t>
            </a:r>
            <a:r>
              <a:rPr lang="en-IN" sz="2000" dirty="0">
                <a:solidFill>
                  <a:prstClr val="black"/>
                </a:solidFill>
              </a:rPr>
              <a:t>. </a:t>
            </a:r>
            <a:endParaRPr lang="en-IN" sz="2000" dirty="0" smtClean="0">
              <a:solidFill>
                <a:prstClr val="black"/>
              </a:solidFill>
            </a:endParaRPr>
          </a:p>
          <a:p>
            <a:pPr marL="342900" indent="-342900">
              <a:spcBef>
                <a:spcPct val="20000"/>
              </a:spcBef>
              <a:buFont typeface="Arial" pitchFamily="34" charset="0"/>
              <a:buChar char="•"/>
              <a:defRPr/>
            </a:pPr>
            <a:r>
              <a:rPr lang="en-IN" sz="2000" dirty="0" smtClean="0">
                <a:solidFill>
                  <a:prstClr val="black"/>
                </a:solidFill>
              </a:rPr>
              <a:t>Technically </a:t>
            </a:r>
            <a:r>
              <a:rPr lang="en-IN" sz="2000" dirty="0">
                <a:solidFill>
                  <a:prstClr val="black"/>
                </a:solidFill>
              </a:rPr>
              <a:t>this project relies on Sensors, Cloud Analytics, Application interface </a:t>
            </a:r>
            <a:r>
              <a:rPr lang="en-IN" sz="2000" dirty="0" smtClean="0">
                <a:solidFill>
                  <a:prstClr val="black"/>
                </a:solidFill>
              </a:rPr>
              <a:t>Android app in our case.</a:t>
            </a:r>
          </a:p>
          <a:p>
            <a:pPr marL="342900" indent="-342900">
              <a:spcBef>
                <a:spcPct val="20000"/>
              </a:spcBef>
              <a:buFont typeface="Arial" pitchFamily="34" charset="0"/>
              <a:buChar char="•"/>
              <a:defRPr/>
            </a:pPr>
            <a:r>
              <a:rPr lang="en-IN" sz="2000" dirty="0" smtClean="0">
                <a:solidFill>
                  <a:prstClr val="black"/>
                </a:solidFill>
              </a:rPr>
              <a:t>We have used Sensors mentioned in the previous slide and their behaviour is programmed in Arduino IDE. </a:t>
            </a:r>
          </a:p>
          <a:p>
            <a:pPr marL="342900" indent="-342900">
              <a:spcBef>
                <a:spcPct val="20000"/>
              </a:spcBef>
              <a:buFont typeface="Arial" pitchFamily="34" charset="0"/>
              <a:buChar char="•"/>
              <a:defRPr/>
            </a:pPr>
            <a:r>
              <a:rPr lang="en-IN" sz="2000" dirty="0" smtClean="0">
                <a:solidFill>
                  <a:prstClr val="black"/>
                </a:solidFill>
              </a:rPr>
              <a:t>Node MCU has the micro controller in it where we burned the code written for connecting to appropriate Wi-Fi networks through hot spot, for gathering the information from sensors, and sending it to the cloud platform through unique tokens.</a:t>
            </a:r>
          </a:p>
          <a:p>
            <a:pPr marL="342900" indent="-342900">
              <a:spcBef>
                <a:spcPct val="20000"/>
              </a:spcBef>
              <a:buFont typeface="Arial" pitchFamily="34" charset="0"/>
              <a:buChar char="•"/>
              <a:defRPr/>
            </a:pPr>
            <a:r>
              <a:rPr lang="en-IN" sz="2000" dirty="0" smtClean="0">
                <a:solidFill>
                  <a:prstClr val="black"/>
                </a:solidFill>
              </a:rPr>
              <a:t>To get the data to the web we used UBIDOTS cloud platform’s API features  which provided us URLs having unique variable IDs and Tokens. We can see the data streaming in form of Graph and Tabular format so that we can perform analytics over the sensed and give appropriate notification to the farmer accordingly.</a:t>
            </a:r>
          </a:p>
          <a:p>
            <a:pPr marL="342900" indent="-342900">
              <a:spcBef>
                <a:spcPct val="20000"/>
              </a:spcBef>
              <a:buFont typeface="Arial" pitchFamily="34" charset="0"/>
              <a:buChar char="•"/>
              <a:defRPr/>
            </a:pPr>
            <a:r>
              <a:rPr lang="en-IN" sz="2000" dirty="0" err="1" smtClean="0">
                <a:solidFill>
                  <a:prstClr val="black"/>
                </a:solidFill>
              </a:rPr>
              <a:t>Wunderground</a:t>
            </a:r>
            <a:r>
              <a:rPr lang="en-IN" sz="2000" dirty="0" smtClean="0">
                <a:solidFill>
                  <a:prstClr val="black"/>
                </a:solidFill>
              </a:rPr>
              <a:t> weather API  platform was used to get the forecast conditions of a particular latitude and longitude.</a:t>
            </a:r>
          </a:p>
          <a:p>
            <a:pPr marL="342900" indent="-342900">
              <a:spcBef>
                <a:spcPct val="20000"/>
              </a:spcBef>
              <a:buFont typeface="Arial" pitchFamily="34" charset="0"/>
              <a:buChar char="•"/>
              <a:defRPr/>
            </a:pPr>
            <a:endParaRPr lang="en-IN" sz="2000" dirty="0" smtClean="0">
              <a:solidFill>
                <a:prstClr val="black"/>
              </a:solidFill>
            </a:endParaRPr>
          </a:p>
        </p:txBody>
      </p:sp>
    </p:spTree>
    <p:custDataLst>
      <p:tags r:id="rId1"/>
    </p:custDataLst>
    <p:extLst>
      <p:ext uri="{BB962C8B-B14F-4D97-AF65-F5344CB8AC3E}">
        <p14:creationId xmlns:p14="http://schemas.microsoft.com/office/powerpoint/2010/main" val="129691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jbkdZuEZ0Onown8fg9IOmK"/>
</p:tagLst>
</file>

<file path=ppt/tags/tag10.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1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DVSHAPEID" val="jbkdZuEZ0Onown8fg9IOmK"/>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HAPEID" val="jbkdZuEZ0Onown8fg9IOmK"/>
</p:tagLst>
</file>

<file path=ppt/tags/tag5.xml><?xml version="1.0" encoding="utf-8"?>
<p:tagLst xmlns:a="http://schemas.openxmlformats.org/drawingml/2006/main" xmlns:r="http://schemas.openxmlformats.org/officeDocument/2006/relationships" xmlns:p="http://schemas.openxmlformats.org/presentationml/2006/main">
  <p:tag name="DVSHAPEID" val="jbkdZuEZ0Onown8fg9IOmK"/>
</p:tagLst>
</file>

<file path=ppt/tags/tag6.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7.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8.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9.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894</Words>
  <Application>Microsoft Office PowerPoint</Application>
  <PresentationFormat>On-screen Show (4:3)</PresentationFormat>
  <Paragraphs>161</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Introducing PowerPoint 2010</vt:lpstr>
      <vt:lpstr>Introducing Smart Farming Project</vt:lpstr>
      <vt:lpstr>Indian Agriculture and Challenges</vt:lpstr>
      <vt:lpstr>Project Vision</vt:lpstr>
      <vt:lpstr>Technical Details.</vt:lpstr>
      <vt:lpstr>Sensors and Project Setup</vt:lpstr>
      <vt:lpstr>Sensors and Project Setup</vt:lpstr>
      <vt:lpstr>Sensors and Project Setup</vt:lpstr>
      <vt:lpstr>Project Setup</vt:lpstr>
      <vt:lpstr>Technical Explanation I</vt:lpstr>
      <vt:lpstr>Flow of Operation</vt:lpstr>
      <vt:lpstr>Technical Explanation II</vt:lpstr>
      <vt:lpstr>App Screen Shots</vt:lpstr>
      <vt:lpstr>  Cloud Data</vt:lpstr>
      <vt:lpstr>Cloud Data</vt:lpstr>
      <vt:lpstr>Alert Email Notifications</vt:lpstr>
      <vt:lpstr>Technical Explanation III</vt:lpstr>
      <vt:lpstr>Performance Analysis of Project</vt:lpstr>
      <vt:lpstr>Cost Incurred for Project </vt:lpstr>
      <vt:lpstr>Benefits of Our Project</vt:lpstr>
      <vt:lpstr>Thankyou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2016-11-30T12:43:49Z</dcterms:created>
  <dcterms:modified xsi:type="dcterms:W3CDTF">2016-12-18T03:56:28Z</dcterms:modified>
</cp:coreProperties>
</file>