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3"/>
  </p:notesMasterIdLst>
  <p:sldIdLst>
    <p:sldId id="258" r:id="rId2"/>
    <p:sldId id="289" r:id="rId3"/>
    <p:sldId id="260" r:id="rId4"/>
    <p:sldId id="290" r:id="rId5"/>
    <p:sldId id="272" r:id="rId6"/>
    <p:sldId id="261" r:id="rId7"/>
    <p:sldId id="269" r:id="rId8"/>
    <p:sldId id="273" r:id="rId9"/>
    <p:sldId id="264" r:id="rId10"/>
    <p:sldId id="276" r:id="rId11"/>
    <p:sldId id="296" r:id="rId12"/>
    <p:sldId id="275" r:id="rId13"/>
    <p:sldId id="295" r:id="rId14"/>
    <p:sldId id="286" r:id="rId15"/>
    <p:sldId id="291" r:id="rId16"/>
    <p:sldId id="297" r:id="rId17"/>
    <p:sldId id="292" r:id="rId18"/>
    <p:sldId id="293" r:id="rId19"/>
    <p:sldId id="294" r:id="rId20"/>
    <p:sldId id="268" r:id="rId21"/>
    <p:sldId id="270" r:id="rId22"/>
  </p:sldIdLst>
  <p:sldSz cx="10160000" cy="7620000"/>
  <p:notesSz cx="7620000" cy="10160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084D1E-92CF-49E3-B8C9-F3AFB6266499}" v="4" dt="2025-01-25T12:09:05.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snapToGrid="0">
      <p:cViewPr varScale="1">
        <p:scale>
          <a:sx n="70" d="100"/>
          <a:sy n="70" d="100"/>
        </p:scale>
        <p:origin x="15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62000" y="4826000"/>
            <a:ext cx="6096000" cy="45720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62000"/>
            <a:ext cx="5080000" cy="3810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76560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lvl="0">
              <a:spcBef>
                <a:spcPts val="0"/>
              </a:spcBef>
              <a:buSzPct val="99000"/>
              <a:defRPr sz="4265"/>
            </a:lvl1pPr>
            <a:lvl2pPr lvl="1">
              <a:spcBef>
                <a:spcPts val="0"/>
              </a:spcBef>
              <a:buSzPct val="99000"/>
              <a:defRPr sz="4265"/>
            </a:lvl2pPr>
            <a:lvl3pPr lvl="2">
              <a:spcBef>
                <a:spcPts val="0"/>
              </a:spcBef>
              <a:buSzPct val="99000"/>
              <a:defRPr sz="4265"/>
            </a:lvl3pPr>
            <a:lvl4pPr lvl="3">
              <a:spcBef>
                <a:spcPts val="0"/>
              </a:spcBef>
              <a:buSzPct val="99000"/>
              <a:defRPr sz="4265"/>
            </a:lvl4pPr>
            <a:lvl5pPr lvl="4">
              <a:spcBef>
                <a:spcPts val="0"/>
              </a:spcBef>
              <a:buSzPct val="99000"/>
              <a:defRPr sz="4265"/>
            </a:lvl5pPr>
            <a:lvl6pPr lvl="5">
              <a:spcBef>
                <a:spcPts val="0"/>
              </a:spcBef>
              <a:buSzPct val="99000"/>
              <a:defRPr sz="4265"/>
            </a:lvl6pPr>
            <a:lvl7pPr lvl="6">
              <a:spcBef>
                <a:spcPts val="0"/>
              </a:spcBef>
              <a:buSzPct val="99000"/>
              <a:defRPr sz="4265"/>
            </a:lvl7pPr>
            <a:lvl8pPr lvl="7">
              <a:spcBef>
                <a:spcPts val="0"/>
              </a:spcBef>
              <a:buSzPct val="99000"/>
              <a:defRPr sz="4265"/>
            </a:lvl8pPr>
            <a:lvl9pPr lvl="8">
              <a:spcBef>
                <a:spcPts val="0"/>
              </a:spcBef>
              <a:buSzPct val="99000"/>
              <a:defRPr sz="4265"/>
            </a:lvl9pPr>
          </a:lstStyle>
          <a:p>
            <a:endParaRPr/>
          </a:p>
        </p:txBody>
      </p:sp>
      <p:sp>
        <p:nvSpPr>
          <p:cNvPr id="12" name="Shape 12"/>
          <p:cNvSpPr txBox="1">
            <a:spLocks noGrp="1"/>
          </p:cNvSpPr>
          <p:nvPr>
            <p:ph type="body" idx="1"/>
          </p:nvPr>
        </p:nvSpPr>
        <p:spPr>
          <a:xfrm>
            <a:off x="304800" y="1828800"/>
            <a:ext cx="9550400" cy="5486399"/>
          </a:xfrm>
          <a:prstGeom prst="rect">
            <a:avLst/>
          </a:prstGeom>
          <a:noFill/>
          <a:ln>
            <a:noFill/>
          </a:ln>
        </p:spPr>
        <p:txBody>
          <a:bodyPr lIns="91425" tIns="91425" rIns="91425" bIns="91425" anchor="t" anchorCtr="0"/>
          <a:lstStyle>
            <a:lvl1pPr lvl="0">
              <a:spcBef>
                <a:spcPts val="0"/>
              </a:spcBef>
              <a:buSzPct val="99000"/>
              <a:defRPr sz="2665"/>
            </a:lvl1pPr>
            <a:lvl2pPr lvl="1">
              <a:spcBef>
                <a:spcPts val="0"/>
              </a:spcBef>
              <a:buSzPct val="99000"/>
              <a:defRPr sz="2665"/>
            </a:lvl2pPr>
            <a:lvl3pPr lvl="2">
              <a:spcBef>
                <a:spcPts val="0"/>
              </a:spcBef>
              <a:buSzPct val="99000"/>
              <a:defRPr sz="2665"/>
            </a:lvl3pPr>
            <a:lvl4pPr lvl="3">
              <a:spcBef>
                <a:spcPts val="0"/>
              </a:spcBef>
              <a:buSzPct val="99000"/>
              <a:defRPr sz="2665"/>
            </a:lvl4pPr>
            <a:lvl5pPr lvl="4">
              <a:spcBef>
                <a:spcPts val="0"/>
              </a:spcBef>
              <a:buSzPct val="99000"/>
              <a:defRPr sz="2665"/>
            </a:lvl5pPr>
            <a:lvl6pPr lvl="5">
              <a:spcBef>
                <a:spcPts val="0"/>
              </a:spcBef>
              <a:buSzPct val="99000"/>
              <a:defRPr sz="2665"/>
            </a:lvl6pPr>
            <a:lvl7pPr lvl="6">
              <a:spcBef>
                <a:spcPts val="0"/>
              </a:spcBef>
              <a:buSzPct val="99000"/>
              <a:defRPr sz="2665"/>
            </a:lvl7pPr>
            <a:lvl8pPr lvl="7">
              <a:spcBef>
                <a:spcPts val="0"/>
              </a:spcBef>
              <a:buSzPct val="99000"/>
              <a:defRPr sz="2665"/>
            </a:lvl8pPr>
            <a:lvl9pPr lvl="8">
              <a:spcBef>
                <a:spcPts val="0"/>
              </a:spcBef>
              <a:buSzPct val="99000"/>
              <a:defRPr sz="2665"/>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04800" y="304800"/>
            <a:ext cx="9550400" cy="914400"/>
          </a:xfrm>
          <a:prstGeom prst="rect">
            <a:avLst/>
          </a:prstGeom>
          <a:noFill/>
          <a:ln>
            <a:noFill/>
          </a:ln>
        </p:spPr>
        <p:txBody>
          <a:bodyPr lIns="91425" tIns="91425" rIns="91425" bIns="91425" anchor="t" anchorCtr="0"/>
          <a:lstStyle>
            <a:lvl1pPr lvl="0">
              <a:spcBef>
                <a:spcPts val="0"/>
              </a:spcBef>
              <a:buSzPct val="99000"/>
              <a:defRPr sz="4265"/>
            </a:lvl1pPr>
            <a:lvl2pPr lvl="1">
              <a:spcBef>
                <a:spcPts val="0"/>
              </a:spcBef>
              <a:buSzPct val="99000"/>
              <a:defRPr sz="4265"/>
            </a:lvl2pPr>
            <a:lvl3pPr lvl="2">
              <a:spcBef>
                <a:spcPts val="0"/>
              </a:spcBef>
              <a:buSzPct val="99000"/>
              <a:defRPr sz="4265"/>
            </a:lvl3pPr>
            <a:lvl4pPr lvl="3">
              <a:spcBef>
                <a:spcPts val="0"/>
              </a:spcBef>
              <a:buSzPct val="99000"/>
              <a:defRPr sz="4265"/>
            </a:lvl4pPr>
            <a:lvl5pPr lvl="4">
              <a:spcBef>
                <a:spcPts val="0"/>
              </a:spcBef>
              <a:buSzPct val="99000"/>
              <a:defRPr sz="4265"/>
            </a:lvl5pPr>
            <a:lvl6pPr lvl="5">
              <a:spcBef>
                <a:spcPts val="0"/>
              </a:spcBef>
              <a:buSzPct val="99000"/>
              <a:defRPr sz="4265"/>
            </a:lvl6pPr>
            <a:lvl7pPr lvl="6">
              <a:spcBef>
                <a:spcPts val="0"/>
              </a:spcBef>
              <a:buSzPct val="99000"/>
              <a:defRPr sz="4265"/>
            </a:lvl7pPr>
            <a:lvl8pPr lvl="7">
              <a:spcBef>
                <a:spcPts val="0"/>
              </a:spcBef>
              <a:buSzPct val="99000"/>
              <a:defRPr sz="4265"/>
            </a:lvl8pPr>
            <a:lvl9pPr lvl="8">
              <a:spcBef>
                <a:spcPts val="0"/>
              </a:spcBef>
              <a:buSzPct val="99000"/>
              <a:defRPr sz="4265"/>
            </a:lvl9pPr>
          </a:lstStyle>
          <a:p>
            <a:endParaRPr/>
          </a:p>
        </p:txBody>
      </p:sp>
      <p:sp>
        <p:nvSpPr>
          <p:cNvPr id="15" name="Shape 15"/>
          <p:cNvSpPr txBox="1">
            <a:spLocks noGrp="1"/>
          </p:cNvSpPr>
          <p:nvPr>
            <p:ph type="body" idx="1"/>
          </p:nvPr>
        </p:nvSpPr>
        <p:spPr>
          <a:xfrm>
            <a:off x="304800" y="1828800"/>
            <a:ext cx="4470399" cy="5486399"/>
          </a:xfrm>
          <a:prstGeom prst="rect">
            <a:avLst/>
          </a:prstGeom>
          <a:noFill/>
          <a:ln>
            <a:noFill/>
          </a:ln>
        </p:spPr>
        <p:txBody>
          <a:bodyPr lIns="91425" tIns="91425" rIns="91425" bIns="91425" anchor="t" anchorCtr="0"/>
          <a:lstStyle>
            <a:lvl1pPr lvl="0">
              <a:spcBef>
                <a:spcPts val="0"/>
              </a:spcBef>
              <a:buSzPct val="99000"/>
              <a:defRPr sz="2665"/>
            </a:lvl1pPr>
            <a:lvl2pPr lvl="1">
              <a:spcBef>
                <a:spcPts val="0"/>
              </a:spcBef>
              <a:buSzPct val="99000"/>
              <a:defRPr sz="2665"/>
            </a:lvl2pPr>
            <a:lvl3pPr lvl="2">
              <a:spcBef>
                <a:spcPts val="0"/>
              </a:spcBef>
              <a:buSzPct val="99000"/>
              <a:defRPr sz="2665"/>
            </a:lvl3pPr>
            <a:lvl4pPr lvl="3">
              <a:spcBef>
                <a:spcPts val="0"/>
              </a:spcBef>
              <a:buSzPct val="99000"/>
              <a:defRPr sz="2665"/>
            </a:lvl4pPr>
            <a:lvl5pPr lvl="4">
              <a:spcBef>
                <a:spcPts val="0"/>
              </a:spcBef>
              <a:buSzPct val="99000"/>
              <a:defRPr sz="2665"/>
            </a:lvl5pPr>
            <a:lvl6pPr lvl="5">
              <a:spcBef>
                <a:spcPts val="0"/>
              </a:spcBef>
              <a:buSzPct val="99000"/>
              <a:defRPr sz="2665"/>
            </a:lvl6pPr>
            <a:lvl7pPr lvl="6">
              <a:spcBef>
                <a:spcPts val="0"/>
              </a:spcBef>
              <a:buSzPct val="99000"/>
              <a:defRPr sz="2665"/>
            </a:lvl7pPr>
            <a:lvl8pPr lvl="7">
              <a:spcBef>
                <a:spcPts val="0"/>
              </a:spcBef>
              <a:buSzPct val="99000"/>
              <a:defRPr sz="2665"/>
            </a:lvl8pPr>
            <a:lvl9pPr lvl="8">
              <a:spcBef>
                <a:spcPts val="0"/>
              </a:spcBef>
              <a:buSzPct val="99000"/>
              <a:defRPr sz="2665"/>
            </a:lvl9pPr>
          </a:lstStyle>
          <a:p>
            <a:endParaRPr/>
          </a:p>
        </p:txBody>
      </p:sp>
      <p:sp>
        <p:nvSpPr>
          <p:cNvPr id="16" name="Shape 16"/>
          <p:cNvSpPr txBox="1">
            <a:spLocks noGrp="1"/>
          </p:cNvSpPr>
          <p:nvPr>
            <p:ph type="body" idx="2"/>
          </p:nvPr>
        </p:nvSpPr>
        <p:spPr>
          <a:xfrm>
            <a:off x="5384800" y="1828800"/>
            <a:ext cx="4470399" cy="5486399"/>
          </a:xfrm>
          <a:prstGeom prst="rect">
            <a:avLst/>
          </a:prstGeom>
          <a:noFill/>
          <a:ln>
            <a:noFill/>
          </a:ln>
        </p:spPr>
        <p:txBody>
          <a:bodyPr lIns="91425" tIns="91425" rIns="91425" bIns="91425" anchor="t" anchorCtr="0"/>
          <a:lstStyle>
            <a:lvl1pPr lvl="0">
              <a:spcBef>
                <a:spcPts val="0"/>
              </a:spcBef>
              <a:buSzPct val="99000"/>
              <a:defRPr sz="2665"/>
            </a:lvl1pPr>
            <a:lvl2pPr lvl="1">
              <a:spcBef>
                <a:spcPts val="0"/>
              </a:spcBef>
              <a:buSzPct val="99000"/>
              <a:defRPr sz="2665"/>
            </a:lvl2pPr>
            <a:lvl3pPr lvl="2">
              <a:spcBef>
                <a:spcPts val="0"/>
              </a:spcBef>
              <a:buSzPct val="99000"/>
              <a:defRPr sz="2665"/>
            </a:lvl3pPr>
            <a:lvl4pPr lvl="3">
              <a:spcBef>
                <a:spcPts val="0"/>
              </a:spcBef>
              <a:buSzPct val="99000"/>
              <a:defRPr sz="2665"/>
            </a:lvl4pPr>
            <a:lvl5pPr lvl="4">
              <a:spcBef>
                <a:spcPts val="0"/>
              </a:spcBef>
              <a:buSzPct val="99000"/>
              <a:defRPr sz="2665"/>
            </a:lvl5pPr>
            <a:lvl6pPr lvl="5">
              <a:spcBef>
                <a:spcPts val="0"/>
              </a:spcBef>
              <a:buSzPct val="99000"/>
              <a:defRPr sz="2665"/>
            </a:lvl6pPr>
            <a:lvl7pPr lvl="6">
              <a:spcBef>
                <a:spcPts val="0"/>
              </a:spcBef>
              <a:buSzPct val="99000"/>
              <a:defRPr sz="2665"/>
            </a:lvl7pPr>
            <a:lvl8pPr lvl="7">
              <a:spcBef>
                <a:spcPts val="0"/>
              </a:spcBef>
              <a:buSzPct val="99000"/>
              <a:defRPr sz="2665"/>
            </a:lvl8pPr>
            <a:lvl9pPr lvl="8">
              <a:spcBef>
                <a:spcPts val="0"/>
              </a:spcBef>
              <a:buSzPct val="99000"/>
              <a:defRPr sz="2665"/>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aption">
    <p:spTree>
      <p:nvGrpSpPr>
        <p:cNvPr id="1" name="Shape 17"/>
        <p:cNvGrpSpPr/>
        <p:nvPr/>
      </p:nvGrpSpPr>
      <p:grpSpPr>
        <a:xfrm>
          <a:off x="0" y="0"/>
          <a:ext cx="0" cy="0"/>
          <a:chOff x="0" y="0"/>
          <a:chExt cx="0" cy="0"/>
        </a:xfrm>
      </p:grpSpPr>
      <p:sp>
        <p:nvSpPr>
          <p:cNvPr id="18" name="Shape 18"/>
          <p:cNvSpPr txBox="1">
            <a:spLocks noGrp="1"/>
          </p:cNvSpPr>
          <p:nvPr>
            <p:ph type="body" idx="1"/>
          </p:nvPr>
        </p:nvSpPr>
        <p:spPr>
          <a:xfrm>
            <a:off x="304800" y="6705600"/>
            <a:ext cx="9550400" cy="609599"/>
          </a:xfrm>
          <a:prstGeom prst="rect">
            <a:avLst/>
          </a:prstGeom>
          <a:noFill/>
          <a:ln>
            <a:noFill/>
          </a:ln>
        </p:spPr>
        <p:txBody>
          <a:bodyPr lIns="91425" tIns="91425" rIns="91425" bIns="91425" anchor="t" anchorCtr="0"/>
          <a:lstStyle>
            <a:lvl1pPr lvl="0" algn="ctr">
              <a:spcBef>
                <a:spcPts val="0"/>
              </a:spcBef>
              <a:buSzPct val="100000"/>
              <a:defRPr sz="3200"/>
            </a:lvl1pPr>
            <a:lvl2pPr lvl="1" algn="ctr">
              <a:spcBef>
                <a:spcPts val="0"/>
              </a:spcBef>
              <a:buSzPct val="100000"/>
              <a:defRPr sz="3200"/>
            </a:lvl2pPr>
            <a:lvl3pPr lvl="2" algn="ctr">
              <a:spcBef>
                <a:spcPts val="0"/>
              </a:spcBef>
              <a:buSzPct val="100000"/>
              <a:defRPr sz="3200"/>
            </a:lvl3pPr>
            <a:lvl4pPr lvl="3" algn="ctr">
              <a:spcBef>
                <a:spcPts val="0"/>
              </a:spcBef>
              <a:buSzPct val="100000"/>
              <a:defRPr sz="3200"/>
            </a:lvl4pPr>
            <a:lvl5pPr lvl="4" algn="ctr">
              <a:spcBef>
                <a:spcPts val="0"/>
              </a:spcBef>
              <a:buSzPct val="100000"/>
              <a:defRPr sz="3200"/>
            </a:lvl5pPr>
            <a:lvl6pPr lvl="5" algn="ctr">
              <a:spcBef>
                <a:spcPts val="0"/>
              </a:spcBef>
              <a:buSzPct val="100000"/>
              <a:defRPr sz="3200"/>
            </a:lvl6pPr>
            <a:lvl7pPr lvl="6" algn="ctr">
              <a:spcBef>
                <a:spcPts val="0"/>
              </a:spcBef>
              <a:buSzPct val="100000"/>
              <a:defRPr sz="3200"/>
            </a:lvl7pPr>
            <a:lvl8pPr lvl="7" algn="ctr">
              <a:spcBef>
                <a:spcPts val="0"/>
              </a:spcBef>
              <a:buSzPct val="100000"/>
              <a:defRPr sz="3200"/>
            </a:lvl8pPr>
            <a:lvl9pPr lvl="8" algn="ctr">
              <a:spcBef>
                <a:spcPts val="0"/>
              </a:spcBef>
              <a:buSzPct val="100000"/>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223519" y="478661"/>
            <a:ext cx="9811731" cy="5236626"/>
          </a:xfrm>
          <a:prstGeom prst="rect">
            <a:avLst/>
          </a:prstGeom>
          <a:noFill/>
        </p:spPr>
        <p:txBody>
          <a:bodyPr wrap="square" rtlCol="0" anchor="t">
            <a:spAutoFit/>
          </a:bodyPr>
          <a:lstStyle/>
          <a:p>
            <a:pPr lvl="0" algn="ctr">
              <a:lnSpc>
                <a:spcPct val="120000"/>
              </a:lnSpc>
            </a:pPr>
            <a:r>
              <a:rPr lang="en-US" sz="3200" b="1" dirty="0">
                <a:latin typeface="Times New Roman" panose="02020603050405020304" pitchFamily="18" charset="0"/>
                <a:cs typeface="Times New Roman" panose="02020603050405020304" pitchFamily="18" charset="0"/>
                <a:sym typeface="+mn-ea"/>
              </a:rPr>
              <a:t> Project Review</a:t>
            </a:r>
            <a:endParaRPr lang="en-US" sz="3200" b="1" dirty="0">
              <a:latin typeface="Times New Roman" panose="02020603050405020304" pitchFamily="18" charset="0"/>
              <a:cs typeface="Times New Roman" panose="02020603050405020304" pitchFamily="18" charset="0"/>
            </a:endParaRPr>
          </a:p>
          <a:p>
            <a:pPr lvl="0" algn="ctr">
              <a:lnSpc>
                <a:spcPct val="120000"/>
              </a:lnSpc>
              <a:spcBef>
                <a:spcPts val="1200"/>
              </a:spcBef>
            </a:pPr>
            <a:r>
              <a:rPr lang="en-US" sz="2400" i="1" dirty="0">
                <a:latin typeface="Times New Roman" panose="02020603050405020304" pitchFamily="18" charset="0"/>
                <a:cs typeface="Times New Roman" panose="02020603050405020304" pitchFamily="18" charset="0"/>
                <a:sym typeface="+mn-ea"/>
              </a:rPr>
              <a:t>on</a:t>
            </a:r>
          </a:p>
          <a:p>
            <a:pPr lvl="0" algn="ctr">
              <a:lnSpc>
                <a:spcPct val="120000"/>
              </a:lnSpc>
              <a:spcBef>
                <a:spcPts val="1200"/>
              </a:spcBef>
            </a:pPr>
            <a:r>
              <a:rPr lang="en-US" sz="3200" b="1" dirty="0">
                <a:latin typeface="Times New Roman" panose="02020603050405020304" pitchFamily="18" charset="0"/>
                <a:cs typeface="Times New Roman" panose="02020603050405020304" pitchFamily="18" charset="0"/>
                <a:sym typeface="+mn-ea"/>
              </a:rPr>
              <a:t>A Deep Learning Approach for Papilledema Detection in Retinal Fundus Images</a:t>
            </a:r>
            <a:endParaRPr lang="en-US" sz="3200" b="1" dirty="0">
              <a:latin typeface="Times New Roman" panose="02020603050405020304" pitchFamily="18" charset="0"/>
              <a:cs typeface="Times New Roman" panose="02020603050405020304" pitchFamily="18" charset="0"/>
            </a:endParaRPr>
          </a:p>
          <a:p>
            <a:pPr lvl="0" algn="ctr">
              <a:lnSpc>
                <a:spcPct val="120000"/>
              </a:lnSpc>
            </a:pPr>
            <a:endParaRPr lang="en-US" sz="2400" b="1" dirty="0">
              <a:latin typeface="Times New Roman" panose="02020603050405020304" pitchFamily="18" charset="0"/>
              <a:cs typeface="Times New Roman" panose="02020603050405020304" pitchFamily="18" charset="0"/>
              <a:sym typeface="Arial" panose="020B0604020202020204"/>
            </a:endParaRPr>
          </a:p>
          <a:p>
            <a:pPr algn="ctr">
              <a:lnSpc>
                <a:spcPct val="120000"/>
              </a:lnSpc>
            </a:pPr>
            <a:r>
              <a:rPr lang="en-US" sz="2400" i="1" dirty="0">
                <a:latin typeface="Times New Roman" panose="02020603050405020304" pitchFamily="18" charset="0"/>
                <a:cs typeface="Times New Roman" panose="02020603050405020304" pitchFamily="18" charset="0"/>
                <a:sym typeface="Arial" panose="020B0604020202020204"/>
              </a:rPr>
              <a:t>By</a:t>
            </a:r>
            <a:br>
              <a:rPr lang="en-US" sz="2400" b="1" dirty="0">
                <a:latin typeface="Times New Roman" panose="02020603050405020304" pitchFamily="18" charset="0"/>
                <a:cs typeface="Times New Roman" panose="02020603050405020304" pitchFamily="18" charset="0"/>
                <a:sym typeface="Arial" panose="020B0604020202020204"/>
              </a:rPr>
            </a:br>
            <a:r>
              <a:rPr lang="en-IN" sz="2400" b="1" dirty="0">
                <a:latin typeface="Times New Roman" panose="02020603050405020304" pitchFamily="18" charset="0"/>
                <a:cs typeface="Times New Roman" panose="02020603050405020304" pitchFamily="18" charset="0"/>
                <a:sym typeface="+mn-ea"/>
              </a:rPr>
              <a:t>VENKADESAN M</a:t>
            </a:r>
            <a:endParaRPr lang="en-IN" sz="2400" b="1" dirty="0">
              <a:latin typeface="Times New Roman" panose="02020603050405020304" pitchFamily="18" charset="0"/>
              <a:cs typeface="Times New Roman" panose="02020603050405020304" pitchFamily="18" charset="0"/>
            </a:endParaRPr>
          </a:p>
          <a:p>
            <a:pPr lvl="0" algn="ctr">
              <a:lnSpc>
                <a:spcPct val="120000"/>
              </a:lnSpc>
            </a:pPr>
            <a:endParaRPr lang="en-US" sz="2400" dirty="0">
              <a:latin typeface="Times New Roman" panose="02020603050405020304" pitchFamily="18" charset="0"/>
              <a:cs typeface="Times New Roman" panose="02020603050405020304" pitchFamily="18" charset="0"/>
            </a:endParaRPr>
          </a:p>
          <a:p>
            <a:pPr lvl="0" algn="ctr">
              <a:lnSpc>
                <a:spcPct val="120000"/>
              </a:lnSpc>
            </a:pPr>
            <a:br>
              <a:rPr lang="en-US" sz="2400" dirty="0">
                <a:latin typeface="Times New Roman" panose="02020603050405020304" pitchFamily="18" charset="0"/>
                <a:cs typeface="Times New Roman" panose="02020603050405020304" pitchFamily="18" charset="0"/>
                <a:sym typeface="Arial" panose="020B0604020202020204"/>
              </a:rPr>
            </a:br>
            <a:endParaRPr lang="en-US"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684ECD8-34DF-8E0D-3B17-BDBBAFF78684}"/>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C097-3917-7990-8706-5FB929FA4841}"/>
              </a:ext>
            </a:extLst>
          </p:cNvPr>
          <p:cNvSpPr>
            <a:spLocks noGrp="1"/>
          </p:cNvSpPr>
          <p:nvPr>
            <p:ph type="title"/>
          </p:nvPr>
        </p:nvSpPr>
        <p:spPr>
          <a:xfrm>
            <a:off x="304800" y="526648"/>
            <a:ext cx="6803571" cy="914400"/>
          </a:xfrm>
        </p:spPr>
        <p:txBody>
          <a:bodyPr/>
          <a:lstStyle/>
          <a:p>
            <a:r>
              <a:rPr lang="en-IN" sz="3200" b="1" dirty="0">
                <a:latin typeface="Times New Roman" panose="02020603050405020304" pitchFamily="18" charset="0"/>
                <a:cs typeface="Times New Roman" panose="02020603050405020304" pitchFamily="18" charset="0"/>
              </a:rPr>
              <a:t>METHODOLOGY:</a:t>
            </a:r>
            <a:br>
              <a:rPr lang="en-IN" sz="44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113F597-ECB4-16B0-FD8B-2C953C9A639E}"/>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 name="Text Placeholder 6">
            <a:extLst>
              <a:ext uri="{FF2B5EF4-FFF2-40B4-BE49-F238E27FC236}">
                <a16:creationId xmlns:a16="http://schemas.microsoft.com/office/drawing/2014/main" id="{54D103F6-592D-B1D2-D89D-5B37758F5A2B}"/>
              </a:ext>
            </a:extLst>
          </p:cNvPr>
          <p:cNvSpPr>
            <a:spLocks noGrp="1"/>
          </p:cNvSpPr>
          <p:nvPr>
            <p:ph type="body" idx="1"/>
          </p:nvPr>
        </p:nvSpPr>
        <p:spPr/>
        <p:txBody>
          <a:bodyPr/>
          <a:lstStyle/>
          <a:p>
            <a:pPr>
              <a:lnSpc>
                <a:spcPct val="107000"/>
              </a:lnSpc>
              <a:spcAft>
                <a:spcPts val="800"/>
              </a:spcAft>
            </a:pPr>
            <a:r>
              <a:rPr lang="en-IN" sz="1800" b="1" dirty="0">
                <a:effectLst/>
                <a:latin typeface="Aptos" panose="020B0004020202020204" pitchFamily="34" charset="0"/>
                <a:ea typeface="Aptos" panose="020B0004020202020204" pitchFamily="34" charset="0"/>
                <a:cs typeface="Arial" panose="020B0604020202020204" pitchFamily="34" charset="0"/>
              </a:rPr>
              <a:t>Inception V3 + Spatial Attention + Dropout </a:t>
            </a:r>
            <a:endParaRPr lang="en-IN"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IN" sz="1800" b="1" dirty="0">
                <a:effectLst/>
                <a:latin typeface="Aptos" panose="020B0004020202020204" pitchFamily="34" charset="0"/>
                <a:ea typeface="Aptos" panose="020B0004020202020204" pitchFamily="34" charset="0"/>
                <a:cs typeface="Arial" panose="020B0604020202020204" pitchFamily="34" charset="0"/>
              </a:rPr>
              <a:t>Model Architecture:</a:t>
            </a:r>
          </a:p>
          <a:p>
            <a:pPr>
              <a:lnSpc>
                <a:spcPct val="107000"/>
              </a:lnSpc>
              <a:spcAft>
                <a:spcPts val="800"/>
              </a:spcAft>
            </a:pPr>
            <a:endParaRPr lang="en-IN" sz="1800" dirty="0">
              <a:effectLst/>
              <a:latin typeface="Aptos" panose="020B0004020202020204" pitchFamily="34" charset="0"/>
              <a:ea typeface="Aptos" panose="020B0004020202020204" pitchFamily="34" charset="0"/>
              <a:cs typeface="Arial" panose="020B0604020202020204" pitchFamily="34" charset="0"/>
            </a:endParaRPr>
          </a:p>
          <a:p>
            <a:endParaRPr lang="en-IN" dirty="0"/>
          </a:p>
        </p:txBody>
      </p:sp>
      <p:sp>
        <p:nvSpPr>
          <p:cNvPr id="3" name="Text Box 2">
            <a:extLst>
              <a:ext uri="{FF2B5EF4-FFF2-40B4-BE49-F238E27FC236}">
                <a16:creationId xmlns:a16="http://schemas.microsoft.com/office/drawing/2014/main" id="{E219BAE9-33F7-CAD3-CD54-86F25C2DDE49}"/>
              </a:ext>
            </a:extLst>
          </p:cNvPr>
          <p:cNvSpPr txBox="1">
            <a:spLocks noChangeArrowheads="1"/>
          </p:cNvSpPr>
          <p:nvPr/>
        </p:nvSpPr>
        <p:spPr bwMode="auto">
          <a:xfrm>
            <a:off x="1608084" y="2893366"/>
            <a:ext cx="1297590"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Inception</a:t>
            </a:r>
            <a:r>
              <a:rPr kumimoji="0" lang="en-US" altLang="en-US" sz="11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V3</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 Box 15">
            <a:extLst>
              <a:ext uri="{FF2B5EF4-FFF2-40B4-BE49-F238E27FC236}">
                <a16:creationId xmlns:a16="http://schemas.microsoft.com/office/drawing/2014/main" id="{6D0D4231-798B-8EEF-5120-70570C039773}"/>
              </a:ext>
            </a:extLst>
          </p:cNvPr>
          <p:cNvSpPr txBox="1">
            <a:spLocks noChangeArrowheads="1"/>
          </p:cNvSpPr>
          <p:nvPr/>
        </p:nvSpPr>
        <p:spPr bwMode="auto">
          <a:xfrm>
            <a:off x="5729115" y="2908910"/>
            <a:ext cx="2195681"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Global Average Pooling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 Box 8">
            <a:extLst>
              <a:ext uri="{FF2B5EF4-FFF2-40B4-BE49-F238E27FC236}">
                <a16:creationId xmlns:a16="http://schemas.microsoft.com/office/drawing/2014/main" id="{2539D85B-247E-A3A3-7DD5-A1F4877E2E98}"/>
              </a:ext>
            </a:extLst>
          </p:cNvPr>
          <p:cNvSpPr txBox="1">
            <a:spLocks noChangeArrowheads="1"/>
          </p:cNvSpPr>
          <p:nvPr/>
        </p:nvSpPr>
        <p:spPr bwMode="auto">
          <a:xfrm>
            <a:off x="5760554" y="3600237"/>
            <a:ext cx="2195675"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Fully</a:t>
            </a:r>
            <a:r>
              <a:rPr kumimoji="0" lang="en-US" altLang="en-US" sz="11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Connected Layer 1</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 Box 4">
            <a:extLst>
              <a:ext uri="{FF2B5EF4-FFF2-40B4-BE49-F238E27FC236}">
                <a16:creationId xmlns:a16="http://schemas.microsoft.com/office/drawing/2014/main" id="{BE14C313-D902-D9BD-A0FE-3713DD13DA4F}"/>
              </a:ext>
            </a:extLst>
          </p:cNvPr>
          <p:cNvSpPr txBox="1">
            <a:spLocks noChangeArrowheads="1"/>
          </p:cNvSpPr>
          <p:nvPr/>
        </p:nvSpPr>
        <p:spPr bwMode="auto">
          <a:xfrm>
            <a:off x="6336560" y="5093945"/>
            <a:ext cx="1247453"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Output</a:t>
            </a:r>
            <a:r>
              <a:rPr kumimoji="0" lang="en-US" altLang="en-US" sz="11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layer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EF32B270-475D-721B-01F4-529C88520CB5}"/>
              </a:ext>
            </a:extLst>
          </p:cNvPr>
          <p:cNvCxnSpPr/>
          <p:nvPr/>
        </p:nvCxnSpPr>
        <p:spPr>
          <a:xfrm>
            <a:off x="2905673" y="3094185"/>
            <a:ext cx="419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6D76097-FE69-4E9D-4A4E-E0325B4247C6}"/>
              </a:ext>
            </a:extLst>
          </p:cNvPr>
          <p:cNvCxnSpPr/>
          <p:nvPr/>
        </p:nvCxnSpPr>
        <p:spPr>
          <a:xfrm>
            <a:off x="5433841" y="3094185"/>
            <a:ext cx="295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 Box 13">
            <a:extLst>
              <a:ext uri="{FF2B5EF4-FFF2-40B4-BE49-F238E27FC236}">
                <a16:creationId xmlns:a16="http://schemas.microsoft.com/office/drawing/2014/main" id="{8CFA5C82-4732-A139-EDE6-0F0BF66589C5}"/>
              </a:ext>
            </a:extLst>
          </p:cNvPr>
          <p:cNvSpPr txBox="1">
            <a:spLocks noChangeArrowheads="1"/>
          </p:cNvSpPr>
          <p:nvPr/>
        </p:nvSpPr>
        <p:spPr bwMode="auto">
          <a:xfrm>
            <a:off x="3324772" y="2910842"/>
            <a:ext cx="2109069"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Spatial Attention Block</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ECCBCF39-2D6C-F2D4-2FE0-5321D79C2514}"/>
              </a:ext>
            </a:extLst>
          </p:cNvPr>
          <p:cNvCxnSpPr/>
          <p:nvPr/>
        </p:nvCxnSpPr>
        <p:spPr>
          <a:xfrm>
            <a:off x="6777799" y="3247464"/>
            <a:ext cx="0" cy="325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BB5B3A3-1CC2-3173-95BB-290FCDA622F4}"/>
              </a:ext>
            </a:extLst>
          </p:cNvPr>
          <p:cNvCxnSpPr/>
          <p:nvPr/>
        </p:nvCxnSpPr>
        <p:spPr>
          <a:xfrm>
            <a:off x="6857335" y="4710224"/>
            <a:ext cx="0"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 Box 7">
            <a:extLst>
              <a:ext uri="{FF2B5EF4-FFF2-40B4-BE49-F238E27FC236}">
                <a16:creationId xmlns:a16="http://schemas.microsoft.com/office/drawing/2014/main" id="{BB7AB821-8AC2-783A-8139-1632351126D2}"/>
              </a:ext>
            </a:extLst>
          </p:cNvPr>
          <p:cNvSpPr txBox="1">
            <a:spLocks noChangeArrowheads="1"/>
          </p:cNvSpPr>
          <p:nvPr/>
        </p:nvSpPr>
        <p:spPr bwMode="auto">
          <a:xfrm>
            <a:off x="3770694" y="3668554"/>
            <a:ext cx="1005834"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Dropout</a:t>
            </a:r>
            <a:r>
              <a:rPr kumimoji="0" lang="en-US" altLang="en-US" sz="11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1</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Text Box 3">
            <a:extLst>
              <a:ext uri="{FF2B5EF4-FFF2-40B4-BE49-F238E27FC236}">
                <a16:creationId xmlns:a16="http://schemas.microsoft.com/office/drawing/2014/main" id="{A41E877B-CD0E-08B2-50F5-D51CE9462F56}"/>
              </a:ext>
            </a:extLst>
          </p:cNvPr>
          <p:cNvSpPr txBox="1">
            <a:spLocks noChangeArrowheads="1"/>
          </p:cNvSpPr>
          <p:nvPr/>
        </p:nvSpPr>
        <p:spPr bwMode="auto">
          <a:xfrm>
            <a:off x="6336560" y="4371670"/>
            <a:ext cx="1065513"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Dropout 2</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Text Box 2">
            <a:extLst>
              <a:ext uri="{FF2B5EF4-FFF2-40B4-BE49-F238E27FC236}">
                <a16:creationId xmlns:a16="http://schemas.microsoft.com/office/drawing/2014/main" id="{9B6395D4-D499-0D0D-FFD5-86DB072B3686}"/>
              </a:ext>
            </a:extLst>
          </p:cNvPr>
          <p:cNvSpPr txBox="1">
            <a:spLocks noChangeArrowheads="1"/>
          </p:cNvSpPr>
          <p:nvPr/>
        </p:nvSpPr>
        <p:spPr bwMode="auto">
          <a:xfrm>
            <a:off x="3324772" y="4385435"/>
            <a:ext cx="2249153"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Fully</a:t>
            </a:r>
            <a:r>
              <a:rPr kumimoji="0" lang="en-US" altLang="en-US" sz="11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Connected Layer 2</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7C1675A4-8EA7-9C29-344B-E318DDA680D7}"/>
              </a:ext>
            </a:extLst>
          </p:cNvPr>
          <p:cNvCxnSpPr/>
          <p:nvPr/>
        </p:nvCxnSpPr>
        <p:spPr>
          <a:xfrm flipH="1">
            <a:off x="4820754" y="3817415"/>
            <a:ext cx="939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E5D4CC9-7CEB-5448-5222-31C3495874BA}"/>
              </a:ext>
            </a:extLst>
          </p:cNvPr>
          <p:cNvCxnSpPr/>
          <p:nvPr/>
        </p:nvCxnSpPr>
        <p:spPr>
          <a:xfrm>
            <a:off x="5573925" y="4483124"/>
            <a:ext cx="7626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4839F4-BC01-E297-6A02-FC01DCC7000C}"/>
              </a:ext>
            </a:extLst>
          </p:cNvPr>
          <p:cNvCxnSpPr/>
          <p:nvPr/>
        </p:nvCxnSpPr>
        <p:spPr>
          <a:xfrm>
            <a:off x="4176003" y="4007108"/>
            <a:ext cx="0" cy="316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16">
            <a:extLst>
              <a:ext uri="{FF2B5EF4-FFF2-40B4-BE49-F238E27FC236}">
                <a16:creationId xmlns:a16="http://schemas.microsoft.com/office/drawing/2014/main" id="{C59B0B4F-7978-2894-33E2-8590EEA93B99}"/>
              </a:ext>
            </a:extLst>
          </p:cNvPr>
          <p:cNvSpPr>
            <a:spLocks noChangeArrowheads="1"/>
          </p:cNvSpPr>
          <p:nvPr/>
        </p:nvSpPr>
        <p:spPr bwMode="auto">
          <a:xfrm>
            <a:off x="0" y="0"/>
            <a:ext cx="1016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ptos" panose="020B0004020202020204" pitchFamily="34" charset="0"/>
                <a:ea typeface="Aptos" panose="020B0004020202020204" pitchFamily="34" charset="0"/>
                <a:cs typeface="Arial" panose="020B0604020202020204" pitchFamily="34" charset="0"/>
              </a:rPr>
              <a:t>:</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20">
            <a:extLst>
              <a:ext uri="{FF2B5EF4-FFF2-40B4-BE49-F238E27FC236}">
                <a16:creationId xmlns:a16="http://schemas.microsoft.com/office/drawing/2014/main" id="{B9768BC0-851F-5D84-A1A7-9234E0CF03AE}"/>
              </a:ext>
            </a:extLst>
          </p:cNvPr>
          <p:cNvSpPr>
            <a:spLocks noChangeArrowheads="1"/>
          </p:cNvSpPr>
          <p:nvPr/>
        </p:nvSpPr>
        <p:spPr bwMode="auto">
          <a:xfrm>
            <a:off x="0" y="457200"/>
            <a:ext cx="1016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Rectangle 23">
            <a:extLst>
              <a:ext uri="{FF2B5EF4-FFF2-40B4-BE49-F238E27FC236}">
                <a16:creationId xmlns:a16="http://schemas.microsoft.com/office/drawing/2014/main" id="{2C647E78-3124-72AE-2CC3-AFE54750D890}"/>
              </a:ext>
            </a:extLst>
          </p:cNvPr>
          <p:cNvSpPr>
            <a:spLocks noChangeArrowheads="1"/>
          </p:cNvSpPr>
          <p:nvPr/>
        </p:nvSpPr>
        <p:spPr bwMode="auto">
          <a:xfrm>
            <a:off x="0" y="914400"/>
            <a:ext cx="1016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4">
            <a:extLst>
              <a:ext uri="{FF2B5EF4-FFF2-40B4-BE49-F238E27FC236}">
                <a16:creationId xmlns:a16="http://schemas.microsoft.com/office/drawing/2014/main" id="{C077E67A-1DCB-C6EC-6D5E-839865E7AF7E}"/>
              </a:ext>
            </a:extLst>
          </p:cNvPr>
          <p:cNvSpPr>
            <a:spLocks noChangeArrowheads="1"/>
          </p:cNvSpPr>
          <p:nvPr/>
        </p:nvSpPr>
        <p:spPr bwMode="auto">
          <a:xfrm>
            <a:off x="24435" y="1455421"/>
            <a:ext cx="1016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8">
            <a:extLst>
              <a:ext uri="{FF2B5EF4-FFF2-40B4-BE49-F238E27FC236}">
                <a16:creationId xmlns:a16="http://schemas.microsoft.com/office/drawing/2014/main" id="{64116665-6377-749E-B151-62A0AE102049}"/>
              </a:ext>
            </a:extLst>
          </p:cNvPr>
          <p:cNvSpPr>
            <a:spLocks noChangeArrowheads="1"/>
          </p:cNvSpPr>
          <p:nvPr/>
        </p:nvSpPr>
        <p:spPr bwMode="auto">
          <a:xfrm>
            <a:off x="0" y="1828800"/>
            <a:ext cx="1016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9">
            <a:extLst>
              <a:ext uri="{FF2B5EF4-FFF2-40B4-BE49-F238E27FC236}">
                <a16:creationId xmlns:a16="http://schemas.microsoft.com/office/drawing/2014/main" id="{B5AE3FB8-011D-5019-6BE3-585DF068331E}"/>
              </a:ext>
            </a:extLst>
          </p:cNvPr>
          <p:cNvSpPr>
            <a:spLocks noChangeArrowheads="1"/>
          </p:cNvSpPr>
          <p:nvPr/>
        </p:nvSpPr>
        <p:spPr bwMode="auto">
          <a:xfrm>
            <a:off x="304800" y="2060517"/>
            <a:ext cx="1016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8" name="TextBox 27">
            <a:extLst>
              <a:ext uri="{FF2B5EF4-FFF2-40B4-BE49-F238E27FC236}">
                <a16:creationId xmlns:a16="http://schemas.microsoft.com/office/drawing/2014/main" id="{0678C6C7-8F81-8BBB-46D9-1A97D1ADE40B}"/>
              </a:ext>
            </a:extLst>
          </p:cNvPr>
          <p:cNvSpPr txBox="1"/>
          <p:nvPr/>
        </p:nvSpPr>
        <p:spPr>
          <a:xfrm>
            <a:off x="492891" y="5699041"/>
            <a:ext cx="7831301" cy="1257845"/>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Weights obtained from pretrained on </a:t>
            </a:r>
            <a:r>
              <a:rPr lang="en-IN" sz="1800" dirty="0" err="1">
                <a:effectLst/>
                <a:latin typeface="Times New Roman" panose="02020603050405020304" pitchFamily="18" charset="0"/>
                <a:ea typeface="Aptos" panose="020B0004020202020204" pitchFamily="34" charset="0"/>
                <a:cs typeface="Times New Roman" panose="02020603050405020304" pitchFamily="18" charset="0"/>
              </a:rPr>
              <a:t>imagenet</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 are used.</a:t>
            </a: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Trained on last 30 layers and other layers </a:t>
            </a:r>
            <a:r>
              <a:rPr lang="en-IN" sz="1800" dirty="0" err="1">
                <a:effectLst/>
                <a:latin typeface="Times New Roman" panose="02020603050405020304" pitchFamily="18" charset="0"/>
                <a:ea typeface="Aptos" panose="020B0004020202020204" pitchFamily="34" charset="0"/>
                <a:cs typeface="Times New Roman" panose="02020603050405020304" pitchFamily="18" charset="0"/>
              </a:rPr>
              <a:t>freezed</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a:t>
            </a: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2 sets of fully connected layers to increase parameters.</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2 sets of dropout layers to prevent overfitting.</a:t>
            </a:r>
          </a:p>
        </p:txBody>
      </p:sp>
    </p:spTree>
    <p:extLst>
      <p:ext uri="{BB962C8B-B14F-4D97-AF65-F5344CB8AC3E}">
        <p14:creationId xmlns:p14="http://schemas.microsoft.com/office/powerpoint/2010/main" val="409262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ED42D7-EA38-EEE1-3899-26CFC5D06C97}"/>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 name="Text Box 2">
            <a:extLst>
              <a:ext uri="{FF2B5EF4-FFF2-40B4-BE49-F238E27FC236}">
                <a16:creationId xmlns:a16="http://schemas.microsoft.com/office/drawing/2014/main" id="{B616B20C-21C4-38B0-F336-57C824A71A2F}"/>
              </a:ext>
            </a:extLst>
          </p:cNvPr>
          <p:cNvSpPr txBox="1">
            <a:spLocks noChangeArrowheads="1"/>
          </p:cNvSpPr>
          <p:nvPr/>
        </p:nvSpPr>
        <p:spPr bwMode="auto">
          <a:xfrm>
            <a:off x="1752600" y="1452094"/>
            <a:ext cx="990600"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Directory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Text Box 13">
            <a:extLst>
              <a:ext uri="{FF2B5EF4-FFF2-40B4-BE49-F238E27FC236}">
                <a16:creationId xmlns:a16="http://schemas.microsoft.com/office/drawing/2014/main" id="{5994A02F-F56A-099C-C722-7FAD9FC460D3}"/>
              </a:ext>
            </a:extLst>
          </p:cNvPr>
          <p:cNvSpPr txBox="1">
            <a:spLocks noChangeArrowheads="1"/>
          </p:cNvSpPr>
          <p:nvPr/>
        </p:nvSpPr>
        <p:spPr bwMode="auto">
          <a:xfrm>
            <a:off x="3284303" y="1474603"/>
            <a:ext cx="1095375"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Dataframe</a:t>
            </a:r>
            <a:endParaRPr kumimoji="0" lang="en-US" altLang="en-US" sz="16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 Box 15">
            <a:extLst>
              <a:ext uri="{FF2B5EF4-FFF2-40B4-BE49-F238E27FC236}">
                <a16:creationId xmlns:a16="http://schemas.microsoft.com/office/drawing/2014/main" id="{1AE10283-0D72-E56E-686D-0EE282D29F87}"/>
              </a:ext>
            </a:extLst>
          </p:cNvPr>
          <p:cNvSpPr txBox="1">
            <a:spLocks noChangeArrowheads="1"/>
          </p:cNvSpPr>
          <p:nvPr/>
        </p:nvSpPr>
        <p:spPr bwMode="auto">
          <a:xfrm>
            <a:off x="4772025" y="1437317"/>
            <a:ext cx="2309735"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Upsample</a:t>
            </a: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(623 per class)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Text Box 1">
            <a:extLst>
              <a:ext uri="{FF2B5EF4-FFF2-40B4-BE49-F238E27FC236}">
                <a16:creationId xmlns:a16="http://schemas.microsoft.com/office/drawing/2014/main" id="{5F1E8B4E-CD09-9155-4438-A5494C00769D}"/>
              </a:ext>
            </a:extLst>
          </p:cNvPr>
          <p:cNvSpPr txBox="1">
            <a:spLocks noChangeArrowheads="1"/>
          </p:cNvSpPr>
          <p:nvPr/>
        </p:nvSpPr>
        <p:spPr bwMode="auto">
          <a:xfrm>
            <a:off x="4148020" y="3170369"/>
            <a:ext cx="1445097"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Augmentation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 name="Text Box 3">
            <a:extLst>
              <a:ext uri="{FF2B5EF4-FFF2-40B4-BE49-F238E27FC236}">
                <a16:creationId xmlns:a16="http://schemas.microsoft.com/office/drawing/2014/main" id="{DF206E14-E625-19F3-6F04-F882F9E50CC9}"/>
              </a:ext>
            </a:extLst>
          </p:cNvPr>
          <p:cNvSpPr txBox="1">
            <a:spLocks noChangeArrowheads="1"/>
          </p:cNvSpPr>
          <p:nvPr/>
        </p:nvSpPr>
        <p:spPr bwMode="auto">
          <a:xfrm>
            <a:off x="6335875" y="2334396"/>
            <a:ext cx="1428981"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Test -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val</a:t>
            </a: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split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1504A763-50D9-DE5D-1801-3CF9A6D24B35}"/>
              </a:ext>
            </a:extLst>
          </p:cNvPr>
          <p:cNvCxnSpPr/>
          <p:nvPr/>
        </p:nvCxnSpPr>
        <p:spPr>
          <a:xfrm>
            <a:off x="2743200" y="1675422"/>
            <a:ext cx="495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3B40C5C-224E-DD29-83AF-D4F4D2BA9968}"/>
              </a:ext>
            </a:extLst>
          </p:cNvPr>
          <p:cNvCxnSpPr/>
          <p:nvPr/>
        </p:nvCxnSpPr>
        <p:spPr>
          <a:xfrm>
            <a:off x="4379678" y="1667699"/>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14C419-B64D-8984-3AB5-E3FDF214C63B}"/>
              </a:ext>
            </a:extLst>
          </p:cNvPr>
          <p:cNvCxnSpPr/>
          <p:nvPr/>
        </p:nvCxnSpPr>
        <p:spPr>
          <a:xfrm flipH="1">
            <a:off x="5550337" y="1813157"/>
            <a:ext cx="376555"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7B974E-A3C7-6CA5-4BB9-051137ED81B4}"/>
              </a:ext>
            </a:extLst>
          </p:cNvPr>
          <p:cNvCxnSpPr/>
          <p:nvPr/>
        </p:nvCxnSpPr>
        <p:spPr>
          <a:xfrm>
            <a:off x="5926892" y="1800181"/>
            <a:ext cx="454025" cy="495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 Box 5">
            <a:extLst>
              <a:ext uri="{FF2B5EF4-FFF2-40B4-BE49-F238E27FC236}">
                <a16:creationId xmlns:a16="http://schemas.microsoft.com/office/drawing/2014/main" id="{86C55441-734D-54EC-18E2-9123BE1D2500}"/>
              </a:ext>
            </a:extLst>
          </p:cNvPr>
          <p:cNvSpPr txBox="1">
            <a:spLocks noChangeArrowheads="1"/>
          </p:cNvSpPr>
          <p:nvPr/>
        </p:nvSpPr>
        <p:spPr bwMode="auto">
          <a:xfrm>
            <a:off x="4454962" y="2334396"/>
            <a:ext cx="1095375"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Train split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168835BF-2499-FFAD-9FC2-F4092957A2AD}"/>
              </a:ext>
            </a:extLst>
          </p:cNvPr>
          <p:cNvCxnSpPr/>
          <p:nvPr/>
        </p:nvCxnSpPr>
        <p:spPr>
          <a:xfrm>
            <a:off x="5002649" y="2672950"/>
            <a:ext cx="0" cy="467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 Box 7">
            <a:extLst>
              <a:ext uri="{FF2B5EF4-FFF2-40B4-BE49-F238E27FC236}">
                <a16:creationId xmlns:a16="http://schemas.microsoft.com/office/drawing/2014/main" id="{F3E3C03B-3310-F89E-8673-CB7A250ED264}"/>
              </a:ext>
            </a:extLst>
          </p:cNvPr>
          <p:cNvSpPr txBox="1">
            <a:spLocks noChangeArrowheads="1"/>
          </p:cNvSpPr>
          <p:nvPr/>
        </p:nvSpPr>
        <p:spPr bwMode="auto">
          <a:xfrm>
            <a:off x="7132810" y="3170369"/>
            <a:ext cx="876300"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Testing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FA7E35F6-3061-7CF5-79DC-78441D864C53}"/>
              </a:ext>
            </a:extLst>
          </p:cNvPr>
          <p:cNvCxnSpPr/>
          <p:nvPr/>
        </p:nvCxnSpPr>
        <p:spPr>
          <a:xfrm>
            <a:off x="7030734" y="2665330"/>
            <a:ext cx="416560" cy="474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 Box 8">
            <a:extLst>
              <a:ext uri="{FF2B5EF4-FFF2-40B4-BE49-F238E27FC236}">
                <a16:creationId xmlns:a16="http://schemas.microsoft.com/office/drawing/2014/main" id="{36E10DC1-779E-9159-CD93-EE33C7F2F006}"/>
              </a:ext>
            </a:extLst>
          </p:cNvPr>
          <p:cNvSpPr txBox="1">
            <a:spLocks noChangeArrowheads="1"/>
          </p:cNvSpPr>
          <p:nvPr/>
        </p:nvSpPr>
        <p:spPr bwMode="auto">
          <a:xfrm>
            <a:off x="5813551" y="3170369"/>
            <a:ext cx="1134731" cy="338554"/>
          </a:xfrm>
          <a:prstGeom prst="rect">
            <a:avLst/>
          </a:prstGeom>
          <a:solidFill>
            <a:srgbClr val="DCEAF7"/>
          </a:solidFill>
          <a:ln w="12700">
            <a:solidFill>
              <a:srgbClr val="0070C0"/>
            </a:solidFill>
            <a:miter lim="800000"/>
            <a:headEnd/>
            <a:tailEnd/>
          </a:ln>
          <a:effectLst>
            <a:outerShdw dist="38100" dir="2700000" algn="tl" rotWithShape="0">
              <a:srgbClr val="000000">
                <a:alpha val="39999"/>
              </a:srgbClr>
            </a:outerShdw>
          </a:effec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Validation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BC1E522C-E9A2-F099-C63A-96627BC6C1DA}"/>
              </a:ext>
            </a:extLst>
          </p:cNvPr>
          <p:cNvCxnSpPr/>
          <p:nvPr/>
        </p:nvCxnSpPr>
        <p:spPr>
          <a:xfrm flipH="1">
            <a:off x="6637669" y="2678730"/>
            <a:ext cx="393065" cy="480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16">
            <a:extLst>
              <a:ext uri="{FF2B5EF4-FFF2-40B4-BE49-F238E27FC236}">
                <a16:creationId xmlns:a16="http://schemas.microsoft.com/office/drawing/2014/main" id="{E324C527-7A48-9CD9-2A65-17B81A806520}"/>
              </a:ext>
            </a:extLst>
          </p:cNvPr>
          <p:cNvSpPr>
            <a:spLocks noChangeArrowheads="1"/>
          </p:cNvSpPr>
          <p:nvPr/>
        </p:nvSpPr>
        <p:spPr bwMode="auto">
          <a:xfrm>
            <a:off x="435980" y="821915"/>
            <a:ext cx="25859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Data Preparation:</a:t>
            </a: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Rectangle 20">
            <a:extLst>
              <a:ext uri="{FF2B5EF4-FFF2-40B4-BE49-F238E27FC236}">
                <a16:creationId xmlns:a16="http://schemas.microsoft.com/office/drawing/2014/main" id="{EBBF80CD-76B2-3D98-9908-AC594640DDBB}"/>
              </a:ext>
            </a:extLst>
          </p:cNvPr>
          <p:cNvSpPr>
            <a:spLocks noChangeArrowheads="1"/>
          </p:cNvSpPr>
          <p:nvPr/>
        </p:nvSpPr>
        <p:spPr bwMode="auto">
          <a:xfrm>
            <a:off x="0" y="457200"/>
            <a:ext cx="1016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Rectangle 25">
            <a:extLst>
              <a:ext uri="{FF2B5EF4-FFF2-40B4-BE49-F238E27FC236}">
                <a16:creationId xmlns:a16="http://schemas.microsoft.com/office/drawing/2014/main" id="{826740D8-0FEF-5B70-2434-BC8EABA84255}"/>
              </a:ext>
            </a:extLst>
          </p:cNvPr>
          <p:cNvSpPr>
            <a:spLocks noChangeArrowheads="1"/>
          </p:cNvSpPr>
          <p:nvPr/>
        </p:nvSpPr>
        <p:spPr bwMode="auto">
          <a:xfrm>
            <a:off x="0" y="914400"/>
            <a:ext cx="1016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27">
            <a:extLst>
              <a:ext uri="{FF2B5EF4-FFF2-40B4-BE49-F238E27FC236}">
                <a16:creationId xmlns:a16="http://schemas.microsoft.com/office/drawing/2014/main" id="{8C16D9E8-F5DB-9B33-712D-2BED6E4D8EAC}"/>
              </a:ext>
            </a:extLst>
          </p:cNvPr>
          <p:cNvSpPr>
            <a:spLocks noChangeArrowheads="1"/>
          </p:cNvSpPr>
          <p:nvPr/>
        </p:nvSpPr>
        <p:spPr bwMode="auto">
          <a:xfrm>
            <a:off x="0" y="1371600"/>
            <a:ext cx="10160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EDA4FC4B-3FEC-EB0F-AE36-7BAFD4565F14}"/>
              </a:ext>
            </a:extLst>
          </p:cNvPr>
          <p:cNvSpPr txBox="1"/>
          <p:nvPr/>
        </p:nvSpPr>
        <p:spPr>
          <a:xfrm>
            <a:off x="468587" y="4175619"/>
            <a:ext cx="9306034" cy="2387513"/>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Aptos" panose="020B0004020202020204" pitchFamily="34" charset="0"/>
                <a:cs typeface="Times New Roman" panose="02020603050405020304" pitchFamily="18" charset="0"/>
              </a:rPr>
              <a:t>Dataset was </a:t>
            </a:r>
            <a:r>
              <a:rPr lang="en-IN" sz="1600" dirty="0" err="1">
                <a:effectLst/>
                <a:latin typeface="Times New Roman" panose="02020603050405020304" pitchFamily="18" charset="0"/>
                <a:ea typeface="Aptos" panose="020B0004020202020204" pitchFamily="34" charset="0"/>
                <a:cs typeface="Times New Roman" panose="02020603050405020304" pitchFamily="18" charset="0"/>
              </a:rPr>
              <a:t>upsampled</a:t>
            </a:r>
            <a:r>
              <a:rPr lang="en-IN" sz="1600" dirty="0">
                <a:effectLst/>
                <a:latin typeface="Times New Roman" panose="02020603050405020304" pitchFamily="18" charset="0"/>
                <a:ea typeface="Aptos" panose="020B0004020202020204" pitchFamily="34" charset="0"/>
                <a:cs typeface="Times New Roman" panose="02020603050405020304" pitchFamily="18" charset="0"/>
              </a:rPr>
              <a:t> and augmented to majority class (623 images).</a:t>
            </a:r>
          </a:p>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Aptos" panose="020B0004020202020204" pitchFamily="34" charset="0"/>
                <a:cs typeface="Times New Roman" panose="02020603050405020304" pitchFamily="18" charset="0"/>
              </a:rPr>
              <a:t>80% dataset was used for training wherein 20% of it was used for validation.</a:t>
            </a:r>
          </a:p>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Aptos" panose="020B0004020202020204" pitchFamily="34" charset="0"/>
                <a:cs typeface="Times New Roman" panose="02020603050405020304" pitchFamily="18" charset="0"/>
              </a:rPr>
              <a:t>Train images were heavily augmented to induce variation on </a:t>
            </a:r>
            <a:r>
              <a:rPr lang="en-IN" sz="1600" dirty="0" err="1">
                <a:effectLst/>
                <a:latin typeface="Times New Roman" panose="02020603050405020304" pitchFamily="18" charset="0"/>
                <a:ea typeface="Aptos" panose="020B0004020202020204" pitchFamily="34" charset="0"/>
                <a:cs typeface="Times New Roman" panose="02020603050405020304" pitchFamily="18" charset="0"/>
              </a:rPr>
              <a:t>upsampled</a:t>
            </a:r>
            <a:r>
              <a:rPr lang="en-IN" sz="1600" dirty="0">
                <a:effectLst/>
                <a:latin typeface="Times New Roman" panose="02020603050405020304" pitchFamily="18" charset="0"/>
                <a:ea typeface="Aptos" panose="020B0004020202020204" pitchFamily="34" charset="0"/>
                <a:cs typeface="Times New Roman" panose="02020603050405020304" pitchFamily="18" charset="0"/>
              </a:rPr>
              <a:t> data.</a:t>
            </a:r>
          </a:p>
          <a:p>
            <a:pPr marL="342900" lvl="0" indent="-342900">
              <a:lnSpc>
                <a:spcPct val="107000"/>
              </a:lnSpc>
              <a:spcAft>
                <a:spcPts val="800"/>
              </a:spcAft>
              <a:buFont typeface="Symbol" panose="05050102010706020507" pitchFamily="18" charset="2"/>
              <a:buChar char=""/>
            </a:pPr>
            <a:r>
              <a:rPr lang="en-IN" sz="1600" dirty="0">
                <a:effectLst/>
                <a:latin typeface="Times New Roman" panose="02020603050405020304" pitchFamily="18" charset="0"/>
                <a:ea typeface="Aptos" panose="020B0004020202020204" pitchFamily="34" charset="0"/>
                <a:cs typeface="Times New Roman" panose="02020603050405020304" pitchFamily="18" charset="0"/>
              </a:rPr>
              <a:t>20% of dataset was evaluation without augmentation.</a:t>
            </a:r>
          </a:p>
          <a:p>
            <a:pPr>
              <a:lnSpc>
                <a:spcPct val="107000"/>
              </a:lnSpc>
              <a:spcAft>
                <a:spcPts val="800"/>
              </a:spcAft>
            </a:pPr>
            <a:r>
              <a:rPr lang="en-IN" sz="1600" b="1" dirty="0">
                <a:effectLst/>
                <a:latin typeface="Times New Roman" panose="02020603050405020304" pitchFamily="18" charset="0"/>
                <a:ea typeface="Aptos" panose="020B0004020202020204" pitchFamily="34" charset="0"/>
                <a:cs typeface="Times New Roman" panose="02020603050405020304" pitchFamily="18" charset="0"/>
              </a:rPr>
              <a:t>Training: </a:t>
            </a:r>
            <a:endParaRPr lang="en-IN" sz="16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Aptos" panose="020B0004020202020204" pitchFamily="34" charset="0"/>
                <a:cs typeface="Times New Roman" panose="02020603050405020304" pitchFamily="18" charset="0"/>
              </a:rPr>
              <a:t>78s to 300s per epoch with total of 40 epochs.</a:t>
            </a:r>
          </a:p>
          <a:p>
            <a:pPr marL="342900" lvl="0" indent="-342900">
              <a:lnSpc>
                <a:spcPct val="107000"/>
              </a:lnSpc>
              <a:spcAft>
                <a:spcPts val="800"/>
              </a:spcAft>
              <a:buFont typeface="Symbol" panose="05050102010706020507" pitchFamily="18" charset="2"/>
              <a:buChar char=""/>
            </a:pPr>
            <a:r>
              <a:rPr lang="en-IN" sz="1600" dirty="0" err="1">
                <a:effectLst/>
                <a:latin typeface="Times New Roman" panose="02020603050405020304" pitchFamily="18" charset="0"/>
                <a:ea typeface="Aptos" panose="020B0004020202020204" pitchFamily="34" charset="0"/>
                <a:cs typeface="Times New Roman" panose="02020603050405020304" pitchFamily="18" charset="0"/>
              </a:rPr>
              <a:t>Reccallbacks</a:t>
            </a:r>
            <a:r>
              <a:rPr lang="en-IN" sz="1600" dirty="0">
                <a:effectLst/>
                <a:latin typeface="Times New Roman" panose="02020603050405020304" pitchFamily="18" charset="0"/>
                <a:ea typeface="Aptos" panose="020B0004020202020204" pitchFamily="34" charset="0"/>
                <a:cs typeface="Times New Roman" panose="02020603050405020304" pitchFamily="18" charset="0"/>
              </a:rPr>
              <a:t>.</a:t>
            </a:r>
            <a:br>
              <a:rPr lang="en-IN" sz="1600" b="1" dirty="0">
                <a:effectLst/>
                <a:latin typeface="Times New Roman" panose="02020603050405020304" pitchFamily="18" charset="0"/>
                <a:ea typeface="Aptos" panose="020B0004020202020204" pitchFamily="34" charset="0"/>
                <a:cs typeface="Times New Roman" panose="02020603050405020304" pitchFamily="18" charset="0"/>
              </a:rPr>
            </a:br>
            <a:endParaRPr lang="en-IN" sz="16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9634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6D7F-BE10-9FEB-48AA-C4253BFD9018}"/>
              </a:ext>
            </a:extLst>
          </p:cNvPr>
          <p:cNvSpPr>
            <a:spLocks noGrp="1"/>
          </p:cNvSpPr>
          <p:nvPr>
            <p:ph type="title"/>
          </p:nvPr>
        </p:nvSpPr>
        <p:spPr>
          <a:xfrm>
            <a:off x="419129" y="250785"/>
            <a:ext cx="9550400" cy="914400"/>
          </a:xfrm>
        </p:spPr>
        <p:txBody>
          <a:bodyPr/>
          <a:lstStyle/>
          <a:p>
            <a:r>
              <a:rPr lang="en-US" sz="3200" b="1" dirty="0">
                <a:latin typeface="Times New Roman" panose="02020603050405020304" pitchFamily="18" charset="0"/>
                <a:cs typeface="Times New Roman" panose="02020603050405020304" pitchFamily="18" charset="0"/>
              </a:rPr>
              <a:t>REALISTIC CONSTRAINTS:</a:t>
            </a:r>
            <a:endParaRPr lang="en-IN"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BB5B21B-D05E-6089-C05B-5D8E83B529DA}"/>
              </a:ext>
            </a:extLst>
          </p:cNvPr>
          <p:cNvSpPr>
            <a:spLocks noGrp="1"/>
          </p:cNvSpPr>
          <p:nvPr>
            <p:ph type="body" idx="1"/>
          </p:nvPr>
        </p:nvSpPr>
        <p:spPr>
          <a:xfrm rot="10800000">
            <a:off x="419129" y="6102287"/>
            <a:ext cx="9269933" cy="565497"/>
          </a:xfrm>
        </p:spPr>
        <p:txBody>
          <a:bodyPr/>
          <a:lstStyle/>
          <a:p>
            <a:pPr algn="just"/>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EEECC4D5-2309-409F-D500-6FB3540972A9}"/>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7">
            <a:extLst>
              <a:ext uri="{FF2B5EF4-FFF2-40B4-BE49-F238E27FC236}">
                <a16:creationId xmlns:a16="http://schemas.microsoft.com/office/drawing/2014/main" id="{2D16309B-C144-71D3-E244-641F63FD420A}"/>
              </a:ext>
            </a:extLst>
          </p:cNvPr>
          <p:cNvSpPr>
            <a:spLocks noChangeArrowheads="1"/>
          </p:cNvSpPr>
          <p:nvPr/>
        </p:nvSpPr>
        <p:spPr bwMode="auto">
          <a:xfrm rot="10800000" flipV="1">
            <a:off x="419129" y="1341041"/>
            <a:ext cx="9321742"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US" sz="2000" b="1" dirty="0">
                <a:latin typeface="Times New Roman" panose="02020603050405020304" pitchFamily="18" charset="0"/>
                <a:cs typeface="Times New Roman" panose="02020603050405020304" pitchFamily="18" charset="0"/>
              </a:rPr>
              <a:t>Overfitting</a:t>
            </a:r>
            <a:r>
              <a:rPr lang="en-US" sz="2000" dirty="0">
                <a:latin typeface="Times New Roman" panose="02020603050405020304" pitchFamily="18" charset="0"/>
                <a:cs typeface="Times New Roman" panose="02020603050405020304" pitchFamily="18" charset="0"/>
              </a:rPr>
              <a:t>: Limited data may cause the Inception V3 model to overfit, reducing its generalization to unseen data.</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2000"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Data Availability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 with 779 images may not be sufficient to train a complex deep learning model effectively.</a:t>
            </a:r>
          </a:p>
          <a:p>
            <a:pPr algn="just" eaLnBrk="0" fontAlgn="base" hangingPunct="0">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b="1" dirty="0">
                <a:latin typeface="Times New Roman" panose="02020603050405020304" pitchFamily="18" charset="0"/>
                <a:cs typeface="Times New Roman" panose="02020603050405020304" pitchFamily="18" charset="0"/>
              </a:rPr>
              <a:t>Imbalanced Data</a:t>
            </a:r>
            <a:r>
              <a:rPr lang="en-US" sz="2000" dirty="0">
                <a:latin typeface="Times New Roman" panose="02020603050405020304" pitchFamily="18" charset="0"/>
                <a:cs typeface="Times New Roman" panose="02020603050405020304" pitchFamily="18" charset="0"/>
              </a:rPr>
              <a:t>: Unequal distribution among classes (normal, pseudo-papilledema, papilledema) can lead to biased predictions.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b="1" dirty="0">
                <a:latin typeface="Times New Roman" panose="02020603050405020304" pitchFamily="18" charset="0"/>
                <a:cs typeface="Times New Roman" panose="02020603050405020304" pitchFamily="18" charset="0"/>
              </a:rPr>
              <a:t>Testing Challenges</a:t>
            </a:r>
            <a:r>
              <a:rPr lang="en-US" sz="2000" dirty="0">
                <a:latin typeface="Times New Roman" panose="02020603050405020304" pitchFamily="18" charset="0"/>
                <a:cs typeface="Times New Roman" panose="02020603050405020304" pitchFamily="18" charset="0"/>
              </a:rPr>
              <a:t>: With limited data, setting aside a significant portion for testing reduces the training data further, making evaluation harder.</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b="1" dirty="0">
                <a:latin typeface="Times New Roman" panose="02020603050405020304" pitchFamily="18" charset="0"/>
                <a:cs typeface="Times New Roman" panose="02020603050405020304" pitchFamily="18" charset="0"/>
              </a:rPr>
              <a:t>High Trainable Parameters</a:t>
            </a:r>
            <a:r>
              <a:rPr lang="en-US" sz="2000" dirty="0">
                <a:latin typeface="Times New Roman" panose="02020603050405020304" pitchFamily="18" charset="0"/>
                <a:cs typeface="Times New Roman" panose="02020603050405020304" pitchFamily="18" charset="0"/>
              </a:rPr>
              <a:t>: Inception V3 has a large number of trainable parameters, which requires adapting the dataset to avoid underfitting or overfitting.</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b="1" dirty="0">
                <a:latin typeface="Times New Roman" panose="02020603050405020304" pitchFamily="18" charset="0"/>
                <a:cs typeface="Times New Roman" panose="02020603050405020304" pitchFamily="18" charset="0"/>
              </a:rPr>
              <a:t>Hyperparameter Tuning</a:t>
            </a:r>
            <a:r>
              <a:rPr lang="en-US" sz="2000" dirty="0">
                <a:latin typeface="Times New Roman" panose="02020603050405020304" pitchFamily="18" charset="0"/>
                <a:cs typeface="Times New Roman" panose="02020603050405020304" pitchFamily="18" charset="0"/>
              </a:rPr>
              <a:t>: Finding the optimal hyperparameters (learning rate, batch size, etc.) will be time-intensive and challenging with limited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4626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8755-B0BE-9844-5FBE-CB2F81D248BE}"/>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DATA SET:</a:t>
            </a:r>
          </a:p>
        </p:txBody>
      </p:sp>
      <p:sp>
        <p:nvSpPr>
          <p:cNvPr id="4" name="Text Placeholder 2">
            <a:extLst>
              <a:ext uri="{FF2B5EF4-FFF2-40B4-BE49-F238E27FC236}">
                <a16:creationId xmlns:a16="http://schemas.microsoft.com/office/drawing/2014/main" id="{B83DF06C-8953-26B0-CCFD-A7FB2013FA8C}"/>
              </a:ext>
            </a:extLst>
          </p:cNvPr>
          <p:cNvSpPr txBox="1">
            <a:spLocks/>
          </p:cNvSpPr>
          <p:nvPr/>
        </p:nvSpPr>
        <p:spPr>
          <a:xfrm>
            <a:off x="329235" y="1311531"/>
            <a:ext cx="9550400" cy="548639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R="0" lvl="0" algn="l" rtl="0">
              <a:lnSpc>
                <a:spcPct val="100000"/>
              </a:lnSpc>
              <a:spcBef>
                <a:spcPts val="0"/>
              </a:spcBef>
              <a:spcAft>
                <a:spcPts val="0"/>
              </a:spcAft>
              <a:buSzPct val="99000"/>
              <a:buNone/>
              <a:defRPr sz="26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ct val="99000"/>
              <a:buNone/>
              <a:defRPr sz="26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ct val="99000"/>
              <a:buNone/>
              <a:defRPr sz="26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ct val="99000"/>
              <a:buNone/>
              <a:defRPr sz="26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ct val="99000"/>
              <a:buNone/>
              <a:defRPr sz="26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ct val="99000"/>
              <a:buNone/>
              <a:defRPr sz="26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ct val="99000"/>
              <a:buNone/>
              <a:defRPr sz="26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ct val="99000"/>
              <a:buNone/>
              <a:defRPr sz="26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ct val="99000"/>
              <a:buNone/>
              <a:defRPr sz="26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lang="en-IN" dirty="0"/>
          </a:p>
          <a:p>
            <a:r>
              <a:rPr lang="en-IN" sz="2400" dirty="0">
                <a:latin typeface="Times New Roman" panose="02020603050405020304" pitchFamily="18" charset="0"/>
                <a:cs typeface="Times New Roman" panose="02020603050405020304" pitchFamily="18" charset="0"/>
              </a:rPr>
              <a:t>Identification of pseudo papilledema</a:t>
            </a:r>
          </a:p>
          <a:p>
            <a:endParaRPr lang="en-IN" dirty="0"/>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Normal  - 779  (images)</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Papilledema  -295 (images)</a:t>
            </a:r>
          </a:p>
          <a:p>
            <a:pPr marL="457200" indent="-4572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Pseudo papilledema -295 (images)</a:t>
            </a:r>
          </a:p>
          <a:p>
            <a:endParaRPr lang="en-IN"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A1DFEFC-75F8-EF39-3D87-5C45EA15DD74}"/>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5401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0AA767-5401-261C-3C51-3741BD1A99F8}"/>
              </a:ext>
            </a:extLst>
          </p:cNvPr>
          <p:cNvSpPr/>
          <p:nvPr/>
        </p:nvSpPr>
        <p:spPr>
          <a:xfrm>
            <a:off x="124750" y="138896"/>
            <a:ext cx="9910502" cy="7342208"/>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 name="Title 1">
            <a:extLst>
              <a:ext uri="{FF2B5EF4-FFF2-40B4-BE49-F238E27FC236}">
                <a16:creationId xmlns:a16="http://schemas.microsoft.com/office/drawing/2014/main" id="{13337660-744E-8929-4638-25BF92EF0EA5}"/>
              </a:ext>
            </a:extLst>
          </p:cNvPr>
          <p:cNvSpPr>
            <a:spLocks noGrp="1"/>
          </p:cNvSpPr>
          <p:nvPr>
            <p:ph type="title"/>
          </p:nvPr>
        </p:nvSpPr>
        <p:spPr>
          <a:xfrm>
            <a:off x="360604" y="291658"/>
            <a:ext cx="4719395" cy="914400"/>
          </a:xfrm>
        </p:spPr>
        <p:txBody>
          <a:bodyPr/>
          <a:lstStyle/>
          <a:p>
            <a:r>
              <a:rPr lang="en-US" sz="3200" b="1" dirty="0">
                <a:latin typeface="Times New Roman" panose="02020603050405020304" pitchFamily="18" charset="0"/>
                <a:cs typeface="Times New Roman" panose="02020603050405020304" pitchFamily="18" charset="0"/>
              </a:rPr>
              <a:t>RESULT:</a:t>
            </a:r>
            <a:endParaRPr lang="en-IN" sz="32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0EA9D3BF-6A39-FCE6-1ABE-240CFFC36ED5}"/>
              </a:ext>
            </a:extLst>
          </p:cNvPr>
          <p:cNvSpPr txBox="1"/>
          <p:nvPr/>
        </p:nvSpPr>
        <p:spPr>
          <a:xfrm>
            <a:off x="1762672" y="1226985"/>
            <a:ext cx="6634654" cy="5166030"/>
          </a:xfrm>
          <a:prstGeom prst="rect">
            <a:avLst/>
          </a:prstGeom>
          <a:noFill/>
        </p:spPr>
        <p:txBody>
          <a:bodyPr wrap="square">
            <a:spAutoFit/>
          </a:bodyPr>
          <a:lstStyle/>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There were 22 errors in 374 tests for an accuracy of  94.12%</a:t>
            </a:r>
          </a:p>
          <a:p>
            <a:pPr>
              <a:lnSpc>
                <a:spcPct val="107000"/>
              </a:lnSpc>
              <a:spcAft>
                <a:spcPts val="800"/>
              </a:spcAft>
            </a:pPr>
            <a:r>
              <a:rPr lang="en-IN" sz="1800" u="sng" dirty="0">
                <a:effectLst/>
                <a:latin typeface="Times New Roman" panose="02020603050405020304" pitchFamily="18" charset="0"/>
                <a:ea typeface="Aptos" panose="020B0004020202020204" pitchFamily="34" charset="0"/>
                <a:cs typeface="Times New Roman" panose="02020603050405020304" pitchFamily="18" charset="0"/>
              </a:rPr>
              <a:t>Recall (Sensitivity) for each class:</a:t>
            </a:r>
            <a:endParaRPr lang="en-IN" sz="18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	Normal: 0.9435</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	Papilledema: 0.9360</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dirty="0" err="1">
                <a:effectLst/>
                <a:latin typeface="Times New Roman" panose="02020603050405020304" pitchFamily="18" charset="0"/>
                <a:ea typeface="Aptos" panose="020B0004020202020204" pitchFamily="34" charset="0"/>
                <a:cs typeface="Times New Roman" panose="02020603050405020304" pitchFamily="18" charset="0"/>
              </a:rPr>
              <a:t>Pseudopapilledema</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 0.9440</a:t>
            </a:r>
          </a:p>
          <a:p>
            <a:pPr>
              <a:lnSpc>
                <a:spcPct val="107000"/>
              </a:lnSpc>
              <a:spcAft>
                <a:spcPts val="800"/>
              </a:spcAft>
            </a:pPr>
            <a:r>
              <a:rPr lang="en-IN" sz="1800" u="sng" dirty="0">
                <a:effectLst/>
                <a:latin typeface="Times New Roman" panose="02020603050405020304" pitchFamily="18" charset="0"/>
                <a:ea typeface="Aptos" panose="020B0004020202020204" pitchFamily="34" charset="0"/>
                <a:cs typeface="Times New Roman" panose="02020603050405020304" pitchFamily="18" charset="0"/>
              </a:rPr>
              <a:t>Specificity for each class:</a:t>
            </a:r>
            <a:endParaRPr lang="en-IN" sz="18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	Normal: 0.9680</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	Papilledema: 0.9880</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1800" dirty="0" err="1">
                <a:effectLst/>
                <a:latin typeface="Times New Roman" panose="02020603050405020304" pitchFamily="18" charset="0"/>
                <a:ea typeface="Aptos" panose="020B0004020202020204" pitchFamily="34" charset="0"/>
                <a:cs typeface="Times New Roman" panose="02020603050405020304" pitchFamily="18" charset="0"/>
              </a:rPr>
              <a:t>Pseudopapilledema</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 0.9558</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Overall Precision: 0.9419</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Overall Recall: 0.9412</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Overall F1-score: 0.9413</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Overall Specificity: 0.9706</a:t>
            </a:r>
          </a:p>
        </p:txBody>
      </p:sp>
    </p:spTree>
    <p:extLst>
      <p:ext uri="{BB962C8B-B14F-4D97-AF65-F5344CB8AC3E}">
        <p14:creationId xmlns:p14="http://schemas.microsoft.com/office/powerpoint/2010/main" val="386534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35CCBC-1F79-CF40-3A51-9E62324271E4}"/>
              </a:ext>
            </a:extLst>
          </p:cNvPr>
          <p:cNvSpPr>
            <a:spLocks noGrp="1"/>
          </p:cNvSpPr>
          <p:nvPr>
            <p:ph type="body" idx="1"/>
          </p:nvPr>
        </p:nvSpPr>
        <p:spPr>
          <a:xfrm>
            <a:off x="386080" y="486651"/>
            <a:ext cx="9550400" cy="5640812"/>
          </a:xfrm>
        </p:spPr>
        <p:txBody>
          <a:bodyPr/>
          <a:lstStyle/>
          <a:p>
            <a:pPr>
              <a:lnSpc>
                <a:spcPct val="107000"/>
              </a:lnSpc>
              <a:spcAft>
                <a:spcPts val="800"/>
              </a:spcAft>
            </a:pPr>
            <a:r>
              <a:rPr lang="en-IN" sz="3200" b="1" dirty="0">
                <a:effectLst/>
                <a:latin typeface="Times New Roman" panose="02020603050405020304" pitchFamily="18" charset="0"/>
                <a:ea typeface="Aptos" panose="020B0004020202020204" pitchFamily="34" charset="0"/>
                <a:cs typeface="Times New Roman" panose="02020603050405020304" pitchFamily="18" charset="0"/>
              </a:rPr>
              <a:t>Classification Report:</a:t>
            </a:r>
            <a:endParaRPr lang="en-IN" sz="3200" b="1" dirty="0">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endParaRPr lang="en-IN" sz="3200" b="1"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07000"/>
              </a:lnSpc>
              <a:spcAft>
                <a:spcPts val="800"/>
              </a:spcAft>
            </a:pPr>
            <a:r>
              <a:rPr lang="en-IN" sz="1800" u="sng" dirty="0">
                <a:effectLst/>
                <a:latin typeface="Aptos" panose="020B0004020202020204" pitchFamily="34" charset="0"/>
                <a:ea typeface="Aptos" panose="020B0004020202020204" pitchFamily="34" charset="0"/>
                <a:cs typeface="Arial" panose="020B0604020202020204" pitchFamily="34" charset="0"/>
              </a:rPr>
              <a:t>			precision    	recall  		f1-score   support</a:t>
            </a:r>
            <a:endParaRPr lang="en-IN" sz="18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Normal     		0.9360    	                0.9435       	0.9398       124</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Papilledema     		0.9750      	0.9360      	0.9551       125</a:t>
            </a:r>
          </a:p>
          <a:p>
            <a:pPr>
              <a:lnSpc>
                <a:spcPct val="107000"/>
              </a:lnSpc>
              <a:spcAft>
                <a:spcPts val="800"/>
              </a:spcAft>
            </a:pPr>
            <a:r>
              <a:rPr lang="en-IN" sz="1800" dirty="0" err="1">
                <a:effectLst/>
                <a:latin typeface="Times New Roman" panose="02020603050405020304" pitchFamily="18" charset="0"/>
                <a:ea typeface="Aptos" panose="020B0004020202020204" pitchFamily="34" charset="0"/>
                <a:cs typeface="Times New Roman" panose="02020603050405020304" pitchFamily="18" charset="0"/>
              </a:rPr>
              <a:t>Pseudopapilledema</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                 0.9147     	0.9440      	0.9291       125</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accuracy                         					0.9412       374</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macro </a:t>
            </a:r>
            <a:r>
              <a:rPr lang="en-IN" sz="1800" dirty="0" err="1">
                <a:effectLst/>
                <a:latin typeface="Times New Roman" panose="02020603050405020304" pitchFamily="18" charset="0"/>
                <a:ea typeface="Aptos" panose="020B0004020202020204" pitchFamily="34" charset="0"/>
                <a:cs typeface="Times New Roman" panose="02020603050405020304" pitchFamily="18" charset="0"/>
              </a:rPr>
              <a:t>avg</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     	                0.9419      	0.9412    	                0.9413       374</a:t>
            </a:r>
          </a:p>
          <a:p>
            <a:pPr>
              <a:lnSpc>
                <a:spcPct val="107000"/>
              </a:lnSpc>
              <a:spcAft>
                <a:spcPts val="8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weighted </a:t>
            </a:r>
            <a:r>
              <a:rPr lang="en-IN" sz="1800" dirty="0" err="1">
                <a:effectLst/>
                <a:latin typeface="Times New Roman" panose="02020603050405020304" pitchFamily="18" charset="0"/>
                <a:ea typeface="Aptos" panose="020B0004020202020204" pitchFamily="34" charset="0"/>
                <a:cs typeface="Times New Roman" panose="02020603050405020304" pitchFamily="18" charset="0"/>
              </a:rPr>
              <a:t>avg</a:t>
            </a:r>
            <a:r>
              <a:rPr lang="en-IN" sz="1800" dirty="0">
                <a:effectLst/>
                <a:latin typeface="Times New Roman" panose="02020603050405020304" pitchFamily="18" charset="0"/>
                <a:ea typeface="Aptos" panose="020B0004020202020204" pitchFamily="34" charset="0"/>
                <a:cs typeface="Times New Roman" panose="02020603050405020304" pitchFamily="18" charset="0"/>
              </a:rPr>
              <a:t>     	                0.9419   	                0.9412      	0.9413       374</a:t>
            </a:r>
          </a:p>
          <a:p>
            <a:endParaRPr lang="en-IN" dirty="0"/>
          </a:p>
        </p:txBody>
      </p:sp>
      <p:sp>
        <p:nvSpPr>
          <p:cNvPr id="5" name="Rectangle 4">
            <a:extLst>
              <a:ext uri="{FF2B5EF4-FFF2-40B4-BE49-F238E27FC236}">
                <a16:creationId xmlns:a16="http://schemas.microsoft.com/office/drawing/2014/main" id="{6FD2CF58-9A55-F16E-776C-1203271F10F5}"/>
              </a:ext>
            </a:extLst>
          </p:cNvPr>
          <p:cNvSpPr/>
          <p:nvPr/>
        </p:nvSpPr>
        <p:spPr>
          <a:xfrm>
            <a:off x="124750" y="138896"/>
            <a:ext cx="9910502" cy="7342208"/>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9984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6DDFC-C114-B6B7-3A1E-1F10EE52A3C8}"/>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CONFUSION MATRIX:</a:t>
            </a:r>
          </a:p>
        </p:txBody>
      </p:sp>
      <p:pic>
        <p:nvPicPr>
          <p:cNvPr id="4" name="Picture 3">
            <a:extLst>
              <a:ext uri="{FF2B5EF4-FFF2-40B4-BE49-F238E27FC236}">
                <a16:creationId xmlns:a16="http://schemas.microsoft.com/office/drawing/2014/main" id="{7F5F565A-B12E-E179-1FD9-CEFA74E5E906}"/>
              </a:ext>
            </a:extLst>
          </p:cNvPr>
          <p:cNvPicPr>
            <a:picLocks noChangeAspect="1"/>
          </p:cNvPicPr>
          <p:nvPr/>
        </p:nvPicPr>
        <p:blipFill>
          <a:blip r:embed="rId2"/>
          <a:stretch>
            <a:fillRect/>
          </a:stretch>
        </p:blipFill>
        <p:spPr>
          <a:xfrm>
            <a:off x="1571903" y="1094326"/>
            <a:ext cx="7016194" cy="5431348"/>
          </a:xfrm>
          <a:prstGeom prst="rect">
            <a:avLst/>
          </a:prstGeom>
        </p:spPr>
      </p:pic>
      <p:sp>
        <p:nvSpPr>
          <p:cNvPr id="5" name="Rectangle 4">
            <a:extLst>
              <a:ext uri="{FF2B5EF4-FFF2-40B4-BE49-F238E27FC236}">
                <a16:creationId xmlns:a16="http://schemas.microsoft.com/office/drawing/2014/main" id="{81BDECFD-2BBA-BF69-CEE3-CB6814468088}"/>
              </a:ext>
            </a:extLst>
          </p:cNvPr>
          <p:cNvSpPr/>
          <p:nvPr/>
        </p:nvSpPr>
        <p:spPr>
          <a:xfrm>
            <a:off x="124750" y="138896"/>
            <a:ext cx="9910502" cy="7342208"/>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56711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4A8C44-AE8D-2849-524F-88717EC7F1B9}"/>
              </a:ext>
            </a:extLst>
          </p:cNvPr>
          <p:cNvSpPr>
            <a:spLocks noGrp="1"/>
          </p:cNvSpPr>
          <p:nvPr>
            <p:ph type="body" idx="1"/>
          </p:nvPr>
        </p:nvSpPr>
        <p:spPr>
          <a:xfrm>
            <a:off x="735724" y="5938344"/>
            <a:ext cx="9550400" cy="5486399"/>
          </a:xfrm>
        </p:spPr>
        <p:txBody>
          <a:bodyPr/>
          <a:lstStyle/>
          <a:p>
            <a:pPr>
              <a:lnSpc>
                <a:spcPct val="107000"/>
              </a:lnSpc>
              <a:spcAft>
                <a:spcPts val="800"/>
              </a:spcAft>
            </a:pPr>
            <a:r>
              <a:rPr lang="en-IN" sz="2000" dirty="0">
                <a:effectLst/>
                <a:latin typeface="Times New Roman" panose="02020603050405020304" pitchFamily="18" charset="0"/>
                <a:ea typeface="Aptos" panose="020B0004020202020204" pitchFamily="34" charset="0"/>
                <a:cs typeface="Times New Roman" panose="02020603050405020304" pitchFamily="18" charset="0"/>
              </a:rPr>
              <a:t>Macro-Averaged ROC AUC: 0.9922</a:t>
            </a:r>
          </a:p>
          <a:p>
            <a:pPr>
              <a:lnSpc>
                <a:spcPct val="107000"/>
              </a:lnSpc>
              <a:spcAft>
                <a:spcPts val="800"/>
              </a:spcAft>
            </a:pPr>
            <a:r>
              <a:rPr lang="en-IN" sz="2000" dirty="0">
                <a:effectLst/>
                <a:latin typeface="Times New Roman" panose="02020603050405020304" pitchFamily="18" charset="0"/>
                <a:ea typeface="Aptos" panose="020B0004020202020204" pitchFamily="34" charset="0"/>
                <a:cs typeface="Times New Roman" panose="02020603050405020304" pitchFamily="18" charset="0"/>
              </a:rPr>
              <a:t>Macro-Averaged PR AUC: 0.9859</a:t>
            </a:r>
          </a:p>
          <a:p>
            <a:endParaRPr lang="en-IN" dirty="0"/>
          </a:p>
        </p:txBody>
      </p:sp>
      <p:pic>
        <p:nvPicPr>
          <p:cNvPr id="4" name="Picture 3" descr="A screenshot of a graph&#10;&#10;AI-generated content may be incorrect.">
            <a:extLst>
              <a:ext uri="{FF2B5EF4-FFF2-40B4-BE49-F238E27FC236}">
                <a16:creationId xmlns:a16="http://schemas.microsoft.com/office/drawing/2014/main" id="{F85C9293-C301-6C27-2E16-846B6A0FEBCC}"/>
              </a:ext>
            </a:extLst>
          </p:cNvPr>
          <p:cNvPicPr>
            <a:picLocks noChangeAspect="1"/>
          </p:cNvPicPr>
          <p:nvPr/>
        </p:nvPicPr>
        <p:blipFill>
          <a:blip r:embed="rId2"/>
          <a:stretch>
            <a:fillRect/>
          </a:stretch>
        </p:blipFill>
        <p:spPr>
          <a:xfrm>
            <a:off x="981002" y="1760482"/>
            <a:ext cx="8197996" cy="4099035"/>
          </a:xfrm>
          <a:prstGeom prst="rect">
            <a:avLst/>
          </a:prstGeom>
        </p:spPr>
      </p:pic>
      <p:sp>
        <p:nvSpPr>
          <p:cNvPr id="6" name="TextBox 5">
            <a:extLst>
              <a:ext uri="{FF2B5EF4-FFF2-40B4-BE49-F238E27FC236}">
                <a16:creationId xmlns:a16="http://schemas.microsoft.com/office/drawing/2014/main" id="{44F68E9A-BDFA-842C-FED3-8CDF80CF4544}"/>
              </a:ext>
            </a:extLst>
          </p:cNvPr>
          <p:cNvSpPr txBox="1"/>
          <p:nvPr/>
        </p:nvSpPr>
        <p:spPr>
          <a:xfrm>
            <a:off x="735724" y="583469"/>
            <a:ext cx="6547945" cy="583750"/>
          </a:xfrm>
          <a:prstGeom prst="rect">
            <a:avLst/>
          </a:prstGeom>
          <a:noFill/>
        </p:spPr>
        <p:txBody>
          <a:bodyPr wrap="square">
            <a:spAutoFit/>
          </a:bodyPr>
          <a:lstStyle/>
          <a:p>
            <a:pPr lvl="0">
              <a:lnSpc>
                <a:spcPct val="107000"/>
              </a:lnSpc>
              <a:spcAft>
                <a:spcPts val="800"/>
              </a:spcAft>
            </a:pPr>
            <a:r>
              <a:rPr lang="en-IN" sz="3200" b="1" dirty="0">
                <a:effectLst/>
                <a:latin typeface="Times New Roman" panose="02020603050405020304" pitchFamily="18" charset="0"/>
                <a:ea typeface="Aptos" panose="020B0004020202020204" pitchFamily="34" charset="0"/>
                <a:cs typeface="Times New Roman" panose="02020603050405020304" pitchFamily="18" charset="0"/>
              </a:rPr>
              <a:t>ROC and Precision Recall Curve:</a:t>
            </a:r>
          </a:p>
        </p:txBody>
      </p:sp>
      <p:sp>
        <p:nvSpPr>
          <p:cNvPr id="7" name="Rectangle 6">
            <a:extLst>
              <a:ext uri="{FF2B5EF4-FFF2-40B4-BE49-F238E27FC236}">
                <a16:creationId xmlns:a16="http://schemas.microsoft.com/office/drawing/2014/main" id="{B36BF2F8-5702-0B6D-9B35-08FC5D1EDEDD}"/>
              </a:ext>
            </a:extLst>
          </p:cNvPr>
          <p:cNvSpPr/>
          <p:nvPr/>
        </p:nvSpPr>
        <p:spPr>
          <a:xfrm>
            <a:off x="124750" y="138896"/>
            <a:ext cx="9910502" cy="7342208"/>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27622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B6DD-B2FF-9CCB-0247-31576C73B1B5}"/>
              </a:ext>
            </a:extLst>
          </p:cNvPr>
          <p:cNvSpPr>
            <a:spLocks noGrp="1"/>
          </p:cNvSpPr>
          <p:nvPr>
            <p:ph type="title"/>
          </p:nvPr>
        </p:nvSpPr>
        <p:spPr>
          <a:xfrm>
            <a:off x="862491" y="423600"/>
            <a:ext cx="9550400" cy="914400"/>
          </a:xfrm>
        </p:spPr>
        <p:txBody>
          <a:bodyPr/>
          <a:lstStyle/>
          <a:p>
            <a:r>
              <a:rPr lang="en-IN" sz="3200" b="1" dirty="0">
                <a:effectLst/>
                <a:latin typeface="Times New Roman" panose="02020603050405020304" pitchFamily="18" charset="0"/>
                <a:ea typeface="Aptos" panose="020B0004020202020204" pitchFamily="34" charset="0"/>
                <a:cs typeface="Times New Roman" panose="02020603050405020304" pitchFamily="18" charset="0"/>
              </a:rPr>
              <a:t>Training vs Validation Graph:</a:t>
            </a:r>
            <a:br>
              <a:rPr lang="en-IN" sz="32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4" name="Picture 3" descr="A graph of a loss&#10;&#10;AI-generated content may be incorrect.">
            <a:extLst>
              <a:ext uri="{FF2B5EF4-FFF2-40B4-BE49-F238E27FC236}">
                <a16:creationId xmlns:a16="http://schemas.microsoft.com/office/drawing/2014/main" id="{7CBFC71A-7F28-8467-7A4E-BB972E66336F}"/>
              </a:ext>
            </a:extLst>
          </p:cNvPr>
          <p:cNvPicPr>
            <a:picLocks noChangeAspect="1"/>
          </p:cNvPicPr>
          <p:nvPr/>
        </p:nvPicPr>
        <p:blipFill>
          <a:blip r:embed="rId2"/>
          <a:stretch>
            <a:fillRect/>
          </a:stretch>
        </p:blipFill>
        <p:spPr>
          <a:xfrm>
            <a:off x="777619" y="1655379"/>
            <a:ext cx="8604762" cy="4309242"/>
          </a:xfrm>
          <a:prstGeom prst="rect">
            <a:avLst/>
          </a:prstGeom>
        </p:spPr>
      </p:pic>
      <p:sp>
        <p:nvSpPr>
          <p:cNvPr id="5" name="Rectangle 4">
            <a:extLst>
              <a:ext uri="{FF2B5EF4-FFF2-40B4-BE49-F238E27FC236}">
                <a16:creationId xmlns:a16="http://schemas.microsoft.com/office/drawing/2014/main" id="{9EF3DF36-8EEA-77D1-0C21-1A327786CB84}"/>
              </a:ext>
            </a:extLst>
          </p:cNvPr>
          <p:cNvSpPr/>
          <p:nvPr/>
        </p:nvSpPr>
        <p:spPr>
          <a:xfrm>
            <a:off x="124750" y="138896"/>
            <a:ext cx="9910502" cy="7342208"/>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88465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3975-463D-2BBB-3FEB-E0E979E2CABE}"/>
              </a:ext>
            </a:extLst>
          </p:cNvPr>
          <p:cNvSpPr>
            <a:spLocks noGrp="1"/>
          </p:cNvSpPr>
          <p:nvPr>
            <p:ph type="title"/>
          </p:nvPr>
        </p:nvSpPr>
        <p:spPr>
          <a:xfrm>
            <a:off x="304800" y="507124"/>
            <a:ext cx="9550400" cy="914400"/>
          </a:xfrm>
        </p:spPr>
        <p:txBody>
          <a:bodyPr/>
          <a:lstStyle/>
          <a:p>
            <a:r>
              <a:rPr lang="en-IN" sz="3200" b="1" dirty="0">
                <a:latin typeface="Times New Roman" panose="02020603050405020304" pitchFamily="18" charset="0"/>
                <a:cs typeface="Times New Roman" panose="02020603050405020304" pitchFamily="18" charset="0"/>
              </a:rPr>
              <a:t>COMPARISON:</a:t>
            </a:r>
          </a:p>
        </p:txBody>
      </p:sp>
      <p:sp>
        <p:nvSpPr>
          <p:cNvPr id="3" name="Text Placeholder 2">
            <a:extLst>
              <a:ext uri="{FF2B5EF4-FFF2-40B4-BE49-F238E27FC236}">
                <a16:creationId xmlns:a16="http://schemas.microsoft.com/office/drawing/2014/main" id="{70C94F7A-4606-88B9-04AF-0950EDE9AC0B}"/>
              </a:ext>
            </a:extLst>
          </p:cNvPr>
          <p:cNvSpPr>
            <a:spLocks noGrp="1"/>
          </p:cNvSpPr>
          <p:nvPr>
            <p:ph type="body" idx="1"/>
          </p:nvPr>
        </p:nvSpPr>
        <p:spPr/>
        <p:txBody>
          <a:bodyPr/>
          <a:lstStyle/>
          <a:p>
            <a:endParaRPr lang="en-IN" dirty="0"/>
          </a:p>
        </p:txBody>
      </p:sp>
      <p:sp>
        <p:nvSpPr>
          <p:cNvPr id="5" name="Rectangle 4">
            <a:extLst>
              <a:ext uri="{FF2B5EF4-FFF2-40B4-BE49-F238E27FC236}">
                <a16:creationId xmlns:a16="http://schemas.microsoft.com/office/drawing/2014/main" id="{046C5217-E6EA-4F13-DFCF-4E34669E6795}"/>
              </a:ext>
            </a:extLst>
          </p:cNvPr>
          <p:cNvSpPr/>
          <p:nvPr/>
        </p:nvSpPr>
        <p:spPr>
          <a:xfrm>
            <a:off x="124750" y="138896"/>
            <a:ext cx="9910502" cy="7342208"/>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366987D7-B9E2-37F2-2A29-F1A7ECE3FAF1}"/>
              </a:ext>
            </a:extLst>
          </p:cNvPr>
          <p:cNvGraphicFramePr>
            <a:graphicFrameLocks noGrp="1"/>
          </p:cNvGraphicFramePr>
          <p:nvPr>
            <p:extLst>
              <p:ext uri="{D42A27DB-BD31-4B8C-83A1-F6EECF244321}">
                <p14:modId xmlns:p14="http://schemas.microsoft.com/office/powerpoint/2010/main" val="2066371462"/>
              </p:ext>
            </p:extLst>
          </p:nvPr>
        </p:nvGraphicFramePr>
        <p:xfrm>
          <a:off x="167479" y="1928648"/>
          <a:ext cx="9825042" cy="3762704"/>
        </p:xfrm>
        <a:graphic>
          <a:graphicData uri="http://schemas.openxmlformats.org/drawingml/2006/table">
            <a:tbl>
              <a:tblPr firstRow="1" firstCol="1" bandRow="1">
                <a:tableStyleId>{5C22544A-7EE6-4342-B048-85BDC9FD1C3A}</a:tableStyleId>
              </a:tblPr>
              <a:tblGrid>
                <a:gridCol w="1952953">
                  <a:extLst>
                    <a:ext uri="{9D8B030D-6E8A-4147-A177-3AD203B41FA5}">
                      <a16:colId xmlns:a16="http://schemas.microsoft.com/office/drawing/2014/main" val="3666566852"/>
                    </a:ext>
                  </a:extLst>
                </a:gridCol>
                <a:gridCol w="685143">
                  <a:extLst>
                    <a:ext uri="{9D8B030D-6E8A-4147-A177-3AD203B41FA5}">
                      <a16:colId xmlns:a16="http://schemas.microsoft.com/office/drawing/2014/main" val="2515326310"/>
                    </a:ext>
                  </a:extLst>
                </a:gridCol>
                <a:gridCol w="567559">
                  <a:extLst>
                    <a:ext uri="{9D8B030D-6E8A-4147-A177-3AD203B41FA5}">
                      <a16:colId xmlns:a16="http://schemas.microsoft.com/office/drawing/2014/main" val="4093396949"/>
                    </a:ext>
                  </a:extLst>
                </a:gridCol>
                <a:gridCol w="1040524">
                  <a:extLst>
                    <a:ext uri="{9D8B030D-6E8A-4147-A177-3AD203B41FA5}">
                      <a16:colId xmlns:a16="http://schemas.microsoft.com/office/drawing/2014/main" val="1771454513"/>
                    </a:ext>
                  </a:extLst>
                </a:gridCol>
                <a:gridCol w="788276">
                  <a:extLst>
                    <a:ext uri="{9D8B030D-6E8A-4147-A177-3AD203B41FA5}">
                      <a16:colId xmlns:a16="http://schemas.microsoft.com/office/drawing/2014/main" val="3056192190"/>
                    </a:ext>
                  </a:extLst>
                </a:gridCol>
                <a:gridCol w="790993">
                  <a:extLst>
                    <a:ext uri="{9D8B030D-6E8A-4147-A177-3AD203B41FA5}">
                      <a16:colId xmlns:a16="http://schemas.microsoft.com/office/drawing/2014/main" val="3163533675"/>
                    </a:ext>
                  </a:extLst>
                </a:gridCol>
                <a:gridCol w="841026">
                  <a:extLst>
                    <a:ext uri="{9D8B030D-6E8A-4147-A177-3AD203B41FA5}">
                      <a16:colId xmlns:a16="http://schemas.microsoft.com/office/drawing/2014/main" val="675491215"/>
                    </a:ext>
                  </a:extLst>
                </a:gridCol>
                <a:gridCol w="879953">
                  <a:extLst>
                    <a:ext uri="{9D8B030D-6E8A-4147-A177-3AD203B41FA5}">
                      <a16:colId xmlns:a16="http://schemas.microsoft.com/office/drawing/2014/main" val="2002186352"/>
                    </a:ext>
                  </a:extLst>
                </a:gridCol>
                <a:gridCol w="788276">
                  <a:extLst>
                    <a:ext uri="{9D8B030D-6E8A-4147-A177-3AD203B41FA5}">
                      <a16:colId xmlns:a16="http://schemas.microsoft.com/office/drawing/2014/main" val="37173412"/>
                    </a:ext>
                  </a:extLst>
                </a:gridCol>
                <a:gridCol w="862111">
                  <a:extLst>
                    <a:ext uri="{9D8B030D-6E8A-4147-A177-3AD203B41FA5}">
                      <a16:colId xmlns:a16="http://schemas.microsoft.com/office/drawing/2014/main" val="2543170000"/>
                    </a:ext>
                  </a:extLst>
                </a:gridCol>
                <a:gridCol w="628228">
                  <a:extLst>
                    <a:ext uri="{9D8B030D-6E8A-4147-A177-3AD203B41FA5}">
                      <a16:colId xmlns:a16="http://schemas.microsoft.com/office/drawing/2014/main" val="3476719613"/>
                    </a:ext>
                  </a:extLst>
                </a:gridCol>
              </a:tblGrid>
              <a:tr h="1113510">
                <a:tc>
                  <a:txBody>
                    <a:bodyPr/>
                    <a:lstStyle/>
                    <a:p>
                      <a:pPr>
                        <a:lnSpc>
                          <a:spcPct val="107000"/>
                        </a:lnSpc>
                        <a:spcAft>
                          <a:spcPts val="800"/>
                        </a:spcAft>
                      </a:pPr>
                      <a:r>
                        <a:rPr lang="en-IN" sz="1100" kern="100" dirty="0">
                          <a:solidFill>
                            <a:schemeClr val="tx1"/>
                          </a:solidFill>
                          <a:effectLst/>
                        </a:rPr>
                        <a:t>Method</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gn="ctr">
                        <a:lnSpc>
                          <a:spcPct val="107000"/>
                        </a:lnSpc>
                        <a:spcAft>
                          <a:spcPts val="800"/>
                        </a:spcAft>
                      </a:pPr>
                      <a:r>
                        <a:rPr lang="en-IN" sz="1100" kern="100" dirty="0">
                          <a:solidFill>
                            <a:schemeClr val="tx1"/>
                          </a:solidFill>
                          <a:effectLst/>
                        </a:rPr>
                        <a:t>No of </a:t>
                      </a:r>
                    </a:p>
                    <a:p>
                      <a:pPr algn="ctr">
                        <a:lnSpc>
                          <a:spcPct val="107000"/>
                        </a:lnSpc>
                        <a:spcAft>
                          <a:spcPts val="800"/>
                        </a:spcAft>
                      </a:pPr>
                      <a:r>
                        <a:rPr lang="en-IN" sz="1100" kern="100" dirty="0">
                          <a:solidFill>
                            <a:schemeClr val="tx1"/>
                          </a:solidFill>
                          <a:effectLst/>
                        </a:rPr>
                        <a:t>Classes</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gn="ctr">
                        <a:lnSpc>
                          <a:spcPct val="107000"/>
                        </a:lnSpc>
                        <a:spcAft>
                          <a:spcPts val="800"/>
                        </a:spcAft>
                      </a:pPr>
                      <a:r>
                        <a:rPr lang="en-IN" sz="1100" kern="100" dirty="0">
                          <a:solidFill>
                            <a:schemeClr val="tx1"/>
                          </a:solidFill>
                          <a:effectLst/>
                        </a:rPr>
                        <a:t>Epoch</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gn="ctr">
                        <a:lnSpc>
                          <a:spcPct val="107000"/>
                        </a:lnSpc>
                        <a:spcAft>
                          <a:spcPts val="800"/>
                        </a:spcAft>
                      </a:pPr>
                      <a:r>
                        <a:rPr lang="en-IN" sz="1100" kern="100">
                          <a:solidFill>
                            <a:schemeClr val="tx1"/>
                          </a:solidFill>
                          <a:effectLst/>
                        </a:rPr>
                        <a:t>Optimization</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gn="ctr">
                        <a:lnSpc>
                          <a:spcPct val="107000"/>
                        </a:lnSpc>
                        <a:spcAft>
                          <a:spcPts val="800"/>
                        </a:spcAft>
                      </a:pPr>
                      <a:r>
                        <a:rPr lang="en-IN" sz="1100" kern="100">
                          <a:solidFill>
                            <a:schemeClr val="tx1"/>
                          </a:solidFill>
                          <a:effectLst/>
                        </a:rPr>
                        <a:t>Learning </a:t>
                      </a:r>
                    </a:p>
                    <a:p>
                      <a:pPr algn="ctr">
                        <a:lnSpc>
                          <a:spcPct val="107000"/>
                        </a:lnSpc>
                        <a:spcAft>
                          <a:spcPts val="800"/>
                        </a:spcAft>
                      </a:pPr>
                      <a:r>
                        <a:rPr lang="en-IN" sz="1100" kern="100">
                          <a:solidFill>
                            <a:schemeClr val="tx1"/>
                          </a:solidFill>
                          <a:effectLst/>
                        </a:rPr>
                        <a:t>Rate</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gn="ctr">
                        <a:lnSpc>
                          <a:spcPct val="107000"/>
                        </a:lnSpc>
                        <a:spcAft>
                          <a:spcPts val="800"/>
                        </a:spcAft>
                      </a:pPr>
                      <a:r>
                        <a:rPr lang="en-IN" sz="1100" kern="100" dirty="0">
                          <a:solidFill>
                            <a:schemeClr val="tx1"/>
                          </a:solidFill>
                          <a:effectLst/>
                        </a:rPr>
                        <a:t>Accuracy </a:t>
                      </a:r>
                    </a:p>
                    <a:p>
                      <a:pPr algn="ctr">
                        <a:lnSpc>
                          <a:spcPct val="107000"/>
                        </a:lnSpc>
                        <a:spcAft>
                          <a:spcPts val="800"/>
                        </a:spcAft>
                      </a:pPr>
                      <a:r>
                        <a:rPr lang="en-IN" sz="1100" kern="100" dirty="0">
                          <a:solidFill>
                            <a:schemeClr val="tx1"/>
                          </a:solidFill>
                          <a:effectLst/>
                        </a:rPr>
                        <a:t>(%)</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gn="ctr">
                        <a:lnSpc>
                          <a:spcPct val="107000"/>
                        </a:lnSpc>
                        <a:spcAft>
                          <a:spcPts val="800"/>
                        </a:spcAft>
                      </a:pPr>
                      <a:r>
                        <a:rPr lang="en-IN" sz="1100" kern="100" dirty="0">
                          <a:solidFill>
                            <a:schemeClr val="tx1"/>
                          </a:solidFill>
                          <a:effectLst/>
                        </a:rPr>
                        <a:t>Sensitivity (%)</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gn="ctr">
                        <a:lnSpc>
                          <a:spcPct val="107000"/>
                        </a:lnSpc>
                        <a:spcAft>
                          <a:spcPts val="800"/>
                        </a:spcAft>
                      </a:pPr>
                      <a:r>
                        <a:rPr lang="en-IN" sz="1100" kern="100" dirty="0">
                          <a:solidFill>
                            <a:schemeClr val="tx1"/>
                          </a:solidFill>
                          <a:effectLst/>
                        </a:rPr>
                        <a:t>Specificity (%)</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gn="ctr">
                        <a:lnSpc>
                          <a:spcPct val="107000"/>
                        </a:lnSpc>
                        <a:spcAft>
                          <a:spcPts val="800"/>
                        </a:spcAft>
                      </a:pPr>
                      <a:r>
                        <a:rPr lang="en-IN" sz="1100" kern="100">
                          <a:solidFill>
                            <a:schemeClr val="tx1"/>
                          </a:solidFill>
                          <a:effectLst/>
                        </a:rPr>
                        <a:t>Precision (%)</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gn="ctr">
                        <a:lnSpc>
                          <a:spcPct val="107000"/>
                        </a:lnSpc>
                        <a:spcAft>
                          <a:spcPts val="800"/>
                        </a:spcAft>
                      </a:pPr>
                      <a:r>
                        <a:rPr lang="en-IN" sz="1100" kern="100" dirty="0">
                          <a:solidFill>
                            <a:schemeClr val="tx1"/>
                          </a:solidFill>
                          <a:effectLst/>
                        </a:rPr>
                        <a:t>F1-score </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gn="ctr">
                        <a:lnSpc>
                          <a:spcPct val="107000"/>
                        </a:lnSpc>
                        <a:spcAft>
                          <a:spcPts val="800"/>
                        </a:spcAft>
                      </a:pPr>
                      <a:r>
                        <a:rPr lang="en-IN" sz="1100" kern="100" dirty="0">
                          <a:solidFill>
                            <a:schemeClr val="tx1"/>
                          </a:solidFill>
                          <a:effectLst/>
                        </a:rPr>
                        <a:t>AUC</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extLst>
                  <a:ext uri="{0D108BD9-81ED-4DB2-BD59-A6C34878D82A}">
                    <a16:rowId xmlns:a16="http://schemas.microsoft.com/office/drawing/2014/main" val="3006288605"/>
                  </a:ext>
                </a:extLst>
              </a:tr>
              <a:tr h="617458">
                <a:tc>
                  <a:txBody>
                    <a:bodyPr/>
                    <a:lstStyle/>
                    <a:p>
                      <a:pPr>
                        <a:lnSpc>
                          <a:spcPct val="107000"/>
                        </a:lnSpc>
                        <a:spcAft>
                          <a:spcPts val="800"/>
                        </a:spcAft>
                      </a:pPr>
                      <a:r>
                        <a:rPr lang="en-IN" sz="1100" kern="100" dirty="0">
                          <a:solidFill>
                            <a:schemeClr val="tx1"/>
                          </a:solidFill>
                          <a:effectLst/>
                        </a:rPr>
                        <a:t>Efficient Net</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nSpc>
                          <a:spcPct val="107000"/>
                        </a:lnSpc>
                        <a:spcAft>
                          <a:spcPts val="800"/>
                        </a:spcAft>
                      </a:pPr>
                      <a:r>
                        <a:rPr lang="en-IN" sz="1100" kern="100" dirty="0">
                          <a:solidFill>
                            <a:schemeClr val="tx1"/>
                          </a:solidFill>
                          <a:effectLst/>
                        </a:rPr>
                        <a:t>3</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40</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Adam</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0.0001</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90.5</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91.6</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96</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87.2</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0.889</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0.8934</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2272521582"/>
                  </a:ext>
                </a:extLst>
              </a:tr>
              <a:tr h="617458">
                <a:tc>
                  <a:txBody>
                    <a:bodyPr/>
                    <a:lstStyle/>
                    <a:p>
                      <a:pPr>
                        <a:lnSpc>
                          <a:spcPct val="107000"/>
                        </a:lnSpc>
                        <a:spcAft>
                          <a:spcPts val="800"/>
                        </a:spcAft>
                      </a:pPr>
                      <a:r>
                        <a:rPr lang="en-IN" sz="1100" kern="100">
                          <a:solidFill>
                            <a:schemeClr val="tx1"/>
                          </a:solidFill>
                          <a:effectLst/>
                        </a:rPr>
                        <a:t>InceptionV3</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nSpc>
                          <a:spcPct val="107000"/>
                        </a:lnSpc>
                        <a:spcAft>
                          <a:spcPts val="800"/>
                        </a:spcAft>
                      </a:pPr>
                      <a:r>
                        <a:rPr lang="en-IN" sz="1100" kern="100">
                          <a:solidFill>
                            <a:schemeClr val="tx1"/>
                          </a:solidFill>
                          <a:effectLst/>
                        </a:rPr>
                        <a:t>3</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40</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Adam</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0.0001</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78.1</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82.92</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90.71</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76.20</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0.7716</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0.7652</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263545041"/>
                  </a:ext>
                </a:extLst>
              </a:tr>
              <a:tr h="796820">
                <a:tc>
                  <a:txBody>
                    <a:bodyPr/>
                    <a:lstStyle/>
                    <a:p>
                      <a:pPr>
                        <a:lnSpc>
                          <a:spcPct val="107000"/>
                        </a:lnSpc>
                        <a:spcAft>
                          <a:spcPts val="800"/>
                        </a:spcAft>
                      </a:pPr>
                      <a:r>
                        <a:rPr lang="en-IN" sz="1100" kern="100">
                          <a:solidFill>
                            <a:schemeClr val="tx1"/>
                          </a:solidFill>
                          <a:effectLst/>
                        </a:rPr>
                        <a:t>InceptionV3+</a:t>
                      </a:r>
                    </a:p>
                    <a:p>
                      <a:pPr>
                        <a:lnSpc>
                          <a:spcPct val="107000"/>
                        </a:lnSpc>
                        <a:spcAft>
                          <a:spcPts val="800"/>
                        </a:spcAft>
                      </a:pPr>
                      <a:r>
                        <a:rPr lang="en-IN" sz="1100" kern="100">
                          <a:solidFill>
                            <a:schemeClr val="tx1"/>
                          </a:solidFill>
                          <a:effectLst/>
                        </a:rPr>
                        <a:t>Spatial attention</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nSpc>
                          <a:spcPct val="107000"/>
                        </a:lnSpc>
                        <a:spcAft>
                          <a:spcPts val="800"/>
                        </a:spcAft>
                      </a:pPr>
                      <a:r>
                        <a:rPr lang="en-IN" sz="1100" kern="100">
                          <a:solidFill>
                            <a:schemeClr val="tx1"/>
                          </a:solidFill>
                          <a:effectLst/>
                        </a:rPr>
                        <a:t>3</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40</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Adam</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0.0001</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87.59</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88.48</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94.73</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83.81</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0.8556</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0.9787</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4132549179"/>
                  </a:ext>
                </a:extLst>
              </a:tr>
              <a:tr h="617458">
                <a:tc>
                  <a:txBody>
                    <a:bodyPr/>
                    <a:lstStyle/>
                    <a:p>
                      <a:pPr>
                        <a:lnSpc>
                          <a:spcPct val="107000"/>
                        </a:lnSpc>
                        <a:spcAft>
                          <a:spcPts val="800"/>
                        </a:spcAft>
                      </a:pPr>
                      <a:r>
                        <a:rPr lang="en-IN" sz="1100" kern="100">
                          <a:solidFill>
                            <a:schemeClr val="tx1"/>
                          </a:solidFill>
                          <a:effectLst/>
                        </a:rPr>
                        <a:t>Inception V3+Spatial attention+ Dropout</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solidFill>
                  </a:tcPr>
                </a:tc>
                <a:tc>
                  <a:txBody>
                    <a:bodyPr/>
                    <a:lstStyle/>
                    <a:p>
                      <a:pPr>
                        <a:lnSpc>
                          <a:spcPct val="107000"/>
                        </a:lnSpc>
                        <a:spcAft>
                          <a:spcPts val="800"/>
                        </a:spcAft>
                      </a:pPr>
                      <a:r>
                        <a:rPr lang="en-IN" sz="1100" kern="100" dirty="0">
                          <a:solidFill>
                            <a:schemeClr val="tx1"/>
                          </a:solidFill>
                          <a:effectLst/>
                        </a:rPr>
                        <a:t>3</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40</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Adam</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0.0001</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a:solidFill>
                            <a:schemeClr val="tx1"/>
                          </a:solidFill>
                          <a:effectLst/>
                        </a:rPr>
                        <a:t>94.12</a:t>
                      </a:r>
                      <a:endParaRPr lang="en-IN" sz="11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94.12</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97.06</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94.19</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0.9413</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tc>
                  <a:txBody>
                    <a:bodyPr/>
                    <a:lstStyle/>
                    <a:p>
                      <a:pPr>
                        <a:lnSpc>
                          <a:spcPct val="107000"/>
                        </a:lnSpc>
                        <a:spcAft>
                          <a:spcPts val="800"/>
                        </a:spcAft>
                      </a:pPr>
                      <a:r>
                        <a:rPr lang="en-IN" sz="1100" kern="100" dirty="0">
                          <a:solidFill>
                            <a:schemeClr val="tx1"/>
                          </a:solidFill>
                          <a:effectLst/>
                        </a:rPr>
                        <a:t>0.9922</a:t>
                      </a:r>
                      <a:endParaRPr lang="en-IN" sz="11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3"/>
                    </a:solidFill>
                  </a:tcPr>
                </a:tc>
                <a:extLst>
                  <a:ext uri="{0D108BD9-81ED-4DB2-BD59-A6C34878D82A}">
                    <a16:rowId xmlns:a16="http://schemas.microsoft.com/office/drawing/2014/main" val="535134985"/>
                  </a:ext>
                </a:extLst>
              </a:tr>
            </a:tbl>
          </a:graphicData>
        </a:graphic>
      </p:graphicFrame>
    </p:spTree>
    <p:extLst>
      <p:ext uri="{BB962C8B-B14F-4D97-AF65-F5344CB8AC3E}">
        <p14:creationId xmlns:p14="http://schemas.microsoft.com/office/powerpoint/2010/main" val="299223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A8503-64A3-DA6B-CBE5-BEE11ABECEA2}"/>
              </a:ext>
            </a:extLst>
          </p:cNvPr>
          <p:cNvSpPr>
            <a:spLocks noGrp="1"/>
          </p:cNvSpPr>
          <p:nvPr>
            <p:ph type="title"/>
          </p:nvPr>
        </p:nvSpPr>
        <p:spPr>
          <a:xfrm>
            <a:off x="861848" y="496249"/>
            <a:ext cx="9550400" cy="914400"/>
          </a:xfrm>
        </p:spPr>
        <p:txBody>
          <a:bodyPr/>
          <a:lstStyle/>
          <a:p>
            <a:r>
              <a:rPr lang="en-IN" sz="3200" b="1" dirty="0">
                <a:latin typeface="Times New Roman" panose="02020603050405020304" pitchFamily="18" charset="0"/>
                <a:cs typeface="Times New Roman" panose="02020603050405020304" pitchFamily="18" charset="0"/>
              </a:rPr>
              <a:t>Flow Of Presentation:</a:t>
            </a:r>
          </a:p>
        </p:txBody>
      </p:sp>
      <p:sp>
        <p:nvSpPr>
          <p:cNvPr id="3" name="Text Placeholder 2">
            <a:extLst>
              <a:ext uri="{FF2B5EF4-FFF2-40B4-BE49-F238E27FC236}">
                <a16:creationId xmlns:a16="http://schemas.microsoft.com/office/drawing/2014/main" id="{1EA2F0C2-C949-9E32-53CE-9B5965B6CF08}"/>
              </a:ext>
            </a:extLst>
          </p:cNvPr>
          <p:cNvSpPr>
            <a:spLocks noGrp="1"/>
          </p:cNvSpPr>
          <p:nvPr>
            <p:ph type="body" idx="1"/>
          </p:nvPr>
        </p:nvSpPr>
        <p:spPr>
          <a:xfrm>
            <a:off x="861848" y="1505245"/>
            <a:ext cx="7861738" cy="5486399"/>
          </a:xfrm>
        </p:spPr>
        <p:txBody>
          <a:bodyPr/>
          <a:lstStyle/>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Introduction</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Motivation</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Objectives of the work</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Literature Survey</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Block diagram</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Realistic constraints</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Methodology</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Dataset</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Result</a:t>
            </a:r>
          </a:p>
          <a:p>
            <a:pPr marL="457200" indent="-45720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Reference</a:t>
            </a:r>
          </a:p>
        </p:txBody>
      </p:sp>
      <p:sp>
        <p:nvSpPr>
          <p:cNvPr id="4" name="Rectangle 3">
            <a:extLst>
              <a:ext uri="{FF2B5EF4-FFF2-40B4-BE49-F238E27FC236}">
                <a16:creationId xmlns:a16="http://schemas.microsoft.com/office/drawing/2014/main" id="{F58A3002-1262-59DE-2AD5-209764F53C90}"/>
              </a:ext>
            </a:extLst>
          </p:cNvPr>
          <p:cNvSpPr/>
          <p:nvPr/>
        </p:nvSpPr>
        <p:spPr>
          <a:xfrm>
            <a:off x="124750" y="138896"/>
            <a:ext cx="9910502" cy="7342208"/>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71619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9742-258C-9278-4611-37ACBD29CCC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 </a:t>
            </a:r>
          </a:p>
        </p:txBody>
      </p:sp>
      <p:sp>
        <p:nvSpPr>
          <p:cNvPr id="3" name="Text Placeholder 2">
            <a:extLst>
              <a:ext uri="{FF2B5EF4-FFF2-40B4-BE49-F238E27FC236}">
                <a16:creationId xmlns:a16="http://schemas.microsoft.com/office/drawing/2014/main" id="{6CBEA497-90D8-0076-9BB5-E5D7949BBEF0}"/>
              </a:ext>
            </a:extLst>
          </p:cNvPr>
          <p:cNvSpPr>
            <a:spLocks noGrp="1"/>
          </p:cNvSpPr>
          <p:nvPr>
            <p:ph type="body" idx="1"/>
          </p:nvPr>
        </p:nvSpPr>
        <p:spPr>
          <a:xfrm>
            <a:off x="304800" y="1049163"/>
            <a:ext cx="9550400" cy="6312060"/>
          </a:xfrm>
        </p:spPr>
        <p:txBody>
          <a:bodyPr/>
          <a:lstStyle/>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K. Fatima, T. Hassan, M. Akram, M. Akhtar, and W. Butt, "Fully automated diagnosis of papilledema through robust extraction of vascular patterns and ocular pathology from fundus photographs," Biomed. Opt. Express  8, 1005-1024 (2017).</a:t>
            </a: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K. N. Fatima, M. U. Akram and S. A. </a:t>
            </a:r>
            <a:r>
              <a:rPr lang="en-IN" sz="1600" dirty="0" err="1">
                <a:latin typeface="Times New Roman" panose="02020603050405020304" pitchFamily="18" charset="0"/>
                <a:cs typeface="Times New Roman" panose="02020603050405020304" pitchFamily="18" charset="0"/>
              </a:rPr>
              <a:t>Bazaz</a:t>
            </a:r>
            <a:r>
              <a:rPr lang="en-IN" sz="1600" dirty="0">
                <a:latin typeface="Times New Roman" panose="02020603050405020304" pitchFamily="18" charset="0"/>
                <a:cs typeface="Times New Roman" panose="02020603050405020304" pitchFamily="18" charset="0"/>
              </a:rPr>
              <a:t>, "Papilledema Detection in Fundus Images Using Hybrid Feature Set," 2015 5th International Conference on IT Convergence and Security (ICITCS), Kuala Lumpur, Malaysia, 2015, pp. 1-4,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10.1109/ICITCS.2015.7293007.</a:t>
            </a: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K. Yousaf, M. U. Akram, U. Ali and S. A. Sheikh, "Assessment of papilledema using fundus images," 2016 IEEE International Conference on Imaging Systems and Techniques (IST), Chania, Greece, 2016, pp. 476-481,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10.1109/IST.2016.7738273.</a:t>
            </a: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Ahmed M. </a:t>
            </a:r>
            <a:r>
              <a:rPr lang="en-IN" sz="1600" dirty="0" err="1">
                <a:latin typeface="Times New Roman" panose="02020603050405020304" pitchFamily="18" charset="0"/>
                <a:cs typeface="Times New Roman" panose="02020603050405020304" pitchFamily="18" charset="0"/>
              </a:rPr>
              <a:t>Salaheldin</a:t>
            </a:r>
            <a:r>
              <a:rPr lang="en-IN" sz="1600" dirty="0">
                <a:latin typeface="Times New Roman" panose="02020603050405020304" pitchFamily="18" charset="0"/>
                <a:cs typeface="Times New Roman" panose="02020603050405020304" pitchFamily="18" charset="0"/>
              </a:rPr>
              <a:t>, Manal Abdel </a:t>
            </a:r>
            <a:r>
              <a:rPr lang="en-IN" sz="1600" dirty="0" err="1">
                <a:latin typeface="Times New Roman" panose="02020603050405020304" pitchFamily="18" charset="0"/>
                <a:cs typeface="Times New Roman" panose="02020603050405020304" pitchFamily="18" charset="0"/>
              </a:rPr>
              <a:t>Wahed</a:t>
            </a:r>
            <a:r>
              <a:rPr lang="en-IN" sz="1600" dirty="0">
                <a:latin typeface="Times New Roman" panose="02020603050405020304" pitchFamily="18" charset="0"/>
                <a:cs typeface="Times New Roman" panose="02020603050405020304" pitchFamily="18" charset="0"/>
              </a:rPr>
              <a:t>, Manar Talaat, Neven Saleh, An evaluation of AI-based methods for papilledema detection in retinal fundus images, Biomedical Signal Processing and Control, Volume 92, 2024.</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Akbar S, Akram MU, Sharif M, Tariq A, Yasin UU. Decision Support System for Detection of Papilledema through Fundus Retinal Images. J Med Syst. 2017 Apr;41(4):66. </a:t>
            </a:r>
            <a:r>
              <a:rPr lang="en-IN" sz="1600" dirty="0" err="1">
                <a:latin typeface="Times New Roman" panose="02020603050405020304" pitchFamily="18" charset="0"/>
                <a:cs typeface="Times New Roman" panose="02020603050405020304" pitchFamily="18" charset="0"/>
              </a:rPr>
              <a:t>doi</a:t>
            </a:r>
            <a:r>
              <a:rPr lang="en-IN" sz="1600" dirty="0">
                <a:latin typeface="Times New Roman" panose="02020603050405020304" pitchFamily="18" charset="0"/>
                <a:cs typeface="Times New Roman" panose="02020603050405020304" pitchFamily="18" charset="0"/>
              </a:rPr>
              <a:t>: 10.1007/s10916-017-0712-9. </a:t>
            </a:r>
            <a:r>
              <a:rPr lang="en-IN" sz="1600" dirty="0" err="1">
                <a:latin typeface="Times New Roman" panose="02020603050405020304" pitchFamily="18" charset="0"/>
                <a:cs typeface="Times New Roman" panose="02020603050405020304" pitchFamily="18" charset="0"/>
              </a:rPr>
              <a:t>Epub</a:t>
            </a:r>
            <a:r>
              <a:rPr lang="en-IN" sz="1600" dirty="0">
                <a:latin typeface="Times New Roman" panose="02020603050405020304" pitchFamily="18" charset="0"/>
                <a:cs typeface="Times New Roman" panose="02020603050405020304" pitchFamily="18" charset="0"/>
              </a:rPr>
              <a:t> 2017 Mar 10. PMID: 28283997.</a:t>
            </a: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Anandi, </a:t>
            </a:r>
            <a:r>
              <a:rPr lang="en-IN" sz="1600" dirty="0" err="1">
                <a:latin typeface="Times New Roman" panose="02020603050405020304" pitchFamily="18" charset="0"/>
                <a:cs typeface="Times New Roman" panose="02020603050405020304" pitchFamily="18" charset="0"/>
              </a:rPr>
              <a:t>Lazuardiah</a:t>
            </a:r>
            <a:r>
              <a:rPr lang="en-IN" sz="1600" dirty="0">
                <a:latin typeface="Times New Roman" panose="02020603050405020304" pitchFamily="18" charset="0"/>
                <a:cs typeface="Times New Roman" panose="02020603050405020304" pitchFamily="18" charset="0"/>
              </a:rPr>
              <a:t> et al. “The use of artificial intelligence in detecting papilledema from fundus photographs.” Taiwan journal of ophthalmology vol. 13,2 184-190. 1 Jun. 2023, doi:10.4103/tjo</a:t>
            </a:r>
            <a:r>
              <a:rPr lang="en-IN" sz="1600">
                <a:latin typeface="Times New Roman" panose="02020603050405020304" pitchFamily="18" charset="0"/>
                <a:cs typeface="Times New Roman" panose="02020603050405020304" pitchFamily="18" charset="0"/>
              </a:rPr>
              <a:t>.TJO-D-22-00178.</a:t>
            </a:r>
            <a:endParaRPr lang="en-IN" sz="16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08631C1-B3EA-FC15-0471-D5C111A5FDF0}"/>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08992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B6BDE5-75CF-1CE1-C13E-5115B8AE88B7}"/>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 name="Title 1">
            <a:extLst>
              <a:ext uri="{FF2B5EF4-FFF2-40B4-BE49-F238E27FC236}">
                <a16:creationId xmlns:a16="http://schemas.microsoft.com/office/drawing/2014/main" id="{7DBDAB83-87B5-C22A-F8C7-A322F26043FB}"/>
              </a:ext>
            </a:extLst>
          </p:cNvPr>
          <p:cNvSpPr>
            <a:spLocks noGrp="1"/>
          </p:cNvSpPr>
          <p:nvPr>
            <p:ph type="title"/>
          </p:nvPr>
        </p:nvSpPr>
        <p:spPr>
          <a:xfrm>
            <a:off x="3237535" y="3304572"/>
            <a:ext cx="3733800" cy="914400"/>
          </a:xfrm>
        </p:spPr>
        <p:txBody>
          <a:bodyPr/>
          <a:lstStyle/>
          <a:p>
            <a:r>
              <a:rPr lang="en-IN"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09440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75AC-ABEF-0ED1-F250-65BF2197B684}"/>
              </a:ext>
            </a:extLst>
          </p:cNvPr>
          <p:cNvSpPr>
            <a:spLocks noGrp="1"/>
          </p:cNvSpPr>
          <p:nvPr>
            <p:ph type="title"/>
          </p:nvPr>
        </p:nvSpPr>
        <p:spPr>
          <a:xfrm>
            <a:off x="298368" y="426265"/>
            <a:ext cx="9550400" cy="914400"/>
          </a:xfrm>
        </p:spPr>
        <p:txBody>
          <a:bodyPr/>
          <a:lstStyle/>
          <a:p>
            <a:r>
              <a:rPr lang="en-IN" sz="3200"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56E78E9-BFFD-CE11-3B49-214A7A27BCBD}"/>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 name="Rectangle 4">
            <a:extLst>
              <a:ext uri="{FF2B5EF4-FFF2-40B4-BE49-F238E27FC236}">
                <a16:creationId xmlns:a16="http://schemas.microsoft.com/office/drawing/2014/main" id="{13B034C1-76D5-D054-1831-B9B4626D2EEF}"/>
              </a:ext>
            </a:extLst>
          </p:cNvPr>
          <p:cNvSpPr>
            <a:spLocks noChangeArrowheads="1"/>
          </p:cNvSpPr>
          <p:nvPr/>
        </p:nvSpPr>
        <p:spPr bwMode="auto">
          <a:xfrm>
            <a:off x="298368" y="3591028"/>
            <a:ext cx="98616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7">
            <a:extLst>
              <a:ext uri="{FF2B5EF4-FFF2-40B4-BE49-F238E27FC236}">
                <a16:creationId xmlns:a16="http://schemas.microsoft.com/office/drawing/2014/main" id="{6AA0D839-B75C-7E43-0F8F-48CD5F802495}"/>
              </a:ext>
            </a:extLst>
          </p:cNvPr>
          <p:cNvSpPr>
            <a:spLocks noGrp="1" noChangeArrowheads="1"/>
          </p:cNvSpPr>
          <p:nvPr>
            <p:ph type="body" idx="1"/>
          </p:nvPr>
        </p:nvSpPr>
        <p:spPr bwMode="auto">
          <a:xfrm>
            <a:off x="298369" y="1698202"/>
            <a:ext cx="968801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Papilledema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Papilledema, a swelling of the optic nerve head caused by increased intracranial pressure, is a critical condition that can lead to vision loss or other severe complications if not promptly diagnosed. The traditional diagnosis of papilledema relies on expert ophthalmologists analyzing fundus images, which can be subjective, time-consuming, and prone to inter-observer variability.</a:t>
            </a:r>
          </a:p>
          <a:p>
            <a:pPr eaLnBrk="0" fontAlgn="base" hangingPunct="0">
              <a:spcBef>
                <a:spcPct val="0"/>
              </a:spcBef>
              <a:spcAft>
                <a:spcPct val="0"/>
              </a:spcAft>
              <a:buSzTx/>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Importance of Detection</a:t>
            </a:r>
            <a:r>
              <a:rPr lang="en-US" sz="2000" dirty="0">
                <a:latin typeface="Times New Roman" panose="02020603050405020304" pitchFamily="18" charset="0"/>
                <a:cs typeface="Times New Roman" panose="02020603050405020304" pitchFamily="18" charset="0"/>
              </a:rPr>
              <a:t>: Early identification of papilledema is vital for timely treatment and prevention of complications.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Fundus Imaging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Non-invasive retinal imaging is key for detecting optic disc abnormalities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like papilledema.</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Normal                                                                Papilledema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6" name="Picture 4">
            <a:extLst>
              <a:ext uri="{FF2B5EF4-FFF2-40B4-BE49-F238E27FC236}">
                <a16:creationId xmlns:a16="http://schemas.microsoft.com/office/drawing/2014/main" id="{8DFB833F-D579-0FA1-9FAA-AAE2C585B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891" y="5422635"/>
            <a:ext cx="2286000" cy="18898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82A3171-B9C6-AB4D-0A47-0990D19E85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5393" y="5437334"/>
            <a:ext cx="2286000" cy="1889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13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37F39-F071-6938-C9FC-1FC69AC59219}"/>
              </a:ext>
            </a:extLst>
          </p:cNvPr>
          <p:cNvSpPr>
            <a:spLocks noGrp="1"/>
          </p:cNvSpPr>
          <p:nvPr>
            <p:ph type="title"/>
          </p:nvPr>
        </p:nvSpPr>
        <p:spPr>
          <a:xfrm>
            <a:off x="451944" y="420414"/>
            <a:ext cx="9550400" cy="914400"/>
          </a:xfrm>
        </p:spPr>
        <p:txBody>
          <a:bodyPr/>
          <a:lstStyle/>
          <a:p>
            <a:r>
              <a:rPr lang="en-IN" sz="3200" b="1" dirty="0">
                <a:latin typeface="Times New Roman" panose="02020603050405020304" pitchFamily="18" charset="0"/>
                <a:cs typeface="Times New Roman" panose="02020603050405020304" pitchFamily="18" charset="0"/>
              </a:rPr>
              <a:t>MOTIVATION:</a:t>
            </a:r>
          </a:p>
        </p:txBody>
      </p:sp>
      <p:sp>
        <p:nvSpPr>
          <p:cNvPr id="3" name="Text Placeholder 2">
            <a:extLst>
              <a:ext uri="{FF2B5EF4-FFF2-40B4-BE49-F238E27FC236}">
                <a16:creationId xmlns:a16="http://schemas.microsoft.com/office/drawing/2014/main" id="{952C55AF-F029-B316-6D74-F9F6F5628E64}"/>
              </a:ext>
            </a:extLst>
          </p:cNvPr>
          <p:cNvSpPr>
            <a:spLocks noGrp="1"/>
          </p:cNvSpPr>
          <p:nvPr>
            <p:ph type="body" idx="1"/>
          </p:nvPr>
        </p:nvSpPr>
        <p:spPr>
          <a:xfrm>
            <a:off x="451944" y="1429407"/>
            <a:ext cx="9550400" cy="5770179"/>
          </a:xfrm>
        </p:spPr>
        <p:txBody>
          <a:bodyPr/>
          <a:lstStyle/>
          <a:p>
            <a:pPr algn="just"/>
            <a:r>
              <a:rPr lang="en-US" sz="2400" dirty="0">
                <a:latin typeface="Times New Roman" panose="02020603050405020304" pitchFamily="18" charset="0"/>
                <a:cs typeface="Times New Roman" panose="02020603050405020304" pitchFamily="18" charset="0"/>
              </a:rPr>
              <a:t>Papilledema is the swelling of the optic disc due to increased intracranial pressure, often linked to severe neurological conditions. Early detection is crucial to prevent vision loss and life-threatening complications. However, manual diagnosis is time-consuming, subjective, and requires expert ophthalmologists.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Deep learning, especially convolutional neural networks (CNNs), can automate papilledema detection with high accuracy. AI models can analyze retinal fundus images, identifying subtle abnormalities that might be missed by humans. This project aims to develop an AI-based detection system to improve diagnostic speed and precision. By integrating deep learning into healthcare, we enhance accessibility, reduce human error, and enable early intervention.</a:t>
            </a:r>
          </a:p>
          <a:p>
            <a:endParaRPr lang="en-IN" dirty="0"/>
          </a:p>
        </p:txBody>
      </p:sp>
      <p:sp>
        <p:nvSpPr>
          <p:cNvPr id="4" name="Rectangle 3">
            <a:extLst>
              <a:ext uri="{FF2B5EF4-FFF2-40B4-BE49-F238E27FC236}">
                <a16:creationId xmlns:a16="http://schemas.microsoft.com/office/drawing/2014/main" id="{25CC598F-A561-D3F9-3A96-D67A3DDF44E1}"/>
              </a:ext>
            </a:extLst>
          </p:cNvPr>
          <p:cNvSpPr/>
          <p:nvPr/>
        </p:nvSpPr>
        <p:spPr>
          <a:xfrm>
            <a:off x="124750" y="138896"/>
            <a:ext cx="9910502" cy="7342208"/>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09118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3A9DA-9F98-4E16-4DC7-CE7C77E73AD2}"/>
              </a:ext>
            </a:extLst>
          </p:cNvPr>
          <p:cNvSpPr>
            <a:spLocks noGrp="1"/>
          </p:cNvSpPr>
          <p:nvPr>
            <p:ph type="title"/>
          </p:nvPr>
        </p:nvSpPr>
        <p:spPr>
          <a:xfrm>
            <a:off x="457200" y="441767"/>
            <a:ext cx="9550400" cy="914400"/>
          </a:xfrm>
        </p:spPr>
        <p:txBody>
          <a:bodyPr/>
          <a:lstStyle/>
          <a:p>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0A3EF22-6495-4D09-6C50-A250E4711E29}"/>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 name="Rectangle 4">
            <a:extLst>
              <a:ext uri="{FF2B5EF4-FFF2-40B4-BE49-F238E27FC236}">
                <a16:creationId xmlns:a16="http://schemas.microsoft.com/office/drawing/2014/main" id="{0FB4508D-6C5C-5A61-CB58-77BE50AA70CA}"/>
              </a:ext>
            </a:extLst>
          </p:cNvPr>
          <p:cNvSpPr>
            <a:spLocks noChangeArrowheads="1"/>
          </p:cNvSpPr>
          <p:nvPr/>
        </p:nvSpPr>
        <p:spPr bwMode="auto">
          <a:xfrm>
            <a:off x="417286" y="1356167"/>
            <a:ext cx="928551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and evaluate a deep learning methodology for the automated identification of papilledema in fundus images, in order to enhance the diagnostic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4BEB32D-3813-A5B7-40C5-4A11AEC6ED02}"/>
              </a:ext>
            </a:extLst>
          </p:cNvPr>
          <p:cNvSpPr txBox="1"/>
          <p:nvPr/>
        </p:nvSpPr>
        <p:spPr>
          <a:xfrm>
            <a:off x="417286" y="2648829"/>
            <a:ext cx="6277804"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OBJECTIVES OF THE WORK:</a:t>
            </a:r>
            <a:endParaRPr lang="en-IN" sz="3200" dirty="0"/>
          </a:p>
        </p:txBody>
      </p:sp>
      <p:sp>
        <p:nvSpPr>
          <p:cNvPr id="8" name="TextBox 7">
            <a:extLst>
              <a:ext uri="{FF2B5EF4-FFF2-40B4-BE49-F238E27FC236}">
                <a16:creationId xmlns:a16="http://schemas.microsoft.com/office/drawing/2014/main" id="{707FCF29-1482-EF94-C975-30CC0E0978E5}"/>
              </a:ext>
            </a:extLst>
          </p:cNvPr>
          <p:cNvSpPr txBox="1"/>
          <p:nvPr/>
        </p:nvSpPr>
        <p:spPr>
          <a:xfrm>
            <a:off x="457200" y="3691329"/>
            <a:ext cx="9245600" cy="3477875"/>
          </a:xfrm>
          <a:prstGeom prst="rect">
            <a:avLst/>
          </a:prstGeom>
          <a:noFill/>
        </p:spPr>
        <p:txBody>
          <a:bodyPr wrap="square">
            <a:spAutoFit/>
          </a:bodyPr>
          <a:lstStyle/>
          <a:p>
            <a:pPr marL="457200" indent="-45720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 preprocessing methods for fundus images to boost the quality of input data for deep learning models.</a:t>
            </a:r>
          </a:p>
          <a:p>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identify and select an appropriate deep learning architecture that can effectively learn and distinguish features associated with papilledema from fundus images</a:t>
            </a:r>
          </a:p>
          <a:p>
            <a:pPr marL="457200" indent="-457200">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train the selected deep learning model using a labeled dataset of fundus images and evaluate its performance through validation techniques.</a:t>
            </a:r>
          </a:p>
          <a:p>
            <a:pPr marL="457200" indent="-4572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assess the model's performance using metrics such as accuracy, sensitivity, specificity, and AUC-ROC</a:t>
            </a:r>
          </a:p>
        </p:txBody>
      </p:sp>
    </p:spTree>
    <p:extLst>
      <p:ext uri="{BB962C8B-B14F-4D97-AF65-F5344CB8AC3E}">
        <p14:creationId xmlns:p14="http://schemas.microsoft.com/office/powerpoint/2010/main" val="3851741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6800-BB76-5A73-19DA-ED2C2018CF9A}"/>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LITERATURE </a:t>
            </a:r>
            <a:r>
              <a:rPr lang="en-US" sz="3200" b="1" dirty="0">
                <a:latin typeface="Times New Roman" panose="02020603050405020304" pitchFamily="18" charset="0"/>
                <a:cs typeface="Times New Roman" panose="02020603050405020304" pitchFamily="18" charset="0"/>
              </a:rPr>
              <a:t>SURVEY</a:t>
            </a:r>
            <a:r>
              <a:rPr lang="en-IN" sz="3200" b="1" dirty="0">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A3E17CD5-FC20-D1CC-03AF-BBC78942EA95}"/>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EC1B834C-E32D-2E27-2C91-B0FC6ABB02A4}"/>
              </a:ext>
            </a:extLst>
          </p:cNvPr>
          <p:cNvGraphicFramePr>
            <a:graphicFrameLocks noGrp="1"/>
          </p:cNvGraphicFramePr>
          <p:nvPr>
            <p:extLst>
              <p:ext uri="{D42A27DB-BD31-4B8C-83A1-F6EECF244321}">
                <p14:modId xmlns:p14="http://schemas.microsoft.com/office/powerpoint/2010/main" val="2574280579"/>
              </p:ext>
            </p:extLst>
          </p:nvPr>
        </p:nvGraphicFramePr>
        <p:xfrm>
          <a:off x="304800" y="1103825"/>
          <a:ext cx="9550401" cy="6102517"/>
        </p:xfrm>
        <a:graphic>
          <a:graphicData uri="http://schemas.openxmlformats.org/drawingml/2006/table">
            <a:tbl>
              <a:tblPr firstRow="1" bandRow="1">
                <a:tableStyleId>{93296810-A885-4BE3-A3E7-6D5BEEA58F35}</a:tableStyleId>
              </a:tblPr>
              <a:tblGrid>
                <a:gridCol w="752779">
                  <a:extLst>
                    <a:ext uri="{9D8B030D-6E8A-4147-A177-3AD203B41FA5}">
                      <a16:colId xmlns:a16="http://schemas.microsoft.com/office/drawing/2014/main" val="576679796"/>
                    </a:ext>
                  </a:extLst>
                </a:gridCol>
                <a:gridCol w="3090954">
                  <a:extLst>
                    <a:ext uri="{9D8B030D-6E8A-4147-A177-3AD203B41FA5}">
                      <a16:colId xmlns:a16="http://schemas.microsoft.com/office/drawing/2014/main" val="4170171251"/>
                    </a:ext>
                  </a:extLst>
                </a:gridCol>
                <a:gridCol w="2520668">
                  <a:extLst>
                    <a:ext uri="{9D8B030D-6E8A-4147-A177-3AD203B41FA5}">
                      <a16:colId xmlns:a16="http://schemas.microsoft.com/office/drawing/2014/main" val="4208795766"/>
                    </a:ext>
                  </a:extLst>
                </a:gridCol>
                <a:gridCol w="3186000">
                  <a:extLst>
                    <a:ext uri="{9D8B030D-6E8A-4147-A177-3AD203B41FA5}">
                      <a16:colId xmlns:a16="http://schemas.microsoft.com/office/drawing/2014/main" val="1812872014"/>
                    </a:ext>
                  </a:extLst>
                </a:gridCol>
              </a:tblGrid>
              <a:tr h="402950">
                <a:tc>
                  <a:txBody>
                    <a:bodyPr/>
                    <a:lstStyle/>
                    <a:p>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solidFill>
                            <a:schemeClr val="tx1"/>
                          </a:solidFill>
                          <a:latin typeface="Times New Roman" panose="02020603050405020304" pitchFamily="18" charset="0"/>
                          <a:cs typeface="Times New Roman" panose="02020603050405020304" pitchFamily="18" charset="0"/>
                        </a:rPr>
                        <a:t>TITLE AND JOURNAL</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solidFill>
                            <a:schemeClr val="tx1"/>
                          </a:solidFill>
                          <a:latin typeface="Times New Roman" panose="02020603050405020304" pitchFamily="18" charset="0"/>
                          <a:cs typeface="Times New Roman" panose="02020603050405020304" pitchFamily="18" charset="0"/>
                        </a:rPr>
                        <a:t>AUTHORS</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500" dirty="0">
                          <a:solidFill>
                            <a:schemeClr val="tx1"/>
                          </a:solidFill>
                          <a:latin typeface="Times New Roman" panose="02020603050405020304" pitchFamily="18" charset="0"/>
                          <a:cs typeface="Times New Roman" panose="02020603050405020304" pitchFamily="18" charset="0"/>
                        </a:rPr>
                        <a:t>INFERENCE</a:t>
                      </a:r>
                      <a:endParaRPr lang="en-IN" sz="15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2754127"/>
                  </a:ext>
                </a:extLst>
              </a:tr>
              <a:tr h="2311826">
                <a:tc>
                  <a:txBody>
                    <a:bodyPr/>
                    <a:lstStyle/>
                    <a:p>
                      <a:r>
                        <a:rPr lang="en-US" sz="1500" dirty="0">
                          <a:solidFill>
                            <a:schemeClr val="tx1"/>
                          </a:solidFill>
                          <a:latin typeface="Times New Roman" panose="02020603050405020304" pitchFamily="18" charset="0"/>
                          <a:cs typeface="Times New Roman" panose="02020603050405020304" pitchFamily="18" charset="0"/>
                        </a:rPr>
                        <a:t>1</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500" dirty="0">
                          <a:latin typeface="Times New Roman" panose="02020603050405020304" pitchFamily="18" charset="0"/>
                          <a:cs typeface="Times New Roman" panose="02020603050405020304" pitchFamily="18" charset="0"/>
                        </a:rPr>
                        <a:t>Fully automated diagnosis of papilledema through robust extraction of vascular patterns and ocular pathology from fundus photographs</a:t>
                      </a:r>
                    </a:p>
                    <a:p>
                      <a:pPr algn="just"/>
                      <a:endParaRPr lang="en-US" sz="1500" dirty="0">
                        <a:solidFill>
                          <a:schemeClr val="tx1"/>
                        </a:solidFill>
                        <a:latin typeface="Times New Roman" panose="02020603050405020304" pitchFamily="18" charset="0"/>
                        <a:cs typeface="Times New Roman" panose="02020603050405020304" pitchFamily="18" charset="0"/>
                      </a:endParaRPr>
                    </a:p>
                    <a:p>
                      <a:pPr algn="just"/>
                      <a:endParaRPr lang="en-US" sz="1500" dirty="0">
                        <a:solidFill>
                          <a:schemeClr val="tx1"/>
                        </a:solidFill>
                        <a:latin typeface="Times New Roman" panose="02020603050405020304" pitchFamily="18" charset="0"/>
                        <a:cs typeface="Times New Roman" panose="02020603050405020304" pitchFamily="18" charset="0"/>
                      </a:endParaRPr>
                    </a:p>
                    <a:p>
                      <a:pPr algn="just"/>
                      <a:endParaRPr lang="en-US" sz="1500" dirty="0">
                        <a:solidFill>
                          <a:schemeClr val="tx1"/>
                        </a:solidFill>
                        <a:latin typeface="Times New Roman" panose="02020603050405020304" pitchFamily="18" charset="0"/>
                        <a:cs typeface="Times New Roman" panose="02020603050405020304" pitchFamily="18" charset="0"/>
                      </a:endParaRPr>
                    </a:p>
                    <a:p>
                      <a:pPr algn="just"/>
                      <a:endParaRPr lang="en-US" sz="1500" dirty="0">
                        <a:solidFill>
                          <a:schemeClr val="tx1"/>
                        </a:solidFill>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©2017 Optical Society of America</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500" dirty="0">
                          <a:latin typeface="Times New Roman" panose="02020603050405020304" pitchFamily="18" charset="0"/>
                          <a:cs typeface="Times New Roman" panose="02020603050405020304" pitchFamily="18" charset="0"/>
                        </a:rPr>
                        <a:t>Khush Naseeb Fatima, </a:t>
                      </a:r>
                      <a:r>
                        <a:rPr lang="en-US" sz="1500" dirty="0" err="1">
                          <a:latin typeface="Times New Roman" panose="02020603050405020304" pitchFamily="18" charset="0"/>
                          <a:cs typeface="Times New Roman" panose="02020603050405020304" pitchFamily="18" charset="0"/>
                        </a:rPr>
                        <a:t>Taimur</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hassan</a:t>
                      </a:r>
                      <a:r>
                        <a:rPr lang="en-US" sz="1500" dirty="0">
                          <a:latin typeface="Times New Roman" panose="02020603050405020304" pitchFamily="18" charset="0"/>
                          <a:cs typeface="Times New Roman" panose="02020603050405020304" pitchFamily="18" charset="0"/>
                        </a:rPr>
                        <a:t>, M. Usman </a:t>
                      </a:r>
                      <a:r>
                        <a:rPr lang="en-US" sz="1500" dirty="0" err="1">
                          <a:latin typeface="Times New Roman" panose="02020603050405020304" pitchFamily="18" charset="0"/>
                          <a:cs typeface="Times New Roman" panose="02020603050405020304" pitchFamily="18" charset="0"/>
                        </a:rPr>
                        <a:t>akram</a:t>
                      </a:r>
                      <a:r>
                        <a:rPr lang="en-US" sz="1500" dirty="0">
                          <a:latin typeface="Times New Roman" panose="02020603050405020304" pitchFamily="18" charset="0"/>
                          <a:cs typeface="Times New Roman" panose="02020603050405020304" pitchFamily="18" charset="0"/>
                        </a:rPr>
                        <a:t>, Mahmood </a:t>
                      </a:r>
                      <a:r>
                        <a:rPr lang="en-US" sz="1500" dirty="0" err="1">
                          <a:latin typeface="Times New Roman" panose="02020603050405020304" pitchFamily="18" charset="0"/>
                          <a:cs typeface="Times New Roman" panose="02020603050405020304" pitchFamily="18" charset="0"/>
                        </a:rPr>
                        <a:t>Akhtar,and</a:t>
                      </a:r>
                      <a:r>
                        <a:rPr lang="en-US" sz="1500" dirty="0">
                          <a:latin typeface="Times New Roman" panose="02020603050405020304" pitchFamily="18" charset="0"/>
                          <a:cs typeface="Times New Roman" panose="02020603050405020304" pitchFamily="18" charset="0"/>
                        </a:rPr>
                        <a:t> </a:t>
                      </a:r>
                      <a:r>
                        <a:rPr lang="en-US" sz="1500" dirty="0" err="1">
                          <a:latin typeface="Times New Roman" panose="02020603050405020304" pitchFamily="18" charset="0"/>
                          <a:cs typeface="Times New Roman" panose="02020603050405020304" pitchFamily="18" charset="0"/>
                        </a:rPr>
                        <a:t>Wasi</a:t>
                      </a:r>
                      <a:r>
                        <a:rPr lang="en-US" sz="1500" dirty="0">
                          <a:latin typeface="Times New Roman" panose="02020603050405020304" pitchFamily="18" charset="0"/>
                          <a:cs typeface="Times New Roman" panose="02020603050405020304" pitchFamily="18" charset="0"/>
                        </a:rPr>
                        <a:t> Haider Butt</a:t>
                      </a: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500" dirty="0">
                          <a:latin typeface="Times New Roman" panose="02020603050405020304" pitchFamily="18" charset="0"/>
                          <a:cs typeface="Times New Roman" panose="02020603050405020304" pitchFamily="18" charset="0"/>
                        </a:rPr>
                        <a:t>The system automates papilledema detection from fundus images with accuracy using feature extraction and SVM classification.</a:t>
                      </a:r>
                    </a:p>
                  </a:txBody>
                  <a:tcPr/>
                </a:tc>
                <a:extLst>
                  <a:ext uri="{0D108BD9-81ED-4DB2-BD59-A6C34878D82A}">
                    <a16:rowId xmlns:a16="http://schemas.microsoft.com/office/drawing/2014/main" val="459710589"/>
                  </a:ext>
                </a:extLst>
              </a:tr>
              <a:tr h="1646780">
                <a:tc>
                  <a:txBody>
                    <a:bodyPr/>
                    <a:lstStyle/>
                    <a:p>
                      <a:r>
                        <a:rPr lang="en-US" sz="1500" dirty="0">
                          <a:solidFill>
                            <a:schemeClr val="tx1"/>
                          </a:solidFill>
                          <a:latin typeface="Times New Roman" panose="02020603050405020304" pitchFamily="18" charset="0"/>
                          <a:cs typeface="Times New Roman" panose="02020603050405020304" pitchFamily="18" charset="0"/>
                        </a:rPr>
                        <a:t>2</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500" dirty="0">
                          <a:latin typeface="Times New Roman" panose="02020603050405020304" pitchFamily="18" charset="0"/>
                          <a:cs typeface="Times New Roman" panose="02020603050405020304" pitchFamily="18" charset="0"/>
                        </a:rPr>
                        <a:t>Papilledema Detection in Fundus Images Using Hybrid Feature Set </a:t>
                      </a:r>
                    </a:p>
                    <a:p>
                      <a:pPr algn="just"/>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IN" sz="1500" dirty="0">
                          <a:latin typeface="Times New Roman" panose="02020603050405020304" pitchFamily="18" charset="0"/>
                          <a:cs typeface="Times New Roman" panose="02020603050405020304" pitchFamily="18" charset="0"/>
                        </a:rPr>
                        <a:t>IEEE Xplore</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Khush Naseeb Fatima, </a:t>
                      </a:r>
                    </a:p>
                    <a:p>
                      <a:r>
                        <a:rPr lang="en-IN" sz="1500" dirty="0">
                          <a:latin typeface="Times New Roman" panose="02020603050405020304" pitchFamily="18" charset="0"/>
                          <a:cs typeface="Times New Roman" panose="02020603050405020304" pitchFamily="18" charset="0"/>
                        </a:rPr>
                        <a:t>M. Usman Akram </a:t>
                      </a:r>
                    </a:p>
                    <a:p>
                      <a:r>
                        <a:rPr lang="en-IN" sz="1500" dirty="0" err="1">
                          <a:latin typeface="Times New Roman" panose="02020603050405020304" pitchFamily="18" charset="0"/>
                          <a:cs typeface="Times New Roman" panose="02020603050405020304" pitchFamily="18" charset="0"/>
                        </a:rPr>
                        <a:t>Dr.</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Shafaat</a:t>
                      </a:r>
                      <a:r>
                        <a:rPr lang="en-IN" sz="1500" dirty="0">
                          <a:latin typeface="Times New Roman" panose="02020603050405020304" pitchFamily="18" charset="0"/>
                          <a:cs typeface="Times New Roman" panose="02020603050405020304" pitchFamily="18" charset="0"/>
                        </a:rPr>
                        <a:t> A. </a:t>
                      </a:r>
                      <a:r>
                        <a:rPr lang="en-IN" sz="1500" dirty="0" err="1">
                          <a:latin typeface="Times New Roman" panose="02020603050405020304" pitchFamily="18" charset="0"/>
                          <a:cs typeface="Times New Roman" panose="02020603050405020304" pitchFamily="18" charset="0"/>
                        </a:rPr>
                        <a:t>Bazaz</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just">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The proposed automated system using features and an SVM classifier achieves high accuracy in detecting papilledema, showing promise for future applications and further feature exploration.</a:t>
                      </a:r>
                      <a:endParaRPr lang="en-IN" sz="15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76045007"/>
                  </a:ext>
                </a:extLst>
              </a:tr>
              <a:tr h="1740961">
                <a:tc>
                  <a:txBody>
                    <a:bodyPr/>
                    <a:lstStyle/>
                    <a:p>
                      <a:r>
                        <a:rPr lang="en-US" sz="1500" dirty="0">
                          <a:solidFill>
                            <a:schemeClr val="tx1"/>
                          </a:solidFill>
                          <a:latin typeface="Times New Roman" panose="02020603050405020304" pitchFamily="18" charset="0"/>
                          <a:cs typeface="Times New Roman" panose="02020603050405020304" pitchFamily="18" charset="0"/>
                        </a:rPr>
                        <a:t>3</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500" dirty="0">
                          <a:latin typeface="Times New Roman" panose="02020603050405020304" pitchFamily="18" charset="0"/>
                          <a:cs typeface="Times New Roman" panose="02020603050405020304" pitchFamily="18" charset="0"/>
                        </a:rPr>
                        <a:t>Assessment of Papilledema Using Fundus Images</a:t>
                      </a:r>
                    </a:p>
                    <a:p>
                      <a:pPr algn="just"/>
                      <a:endParaRPr lang="en-US" sz="1500" dirty="0">
                        <a:solidFill>
                          <a:schemeClr val="tx1"/>
                        </a:solidFill>
                        <a:latin typeface="Times New Roman" panose="02020603050405020304" pitchFamily="18" charset="0"/>
                        <a:cs typeface="Times New Roman" panose="02020603050405020304" pitchFamily="18" charset="0"/>
                      </a:endParaRPr>
                    </a:p>
                    <a:p>
                      <a:pPr algn="just"/>
                      <a:r>
                        <a:rPr lang="en-IN" sz="1500" dirty="0">
                          <a:latin typeface="Times New Roman" panose="02020603050405020304" pitchFamily="18" charset="0"/>
                          <a:cs typeface="Times New Roman" panose="02020603050405020304" pitchFamily="18" charset="0"/>
                        </a:rPr>
                        <a:t>IEEE Xplore</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500" dirty="0">
                          <a:latin typeface="Times New Roman" panose="02020603050405020304" pitchFamily="18" charset="0"/>
                          <a:cs typeface="Times New Roman" panose="02020603050405020304" pitchFamily="18" charset="0"/>
                        </a:rPr>
                        <a:t>Kamran Yousaf , Muhammad Usman Akram, Usman Ali and Shahzad Amin Sheikh</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indent="0" algn="just">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The proposed SVM-RBF classifier offers high accuracy in papilledema detection with minimal human involvement, making it suitable for automated use in clinical settings.</a:t>
                      </a:r>
                      <a:endParaRPr lang="en-IN" sz="15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2780645"/>
                  </a:ext>
                </a:extLst>
              </a:tr>
            </a:tbl>
          </a:graphicData>
        </a:graphic>
      </p:graphicFrame>
    </p:spTree>
    <p:extLst>
      <p:ext uri="{BB962C8B-B14F-4D97-AF65-F5344CB8AC3E}">
        <p14:creationId xmlns:p14="http://schemas.microsoft.com/office/powerpoint/2010/main" val="1513005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768691-F5D2-51D5-75E0-7F30EE484FC1}"/>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06F86956-C4BA-0201-279F-91FC5D262418}"/>
              </a:ext>
            </a:extLst>
          </p:cNvPr>
          <p:cNvGraphicFramePr>
            <a:graphicFrameLocks noGrp="1"/>
          </p:cNvGraphicFramePr>
          <p:nvPr>
            <p:extLst>
              <p:ext uri="{D42A27DB-BD31-4B8C-83A1-F6EECF244321}">
                <p14:modId xmlns:p14="http://schemas.microsoft.com/office/powerpoint/2010/main" val="1069199055"/>
              </p:ext>
            </p:extLst>
          </p:nvPr>
        </p:nvGraphicFramePr>
        <p:xfrm>
          <a:off x="250371" y="979990"/>
          <a:ext cx="9736009" cy="6291667"/>
        </p:xfrm>
        <a:graphic>
          <a:graphicData uri="http://schemas.openxmlformats.org/drawingml/2006/table">
            <a:tbl>
              <a:tblPr firstRow="1" bandRow="1">
                <a:tableStyleId>{7DF18680-E054-41AD-8BC1-D1AEF772440D}</a:tableStyleId>
              </a:tblPr>
              <a:tblGrid>
                <a:gridCol w="855659">
                  <a:extLst>
                    <a:ext uri="{9D8B030D-6E8A-4147-A177-3AD203B41FA5}">
                      <a16:colId xmlns:a16="http://schemas.microsoft.com/office/drawing/2014/main" val="869210385"/>
                    </a:ext>
                  </a:extLst>
                </a:gridCol>
                <a:gridCol w="3098872">
                  <a:extLst>
                    <a:ext uri="{9D8B030D-6E8A-4147-A177-3AD203B41FA5}">
                      <a16:colId xmlns:a16="http://schemas.microsoft.com/office/drawing/2014/main" val="3233768643"/>
                    </a:ext>
                  </a:extLst>
                </a:gridCol>
                <a:gridCol w="2289466">
                  <a:extLst>
                    <a:ext uri="{9D8B030D-6E8A-4147-A177-3AD203B41FA5}">
                      <a16:colId xmlns:a16="http://schemas.microsoft.com/office/drawing/2014/main" val="3784132135"/>
                    </a:ext>
                  </a:extLst>
                </a:gridCol>
                <a:gridCol w="3492012">
                  <a:extLst>
                    <a:ext uri="{9D8B030D-6E8A-4147-A177-3AD203B41FA5}">
                      <a16:colId xmlns:a16="http://schemas.microsoft.com/office/drawing/2014/main" val="2874418589"/>
                    </a:ext>
                  </a:extLst>
                </a:gridCol>
              </a:tblGrid>
              <a:tr h="605129">
                <a:tc>
                  <a:txBody>
                    <a:bodyPr/>
                    <a:lstStyle/>
                    <a:p>
                      <a:endParaRPr lang="en-IN" sz="1500"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schemeClr val="tx1"/>
                          </a:solidFill>
                          <a:latin typeface="Times New Roman" panose="02020603050405020304" pitchFamily="18" charset="0"/>
                          <a:cs typeface="Times New Roman" panose="02020603050405020304" pitchFamily="18" charset="0"/>
                        </a:rPr>
                        <a:t>TITLE AND JOURNAL</a:t>
                      </a:r>
                      <a:endParaRPr lang="en-IN" sz="1500" dirty="0">
                        <a:solidFill>
                          <a:schemeClr val="tx1"/>
                        </a:solidFill>
                        <a:latin typeface="Times New Roman" panose="02020603050405020304" pitchFamily="18" charset="0"/>
                        <a:cs typeface="Times New Roman" panose="02020603050405020304" pitchFamily="18" charset="0"/>
                      </a:endParaRP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schemeClr val="tx1"/>
                          </a:solidFill>
                          <a:latin typeface="Times New Roman" panose="02020603050405020304" pitchFamily="18" charset="0"/>
                          <a:cs typeface="Times New Roman" panose="02020603050405020304" pitchFamily="18" charset="0"/>
                        </a:rPr>
                        <a:t>AUTHORS</a:t>
                      </a:r>
                      <a:endParaRPr lang="en-IN" sz="1500" dirty="0">
                        <a:solidFill>
                          <a:schemeClr val="tx1"/>
                        </a:solidFill>
                        <a:latin typeface="Times New Roman" panose="02020603050405020304" pitchFamily="18" charset="0"/>
                        <a:cs typeface="Times New Roman" panose="02020603050405020304" pitchFamily="18" charset="0"/>
                      </a:endParaRPr>
                    </a:p>
                    <a:p>
                      <a:pPr algn="ctr"/>
                      <a:endParaRPr lang="en-IN" sz="1500" dirty="0">
                        <a:latin typeface="Times New Roman" panose="02020603050405020304" pitchFamily="18" charset="0"/>
                        <a:cs typeface="Times New Roman" panose="02020603050405020304" pitchFamily="18" charset="0"/>
                      </a:endParaRPr>
                    </a:p>
                  </a:txBody>
                  <a:tcPr/>
                </a:tc>
                <a:tc>
                  <a:txBody>
                    <a:bodyPr/>
                    <a:lstStyle/>
                    <a:p>
                      <a:pPr algn="ctr"/>
                      <a:r>
                        <a:rPr lang="en-US" sz="1500" dirty="0">
                          <a:solidFill>
                            <a:schemeClr val="tx1"/>
                          </a:solidFill>
                          <a:latin typeface="Times New Roman" panose="02020603050405020304" pitchFamily="18" charset="0"/>
                          <a:cs typeface="Times New Roman" panose="02020603050405020304" pitchFamily="18" charset="0"/>
                        </a:rPr>
                        <a:t>INFERENCE</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754732"/>
                  </a:ext>
                </a:extLst>
              </a:tr>
              <a:tr h="2020166">
                <a:tc>
                  <a:txBody>
                    <a:bodyPr/>
                    <a:lstStyle/>
                    <a:p>
                      <a:pPr algn="ctr"/>
                      <a:r>
                        <a:rPr lang="en-US" sz="1500" dirty="0">
                          <a:latin typeface="Times New Roman" panose="02020603050405020304" pitchFamily="18" charset="0"/>
                          <a:cs typeface="Times New Roman" panose="02020603050405020304" pitchFamily="18" charset="0"/>
                        </a:rPr>
                        <a:t>4</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500" dirty="0">
                          <a:latin typeface="Times New Roman" panose="02020603050405020304" pitchFamily="18" charset="0"/>
                          <a:cs typeface="Times New Roman" panose="02020603050405020304" pitchFamily="18" charset="0"/>
                        </a:rPr>
                        <a:t>An evaluation of AI-based methods for papilledema detection in retinal fundus images </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Journal of the European Alliance of Medical and Biological Engineering and Science (EAMBES).</a:t>
                      </a:r>
                      <a:endParaRPr lang="en-IN" sz="1500" dirty="0">
                        <a:latin typeface="Times New Roman" panose="02020603050405020304" pitchFamily="18" charset="0"/>
                        <a:cs typeface="Times New Roman" panose="02020603050405020304" pitchFamily="18" charset="0"/>
                      </a:endParaRPr>
                    </a:p>
                  </a:txBody>
                  <a:tcPr/>
                </a:tc>
                <a:tc>
                  <a:txBody>
                    <a:bodyPr/>
                    <a:lstStyle/>
                    <a:p>
                      <a:pPr algn="l"/>
                      <a:r>
                        <a:rPr lang="en-US" sz="1500" dirty="0">
                          <a:latin typeface="Times New Roman" panose="02020603050405020304" pitchFamily="18" charset="0"/>
                          <a:cs typeface="Times New Roman" panose="02020603050405020304" pitchFamily="18" charset="0"/>
                        </a:rPr>
                        <a:t>Ahmed M. </a:t>
                      </a:r>
                      <a:r>
                        <a:rPr lang="en-US" sz="1500" dirty="0" err="1">
                          <a:latin typeface="Times New Roman" panose="02020603050405020304" pitchFamily="18" charset="0"/>
                          <a:cs typeface="Times New Roman" panose="02020603050405020304" pitchFamily="18" charset="0"/>
                        </a:rPr>
                        <a:t>Salaheldin</a:t>
                      </a:r>
                      <a:r>
                        <a:rPr lang="en-US" sz="1500" dirty="0">
                          <a:latin typeface="Times New Roman" panose="02020603050405020304" pitchFamily="18" charset="0"/>
                          <a:cs typeface="Times New Roman" panose="02020603050405020304" pitchFamily="18" charset="0"/>
                        </a:rPr>
                        <a:t> , Manal Abdel </a:t>
                      </a:r>
                      <a:r>
                        <a:rPr lang="en-US" sz="1500" dirty="0" err="1">
                          <a:latin typeface="Times New Roman" panose="02020603050405020304" pitchFamily="18" charset="0"/>
                          <a:cs typeface="Times New Roman" panose="02020603050405020304" pitchFamily="18" charset="0"/>
                        </a:rPr>
                        <a:t>Wahed</a:t>
                      </a:r>
                      <a:r>
                        <a:rPr lang="en-US" sz="1500" dirty="0">
                          <a:latin typeface="Times New Roman" panose="02020603050405020304" pitchFamily="18" charset="0"/>
                          <a:cs typeface="Times New Roman" panose="02020603050405020304" pitchFamily="18" charset="0"/>
                        </a:rPr>
                        <a:t>  , Manar Talaat</a:t>
                      </a:r>
                      <a:r>
                        <a:rPr lang="en-IN" sz="1600" dirty="0">
                          <a:latin typeface="Times New Roman" panose="02020603050405020304" pitchFamily="18" charset="0"/>
                          <a:cs typeface="Times New Roman" panose="02020603050405020304" pitchFamily="18" charset="0"/>
                        </a:rPr>
                        <a:t> , Neven Saleh</a:t>
                      </a:r>
                      <a:endParaRPr lang="en-IN" sz="1500" dirty="0">
                        <a:latin typeface="Times New Roman" panose="02020603050405020304" pitchFamily="18" charset="0"/>
                        <a:cs typeface="Times New Roman" panose="02020603050405020304" pitchFamily="18" charset="0"/>
                      </a:endParaRPr>
                    </a:p>
                  </a:txBody>
                  <a:tcPr/>
                </a:tc>
                <a:tc>
                  <a:txBody>
                    <a:bodyPr/>
                    <a:lstStyle/>
                    <a:p>
                      <a:pPr marL="0" indent="0" algn="just">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The paper evaluates AI-based methods for detecting papilledema in retinal fundus images ,presenting highly accurate deep learning models (multi-path CNN and LSTM) that leverage spatial and temporal features to improve diagnosis. </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2575949"/>
                  </a:ext>
                </a:extLst>
              </a:tr>
              <a:tr h="1646206">
                <a:tc>
                  <a:txBody>
                    <a:bodyPr/>
                    <a:lstStyle/>
                    <a:p>
                      <a:pPr algn="ctr"/>
                      <a:r>
                        <a:rPr lang="en-US" sz="1500" dirty="0">
                          <a:latin typeface="Times New Roman" panose="02020603050405020304" pitchFamily="18" charset="0"/>
                          <a:cs typeface="Times New Roman" panose="02020603050405020304" pitchFamily="18" charset="0"/>
                        </a:rPr>
                        <a:t>5</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500" dirty="0">
                          <a:latin typeface="Times New Roman" panose="02020603050405020304" pitchFamily="18" charset="0"/>
                          <a:cs typeface="Times New Roman" panose="02020603050405020304" pitchFamily="18" charset="0"/>
                        </a:rPr>
                        <a:t>Decision Support System for Detection of Papilledema through Fundus Retinal Images</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Springer </a:t>
                      </a:r>
                      <a:r>
                        <a:rPr lang="en-US" sz="1500" dirty="0" err="1">
                          <a:latin typeface="Times New Roman" panose="02020603050405020304" pitchFamily="18" charset="0"/>
                          <a:cs typeface="Times New Roman" panose="02020603050405020304" pitchFamily="18" charset="0"/>
                        </a:rPr>
                        <a:t>Science+Business</a:t>
                      </a:r>
                      <a:r>
                        <a:rPr lang="en-US" sz="1500" dirty="0">
                          <a:latin typeface="Times New Roman" panose="02020603050405020304" pitchFamily="18" charset="0"/>
                          <a:cs typeface="Times New Roman" panose="02020603050405020304" pitchFamily="18" charset="0"/>
                        </a:rPr>
                        <a:t> Media New York , 2017</a:t>
                      </a:r>
                      <a:endParaRPr lang="en-IN" sz="1500" dirty="0">
                        <a:latin typeface="Times New Roman" panose="02020603050405020304" pitchFamily="18" charset="0"/>
                        <a:cs typeface="Times New Roman" panose="02020603050405020304" pitchFamily="18" charset="0"/>
                      </a:endParaRPr>
                    </a:p>
                  </a:txBody>
                  <a:tcPr/>
                </a:tc>
                <a:tc>
                  <a:txBody>
                    <a:bodyPr/>
                    <a:lstStyle/>
                    <a:p>
                      <a:pPr algn="l"/>
                      <a:r>
                        <a:rPr lang="en-IN" sz="1500" dirty="0">
                          <a:latin typeface="Times New Roman" panose="02020603050405020304" pitchFamily="18" charset="0"/>
                          <a:cs typeface="Times New Roman" panose="02020603050405020304" pitchFamily="18" charset="0"/>
                        </a:rPr>
                        <a:t>Shahzad Akbar , Muhammad Usman Akram, Muhammad Sharif and Anam Tariq and</a:t>
                      </a:r>
                    </a:p>
                    <a:p>
                      <a:pPr algn="l"/>
                      <a:r>
                        <a:rPr lang="en-IN" sz="1500" dirty="0">
                          <a:latin typeface="Times New Roman" panose="02020603050405020304" pitchFamily="18" charset="0"/>
                          <a:cs typeface="Times New Roman" panose="02020603050405020304" pitchFamily="18" charset="0"/>
                        </a:rPr>
                        <a:t> Ubaid </a:t>
                      </a:r>
                      <a:r>
                        <a:rPr lang="en-IN" sz="1500" dirty="0" err="1">
                          <a:latin typeface="Times New Roman" panose="02020603050405020304" pitchFamily="18" charset="0"/>
                          <a:cs typeface="Times New Roman" panose="02020603050405020304" pitchFamily="18" charset="0"/>
                        </a:rPr>
                        <a:t>ullah</a:t>
                      </a:r>
                      <a:r>
                        <a:rPr lang="en-IN" sz="1500" dirty="0">
                          <a:latin typeface="Times New Roman" panose="02020603050405020304" pitchFamily="18" charset="0"/>
                          <a:cs typeface="Times New Roman" panose="02020603050405020304" pitchFamily="18" charset="0"/>
                        </a:rPr>
                        <a:t> Yasin</a:t>
                      </a:r>
                    </a:p>
                  </a:txBody>
                  <a:tcPr/>
                </a:tc>
                <a:tc>
                  <a:txBody>
                    <a:bodyPr/>
                    <a:lstStyle/>
                    <a:p>
                      <a:pPr marL="0" indent="0" algn="just">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This study presents an automated system to detect papilledema. It uses fundus images and extracts features. A Support Vector Machine (SVM) classifies the images.</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29331"/>
                  </a:ext>
                </a:extLst>
              </a:tr>
              <a:tr h="2020166">
                <a:tc>
                  <a:txBody>
                    <a:bodyPr/>
                    <a:lstStyle/>
                    <a:p>
                      <a:pPr algn="ctr"/>
                      <a:r>
                        <a:rPr lang="en-US" sz="1500" dirty="0">
                          <a:latin typeface="Times New Roman" panose="02020603050405020304" pitchFamily="18" charset="0"/>
                          <a:cs typeface="Times New Roman" panose="02020603050405020304" pitchFamily="18" charset="0"/>
                        </a:rPr>
                        <a:t>6</a:t>
                      </a:r>
                      <a:endParaRPr lang="en-IN" sz="1500" dirty="0">
                        <a:latin typeface="Times New Roman" panose="02020603050405020304" pitchFamily="18" charset="0"/>
                        <a:cs typeface="Times New Roman" panose="02020603050405020304" pitchFamily="18" charset="0"/>
                      </a:endParaRPr>
                    </a:p>
                  </a:txBody>
                  <a:tcPr/>
                </a:tc>
                <a:tc>
                  <a:txBody>
                    <a:bodyPr/>
                    <a:lstStyle/>
                    <a:p>
                      <a:pPr algn="just"/>
                      <a:r>
                        <a:rPr lang="en-US" sz="1500" dirty="0">
                          <a:latin typeface="Times New Roman" panose="02020603050405020304" pitchFamily="18" charset="0"/>
                          <a:cs typeface="Times New Roman" panose="02020603050405020304" pitchFamily="18" charset="0"/>
                        </a:rPr>
                        <a:t>The use of artificial intelligence in detecting papilledema from fundus photographs</a:t>
                      </a:r>
                    </a:p>
                    <a:p>
                      <a:pPr algn="just"/>
                      <a:endParaRPr lang="en-IN" sz="1500" dirty="0">
                        <a:latin typeface="Times New Roman" panose="02020603050405020304" pitchFamily="18" charset="0"/>
                        <a:cs typeface="Times New Roman" panose="02020603050405020304" pitchFamily="18" charset="0"/>
                      </a:endParaRPr>
                    </a:p>
                    <a:p>
                      <a:pPr algn="just"/>
                      <a:r>
                        <a:rPr lang="en-IN" sz="1500" dirty="0">
                          <a:latin typeface="Times New Roman" panose="02020603050405020304" pitchFamily="18" charset="0"/>
                          <a:cs typeface="Times New Roman" panose="02020603050405020304" pitchFamily="18" charset="0"/>
                        </a:rPr>
                        <a:t>Taiwan Journal of Ophthalmology.</a:t>
                      </a:r>
                    </a:p>
                  </a:txBody>
                  <a:tcPr/>
                </a:tc>
                <a:tc>
                  <a:txBody>
                    <a:bodyPr/>
                    <a:lstStyle/>
                    <a:p>
                      <a:pPr algn="l"/>
                      <a:r>
                        <a:rPr lang="en-IN" sz="1500" dirty="0" err="1">
                          <a:latin typeface="Times New Roman" panose="02020603050405020304" pitchFamily="18" charset="0"/>
                          <a:cs typeface="Times New Roman" panose="02020603050405020304" pitchFamily="18" charset="0"/>
                        </a:rPr>
                        <a:t>Lazuardiah</a:t>
                      </a:r>
                      <a:r>
                        <a:rPr lang="en-IN" sz="1500" dirty="0">
                          <a:latin typeface="Times New Roman" panose="02020603050405020304" pitchFamily="18" charset="0"/>
                          <a:cs typeface="Times New Roman" panose="02020603050405020304" pitchFamily="18" charset="0"/>
                        </a:rPr>
                        <a:t> Anandi, Brigitta Marcia </a:t>
                      </a:r>
                      <a:r>
                        <a:rPr lang="en-IN" sz="1500" dirty="0" err="1">
                          <a:latin typeface="Times New Roman" panose="02020603050405020304" pitchFamily="18" charset="0"/>
                          <a:cs typeface="Times New Roman" panose="02020603050405020304" pitchFamily="18" charset="0"/>
                        </a:rPr>
                        <a:t>Budihardja</a:t>
                      </a:r>
                      <a:r>
                        <a:rPr lang="en-IN" sz="1500" dirty="0">
                          <a:latin typeface="Times New Roman" panose="02020603050405020304" pitchFamily="18" charset="0"/>
                          <a:cs typeface="Times New Roman" panose="02020603050405020304" pitchFamily="18" charset="0"/>
                        </a:rPr>
                        <a:t>, Erika </a:t>
                      </a:r>
                      <a:r>
                        <a:rPr lang="en-IN" sz="1500" dirty="0" err="1">
                          <a:latin typeface="Times New Roman" panose="02020603050405020304" pitchFamily="18" charset="0"/>
                          <a:cs typeface="Times New Roman" panose="02020603050405020304" pitchFamily="18" charset="0"/>
                        </a:rPr>
                        <a:t>Anggraini</a:t>
                      </a:r>
                      <a:r>
                        <a:rPr lang="en-IN" sz="1500" dirty="0">
                          <a:latin typeface="Times New Roman" panose="02020603050405020304" pitchFamily="18" charset="0"/>
                          <a:cs typeface="Times New Roman" panose="02020603050405020304" pitchFamily="18" charset="0"/>
                        </a:rPr>
                        <a:t>, Rona Ali </a:t>
                      </a:r>
                      <a:r>
                        <a:rPr lang="en-IN" sz="1500" dirty="0" err="1">
                          <a:latin typeface="Times New Roman" panose="02020603050405020304" pitchFamily="18" charset="0"/>
                          <a:cs typeface="Times New Roman" panose="02020603050405020304" pitchFamily="18" charset="0"/>
                        </a:rPr>
                        <a:t>Badjrai</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Syntia</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Nusanti</a:t>
                      </a:r>
                      <a:endParaRPr lang="en-IN" sz="1500" dirty="0">
                        <a:latin typeface="Times New Roman" panose="02020603050405020304" pitchFamily="18" charset="0"/>
                        <a:cs typeface="Times New Roman" panose="02020603050405020304" pitchFamily="18" charset="0"/>
                      </a:endParaRPr>
                    </a:p>
                  </a:txBody>
                  <a:tcPr/>
                </a:tc>
                <a:tc>
                  <a:txBody>
                    <a:bodyPr/>
                    <a:lstStyle/>
                    <a:p>
                      <a:pPr marL="0" indent="0" algn="just">
                        <a:buFont typeface="Arial" panose="020B0604020202020204" pitchFamily="34" charset="0"/>
                        <a:buNone/>
                      </a:pPr>
                      <a:r>
                        <a:rPr lang="en-US" sz="1500" dirty="0">
                          <a:latin typeface="Times New Roman" panose="02020603050405020304" pitchFamily="18" charset="0"/>
                          <a:cs typeface="Times New Roman" panose="02020603050405020304" pitchFamily="18" charset="0"/>
                        </a:rPr>
                        <a:t>AI models like Deep Learning Systems (DLS) achieve high sensitivity, specificity, and accuracy in detecting and grading papilledema, matching expert-level performance.</a:t>
                      </a:r>
                      <a:endParaRPr lang="en-IN" sz="15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55903702"/>
                  </a:ext>
                </a:extLst>
              </a:tr>
            </a:tbl>
          </a:graphicData>
        </a:graphic>
      </p:graphicFrame>
    </p:spTree>
    <p:extLst>
      <p:ext uri="{BB962C8B-B14F-4D97-AF65-F5344CB8AC3E}">
        <p14:creationId xmlns:p14="http://schemas.microsoft.com/office/powerpoint/2010/main" val="41399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0645A0-D376-25E3-031D-8FCA605FB001}"/>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 name="Title 1">
            <a:extLst>
              <a:ext uri="{FF2B5EF4-FFF2-40B4-BE49-F238E27FC236}">
                <a16:creationId xmlns:a16="http://schemas.microsoft.com/office/drawing/2014/main" id="{07123AF0-A549-68AF-0E31-F22632A93AB0}"/>
              </a:ext>
            </a:extLst>
          </p:cNvPr>
          <p:cNvSpPr>
            <a:spLocks noGrp="1"/>
          </p:cNvSpPr>
          <p:nvPr>
            <p:ph type="title"/>
          </p:nvPr>
        </p:nvSpPr>
        <p:spPr>
          <a:xfrm>
            <a:off x="304800" y="443345"/>
            <a:ext cx="9550400" cy="914400"/>
          </a:xfrm>
        </p:spPr>
        <p:txBody>
          <a:bodyPr/>
          <a:lstStyle/>
          <a:p>
            <a:r>
              <a:rPr lang="en-US" sz="3200" b="1" dirty="0">
                <a:latin typeface="Times New Roman" panose="02020603050405020304" pitchFamily="18" charset="0"/>
                <a:cs typeface="Times New Roman" panose="02020603050405020304" pitchFamily="18" charset="0"/>
              </a:rPr>
              <a:t>B</a:t>
            </a:r>
            <a:r>
              <a:rPr lang="en-IN" sz="3200" b="1" dirty="0">
                <a:latin typeface="Times New Roman" panose="02020603050405020304" pitchFamily="18" charset="0"/>
                <a:cs typeface="Times New Roman" panose="02020603050405020304" pitchFamily="18" charset="0"/>
              </a:rPr>
              <a:t>LOCK DIAGRAM:</a:t>
            </a:r>
          </a:p>
        </p:txBody>
      </p:sp>
      <p:sp>
        <p:nvSpPr>
          <p:cNvPr id="9" name="Rectangle 8">
            <a:extLst>
              <a:ext uri="{FF2B5EF4-FFF2-40B4-BE49-F238E27FC236}">
                <a16:creationId xmlns:a16="http://schemas.microsoft.com/office/drawing/2014/main" id="{7259AD20-338F-AEE2-BCB5-7CAF9D14DC6B}"/>
              </a:ext>
            </a:extLst>
          </p:cNvPr>
          <p:cNvSpPr/>
          <p:nvPr/>
        </p:nvSpPr>
        <p:spPr>
          <a:xfrm>
            <a:off x="1962150" y="1419900"/>
            <a:ext cx="5001984" cy="6552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1"/>
              </a:solidFill>
            </a:endParaRPr>
          </a:p>
        </p:txBody>
      </p:sp>
      <p:sp>
        <p:nvSpPr>
          <p:cNvPr id="11" name="TextBox 10">
            <a:extLst>
              <a:ext uri="{FF2B5EF4-FFF2-40B4-BE49-F238E27FC236}">
                <a16:creationId xmlns:a16="http://schemas.microsoft.com/office/drawing/2014/main" id="{2303E3A4-3A16-523C-9F7D-35D43E798210}"/>
              </a:ext>
            </a:extLst>
          </p:cNvPr>
          <p:cNvSpPr txBox="1"/>
          <p:nvPr/>
        </p:nvSpPr>
        <p:spPr>
          <a:xfrm>
            <a:off x="1932214" y="1457636"/>
            <a:ext cx="5078184" cy="461665"/>
          </a:xfrm>
          <a:prstGeom prst="rect">
            <a:avLst/>
          </a:prstGeom>
          <a:noFill/>
        </p:spPr>
        <p:txBody>
          <a:bodyPr wrap="square">
            <a:spAutoFit/>
          </a:bodyPr>
          <a:lstStyle/>
          <a:p>
            <a:pPr lvl="0" algn="ctr">
              <a:buClrTx/>
              <a:buSzTx/>
            </a:pPr>
            <a:r>
              <a:rPr kumimoji="0" lang="en-US" altLang="en-US" sz="2400" b="1" i="0" u="none" strike="noStrike" cap="none" normalizeH="0" baseline="0" dirty="0">
                <a:ln/>
                <a:solidFill>
                  <a:schemeClr val="tx1"/>
                </a:solidFill>
                <a:effectLst/>
                <a:latin typeface="Times New Roman" panose="02020603050405020304" pitchFamily="18" charset="0"/>
                <a:cs typeface="Times New Roman" panose="02020603050405020304" pitchFamily="18" charset="0"/>
              </a:rPr>
              <a:t>Data Collection and Preprocessing</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3" name="Arrow: Down 12">
            <a:extLst>
              <a:ext uri="{FF2B5EF4-FFF2-40B4-BE49-F238E27FC236}">
                <a16:creationId xmlns:a16="http://schemas.microsoft.com/office/drawing/2014/main" id="{48AE7267-5522-40BD-A411-C5CE08DB365A}"/>
              </a:ext>
            </a:extLst>
          </p:cNvPr>
          <p:cNvSpPr/>
          <p:nvPr/>
        </p:nvSpPr>
        <p:spPr>
          <a:xfrm>
            <a:off x="4068534" y="2311845"/>
            <a:ext cx="402772" cy="36481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B8D1A628-930E-D000-BC76-6F0FB064D350}"/>
              </a:ext>
            </a:extLst>
          </p:cNvPr>
          <p:cNvSpPr/>
          <p:nvPr/>
        </p:nvSpPr>
        <p:spPr>
          <a:xfrm>
            <a:off x="1992079" y="2921045"/>
            <a:ext cx="4985657" cy="7228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solidFill>
                <a:schemeClr val="tx1"/>
              </a:solidFill>
            </a:endParaRPr>
          </a:p>
        </p:txBody>
      </p:sp>
      <p:sp>
        <p:nvSpPr>
          <p:cNvPr id="16" name="TextBox 15">
            <a:extLst>
              <a:ext uri="{FF2B5EF4-FFF2-40B4-BE49-F238E27FC236}">
                <a16:creationId xmlns:a16="http://schemas.microsoft.com/office/drawing/2014/main" id="{863067F1-821E-DDFB-F66F-1C7DDE83F837}"/>
              </a:ext>
            </a:extLst>
          </p:cNvPr>
          <p:cNvSpPr txBox="1"/>
          <p:nvPr/>
        </p:nvSpPr>
        <p:spPr>
          <a:xfrm>
            <a:off x="2537725" y="3013249"/>
            <a:ext cx="3894364" cy="461665"/>
          </a:xfrm>
          <a:prstGeom prst="rect">
            <a:avLst/>
          </a:prstGeom>
          <a:noFill/>
        </p:spPr>
        <p:txBody>
          <a:bodyPr wrap="square">
            <a:spAutoFit/>
          </a:bodyPr>
          <a:lstStyle/>
          <a:p>
            <a:pPr lvl="0" algn="ctr">
              <a:buClrTx/>
              <a:buSzTx/>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Selection</a:t>
            </a:r>
            <a:endParaRPr lang="en-IN" sz="24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BDBCF0E9-CDE6-04EC-0520-1EB7648346CD}"/>
              </a:ext>
            </a:extLst>
          </p:cNvPr>
          <p:cNvSpPr/>
          <p:nvPr/>
        </p:nvSpPr>
        <p:spPr>
          <a:xfrm>
            <a:off x="1932214" y="4577566"/>
            <a:ext cx="4985656" cy="7451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buClrTx/>
              <a:buSzTx/>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 and Optimization</a:t>
            </a:r>
            <a:endParaRPr lang="en-IN" sz="2400" dirty="0">
              <a:latin typeface="Times New Roman" panose="02020603050405020304" pitchFamily="18" charset="0"/>
              <a:cs typeface="Times New Roman" panose="02020603050405020304" pitchFamily="18" charset="0"/>
            </a:endParaRPr>
          </a:p>
        </p:txBody>
      </p:sp>
      <p:sp>
        <p:nvSpPr>
          <p:cNvPr id="22" name="Arrow: Down 21">
            <a:extLst>
              <a:ext uri="{FF2B5EF4-FFF2-40B4-BE49-F238E27FC236}">
                <a16:creationId xmlns:a16="http://schemas.microsoft.com/office/drawing/2014/main" id="{9A0B27D3-9F79-E973-0006-4A211E953A56}"/>
              </a:ext>
            </a:extLst>
          </p:cNvPr>
          <p:cNvSpPr/>
          <p:nvPr/>
        </p:nvSpPr>
        <p:spPr>
          <a:xfrm>
            <a:off x="4103915" y="3829316"/>
            <a:ext cx="402772" cy="36481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2E4935F9-8350-E7B7-EC9B-9B07A69EC32F}"/>
              </a:ext>
            </a:extLst>
          </p:cNvPr>
          <p:cNvSpPr/>
          <p:nvPr/>
        </p:nvSpPr>
        <p:spPr>
          <a:xfrm>
            <a:off x="1978478" y="6185626"/>
            <a:ext cx="4985656" cy="7451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lvl="0" algn="ctr">
              <a:buClrTx/>
              <a:buSzTx/>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 and Testing</a:t>
            </a:r>
            <a:endParaRPr lang="en-IN" sz="2400" dirty="0">
              <a:latin typeface="Times New Roman" panose="02020603050405020304" pitchFamily="18" charset="0"/>
              <a:cs typeface="Times New Roman" panose="02020603050405020304" pitchFamily="18" charset="0"/>
            </a:endParaRPr>
          </a:p>
        </p:txBody>
      </p:sp>
      <p:sp>
        <p:nvSpPr>
          <p:cNvPr id="24" name="Arrow: Down 23">
            <a:extLst>
              <a:ext uri="{FF2B5EF4-FFF2-40B4-BE49-F238E27FC236}">
                <a16:creationId xmlns:a16="http://schemas.microsoft.com/office/drawing/2014/main" id="{33E6AF15-6CC5-7A6C-E96D-3DB5EF6F7A0E}"/>
              </a:ext>
            </a:extLst>
          </p:cNvPr>
          <p:cNvSpPr/>
          <p:nvPr/>
        </p:nvSpPr>
        <p:spPr>
          <a:xfrm>
            <a:off x="4082136" y="5546624"/>
            <a:ext cx="402772" cy="36481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82846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028D-5071-D283-A94E-4D26850985BC}"/>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SOFTWARE DETAILS:</a:t>
            </a:r>
          </a:p>
        </p:txBody>
      </p:sp>
      <p:sp>
        <p:nvSpPr>
          <p:cNvPr id="3" name="Text Placeholder 2">
            <a:extLst>
              <a:ext uri="{FF2B5EF4-FFF2-40B4-BE49-F238E27FC236}">
                <a16:creationId xmlns:a16="http://schemas.microsoft.com/office/drawing/2014/main" id="{27941C2B-AD6D-C839-1F78-A4D4829D21E2}"/>
              </a:ext>
            </a:extLst>
          </p:cNvPr>
          <p:cNvSpPr>
            <a:spLocks noGrp="1"/>
          </p:cNvSpPr>
          <p:nvPr>
            <p:ph type="body" idx="1"/>
          </p:nvPr>
        </p:nvSpPr>
        <p:spPr>
          <a:xfrm>
            <a:off x="329235" y="1558724"/>
            <a:ext cx="9550400" cy="5486399"/>
          </a:xfrm>
        </p:spPr>
        <p:txBody>
          <a:bodyPr/>
          <a:lstStyle/>
          <a:p>
            <a:r>
              <a:rPr lang="en-IN" sz="2800" b="1" dirty="0">
                <a:latin typeface="Times New Roman" panose="02020603050405020304" pitchFamily="18" charset="0"/>
                <a:cs typeface="Times New Roman" panose="02020603050405020304" pitchFamily="18" charset="0"/>
              </a:rPr>
              <a:t>IDE Editors</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Jupyter Notebook</a:t>
            </a:r>
          </a:p>
          <a:p>
            <a:endParaRPr lang="en-IN"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Python Environment</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Anaconda</a:t>
            </a:r>
          </a:p>
          <a:p>
            <a:endParaRPr lang="en-IN"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Visualization Tools </a:t>
            </a:r>
          </a:p>
          <a:p>
            <a:pPr marL="457200" indent="-4572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Matplotlib</a:t>
            </a:r>
          </a:p>
        </p:txBody>
      </p:sp>
      <p:sp>
        <p:nvSpPr>
          <p:cNvPr id="5" name="Rectangle 4">
            <a:extLst>
              <a:ext uri="{FF2B5EF4-FFF2-40B4-BE49-F238E27FC236}">
                <a16:creationId xmlns:a16="http://schemas.microsoft.com/office/drawing/2014/main" id="{81324914-8C74-57AD-686B-6260426E6936}"/>
              </a:ext>
            </a:extLst>
          </p:cNvPr>
          <p:cNvSpPr/>
          <p:nvPr/>
        </p:nvSpPr>
        <p:spPr>
          <a:xfrm>
            <a:off x="173620" y="138896"/>
            <a:ext cx="9861631" cy="7245752"/>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704445495"/>
      </p:ext>
    </p:extLst>
  </p:cSld>
  <p:clrMapOvr>
    <a:masterClrMapping/>
  </p:clrMapOvr>
</p:sld>
</file>

<file path=ppt/theme/theme1.xml><?xml version="1.0" encoding="utf-8"?>
<a:theme xmlns:a="http://schemas.openxmlformats.org/drawingml/2006/main"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1653</Words>
  <Application>Microsoft Office PowerPoint</Application>
  <PresentationFormat>Custom</PresentationFormat>
  <Paragraphs>265</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Arial</vt:lpstr>
      <vt:lpstr>Calibri</vt:lpstr>
      <vt:lpstr>Symbol</vt:lpstr>
      <vt:lpstr>Times New Roman</vt:lpstr>
      <vt:lpstr>Wingdings</vt:lpstr>
      <vt:lpstr>Custom Theme</vt:lpstr>
      <vt:lpstr>PowerPoint Presentation</vt:lpstr>
      <vt:lpstr>Flow Of Presentation:</vt:lpstr>
      <vt:lpstr>INTRODUCTION:</vt:lpstr>
      <vt:lpstr>MOTIVATION:</vt:lpstr>
      <vt:lpstr>PROBLEM STATEMENT:</vt:lpstr>
      <vt:lpstr>LITERATURE SURVEY:</vt:lpstr>
      <vt:lpstr>PowerPoint Presentation</vt:lpstr>
      <vt:lpstr>BLOCK DIAGRAM:</vt:lpstr>
      <vt:lpstr>SOFTWARE DETAILS:</vt:lpstr>
      <vt:lpstr>METHODOLOGY: </vt:lpstr>
      <vt:lpstr>PowerPoint Presentation</vt:lpstr>
      <vt:lpstr>REALISTIC CONSTRAINTS:</vt:lpstr>
      <vt:lpstr>DATA SET:</vt:lpstr>
      <vt:lpstr>RESULT:</vt:lpstr>
      <vt:lpstr>PowerPoint Presentation</vt:lpstr>
      <vt:lpstr>CONFUSION MATRIX:</vt:lpstr>
      <vt:lpstr>PowerPoint Presentation</vt:lpstr>
      <vt:lpstr>Training vs Validation Graph: </vt:lpstr>
      <vt:lpstr>COMPARISON:</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M</dc:creator>
  <cp:lastModifiedBy>Venky M</cp:lastModifiedBy>
  <cp:revision>30</cp:revision>
  <dcterms:created xsi:type="dcterms:W3CDTF">2020-10-28T09:06:40Z</dcterms:created>
  <dcterms:modified xsi:type="dcterms:W3CDTF">2025-04-28T02:43:32Z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ies>
</file>