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6"/>
  </p:notesMasterIdLst>
  <p:sldIdLst>
    <p:sldId id="256" r:id="rId5"/>
    <p:sldId id="1198" r:id="rId6"/>
    <p:sldId id="1255" r:id="rId7"/>
    <p:sldId id="1256" r:id="rId8"/>
    <p:sldId id="1052" r:id="rId9"/>
    <p:sldId id="1043" r:id="rId10"/>
    <p:sldId id="1042" r:id="rId11"/>
    <p:sldId id="1051" r:id="rId12"/>
    <p:sldId id="1048" r:id="rId13"/>
    <p:sldId id="1045" r:id="rId14"/>
    <p:sldId id="1050" r:id="rId15"/>
    <p:sldId id="995" r:id="rId16"/>
    <p:sldId id="1002" r:id="rId17"/>
    <p:sldId id="1055" r:id="rId18"/>
    <p:sldId id="993" r:id="rId19"/>
    <p:sldId id="998" r:id="rId20"/>
    <p:sldId id="1000" r:id="rId21"/>
    <p:sldId id="1001" r:id="rId22"/>
    <p:sldId id="1054" r:id="rId23"/>
    <p:sldId id="1053" r:id="rId24"/>
    <p:sldId id="1006" r:id="rId25"/>
    <p:sldId id="994" r:id="rId26"/>
    <p:sldId id="1061" r:id="rId27"/>
    <p:sldId id="1004" r:id="rId28"/>
    <p:sldId id="1032" r:id="rId29"/>
    <p:sldId id="1059" r:id="rId30"/>
    <p:sldId id="1060" r:id="rId31"/>
    <p:sldId id="1009" r:id="rId32"/>
    <p:sldId id="1034" r:id="rId33"/>
    <p:sldId id="1057" r:id="rId34"/>
    <p:sldId id="1056" r:id="rId35"/>
    <p:sldId id="1058" r:id="rId36"/>
    <p:sldId id="1012" r:id="rId37"/>
    <p:sldId id="1039" r:id="rId38"/>
    <p:sldId id="1035" r:id="rId39"/>
    <p:sldId id="1016" r:id="rId40"/>
    <p:sldId id="1036" r:id="rId41"/>
    <p:sldId id="1037" r:id="rId42"/>
    <p:sldId id="1018" r:id="rId43"/>
    <p:sldId id="1021" r:id="rId44"/>
    <p:sldId id="1038" r:id="rId45"/>
    <p:sldId id="1062" r:id="rId46"/>
    <p:sldId id="1029" r:id="rId47"/>
    <p:sldId id="1065" r:id="rId48"/>
    <p:sldId id="1068" r:id="rId49"/>
    <p:sldId id="1063" r:id="rId50"/>
    <p:sldId id="1069" r:id="rId51"/>
    <p:sldId id="1070" r:id="rId52"/>
    <p:sldId id="1071" r:id="rId53"/>
    <p:sldId id="1235" r:id="rId54"/>
    <p:sldId id="1219" r:id="rId55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E4CF3D"/>
    <a:srgbClr val="224C8A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12" autoAdjust="0"/>
    <p:restoredTop sz="94507"/>
  </p:normalViewPr>
  <p:slideViewPr>
    <p:cSldViewPr snapToGrid="0" snapToObjects="1">
      <p:cViewPr varScale="1">
        <p:scale>
          <a:sx n="50" d="100"/>
          <a:sy n="50" d="100"/>
        </p:scale>
        <p:origin x="592" y="4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Madhukar Reddy Venna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 err="1"/>
              <a:t>Vcube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063" y="4302049"/>
            <a:ext cx="12615756" cy="1926324"/>
          </a:xfrm>
        </p:spPr>
        <p:txBody>
          <a:bodyPr>
            <a:noAutofit/>
          </a:bodyPr>
          <a:lstStyle/>
          <a:p>
            <a:r>
              <a:rPr lang="en-US" sz="4000" dirty="0"/>
              <a:t>Kubernetes for Absolute Beginners on AWS Cloud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063" y="5814355"/>
            <a:ext cx="8569236" cy="1400305"/>
          </a:xfrm>
        </p:spPr>
        <p:txBody>
          <a:bodyPr/>
          <a:lstStyle/>
          <a:p>
            <a:r>
              <a:rPr lang="en-US" dirty="0"/>
              <a:t>Madhukar Reddy Venna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222280" y="1232563"/>
            <a:ext cx="2051824" cy="25093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9375E-277D-D341-B923-394DD65F5203}"/>
              </a:ext>
            </a:extLst>
          </p:cNvPr>
          <p:cNvSpPr/>
          <p:nvPr/>
        </p:nvSpPr>
        <p:spPr>
          <a:xfrm>
            <a:off x="2509024" y="1232563"/>
            <a:ext cx="11899096" cy="2509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runs a single tenant Kubernetes control plane for each cluster, and control plane infrastructure is </a:t>
            </a:r>
            <a:r>
              <a:rPr lang="en-IN" dirty="0">
                <a:solidFill>
                  <a:srgbClr val="0070C0"/>
                </a:solidFill>
              </a:rPr>
              <a:t>not shared</a:t>
            </a:r>
            <a:r>
              <a:rPr lang="en-IN" dirty="0"/>
              <a:t> across clusters or AWS accounts.</a:t>
            </a:r>
          </a:p>
          <a:p>
            <a:pPr marL="457200" indent="-457200">
              <a:buAutoNum type="arabicPeriod"/>
            </a:pPr>
            <a:r>
              <a:rPr lang="en-IN" dirty="0"/>
              <a:t>This control plane consists of at least two API server nodes and three </a:t>
            </a:r>
            <a:r>
              <a:rPr lang="en-IN" dirty="0" err="1"/>
              <a:t>etcd</a:t>
            </a:r>
            <a:r>
              <a:rPr lang="en-IN" dirty="0"/>
              <a:t> nodes that run across </a:t>
            </a:r>
            <a:r>
              <a:rPr lang="en-IN" dirty="0">
                <a:solidFill>
                  <a:srgbClr val="0070C0"/>
                </a:solidFill>
              </a:rPr>
              <a:t>three Availability Zones within a Region</a:t>
            </a:r>
          </a:p>
          <a:p>
            <a:pPr marL="457200" indent="-457200">
              <a:buAutoNum type="arabicPeriod"/>
            </a:pPr>
            <a:r>
              <a:rPr lang="en-IN" dirty="0"/>
              <a:t>EKS </a:t>
            </a:r>
            <a:r>
              <a:rPr lang="en-IN" dirty="0">
                <a:solidFill>
                  <a:srgbClr val="0070C0"/>
                </a:solidFill>
              </a:rPr>
              <a:t>automatically detects and replaces unhealthy </a:t>
            </a:r>
            <a:r>
              <a:rPr lang="en-IN" dirty="0"/>
              <a:t>control plane instances, restarting them across the Availability Zones within the Region as needed.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C3A327-AB2B-D44F-971E-5C2EA1E6829C}"/>
              </a:ext>
            </a:extLst>
          </p:cNvPr>
          <p:cNvSpPr/>
          <p:nvPr/>
        </p:nvSpPr>
        <p:spPr>
          <a:xfrm>
            <a:off x="222280" y="4089864"/>
            <a:ext cx="2051824" cy="3303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Node Groups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D5681A-2638-754C-8F13-F7392D19FB56}"/>
              </a:ext>
            </a:extLst>
          </p:cNvPr>
          <p:cNvSpPr/>
          <p:nvPr/>
        </p:nvSpPr>
        <p:spPr>
          <a:xfrm>
            <a:off x="2509024" y="4114800"/>
            <a:ext cx="11899096" cy="330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Worker machines in Kubernetes are called nodes.  These are EC2 Instances</a:t>
            </a:r>
          </a:p>
          <a:p>
            <a:pPr marL="457200" indent="-457200">
              <a:buAutoNum type="arabicPeriod"/>
            </a:pPr>
            <a:r>
              <a:rPr lang="en-IN" dirty="0"/>
              <a:t>EKS worker nodes run in our AWS account and connect to our cluster's control plane via the </a:t>
            </a:r>
            <a:r>
              <a:rPr lang="en-IN" dirty="0">
                <a:solidFill>
                  <a:srgbClr val="0070C0"/>
                </a:solidFill>
              </a:rPr>
              <a:t>cluster API server endpoint. </a:t>
            </a:r>
          </a:p>
          <a:p>
            <a:pPr marL="457200" indent="-457200">
              <a:buAutoNum type="arabicPeriod"/>
            </a:pPr>
            <a:r>
              <a:rPr lang="en-IN" dirty="0"/>
              <a:t>A node group is </a:t>
            </a:r>
            <a:r>
              <a:rPr lang="en-IN" dirty="0">
                <a:solidFill>
                  <a:srgbClr val="0070C0"/>
                </a:solidFill>
              </a:rPr>
              <a:t>one or more EC2 instances </a:t>
            </a:r>
            <a:r>
              <a:rPr lang="en-IN" dirty="0"/>
              <a:t>that are deployed in an EC2 Autoscaling group. </a:t>
            </a:r>
          </a:p>
          <a:p>
            <a:pPr marL="457200" indent="-457200">
              <a:buAutoNum type="arabicPeriod"/>
            </a:pPr>
            <a:r>
              <a:rPr lang="en-IN" dirty="0"/>
              <a:t>All instances in a node group must </a:t>
            </a:r>
          </a:p>
          <a:p>
            <a:pPr marL="1005840" lvl="1" indent="-457200">
              <a:buAutoNum type="arabicPeriod"/>
            </a:pPr>
            <a:r>
              <a:rPr lang="en-IN" dirty="0"/>
              <a:t>Be the </a:t>
            </a:r>
            <a:r>
              <a:rPr lang="en-IN" dirty="0">
                <a:solidFill>
                  <a:srgbClr val="0070C0"/>
                </a:solidFill>
              </a:rPr>
              <a:t>same instance type</a:t>
            </a:r>
          </a:p>
          <a:p>
            <a:pPr marL="1005840" lvl="1" indent="-457200">
              <a:buAutoNum type="arabicPeriod"/>
            </a:pPr>
            <a:r>
              <a:rPr lang="en-IN" dirty="0"/>
              <a:t>Be </a:t>
            </a:r>
            <a:r>
              <a:rPr lang="en-IN" dirty="0">
                <a:solidFill>
                  <a:srgbClr val="0070C0"/>
                </a:solidFill>
              </a:rPr>
              <a:t>running the same AMI</a:t>
            </a:r>
          </a:p>
          <a:p>
            <a:pPr marL="1005840" lvl="1" indent="-457200">
              <a:buAutoNum type="arabicPeriod"/>
            </a:pPr>
            <a:r>
              <a:rPr lang="en-IN" dirty="0"/>
              <a:t>Use the </a:t>
            </a:r>
            <a:r>
              <a:rPr lang="en-IN" dirty="0">
                <a:solidFill>
                  <a:srgbClr val="0070C0"/>
                </a:solidFill>
              </a:rPr>
              <a:t>same EKS worker node IAM role</a:t>
            </a: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5C74761B-8F6F-B946-9F3D-31C6E89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2753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37237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8F6956-4955-FF4C-B155-7722E6825080}"/>
              </a:ext>
            </a:extLst>
          </p:cNvPr>
          <p:cNvSpPr/>
          <p:nvPr/>
        </p:nvSpPr>
        <p:spPr>
          <a:xfrm>
            <a:off x="217077" y="1085747"/>
            <a:ext cx="2051824" cy="30290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DE3CDC-51B3-CF40-AC02-96E467FFC3B4}"/>
              </a:ext>
            </a:extLst>
          </p:cNvPr>
          <p:cNvSpPr/>
          <p:nvPr/>
        </p:nvSpPr>
        <p:spPr>
          <a:xfrm>
            <a:off x="2468879" y="1085748"/>
            <a:ext cx="12021758" cy="302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AWS </a:t>
            </a:r>
            <a:r>
              <a:rPr lang="en-IN" dirty="0" err="1"/>
              <a:t>Fargate</a:t>
            </a:r>
            <a:r>
              <a:rPr lang="en-IN" dirty="0"/>
              <a:t> is a technology that provides </a:t>
            </a:r>
            <a:r>
              <a:rPr lang="en-IN" dirty="0">
                <a:solidFill>
                  <a:srgbClr val="0070C0"/>
                </a:solidFill>
              </a:rPr>
              <a:t>on-demand, right-sized compute capacity </a:t>
            </a:r>
            <a:r>
              <a:rPr lang="en-IN" dirty="0"/>
              <a:t>for containers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With Fargate, we </a:t>
            </a:r>
            <a:r>
              <a:rPr lang="en-US" dirty="0">
                <a:solidFill>
                  <a:srgbClr val="0070C0"/>
                </a:solidFill>
              </a:rPr>
              <a:t>no longer </a:t>
            </a:r>
            <a:r>
              <a:rPr lang="en-US" dirty="0"/>
              <a:t>have to provision, configure, or scale groups of virtual machines to run containers. 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Each pod running on Fargate has its </a:t>
            </a:r>
            <a:r>
              <a:rPr lang="en-US" dirty="0">
                <a:solidFill>
                  <a:srgbClr val="0070C0"/>
                </a:solidFill>
              </a:rPr>
              <a:t>own isolation boundary </a:t>
            </a:r>
            <a:r>
              <a:rPr lang="en-US" dirty="0"/>
              <a:t>and does not share the underlying kernel, CPU resources, memory resources, or elastic network interface with another pod.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AWS specially built </a:t>
            </a:r>
            <a:r>
              <a:rPr lang="en-US" dirty="0">
                <a:solidFill>
                  <a:srgbClr val="0070C0"/>
                </a:solidFill>
              </a:rPr>
              <a:t>Fargate controllers </a:t>
            </a:r>
            <a:r>
              <a:rPr lang="en-US" dirty="0"/>
              <a:t>that recognizes the pods belonging to </a:t>
            </a:r>
            <a:r>
              <a:rPr lang="en-US" dirty="0" err="1"/>
              <a:t>fargate</a:t>
            </a:r>
            <a:r>
              <a:rPr lang="en-US" dirty="0"/>
              <a:t> and schedules them on Fargate profiles.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We will see more in our Fargate learning section.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BFEE2-574E-494C-ABD2-5EBBC09F3048}"/>
              </a:ext>
            </a:extLst>
          </p:cNvPr>
          <p:cNvSpPr/>
          <p:nvPr/>
        </p:nvSpPr>
        <p:spPr>
          <a:xfrm>
            <a:off x="217077" y="4798407"/>
            <a:ext cx="2051824" cy="2290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9D25A-AB40-824E-A119-F06842183C96}"/>
              </a:ext>
            </a:extLst>
          </p:cNvPr>
          <p:cNvSpPr/>
          <p:nvPr/>
        </p:nvSpPr>
        <p:spPr>
          <a:xfrm>
            <a:off x="2503077" y="4798407"/>
            <a:ext cx="12021757" cy="2290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uses AWS VPC network policies </a:t>
            </a:r>
            <a:r>
              <a:rPr lang="en-IN" dirty="0">
                <a:solidFill>
                  <a:srgbClr val="0070C0"/>
                </a:solidFill>
              </a:rPr>
              <a:t>to restrict traffic</a:t>
            </a:r>
            <a:r>
              <a:rPr lang="en-IN" dirty="0"/>
              <a:t> between control plane components to within a single cluster. </a:t>
            </a:r>
          </a:p>
          <a:p>
            <a:pPr marL="457200" indent="-457200">
              <a:buAutoNum type="arabicPeriod"/>
            </a:pPr>
            <a:r>
              <a:rPr lang="en-IN" dirty="0"/>
              <a:t>Control plane components for a EKS cluster </a:t>
            </a:r>
            <a:r>
              <a:rPr lang="en-IN" dirty="0">
                <a:solidFill>
                  <a:srgbClr val="0070C0"/>
                </a:solidFill>
              </a:rPr>
              <a:t>cannot view or receive </a:t>
            </a:r>
            <a:r>
              <a:rPr lang="en-IN" dirty="0"/>
              <a:t>communication from other clusters or other AWS accounts, except as authorized with Kubernetes RBAC policies. </a:t>
            </a:r>
          </a:p>
          <a:p>
            <a:pPr marL="457200" indent="-457200">
              <a:buAutoNum type="arabicPeriod"/>
            </a:pPr>
            <a:r>
              <a:rPr lang="en-IN" dirty="0"/>
              <a:t>This </a:t>
            </a:r>
            <a:r>
              <a:rPr lang="en-IN" dirty="0">
                <a:solidFill>
                  <a:srgbClr val="0070C0"/>
                </a:solidFill>
              </a:rPr>
              <a:t>secure and highly-available configuration </a:t>
            </a:r>
            <a:r>
              <a:rPr lang="en-IN" dirty="0"/>
              <a:t>makes EKS reliable and recommended for </a:t>
            </a:r>
            <a:r>
              <a:rPr lang="en-IN" dirty="0">
                <a:solidFill>
                  <a:srgbClr val="FFFF00"/>
                </a:solidFill>
              </a:rPr>
              <a:t>production workloads.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5FBD4DF6-C27B-874F-B296-13417DAF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10174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18272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6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94352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192B2-D6BD-489B-AC0D-D2D523768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0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on AWS Cloud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Course Outline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27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12" y="-259373"/>
            <a:ext cx="12618720" cy="1188851"/>
          </a:xfrm>
        </p:spPr>
        <p:txBody>
          <a:bodyPr/>
          <a:lstStyle/>
          <a:p>
            <a:r>
              <a:rPr lang="en-IN" dirty="0"/>
              <a:t>EKS Kubernetes -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7B9A3-8C9D-F443-9D30-3B7B4D7EB925}"/>
              </a:ext>
            </a:extLst>
          </p:cNvPr>
          <p:cNvSpPr/>
          <p:nvPr/>
        </p:nvSpPr>
        <p:spPr>
          <a:xfrm>
            <a:off x="927668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EEECC-AD26-DE49-9CC3-872C6BA3F7E7}"/>
              </a:ext>
            </a:extLst>
          </p:cNvPr>
          <p:cNvSpPr/>
          <p:nvPr/>
        </p:nvSpPr>
        <p:spPr>
          <a:xfrm>
            <a:off x="7694564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2E40B-A5D9-DC46-A820-B813911D9EC7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A478F3-DB6F-2043-8433-170725B58D13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EKS Controller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942F56-26FA-E94A-8D6C-ACBF532B1540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Fargate</a:t>
            </a:r>
            <a:r>
              <a:rPr lang="en-IN" sz="1800" dirty="0"/>
              <a:t> Controller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46EA1-9585-8241-8475-E5D5D128AF6E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B356AA-E201-6F44-8F7F-07E27CC1071D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71BC6E-89AB-DC46-BA52-4517BE0BDCD8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993192-9A2D-3A4B-A9C0-E6373AEE1109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C918F5-2DF0-CC44-B562-79BF604760B1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225004-E4DA-5943-9A03-B6D048267B28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90E542-359E-DB4E-9C24-C0DD54BCFD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AD79D6-B153-F648-B491-BEC124FCB2E9}"/>
              </a:ext>
            </a:extLst>
          </p:cNvPr>
          <p:cNvSpPr txBox="1"/>
          <p:nvPr/>
        </p:nvSpPr>
        <p:spPr>
          <a:xfrm>
            <a:off x="9032681" y="1102459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D218DB-E91E-3946-95B0-DD99AA63021E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6DB6E3-1E40-D44F-ACF2-0638BA73F828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C0761-FC20-9449-A220-CBB93B133235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7F46B3-ECE8-664F-98BC-3DFDF9BEAB2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4C65B8-12A2-834E-A46C-2504FD1887C5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20DFCB-219A-BD46-9CD7-5EAB1174B6FC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9AB472-09A8-544E-AD13-3FF514A741AD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23839B-DA2B-BC42-8DEA-19E50C88457D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EBE187-B60B-2841-A0F6-922405398D55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7BDF4C-8A34-9A49-84BF-6B9A7562DA3B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E1589C-38B7-814C-A89F-701D410AED4F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C50D4B-57A9-6340-98AD-F4F5BC2BE955}"/>
              </a:ext>
            </a:extLst>
          </p:cNvPr>
          <p:cNvSpPr txBox="1"/>
          <p:nvPr/>
        </p:nvSpPr>
        <p:spPr>
          <a:xfrm>
            <a:off x="9043084" y="4360645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05C23A-56D3-4649-966A-5BFEDBAA270B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061273-209E-5C41-8D6F-50EDD143357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4EE610-527E-C04C-ABE2-1F147F182D90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DA53D9-2777-3E4F-9181-718A05F66738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DD0E9-1E37-0442-B10C-A0715598A0E7}"/>
              </a:ext>
            </a:extLst>
          </p:cNvPr>
          <p:cNvSpPr txBox="1"/>
          <p:nvPr/>
        </p:nvSpPr>
        <p:spPr>
          <a:xfrm>
            <a:off x="2468880" y="6974623"/>
            <a:ext cx="2254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Control Plane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DB3723-4A47-4842-A7D0-08C8BECDF70D}"/>
              </a:ext>
            </a:extLst>
          </p:cNvPr>
          <p:cNvSpPr txBox="1"/>
          <p:nvPr/>
        </p:nvSpPr>
        <p:spPr>
          <a:xfrm>
            <a:off x="9380672" y="6957085"/>
            <a:ext cx="2097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Node Group</a:t>
            </a:r>
          </a:p>
        </p:txBody>
      </p:sp>
    </p:spTree>
    <p:extLst>
      <p:ext uri="{BB962C8B-B14F-4D97-AF65-F5344CB8AC3E}">
        <p14:creationId xmlns:p14="http://schemas.microsoft.com/office/powerpoint/2010/main" val="193298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41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13" grpId="0"/>
      <p:bldP spid="7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64" y="1525174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2468199"/>
            <a:ext cx="954339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val="65173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6DC66-8036-4EE9-928C-778BC28DD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63517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DD3-9022-44D6-B5E4-411D5AA6276B}"/>
              </a:ext>
            </a:extLst>
          </p:cNvPr>
          <p:cNvSpPr/>
          <p:nvPr/>
        </p:nvSpPr>
        <p:spPr>
          <a:xfrm>
            <a:off x="3697539" y="1269753"/>
            <a:ext cx="2480441" cy="1270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1E955-0ABC-48C6-AE10-55B17EE3C739}"/>
              </a:ext>
            </a:extLst>
          </p:cNvPr>
          <p:cNvSpPr/>
          <p:nvPr/>
        </p:nvSpPr>
        <p:spPr>
          <a:xfrm>
            <a:off x="3697539" y="2779644"/>
            <a:ext cx="2480441" cy="1308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D3F0C-12FC-4C48-942F-B4E5BC982149}"/>
              </a:ext>
            </a:extLst>
          </p:cNvPr>
          <p:cNvSpPr/>
          <p:nvPr/>
        </p:nvSpPr>
        <p:spPr>
          <a:xfrm>
            <a:off x="3697539" y="4376492"/>
            <a:ext cx="2480441" cy="13131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7ADB-587B-4D69-BD40-6BC188D8F646}"/>
              </a:ext>
            </a:extLst>
          </p:cNvPr>
          <p:cNvSpPr/>
          <p:nvPr/>
        </p:nvSpPr>
        <p:spPr>
          <a:xfrm>
            <a:off x="3697538" y="5966857"/>
            <a:ext cx="2480441" cy="13131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81190-AF7F-46E7-AB97-1543B32BBFEB}"/>
              </a:ext>
            </a:extLst>
          </p:cNvPr>
          <p:cNvSpPr/>
          <p:nvPr/>
        </p:nvSpPr>
        <p:spPr>
          <a:xfrm>
            <a:off x="89338" y="3734329"/>
            <a:ext cx="2480441" cy="5780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97AA3-3FBD-4A65-8715-008766C8DBA1}"/>
              </a:ext>
            </a:extLst>
          </p:cNvPr>
          <p:cNvSpPr/>
          <p:nvPr/>
        </p:nvSpPr>
        <p:spPr>
          <a:xfrm>
            <a:off x="6966255" y="1273712"/>
            <a:ext cx="7490723" cy="1266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 POD is a single instance of an Application. </a:t>
            </a:r>
          </a:p>
          <a:p>
            <a:r>
              <a:rPr lang="en-IN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683E9-D0AE-4446-BBC3-3EE638E43B0E}"/>
              </a:ext>
            </a:extLst>
          </p:cNvPr>
          <p:cNvSpPr/>
          <p:nvPr/>
        </p:nvSpPr>
        <p:spPr>
          <a:xfrm>
            <a:off x="6966256" y="2774551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ReplicaSet will maintain a stable set of replica Pods running at any given time. </a:t>
            </a:r>
          </a:p>
          <a:p>
            <a:r>
              <a:rPr lang="en-US" dirty="0"/>
              <a:t>In short, it is often used to guarantee the availability of a specified number of identical Pods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4085B-E48A-4FBD-9477-901FAE1550B4}"/>
              </a:ext>
            </a:extLst>
          </p:cNvPr>
          <p:cNvSpPr/>
          <p:nvPr/>
        </p:nvSpPr>
        <p:spPr>
          <a:xfrm>
            <a:off x="6966256" y="4376492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Deployment runs multiple replicas of your application and automatically replaces any instances that fail or become unresponsive.</a:t>
            </a:r>
          </a:p>
          <a:p>
            <a:r>
              <a:rPr lang="en-US" sz="2000" dirty="0"/>
              <a:t>Rollout &amp; rollback changes to applications. Deployments are well-suited for stateless applications.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9AB66-39FE-4131-A7B1-DCD6A49B0A4A}"/>
              </a:ext>
            </a:extLst>
          </p:cNvPr>
          <p:cNvSpPr/>
          <p:nvPr/>
        </p:nvSpPr>
        <p:spPr>
          <a:xfrm>
            <a:off x="6966256" y="5966856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service is an abstraction for pods, providing a stable, so called virtual IP (VIP) address.</a:t>
            </a:r>
          </a:p>
          <a:p>
            <a:r>
              <a:rPr lang="en-US" sz="2000" dirty="0"/>
              <a:t>In simple terms, service sits Infront of a POD and acts as a load balancer. </a:t>
            </a:r>
            <a:endParaRPr lang="en-I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69779" y="1904880"/>
            <a:ext cx="1127760" cy="21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569779" y="3433649"/>
            <a:ext cx="1127760" cy="5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569779" y="4023364"/>
            <a:ext cx="1127760" cy="10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569779" y="4023364"/>
            <a:ext cx="1127759" cy="26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A9E88-D833-AA46-9BCE-83C16E3F1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13075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683723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461093" y="4045050"/>
            <a:ext cx="592623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932506" y="6344055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19838" y="67128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0881520" y="641701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1B7CBC9-8310-49B0-9EE0-65E47C5DF722}"/>
              </a:ext>
            </a:extLst>
          </p:cNvPr>
          <p:cNvGrpSpPr/>
          <p:nvPr/>
        </p:nvGrpSpPr>
        <p:grpSpPr>
          <a:xfrm>
            <a:off x="11024823" y="1472787"/>
            <a:ext cx="1006998" cy="827590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5BBA7C-70D1-48DA-ABDB-2F96E75465DE}"/>
              </a:ext>
            </a:extLst>
          </p:cNvPr>
          <p:cNvSpPr txBox="1"/>
          <p:nvPr/>
        </p:nvSpPr>
        <p:spPr>
          <a:xfrm>
            <a:off x="10597111" y="2386037"/>
            <a:ext cx="208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Nginx Container </a:t>
            </a:r>
          </a:p>
          <a:p>
            <a:pPr algn="ctr"/>
            <a:r>
              <a:rPr lang="en-IN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512D29-8434-4D7D-9509-32E71137D88F}"/>
              </a:ext>
            </a:extLst>
          </p:cNvPr>
          <p:cNvSpPr/>
          <p:nvPr/>
        </p:nvSpPr>
        <p:spPr>
          <a:xfrm>
            <a:off x="1156528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C4E481-6A06-401C-B2D2-5C203293EA91}"/>
              </a:ext>
            </a:extLst>
          </p:cNvPr>
          <p:cNvSpPr/>
          <p:nvPr/>
        </p:nvSpPr>
        <p:spPr>
          <a:xfrm>
            <a:off x="1197999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7C1F2D-BF26-4E38-ADB3-0C00247F66C2}"/>
              </a:ext>
            </a:extLst>
          </p:cNvPr>
          <p:cNvSpPr txBox="1"/>
          <p:nvPr/>
        </p:nvSpPr>
        <p:spPr>
          <a:xfrm>
            <a:off x="1245619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412ACC-B1F1-4E18-BB54-73B41B1F9D8F}"/>
              </a:ext>
            </a:extLst>
          </p:cNvPr>
          <p:cNvGrpSpPr/>
          <p:nvPr/>
        </p:nvGrpSpPr>
        <p:grpSpPr>
          <a:xfrm>
            <a:off x="12321450" y="5005959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7FF907F-DFF6-4DD4-BA81-51021CFF9668}"/>
              </a:ext>
            </a:extLst>
          </p:cNvPr>
          <p:cNvSpPr txBox="1"/>
          <p:nvPr/>
        </p:nvSpPr>
        <p:spPr>
          <a:xfrm>
            <a:off x="1199651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22FB64-1701-4FA2-88BB-D3A6DC996199}"/>
              </a:ext>
            </a:extLst>
          </p:cNvPr>
          <p:cNvSpPr/>
          <p:nvPr/>
        </p:nvSpPr>
        <p:spPr>
          <a:xfrm>
            <a:off x="882795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ECCF66-47A0-44EB-8693-DA90A7AC8C13}"/>
              </a:ext>
            </a:extLst>
          </p:cNvPr>
          <p:cNvSpPr/>
          <p:nvPr/>
        </p:nvSpPr>
        <p:spPr>
          <a:xfrm>
            <a:off x="924266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8B37C-98D2-4779-AC43-FB41B173DDCF}"/>
              </a:ext>
            </a:extLst>
          </p:cNvPr>
          <p:cNvSpPr txBox="1"/>
          <p:nvPr/>
        </p:nvSpPr>
        <p:spPr>
          <a:xfrm>
            <a:off x="971886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55ECC0-FD46-4F29-9E01-CDC249C36C7F}"/>
              </a:ext>
            </a:extLst>
          </p:cNvPr>
          <p:cNvGrpSpPr/>
          <p:nvPr/>
        </p:nvGrpSpPr>
        <p:grpSpPr>
          <a:xfrm>
            <a:off x="9584120" y="5005959"/>
            <a:ext cx="1006998" cy="82759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3F8306B-4E8F-407E-85F3-4F984E5A505D}"/>
              </a:ext>
            </a:extLst>
          </p:cNvPr>
          <p:cNvSpPr txBox="1"/>
          <p:nvPr/>
        </p:nvSpPr>
        <p:spPr>
          <a:xfrm>
            <a:off x="925918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109609"/>
            <a:ext cx="7852125" cy="61007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</a:t>
            </a:r>
            <a:r>
              <a:rPr lang="en-IN" dirty="0">
                <a:solidFill>
                  <a:srgbClr val="0070C0"/>
                </a:solidFill>
              </a:rPr>
              <a:t>worker nodes </a:t>
            </a:r>
            <a:r>
              <a:rPr lang="en-IN" dirty="0"/>
              <a:t>in a k8s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3" y="4383687"/>
            <a:ext cx="1079145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2" y="4733654"/>
            <a:ext cx="4541964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033200" y="6675717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5673470" y="71086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46" y="1035650"/>
            <a:ext cx="12935415" cy="1694067"/>
          </a:xfrm>
        </p:spPr>
        <p:txBody>
          <a:bodyPr>
            <a:normAutofit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7377653" y="4696802"/>
            <a:ext cx="4618196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9893404" y="495574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0369598" y="624079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0234857" y="5316754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8703407" y="6671685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8ADADD6-33CE-364A-94E6-4997823B1491}"/>
              </a:ext>
            </a:extLst>
          </p:cNvPr>
          <p:cNvSpPr/>
          <p:nvPr/>
        </p:nvSpPr>
        <p:spPr>
          <a:xfrm>
            <a:off x="7745032" y="4981454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15FD1A-B65D-5A4A-AE09-9A6710001508}"/>
              </a:ext>
            </a:extLst>
          </p:cNvPr>
          <p:cNvSpPr txBox="1"/>
          <p:nvPr/>
        </p:nvSpPr>
        <p:spPr>
          <a:xfrm>
            <a:off x="8221226" y="626651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025C362-6688-1D41-9DCD-CBD0A0D76A15}"/>
              </a:ext>
            </a:extLst>
          </p:cNvPr>
          <p:cNvGrpSpPr/>
          <p:nvPr/>
        </p:nvGrpSpPr>
        <p:grpSpPr>
          <a:xfrm>
            <a:off x="8086485" y="5342467"/>
            <a:ext cx="1006998" cy="827590"/>
            <a:chOff x="853440" y="4579716"/>
            <a:chExt cx="1006998" cy="82759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274DFFB-6CAA-7B45-A90D-52AEB48F4A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7A2470-70D0-DB4F-9AFB-6A080B737E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2C6177-23F9-3945-9FFD-E0823E99B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C8AD880-17F0-2A4C-AEC4-081A65633A9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B956FBC-2833-2041-9DA0-2EEAA8270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027EE2F-8CBE-A143-8F78-D61C6DDB38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0D0A08-208E-3845-9178-2638FA5D293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74" grpId="0" animBg="1"/>
      <p:bldP spid="175" grpId="0"/>
      <p:bldP spid="184" grpId="0" animBg="1"/>
      <p:bldP spid="185" grpId="0" animBg="1"/>
      <p:bldP spid="186" grpId="0"/>
      <p:bldP spid="204" grpId="0"/>
      <p:bldP spid="78" grpId="0" animBg="1"/>
      <p:bldP spid="7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844413" y="4756619"/>
            <a:ext cx="5972512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647714" y="6695773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733197" y="70967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2100254" y="5015558"/>
            <a:ext cx="3313427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3452143" y="630061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2386762" y="5373677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3927080" y="5255915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8213606" y="4733654"/>
            <a:ext cx="4723065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9638014" y="6661261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657922" y="811075"/>
            <a:ext cx="13926386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99FB98-CCCE-B144-9E7C-C2E52FC7A3FC}"/>
              </a:ext>
            </a:extLst>
          </p:cNvPr>
          <p:cNvSpPr/>
          <p:nvPr/>
        </p:nvSpPr>
        <p:spPr>
          <a:xfrm>
            <a:off x="5755134" y="5037337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3FAB05-08C2-1644-B751-D8171AF85035}"/>
              </a:ext>
            </a:extLst>
          </p:cNvPr>
          <p:cNvSpPr txBox="1"/>
          <p:nvPr/>
        </p:nvSpPr>
        <p:spPr>
          <a:xfrm>
            <a:off x="6231328" y="6322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9EEB18-17DE-504F-8684-207EFD1E7057}"/>
              </a:ext>
            </a:extLst>
          </p:cNvPr>
          <p:cNvGrpSpPr/>
          <p:nvPr/>
        </p:nvGrpSpPr>
        <p:grpSpPr>
          <a:xfrm>
            <a:off x="6096587" y="5398350"/>
            <a:ext cx="1006998" cy="827590"/>
            <a:chOff x="853440" y="4579716"/>
            <a:chExt cx="1006998" cy="82759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206D2-50A3-6341-A69E-EC72D7A196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EAF052B-F89E-814C-A56B-8956426ACD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60109C5-03D2-7941-8CBD-348D859A03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86A509C-6618-5042-9CA8-FD21171B197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CA7EB29-2A79-6844-B2F8-6E20577823B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0FF944-E3F7-1343-A9CA-9CA70A681B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B4C46DC-A0B1-1F49-8A3B-49F4CF53A3A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17BEF4-4387-F848-A993-962DE31DDA73}"/>
              </a:ext>
            </a:extLst>
          </p:cNvPr>
          <p:cNvSpPr/>
          <p:nvPr/>
        </p:nvSpPr>
        <p:spPr>
          <a:xfrm>
            <a:off x="8621827" y="499097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58C66C-0B57-7B49-8A4D-57C23199FD8A}"/>
              </a:ext>
            </a:extLst>
          </p:cNvPr>
          <p:cNvSpPr txBox="1"/>
          <p:nvPr/>
        </p:nvSpPr>
        <p:spPr>
          <a:xfrm>
            <a:off x="9098021" y="627602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67D5F92-1202-BE41-B731-7F59E3D80059}"/>
              </a:ext>
            </a:extLst>
          </p:cNvPr>
          <p:cNvGrpSpPr/>
          <p:nvPr/>
        </p:nvGrpSpPr>
        <p:grpSpPr>
          <a:xfrm>
            <a:off x="8963280" y="5351983"/>
            <a:ext cx="1006998" cy="827590"/>
            <a:chOff x="853440" y="4579716"/>
            <a:chExt cx="1006998" cy="8275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377B6B3-11DD-654A-AACB-0FEB6DECC5D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996E2E8-22EF-2D40-8093-C7E6706C175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51E02C9-BA60-CB43-A58E-2B31C304A21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8A45FA-6AA1-124B-938B-6BD143F34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69FF39-B62E-2848-8CE8-C2FB75A687F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1048B84-C044-E346-9D0C-C32275A4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DC0C41-DE76-1C43-B0A2-77BB0E106E5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4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85" grpId="0"/>
      <p:bldP spid="142" grpId="0" animBg="1"/>
      <p:bldP spid="143" grpId="0"/>
      <p:bldP spid="184" grpId="0" animBg="1"/>
      <p:bldP spid="185" grpId="0" animBg="1"/>
      <p:bldP spid="186" grpId="0"/>
      <p:bldP spid="204" grpId="0"/>
      <p:bldP spid="80" grpId="0" animBg="1"/>
      <p:bldP spid="81" grpId="0"/>
      <p:bldP spid="91" grpId="0" animBg="1"/>
      <p:bldP spid="9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619735" y="1461659"/>
            <a:ext cx="5625296" cy="32346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8874378" y="1716302"/>
            <a:ext cx="5058136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9369225" y="2107218"/>
            <a:ext cx="4054003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11030133" y="335036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0575481" y="38019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55169" y="4265389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9680612" y="2448853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0687610" y="2860068"/>
            <a:ext cx="1324470" cy="25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C5C335-166E-4489-ACDD-5F0DD5D8CD9B}"/>
              </a:ext>
            </a:extLst>
          </p:cNvPr>
          <p:cNvGrpSpPr/>
          <p:nvPr/>
        </p:nvGrpSpPr>
        <p:grpSpPr>
          <a:xfrm>
            <a:off x="12012080" y="2446273"/>
            <a:ext cx="1006998" cy="827590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68FEB10-CDC3-4E9E-92EE-C66B55420339}"/>
              </a:ext>
            </a:extLst>
          </p:cNvPr>
          <p:cNvSpPr/>
          <p:nvPr/>
        </p:nvSpPr>
        <p:spPr>
          <a:xfrm rot="10800000">
            <a:off x="12609596" y="5142406"/>
            <a:ext cx="1498092" cy="934207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98B8A-2441-45E9-879E-43770D795AC2}"/>
              </a:ext>
            </a:extLst>
          </p:cNvPr>
          <p:cNvSpPr txBox="1"/>
          <p:nvPr/>
        </p:nvSpPr>
        <p:spPr>
          <a:xfrm>
            <a:off x="12696404" y="5201453"/>
            <a:ext cx="1411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Helper </a:t>
            </a:r>
          </a:p>
          <a:p>
            <a:r>
              <a:rPr lang="en-IN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240221"/>
            <a:ext cx="8158278" cy="63482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447710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800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A9E88-D833-AA46-9BCE-83C16E3F1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on AWS Cloud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B8185F-5BF1-B345-9790-095F862917BC}"/>
              </a:ext>
            </a:extLst>
          </p:cNvPr>
          <p:cNvSpPr/>
          <p:nvPr/>
        </p:nvSpPr>
        <p:spPr>
          <a:xfrm>
            <a:off x="2610722" y="1231594"/>
            <a:ext cx="8894618" cy="6317673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8D51D-BBCD-C849-B126-08A6E8312973}"/>
              </a:ext>
            </a:extLst>
          </p:cNvPr>
          <p:cNvSpPr txBox="1"/>
          <p:nvPr/>
        </p:nvSpPr>
        <p:spPr>
          <a:xfrm>
            <a:off x="9344723" y="7087693"/>
            <a:ext cx="2056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EKS Cluster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CCA20AC9-463E-CD46-9990-31EF6AE464D4}"/>
              </a:ext>
            </a:extLst>
          </p:cNvPr>
          <p:cNvSpPr/>
          <p:nvPr/>
        </p:nvSpPr>
        <p:spPr>
          <a:xfrm>
            <a:off x="12019679" y="4094348"/>
            <a:ext cx="2420222" cy="1188852"/>
          </a:xfrm>
          <a:prstGeom prst="wedgeRoundRectCallout">
            <a:avLst>
              <a:gd name="adj1" fmla="val -98860"/>
              <a:gd name="adj2" fmla="val 31840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 K8S Live Template writing</a:t>
            </a:r>
          </a:p>
        </p:txBody>
      </p:sp>
    </p:spTree>
    <p:extLst>
      <p:ext uri="{BB962C8B-B14F-4D97-AF65-F5344CB8AC3E}">
        <p14:creationId xmlns:p14="http://schemas.microsoft.com/office/powerpoint/2010/main" val="351595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3" grpId="0" animBg="1"/>
      <p:bldP spid="5" grpId="0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-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40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Service - </a:t>
            </a:r>
            <a:r>
              <a:rPr lang="en-IN" dirty="0" err="1">
                <a:solidFill>
                  <a:srgbClr val="00B050"/>
                </a:solidFill>
              </a:rPr>
              <a:t>NodePort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FD6C19-289A-2A4D-A8A5-0DF0AEDD21A2}"/>
              </a:ext>
            </a:extLst>
          </p:cNvPr>
          <p:cNvSpPr/>
          <p:nvPr/>
        </p:nvSpPr>
        <p:spPr>
          <a:xfrm>
            <a:off x="11142186" y="892450"/>
            <a:ext cx="3225456" cy="639647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0C66E-E889-D242-9709-497CDF53320C}"/>
              </a:ext>
            </a:extLst>
          </p:cNvPr>
          <p:cNvSpPr txBox="1"/>
          <p:nvPr/>
        </p:nvSpPr>
        <p:spPr>
          <a:xfrm>
            <a:off x="12427960" y="64698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D4A700-B380-F941-B8F4-F2E51BBFD2DA}"/>
              </a:ext>
            </a:extLst>
          </p:cNvPr>
          <p:cNvSpPr txBox="1"/>
          <p:nvPr/>
        </p:nvSpPr>
        <p:spPr>
          <a:xfrm>
            <a:off x="11619963" y="690626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D21552-B198-7444-89B8-12F621F7BCF0}"/>
              </a:ext>
            </a:extLst>
          </p:cNvPr>
          <p:cNvSpPr txBox="1"/>
          <p:nvPr/>
        </p:nvSpPr>
        <p:spPr>
          <a:xfrm>
            <a:off x="13562613" y="656515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1E1E6A-79B7-A64F-83E8-01EF9915260E}"/>
              </a:ext>
            </a:extLst>
          </p:cNvPr>
          <p:cNvSpPr txBox="1"/>
          <p:nvPr/>
        </p:nvSpPr>
        <p:spPr>
          <a:xfrm>
            <a:off x="12491967" y="648672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7C795D-7767-7146-862B-3D5F6E32811F}"/>
              </a:ext>
            </a:extLst>
          </p:cNvPr>
          <p:cNvSpPr/>
          <p:nvPr/>
        </p:nvSpPr>
        <p:spPr>
          <a:xfrm>
            <a:off x="11509044" y="1214285"/>
            <a:ext cx="2517161" cy="56764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B8C4D2-A1D9-DC42-82EB-5EF90A4C0C79}"/>
              </a:ext>
            </a:extLst>
          </p:cNvPr>
          <p:cNvSpPr/>
          <p:nvPr/>
        </p:nvSpPr>
        <p:spPr>
          <a:xfrm>
            <a:off x="11923760" y="4793085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4839F-54A7-944F-95D8-0133941EE2A8}"/>
              </a:ext>
            </a:extLst>
          </p:cNvPr>
          <p:cNvSpPr txBox="1"/>
          <p:nvPr/>
        </p:nvSpPr>
        <p:spPr>
          <a:xfrm>
            <a:off x="12399954" y="607814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11CE72-1EB0-6942-AB2B-4806592ED87A}"/>
              </a:ext>
            </a:extLst>
          </p:cNvPr>
          <p:cNvGrpSpPr/>
          <p:nvPr/>
        </p:nvGrpSpPr>
        <p:grpSpPr>
          <a:xfrm>
            <a:off x="12265213" y="5154098"/>
            <a:ext cx="1006998" cy="827590"/>
            <a:chOff x="853440" y="4579716"/>
            <a:chExt cx="1006998" cy="82759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43F37C-2344-FE44-AC2E-CDA7F8AF5ED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5624C9-6FFC-D24A-B739-045474F0F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879388E-C164-1343-9E38-05810D8A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D86FA8E-A283-E44D-9E2C-8A2C7F3A47E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27E92C-68DB-F848-AC70-351E65184BF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FA06AB1-64EF-AF44-AD68-223D6AF2F5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B56961-74CD-834E-A819-82B6C3DD3D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D98976-46C4-8D40-8390-7A108E66EE99}"/>
              </a:ext>
            </a:extLst>
          </p:cNvPr>
          <p:cNvSpPr txBox="1"/>
          <p:nvPr/>
        </p:nvSpPr>
        <p:spPr>
          <a:xfrm>
            <a:off x="11940276" y="6509029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736E3-55E7-D047-A3E5-7BBE788BE618}"/>
              </a:ext>
            </a:extLst>
          </p:cNvPr>
          <p:cNvSpPr/>
          <p:nvPr/>
        </p:nvSpPr>
        <p:spPr>
          <a:xfrm>
            <a:off x="11923760" y="2463501"/>
            <a:ext cx="1689904" cy="18986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EA20C856-4F50-A447-8284-8FDCD28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7" y="1240221"/>
            <a:ext cx="9059661" cy="634824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expose an application </a:t>
            </a:r>
            <a:r>
              <a:rPr lang="en-IN" dirty="0"/>
              <a:t>running on a set of </a:t>
            </a:r>
            <a:r>
              <a:rPr lang="en-IN" dirty="0">
                <a:solidFill>
                  <a:srgbClr val="0070C0"/>
                </a:solidFill>
              </a:rPr>
              <a:t>PODs</a:t>
            </a:r>
            <a:r>
              <a:rPr lang="en-IN" dirty="0"/>
              <a:t> using different types of Services available in k8s. </a:t>
            </a:r>
          </a:p>
          <a:p>
            <a:pPr lvl="1"/>
            <a:r>
              <a:rPr lang="en-IN" dirty="0" err="1"/>
              <a:t>ClusterIP</a:t>
            </a:r>
            <a:endParaRPr lang="en-IN" dirty="0"/>
          </a:p>
          <a:p>
            <a:pPr lvl="1"/>
            <a:r>
              <a:rPr lang="en-IN" dirty="0" err="1"/>
              <a:t>NodePort</a:t>
            </a:r>
            <a:endParaRPr lang="en-IN" dirty="0"/>
          </a:p>
          <a:p>
            <a:pPr lvl="1"/>
            <a:r>
              <a:rPr lang="en-IN" dirty="0" err="1"/>
              <a:t>LoadBalancer</a:t>
            </a:r>
            <a:endParaRPr lang="en-IN" dirty="0"/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NodePort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Service </a:t>
            </a:r>
          </a:p>
          <a:p>
            <a:pPr lvl="1"/>
            <a:r>
              <a:rPr lang="en-IN" dirty="0"/>
              <a:t>To access our application </a:t>
            </a:r>
            <a:r>
              <a:rPr lang="en-IN" dirty="0">
                <a:solidFill>
                  <a:srgbClr val="0070C0"/>
                </a:solidFill>
              </a:rPr>
              <a:t>outside of k8s cluster</a:t>
            </a:r>
            <a:r>
              <a:rPr lang="en-IN" dirty="0"/>
              <a:t>, we can use </a:t>
            </a:r>
            <a:r>
              <a:rPr lang="en-IN" dirty="0" err="1"/>
              <a:t>NodePort</a:t>
            </a:r>
            <a:r>
              <a:rPr lang="en-IN" dirty="0"/>
              <a:t> service. </a:t>
            </a:r>
          </a:p>
          <a:p>
            <a:pPr lvl="1"/>
            <a:r>
              <a:rPr lang="en-IN" dirty="0"/>
              <a:t>Exposes the Service on each </a:t>
            </a:r>
            <a:r>
              <a:rPr lang="en-IN" dirty="0">
                <a:solidFill>
                  <a:srgbClr val="0070C0"/>
                </a:solidFill>
              </a:rPr>
              <a:t>Worker Node's IP </a:t>
            </a:r>
            <a:r>
              <a:rPr lang="en-IN" dirty="0"/>
              <a:t>at a static port (nothing but </a:t>
            </a:r>
            <a:r>
              <a:rPr lang="en-IN" dirty="0" err="1"/>
              <a:t>NodePort</a:t>
            </a:r>
            <a:r>
              <a:rPr lang="en-IN" dirty="0"/>
              <a:t>). </a:t>
            </a:r>
          </a:p>
          <a:p>
            <a:pPr lvl="1"/>
            <a:r>
              <a:rPr lang="en-IN" dirty="0"/>
              <a:t>A </a:t>
            </a:r>
            <a:r>
              <a:rPr lang="en-IN" dirty="0" err="1">
                <a:solidFill>
                  <a:srgbClr val="0070C0"/>
                </a:solidFill>
              </a:rPr>
              <a:t>ClusterIP</a:t>
            </a:r>
            <a:r>
              <a:rPr lang="en-IN" dirty="0"/>
              <a:t> Service, to which the </a:t>
            </a:r>
            <a:r>
              <a:rPr lang="en-IN" dirty="0" err="1">
                <a:solidFill>
                  <a:srgbClr val="0070C0"/>
                </a:solidFill>
              </a:rPr>
              <a:t>NodePort</a:t>
            </a:r>
            <a:r>
              <a:rPr lang="en-IN" dirty="0"/>
              <a:t> Service routes, is </a:t>
            </a:r>
            <a:r>
              <a:rPr lang="en-IN" dirty="0">
                <a:solidFill>
                  <a:srgbClr val="00B050"/>
                </a:solidFill>
              </a:rPr>
              <a:t>automatically</a:t>
            </a:r>
            <a:r>
              <a:rPr lang="en-IN" dirty="0"/>
              <a:t> created. </a:t>
            </a:r>
          </a:p>
          <a:p>
            <a:pPr lvl="1"/>
            <a:r>
              <a:rPr lang="en-IN" dirty="0"/>
              <a:t>Port Range </a:t>
            </a:r>
            <a:r>
              <a:rPr lang="en-IN" dirty="0">
                <a:solidFill>
                  <a:srgbClr val="0070C0"/>
                </a:solidFill>
              </a:rPr>
              <a:t>30000-32767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05869E-B830-DD4F-8AFE-28F8896743C6}"/>
              </a:ext>
            </a:extLst>
          </p:cNvPr>
          <p:cNvSpPr/>
          <p:nvPr/>
        </p:nvSpPr>
        <p:spPr>
          <a:xfrm>
            <a:off x="12025815" y="3805739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targetPort</a:t>
            </a:r>
            <a:r>
              <a:rPr lang="en-US" sz="1600" dirty="0">
                <a:solidFill>
                  <a:schemeClr val="tx1"/>
                </a:solidFill>
              </a:rPr>
              <a:t>: 80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264116-3213-614B-B766-8F8DF2AF9517}"/>
              </a:ext>
            </a:extLst>
          </p:cNvPr>
          <p:cNvSpPr/>
          <p:nvPr/>
        </p:nvSpPr>
        <p:spPr>
          <a:xfrm>
            <a:off x="12025814" y="2550810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Port: 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00D3F-EAAD-0C49-A1FF-52C25B681B4D}"/>
              </a:ext>
            </a:extLst>
          </p:cNvPr>
          <p:cNvSpPr txBox="1"/>
          <p:nvPr/>
        </p:nvSpPr>
        <p:spPr>
          <a:xfrm>
            <a:off x="12229560" y="3169984"/>
            <a:ext cx="1006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Service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80C257-4FD6-D546-80AA-C92B1C68EB45}"/>
              </a:ext>
            </a:extLst>
          </p:cNvPr>
          <p:cNvSpPr/>
          <p:nvPr/>
        </p:nvSpPr>
        <p:spPr>
          <a:xfrm>
            <a:off x="11619963" y="1341119"/>
            <a:ext cx="2256954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NodePort</a:t>
            </a:r>
            <a:r>
              <a:rPr lang="en-US" sz="1600" dirty="0">
                <a:solidFill>
                  <a:schemeClr val="tx1"/>
                </a:solidFill>
              </a:rPr>
              <a:t>: 3xxx</a:t>
            </a:r>
          </a:p>
        </p:txBody>
      </p:sp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053FCBD3-F120-304F-9C33-5BEAF7F40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0380" y="994365"/>
            <a:ext cx="1110539" cy="1110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AB0385-3AEC-3B4E-9901-36434E0E7A1E}"/>
              </a:ext>
            </a:extLst>
          </p:cNvPr>
          <p:cNvSpPr txBox="1"/>
          <p:nvPr/>
        </p:nvSpPr>
        <p:spPr>
          <a:xfrm>
            <a:off x="8612172" y="1866926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732786-B8BE-BE4C-A8D8-12DE6CD1429C}"/>
              </a:ext>
            </a:extLst>
          </p:cNvPr>
          <p:cNvCxnSpPr>
            <a:stCxn id="75" idx="3"/>
            <a:endCxn id="71" idx="1"/>
          </p:cNvCxnSpPr>
          <p:nvPr/>
        </p:nvCxnSpPr>
        <p:spPr>
          <a:xfrm>
            <a:off x="9520919" y="1549635"/>
            <a:ext cx="209904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361DFF-63A5-E642-8B2F-ECD15561A94F}"/>
              </a:ext>
            </a:extLst>
          </p:cNvPr>
          <p:cNvCxnSpPr>
            <a:stCxn id="71" idx="2"/>
            <a:endCxn id="9" idx="0"/>
          </p:cNvCxnSpPr>
          <p:nvPr/>
        </p:nvCxnSpPr>
        <p:spPr>
          <a:xfrm>
            <a:off x="12748440" y="1758151"/>
            <a:ext cx="20272" cy="7053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B1F4E3-A83E-E043-A0D6-29CA35EF710C}"/>
              </a:ext>
            </a:extLst>
          </p:cNvPr>
          <p:cNvCxnSpPr>
            <a:stCxn id="9" idx="2"/>
            <a:endCxn id="52" idx="0"/>
          </p:cNvCxnSpPr>
          <p:nvPr/>
        </p:nvCxnSpPr>
        <p:spPr>
          <a:xfrm>
            <a:off x="12768712" y="4362198"/>
            <a:ext cx="0" cy="4308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FD949922-2938-0A4C-A908-B431E498D014}"/>
              </a:ext>
            </a:extLst>
          </p:cNvPr>
          <p:cNvSpPr/>
          <p:nvPr/>
        </p:nvSpPr>
        <p:spPr>
          <a:xfrm>
            <a:off x="7515923" y="2642839"/>
            <a:ext cx="2062976" cy="527145"/>
          </a:xfrm>
          <a:prstGeom prst="wedgeRectCallout">
            <a:avLst>
              <a:gd name="adj1" fmla="val 168163"/>
              <a:gd name="adj2" fmla="val -252695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Worker </a:t>
            </a:r>
            <a:r>
              <a:rPr lang="en-US" sz="1600" dirty="0" err="1"/>
              <a:t>NodePort</a:t>
            </a:r>
            <a:endParaRPr lang="en-US" sz="1600" dirty="0"/>
          </a:p>
        </p:txBody>
      </p:sp>
      <p:sp>
        <p:nvSpPr>
          <p:cNvPr id="83" name="Rectangular Callout 82">
            <a:extLst>
              <a:ext uri="{FF2B5EF4-FFF2-40B4-BE49-F238E27FC236}">
                <a16:creationId xmlns:a16="http://schemas.microsoft.com/office/drawing/2014/main" id="{065645B4-277C-2E46-A31B-2012BA58279B}"/>
              </a:ext>
            </a:extLst>
          </p:cNvPr>
          <p:cNvSpPr/>
          <p:nvPr/>
        </p:nvSpPr>
        <p:spPr>
          <a:xfrm>
            <a:off x="7540348" y="3385427"/>
            <a:ext cx="2062976" cy="527145"/>
          </a:xfrm>
          <a:prstGeom prst="wedgeRectCallout">
            <a:avLst>
              <a:gd name="adj1" fmla="val 178085"/>
              <a:gd name="adj2" fmla="val -163848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ClusterIP</a:t>
            </a:r>
            <a:r>
              <a:rPr lang="en-US" sz="1600" dirty="0"/>
              <a:t> Service Port</a:t>
            </a:r>
          </a:p>
        </p:txBody>
      </p:sp>
      <p:sp>
        <p:nvSpPr>
          <p:cNvPr id="86" name="Rectangular Callout 85">
            <a:extLst>
              <a:ext uri="{FF2B5EF4-FFF2-40B4-BE49-F238E27FC236}">
                <a16:creationId xmlns:a16="http://schemas.microsoft.com/office/drawing/2014/main" id="{AFB64851-55BA-BB4B-9A38-3797045E40AE}"/>
              </a:ext>
            </a:extLst>
          </p:cNvPr>
          <p:cNvSpPr/>
          <p:nvPr/>
        </p:nvSpPr>
        <p:spPr>
          <a:xfrm>
            <a:off x="7515923" y="4026045"/>
            <a:ext cx="2062976" cy="527145"/>
          </a:xfrm>
          <a:prstGeom prst="wedgeRectCallout">
            <a:avLst>
              <a:gd name="adj1" fmla="val 173761"/>
              <a:gd name="adj2" fmla="val -45386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Port in a 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249D4-6279-C543-9DA1-4D33ABF3EBBA}"/>
              </a:ext>
            </a:extLst>
          </p:cNvPr>
          <p:cNvSpPr txBox="1"/>
          <p:nvPr/>
        </p:nvSpPr>
        <p:spPr>
          <a:xfrm>
            <a:off x="9129516" y="1225986"/>
            <a:ext cx="2560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http://&lt;Worker-Node-IP&gt;:&lt;</a:t>
            </a:r>
            <a:r>
              <a:rPr lang="en-US" sz="1200" dirty="0" err="1"/>
              <a:t>NodePort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210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51" grpId="0" animBg="1"/>
      <p:bldP spid="52" grpId="0" animBg="1"/>
      <p:bldP spid="53" grpId="0"/>
      <p:bldP spid="63" grpId="0"/>
      <p:bldP spid="9" grpId="0" animBg="1"/>
      <p:bldP spid="68" grpId="0" animBg="1"/>
      <p:bldP spid="69" grpId="0" animBg="1"/>
      <p:bldP spid="12" grpId="0"/>
      <p:bldP spid="71" grpId="0" animBg="1"/>
      <p:bldP spid="13" grpId="0"/>
      <p:bldP spid="24" grpId="0" animBg="1"/>
      <p:bldP spid="83" grpId="0" animBg="1"/>
      <p:bldP spid="86" grpId="0" animBg="1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02744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 &amp;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r>
              <a:rPr lang="en-US" sz="7000" b="1" dirty="0">
                <a:solidFill>
                  <a:srgbClr val="00B050"/>
                </a:solidFill>
              </a:rPr>
              <a:t> Service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2990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5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 err="1">
                <a:solidFill>
                  <a:srgbClr val="00B050"/>
                </a:solidFill>
              </a:rPr>
              <a:t>ReplicaSets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2902931" y="3771106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7444452" y="170214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or Reliability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7444452" y="3072938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7444452" y="438377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7444452" y="576089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&amp; Selectors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75741" y="2020444"/>
            <a:ext cx="2168711" cy="206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75741" y="3391242"/>
            <a:ext cx="2168711" cy="6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275741" y="4089410"/>
            <a:ext cx="2168711" cy="61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75741" y="4089410"/>
            <a:ext cx="2168711" cy="198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4" y="1225743"/>
            <a:ext cx="7279753" cy="1722377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ReplicaSet’s</a:t>
            </a:r>
            <a:r>
              <a:rPr lang="en-IN" dirty="0"/>
              <a:t> purpose is to maintain a </a:t>
            </a:r>
            <a:r>
              <a:rPr lang="en-IN" dirty="0">
                <a:solidFill>
                  <a:srgbClr val="0070C0"/>
                </a:solidFill>
              </a:rPr>
              <a:t>stable set of replica Pods </a:t>
            </a:r>
            <a:r>
              <a:rPr lang="en-IN" dirty="0"/>
              <a:t>running at any given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892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3675323" y="3261861"/>
            <a:ext cx="7279754" cy="403582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3860518" y="3622460"/>
            <a:ext cx="6933236" cy="3246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6521179" y="6470806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137986" y="691433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C319B-471B-144E-932D-0A9F0B5483D9}"/>
              </a:ext>
            </a:extLst>
          </p:cNvPr>
          <p:cNvSpPr/>
          <p:nvPr/>
        </p:nvSpPr>
        <p:spPr>
          <a:xfrm>
            <a:off x="4196184" y="3992849"/>
            <a:ext cx="6281099" cy="24455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B3430-0E60-0A4C-9943-836C47E17E6B}"/>
              </a:ext>
            </a:extLst>
          </p:cNvPr>
          <p:cNvSpPr/>
          <p:nvPr/>
        </p:nvSpPr>
        <p:spPr>
          <a:xfrm>
            <a:off x="458615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5D659-E2B6-2F45-8035-89981F0F966D}"/>
              </a:ext>
            </a:extLst>
          </p:cNvPr>
          <p:cNvSpPr txBox="1"/>
          <p:nvPr/>
        </p:nvSpPr>
        <p:spPr>
          <a:xfrm>
            <a:off x="509431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F1A018-28D9-D048-972A-BED631C4ED96}"/>
              </a:ext>
            </a:extLst>
          </p:cNvPr>
          <p:cNvGrpSpPr/>
          <p:nvPr/>
        </p:nvGrpSpPr>
        <p:grpSpPr>
          <a:xfrm>
            <a:off x="4897541" y="4680780"/>
            <a:ext cx="1006998" cy="827590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BADFE1-FFD2-A141-A7FC-ED891314805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0F18C4-AED4-E542-9E67-AB67036BC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020A8A-76C4-2E42-8A05-AB59076B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AC1F80-4A5E-A54B-9BEA-7066D0B546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1755BE-E034-A541-958C-BDE33954AB7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1BA34D-2FA7-4945-B528-5780F0B2E8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308547-3D7A-CB49-BAB1-4260C3EAA59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7FA394A-4E66-B943-B9E2-4BF5ABE63819}"/>
              </a:ext>
            </a:extLst>
          </p:cNvPr>
          <p:cNvSpPr/>
          <p:nvPr/>
        </p:nvSpPr>
        <p:spPr>
          <a:xfrm>
            <a:off x="6501483" y="434965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4B6B2-6922-1F44-9C32-FD62DCB5128E}"/>
              </a:ext>
            </a:extLst>
          </p:cNvPr>
          <p:cNvSpPr txBox="1"/>
          <p:nvPr/>
        </p:nvSpPr>
        <p:spPr>
          <a:xfrm>
            <a:off x="7009639" y="561394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170897-38E4-3C48-B5D9-8C4031EC8FA8}"/>
              </a:ext>
            </a:extLst>
          </p:cNvPr>
          <p:cNvGrpSpPr/>
          <p:nvPr/>
        </p:nvGrpSpPr>
        <p:grpSpPr>
          <a:xfrm>
            <a:off x="6812869" y="4691290"/>
            <a:ext cx="1006998" cy="827590"/>
            <a:chOff x="853440" y="4579716"/>
            <a:chExt cx="1006998" cy="8275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8F4F0B-7EC3-1849-8861-F2032CFDE4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E085A5-F39B-6847-AF59-3C49B6F22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F1286C-1941-964D-8577-B4814933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9340CB-3CD4-CE49-AAB7-F292D8E80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4E97A6-DB47-664F-894A-228DA576B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F0FC15-2866-6B49-ACC4-52251A6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66FC44-D3C8-6644-B0DB-49E92FC9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300A229-DB5D-C442-BEB2-6A79F8122EE8}"/>
              </a:ext>
            </a:extLst>
          </p:cNvPr>
          <p:cNvSpPr txBox="1"/>
          <p:nvPr/>
        </p:nvSpPr>
        <p:spPr>
          <a:xfrm>
            <a:off x="6654110" y="6018114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35696F-6566-1844-981F-8A0AC33855EE}"/>
              </a:ext>
            </a:extLst>
          </p:cNvPr>
          <p:cNvSpPr/>
          <p:nvPr/>
        </p:nvSpPr>
        <p:spPr>
          <a:xfrm>
            <a:off x="842493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5E212-17E1-264D-AB18-4F03F81D0A4F}"/>
              </a:ext>
            </a:extLst>
          </p:cNvPr>
          <p:cNvSpPr txBox="1"/>
          <p:nvPr/>
        </p:nvSpPr>
        <p:spPr>
          <a:xfrm>
            <a:off x="893309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4266CB-DBC3-3245-B634-EACD1BFC7914}"/>
              </a:ext>
            </a:extLst>
          </p:cNvPr>
          <p:cNvGrpSpPr/>
          <p:nvPr/>
        </p:nvGrpSpPr>
        <p:grpSpPr>
          <a:xfrm>
            <a:off x="8736321" y="468078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BFEDF-E919-6345-B06F-1F825F2772C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4FD3CA-A176-BF4F-9BFF-899AB73DC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3231B0-177F-014D-B104-F9643B804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870448-A768-AD4C-9AE8-CDC7835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ADEF82-F61F-6B4D-8765-089143185C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54102-526E-C944-BA57-7BBF32FFC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939C36-B483-514B-A36B-F89EAC4485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FE093700-4D10-B54B-8423-6E9F5CB0A8A7}"/>
              </a:ext>
            </a:extLst>
          </p:cNvPr>
          <p:cNvSpPr txBox="1">
            <a:spLocks/>
          </p:cNvSpPr>
          <p:nvPr/>
        </p:nvSpPr>
        <p:spPr>
          <a:xfrm>
            <a:off x="7277023" y="1227452"/>
            <a:ext cx="7279753" cy="172237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If our </a:t>
            </a:r>
            <a:r>
              <a:rPr lang="en-IN" dirty="0">
                <a:solidFill>
                  <a:srgbClr val="0070C0"/>
                </a:solidFill>
              </a:rPr>
              <a:t>application crashes (any pod dies), </a:t>
            </a:r>
            <a:r>
              <a:rPr lang="en-IN" dirty="0" err="1"/>
              <a:t>replicaset</a:t>
            </a:r>
            <a:r>
              <a:rPr lang="en-IN" dirty="0"/>
              <a:t> will </a:t>
            </a:r>
            <a:r>
              <a:rPr lang="en-IN" dirty="0">
                <a:solidFill>
                  <a:srgbClr val="00B050"/>
                </a:solidFill>
              </a:rPr>
              <a:t>recreate</a:t>
            </a:r>
            <a:r>
              <a:rPr lang="en-IN" dirty="0"/>
              <a:t> the pod immediately to ensure the configured number of pods running at any given time.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8DFDC-EFBD-6E45-A6DB-F425E82E1368}"/>
              </a:ext>
            </a:extLst>
          </p:cNvPr>
          <p:cNvSpPr/>
          <p:nvPr/>
        </p:nvSpPr>
        <p:spPr>
          <a:xfrm>
            <a:off x="219016" y="3891572"/>
            <a:ext cx="3193763" cy="17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Reliability</a:t>
            </a:r>
          </a:p>
          <a:p>
            <a:pPr algn="ctr"/>
            <a:r>
              <a:rPr lang="en-US" sz="3000" dirty="0"/>
              <a:t>Or </a:t>
            </a:r>
          </a:p>
          <a:p>
            <a:pPr algn="ctr"/>
            <a:r>
              <a:rPr lang="en-US" sz="30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36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9" grpId="0" animBg="1"/>
      <p:bldP spid="40" grpId="0" animBg="1"/>
      <p:bldP spid="41" grpId="0"/>
      <p:bldP spid="50" grpId="0" animBg="1"/>
      <p:bldP spid="51" grpId="0"/>
      <p:bldP spid="61" grpId="0"/>
      <p:bldP spid="62" grpId="0" animBg="1"/>
      <p:bldP spid="63" grpId="0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" y="1088020"/>
            <a:ext cx="5049487" cy="632433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</a:p>
          <a:p>
            <a:r>
              <a:rPr lang="en-IN" dirty="0"/>
              <a:t>To avoid overloading of traffic to single pod we can use </a:t>
            </a:r>
            <a:r>
              <a:rPr lang="en-IN" dirty="0">
                <a:solidFill>
                  <a:srgbClr val="0070C0"/>
                </a:solidFill>
              </a:rPr>
              <a:t>load balancing</a:t>
            </a:r>
            <a:r>
              <a:rPr lang="en-IN" dirty="0"/>
              <a:t>. </a:t>
            </a:r>
          </a:p>
          <a:p>
            <a:r>
              <a:rPr lang="en-IN" dirty="0"/>
              <a:t>Kubernetes provides pod load balancing </a:t>
            </a:r>
            <a:r>
              <a:rPr lang="en-IN" dirty="0">
                <a:solidFill>
                  <a:srgbClr val="0070C0"/>
                </a:solidFill>
              </a:rPr>
              <a:t>out of the box </a:t>
            </a:r>
            <a:r>
              <a:rPr lang="en-IN" dirty="0"/>
              <a:t>using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  <a:r>
              <a:rPr lang="en-IN" dirty="0"/>
              <a:t>  for the pods which are part of a ReplicaSet</a:t>
            </a:r>
          </a:p>
          <a:p>
            <a:r>
              <a:rPr lang="en-IN" dirty="0">
                <a:solidFill>
                  <a:srgbClr val="0070C0"/>
                </a:solidFill>
              </a:rPr>
              <a:t>Labels &amp; Selectors </a:t>
            </a:r>
            <a:r>
              <a:rPr lang="en-IN" dirty="0"/>
              <a:t>are the </a:t>
            </a:r>
            <a:r>
              <a:rPr lang="en-IN" dirty="0">
                <a:solidFill>
                  <a:srgbClr val="C00000"/>
                </a:solidFill>
              </a:rPr>
              <a:t>key items </a:t>
            </a:r>
            <a:r>
              <a:rPr lang="en-IN" dirty="0"/>
              <a:t>which </a:t>
            </a:r>
            <a:r>
              <a:rPr lang="en-IN" dirty="0">
                <a:solidFill>
                  <a:srgbClr val="C00000"/>
                </a:solidFill>
              </a:rPr>
              <a:t>ties</a:t>
            </a:r>
            <a:r>
              <a:rPr lang="en-IN" dirty="0"/>
              <a:t> all 3 together (Pod, ReplicaSet &amp; Service), we will know in detail when we are writing YAML manifests for these objects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08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" y="1088020"/>
            <a:ext cx="5180660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en-IN" dirty="0"/>
              <a:t>When load become too much for the number of existing pods, Kubernetes enables us to easily </a:t>
            </a:r>
            <a:r>
              <a:rPr lang="en-IN" dirty="0">
                <a:solidFill>
                  <a:srgbClr val="0070C0"/>
                </a:solidFill>
              </a:rPr>
              <a:t>scale</a:t>
            </a:r>
            <a:r>
              <a:rPr lang="en-IN" dirty="0"/>
              <a:t> up our application, adding additional pods as needed.</a:t>
            </a:r>
          </a:p>
          <a:p>
            <a:r>
              <a:rPr lang="en-IN" dirty="0"/>
              <a:t>This is going to be </a:t>
            </a:r>
            <a:r>
              <a:rPr lang="en-IN" dirty="0">
                <a:solidFill>
                  <a:srgbClr val="0070C0"/>
                </a:solidFill>
              </a:rPr>
              <a:t>seamless and super quick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19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r>
              <a:rPr lang="en-US" sz="7000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3296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3274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46F3F3-069F-2848-A68F-CD4901E498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FD1BB9-559F-204A-B700-AAEE4DF804FB}"/>
              </a:ext>
            </a:extLst>
          </p:cNvPr>
          <p:cNvSpPr/>
          <p:nvPr/>
        </p:nvSpPr>
        <p:spPr>
          <a:xfrm>
            <a:off x="2336800" y="4079797"/>
            <a:ext cx="9550400" cy="939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/>
              <a:t>Kubernetes for Absolute Beginners on AWS Cloud | Part-1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D746FB-EDCA-5543-923A-6F7B5841A5E1}"/>
              </a:ext>
            </a:extLst>
          </p:cNvPr>
          <p:cNvSpPr/>
          <p:nvPr/>
        </p:nvSpPr>
        <p:spPr>
          <a:xfrm>
            <a:off x="2336800" y="5785407"/>
            <a:ext cx="9550400" cy="939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/>
              <a:t>Kubernetes for Absolute Beginners on AWS Cloud | Part-2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DC48FE-02E0-964D-8673-61326C269250}"/>
              </a:ext>
            </a:extLst>
          </p:cNvPr>
          <p:cNvSpPr/>
          <p:nvPr/>
        </p:nvSpPr>
        <p:spPr>
          <a:xfrm>
            <a:off x="2336800" y="2249092"/>
            <a:ext cx="9550400" cy="939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/>
              <a:t>Free Courses – 2 Hours limitation on Udemy</a:t>
            </a:r>
          </a:p>
        </p:txBody>
      </p:sp>
    </p:spTree>
    <p:extLst>
      <p:ext uri="{BB962C8B-B14F-4D97-AF65-F5344CB8AC3E}">
        <p14:creationId xmlns:p14="http://schemas.microsoft.com/office/powerpoint/2010/main" val="50816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51184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2163619" y="1875616"/>
            <a:ext cx="11065398" cy="573819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2528692" y="2107576"/>
            <a:ext cx="4891743" cy="51111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4050187" y="6851204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593300" y="71829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120591" y="2107577"/>
            <a:ext cx="4737265" cy="51111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9246876" y="6849089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A8889-4B40-438D-8CCA-E6401D68D57B}"/>
              </a:ext>
            </a:extLst>
          </p:cNvPr>
          <p:cNvSpPr/>
          <p:nvPr/>
        </p:nvSpPr>
        <p:spPr>
          <a:xfrm>
            <a:off x="3000064" y="3225045"/>
            <a:ext cx="9421793" cy="3573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B6B174-7764-428C-9D94-57D8A2CA3579}"/>
              </a:ext>
            </a:extLst>
          </p:cNvPr>
          <p:cNvSpPr/>
          <p:nvPr/>
        </p:nvSpPr>
        <p:spPr>
          <a:xfrm>
            <a:off x="3338644" y="3728553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1852A-132D-4565-9274-87D61794A98A}"/>
              </a:ext>
            </a:extLst>
          </p:cNvPr>
          <p:cNvSpPr/>
          <p:nvPr/>
        </p:nvSpPr>
        <p:spPr>
          <a:xfrm>
            <a:off x="3542031" y="403172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703B3-718E-43C7-A56B-C23DCDEBB419}"/>
              </a:ext>
            </a:extLst>
          </p:cNvPr>
          <p:cNvSpPr txBox="1"/>
          <p:nvPr/>
        </p:nvSpPr>
        <p:spPr>
          <a:xfrm>
            <a:off x="4050187" y="529602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0FA42A-789F-4CEA-AB7D-BDC9C0B91597}"/>
              </a:ext>
            </a:extLst>
          </p:cNvPr>
          <p:cNvGrpSpPr/>
          <p:nvPr/>
        </p:nvGrpSpPr>
        <p:grpSpPr>
          <a:xfrm>
            <a:off x="3853417" y="4373361"/>
            <a:ext cx="1006998" cy="82759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41CD70-F1BB-4EBB-AA45-06793C50F81B}"/>
              </a:ext>
            </a:extLst>
          </p:cNvPr>
          <p:cNvSpPr/>
          <p:nvPr/>
        </p:nvSpPr>
        <p:spPr>
          <a:xfrm>
            <a:off x="5457359" y="404223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F705E2-62B9-4CF4-94C3-6DD6D4F36661}"/>
              </a:ext>
            </a:extLst>
          </p:cNvPr>
          <p:cNvSpPr txBox="1"/>
          <p:nvPr/>
        </p:nvSpPr>
        <p:spPr>
          <a:xfrm>
            <a:off x="5965515" y="530653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95D049-63CC-42EE-85A9-24334D355C47}"/>
              </a:ext>
            </a:extLst>
          </p:cNvPr>
          <p:cNvGrpSpPr/>
          <p:nvPr/>
        </p:nvGrpSpPr>
        <p:grpSpPr>
          <a:xfrm>
            <a:off x="5768745" y="4383871"/>
            <a:ext cx="1006998" cy="827590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9574623-8C6C-4677-B1AA-C5125CA8789E}"/>
              </a:ext>
            </a:extLst>
          </p:cNvPr>
          <p:cNvSpPr/>
          <p:nvPr/>
        </p:nvSpPr>
        <p:spPr>
          <a:xfrm>
            <a:off x="8416422" y="402719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636F2C-A2E3-46C6-A643-92932F5DD410}"/>
              </a:ext>
            </a:extLst>
          </p:cNvPr>
          <p:cNvSpPr txBox="1"/>
          <p:nvPr/>
        </p:nvSpPr>
        <p:spPr>
          <a:xfrm>
            <a:off x="8924578" y="529149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431A5D-7486-46BC-8DC4-18FA276F12A2}"/>
              </a:ext>
            </a:extLst>
          </p:cNvPr>
          <p:cNvGrpSpPr/>
          <p:nvPr/>
        </p:nvGrpSpPr>
        <p:grpSpPr>
          <a:xfrm>
            <a:off x="8727808" y="4368831"/>
            <a:ext cx="1006998" cy="82759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E1A29D0-08FD-444A-91BF-06FB024B40D3}"/>
              </a:ext>
            </a:extLst>
          </p:cNvPr>
          <p:cNvSpPr/>
          <p:nvPr/>
        </p:nvSpPr>
        <p:spPr>
          <a:xfrm>
            <a:off x="10331750" y="3996271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5A69A01-3EBF-438A-9BAC-88E97E07A699}"/>
              </a:ext>
            </a:extLst>
          </p:cNvPr>
          <p:cNvSpPr txBox="1"/>
          <p:nvPr/>
        </p:nvSpPr>
        <p:spPr>
          <a:xfrm>
            <a:off x="10839906" y="526056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37FFE1C-2F84-44B0-8F35-B19C246D0451}"/>
              </a:ext>
            </a:extLst>
          </p:cNvPr>
          <p:cNvGrpSpPr/>
          <p:nvPr/>
        </p:nvGrpSpPr>
        <p:grpSpPr>
          <a:xfrm>
            <a:off x="10643136" y="4337906"/>
            <a:ext cx="1006998" cy="827590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BBE62429-E342-4C0B-9431-2F12E2E99789}"/>
              </a:ext>
            </a:extLst>
          </p:cNvPr>
          <p:cNvSpPr txBox="1"/>
          <p:nvPr/>
        </p:nvSpPr>
        <p:spPr>
          <a:xfrm>
            <a:off x="7051176" y="5744212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A140A-628B-4FBF-A8F8-ECA3DF5C74A1}"/>
              </a:ext>
            </a:extLst>
          </p:cNvPr>
          <p:cNvSpPr txBox="1"/>
          <p:nvPr/>
        </p:nvSpPr>
        <p:spPr>
          <a:xfrm>
            <a:off x="6974142" y="6407587"/>
            <a:ext cx="1592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84E7B-7538-0B42-9F81-DA1C575F6B69}"/>
              </a:ext>
            </a:extLst>
          </p:cNvPr>
          <p:cNvSpPr/>
          <p:nvPr/>
        </p:nvSpPr>
        <p:spPr>
          <a:xfrm>
            <a:off x="2980266" y="2322906"/>
            <a:ext cx="9421793" cy="5429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075E19E8-EB5E-504B-BC3C-F9AB5D023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444" y="475561"/>
            <a:ext cx="914400" cy="914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79ACD6-B84B-E142-96D7-BE602B6A0EA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338644" y="138996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05B38FFD-5332-094F-A5AC-0F7E3DC6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9022" y="472143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261AFD-132D-A340-B1E4-C1D4A77A7D5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626222" y="138654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User">
            <a:extLst>
              <a:ext uri="{FF2B5EF4-FFF2-40B4-BE49-F238E27FC236}">
                <a16:creationId xmlns:a16="http://schemas.microsoft.com/office/drawing/2014/main" id="{7912C8F7-33C1-CD48-BF9C-4C741C85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398" y="483083"/>
            <a:ext cx="914400" cy="9144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45E4E1-6814-6F4F-A93A-579A9905AC6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763598" y="139748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05557C88-EB52-8A42-BA50-9F30A49A0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976" y="479665"/>
            <a:ext cx="914400" cy="9144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63857D-F3B0-9448-AE7E-FA7608F3577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051176" y="1394065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0810D150-4EE2-E64E-BC40-F8764636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749" y="484902"/>
            <a:ext cx="914400" cy="9144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E25A85-0481-5A47-AE86-791C9F0B2063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217949" y="139930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6F567BFC-DC6A-7543-AD35-6079773C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327" y="481484"/>
            <a:ext cx="914400" cy="91440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4AE564-40DB-4042-A2B0-93F60D6020C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505527" y="139588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">
            <a:extLst>
              <a:ext uri="{FF2B5EF4-FFF2-40B4-BE49-F238E27FC236}">
                <a16:creationId xmlns:a16="http://schemas.microsoft.com/office/drawing/2014/main" id="{4C68DB3A-F7A7-3148-94BE-6E9ADC38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703" y="492424"/>
            <a:ext cx="914400" cy="9144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C7AA84-8E96-224E-91C3-2FD96A7515F1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0642903" y="140682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User">
            <a:extLst>
              <a:ext uri="{FF2B5EF4-FFF2-40B4-BE49-F238E27FC236}">
                <a16:creationId xmlns:a16="http://schemas.microsoft.com/office/drawing/2014/main" id="{C21822B2-AF48-734F-BE08-31880A7D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3281" y="489006"/>
            <a:ext cx="914400" cy="9144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925340-7873-6345-9A3A-F7EFAE0027BD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1930481" y="140340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7" grpId="0" animBg="1"/>
      <p:bldP spid="136" grpId="0" animBg="1"/>
      <p:bldP spid="137" grpId="0" animBg="1"/>
      <p:bldP spid="138" grpId="0"/>
      <p:bldP spid="147" grpId="0" animBg="1"/>
      <p:bldP spid="148" grpId="0"/>
      <p:bldP spid="157" grpId="0" animBg="1"/>
      <p:bldP spid="158" grpId="0"/>
      <p:bldP spid="167" grpId="0" animBg="1"/>
      <p:bldP spid="168" grpId="0"/>
      <p:bldP spid="177" grpId="0"/>
      <p:bldP spid="8" grpId="0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844952" y="3592175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6286982" y="122469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Deployment to rollout a ReplicaSet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6286982" y="199857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Updating the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6286982" y="278565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Rolling Back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6286982" y="355953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Scaling a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506E3-669A-3642-86B6-D1AF99D15BA6}"/>
              </a:ext>
            </a:extLst>
          </p:cNvPr>
          <p:cNvSpPr/>
          <p:nvPr/>
        </p:nvSpPr>
        <p:spPr>
          <a:xfrm>
            <a:off x="6286982" y="436496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Pausing and Resuming a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6286982" y="513884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Deployment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6286982" y="592592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Clean up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6286982" y="669980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Canary Deployments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17762" y="1542998"/>
            <a:ext cx="3069220" cy="2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17762" y="2316877"/>
            <a:ext cx="3069220" cy="15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217762" y="3103957"/>
            <a:ext cx="3069220" cy="8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17762" y="3877836"/>
            <a:ext cx="3069220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E01D3-2377-CD49-B4C5-3A37FC69FB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17762" y="3910479"/>
            <a:ext cx="3069220" cy="7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217762" y="3910479"/>
            <a:ext cx="3069220" cy="15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17762" y="3910479"/>
            <a:ext cx="3069220" cy="23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217762" y="3910479"/>
            <a:ext cx="3069220" cy="310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2344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82632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189572" y="3667763"/>
            <a:ext cx="2165472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3410043" y="182168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3410042" y="281039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3410043" y="3780548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LoadBalancer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3387740" y="4825774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55044" y="2218030"/>
            <a:ext cx="1054999" cy="17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355044" y="3206740"/>
            <a:ext cx="1054998" cy="77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355044" y="3986067"/>
            <a:ext cx="1054999" cy="19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355044" y="3986067"/>
            <a:ext cx="1032696" cy="123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B5B4C71-5D25-BE44-B17F-541A87FA5A0B}"/>
              </a:ext>
            </a:extLst>
          </p:cNvPr>
          <p:cNvSpPr/>
          <p:nvPr/>
        </p:nvSpPr>
        <p:spPr>
          <a:xfrm>
            <a:off x="3387739" y="5871000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E372F8-6F42-9B4F-98E6-1487211C91FB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355044" y="3986067"/>
            <a:ext cx="1032695" cy="22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56210C3-BE24-0F43-850F-BB3EEA3E4898}"/>
              </a:ext>
            </a:extLst>
          </p:cNvPr>
          <p:cNvSpPr/>
          <p:nvPr/>
        </p:nvSpPr>
        <p:spPr>
          <a:xfrm>
            <a:off x="5904198" y="182168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communication between applications inside k8s cluster (Example: Frontend application accessing backend application)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7CBF98-CE08-4049-A0E0-A18CF9CD1F28}"/>
              </a:ext>
            </a:extLst>
          </p:cNvPr>
          <p:cNvSpPr/>
          <p:nvPr/>
        </p:nvSpPr>
        <p:spPr>
          <a:xfrm>
            <a:off x="5904197" y="281039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accessing applications outside of of k8s cluster using Worker Node Ports (Example: Accessing Frontend application on browser)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0A250F-ED3A-C447-869B-6C047AC2C61C}"/>
              </a:ext>
            </a:extLst>
          </p:cNvPr>
          <p:cNvSpPr/>
          <p:nvPr/>
        </p:nvSpPr>
        <p:spPr>
          <a:xfrm>
            <a:off x="5904198" y="3780548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Primarily for Cloud Providers to integrate with their Load Balancer services (Example: AWS Elastic Load Balancer)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F2E42E-82C6-0941-A652-585EE30C6E85}"/>
              </a:ext>
            </a:extLst>
          </p:cNvPr>
          <p:cNvSpPr/>
          <p:nvPr/>
        </p:nvSpPr>
        <p:spPr>
          <a:xfrm>
            <a:off x="5881895" y="4825774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Ingress is an advanced load balancer which provides Context path based routing, SSL, SSL Redirect and many more (Example: AWS ALB)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FBAFCA-8F76-5448-9798-BAFA2773BA82}"/>
              </a:ext>
            </a:extLst>
          </p:cNvPr>
          <p:cNvSpPr/>
          <p:nvPr/>
        </p:nvSpPr>
        <p:spPr>
          <a:xfrm>
            <a:off x="5881894" y="5871000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access externally hosted apps in k8s cluster (Example: Access AWS RDS Database endpoint by application present inside k8s cluster)</a:t>
            </a:r>
          </a:p>
        </p:txBody>
      </p:sp>
    </p:spTree>
    <p:extLst>
      <p:ext uri="{BB962C8B-B14F-4D97-AF65-F5344CB8AC3E}">
        <p14:creationId xmlns:p14="http://schemas.microsoft.com/office/powerpoint/2010/main" val="18762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42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2975624" y="334538"/>
            <a:ext cx="9491439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3960224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186123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4389510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4829596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4700896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837904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7306524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7149290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887375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6149179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3960223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3979777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4205676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4409063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4849149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794829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7263449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864065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6071696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3979776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4639799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7035776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9223550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9692170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9464497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9286298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9754918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9597684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9278751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2418336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7656659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7577058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7561818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16200000">
            <a:off x="10434116" y="5662977"/>
            <a:ext cx="3069968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6149F45-E11D-1347-B9D9-BF010C3E4743}"/>
              </a:ext>
            </a:extLst>
          </p:cNvPr>
          <p:cNvSpPr/>
          <p:nvPr/>
        </p:nvSpPr>
        <p:spPr>
          <a:xfrm>
            <a:off x="12853137" y="5119264"/>
            <a:ext cx="1709185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4B4B9C1-B880-4B49-AC48-05D73A28F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53136" y="5119264"/>
            <a:ext cx="277535" cy="27753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8C85A9E-B80F-D049-8D3E-A96A498ED4F4}"/>
              </a:ext>
            </a:extLst>
          </p:cNvPr>
          <p:cNvSpPr txBox="1"/>
          <p:nvPr/>
        </p:nvSpPr>
        <p:spPr>
          <a:xfrm>
            <a:off x="12866447" y="6265221"/>
            <a:ext cx="175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 RDS Database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A064A23E-ED47-3742-8A93-4F6756609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49630" y="5495117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35BAB2-44A8-8C49-A321-61A7E4C0EFBD}"/>
              </a:ext>
            </a:extLst>
          </p:cNvPr>
          <p:cNvCxnSpPr>
            <a:cxnSpLocks/>
            <a:endCxn id="210" idx="0"/>
          </p:cNvCxnSpPr>
          <p:nvPr/>
        </p:nvCxnSpPr>
        <p:spPr>
          <a:xfrm>
            <a:off x="11432491" y="5873355"/>
            <a:ext cx="326231" cy="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88A58EA-4ED9-084C-9240-D669C1087FAB}"/>
              </a:ext>
            </a:extLst>
          </p:cNvPr>
          <p:cNvCxnSpPr>
            <a:cxnSpLocks/>
            <a:stCxn id="210" idx="2"/>
            <a:endCxn id="93" idx="1"/>
          </p:cNvCxnSpPr>
          <p:nvPr/>
        </p:nvCxnSpPr>
        <p:spPr>
          <a:xfrm>
            <a:off x="12179479" y="5873356"/>
            <a:ext cx="673658" cy="164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85" y="6718837"/>
            <a:ext cx="2596802" cy="79498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815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84" grpId="0" animBg="1"/>
      <p:bldP spid="85" grpId="0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/>
      <p:bldP spid="116" grpId="0" animBg="1"/>
      <p:bldP spid="117" grpId="0"/>
      <p:bldP spid="118" grpId="0"/>
      <p:bldP spid="119" grpId="0"/>
      <p:bldP spid="120" grpId="0" animBg="1"/>
      <p:bldP spid="185" grpId="0" animBg="1"/>
      <p:bldP spid="186" grpId="0"/>
      <p:bldP spid="197" grpId="0" animBg="1"/>
      <p:bldP spid="198" grpId="0"/>
      <p:bldP spid="33" grpId="0"/>
      <p:bldP spid="210" grpId="0" animBg="1"/>
      <p:bldP spid="93" grpId="0" animBg="1"/>
      <p:bldP spid="103" grpId="0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1757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404732" y="334538"/>
            <a:ext cx="505150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4850780" y="1713767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998056" y="1918678"/>
            <a:ext cx="390793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320912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6789532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6632298" y="2439086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370383" y="34515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5714221" y="3770088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4831275" y="1044374"/>
            <a:ext cx="432541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4870333" y="4967509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5015313" y="5172420"/>
            <a:ext cx="389687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306443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6775063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375679" y="675534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5660793" y="7000560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4848530" y="4298116"/>
            <a:ext cx="43081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6547390" y="553834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6926066" y="346430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cxnSpLocks/>
            <a:stCxn id="182" idx="3"/>
            <a:endCxn id="111" idx="1"/>
          </p:cNvCxnSpPr>
          <p:nvPr/>
        </p:nvCxnSpPr>
        <p:spPr>
          <a:xfrm>
            <a:off x="2418336" y="1248340"/>
            <a:ext cx="2412939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 flipH="1">
            <a:off x="6993957" y="1465131"/>
            <a:ext cx="24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6984180" y="406114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6968940" y="469346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465" y="129203"/>
            <a:ext cx="4041433" cy="7949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Services 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DD047-E604-2940-9943-D066FFE43BBA}"/>
              </a:ext>
            </a:extLst>
          </p:cNvPr>
          <p:cNvSpPr txBox="1"/>
          <p:nvPr/>
        </p:nvSpPr>
        <p:spPr>
          <a:xfrm>
            <a:off x="0" y="1830001"/>
            <a:ext cx="4298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http://&lt;</a:t>
            </a:r>
            <a:r>
              <a:rPr lang="en-US" sz="1600" dirty="0" err="1"/>
              <a:t>workernode</a:t>
            </a:r>
            <a:r>
              <a:rPr lang="en-US" sz="1600" dirty="0"/>
              <a:t>-public-</a:t>
            </a:r>
            <a:r>
              <a:rPr lang="en-US" sz="1600" dirty="0" err="1"/>
              <a:t>ip</a:t>
            </a:r>
            <a:r>
              <a:rPr lang="en-US" sz="1600" dirty="0"/>
              <a:t>&gt;:&lt;</a:t>
            </a:r>
            <a:r>
              <a:rPr lang="en-US" sz="1600" dirty="0" err="1"/>
              <a:t>NodePort</a:t>
            </a:r>
            <a:r>
              <a:rPr lang="en-US" sz="1600" dirty="0"/>
              <a:t>&gt;/hello</a:t>
            </a:r>
          </a:p>
        </p:txBody>
      </p:sp>
    </p:spTree>
    <p:extLst>
      <p:ext uri="{BB962C8B-B14F-4D97-AF65-F5344CB8AC3E}">
        <p14:creationId xmlns:p14="http://schemas.microsoft.com/office/powerpoint/2010/main" val="318518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6" grpId="0" animBg="1"/>
      <p:bldP spid="117" grpId="0"/>
      <p:bldP spid="118" grpId="0"/>
      <p:bldP spid="119" grpId="0"/>
      <p:bldP spid="120" grpId="0" animBg="1"/>
      <p:bldP spid="33" grpId="0"/>
      <p:bldP spid="14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6555590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20B13-8EAF-6440-8914-27FD415D1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51CD-9F3D-7B42-A5CB-2264BA10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YAML is </a:t>
            </a:r>
            <a:r>
              <a:rPr lang="en-US" dirty="0">
                <a:solidFill>
                  <a:srgbClr val="0070C0"/>
                </a:solidFill>
              </a:rPr>
              <a:t>not a </a:t>
            </a:r>
            <a:r>
              <a:rPr lang="en-US" dirty="0"/>
              <a:t>Markup Language</a:t>
            </a:r>
          </a:p>
          <a:p>
            <a:r>
              <a:rPr lang="en-US" dirty="0"/>
              <a:t>YAML is used to </a:t>
            </a:r>
            <a:r>
              <a:rPr lang="en-US" dirty="0">
                <a:solidFill>
                  <a:srgbClr val="0070C0"/>
                </a:solidFill>
              </a:rPr>
              <a:t>store information </a:t>
            </a:r>
            <a:r>
              <a:rPr lang="en-US" dirty="0"/>
              <a:t>about different things</a:t>
            </a:r>
          </a:p>
          <a:p>
            <a:r>
              <a:rPr lang="en-US" dirty="0"/>
              <a:t>We can use YAML  to </a:t>
            </a:r>
            <a:r>
              <a:rPr lang="en-US" dirty="0">
                <a:solidFill>
                  <a:srgbClr val="0070C0"/>
                </a:solidFill>
              </a:rPr>
              <a:t>define key, Value pairs </a:t>
            </a:r>
            <a:r>
              <a:rPr lang="en-US" dirty="0"/>
              <a:t>like variables, lists and objects</a:t>
            </a:r>
          </a:p>
          <a:p>
            <a:r>
              <a:rPr lang="en-US" dirty="0"/>
              <a:t>YAML is very similar to </a:t>
            </a:r>
            <a:r>
              <a:rPr lang="en-US" dirty="0">
                <a:solidFill>
                  <a:srgbClr val="0070C0"/>
                </a:solidFill>
              </a:rPr>
              <a:t>JSON</a:t>
            </a:r>
            <a:r>
              <a:rPr lang="en-US" dirty="0"/>
              <a:t> (</a:t>
            </a:r>
            <a:r>
              <a:rPr lang="en-US" dirty="0" err="1"/>
              <a:t>Javascript</a:t>
            </a:r>
            <a:r>
              <a:rPr lang="en-US" dirty="0"/>
              <a:t> Object Notation)</a:t>
            </a:r>
          </a:p>
          <a:p>
            <a:r>
              <a:rPr lang="en-US" dirty="0"/>
              <a:t>YAML primarily focuses on </a:t>
            </a:r>
            <a:r>
              <a:rPr lang="en-US" dirty="0">
                <a:solidFill>
                  <a:srgbClr val="0070C0"/>
                </a:solidFill>
              </a:rPr>
              <a:t>readability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user friendliness</a:t>
            </a:r>
          </a:p>
          <a:p>
            <a:r>
              <a:rPr lang="en-US" dirty="0"/>
              <a:t>YAML is designed to be </a:t>
            </a:r>
            <a:r>
              <a:rPr lang="en-US" dirty="0">
                <a:solidFill>
                  <a:srgbClr val="0070C0"/>
                </a:solidFill>
              </a:rPr>
              <a:t>clean and easy to read</a:t>
            </a:r>
          </a:p>
          <a:p>
            <a:r>
              <a:rPr lang="en-US" dirty="0"/>
              <a:t>We can define YAML files with two different extensions</a:t>
            </a:r>
          </a:p>
          <a:p>
            <a:pPr lvl="1"/>
            <a:r>
              <a:rPr lang="en-US" dirty="0" err="1"/>
              <a:t>abc.</a:t>
            </a:r>
            <a:r>
              <a:rPr lang="en-US" dirty="0" err="1">
                <a:solidFill>
                  <a:srgbClr val="0070C0"/>
                </a:solidFill>
              </a:rPr>
              <a:t>yml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/>
              <a:t>abc.</a:t>
            </a:r>
            <a:r>
              <a:rPr lang="en-US" dirty="0" err="1">
                <a:solidFill>
                  <a:srgbClr val="0070C0"/>
                </a:solidFill>
              </a:rPr>
              <a:t>yaml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96E99A-7D02-7745-B595-8E887D94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222456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CLIs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91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64E5C8-EE20-554A-AB87-8475B83C3E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D072D-354E-0A44-844E-CDD75883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YAML Comments</a:t>
            </a:r>
          </a:p>
          <a:p>
            <a:r>
              <a:rPr lang="en-US" dirty="0"/>
              <a:t>YAML Key Value Pairs</a:t>
            </a:r>
          </a:p>
          <a:p>
            <a:r>
              <a:rPr lang="en-US" dirty="0"/>
              <a:t>YAML Dictionary or Map</a:t>
            </a:r>
          </a:p>
          <a:p>
            <a:r>
              <a:rPr lang="en-US" dirty="0"/>
              <a:t>YAML Array / Lists</a:t>
            </a:r>
          </a:p>
          <a:p>
            <a:r>
              <a:rPr lang="en-US" dirty="0"/>
              <a:t>YAML Spaces</a:t>
            </a:r>
          </a:p>
          <a:p>
            <a:r>
              <a:rPr lang="en-US" dirty="0"/>
              <a:t>YAML Document Separator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31DAA2-9028-9C40-8C05-CEBA5828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171078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18E80D-6715-EE4E-9FE7-BE69ABA0FF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03EE7-9209-B64E-95BB-71BDA4EB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151089"/>
            <a:ext cx="12618720" cy="1188851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2596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38667-CBCA-D54B-9B67-395FEE2C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EKS Cluster - CLIs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3B91D-61E1-E94F-848D-8A91EFD52FEC}"/>
              </a:ext>
            </a:extLst>
          </p:cNvPr>
          <p:cNvSpPr/>
          <p:nvPr/>
        </p:nvSpPr>
        <p:spPr>
          <a:xfrm>
            <a:off x="392523" y="3718931"/>
            <a:ext cx="2051824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4041945" y="2040367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0FFF-8E44-A04D-9020-E0A6EDF1A32D}"/>
              </a:ext>
            </a:extLst>
          </p:cNvPr>
          <p:cNvSpPr/>
          <p:nvPr/>
        </p:nvSpPr>
        <p:spPr>
          <a:xfrm>
            <a:off x="4039715" y="3712739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9AB1F-8D48-4F49-BC0D-7EB8A571E407}"/>
              </a:ext>
            </a:extLst>
          </p:cNvPr>
          <p:cNvSpPr/>
          <p:nvPr/>
        </p:nvSpPr>
        <p:spPr>
          <a:xfrm>
            <a:off x="4041945" y="5437771"/>
            <a:ext cx="2051824" cy="19097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eksctl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C5A3D-AF34-6044-8330-2504650E2C4A}"/>
              </a:ext>
            </a:extLst>
          </p:cNvPr>
          <p:cNvSpPr/>
          <p:nvPr/>
        </p:nvSpPr>
        <p:spPr>
          <a:xfrm>
            <a:off x="6357681" y="2040367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We can control multiple AWS services from the command line and automate them through scripts.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B2228-FCF1-684E-8E53-933857681758}"/>
              </a:ext>
            </a:extLst>
          </p:cNvPr>
          <p:cNvSpPr/>
          <p:nvPr/>
        </p:nvSpPr>
        <p:spPr>
          <a:xfrm>
            <a:off x="6357681" y="3712741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control Kubernetes clusters and objects using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4758-CF8B-AC4A-81BA-F2245F50C752}"/>
              </a:ext>
            </a:extLst>
          </p:cNvPr>
          <p:cNvSpPr/>
          <p:nvPr/>
        </p:nvSpPr>
        <p:spPr>
          <a:xfrm>
            <a:off x="6357681" y="5437772"/>
            <a:ext cx="7570191" cy="1909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dirty="0" err="1"/>
              <a:t>eksctl</a:t>
            </a:r>
            <a:r>
              <a:rPr lang="en-US" dirty="0"/>
              <a:t> is used for creating &amp; deleting clusters on AWS EKS.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create, </a:t>
            </a:r>
            <a:r>
              <a:rPr lang="en-US" dirty="0" err="1"/>
              <a:t>autoscale</a:t>
            </a:r>
            <a:r>
              <a:rPr lang="en-US" dirty="0"/>
              <a:t> and delete node groups.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 </a:t>
            </a:r>
            <a:r>
              <a:rPr lang="en-US" dirty="0" err="1"/>
              <a:t>fargate</a:t>
            </a:r>
            <a:r>
              <a:rPr lang="en-US" dirty="0"/>
              <a:t> profiles using </a:t>
            </a:r>
            <a:r>
              <a:rPr lang="en-US" dirty="0" err="1"/>
              <a:t>eksctl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 In short, it is VERY VERY POWERFUL tool for managing EKS clusters on AWS.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82551D-499A-E045-AA22-39B5F45938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44347" y="2436236"/>
            <a:ext cx="1597598" cy="16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8AC5D9-CD1B-E74F-91D3-645F3C6F472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444347" y="4108608"/>
            <a:ext cx="1595368" cy="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9CF75-AA83-7640-8F7E-FD8ED3558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444347" y="4114800"/>
            <a:ext cx="1597598" cy="227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6EDDEC-8F1C-AC43-9751-DC57265404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A09D58-7B0E-F541-9DFF-C05ECFC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5073"/>
            <a:ext cx="12618720" cy="1188851"/>
          </a:xfrm>
        </p:spPr>
        <p:txBody>
          <a:bodyPr/>
          <a:lstStyle/>
          <a:p>
            <a:r>
              <a:rPr lang="en-US" dirty="0"/>
              <a:t>AWS EKS – Core Objects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55347-88F3-0E4C-B005-2AC8DF3AC8A2}"/>
              </a:ext>
            </a:extLst>
          </p:cNvPr>
          <p:cNvSpPr/>
          <p:nvPr/>
        </p:nvSpPr>
        <p:spPr>
          <a:xfrm>
            <a:off x="5720576" y="1426703"/>
            <a:ext cx="2555859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3A8F7-7B19-9741-B34D-A7EBDE18B4CC}"/>
              </a:ext>
            </a:extLst>
          </p:cNvPr>
          <p:cNvSpPr/>
          <p:nvPr/>
        </p:nvSpPr>
        <p:spPr>
          <a:xfrm>
            <a:off x="722598" y="3503037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32847-705F-034C-A3CA-525CFCB4B6BC}"/>
              </a:ext>
            </a:extLst>
          </p:cNvPr>
          <p:cNvSpPr/>
          <p:nvPr/>
        </p:nvSpPr>
        <p:spPr>
          <a:xfrm>
            <a:off x="4164608" y="3503036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 &amp; Node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B13AD-9D81-1741-86B3-E0EC6C8B7C35}"/>
              </a:ext>
            </a:extLst>
          </p:cNvPr>
          <p:cNvSpPr/>
          <p:nvPr/>
        </p:nvSpPr>
        <p:spPr>
          <a:xfrm>
            <a:off x="7570934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  <a:p>
            <a:pPr algn="ctr"/>
            <a:r>
              <a:rPr lang="en-US" dirty="0"/>
              <a:t>(Serverless)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1E087-12FF-D649-91CD-F7B740434D64}"/>
              </a:ext>
            </a:extLst>
          </p:cNvPr>
          <p:cNvSpPr/>
          <p:nvPr/>
        </p:nvSpPr>
        <p:spPr>
          <a:xfrm>
            <a:off x="11202515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559E0-3563-D241-BD8F-594755D11A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00528" y="2218440"/>
            <a:ext cx="4997978" cy="12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92FF31-4058-034F-930D-88D755EF384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442538" y="2218440"/>
            <a:ext cx="1555968" cy="128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5AA34-C68C-3F49-A6E6-35729C28666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998506" y="2218440"/>
            <a:ext cx="1850358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33ED71-243F-504F-A27F-CFE4372E95F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998506" y="2218440"/>
            <a:ext cx="5481939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8212F5-4361-7548-8C84-67D765DD211A}"/>
              </a:ext>
            </a:extLst>
          </p:cNvPr>
          <p:cNvSpPr/>
          <p:nvPr/>
        </p:nvSpPr>
        <p:spPr>
          <a:xfrm>
            <a:off x="722598" y="4434513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Contains Kubernetes Master components like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kube-apiserver</a:t>
            </a:r>
            <a:r>
              <a:rPr lang="en-US" dirty="0"/>
              <a:t>, </a:t>
            </a:r>
            <a:r>
              <a:rPr lang="en-US" dirty="0" err="1"/>
              <a:t>kube</a:t>
            </a:r>
            <a:r>
              <a:rPr lang="en-US" dirty="0"/>
              <a:t>-controller.</a:t>
            </a:r>
          </a:p>
          <a:p>
            <a:r>
              <a:rPr lang="en-US" dirty="0"/>
              <a:t>It’s a managed service by AWS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47946-81FC-E643-936F-B95B608A6196}"/>
              </a:ext>
            </a:extLst>
          </p:cNvPr>
          <p:cNvSpPr/>
          <p:nvPr/>
        </p:nvSpPr>
        <p:spPr>
          <a:xfrm>
            <a:off x="4164608" y="4434512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 of EC2 Instances where we run our Application workloads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4D63B6-0E40-4E4B-8581-3FE2B0707371}"/>
              </a:ext>
            </a:extLst>
          </p:cNvPr>
          <p:cNvSpPr/>
          <p:nvPr/>
        </p:nvSpPr>
        <p:spPr>
          <a:xfrm>
            <a:off x="7570934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Instead of EC2 Instances, we run our Application workloads on Serverless Fargate profiles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2CEDA7-27B0-DA49-9329-D6E8D053EAF6}"/>
              </a:ext>
            </a:extLst>
          </p:cNvPr>
          <p:cNvSpPr/>
          <p:nvPr/>
        </p:nvSpPr>
        <p:spPr>
          <a:xfrm>
            <a:off x="11202515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AWS VPC we follow secure networking standards which will allow us to run production workloads on EKS. </a:t>
            </a:r>
          </a:p>
        </p:txBody>
      </p:sp>
    </p:spTree>
    <p:extLst>
      <p:ext uri="{BB962C8B-B14F-4D97-AF65-F5344CB8AC3E}">
        <p14:creationId xmlns:p14="http://schemas.microsoft.com/office/powerpoint/2010/main" val="11717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8359E-F080-D948-AF2A-39E9793B66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959E8A-BF10-5C41-8605-5331DCC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EKS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9D2A-AA10-B149-B937-E5FBBCC0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828800"/>
            <a:ext cx="122936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B5E78-238F-8542-BF9B-F35F8D4E3207}"/>
              </a:ext>
            </a:extLst>
          </p:cNvPr>
          <p:cNvSpPr txBox="1"/>
          <p:nvPr/>
        </p:nvSpPr>
        <p:spPr>
          <a:xfrm>
            <a:off x="6858000" y="7724224"/>
            <a:ext cx="14350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© Amazon</a:t>
            </a:r>
          </a:p>
        </p:txBody>
      </p:sp>
    </p:spTree>
    <p:extLst>
      <p:ext uri="{BB962C8B-B14F-4D97-AF65-F5344CB8AC3E}">
        <p14:creationId xmlns:p14="http://schemas.microsoft.com/office/powerpoint/2010/main" val="30948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178632</TotalTime>
  <Words>2509</Words>
  <Application>Microsoft Office PowerPoint</Application>
  <PresentationFormat>Custom</PresentationFormat>
  <Paragraphs>534</Paragraphs>
  <Slides>51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Algerian</vt:lpstr>
      <vt:lpstr>Arial</vt:lpstr>
      <vt:lpstr>Calibri</vt:lpstr>
      <vt:lpstr>Calibri Light</vt:lpstr>
      <vt:lpstr>Office Theme</vt:lpstr>
      <vt:lpstr>Kubernetes for Absolute Beginners on AWS Cloud </vt:lpstr>
      <vt:lpstr>PowerPoint Presentation</vt:lpstr>
      <vt:lpstr>Kubernetes on AWS Cloud</vt:lpstr>
      <vt:lpstr>PowerPoint Presentation</vt:lpstr>
      <vt:lpstr>PowerPoint Presentation</vt:lpstr>
      <vt:lpstr>AWS EKS Cluster - CLIs</vt:lpstr>
      <vt:lpstr>PowerPoint Presentation</vt:lpstr>
      <vt:lpstr>AWS EKS – Core Objects </vt:lpstr>
      <vt:lpstr>How does EKS work?</vt:lpstr>
      <vt:lpstr>EKS Cluster – Core Objects Detailed</vt:lpstr>
      <vt:lpstr>EKS Cluster – Core Objects Detailed</vt:lpstr>
      <vt:lpstr>PowerPoint Presentation</vt:lpstr>
      <vt:lpstr>PowerPoint Presentation</vt:lpstr>
      <vt:lpstr>Kubernetes - Architecture</vt:lpstr>
      <vt:lpstr>Kubernetes Architecture - Master</vt:lpstr>
      <vt:lpstr>Kubernetes Architecture - Master</vt:lpstr>
      <vt:lpstr>Kubernetes Architecture - Master</vt:lpstr>
      <vt:lpstr>Kubernetes Architecture – Worker Nodes</vt:lpstr>
      <vt:lpstr>PowerPoint Presentation</vt:lpstr>
      <vt:lpstr>EKS Kubernetes - Architecture</vt:lpstr>
      <vt:lpstr>PowerPoint Presentation</vt:lpstr>
      <vt:lpstr>Kubernetes - Fundamentals</vt:lpstr>
      <vt:lpstr>Kubernetes - Imperative &amp; Declarative</vt:lpstr>
      <vt:lpstr>PowerPoint Presentation</vt:lpstr>
      <vt:lpstr>Kubernetes - POD</vt:lpstr>
      <vt:lpstr>Kubernetes - POD</vt:lpstr>
      <vt:lpstr>Kubernetes – PODs</vt:lpstr>
      <vt:lpstr>Kubernetes – Multi-Container Pods</vt:lpstr>
      <vt:lpstr>PowerPoint Presentation</vt:lpstr>
      <vt:lpstr>PowerPoint Presentation</vt:lpstr>
      <vt:lpstr>Kubernetes – Service - NodePort</vt:lpstr>
      <vt:lpstr>PowerPoint Presentation</vt:lpstr>
      <vt:lpstr>PowerPoint Presentation</vt:lpstr>
      <vt:lpstr>Kubernetes - ReplicaSets</vt:lpstr>
      <vt:lpstr>Kubernetes – ReplicaSet</vt:lpstr>
      <vt:lpstr>Kubernetes – ReplicaSet</vt:lpstr>
      <vt:lpstr>Kubernetes – ReplicaSet</vt:lpstr>
      <vt:lpstr>PowerPoint Presentation</vt:lpstr>
      <vt:lpstr>PowerPoint Presentation</vt:lpstr>
      <vt:lpstr>Kubernetes – Deployments</vt:lpstr>
      <vt:lpstr>Kubernetes - Deployment</vt:lpstr>
      <vt:lpstr>PowerPoint Presentation</vt:lpstr>
      <vt:lpstr>PowerPoint Presentation</vt:lpstr>
      <vt:lpstr>Kubernetes - Services</vt:lpstr>
      <vt:lpstr> Services</vt:lpstr>
      <vt:lpstr>PowerPoint Presentation</vt:lpstr>
      <vt:lpstr> Services Demo</vt:lpstr>
      <vt:lpstr>PowerPoint Presentation</vt:lpstr>
      <vt:lpstr>YAML Basics</vt:lpstr>
      <vt:lpstr>YAML Basics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venna madhu</cp:lastModifiedBy>
  <cp:revision>850</cp:revision>
  <dcterms:created xsi:type="dcterms:W3CDTF">2019-11-12T03:20:49Z</dcterms:created>
  <dcterms:modified xsi:type="dcterms:W3CDTF">2024-01-15T13:13:16Z</dcterms:modified>
</cp:coreProperties>
</file>