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697" r:id="rId3"/>
    <p:sldId id="353" r:id="rId4"/>
    <p:sldId id="352" r:id="rId5"/>
    <p:sldId id="706" r:id="rId6"/>
    <p:sldId id="270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9A"/>
    <a:srgbClr val="008B8B"/>
    <a:srgbClr val="0432FF"/>
    <a:srgbClr val="F37423"/>
    <a:srgbClr val="00C7BE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51"/>
    <p:restoredTop sz="94632" autoAdjust="0"/>
  </p:normalViewPr>
  <p:slideViewPr>
    <p:cSldViewPr snapToGrid="0">
      <p:cViewPr varScale="1">
        <p:scale>
          <a:sx n="69" d="100"/>
          <a:sy n="69" d="100"/>
        </p:scale>
        <p:origin x="114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73649-E68F-7547-B3E6-410CA33DFD23}" type="datetimeFigureOut">
              <a:rPr lang="en-VN"/>
              <a:t>02/17/2025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9DA84-3FF9-FB45-98BD-20A27889F2B0}" type="slidenum">
              <a:rPr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7931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9DA84-3FF9-FB45-98BD-20A27889F2B0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8206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3BF79-2B68-8821-B3D5-C19E10024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4AF07-D9FA-A6DE-291F-E48FB47461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2A7C46-1BAE-0070-5CE1-326D4AC2E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E9C7E-8629-E220-1356-FB028E5A9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9DA84-3FF9-FB45-98BD-20A27889F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3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94F08-B239-07EB-7C33-D2AD3BC17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4E7698-DB78-5C7B-9F33-84442E9964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73F6C3-DB15-A0C1-FF2B-769F530F3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AD8F5-EC1A-CCB3-606C-1A24C4359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9DA84-3FF9-FB45-98BD-20A27889F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7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5A264-D8D9-D21B-2995-8CB260C7F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755551-E000-2817-E769-1FAFBE2FC9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242305-1E60-24C1-88DB-178CC5529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DF604-BB5A-8CD5-43C8-587FBBBC3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9DA84-3FF9-FB45-98BD-20A27889F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8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886200" cy="692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rgbClr val="1F409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LÊ THỊ THÙY TRANG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6C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75195"/>
            <a:ext cx="4450490" cy="8914306"/>
          </a:xfrm>
          <a:custGeom>
            <a:avLst/>
            <a:gdLst/>
            <a:ahLst/>
            <a:cxnLst/>
            <a:rect l="l" t="t" r="r" b="b"/>
            <a:pathLst>
              <a:path w="4450490" h="8914306">
                <a:moveTo>
                  <a:pt x="0" y="0"/>
                </a:moveTo>
                <a:lnTo>
                  <a:pt x="4450490" y="0"/>
                </a:lnTo>
                <a:lnTo>
                  <a:pt x="4450490" y="8914306"/>
                </a:lnTo>
                <a:lnTo>
                  <a:pt x="0" y="8914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" name="Freeform 3"/>
          <p:cNvSpPr/>
          <p:nvPr/>
        </p:nvSpPr>
        <p:spPr>
          <a:xfrm>
            <a:off x="30480" y="981869"/>
            <a:ext cx="4460621" cy="8986231"/>
          </a:xfrm>
          <a:custGeom>
            <a:avLst/>
            <a:gdLst/>
            <a:ahLst/>
            <a:cxnLst/>
            <a:rect l="l" t="t" r="r" b="b"/>
            <a:pathLst>
              <a:path w="4460621" h="8986231">
                <a:moveTo>
                  <a:pt x="0" y="0"/>
                </a:moveTo>
                <a:lnTo>
                  <a:pt x="4460621" y="0"/>
                </a:lnTo>
                <a:lnTo>
                  <a:pt x="4460621" y="8986231"/>
                </a:lnTo>
                <a:lnTo>
                  <a:pt x="0" y="89862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967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4" name="Freeform 4"/>
          <p:cNvSpPr/>
          <p:nvPr/>
        </p:nvSpPr>
        <p:spPr>
          <a:xfrm>
            <a:off x="0" y="9635852"/>
            <a:ext cx="18288000" cy="762840"/>
          </a:xfrm>
          <a:custGeom>
            <a:avLst/>
            <a:gdLst/>
            <a:ahLst/>
            <a:cxnLst/>
            <a:rect l="l" t="t" r="r" b="b"/>
            <a:pathLst>
              <a:path w="18288000" h="762840">
                <a:moveTo>
                  <a:pt x="0" y="0"/>
                </a:moveTo>
                <a:lnTo>
                  <a:pt x="18288000" y="0"/>
                </a:lnTo>
                <a:lnTo>
                  <a:pt x="18288000" y="762840"/>
                </a:lnTo>
                <a:lnTo>
                  <a:pt x="0" y="7628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937" b="-6937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5" name="Freeform 5"/>
          <p:cNvSpPr/>
          <p:nvPr/>
        </p:nvSpPr>
        <p:spPr>
          <a:xfrm>
            <a:off x="10342272" y="262032"/>
            <a:ext cx="2374268" cy="2114496"/>
          </a:xfrm>
          <a:custGeom>
            <a:avLst/>
            <a:gdLst/>
            <a:ahLst/>
            <a:cxnLst/>
            <a:rect l="l" t="t" r="r" b="b"/>
            <a:pathLst>
              <a:path w="3628048" h="3292539">
                <a:moveTo>
                  <a:pt x="0" y="0"/>
                </a:moveTo>
                <a:lnTo>
                  <a:pt x="3628049" y="0"/>
                </a:lnTo>
                <a:lnTo>
                  <a:pt x="3628049" y="3292539"/>
                </a:lnTo>
                <a:lnTo>
                  <a:pt x="0" y="32925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6" name="TextBox 6"/>
          <p:cNvSpPr txBox="1"/>
          <p:nvPr/>
        </p:nvSpPr>
        <p:spPr>
          <a:xfrm>
            <a:off x="4254359" y="3512091"/>
            <a:ext cx="14003161" cy="809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HƯỚNG DẪN SỬ DỤNG GITHUB CƠ BẢN</a:t>
            </a:r>
            <a:endParaRPr lang="en-US" sz="3500" dirty="0">
              <a:solidFill>
                <a:srgbClr val="F5FFFB"/>
              </a:solidFill>
              <a:latin typeface="Arial" panose="020B0604020202020204" pitchFamily="34" charset="0"/>
              <a:ea typeface="Arial Unicode Bold"/>
              <a:cs typeface="Arial" panose="020B0604020202020204" pitchFamily="34" charset="0"/>
              <a:sym typeface="Arial Unicode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78CC9-4390-D039-7450-E3CFB735841A}"/>
              </a:ext>
            </a:extLst>
          </p:cNvPr>
          <p:cNvSpPr txBox="1"/>
          <p:nvPr/>
        </p:nvSpPr>
        <p:spPr>
          <a:xfrm>
            <a:off x="8433344" y="5689044"/>
            <a:ext cx="9144000" cy="2325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967"/>
              </a:lnSpc>
            </a:pPr>
            <a:r>
              <a:rPr lang="en-US" sz="320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Người trình bày: Nguyễn Duy Khương</a:t>
            </a:r>
            <a:endParaRPr lang="en-US" sz="3200" dirty="0">
              <a:solidFill>
                <a:srgbClr val="F5FFFB"/>
              </a:solidFill>
              <a:latin typeface="Arial" panose="020B0604020202020204" pitchFamily="34" charset="0"/>
              <a:ea typeface="Arial Unicode Bold"/>
              <a:cs typeface="Arial" panose="020B0604020202020204" pitchFamily="34" charset="0"/>
              <a:sym typeface="Arial Unicode Bold"/>
            </a:endParaRPr>
          </a:p>
          <a:p>
            <a:pPr>
              <a:lnSpc>
                <a:spcPts val="5967"/>
              </a:lnSpc>
            </a:pPr>
            <a:r>
              <a:rPr lang="en-US" sz="3200" dirty="0" err="1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Điện</a:t>
            </a:r>
            <a:r>
              <a:rPr lang="en-US" sz="3200" dirty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 </a:t>
            </a:r>
            <a:r>
              <a:rPr lang="en-US" sz="3200" dirty="0" err="1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thoại</a:t>
            </a:r>
            <a:r>
              <a:rPr lang="en-US" sz="320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: 0817115410</a:t>
            </a:r>
            <a:endParaRPr lang="en-US" sz="3200" dirty="0">
              <a:solidFill>
                <a:srgbClr val="F5FFFB"/>
              </a:solidFill>
              <a:latin typeface="Arial" panose="020B0604020202020204" pitchFamily="34" charset="0"/>
              <a:ea typeface="Arial Unicode Bold"/>
              <a:cs typeface="Arial" panose="020B0604020202020204" pitchFamily="34" charset="0"/>
              <a:sym typeface="Arial Unicode Bold"/>
            </a:endParaRPr>
          </a:p>
          <a:p>
            <a:pPr>
              <a:lnSpc>
                <a:spcPts val="5967"/>
              </a:lnSpc>
            </a:pPr>
            <a:r>
              <a:rPr lang="en-US" sz="3200" dirty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Email</a:t>
            </a:r>
            <a:r>
              <a:rPr lang="en-US" sz="320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: khuongnd@</a:t>
            </a:r>
            <a:r>
              <a:rPr lang="en-US" sz="3200" dirty="0" err="1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dainam.edu.vn</a:t>
            </a:r>
            <a:endParaRPr lang="en-US" sz="3200" dirty="0">
              <a:solidFill>
                <a:srgbClr val="F5FFFB"/>
              </a:solidFill>
              <a:latin typeface="Arial" panose="020B0604020202020204" pitchFamily="34" charset="0"/>
              <a:ea typeface="Arial Unicode Bold"/>
              <a:cs typeface="Arial" panose="020B0604020202020204" pitchFamily="34" charset="0"/>
              <a:sym typeface="Arial Unicode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157571" y="9688770"/>
            <a:ext cx="5591214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487">
              <a:defRPr/>
            </a:pPr>
            <a:r>
              <a:rPr lang="en-US" sz="201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ĐĂNG CÔNG</a:t>
            </a:r>
          </a:p>
        </p:txBody>
      </p:sp>
      <p:grpSp>
        <p:nvGrpSpPr>
          <p:cNvPr id="4" name="Group 3"/>
          <p:cNvGrpSpPr/>
          <p:nvPr>
            <p:custDataLst>
              <p:tags r:id="rId2"/>
            </p:custDataLst>
          </p:nvPr>
        </p:nvGrpSpPr>
        <p:grpSpPr>
          <a:xfrm>
            <a:off x="3157571" y="1231906"/>
            <a:ext cx="12069128" cy="5491124"/>
            <a:chOff x="-303" y="2807"/>
            <a:chExt cx="12671" cy="4316"/>
          </a:xfrm>
        </p:grpSpPr>
        <p:sp>
          <p:nvSpPr>
            <p:cNvPr id="3" name="对象3"/>
            <p:cNvSpPr/>
            <p:nvPr>
              <p:custDataLst>
                <p:tags r:id="rId5"/>
              </p:custDataLst>
            </p:nvPr>
          </p:nvSpPr>
          <p:spPr>
            <a:xfrm>
              <a:off x="1015" y="4698"/>
              <a:ext cx="4967" cy="1012"/>
            </a:xfrm>
            <a:prstGeom prst="roundRect">
              <a:avLst/>
            </a:prstGeom>
            <a:solidFill>
              <a:schemeClr val="accent1">
                <a:lumMod val="10000"/>
                <a:lumOff val="90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lIns="1242000" rIns="162000" numCol="1" spcCol="0" rtlCol="0" fromWordArt="0" anchor="ctr" anchorCtr="0" forceAA="0" compatLnSpc="1">
              <a:normAutofit/>
            </a:bodyPr>
            <a:lstStyle/>
            <a:p>
              <a:pPr>
                <a:buSzPct val="100000"/>
                <a:defRPr/>
              </a:pPr>
              <a:r>
                <a:rPr lang="en-US" sz="2500" b="1">
                  <a:solidFill>
                    <a:srgbClr val="1F409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Giới thiệu về Github</a:t>
              </a:r>
              <a:endParaRPr lang="en-US" sz="2500" b="1" dirty="0">
                <a:solidFill>
                  <a:srgbClr val="1F409A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24" name="对象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70" y="4857"/>
              <a:ext cx="790" cy="721"/>
            </a:xfrm>
            <a:prstGeom prst="ellipse">
              <a:avLst/>
            </a:prstGeom>
            <a:gradFill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0" scaled="0"/>
            </a:gradFill>
            <a:ln w="25400"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254000" dist="127000" dir="5400000" algn="ctr" rotWithShape="0">
                      <a:srgbClr val="000000">
                        <a:alpha val="40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none" numCol="1" spcCol="0" rtlCol="0" fromWordArt="0" anchor="ctr" anchorCtr="1" forceAA="0" compatLnSpc="1">
              <a:noAutofit/>
            </a:bodyPr>
            <a:lstStyle/>
            <a:p>
              <a:pPr defTabSz="685487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>
                  <a:solidFill>
                    <a:prstClr val="white">
                      <a:lumMod val="10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1</a:t>
              </a:r>
              <a:endParaRPr lang="en-US" sz="2400" b="1">
                <a:solidFill>
                  <a:prstClr val="white">
                    <a:lumMod val="10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26" name="对象6"/>
            <p:cNvSpPr/>
            <p:nvPr>
              <p:custDataLst>
                <p:tags r:id="rId7"/>
              </p:custDataLst>
            </p:nvPr>
          </p:nvSpPr>
          <p:spPr>
            <a:xfrm>
              <a:off x="1015" y="6111"/>
              <a:ext cx="4967" cy="1012"/>
            </a:xfrm>
            <a:prstGeom prst="roundRect">
              <a:avLst/>
            </a:prstGeom>
            <a:solidFill>
              <a:schemeClr val="accent1">
                <a:lumMod val="10000"/>
                <a:lumOff val="90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lIns="1242000" rIns="162000" numCol="1" spcCol="0" rtlCol="0" fromWordArt="0" anchor="ctr" anchorCtr="0" forceAA="0" compatLnSpc="1">
              <a:normAutofit/>
            </a:bodyPr>
            <a:lstStyle/>
            <a:p>
              <a:pPr>
                <a:buSzPct val="100000"/>
                <a:defRPr/>
              </a:pPr>
              <a:r>
                <a:rPr lang="en-US" sz="2500" b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Cách cài đặt github</a:t>
              </a:r>
            </a:p>
          </p:txBody>
        </p:sp>
        <p:sp>
          <p:nvSpPr>
            <p:cNvPr id="27" name="对象7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170" y="6223"/>
              <a:ext cx="790" cy="788"/>
            </a:xfrm>
            <a:prstGeom prst="ellipse">
              <a:avLst/>
            </a:prstGeom>
            <a:gradFill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0" scaled="0"/>
            </a:gradFill>
            <a:ln w="25400"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254000" dist="127000" dir="5400000" algn="ctr" rotWithShape="0">
                      <a:srgbClr val="000000">
                        <a:alpha val="40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none" numCol="1" spcCol="0" rtlCol="0" fromWordArt="0" anchor="ctr" anchorCtr="1" forceAA="0" compatLnSpc="1">
              <a:noAutofit/>
            </a:bodyPr>
            <a:lstStyle/>
            <a:p>
              <a:pPr defTabSz="685487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>
                  <a:solidFill>
                    <a:prstClr val="white">
                      <a:lumMod val="10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2</a:t>
              </a:r>
              <a:endParaRPr lang="en-US" sz="2400" b="1">
                <a:solidFill>
                  <a:prstClr val="white">
                    <a:lumMod val="10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29" name="对象9"/>
            <p:cNvSpPr/>
            <p:nvPr>
              <p:custDataLst>
                <p:tags r:id="rId9"/>
              </p:custDataLst>
            </p:nvPr>
          </p:nvSpPr>
          <p:spPr>
            <a:xfrm>
              <a:off x="6532" y="4690"/>
              <a:ext cx="4967" cy="1012"/>
            </a:xfrm>
            <a:prstGeom prst="roundRect">
              <a:avLst/>
            </a:prstGeom>
            <a:solidFill>
              <a:schemeClr val="accent1">
                <a:lumMod val="10000"/>
                <a:lumOff val="90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lIns="1242000" rIns="162000" numCol="1" spcCol="0" rtlCol="0" fromWordArt="0" anchor="ctr" anchorCtr="0" forceAA="0" compatLnSpc="1">
              <a:normAutofit/>
            </a:bodyPr>
            <a:lstStyle/>
            <a:p>
              <a:pPr>
                <a:buSzPct val="100000"/>
                <a:defRPr/>
              </a:pPr>
              <a:r>
                <a:rPr lang="en-US" sz="2500" b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Cách tạp Repository</a:t>
              </a:r>
              <a:endParaRPr lang="en-US" sz="25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30" name="对象10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6652" y="4823"/>
              <a:ext cx="790" cy="788"/>
            </a:xfrm>
            <a:prstGeom prst="ellipse">
              <a:avLst/>
            </a:prstGeom>
            <a:gradFill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0" scaled="0"/>
            </a:gradFill>
            <a:ln w="25400"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254000" dist="127000" dir="5400000" algn="ctr" rotWithShape="0">
                      <a:srgbClr val="000000">
                        <a:alpha val="40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none" numCol="1" spcCol="0" rtlCol="0" fromWordArt="0" anchor="ctr" anchorCtr="1" forceAA="0" compatLnSpc="1">
              <a:noAutofit/>
            </a:bodyPr>
            <a:lstStyle/>
            <a:p>
              <a:pPr defTabSz="685487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prstClr val="white">
                      <a:lumMod val="10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3</a:t>
              </a:r>
              <a:endParaRPr lang="en-US" sz="2400" b="1" dirty="0">
                <a:solidFill>
                  <a:prstClr val="white">
                    <a:lumMod val="10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34" name="对象14"/>
            <p:cNvSpPr/>
            <p:nvPr>
              <p:custDataLst>
                <p:tags r:id="rId11"/>
              </p:custDataLst>
            </p:nvPr>
          </p:nvSpPr>
          <p:spPr>
            <a:xfrm>
              <a:off x="-303" y="2807"/>
              <a:ext cx="12671" cy="1092"/>
            </a:xfrm>
            <a:prstGeom prst="roundRect">
              <a:avLst/>
            </a:prstGeom>
            <a:gradFill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0" scaled="0"/>
            </a:gradFill>
            <a:ln w="25400"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254000" dist="127000" dir="5400000" algn="ctr" rotWithShape="0">
                      <a:srgbClr val="000000">
                        <a:alpha val="40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1" forceAA="0" compatLnSpc="1">
              <a:noAutofit/>
            </a:bodyPr>
            <a:lstStyle/>
            <a:p>
              <a:pPr defTabSz="685487">
                <a:buSzPct val="100000"/>
                <a:defRPr/>
              </a:pPr>
              <a:r>
                <a:rPr lang="en-US" sz="3000" b="1">
                  <a:solidFill>
                    <a:prstClr val="white">
                      <a:lumMod val="10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HƯỚNG DẪN SỬ DỤNG GITHUB</a:t>
              </a:r>
              <a:endParaRPr lang="en-US" sz="3000" b="1" dirty="0">
                <a:solidFill>
                  <a:prstClr val="white">
                    <a:lumMod val="10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A2C8742-19FB-0D13-D28D-0FECD5C1153D}"/>
              </a:ext>
            </a:extLst>
          </p:cNvPr>
          <p:cNvSpPr txBox="1"/>
          <p:nvPr/>
        </p:nvSpPr>
        <p:spPr>
          <a:xfrm>
            <a:off x="9668241" y="144494"/>
            <a:ext cx="810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487" lvl="1" algn="r" defTabSz="685487">
              <a:defRPr/>
            </a:pPr>
            <a:r>
              <a:rPr lang="en-US" sz="4200" b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375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ai Nam [PPT] Template 15.png">
            <a:extLst>
              <a:ext uri="{FF2B5EF4-FFF2-40B4-BE49-F238E27FC236}">
                <a16:creationId xmlns:a16="http://schemas.microsoft.com/office/drawing/2014/main" id="{40E8F643-2136-A8EB-FAE5-40156269F4A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241" y="953782"/>
            <a:ext cx="8100000" cy="2413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0188000-ADC7-5BDC-9592-A28B08FDD3C3}"/>
              </a:ext>
            </a:extLst>
          </p:cNvPr>
          <p:cNvGrpSpPr/>
          <p:nvPr/>
        </p:nvGrpSpPr>
        <p:grpSpPr>
          <a:xfrm>
            <a:off x="11" y="9520632"/>
            <a:ext cx="18287990" cy="780624"/>
            <a:chOff x="7" y="6327424"/>
            <a:chExt cx="12191993" cy="520416"/>
          </a:xfrm>
        </p:grpSpPr>
        <p:pic>
          <p:nvPicPr>
            <p:cNvPr id="8" name="Picture 7" descr="Dai Nam [PPT] Template 05.png">
              <a:extLst>
                <a:ext uri="{FF2B5EF4-FFF2-40B4-BE49-F238E27FC236}">
                  <a16:creationId xmlns:a16="http://schemas.microsoft.com/office/drawing/2014/main" id="{26BACC9E-463C-BCA1-E00C-7C81E6F7B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63" y="6327424"/>
              <a:ext cx="10972637" cy="52041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371E1D-D6D4-6D28-A901-E495D4F89F93}"/>
                </a:ext>
              </a:extLst>
            </p:cNvPr>
            <p:cNvSpPr/>
            <p:nvPr/>
          </p:nvSpPr>
          <p:spPr>
            <a:xfrm>
              <a:off x="7" y="6327424"/>
              <a:ext cx="1219363" cy="520415"/>
            </a:xfrm>
            <a:prstGeom prst="rect">
              <a:avLst/>
            </a:prstGeom>
            <a:solidFill>
              <a:srgbClr val="F4732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487">
                <a:defRPr/>
              </a:pPr>
              <a:endParaRPr lang="en-US" sz="27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对象3">
            <a:extLst>
              <a:ext uri="{FF2B5EF4-FFF2-40B4-BE49-F238E27FC236}">
                <a16:creationId xmlns:a16="http://schemas.microsoft.com/office/drawing/2014/main" id="{3E28C143-C2D8-5242-C6FB-763E6DE2768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667909" y="5435491"/>
            <a:ext cx="4731068" cy="1287539"/>
          </a:xfrm>
          <a:prstGeom prst="roundRect">
            <a:avLst/>
          </a:prstGeom>
          <a:solidFill>
            <a:schemeClr val="accent1">
              <a:lumMod val="10000"/>
              <a:lumOff val="90000"/>
            </a:schemeClr>
          </a:soli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1242000" rIns="162000" numCol="1" spcCol="0" rtlCol="0" fromWordArt="0" anchor="ctr" anchorCtr="0" forceAA="0" compatLnSpc="1">
            <a:normAutofit/>
          </a:bodyPr>
          <a:lstStyle/>
          <a:p>
            <a:pPr>
              <a:buSzPct val="100000"/>
              <a:defRPr/>
            </a:pPr>
            <a:r>
              <a:rPr lang="en-US" sz="2500" b="1">
                <a:solidFill>
                  <a:srgbClr val="1F409A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Hướng dẫn sinh viên nộp bài lên Github</a:t>
            </a:r>
            <a:endParaRPr lang="en-US" sz="2500" b="1" dirty="0">
              <a:solidFill>
                <a:srgbClr val="1F409A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2" name="对象10">
            <a:extLst>
              <a:ext uri="{FF2B5EF4-FFF2-40B4-BE49-F238E27FC236}">
                <a16:creationId xmlns:a16="http://schemas.microsoft.com/office/drawing/2014/main" id="{060C2453-9B53-354A-D935-08FC7DF0FCDF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9782208" y="5583416"/>
            <a:ext cx="752475" cy="997120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1" forceAA="0" compatLnSpc="1">
            <a:noAutofit/>
          </a:bodyPr>
          <a:lstStyle/>
          <a:p>
            <a:pPr defTabSz="685487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>
                    <a:lumMod val="10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4</a:t>
            </a:r>
            <a:endParaRPr lang="en-US" sz="2400" b="1" dirty="0">
              <a:solidFill>
                <a:prstClr val="white">
                  <a:lumMod val="100000"/>
                </a:prst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47397-BDEF-069E-EF51-C6562D059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FAEAD94-3536-45B9-04A1-222498838563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03" b="-167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14308AA-2339-0A4D-CE9B-20207C976035}"/>
              </a:ext>
            </a:extLst>
          </p:cNvPr>
          <p:cNvSpPr/>
          <p:nvPr/>
        </p:nvSpPr>
        <p:spPr>
          <a:xfrm>
            <a:off x="16633608" y="162768"/>
            <a:ext cx="1143000" cy="1129703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28E7C23-77E4-7CA6-7053-2B94121D7750}"/>
              </a:ext>
            </a:extLst>
          </p:cNvPr>
          <p:cNvSpPr txBox="1"/>
          <p:nvPr/>
        </p:nvSpPr>
        <p:spPr>
          <a:xfrm>
            <a:off x="0" y="4220170"/>
            <a:ext cx="1828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FF6600"/>
                </a:solidFill>
                <a:latin typeface="Arial"/>
                <a:cs typeface="Arial"/>
              </a:rPr>
              <a:t>Giới thiệu về GitHub</a:t>
            </a:r>
            <a:endParaRPr lang="en-US" sz="5400" b="1">
              <a:solidFill>
                <a:srgbClr val="1F409A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93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6593A-9041-9F51-84A1-DF87B3B03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21E7416-CB49-2566-8889-7641420B3365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03" b="-167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ABA5337-C160-2924-F74E-335C4C01ECCF}"/>
              </a:ext>
            </a:extLst>
          </p:cNvPr>
          <p:cNvSpPr/>
          <p:nvPr/>
        </p:nvSpPr>
        <p:spPr>
          <a:xfrm>
            <a:off x="16629126" y="109670"/>
            <a:ext cx="1143000" cy="1129703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DF72605-287C-4F46-A3D0-C36F19ED1200}"/>
              </a:ext>
            </a:extLst>
          </p:cNvPr>
          <p:cNvSpPr txBox="1"/>
          <p:nvPr/>
        </p:nvSpPr>
        <p:spPr>
          <a:xfrm>
            <a:off x="458724" y="342900"/>
            <a:ext cx="13280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FF6600"/>
                </a:solidFill>
                <a:latin typeface="Arial"/>
                <a:cs typeface="Arial"/>
              </a:rPr>
              <a:t>Github là gì?</a:t>
            </a:r>
            <a:endParaRPr lang="en-US" sz="4400" b="1">
              <a:solidFill>
                <a:srgbClr val="1F409A"/>
              </a:solidFill>
              <a:latin typeface="Arial"/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C20D6FD3-4824-DFB3-02B5-DC75A27698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4" y="1181100"/>
            <a:ext cx="12681785" cy="37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8B2EDF-6657-4F4E-DC7B-D7EFEDC68A56}"/>
              </a:ext>
            </a:extLst>
          </p:cNvPr>
          <p:cNvSpPr txBox="1"/>
          <p:nvPr/>
        </p:nvSpPr>
        <p:spPr>
          <a:xfrm>
            <a:off x="1870364" y="1668298"/>
            <a:ext cx="14491854" cy="7196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4400" b="1"/>
              <a:t>Dictionary</a:t>
            </a:r>
            <a:r>
              <a:rPr lang="vi-VN" sz="4400"/>
              <a:t> là một </a:t>
            </a:r>
            <a:r>
              <a:rPr lang="vi-VN" sz="4400" b="1"/>
              <a:t>cấu trúc dữ liệu</a:t>
            </a:r>
            <a:r>
              <a:rPr lang="vi-VN" sz="4400"/>
              <a:t> dạng ánh xạ (mapping) trong Python, dùng để lưu trữ các cặp </a:t>
            </a:r>
            <a:r>
              <a:rPr lang="vi-VN" sz="4400" b="1"/>
              <a:t>key-value</a:t>
            </a:r>
            <a:r>
              <a:rPr lang="vi-VN" sz="4400"/>
              <a:t> (khóa-giá trị).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4400" b="1"/>
              <a:t> </a:t>
            </a:r>
            <a:r>
              <a:rPr lang="vi-VN" sz="4400" b="1"/>
              <a:t>Key</a:t>
            </a:r>
            <a:r>
              <a:rPr lang="vi-VN" sz="4400"/>
              <a:t> là duy nhất (unique) và đóng vai trò định danh cho từng giá trị.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4400" b="1"/>
              <a:t> </a:t>
            </a:r>
            <a:r>
              <a:rPr lang="vi-VN" sz="4400" b="1"/>
              <a:t>Value</a:t>
            </a:r>
            <a:r>
              <a:rPr lang="vi-VN" sz="4400"/>
              <a:t> là dữ liệu gắn liền với key, có thể là bất kỳ kiểu dữ liệu nào (số, chuỗi, danh sách, thậm chí là dictionary khác).</a:t>
            </a:r>
          </a:p>
        </p:txBody>
      </p:sp>
    </p:spTree>
    <p:extLst>
      <p:ext uri="{BB962C8B-B14F-4D97-AF65-F5344CB8AC3E}">
        <p14:creationId xmlns:p14="http://schemas.microsoft.com/office/powerpoint/2010/main" val="327725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29BB8-4BB4-B9AE-31CD-CCC92DD92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F4F7327-63C5-06DF-910C-A36CC04EE0DA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03" b="-167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91451E0-A84D-12FB-7394-7AF5FCCD72E2}"/>
              </a:ext>
            </a:extLst>
          </p:cNvPr>
          <p:cNvSpPr/>
          <p:nvPr/>
        </p:nvSpPr>
        <p:spPr>
          <a:xfrm>
            <a:off x="16633608" y="162768"/>
            <a:ext cx="1143000" cy="1129703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AC66429-BD24-85A7-204A-D0C628021BF4}"/>
              </a:ext>
            </a:extLst>
          </p:cNvPr>
          <p:cNvSpPr txBox="1"/>
          <p:nvPr/>
        </p:nvSpPr>
        <p:spPr>
          <a:xfrm>
            <a:off x="458724" y="342900"/>
            <a:ext cx="13280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6600"/>
                </a:solidFill>
                <a:latin typeface="Arial"/>
                <a:cs typeface="Arial"/>
              </a:rPr>
              <a:t>HỎI ĐÁP</a:t>
            </a:r>
            <a:endParaRPr lang="en-US" sz="4400" b="1" dirty="0">
              <a:solidFill>
                <a:srgbClr val="1F409A"/>
              </a:solidFill>
              <a:latin typeface="Arial"/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A22D7C31-58ED-7CD0-F071-4F2008A723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4" y="1181100"/>
            <a:ext cx="12681785" cy="37785"/>
          </a:xfrm>
          <a:prstGeom prst="rect">
            <a:avLst/>
          </a:prstGeom>
        </p:spPr>
      </p:pic>
      <p:pic>
        <p:nvPicPr>
          <p:cNvPr id="7" name="Picture 6" descr="A group of chat bubbles with letters&#10;&#10;Description automatically generated">
            <a:extLst>
              <a:ext uri="{FF2B5EF4-FFF2-40B4-BE49-F238E27FC236}">
                <a16:creationId xmlns:a16="http://schemas.microsoft.com/office/drawing/2014/main" id="{C370F534-A164-F01C-16EA-02AB4987E5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1" r="1303"/>
          <a:stretch/>
        </p:blipFill>
        <p:spPr>
          <a:xfrm>
            <a:off x="2217420" y="1567435"/>
            <a:ext cx="13853160" cy="779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6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7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15099" y="723900"/>
            <a:ext cx="5257801" cy="3657600"/>
          </a:xfrm>
          <a:custGeom>
            <a:avLst/>
            <a:gdLst/>
            <a:ahLst/>
            <a:cxnLst/>
            <a:rect l="l" t="t" r="r" b="b"/>
            <a:pathLst>
              <a:path w="8449946" h="8108965">
                <a:moveTo>
                  <a:pt x="0" y="0"/>
                </a:moveTo>
                <a:lnTo>
                  <a:pt x="8449946" y="0"/>
                </a:lnTo>
                <a:lnTo>
                  <a:pt x="8449946" y="8108965"/>
                </a:lnTo>
                <a:lnTo>
                  <a:pt x="0" y="8108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4286"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3074" name="Picture 2" descr="Cảm Ơn, Viết, Thiền">
            <a:extLst>
              <a:ext uri="{FF2B5EF4-FFF2-40B4-BE49-F238E27FC236}">
                <a16:creationId xmlns:a16="http://schemas.microsoft.com/office/drawing/2014/main" id="{A5C7459A-A403-A325-9BD7-A7436CBC2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291" y="3467101"/>
            <a:ext cx="7980217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89.0500000000001,&quot;left&quot;:54,&quot;top&quot;:79.52503937007874,&quot;width&quot;:851.3000787401576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3_1"/>
  <p:tag name="KSO_WM_UNIT_ID" val="diagram20238220_3*n_h_h_i*1_2_3_1"/>
  <p:tag name="KSO_WM_TEMPLATE_CATEGORY" val="diagram"/>
  <p:tag name="KSO_WM_TEMPLATE_INDEX" val="20238220"/>
  <p:tag name="KSO_WM_UNIT_LAYERLEVEL" val="1_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89.0500000000001,&quot;left&quot;:54,&quot;top&quot;:79.52503937007874,&quot;width&quot;:851.3000787401576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238220_3*n_h_a*1_1_1"/>
  <p:tag name="KSO_WM_TEMPLATE_CATEGORY" val="diagram"/>
  <p:tag name="KSO_WM_TEMPLATE_INDEX" val="20238220"/>
  <p:tag name="KSO_WM_UNIT_LAYERLEVEL" val="1_1_1"/>
  <p:tag name="KSO_WM_TAG_VERSION" val="3.0"/>
  <p:tag name="KSO_WM_BEAUTIFY_FLAG" val="#wm#"/>
  <p:tag name="KSO_WM_UNIT_PRESET_TEXT" val="Your title here"/>
  <p:tag name="KSO_WM_UNIT_FILL_TYPE" val="3"/>
  <p:tag name="KSO_WM_UNIT_TEXT_FILL_FORE_SCHEMECOLOR_INDEX" val="1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0500000000001,&quot;left&quot;:54,&quot;top&quot;:79.52503937007874,&quot;width&quot;:851.300078740157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89.0500000000001,&quot;left&quot;:54,&quot;top&quot;:79.52503937007874,&quot;width&quot;:851.3000787401576}"/>
  <p:tag name="KSO_WM_DIAGRAM_COLOR_MATCH_VALUE" val="{&quot;shape&quot;:{&quot;fill&quot;:{&quot;solid&quot;:{&quot;brightness&quot;:0.8999999761581421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38220_3*n_h_h_f*1_2_1_1"/>
  <p:tag name="KSO_WM_TEMPLATE_CATEGORY" val="diagram"/>
  <p:tag name="KSO_WM_TEMPLATE_INDEX" val="20238220"/>
  <p:tag name="KSO_WM_UNIT_LAYERLEVEL" val="1_1_1_1"/>
  <p:tag name="KSO_WM_TAG_VERSION" val="3.0"/>
  <p:tag name="KSO_WM_BEAUTIFY_FLAG" val="#wm#"/>
  <p:tag name="KSO_WM_UNIT_PRESET_TEXT" val="Click here to add text"/>
  <p:tag name="KSO_WM_UNIT_FILL_TYPE" val="1"/>
  <p:tag name="KSO_WM_UNIT_FILL_FORE_SCHEMECOLOR_INDEX" val="5"/>
  <p:tag name="KSO_WM_UNIT_FILL_FORE_SCHEMECOLOR_INDEX_BRIGHTNESS" val="0.9"/>
  <p:tag name="KSO_WM_UNIT_TEXT_FILL_FORE_SCHEMECOLOR_INDEX" val="1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89.0500000000001,&quot;left&quot;:54,&quot;top&quot;:79.52503937007874,&quot;width&quot;:851.3000787401576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3_1"/>
  <p:tag name="KSO_WM_UNIT_ID" val="diagram20238220_3*n_h_h_i*1_2_3_1"/>
  <p:tag name="KSO_WM_TEMPLATE_CATEGORY" val="diagram"/>
  <p:tag name="KSO_WM_TEMPLATE_INDEX" val="20238220"/>
  <p:tag name="KSO_WM_UNIT_LAYERLEVEL" val="1_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89.0500000000001,&quot;left&quot;:54,&quot;top&quot;:79.52503937007874,&quot;width&quot;:851.3000787401576}"/>
  <p:tag name="KSO_WM_DIAGRAM_COLOR_MATCH_VALUE" val="{&quot;shape&quot;:{&quot;fill&quot;:{&quot;solid&quot;:{&quot;brightness&quot;:0.8999999761581421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38220_3*n_h_h_f*1_2_1_1"/>
  <p:tag name="KSO_WM_TEMPLATE_CATEGORY" val="diagram"/>
  <p:tag name="KSO_WM_TEMPLATE_INDEX" val="20238220"/>
  <p:tag name="KSO_WM_UNIT_LAYERLEVEL" val="1_1_1_1"/>
  <p:tag name="KSO_WM_TAG_VERSION" val="3.0"/>
  <p:tag name="KSO_WM_BEAUTIFY_FLAG" val="#wm#"/>
  <p:tag name="KSO_WM_UNIT_PRESET_TEXT" val="Click here to add text"/>
  <p:tag name="KSO_WM_UNIT_FILL_TYPE" val="1"/>
  <p:tag name="KSO_WM_UNIT_FILL_FORE_SCHEMECOLOR_INDEX" val="5"/>
  <p:tag name="KSO_WM_UNIT_FILL_FORE_SCHEMECOLOR_INDEX_BRIGHTNESS" val="0.9"/>
  <p:tag name="KSO_WM_UNIT_TEXT_FILL_FORE_SCHEMECOLOR_INDEX" val="1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89.0500000000001,&quot;left&quot;:54,&quot;top&quot;:79.52503937007874,&quot;width&quot;:851.3000787401576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1"/>
  <p:tag name="KSO_WM_UNIT_ID" val="diagram20238220_3*n_h_h_i*1_2_1_1"/>
  <p:tag name="KSO_WM_TEMPLATE_CATEGORY" val="diagram"/>
  <p:tag name="KSO_WM_TEMPLATE_INDEX" val="20238220"/>
  <p:tag name="KSO_WM_UNIT_LAYERLEVEL" val="1_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89.0500000000001,&quot;left&quot;:54,&quot;top&quot;:79.52503937007874,&quot;width&quot;:851.3000787401576}"/>
  <p:tag name="KSO_WM_DIAGRAM_COLOR_MATCH_VALUE" val="{&quot;shape&quot;:{&quot;fill&quot;:{&quot;solid&quot;:{&quot;brightness&quot;:0.8999999761581421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38220_3*n_h_h_f*1_2_2_1"/>
  <p:tag name="KSO_WM_TEMPLATE_CATEGORY" val="diagram"/>
  <p:tag name="KSO_WM_TEMPLATE_INDEX" val="20238220"/>
  <p:tag name="KSO_WM_UNIT_LAYERLEVEL" val="1_1_1_1"/>
  <p:tag name="KSO_WM_TAG_VERSION" val="3.0"/>
  <p:tag name="KSO_WM_BEAUTIFY_FLAG" val="#wm#"/>
  <p:tag name="KSO_WM_UNIT_PRESET_TEXT" val="Click here to add text"/>
  <p:tag name="KSO_WM_UNIT_FILL_TYPE" val="1"/>
  <p:tag name="KSO_WM_UNIT_FILL_FORE_SCHEMECOLOR_INDEX" val="5"/>
  <p:tag name="KSO_WM_UNIT_FILL_FORE_SCHEMECOLOR_INDEX_BRIGHTNESS" val="0.9"/>
  <p:tag name="KSO_WM_UNIT_TEXT_FILL_FORE_SCHEMECOLOR_INDEX" val="1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89.0500000000001,&quot;left&quot;:54,&quot;top&quot;:79.52503937007874,&quot;width&quot;:851.3000787401576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2_1"/>
  <p:tag name="KSO_WM_UNIT_ID" val="diagram20238220_3*n_h_h_i*1_2_2_1"/>
  <p:tag name="KSO_WM_TEMPLATE_CATEGORY" val="diagram"/>
  <p:tag name="KSO_WM_TEMPLATE_INDEX" val="20238220"/>
  <p:tag name="KSO_WM_UNIT_LAYERLEVEL" val="1_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89.0500000000001,&quot;left&quot;:54,&quot;top&quot;:79.52503937007874,&quot;width&quot;:851.3000787401576}"/>
  <p:tag name="KSO_WM_DIAGRAM_COLOR_MATCH_VALUE" val="{&quot;shape&quot;:{&quot;fill&quot;:{&quot;solid&quot;:{&quot;brightness&quot;:0.8999999761581421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20238220_3*n_h_h_f*1_2_3_1"/>
  <p:tag name="KSO_WM_TEMPLATE_CATEGORY" val="diagram"/>
  <p:tag name="KSO_WM_TEMPLATE_INDEX" val="20238220"/>
  <p:tag name="KSO_WM_UNIT_LAYERLEVEL" val="1_1_1_1"/>
  <p:tag name="KSO_WM_TAG_VERSION" val="3.0"/>
  <p:tag name="KSO_WM_BEAUTIFY_FLAG" val="#wm#"/>
  <p:tag name="KSO_WM_UNIT_PRESET_TEXT" val="Click here to add text"/>
  <p:tag name="KSO_WM_UNIT_FILL_TYPE" val="1"/>
  <p:tag name="KSO_WM_UNIT_FILL_FORE_SCHEMECOLOR_INDEX" val="5"/>
  <p:tag name="KSO_WM_UNIT_FILL_FORE_SCHEMECOLOR_INDEX_BRIGHTNESS" val="0.9"/>
  <p:tag name="KSO_WM_UNIT_TEXT_FILL_FORE_SCHEMECOLOR_INDEX" val="1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4677</TotalTime>
  <Words>153</Words>
  <Application>Microsoft Office PowerPoint</Application>
  <PresentationFormat>Custom</PresentationFormat>
  <Paragraphs>25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Tập huấn nhập học 2024</dc:title>
  <dc:creator>Admin</dc:creator>
  <cp:lastModifiedBy>K.CNTT Nguyễn Duy Khương</cp:lastModifiedBy>
  <cp:revision>74</cp:revision>
  <dcterms:created xsi:type="dcterms:W3CDTF">2006-08-16T00:00:00Z</dcterms:created>
  <dcterms:modified xsi:type="dcterms:W3CDTF">2025-02-17T11:40:25Z</dcterms:modified>
  <dc:identifier>DAGG9A1kugA</dc:identifier>
</cp:coreProperties>
</file>