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65"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4F0F7-842B-4218-9800-5C23C5B86204}"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63AD-730A-4C49-86D2-4DBE7D19E3C3}" type="slidenum">
              <a:rPr lang="en-IN" smtClean="0"/>
              <a:t>‹#›</a:t>
            </a:fld>
            <a:endParaRPr lang="en-IN"/>
          </a:p>
        </p:txBody>
      </p:sp>
    </p:spTree>
    <p:extLst>
      <p:ext uri="{BB962C8B-B14F-4D97-AF65-F5344CB8AC3E}">
        <p14:creationId xmlns:p14="http://schemas.microsoft.com/office/powerpoint/2010/main" val="249278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63AD-730A-4C49-86D2-4DBE7D19E3C3}" type="slidenum">
              <a:rPr lang="en-IN" smtClean="0"/>
              <a:t>1</a:t>
            </a:fld>
            <a:endParaRPr lang="en-IN"/>
          </a:p>
        </p:txBody>
      </p:sp>
    </p:spTree>
    <p:extLst>
      <p:ext uri="{BB962C8B-B14F-4D97-AF65-F5344CB8AC3E}">
        <p14:creationId xmlns:p14="http://schemas.microsoft.com/office/powerpoint/2010/main" val="117431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ECD9-D9CE-9D81-8760-08EBA2CF3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A88079-22D5-3258-3A29-7A5D33418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875D77-7241-4234-5ED2-29A449FED4C2}"/>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FF28E934-F954-CC93-26FE-9754DB6D2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11F49-8B52-BCFE-03F9-DBE8E37B1DDB}"/>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2850139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54C5-D0DE-6906-2454-2D3D51056A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C68939-8452-8B10-D924-025BD213C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56F20-B416-6EEB-89DA-7C53C71D4E19}"/>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EBDE9132-48AE-C952-BDE4-1DBD7BE63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37B14-099A-8AF2-50CB-BFCE6891E692}"/>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272834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7B080-7DD5-E537-0A6B-B2C3E9916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5E555-FAD5-ADE6-73DF-6A11C55D0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6C075-BDF5-1F7E-CB8A-11FFC2A660FB}"/>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C456388F-081E-F0D0-A2B5-606742BE0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EF62E-4DC5-5F49-B568-C34B6BA7540E}"/>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289044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B1F4-3DAE-B469-4186-0BF0A27DD8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9C1516-FCE7-319B-87B2-437E8D687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6F71C-16BA-887D-EDA5-0F6B7ACF3C1D}"/>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121C4DA0-CE9B-352C-944C-994BEF11B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86506-19C0-13D8-1CC4-8C99F9D54903}"/>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25791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5BC-EC39-1D09-A9D0-870CCBB63B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E359E-0645-119D-4185-87D0B035D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5BFEC-B2A1-1B4D-91C1-530BE0152C83}"/>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0B676B2A-0A3D-E804-0368-E835A2832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D72B7-2631-E78B-69B2-B2D18050B113}"/>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36577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F63B-8258-0A5C-4318-F1AD8141E9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537B0-1E9C-6436-4DB1-5CE68C810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3EC852-E6B9-F835-C794-0A9C33A3A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F7FD5E-7563-BAD1-3D2E-C5CD2F81C7F4}"/>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6" name="Footer Placeholder 5">
            <a:extLst>
              <a:ext uri="{FF2B5EF4-FFF2-40B4-BE49-F238E27FC236}">
                <a16:creationId xmlns:a16="http://schemas.microsoft.com/office/drawing/2014/main" id="{F5CFEA74-70B4-DFEE-4B1B-F770C9CAB8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41AE2-850C-ED98-FA5F-3BB8FC0DF35A}"/>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9834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C92E-EB6A-E028-D2D8-14D13E584A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58F639-8048-428F-E3D2-073B0CC9F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A2E1D-6A02-5097-97CC-B15C57548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B44463-05DF-1DD3-4908-59836E7AB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36550-3554-08BA-32D1-5841786B2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4B085-ED24-05C9-ED3B-33A63EF61D20}"/>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8" name="Footer Placeholder 7">
            <a:extLst>
              <a:ext uri="{FF2B5EF4-FFF2-40B4-BE49-F238E27FC236}">
                <a16:creationId xmlns:a16="http://schemas.microsoft.com/office/drawing/2014/main" id="{FD8D93FD-8A66-BF1D-F85F-FD570851F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5185B1-CD45-B583-264A-DA9FF617F900}"/>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19924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BFDC-A961-8D1F-A60F-377C5B3A91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4C6B5C-378C-2E32-EFDA-C4B890B9F7B2}"/>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4" name="Footer Placeholder 3">
            <a:extLst>
              <a:ext uri="{FF2B5EF4-FFF2-40B4-BE49-F238E27FC236}">
                <a16:creationId xmlns:a16="http://schemas.microsoft.com/office/drawing/2014/main" id="{7FEF4528-265B-516A-2D0E-3F3BEB863F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61C4B6-1B5F-606C-1C70-B6639F8FF7CE}"/>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392623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60FC1-6FF5-D934-E9A7-2EF48B5668FE}"/>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3" name="Footer Placeholder 2">
            <a:extLst>
              <a:ext uri="{FF2B5EF4-FFF2-40B4-BE49-F238E27FC236}">
                <a16:creationId xmlns:a16="http://schemas.microsoft.com/office/drawing/2014/main" id="{E35A9F12-22CE-AE76-A033-1CF751B432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E36A08-B68C-85C3-CC7D-63A51FFCBC87}"/>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13531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C15B-615F-6429-2891-79F7BEE9C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91811-6CD2-7ED4-0977-7DF9FE98E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21D00A-579D-6E6D-5F5D-1FB1FBA5D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16CDF-303E-7B37-CF50-627E81590B8B}"/>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6" name="Footer Placeholder 5">
            <a:extLst>
              <a:ext uri="{FF2B5EF4-FFF2-40B4-BE49-F238E27FC236}">
                <a16:creationId xmlns:a16="http://schemas.microsoft.com/office/drawing/2014/main" id="{547A080E-26BF-41BF-7FD8-45DAB267E8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97010-D8B8-BE14-1BB7-C9163668B22A}"/>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25126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7CE7-3487-73AA-944B-EED0FA174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59A03E-60C6-88C9-0F97-9B2DE28D9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D236F3-CE05-A74B-40CD-8F331399B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7B0EB-F5E6-E5E8-3F64-CF1D001F427A}"/>
              </a:ext>
            </a:extLst>
          </p:cNvPr>
          <p:cNvSpPr>
            <a:spLocks noGrp="1"/>
          </p:cNvSpPr>
          <p:nvPr>
            <p:ph type="dt" sz="half" idx="10"/>
          </p:nvPr>
        </p:nvSpPr>
        <p:spPr/>
        <p:txBody>
          <a:bodyPr/>
          <a:lstStyle/>
          <a:p>
            <a:fld id="{66070B6B-BCEA-4D63-87F1-EA0F06053E0E}" type="datetimeFigureOut">
              <a:rPr lang="en-IN" smtClean="0"/>
              <a:t>03-10-2023</a:t>
            </a:fld>
            <a:endParaRPr lang="en-IN"/>
          </a:p>
        </p:txBody>
      </p:sp>
      <p:sp>
        <p:nvSpPr>
          <p:cNvPr id="6" name="Footer Placeholder 5">
            <a:extLst>
              <a:ext uri="{FF2B5EF4-FFF2-40B4-BE49-F238E27FC236}">
                <a16:creationId xmlns:a16="http://schemas.microsoft.com/office/drawing/2014/main" id="{E58C4627-33EE-5AC7-AE99-701774D52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D034B7-F373-897D-CA64-A1EA9C9CFD21}"/>
              </a:ext>
            </a:extLst>
          </p:cNvPr>
          <p:cNvSpPr>
            <a:spLocks noGrp="1"/>
          </p:cNvSpPr>
          <p:nvPr>
            <p:ph type="sldNum" sz="quarter" idx="12"/>
          </p:nvPr>
        </p:nvSpPr>
        <p:spPr/>
        <p:txBody>
          <a:bodyPr/>
          <a:lstStyle/>
          <a:p>
            <a:fld id="{C1736626-2C5E-4148-A551-7BA84860D27D}" type="slidenum">
              <a:rPr lang="en-IN" smtClean="0"/>
              <a:t>‹#›</a:t>
            </a:fld>
            <a:endParaRPr lang="en-IN"/>
          </a:p>
        </p:txBody>
      </p:sp>
    </p:spTree>
    <p:extLst>
      <p:ext uri="{BB962C8B-B14F-4D97-AF65-F5344CB8AC3E}">
        <p14:creationId xmlns:p14="http://schemas.microsoft.com/office/powerpoint/2010/main" val="141051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65AF2-2192-C11F-DAAF-3BD3D0233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E3BE76-CEA1-FF10-02F8-EBC3912D1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ACD7D-B2AD-5D80-2B5F-E14572F7B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70B6B-BCEA-4D63-87F1-EA0F06053E0E}" type="datetimeFigureOut">
              <a:rPr lang="en-IN" smtClean="0"/>
              <a:t>03-10-2023</a:t>
            </a:fld>
            <a:endParaRPr lang="en-IN"/>
          </a:p>
        </p:txBody>
      </p:sp>
      <p:sp>
        <p:nvSpPr>
          <p:cNvPr id="5" name="Footer Placeholder 4">
            <a:extLst>
              <a:ext uri="{FF2B5EF4-FFF2-40B4-BE49-F238E27FC236}">
                <a16:creationId xmlns:a16="http://schemas.microsoft.com/office/drawing/2014/main" id="{371AB97D-EB40-E985-C6C2-689ADADF4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20E953-C800-1030-A174-406B87BCA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36626-2C5E-4148-A551-7BA84860D27D}" type="slidenum">
              <a:rPr lang="en-IN" smtClean="0"/>
              <a:t>‹#›</a:t>
            </a:fld>
            <a:endParaRPr lang="en-IN"/>
          </a:p>
        </p:txBody>
      </p:sp>
    </p:spTree>
    <p:extLst>
      <p:ext uri="{BB962C8B-B14F-4D97-AF65-F5344CB8AC3E}">
        <p14:creationId xmlns:p14="http://schemas.microsoft.com/office/powerpoint/2010/main" val="380180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5AE-DDE4-3009-53E3-B9C2670EBAD0}"/>
              </a:ext>
            </a:extLst>
          </p:cNvPr>
          <p:cNvSpPr>
            <a:spLocks noGrp="1"/>
          </p:cNvSpPr>
          <p:nvPr>
            <p:ph type="ctrTitle"/>
          </p:nvPr>
        </p:nvSpPr>
        <p:spPr>
          <a:xfrm>
            <a:off x="1524000" y="967152"/>
            <a:ext cx="9144000" cy="1529861"/>
          </a:xfrm>
        </p:spPr>
        <p:txBody>
          <a:bodyPr>
            <a:normAutofit/>
          </a:bodyPr>
          <a:lstStyle/>
          <a:p>
            <a:r>
              <a:rPr lang="en-IN" sz="5000" dirty="0"/>
              <a:t>Applied Cryptography </a:t>
            </a:r>
            <a:br>
              <a:rPr lang="en-IN" sz="5000" dirty="0"/>
            </a:br>
            <a:r>
              <a:rPr lang="en-IN" sz="5000" dirty="0"/>
              <a:t>(21AIE431)</a:t>
            </a:r>
          </a:p>
        </p:txBody>
      </p:sp>
      <p:sp>
        <p:nvSpPr>
          <p:cNvPr id="3" name="Subtitle 2">
            <a:extLst>
              <a:ext uri="{FF2B5EF4-FFF2-40B4-BE49-F238E27FC236}">
                <a16:creationId xmlns:a16="http://schemas.microsoft.com/office/drawing/2014/main" id="{A5321730-6ABC-9388-2374-E947A3EC7C53}"/>
              </a:ext>
            </a:extLst>
          </p:cNvPr>
          <p:cNvSpPr>
            <a:spLocks noGrp="1"/>
          </p:cNvSpPr>
          <p:nvPr>
            <p:ph type="subTitle" idx="1"/>
          </p:nvPr>
        </p:nvSpPr>
        <p:spPr>
          <a:xfrm>
            <a:off x="2963009" y="3903786"/>
            <a:ext cx="5908431" cy="1529861"/>
          </a:xfrm>
        </p:spPr>
        <p:txBody>
          <a:bodyPr numCol="1">
            <a:normAutofit fontScale="70000" lnSpcReduction="20000"/>
          </a:bodyPr>
          <a:lstStyle/>
          <a:p>
            <a:r>
              <a:rPr lang="en-IN" dirty="0"/>
              <a:t>Group - 3 Batch - B</a:t>
            </a:r>
          </a:p>
          <a:p>
            <a:r>
              <a:rPr lang="en-IN" dirty="0" err="1"/>
              <a:t>Nallamilli</a:t>
            </a:r>
            <a:r>
              <a:rPr lang="en-IN" dirty="0"/>
              <a:t> Sai Satwik Reddy - CB.EN.U4AIE21139</a:t>
            </a:r>
          </a:p>
          <a:p>
            <a:r>
              <a:rPr lang="en-IN" dirty="0"/>
              <a:t>Vali Poorna </a:t>
            </a:r>
            <a:r>
              <a:rPr lang="en-IN" dirty="0" err="1"/>
              <a:t>Sasidhar</a:t>
            </a:r>
            <a:r>
              <a:rPr lang="en-IN" dirty="0"/>
              <a:t> Reddy - CB.EN.U4AIE21172</a:t>
            </a:r>
          </a:p>
          <a:p>
            <a:r>
              <a:rPr lang="en-IN" dirty="0"/>
              <a:t>Venna Venkata Alluri Rohith - CB.EN.U4AIE21174</a:t>
            </a:r>
          </a:p>
          <a:p>
            <a:r>
              <a:rPr lang="en-IN" dirty="0" err="1"/>
              <a:t>Yeturu</a:t>
            </a:r>
            <a:r>
              <a:rPr lang="en-IN" dirty="0"/>
              <a:t> Shashank Reddy - CB.EN.U4AIE21179</a:t>
            </a:r>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783909E1-EDD8-753B-B0D4-61E925E8AAE7}"/>
              </a:ext>
            </a:extLst>
          </p:cNvPr>
          <p:cNvSpPr txBox="1"/>
          <p:nvPr/>
        </p:nvSpPr>
        <p:spPr>
          <a:xfrm>
            <a:off x="4100147" y="2954214"/>
            <a:ext cx="3991706" cy="461665"/>
          </a:xfrm>
          <a:prstGeom prst="rect">
            <a:avLst/>
          </a:prstGeom>
          <a:noFill/>
        </p:spPr>
        <p:txBody>
          <a:bodyPr wrap="square" rtlCol="0">
            <a:spAutoFit/>
          </a:bodyPr>
          <a:lstStyle/>
          <a:p>
            <a:r>
              <a:rPr lang="en-IN" sz="2400" dirty="0"/>
              <a:t>Encrypted Image Transmission</a:t>
            </a:r>
          </a:p>
        </p:txBody>
      </p:sp>
    </p:spTree>
    <p:extLst>
      <p:ext uri="{BB962C8B-B14F-4D97-AF65-F5344CB8AC3E}">
        <p14:creationId xmlns:p14="http://schemas.microsoft.com/office/powerpoint/2010/main" val="16016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462C3A-37E0-23F1-A1A2-C91B9502DB41}"/>
              </a:ext>
            </a:extLst>
          </p:cNvPr>
          <p:cNvSpPr txBox="1"/>
          <p:nvPr/>
        </p:nvSpPr>
        <p:spPr>
          <a:xfrm>
            <a:off x="386861" y="413239"/>
            <a:ext cx="2488223" cy="369332"/>
          </a:xfrm>
          <a:prstGeom prst="rect">
            <a:avLst/>
          </a:prstGeom>
          <a:noFill/>
        </p:spPr>
        <p:txBody>
          <a:bodyPr wrap="square" rtlCol="0">
            <a:spAutoFit/>
          </a:bodyPr>
          <a:lstStyle/>
          <a:p>
            <a:r>
              <a:rPr lang="en-IN" u="sng" dirty="0"/>
              <a:t>Proposed Pipeline:</a:t>
            </a:r>
          </a:p>
        </p:txBody>
      </p:sp>
      <p:pic>
        <p:nvPicPr>
          <p:cNvPr id="5" name="Picture 4">
            <a:extLst>
              <a:ext uri="{FF2B5EF4-FFF2-40B4-BE49-F238E27FC236}">
                <a16:creationId xmlns:a16="http://schemas.microsoft.com/office/drawing/2014/main" id="{02531CCB-5EBE-FB2B-4583-49D651FB1A17}"/>
              </a:ext>
            </a:extLst>
          </p:cNvPr>
          <p:cNvPicPr>
            <a:picLocks noChangeAspect="1"/>
          </p:cNvPicPr>
          <p:nvPr/>
        </p:nvPicPr>
        <p:blipFill>
          <a:blip r:embed="rId2"/>
          <a:stretch>
            <a:fillRect/>
          </a:stretch>
        </p:blipFill>
        <p:spPr>
          <a:xfrm>
            <a:off x="870439" y="844264"/>
            <a:ext cx="10204572" cy="5401938"/>
          </a:xfrm>
          <a:prstGeom prst="rect">
            <a:avLst/>
          </a:prstGeom>
        </p:spPr>
      </p:pic>
    </p:spTree>
    <p:extLst>
      <p:ext uri="{BB962C8B-B14F-4D97-AF65-F5344CB8AC3E}">
        <p14:creationId xmlns:p14="http://schemas.microsoft.com/office/powerpoint/2010/main" val="301501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4FE26-103C-BD80-1003-A1FBD560BD2D}"/>
              </a:ext>
            </a:extLst>
          </p:cNvPr>
          <p:cNvSpPr txBox="1"/>
          <p:nvPr/>
        </p:nvSpPr>
        <p:spPr>
          <a:xfrm>
            <a:off x="845893" y="932039"/>
            <a:ext cx="10500214" cy="4247317"/>
          </a:xfrm>
          <a:prstGeom prst="rect">
            <a:avLst/>
          </a:prstGeom>
          <a:noFill/>
        </p:spPr>
        <p:txBody>
          <a:bodyPr wrap="square">
            <a:spAutoFit/>
          </a:bodyPr>
          <a:lstStyle/>
          <a:p>
            <a:r>
              <a:rPr lang="en-IN" dirty="0"/>
              <a:t>Base64 encoding/decoding is the process of converting data from its original format (e.g., binary image data) to Base64 and back. Base64 is a popular binary-to-text encoding scheme that converts binary data into a string of printable ASCII characters. It is not encryption in the traditional sense because no secret keys or algorithms are used to secure the data. It is, instead, a reversible transformation used for a variety of purposes, including encoding binary data into a text format that can be safely transmitted. </a:t>
            </a:r>
          </a:p>
          <a:p>
            <a:endParaRPr lang="en-IN" dirty="0"/>
          </a:p>
          <a:p>
            <a:r>
              <a:rPr lang="en-IN" u="sng" dirty="0"/>
              <a:t>Base64 Encoding:</a:t>
            </a:r>
          </a:p>
          <a:p>
            <a:r>
              <a:rPr lang="en-IN" dirty="0"/>
              <a:t>1.The binary data (e.g., image data) is divided into 6-bit chunks.</a:t>
            </a:r>
          </a:p>
          <a:p>
            <a:r>
              <a:rPr lang="en-IN" dirty="0"/>
              <a:t>2.Each 6-bit chunk is represented as a single character from the Base64 character set.</a:t>
            </a:r>
          </a:p>
          <a:p>
            <a:r>
              <a:rPr lang="en-IN" dirty="0"/>
              <a:t>3.These characters are concatenated together to form a Base64-encoded string.</a:t>
            </a:r>
          </a:p>
          <a:p>
            <a:endParaRPr lang="en-IN" dirty="0"/>
          </a:p>
          <a:p>
            <a:r>
              <a:rPr lang="en-IN" u="sng" dirty="0"/>
              <a:t>Base64 Decoding:</a:t>
            </a:r>
          </a:p>
          <a:p>
            <a:r>
              <a:rPr lang="en-IN" dirty="0"/>
              <a:t>1.The Base64-encoded string is divided into 4-character chunks.</a:t>
            </a:r>
          </a:p>
          <a:p>
            <a:r>
              <a:rPr lang="en-IN" dirty="0"/>
              <a:t>2.Each character in the chunk is mapped back to its 6-bit binary representation.</a:t>
            </a:r>
          </a:p>
          <a:p>
            <a:r>
              <a:rPr lang="en-IN" dirty="0"/>
              <a:t>3.These binary representations are combined to reconstruct the original binary data.</a:t>
            </a:r>
          </a:p>
        </p:txBody>
      </p:sp>
      <p:sp>
        <p:nvSpPr>
          <p:cNvPr id="2" name="TextBox 1">
            <a:extLst>
              <a:ext uri="{FF2B5EF4-FFF2-40B4-BE49-F238E27FC236}">
                <a16:creationId xmlns:a16="http://schemas.microsoft.com/office/drawing/2014/main" id="{EAEB64BF-5DB2-C2BC-C17C-2423866FC6E8}"/>
              </a:ext>
            </a:extLst>
          </p:cNvPr>
          <p:cNvSpPr txBox="1"/>
          <p:nvPr/>
        </p:nvSpPr>
        <p:spPr>
          <a:xfrm>
            <a:off x="105506" y="562707"/>
            <a:ext cx="2699239" cy="369332"/>
          </a:xfrm>
          <a:prstGeom prst="rect">
            <a:avLst/>
          </a:prstGeom>
          <a:noFill/>
        </p:spPr>
        <p:txBody>
          <a:bodyPr wrap="square" rtlCol="0">
            <a:spAutoFit/>
          </a:bodyPr>
          <a:lstStyle/>
          <a:p>
            <a:r>
              <a:rPr lang="en-IN" u="sng" dirty="0"/>
              <a:t>Encoding and Decoding :</a:t>
            </a:r>
          </a:p>
        </p:txBody>
      </p:sp>
    </p:spTree>
    <p:extLst>
      <p:ext uri="{BB962C8B-B14F-4D97-AF65-F5344CB8AC3E}">
        <p14:creationId xmlns:p14="http://schemas.microsoft.com/office/powerpoint/2010/main" val="306032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87F02-8378-EE96-C836-2E2D2078D4DA}"/>
              </a:ext>
            </a:extLst>
          </p:cNvPr>
          <p:cNvSpPr txBox="1"/>
          <p:nvPr/>
        </p:nvSpPr>
        <p:spPr>
          <a:xfrm>
            <a:off x="184638" y="404446"/>
            <a:ext cx="1492494" cy="369332"/>
          </a:xfrm>
          <a:prstGeom prst="rect">
            <a:avLst/>
          </a:prstGeom>
          <a:noFill/>
        </p:spPr>
        <p:txBody>
          <a:bodyPr wrap="square" rtlCol="0">
            <a:spAutoFit/>
          </a:bodyPr>
          <a:lstStyle/>
          <a:p>
            <a:r>
              <a:rPr lang="en-IN" u="sng" dirty="0"/>
              <a:t>Transmission:</a:t>
            </a:r>
          </a:p>
        </p:txBody>
      </p:sp>
      <p:sp>
        <p:nvSpPr>
          <p:cNvPr id="6" name="TextBox 5">
            <a:extLst>
              <a:ext uri="{FF2B5EF4-FFF2-40B4-BE49-F238E27FC236}">
                <a16:creationId xmlns:a16="http://schemas.microsoft.com/office/drawing/2014/main" id="{221648D3-A6EE-0A23-59D5-1B45A96327A0}"/>
              </a:ext>
            </a:extLst>
          </p:cNvPr>
          <p:cNvSpPr txBox="1"/>
          <p:nvPr/>
        </p:nvSpPr>
        <p:spPr>
          <a:xfrm>
            <a:off x="1677132" y="422031"/>
            <a:ext cx="8381267" cy="923330"/>
          </a:xfrm>
          <a:prstGeom prst="rect">
            <a:avLst/>
          </a:prstGeom>
          <a:noFill/>
        </p:spPr>
        <p:txBody>
          <a:bodyPr wrap="square">
            <a:spAutoFit/>
          </a:bodyPr>
          <a:lstStyle/>
          <a:p>
            <a:r>
              <a:rPr lang="en-IN" dirty="0"/>
              <a:t>Sending a file via TCP (Transmission Control Protocol) entails first establishing a network connection between a sender (client) and a receiver (server), and then sending the file in smaller chunks or packets. </a:t>
            </a:r>
          </a:p>
        </p:txBody>
      </p:sp>
      <p:sp>
        <p:nvSpPr>
          <p:cNvPr id="8" name="TextBox 7">
            <a:extLst>
              <a:ext uri="{FF2B5EF4-FFF2-40B4-BE49-F238E27FC236}">
                <a16:creationId xmlns:a16="http://schemas.microsoft.com/office/drawing/2014/main" id="{4DA6C081-E8E4-107B-800E-B8284938E156}"/>
              </a:ext>
            </a:extLst>
          </p:cNvPr>
          <p:cNvSpPr txBox="1"/>
          <p:nvPr/>
        </p:nvSpPr>
        <p:spPr>
          <a:xfrm>
            <a:off x="1677132" y="1580328"/>
            <a:ext cx="8460398" cy="2308324"/>
          </a:xfrm>
          <a:prstGeom prst="rect">
            <a:avLst/>
          </a:prstGeom>
          <a:noFill/>
        </p:spPr>
        <p:txBody>
          <a:bodyPr wrap="square">
            <a:spAutoFit/>
          </a:bodyPr>
          <a:lstStyle/>
          <a:p>
            <a:r>
              <a:rPr lang="en-IN" dirty="0"/>
              <a:t>1.First, you must configure a server to accept incoming connections.</a:t>
            </a:r>
          </a:p>
          <a:p>
            <a:r>
              <a:rPr lang="en-IN" dirty="0"/>
              <a:t>2.The server will open a socket, assign it an address and port, and then listen for incoming connections.</a:t>
            </a:r>
          </a:p>
          <a:p>
            <a:r>
              <a:rPr lang="en-IN" dirty="0"/>
              <a:t>3. The client, on the other hand, creates a socket and connects to the server's address and port.</a:t>
            </a:r>
          </a:p>
          <a:p>
            <a:r>
              <a:rPr lang="en-IN" dirty="0"/>
              <a:t>4. On the server side, you'll read the file in chunks and send them over the network.</a:t>
            </a:r>
          </a:p>
          <a:p>
            <a:r>
              <a:rPr lang="en-IN" dirty="0"/>
              <a:t>5. On the client side, you'll receive the file data in chunks and write them to a new file.</a:t>
            </a:r>
          </a:p>
          <a:p>
            <a:r>
              <a:rPr lang="en-IN" dirty="0"/>
              <a:t>6. After the file transfer is complete, close both the client and server sockets.</a:t>
            </a:r>
          </a:p>
        </p:txBody>
      </p:sp>
      <p:sp>
        <p:nvSpPr>
          <p:cNvPr id="9" name="TextBox 8">
            <a:extLst>
              <a:ext uri="{FF2B5EF4-FFF2-40B4-BE49-F238E27FC236}">
                <a16:creationId xmlns:a16="http://schemas.microsoft.com/office/drawing/2014/main" id="{4672A0BE-40E4-9960-0789-476C9F9560B4}"/>
              </a:ext>
            </a:extLst>
          </p:cNvPr>
          <p:cNvSpPr txBox="1"/>
          <p:nvPr/>
        </p:nvSpPr>
        <p:spPr>
          <a:xfrm>
            <a:off x="1395412" y="4356492"/>
            <a:ext cx="9401176" cy="923330"/>
          </a:xfrm>
          <a:prstGeom prst="rect">
            <a:avLst/>
          </a:prstGeom>
          <a:noFill/>
        </p:spPr>
        <p:txBody>
          <a:bodyPr wrap="square" rtlCol="0">
            <a:spAutoFit/>
          </a:bodyPr>
          <a:lstStyle/>
          <a:p>
            <a:r>
              <a:rPr lang="en-IN" dirty="0"/>
              <a:t>The Base 64 encoded file will be encrypted and safely transmitted to another system via TCP                connection. When the encrypted file arrives at the receiver's end, it is decrypted and decoded back into an image.</a:t>
            </a:r>
            <a:endParaRPr lang="en-IN" u="sng" dirty="0"/>
          </a:p>
        </p:txBody>
      </p:sp>
      <p:sp>
        <p:nvSpPr>
          <p:cNvPr id="10" name="TextBox 9">
            <a:extLst>
              <a:ext uri="{FF2B5EF4-FFF2-40B4-BE49-F238E27FC236}">
                <a16:creationId xmlns:a16="http://schemas.microsoft.com/office/drawing/2014/main" id="{76D16A80-8BDE-17DD-6B19-805DAD329DDA}"/>
              </a:ext>
            </a:extLst>
          </p:cNvPr>
          <p:cNvSpPr txBox="1"/>
          <p:nvPr/>
        </p:nvSpPr>
        <p:spPr>
          <a:xfrm>
            <a:off x="518746" y="4356492"/>
            <a:ext cx="1492494" cy="369332"/>
          </a:xfrm>
          <a:prstGeom prst="rect">
            <a:avLst/>
          </a:prstGeom>
          <a:noFill/>
        </p:spPr>
        <p:txBody>
          <a:bodyPr wrap="square" rtlCol="0">
            <a:spAutoFit/>
          </a:bodyPr>
          <a:lstStyle/>
          <a:p>
            <a:r>
              <a:rPr lang="en-IN" u="sng" dirty="0"/>
              <a:t>Process:</a:t>
            </a:r>
          </a:p>
        </p:txBody>
      </p:sp>
    </p:spTree>
    <p:extLst>
      <p:ext uri="{BB962C8B-B14F-4D97-AF65-F5344CB8AC3E}">
        <p14:creationId xmlns:p14="http://schemas.microsoft.com/office/powerpoint/2010/main" val="67944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5A0FC-2395-816A-4E20-4067E05394C7}"/>
              </a:ext>
            </a:extLst>
          </p:cNvPr>
          <p:cNvSpPr txBox="1"/>
          <p:nvPr/>
        </p:nvSpPr>
        <p:spPr>
          <a:xfrm>
            <a:off x="2681654" y="578087"/>
            <a:ext cx="4941277" cy="1200329"/>
          </a:xfrm>
          <a:prstGeom prst="rect">
            <a:avLst/>
          </a:prstGeom>
          <a:noFill/>
        </p:spPr>
        <p:txBody>
          <a:bodyPr wrap="square" rtlCol="0">
            <a:spAutoFit/>
          </a:bodyPr>
          <a:lstStyle/>
          <a:p>
            <a:pPr marL="342900" indent="-342900">
              <a:buAutoNum type="arabicPeriod"/>
            </a:pPr>
            <a:r>
              <a:rPr lang="en-IN" dirty="0"/>
              <a:t>Encoding and Decoding Image to Text and Text to Image.</a:t>
            </a:r>
          </a:p>
          <a:p>
            <a:pPr marL="342900" indent="-342900">
              <a:buAutoNum type="arabicPeriod"/>
            </a:pPr>
            <a:r>
              <a:rPr lang="en-IN" dirty="0"/>
              <a:t>Establishing TCP connection.</a:t>
            </a:r>
          </a:p>
          <a:p>
            <a:pPr marL="342900" indent="-342900">
              <a:buAutoNum type="arabicPeriod"/>
            </a:pPr>
            <a:r>
              <a:rPr lang="en-IN" dirty="0"/>
              <a:t>Transmission of image.</a:t>
            </a:r>
          </a:p>
        </p:txBody>
      </p:sp>
      <p:sp>
        <p:nvSpPr>
          <p:cNvPr id="4" name="TextBox 3">
            <a:extLst>
              <a:ext uri="{FF2B5EF4-FFF2-40B4-BE49-F238E27FC236}">
                <a16:creationId xmlns:a16="http://schemas.microsoft.com/office/drawing/2014/main" id="{91E3A86A-D73C-E1F8-7127-AA22526DCE11}"/>
              </a:ext>
            </a:extLst>
          </p:cNvPr>
          <p:cNvSpPr txBox="1"/>
          <p:nvPr/>
        </p:nvSpPr>
        <p:spPr>
          <a:xfrm>
            <a:off x="648433" y="578087"/>
            <a:ext cx="2033221" cy="369332"/>
          </a:xfrm>
          <a:prstGeom prst="rect">
            <a:avLst/>
          </a:prstGeom>
          <a:noFill/>
        </p:spPr>
        <p:txBody>
          <a:bodyPr wrap="square">
            <a:spAutoFit/>
          </a:bodyPr>
          <a:lstStyle/>
          <a:p>
            <a:r>
              <a:rPr lang="en-IN" u="sng" dirty="0"/>
              <a:t>Work done till now:</a:t>
            </a:r>
            <a:r>
              <a:rPr lang="en-IN" dirty="0"/>
              <a:t> </a:t>
            </a:r>
          </a:p>
        </p:txBody>
      </p:sp>
      <p:sp>
        <p:nvSpPr>
          <p:cNvPr id="5" name="TextBox 4">
            <a:extLst>
              <a:ext uri="{FF2B5EF4-FFF2-40B4-BE49-F238E27FC236}">
                <a16:creationId xmlns:a16="http://schemas.microsoft.com/office/drawing/2014/main" id="{21BA4A76-91CC-7B42-BB02-F037D2B83ED9}"/>
              </a:ext>
            </a:extLst>
          </p:cNvPr>
          <p:cNvSpPr txBox="1"/>
          <p:nvPr/>
        </p:nvSpPr>
        <p:spPr>
          <a:xfrm>
            <a:off x="720969" y="2242038"/>
            <a:ext cx="1406769" cy="369332"/>
          </a:xfrm>
          <a:prstGeom prst="rect">
            <a:avLst/>
          </a:prstGeom>
          <a:noFill/>
        </p:spPr>
        <p:txBody>
          <a:bodyPr wrap="square" rtlCol="0">
            <a:spAutoFit/>
          </a:bodyPr>
          <a:lstStyle/>
          <a:p>
            <a:r>
              <a:rPr lang="en-IN" u="sng" dirty="0"/>
              <a:t>Need to DO :</a:t>
            </a:r>
            <a:r>
              <a:rPr lang="en-IN" dirty="0"/>
              <a:t> </a:t>
            </a:r>
            <a:endParaRPr lang="en-IN" u="sng" dirty="0"/>
          </a:p>
        </p:txBody>
      </p:sp>
      <p:sp>
        <p:nvSpPr>
          <p:cNvPr id="6" name="TextBox 5">
            <a:extLst>
              <a:ext uri="{FF2B5EF4-FFF2-40B4-BE49-F238E27FC236}">
                <a16:creationId xmlns:a16="http://schemas.microsoft.com/office/drawing/2014/main" id="{AE006B27-CDFC-C374-7C32-A2AB5100580C}"/>
              </a:ext>
            </a:extLst>
          </p:cNvPr>
          <p:cNvSpPr txBox="1"/>
          <p:nvPr/>
        </p:nvSpPr>
        <p:spPr>
          <a:xfrm>
            <a:off x="2244970" y="2242764"/>
            <a:ext cx="9712568" cy="923330"/>
          </a:xfrm>
          <a:prstGeom prst="rect">
            <a:avLst/>
          </a:prstGeom>
          <a:noFill/>
        </p:spPr>
        <p:txBody>
          <a:bodyPr wrap="square" rtlCol="0">
            <a:spAutoFit/>
          </a:bodyPr>
          <a:lstStyle/>
          <a:p>
            <a:pPr marL="342900" indent="-342900">
              <a:buAutoNum type="arabicPeriod"/>
            </a:pPr>
            <a:r>
              <a:rPr lang="en-IN" dirty="0"/>
              <a:t>Image Encryption.</a:t>
            </a:r>
          </a:p>
          <a:p>
            <a:pPr marL="342900" indent="-342900">
              <a:buAutoNum type="arabicPeriod"/>
            </a:pPr>
            <a:r>
              <a:rPr lang="en-IN" dirty="0"/>
              <a:t>Developments in the encryption technique for enhanced and more secure transmission of the image data.</a:t>
            </a:r>
          </a:p>
        </p:txBody>
      </p:sp>
    </p:spTree>
    <p:extLst>
      <p:ext uri="{BB962C8B-B14F-4D97-AF65-F5344CB8AC3E}">
        <p14:creationId xmlns:p14="http://schemas.microsoft.com/office/powerpoint/2010/main" val="394810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CDD212-D17F-8EB1-D618-2F9AD3D6E48F}"/>
              </a:ext>
            </a:extLst>
          </p:cNvPr>
          <p:cNvSpPr txBox="1"/>
          <p:nvPr/>
        </p:nvSpPr>
        <p:spPr>
          <a:xfrm>
            <a:off x="4775200" y="2773680"/>
            <a:ext cx="7325360" cy="553998"/>
          </a:xfrm>
          <a:prstGeom prst="rect">
            <a:avLst/>
          </a:prstGeom>
          <a:noFill/>
        </p:spPr>
        <p:txBody>
          <a:bodyPr wrap="square" rtlCol="0">
            <a:spAutoFit/>
          </a:bodyPr>
          <a:lstStyle/>
          <a:p>
            <a:r>
              <a:rPr lang="en-IN" sz="3000" dirty="0"/>
              <a:t>THANK YOU</a:t>
            </a:r>
          </a:p>
        </p:txBody>
      </p:sp>
    </p:spTree>
    <p:extLst>
      <p:ext uri="{BB962C8B-B14F-4D97-AF65-F5344CB8AC3E}">
        <p14:creationId xmlns:p14="http://schemas.microsoft.com/office/powerpoint/2010/main" val="1888385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503</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Applied Cryptography  (21AIE431)</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ROS-(21AIE213)</dc:title>
  <dc:creator>Alluri Rohith</dc:creator>
  <cp:lastModifiedBy>Alluri Rohith</cp:lastModifiedBy>
  <cp:revision>59</cp:revision>
  <dcterms:created xsi:type="dcterms:W3CDTF">2023-06-12T13:12:13Z</dcterms:created>
  <dcterms:modified xsi:type="dcterms:W3CDTF">2023-10-03T13:41:38Z</dcterms:modified>
</cp:coreProperties>
</file>