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99" r:id="rId4"/>
    <p:sldId id="400" r:id="rId5"/>
    <p:sldId id="258" r:id="rId6"/>
    <p:sldId id="259" r:id="rId7"/>
    <p:sldId id="430" r:id="rId8"/>
    <p:sldId id="433" r:id="rId9"/>
    <p:sldId id="434" r:id="rId10"/>
    <p:sldId id="438" r:id="rId11"/>
    <p:sldId id="375" r:id="rId12"/>
    <p:sldId id="376" r:id="rId13"/>
    <p:sldId id="396" r:id="rId14"/>
    <p:sldId id="443" r:id="rId15"/>
    <p:sldId id="440" r:id="rId16"/>
    <p:sldId id="439" r:id="rId17"/>
    <p:sldId id="441" r:id="rId18"/>
    <p:sldId id="442" r:id="rId19"/>
    <p:sldId id="446" r:id="rId20"/>
    <p:sldId id="444" r:id="rId21"/>
    <p:sldId id="445" r:id="rId22"/>
    <p:sldId id="437" r:id="rId23"/>
    <p:sldId id="428"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CE180D-6C9D-4732-B3F2-1F42EFCB9E7B}">
          <p14:sldIdLst>
            <p14:sldId id="256"/>
            <p14:sldId id="257"/>
            <p14:sldId id="399"/>
            <p14:sldId id="400"/>
            <p14:sldId id="258"/>
            <p14:sldId id="259"/>
            <p14:sldId id="430"/>
            <p14:sldId id="433"/>
            <p14:sldId id="434"/>
            <p14:sldId id="438"/>
            <p14:sldId id="375"/>
            <p14:sldId id="376"/>
            <p14:sldId id="396"/>
            <p14:sldId id="443"/>
            <p14:sldId id="440"/>
            <p14:sldId id="439"/>
            <p14:sldId id="441"/>
            <p14:sldId id="442"/>
            <p14:sldId id="446"/>
            <p14:sldId id="444"/>
            <p14:sldId id="445"/>
            <p14:sldId id="437"/>
            <p14:sldId id="428"/>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00760"/>
            <a:ext cx="9144000" cy="1323439"/>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Whiteboard application using machine learning model</a:t>
            </a:r>
          </a:p>
        </p:txBody>
      </p:sp>
      <p:sp>
        <p:nvSpPr>
          <p:cNvPr id="3" name="TextBox 2"/>
          <p:cNvSpPr txBox="1"/>
          <p:nvPr/>
        </p:nvSpPr>
        <p:spPr>
          <a:xfrm>
            <a:off x="4495800" y="3618199"/>
            <a:ext cx="5844396" cy="2000548"/>
          </a:xfrm>
          <a:prstGeom prst="rect">
            <a:avLst/>
          </a:prstGeom>
          <a:noFill/>
        </p:spPr>
        <p:txBody>
          <a:bodyPr wrap="square" rtlCol="0">
            <a:spAutoFit/>
          </a:bodyPr>
          <a:lstStyle/>
          <a:p>
            <a:r>
              <a:rPr lang="en-US" sz="2400" b="1" dirty="0">
                <a:solidFill>
                  <a:schemeClr val="tx2">
                    <a:lumMod val="75000"/>
                  </a:schemeClr>
                </a:solidFill>
              </a:rPr>
              <a:t>Name of the student &amp; Roll.No. </a:t>
            </a:r>
            <a:endParaRPr lang="en-US" sz="2000" b="1" dirty="0">
              <a:solidFill>
                <a:schemeClr val="tx2">
                  <a:lumMod val="75000"/>
                </a:schemeClr>
              </a:solidFill>
            </a:endParaRPr>
          </a:p>
          <a:p>
            <a:r>
              <a:rPr lang="en-GB" altLang="en-US" sz="2000" b="1" dirty="0" err="1">
                <a:solidFill>
                  <a:schemeClr val="tx2">
                    <a:lumMod val="75000"/>
                  </a:schemeClr>
                </a:solidFill>
              </a:rPr>
              <a:t>Kommalapati</a:t>
            </a:r>
            <a:r>
              <a:rPr lang="en-GB" altLang="en-US" sz="2000" b="1" dirty="0">
                <a:solidFill>
                  <a:schemeClr val="tx2">
                    <a:lumMod val="75000"/>
                  </a:schemeClr>
                </a:solidFill>
              </a:rPr>
              <a:t> Sandeep (20H51A0514)</a:t>
            </a:r>
          </a:p>
          <a:p>
            <a:r>
              <a:rPr lang="en-GB" altLang="en-US" sz="2000" b="1" dirty="0">
                <a:solidFill>
                  <a:schemeClr val="tx2">
                    <a:lumMod val="75000"/>
                  </a:schemeClr>
                </a:solidFill>
              </a:rPr>
              <a:t>Saba Zareen                   </a:t>
            </a:r>
            <a:r>
              <a:rPr lang="en-GB" altLang="en-US" sz="2000" b="1" dirty="0">
                <a:solidFill>
                  <a:schemeClr val="tx2">
                    <a:lumMod val="75000"/>
                  </a:schemeClr>
                </a:solidFill>
                <a:sym typeface="+mn-ea"/>
              </a:rPr>
              <a:t>(20H51A0574)</a:t>
            </a:r>
          </a:p>
          <a:p>
            <a:r>
              <a:rPr lang="en-GB" altLang="en-US" sz="2000" b="1" dirty="0">
                <a:solidFill>
                  <a:schemeClr val="tx2">
                    <a:lumMod val="75000"/>
                  </a:schemeClr>
                </a:solidFill>
              </a:rPr>
              <a:t>Vennam Eshwar            </a:t>
            </a:r>
            <a:r>
              <a:rPr lang="en-GB" altLang="en-US" sz="2000" b="1" dirty="0">
                <a:solidFill>
                  <a:schemeClr val="tx2">
                    <a:lumMod val="75000"/>
                  </a:schemeClr>
                </a:solidFill>
                <a:sym typeface="+mn-ea"/>
              </a:rPr>
              <a:t>(20H51A05G0)</a:t>
            </a:r>
          </a:p>
          <a:p>
            <a:endParaRPr lang="en-US" sz="2000" b="1" dirty="0">
              <a:solidFill>
                <a:schemeClr val="tx2">
                  <a:lumMod val="75000"/>
                </a:schemeClr>
              </a:solidFill>
            </a:endParaRPr>
          </a:p>
          <a:p>
            <a:endParaRPr lang="en-US" sz="2000" b="1" dirty="0">
              <a:solidFill>
                <a:schemeClr val="tx2">
                  <a:lumMod val="75000"/>
                </a:schemeClr>
              </a:solidFill>
            </a:endParaRPr>
          </a:p>
        </p:txBody>
      </p:sp>
      <p:sp>
        <p:nvSpPr>
          <p:cNvPr id="4" name="TextBox 3"/>
          <p:cNvSpPr txBox="1"/>
          <p:nvPr/>
        </p:nvSpPr>
        <p:spPr>
          <a:xfrm>
            <a:off x="155575" y="5257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 : Mr. V. Narasimha</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B1D9-AC04-98A9-32FE-62DA99B2EE46}"/>
              </a:ext>
            </a:extLst>
          </p:cNvPr>
          <p:cNvSpPr>
            <a:spLocks noGrp="1"/>
          </p:cNvSpPr>
          <p:nvPr>
            <p:ph type="title"/>
          </p:nvPr>
        </p:nvSpPr>
        <p:spPr>
          <a:xfrm>
            <a:off x="379288" y="152400"/>
            <a:ext cx="7773392" cy="381000"/>
          </a:xfrm>
        </p:spPr>
        <p:txBody>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Problems in existing system</a:t>
            </a:r>
          </a:p>
        </p:txBody>
      </p:sp>
      <p:sp>
        <p:nvSpPr>
          <p:cNvPr id="4" name="CustomShape 1">
            <a:extLst>
              <a:ext uri="{FF2B5EF4-FFF2-40B4-BE49-F238E27FC236}">
                <a16:creationId xmlns:a16="http://schemas.microsoft.com/office/drawing/2014/main" id="{7B417979-B343-E08E-8ECB-39E035F85F77}"/>
              </a:ext>
            </a:extLst>
          </p:cNvPr>
          <p:cNvSpPr/>
          <p:nvPr/>
        </p:nvSpPr>
        <p:spPr>
          <a:xfrm>
            <a:off x="349048" y="585627"/>
            <a:ext cx="8076600" cy="66782"/>
          </a:xfrm>
          <a:prstGeom prst="rect">
            <a:avLst/>
          </a:prstGeom>
          <a:solidFill>
            <a:srgbClr val="7030A0"/>
          </a:solidFill>
          <a:ln w="25560">
            <a:solidFill>
              <a:srgbClr val="3A5F8B"/>
            </a:solidFill>
            <a:round/>
          </a:ln>
        </p:spPr>
        <p:txBody>
          <a:bodyPr/>
          <a:lstStyle/>
          <a:p>
            <a:endParaRPr lang="en-IN"/>
          </a:p>
        </p:txBody>
      </p:sp>
      <p:sp>
        <p:nvSpPr>
          <p:cNvPr id="11" name="TextBox 10">
            <a:extLst>
              <a:ext uri="{FF2B5EF4-FFF2-40B4-BE49-F238E27FC236}">
                <a16:creationId xmlns:a16="http://schemas.microsoft.com/office/drawing/2014/main" id="{BB916220-9DCC-262B-811D-761F43C83E07}"/>
              </a:ext>
            </a:extLst>
          </p:cNvPr>
          <p:cNvSpPr txBox="1"/>
          <p:nvPr/>
        </p:nvSpPr>
        <p:spPr>
          <a:xfrm>
            <a:off x="207452" y="1000016"/>
            <a:ext cx="8479348"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Robust Hand Recognition with Kinect Sensor: In the system proposed used the depth and color information from the Kinect sensor to detect the hand shape. As for gesture recognition, even with the Kinect sensor. It is still a very challenging problem. The resolution of this Kinect sensor is only 640×480. It works well to track a large object, e.g., the human body. But following a tiny thing like a finger is complex.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 Picture Quality: The camera used can't capture very clear pictures. This makes it hard to track small things like fingers accurately.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LED Fitted Finger Movements: It relies on a light attached to the finger, which might not be comfortable. Also, it only works well if there's no other red-colored things around.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Augmented Desk Interface: It's hard for the computer to figure out where fingers are, especially if there are many. Also, it needs a special kind of camera, which can be expensive and might not work well in all lighting.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70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48180" y="4162571"/>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152400" y="3402251"/>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321067" y="100944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2" name="Subtitle 1">
            <a:extLst>
              <a:ext uri="{FF2B5EF4-FFF2-40B4-BE49-F238E27FC236}">
                <a16:creationId xmlns:a16="http://schemas.microsoft.com/office/drawing/2014/main" id="{858F643A-8ED3-FDA9-5839-1451263DC1A8}"/>
              </a:ext>
            </a:extLst>
          </p:cNvPr>
          <p:cNvSpPr>
            <a:spLocks noGrp="1"/>
          </p:cNvSpPr>
          <p:nvPr>
            <p:ph type="subTitle"/>
          </p:nvPr>
        </p:nvSpPr>
        <p:spPr>
          <a:xfrm>
            <a:off x="0" y="1600200"/>
            <a:ext cx="8381160" cy="3450960"/>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will delve into the development of interactive features that enhance the creative process. </a:t>
            </a:r>
          </a:p>
          <a:p>
            <a:pPr algn="just"/>
            <a:r>
              <a:rPr lang="en-US" dirty="0">
                <a:latin typeface="Times New Roman" panose="02020603050405020304" pitchFamily="18" charset="0"/>
                <a:cs typeface="Times New Roman" panose="02020603050405020304" pitchFamily="18" charset="0"/>
              </a:rPr>
              <a:t>     Our research will explore mechanisms for color selection, including gesture-based color </a:t>
            </a:r>
          </a:p>
          <a:p>
            <a:pPr algn="just"/>
            <a:r>
              <a:rPr lang="en-US" dirty="0">
                <a:latin typeface="Times New Roman" panose="02020603050405020304" pitchFamily="18" charset="0"/>
                <a:cs typeface="Times New Roman" panose="02020603050405020304" pitchFamily="18" charset="0"/>
              </a:rPr>
              <a:t>     picking and interactive tools. We will investigate techniques for users to adjust the thickness </a:t>
            </a:r>
          </a:p>
          <a:p>
            <a:pPr algn="just"/>
            <a:r>
              <a:rPr lang="en-US" dirty="0">
                <a:latin typeface="Times New Roman" panose="02020603050405020304" pitchFamily="18" charset="0"/>
                <a:cs typeface="Times New Roman" panose="02020603050405020304" pitchFamily="18" charset="0"/>
              </a:rPr>
              <a:t>     of drawn lines, providing them with creative flexibility while maintaining an intuitive user </a:t>
            </a:r>
          </a:p>
          <a:p>
            <a:pPr algn="just"/>
            <a:r>
              <a:rPr lang="en-US" dirty="0">
                <a:latin typeface="Times New Roman" panose="02020603050405020304" pitchFamily="18" charset="0"/>
                <a:cs typeface="Times New Roman" panose="02020603050405020304" pitchFamily="18" charset="0"/>
              </a:rPr>
              <a:t>     experience. Eraser mode will be implemented through various interaction mechanisms, allowing </a:t>
            </a:r>
          </a:p>
          <a:p>
            <a:pPr algn="just"/>
            <a:r>
              <a:rPr lang="en-US" dirty="0">
                <a:latin typeface="Times New Roman" panose="02020603050405020304" pitchFamily="18" charset="0"/>
                <a:cs typeface="Times New Roman" panose="02020603050405020304" pitchFamily="18" charset="0"/>
              </a:rPr>
              <a:t>     users to correct or remove parts of their drawings effortlessly. Additionally, we will </a:t>
            </a:r>
          </a:p>
          <a:p>
            <a:pPr algn="just"/>
            <a:r>
              <a:rPr lang="en-US" dirty="0">
                <a:latin typeface="Times New Roman" panose="02020603050405020304" pitchFamily="18" charset="0"/>
                <a:cs typeface="Times New Roman" panose="02020603050405020304" pitchFamily="18" charset="0"/>
              </a:rPr>
              <a:t>     explore multiplatform compatibility, adapting the project to different devices and </a:t>
            </a:r>
          </a:p>
          <a:p>
            <a:pPr algn="just"/>
            <a:r>
              <a:rPr lang="en-US" dirty="0">
                <a:latin typeface="Times New Roman" panose="02020603050405020304" pitchFamily="18" charset="0"/>
                <a:cs typeface="Times New Roman" panose="02020603050405020304" pitchFamily="18" charset="0"/>
              </a:rPr>
              <a:t>     platforms, ensuring performance and user experience optimization.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these research objectives, we intend to deliver an engaging and  cutting-edge </a:t>
            </a:r>
          </a:p>
          <a:p>
            <a:pPr algn="just"/>
            <a:r>
              <a:rPr lang="en-US" dirty="0">
                <a:latin typeface="Times New Roman" panose="02020603050405020304" pitchFamily="18" charset="0"/>
                <a:cs typeface="Times New Roman" panose="02020603050405020304" pitchFamily="18" charset="0"/>
              </a:rPr>
              <a:t>     interactive hand-tracking and drawing solution that pushes the boundaries of human-computer</a:t>
            </a:r>
          </a:p>
          <a:p>
            <a:pPr algn="just"/>
            <a:r>
              <a:rPr lang="en-US" dirty="0">
                <a:latin typeface="Times New Roman" panose="02020603050405020304" pitchFamily="18" charset="0"/>
                <a:cs typeface="Times New Roman" panose="02020603050405020304" pitchFamily="18" charset="0"/>
              </a:rPr>
              <a:t>     interaction and digital creativity.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38862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49787" y="3200400"/>
            <a:ext cx="8152560" cy="114228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A5A9-F667-B7DE-5025-8C7781DA5300}"/>
              </a:ext>
            </a:extLst>
          </p:cNvPr>
          <p:cNvSpPr>
            <a:spLocks noGrp="1"/>
          </p:cNvSpPr>
          <p:nvPr>
            <p:ph type="title"/>
          </p:nvPr>
        </p:nvSpPr>
        <p:spPr>
          <a:xfrm>
            <a:off x="338191" y="89385"/>
            <a:ext cx="5104680" cy="1317480"/>
          </a:xfrm>
        </p:spPr>
        <p:txBody>
          <a:bodyPr/>
          <a:lstStyle/>
          <a:p>
            <a:r>
              <a:rPr lang="en-US" sz="3200" b="1" dirty="0">
                <a:solidFill>
                  <a:srgbClr val="C00000"/>
                </a:solidFill>
                <a:latin typeface="Calibri" pitchFamily="34" charset="0"/>
              </a:rPr>
              <a:t>Problem Definition</a:t>
            </a:r>
            <a:br>
              <a:rPr lang="en-US" sz="1800" b="1" dirty="0">
                <a:solidFill>
                  <a:srgbClr val="C00000"/>
                </a:solidFill>
                <a:latin typeface="Calibri" pitchFamily="34" charset="0"/>
              </a:rPr>
            </a:br>
            <a:endParaRPr lang="en-IN" dirty="0"/>
          </a:p>
        </p:txBody>
      </p:sp>
      <p:sp>
        <p:nvSpPr>
          <p:cNvPr id="4" name="TextBox 3">
            <a:extLst>
              <a:ext uri="{FF2B5EF4-FFF2-40B4-BE49-F238E27FC236}">
                <a16:creationId xmlns:a16="http://schemas.microsoft.com/office/drawing/2014/main" id="{3ACCCEF1-D29A-3500-6785-32E6DF7E971C}"/>
              </a:ext>
            </a:extLst>
          </p:cNvPr>
          <p:cNvSpPr txBox="1"/>
          <p:nvPr/>
        </p:nvSpPr>
        <p:spPr>
          <a:xfrm>
            <a:off x="186211" y="1600200"/>
            <a:ext cx="80772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objective is to design a system that enables users to draw and paint in the air, using their hand movements as input, in a natural and intuitive manner. The system should emphasize affordability, ease of use, and flexibility, catering to a wide range of creative applications and user preferences.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addresses the need for affordable and accessible hand tracking and drawing  technology, while also offering a platform for innovation, experimentation,                  and user-driven improvements.</a:t>
            </a:r>
            <a:endParaRPr lang="en-IN"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
        <p:nvSpPr>
          <p:cNvPr id="5" name="CustomShape 1">
            <a:extLst>
              <a:ext uri="{FF2B5EF4-FFF2-40B4-BE49-F238E27FC236}">
                <a16:creationId xmlns:a16="http://schemas.microsoft.com/office/drawing/2014/main" id="{1A27CB57-16FA-0E3C-79BF-CEB84175D700}"/>
              </a:ext>
            </a:extLst>
          </p:cNvPr>
          <p:cNvSpPr/>
          <p:nvPr/>
        </p:nvSpPr>
        <p:spPr>
          <a:xfrm>
            <a:off x="186211" y="914400"/>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690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623A-1145-99F1-0100-7C28D41A73C3}"/>
              </a:ext>
            </a:extLst>
          </p:cNvPr>
          <p:cNvSpPr>
            <a:spLocks noGrp="1"/>
          </p:cNvSpPr>
          <p:nvPr>
            <p:ph type="title"/>
          </p:nvPr>
        </p:nvSpPr>
        <p:spPr>
          <a:xfrm>
            <a:off x="2133600" y="2362200"/>
            <a:ext cx="7771680" cy="1469880"/>
          </a:xfrm>
        </p:spPr>
        <p:txBody>
          <a:bodyPr/>
          <a:lstStyle/>
          <a:p>
            <a:r>
              <a:rPr lang="en-IN" sz="4400" b="1" dirty="0">
                <a:latin typeface="Arial Black" panose="020B0A04020102020204" pitchFamily="34" charset="0"/>
              </a:rPr>
              <a:t>Research Work</a:t>
            </a:r>
          </a:p>
        </p:txBody>
      </p:sp>
      <p:sp>
        <p:nvSpPr>
          <p:cNvPr id="3" name="CustomShape 1">
            <a:extLst>
              <a:ext uri="{FF2B5EF4-FFF2-40B4-BE49-F238E27FC236}">
                <a16:creationId xmlns:a16="http://schemas.microsoft.com/office/drawing/2014/main" id="{094AC6CB-61DF-54C1-638E-2607C64CC156}"/>
              </a:ext>
            </a:extLst>
          </p:cNvPr>
          <p:cNvSpPr/>
          <p:nvPr/>
        </p:nvSpPr>
        <p:spPr>
          <a:xfrm>
            <a:off x="685800" y="3418725"/>
            <a:ext cx="8076600" cy="1524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14563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A115-ED9C-FCD2-86D5-85F543E5F2E9}"/>
              </a:ext>
            </a:extLst>
          </p:cNvPr>
          <p:cNvSpPr>
            <a:spLocks noGrp="1"/>
          </p:cNvSpPr>
          <p:nvPr>
            <p:ph type="title"/>
          </p:nvPr>
        </p:nvSpPr>
        <p:spPr>
          <a:xfrm>
            <a:off x="273780" y="131852"/>
            <a:ext cx="7771680" cy="609600"/>
          </a:xfrm>
        </p:spPr>
        <p:txBody>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Proposed system architecture</a:t>
            </a:r>
          </a:p>
        </p:txBody>
      </p:sp>
      <p:sp>
        <p:nvSpPr>
          <p:cNvPr id="4" name="CustomShape 1">
            <a:extLst>
              <a:ext uri="{FF2B5EF4-FFF2-40B4-BE49-F238E27FC236}">
                <a16:creationId xmlns:a16="http://schemas.microsoft.com/office/drawing/2014/main" id="{B546F112-5D74-32E2-C5C5-37386CAE44A0}"/>
              </a:ext>
            </a:extLst>
          </p:cNvPr>
          <p:cNvSpPr/>
          <p:nvPr/>
        </p:nvSpPr>
        <p:spPr>
          <a:xfrm>
            <a:off x="243540" y="708061"/>
            <a:ext cx="8076600" cy="66782"/>
          </a:xfrm>
          <a:prstGeom prst="rect">
            <a:avLst/>
          </a:prstGeom>
          <a:solidFill>
            <a:srgbClr val="7030A0"/>
          </a:solidFill>
          <a:ln w="25560">
            <a:solidFill>
              <a:srgbClr val="3A5F8B"/>
            </a:solidFill>
            <a:round/>
          </a:ln>
        </p:spPr>
        <p:txBody>
          <a:bodyPr/>
          <a:lstStyle/>
          <a:p>
            <a:endParaRPr lang="en-IN"/>
          </a:p>
        </p:txBody>
      </p:sp>
      <p:pic>
        <p:nvPicPr>
          <p:cNvPr id="6" name="Picture 5">
            <a:extLst>
              <a:ext uri="{FF2B5EF4-FFF2-40B4-BE49-F238E27FC236}">
                <a16:creationId xmlns:a16="http://schemas.microsoft.com/office/drawing/2014/main" id="{BF4F8C18-E2F7-57A1-4D2A-9078A88D76A9}"/>
              </a:ext>
            </a:extLst>
          </p:cNvPr>
          <p:cNvPicPr>
            <a:picLocks noChangeAspect="1"/>
          </p:cNvPicPr>
          <p:nvPr/>
        </p:nvPicPr>
        <p:blipFill>
          <a:blip r:embed="rId2"/>
          <a:stretch>
            <a:fillRect/>
          </a:stretch>
        </p:blipFill>
        <p:spPr>
          <a:xfrm>
            <a:off x="376048" y="1351052"/>
            <a:ext cx="8391904" cy="5029200"/>
          </a:xfrm>
          <a:prstGeom prst="rect">
            <a:avLst/>
          </a:prstGeom>
        </p:spPr>
      </p:pic>
    </p:spTree>
    <p:extLst>
      <p:ext uri="{BB962C8B-B14F-4D97-AF65-F5344CB8AC3E}">
        <p14:creationId xmlns:p14="http://schemas.microsoft.com/office/powerpoint/2010/main" val="41562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4DD9-9A25-E61A-35A7-9C370456D4D1}"/>
              </a:ext>
            </a:extLst>
          </p:cNvPr>
          <p:cNvSpPr>
            <a:spLocks noGrp="1"/>
          </p:cNvSpPr>
          <p:nvPr>
            <p:ph type="title"/>
          </p:nvPr>
        </p:nvSpPr>
        <p:spPr>
          <a:xfrm>
            <a:off x="333571" y="76200"/>
            <a:ext cx="6781080" cy="860280"/>
          </a:xfrm>
        </p:spPr>
        <p:txBody>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Proposed Methods</a:t>
            </a:r>
          </a:p>
        </p:txBody>
      </p:sp>
      <p:pic>
        <p:nvPicPr>
          <p:cNvPr id="5" name="Picture 4">
            <a:extLst>
              <a:ext uri="{FF2B5EF4-FFF2-40B4-BE49-F238E27FC236}">
                <a16:creationId xmlns:a16="http://schemas.microsoft.com/office/drawing/2014/main" id="{3CD8DEED-6DAC-CEBD-25F6-41BDB64E9079}"/>
              </a:ext>
            </a:extLst>
          </p:cNvPr>
          <p:cNvPicPr>
            <a:picLocks noChangeAspect="1"/>
          </p:cNvPicPr>
          <p:nvPr/>
        </p:nvPicPr>
        <p:blipFill>
          <a:blip r:embed="rId2"/>
          <a:stretch>
            <a:fillRect/>
          </a:stretch>
        </p:blipFill>
        <p:spPr>
          <a:xfrm>
            <a:off x="333571" y="762000"/>
            <a:ext cx="8105775" cy="95250"/>
          </a:xfrm>
          <a:prstGeom prst="rect">
            <a:avLst/>
          </a:prstGeom>
        </p:spPr>
      </p:pic>
      <p:sp>
        <p:nvSpPr>
          <p:cNvPr id="7" name="TextBox 6">
            <a:extLst>
              <a:ext uri="{FF2B5EF4-FFF2-40B4-BE49-F238E27FC236}">
                <a16:creationId xmlns:a16="http://schemas.microsoft.com/office/drawing/2014/main" id="{ADA45DCD-46EE-60AE-464C-83517111FD29}"/>
              </a:ext>
            </a:extLst>
          </p:cNvPr>
          <p:cNvSpPr txBox="1"/>
          <p:nvPr/>
        </p:nvSpPr>
        <p:spPr>
          <a:xfrm>
            <a:off x="301756" y="1295400"/>
            <a:ext cx="8458538"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begins by setting up variables and initializing necessary libraries for hand detection and image processing.</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Capture live video from a webcam using OpenCV library.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a:t>
            </a:r>
            <a:r>
              <a:rPr lang="en-US"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library to detect hands in each frame and locate key landmarks on the hand.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positions of finger landmarks to determine which fingers are up or down.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different modes based on finger positions - selection mode when two fingers are up and drawing mode when the index finger is up.</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drawing functionality using finger movements, allowing users to select colors from a predefined palette. Apply image processing techniques like thresholding and bitwise operations to improve drawing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24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4A971-3A26-FA87-0A17-6A14E4A7850B}"/>
              </a:ext>
            </a:extLst>
          </p:cNvPr>
          <p:cNvSpPr>
            <a:spLocks noGrp="1"/>
          </p:cNvSpPr>
          <p:nvPr>
            <p:ph type="title"/>
          </p:nvPr>
        </p:nvSpPr>
        <p:spPr>
          <a:xfrm>
            <a:off x="304800" y="12843"/>
            <a:ext cx="7771680" cy="1469880"/>
          </a:xfrm>
        </p:spPr>
        <p:txBody>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Performance Measure</a:t>
            </a:r>
          </a:p>
        </p:txBody>
      </p:sp>
      <p:pic>
        <p:nvPicPr>
          <p:cNvPr id="5" name="Picture 4">
            <a:extLst>
              <a:ext uri="{FF2B5EF4-FFF2-40B4-BE49-F238E27FC236}">
                <a16:creationId xmlns:a16="http://schemas.microsoft.com/office/drawing/2014/main" id="{763F75E3-BF1E-DFB0-4FFA-7D025C7F07C1}"/>
              </a:ext>
            </a:extLst>
          </p:cNvPr>
          <p:cNvPicPr>
            <a:picLocks noChangeAspect="1"/>
          </p:cNvPicPr>
          <p:nvPr/>
        </p:nvPicPr>
        <p:blipFill>
          <a:blip r:embed="rId2"/>
          <a:stretch>
            <a:fillRect/>
          </a:stretch>
        </p:blipFill>
        <p:spPr>
          <a:xfrm>
            <a:off x="275092" y="990600"/>
            <a:ext cx="8105775" cy="95250"/>
          </a:xfrm>
          <a:prstGeom prst="rect">
            <a:avLst/>
          </a:prstGeom>
        </p:spPr>
      </p:pic>
      <p:pic>
        <p:nvPicPr>
          <p:cNvPr id="4" name="image5.jpeg">
            <a:extLst>
              <a:ext uri="{FF2B5EF4-FFF2-40B4-BE49-F238E27FC236}">
                <a16:creationId xmlns:a16="http://schemas.microsoft.com/office/drawing/2014/main" id="{11BDD714-1339-7ECD-25DE-61C5DC915493}"/>
              </a:ext>
            </a:extLst>
          </p:cNvPr>
          <p:cNvPicPr>
            <a:picLocks noChangeAspect="1"/>
          </p:cNvPicPr>
          <p:nvPr/>
        </p:nvPicPr>
        <p:blipFill>
          <a:blip r:embed="rId3" cstate="print"/>
          <a:stretch>
            <a:fillRect/>
          </a:stretch>
        </p:blipFill>
        <p:spPr>
          <a:xfrm>
            <a:off x="275092" y="1426709"/>
            <a:ext cx="3382508" cy="2353857"/>
          </a:xfrm>
          <a:prstGeom prst="rect">
            <a:avLst/>
          </a:prstGeom>
        </p:spPr>
      </p:pic>
      <p:sp>
        <p:nvSpPr>
          <p:cNvPr id="6" name="TextBox 5">
            <a:extLst>
              <a:ext uri="{FF2B5EF4-FFF2-40B4-BE49-F238E27FC236}">
                <a16:creationId xmlns:a16="http://schemas.microsoft.com/office/drawing/2014/main" id="{AD126556-4DAA-305B-7262-6AEE4027AB0E}"/>
              </a:ext>
            </a:extLst>
          </p:cNvPr>
          <p:cNvSpPr txBox="1"/>
          <p:nvPr/>
        </p:nvSpPr>
        <p:spPr>
          <a:xfrm>
            <a:off x="152400" y="3836075"/>
            <a:ext cx="3733800" cy="2308324"/>
          </a:xfrm>
          <a:prstGeom prst="rect">
            <a:avLst/>
          </a:prstGeom>
          <a:noFill/>
        </p:spPr>
        <p:txBody>
          <a:bodyPr wrap="square" rtlCol="0">
            <a:spAutoFit/>
          </a:bodyPr>
          <a:lstStyle/>
          <a:p>
            <a:pPr algn="just"/>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Graphical User Interface of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 which includes a canvas on which our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writing,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consisting of three different colors to choose 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writing,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 eraser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clear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displays selection or drawing based on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performed.</a:t>
            </a:r>
            <a:endParaRPr lang="en-IN" dirty="0"/>
          </a:p>
        </p:txBody>
      </p:sp>
      <p:pic>
        <p:nvPicPr>
          <p:cNvPr id="8" name="image6.jpeg">
            <a:extLst>
              <a:ext uri="{FF2B5EF4-FFF2-40B4-BE49-F238E27FC236}">
                <a16:creationId xmlns:a16="http://schemas.microsoft.com/office/drawing/2014/main" id="{11146580-1065-2325-5B82-18E0E4FA8B9F}"/>
              </a:ext>
            </a:extLst>
          </p:cNvPr>
          <p:cNvPicPr>
            <a:picLocks noChangeAspect="1"/>
          </p:cNvPicPr>
          <p:nvPr/>
        </p:nvPicPr>
        <p:blipFill>
          <a:blip r:embed="rId4" cstate="print"/>
          <a:stretch>
            <a:fillRect/>
          </a:stretch>
        </p:blipFill>
        <p:spPr>
          <a:xfrm>
            <a:off x="4876800" y="1482723"/>
            <a:ext cx="3710572" cy="2353352"/>
          </a:xfrm>
          <a:prstGeom prst="rect">
            <a:avLst/>
          </a:prstGeom>
        </p:spPr>
      </p:pic>
      <p:sp>
        <p:nvSpPr>
          <p:cNvPr id="9" name="TextBox 8">
            <a:extLst>
              <a:ext uri="{FF2B5EF4-FFF2-40B4-BE49-F238E27FC236}">
                <a16:creationId xmlns:a16="http://schemas.microsoft.com/office/drawing/2014/main" id="{D9EB9BD3-23A8-639C-ACE0-02F7699172CC}"/>
              </a:ext>
            </a:extLst>
          </p:cNvPr>
          <p:cNvSpPr txBox="1"/>
          <p:nvPr/>
        </p:nvSpPr>
        <p:spPr>
          <a:xfrm>
            <a:off x="4724400" y="3962400"/>
            <a:ext cx="3862972" cy="2751522"/>
          </a:xfrm>
          <a:prstGeom prst="rect">
            <a:avLst/>
          </a:prstGeom>
          <a:noFill/>
        </p:spPr>
        <p:txBody>
          <a:bodyPr wrap="square" rtlCol="0">
            <a:spAutoFit/>
          </a:bodyPr>
          <a:lstStyle/>
          <a:p>
            <a:pPr marL="66040" marR="40005" algn="just">
              <a:lnSpc>
                <a:spcPct val="110000"/>
              </a:lnSpc>
              <a:spcBef>
                <a:spcPts val="865"/>
              </a:spcBef>
              <a:spcAft>
                <a:spcPts val="0"/>
              </a:spcAft>
            </a:pPr>
            <a:r>
              <a:rPr lang="en-IN" sz="1800" dirty="0">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selection of the color red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two fingers index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middle,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where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color gets captured and can access it for writing 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screen. Mode also displays selection as we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header.</a:t>
            </a:r>
            <a:endParaRPr lang="en-IN" sz="1800" dirty="0">
              <a:effectLst/>
              <a:latin typeface="Times New Roman" panose="02020603050405020304" pitchFamily="18" charset="0"/>
              <a:ea typeface="Times New Roman" panose="02020603050405020304" pitchFamily="18" charset="0"/>
            </a:endParaRPr>
          </a:p>
          <a:p>
            <a:pPr marL="66040" algn="just"/>
            <a:br>
              <a:rPr lang="en-US"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873337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a:extLst>
              <a:ext uri="{FF2B5EF4-FFF2-40B4-BE49-F238E27FC236}">
                <a16:creationId xmlns:a16="http://schemas.microsoft.com/office/drawing/2014/main" id="{CF1D6303-5A82-5F04-F6AA-7EBE0658A918}"/>
              </a:ext>
            </a:extLst>
          </p:cNvPr>
          <p:cNvPicPr>
            <a:picLocks noChangeAspect="1"/>
          </p:cNvPicPr>
          <p:nvPr/>
        </p:nvPicPr>
        <p:blipFill>
          <a:blip r:embed="rId2" cstate="print"/>
          <a:stretch>
            <a:fillRect/>
          </a:stretch>
        </p:blipFill>
        <p:spPr>
          <a:xfrm>
            <a:off x="381000" y="457200"/>
            <a:ext cx="3657600" cy="2601703"/>
          </a:xfrm>
          <a:prstGeom prst="rect">
            <a:avLst/>
          </a:prstGeom>
        </p:spPr>
      </p:pic>
      <p:sp>
        <p:nvSpPr>
          <p:cNvPr id="3" name="TextBox 2">
            <a:extLst>
              <a:ext uri="{FF2B5EF4-FFF2-40B4-BE49-F238E27FC236}">
                <a16:creationId xmlns:a16="http://schemas.microsoft.com/office/drawing/2014/main" id="{E7F17FC4-1F90-F491-7182-BFC3C6986B62}"/>
              </a:ext>
            </a:extLst>
          </p:cNvPr>
          <p:cNvSpPr txBox="1"/>
          <p:nvPr/>
        </p:nvSpPr>
        <p:spPr>
          <a:xfrm>
            <a:off x="381000" y="3463246"/>
            <a:ext cx="3657600" cy="1477328"/>
          </a:xfrm>
          <a:prstGeom prst="rect">
            <a:avLst/>
          </a:prstGeom>
          <a:noFill/>
        </p:spPr>
        <p:txBody>
          <a:bodyPr wrap="square" rtlCol="0">
            <a:spAutoFit/>
          </a:bodyPr>
          <a:lstStyle/>
          <a:p>
            <a:pPr algn="just"/>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writing of the text based on our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hand movements and this can done by using only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finger.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 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drawing,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writings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endParaRPr lang="en-IN" dirty="0"/>
          </a:p>
        </p:txBody>
      </p:sp>
      <p:pic>
        <p:nvPicPr>
          <p:cNvPr id="4" name="image8.jpeg">
            <a:extLst>
              <a:ext uri="{FF2B5EF4-FFF2-40B4-BE49-F238E27FC236}">
                <a16:creationId xmlns:a16="http://schemas.microsoft.com/office/drawing/2014/main" id="{FDB56DF7-CE6D-9110-0EBE-184CB2CA495C}"/>
              </a:ext>
            </a:extLst>
          </p:cNvPr>
          <p:cNvPicPr>
            <a:picLocks noChangeAspect="1"/>
          </p:cNvPicPr>
          <p:nvPr/>
        </p:nvPicPr>
        <p:blipFill>
          <a:blip r:embed="rId3" cstate="print"/>
          <a:stretch>
            <a:fillRect/>
          </a:stretch>
        </p:blipFill>
        <p:spPr>
          <a:xfrm>
            <a:off x="5089135" y="569013"/>
            <a:ext cx="3521465" cy="2489890"/>
          </a:xfrm>
          <a:prstGeom prst="rect">
            <a:avLst/>
          </a:prstGeom>
        </p:spPr>
      </p:pic>
      <p:sp>
        <p:nvSpPr>
          <p:cNvPr id="5" name="TextBox 4">
            <a:extLst>
              <a:ext uri="{FF2B5EF4-FFF2-40B4-BE49-F238E27FC236}">
                <a16:creationId xmlns:a16="http://schemas.microsoft.com/office/drawing/2014/main" id="{69F7481E-73E2-CCC4-04AA-7344E75A3286}"/>
              </a:ext>
            </a:extLst>
          </p:cNvPr>
          <p:cNvSpPr txBox="1"/>
          <p:nvPr/>
        </p:nvSpPr>
        <p:spPr>
          <a:xfrm>
            <a:off x="4953000" y="3561658"/>
            <a:ext cx="3048000" cy="923330"/>
          </a:xfrm>
          <a:prstGeom prst="rect">
            <a:avLst/>
          </a:prstGeom>
          <a:noFill/>
        </p:spPr>
        <p:txBody>
          <a:bodyPr wrap="square" rtlCol="0">
            <a:spAutoFit/>
          </a:bodyPr>
          <a:lstStyle/>
          <a:p>
            <a:pPr algn="just"/>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selection of the eraser to clear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written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5"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5891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US" sz="2000" b="1" dirty="0">
                <a:solidFill>
                  <a:srgbClr val="000000"/>
                </a:solidFill>
                <a:latin typeface="Bookman Old Style" pitchFamily="18" charset="0"/>
              </a:rPr>
              <a:t> Abstract </a:t>
            </a:r>
          </a:p>
          <a:p>
            <a:pPr>
              <a:buFont typeface="Arial" pitchFamily="34" charset="0"/>
              <a:buChar char="•"/>
            </a:pPr>
            <a:r>
              <a:rPr lang="en-US" sz="2000" b="1" dirty="0">
                <a:solidFill>
                  <a:srgbClr val="000000"/>
                </a:solidFill>
                <a:latin typeface="Bookman Old Style" pitchFamily="18" charset="0"/>
              </a:rPr>
              <a:t> Introduction </a:t>
            </a:r>
          </a:p>
          <a:p>
            <a:pPr>
              <a:buFont typeface="Arial"/>
              <a:buChar char="•"/>
            </a:pPr>
            <a:r>
              <a:rPr lang="en-US" sz="2000" b="1" dirty="0">
                <a:solidFill>
                  <a:srgbClr val="000000"/>
                </a:solidFill>
                <a:latin typeface="Bookman Old Style" pitchFamily="18" charset="0"/>
              </a:rPr>
              <a:t> Literature survey</a:t>
            </a:r>
          </a:p>
          <a:p>
            <a:pPr lvl="1">
              <a:buFont typeface="Arial"/>
              <a:buChar char="•"/>
            </a:pPr>
            <a:r>
              <a:rPr lang="en-US" sz="2000" b="1" dirty="0">
                <a:solidFill>
                  <a:srgbClr val="000000"/>
                </a:solidFill>
                <a:latin typeface="Bookman Old Style" pitchFamily="18" charset="0"/>
              </a:rPr>
              <a:t> Existing system</a:t>
            </a:r>
          </a:p>
          <a:p>
            <a:pPr lvl="2"/>
            <a:r>
              <a:rPr lang="en-US" sz="2000" dirty="0">
                <a:solidFill>
                  <a:srgbClr val="000000"/>
                </a:solidFill>
                <a:latin typeface="Bookman Old Style" pitchFamily="18" charset="0"/>
              </a:rPr>
              <a:t>- Problems in existing system</a:t>
            </a:r>
          </a:p>
          <a:p>
            <a:pPr>
              <a:buFont typeface="Arial" pitchFamily="34" charset="0"/>
              <a:buChar char="•"/>
            </a:pPr>
            <a:r>
              <a:rPr lang="en-US" sz="2000" b="1" dirty="0">
                <a:solidFill>
                  <a:srgbClr val="000000"/>
                </a:solidFill>
                <a:latin typeface="Bookman Old Style" pitchFamily="18" charset="0"/>
              </a:rPr>
              <a:t> Research Objective of Presentation</a:t>
            </a:r>
          </a:p>
          <a:p>
            <a:pPr>
              <a:buFont typeface="Arial" pitchFamily="34" charset="0"/>
              <a:buChar char="•"/>
            </a:pPr>
            <a:r>
              <a:rPr lang="en-US" sz="2000" b="1" dirty="0">
                <a:solidFill>
                  <a:srgbClr val="000000"/>
                </a:solidFill>
                <a:latin typeface="Bookman Old Style" pitchFamily="18" charset="0"/>
              </a:rPr>
              <a:t> Problem Definition</a:t>
            </a:r>
          </a:p>
          <a:p>
            <a:pPr>
              <a:buFont typeface="Arial" pitchFamily="34" charset="0"/>
              <a:buChar char="•"/>
            </a:pPr>
            <a:r>
              <a:rPr lang="en-US" sz="2000" b="1" dirty="0">
                <a:solidFill>
                  <a:srgbClr val="000000"/>
                </a:solidFill>
                <a:latin typeface="Bookman Old Style" pitchFamily="18" charset="0"/>
              </a:rPr>
              <a:t> Research work</a:t>
            </a:r>
          </a:p>
          <a:p>
            <a:r>
              <a:rPr lang="en-US" sz="2000" b="1" dirty="0">
                <a:solidFill>
                  <a:srgbClr val="000000"/>
                </a:solidFill>
                <a:latin typeface="Bookman Old Style" pitchFamily="18" charset="0"/>
              </a:rPr>
              <a:t>	</a:t>
            </a:r>
            <a:r>
              <a:rPr lang="en-US" sz="2000" dirty="0">
                <a:solidFill>
                  <a:srgbClr val="000000"/>
                </a:solidFill>
                <a:latin typeface="Bookman Old Style" pitchFamily="18" charset="0"/>
              </a:rPr>
              <a:t>- Proposed  system architecture</a:t>
            </a:r>
          </a:p>
          <a:p>
            <a:r>
              <a:rPr lang="en-US" sz="2000" dirty="0">
                <a:solidFill>
                  <a:srgbClr val="000000"/>
                </a:solidFill>
                <a:latin typeface="Bookman Old Style" pitchFamily="18" charset="0"/>
              </a:rPr>
              <a:t>	- Methods</a:t>
            </a:r>
          </a:p>
          <a:p>
            <a:r>
              <a:rPr lang="en-US" sz="2000" dirty="0">
                <a:solidFill>
                  <a:srgbClr val="000000"/>
                </a:solidFill>
                <a:latin typeface="Bookman Old Style" pitchFamily="18" charset="0"/>
              </a:rPr>
              <a:t>	- Comparison of Proposed  system with an existing system</a:t>
            </a:r>
          </a:p>
          <a:p>
            <a:pPr>
              <a:buFont typeface="Arial" pitchFamily="34" charset="0"/>
              <a:buChar char="•"/>
            </a:pPr>
            <a:r>
              <a:rPr lang="en-US" sz="2000" b="1" dirty="0">
                <a:solidFill>
                  <a:srgbClr val="000000"/>
                </a:solidFill>
                <a:latin typeface="Bookman Old Style" pitchFamily="18" charset="0"/>
              </a:rPr>
              <a:t> Performance Measure</a:t>
            </a:r>
          </a:p>
          <a:p>
            <a:pPr>
              <a:buFont typeface="Arial" pitchFamily="34" charset="0"/>
              <a:buChar char="•"/>
            </a:pPr>
            <a:r>
              <a:rPr lang="en-US" sz="2000" b="1" dirty="0">
                <a:solidFill>
                  <a:srgbClr val="000000"/>
                </a:solidFill>
                <a:latin typeface="Bookman Old Style" pitchFamily="18" charset="0"/>
              </a:rPr>
              <a:t> Results	</a:t>
            </a:r>
            <a:endParaRPr lang="en-US" sz="2000" dirty="0">
              <a:solidFill>
                <a:srgbClr val="000000"/>
              </a:solidFill>
              <a:latin typeface="Bookman Old Style" pitchFamily="18" charset="0"/>
            </a:endParaRPr>
          </a:p>
          <a:p>
            <a:pPr>
              <a:buFont typeface="Arial" pitchFamily="34" charset="0"/>
              <a:buChar char="•"/>
            </a:pPr>
            <a:r>
              <a:rPr lang="en-US" sz="2000" b="1" dirty="0">
                <a:solidFill>
                  <a:srgbClr val="000000"/>
                </a:solidFill>
                <a:latin typeface="Bookman Old Style" pitchFamily="18" charset="0"/>
              </a:rPr>
              <a:t> Conclusion</a:t>
            </a:r>
          </a:p>
          <a:p>
            <a:pPr>
              <a:buFont typeface="Arial" pitchFamily="34" charset="0"/>
              <a:buChar char="•"/>
            </a:pPr>
            <a:r>
              <a:rPr lang="en-US" sz="2000" b="1" dirty="0">
                <a:solidFill>
                  <a:srgbClr val="000000"/>
                </a:solidFill>
                <a:latin typeface="Bookman Old Style" pitchFamily="18" charset="0"/>
              </a:rPr>
              <a:t> Future Work</a:t>
            </a:r>
          </a:p>
          <a:p>
            <a:pPr>
              <a:buFont typeface="Arial" pitchFamily="34" charset="0"/>
              <a:buChar char="•"/>
            </a:pPr>
            <a:r>
              <a:rPr lang="en-US" sz="2000" b="1" dirty="0">
                <a:solidFill>
                  <a:srgbClr val="000000"/>
                </a:solidFill>
                <a:latin typeface="Bookman Old Style" pitchFamily="18" charset="0"/>
              </a:rPr>
              <a:t> References</a:t>
            </a:r>
            <a:r>
              <a:rPr lang="en-US" sz="2800" b="1" dirty="0">
                <a:solidFill>
                  <a:srgbClr val="000000"/>
                </a:solidFill>
                <a:latin typeface="Calibri"/>
              </a:rPr>
              <a:t>	</a:t>
            </a:r>
            <a:endParaRPr lang="en-US" dirty="0"/>
          </a:p>
          <a:p>
            <a:pPr>
              <a:lnSpc>
                <a:spcPct val="100000"/>
              </a:lnSpc>
            </a:pPr>
            <a:endParaRPr lang="en-US"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5A46-2BAC-75C0-6AA6-D67383EC84C6}"/>
              </a:ext>
            </a:extLst>
          </p:cNvPr>
          <p:cNvSpPr>
            <a:spLocks noGrp="1"/>
          </p:cNvSpPr>
          <p:nvPr>
            <p:ph type="title"/>
          </p:nvPr>
        </p:nvSpPr>
        <p:spPr>
          <a:xfrm>
            <a:off x="381000" y="304800"/>
            <a:ext cx="4191000" cy="841320"/>
          </a:xfrm>
        </p:spPr>
        <p:txBody>
          <a:bodyPr/>
          <a:lstStyle/>
          <a:p>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 Result Analysis</a:t>
            </a:r>
            <a:b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br>
            <a:br>
              <a:rPr lang="en-US" sz="1800" b="1" dirty="0">
                <a:solidFill>
                  <a:srgbClr val="C00000"/>
                </a:solidFill>
                <a:latin typeface="+mj-lt"/>
              </a:rPr>
            </a:br>
            <a:endParaRPr lang="en-IN" dirty="0"/>
          </a:p>
        </p:txBody>
      </p:sp>
      <p:sp>
        <p:nvSpPr>
          <p:cNvPr id="5" name="TextBox 4">
            <a:extLst>
              <a:ext uri="{FF2B5EF4-FFF2-40B4-BE49-F238E27FC236}">
                <a16:creationId xmlns:a16="http://schemas.microsoft.com/office/drawing/2014/main" id="{2B9CE08B-0329-5409-FBB1-3E162EBE9C75}"/>
              </a:ext>
            </a:extLst>
          </p:cNvPr>
          <p:cNvSpPr txBox="1"/>
          <p:nvPr/>
        </p:nvSpPr>
        <p:spPr>
          <a:xfrm>
            <a:off x="304800" y="1524000"/>
            <a:ext cx="8305800"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Whiteboard application using a machine learning model can yield a range of significant results. Firstly, it can enhance user experience by effectively recognizing and converting handwritten text and drawings on the virtual whiteboard into digital text or vector graphics. This not only improves legibility but also enables advanced functionalities such as searchability and editing. Additionally, machine learning enables users to intuitively manipulate digital content, such as resizing, moving, and rotating objects, through gesture recognition, resulting in a smoother, more interactive interface. Moreover, the application can significantly reduce errors in handwriting recognition, thus boosting efficiency and user confidence.</a:t>
            </a:r>
            <a:endParaRPr lang="en-IN" dirty="0"/>
          </a:p>
        </p:txBody>
      </p:sp>
      <p:pic>
        <p:nvPicPr>
          <p:cNvPr id="6" name="Picture 5">
            <a:extLst>
              <a:ext uri="{FF2B5EF4-FFF2-40B4-BE49-F238E27FC236}">
                <a16:creationId xmlns:a16="http://schemas.microsoft.com/office/drawing/2014/main" id="{C628DBB2-210D-42DB-0128-AF6FCE4E7E4D}"/>
              </a:ext>
            </a:extLst>
          </p:cNvPr>
          <p:cNvPicPr>
            <a:picLocks noChangeAspect="1"/>
          </p:cNvPicPr>
          <p:nvPr/>
        </p:nvPicPr>
        <p:blipFill>
          <a:blip r:embed="rId2"/>
          <a:stretch>
            <a:fillRect/>
          </a:stretch>
        </p:blipFill>
        <p:spPr>
          <a:xfrm>
            <a:off x="381000" y="754570"/>
            <a:ext cx="8105775" cy="95250"/>
          </a:xfrm>
          <a:prstGeom prst="rect">
            <a:avLst/>
          </a:prstGeom>
        </p:spPr>
      </p:pic>
    </p:spTree>
    <p:extLst>
      <p:ext uri="{BB962C8B-B14F-4D97-AF65-F5344CB8AC3E}">
        <p14:creationId xmlns:p14="http://schemas.microsoft.com/office/powerpoint/2010/main" val="4689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68BF-BD1C-D54D-E19D-5960144BDD7B}"/>
              </a:ext>
            </a:extLst>
          </p:cNvPr>
          <p:cNvSpPr>
            <a:spLocks noGrp="1"/>
          </p:cNvSpPr>
          <p:nvPr>
            <p:ph type="title"/>
          </p:nvPr>
        </p:nvSpPr>
        <p:spPr>
          <a:xfrm>
            <a:off x="381000" y="12843"/>
            <a:ext cx="6324600" cy="1358757"/>
          </a:xfrm>
        </p:spPr>
        <p:txBody>
          <a:bodyPr/>
          <a:lstStyle/>
          <a:p>
            <a:r>
              <a:rPr lang="en-IN" sz="3200" b="1" dirty="0">
                <a:solidFill>
                  <a:srgbClr val="C00000"/>
                </a:solidFill>
                <a:latin typeface="Calibri"/>
              </a:rPr>
              <a:t>Conclusion</a:t>
            </a:r>
            <a:br>
              <a:rPr lang="en-IN" sz="3200" b="1" dirty="0">
                <a:solidFill>
                  <a:srgbClr val="C00000"/>
                </a:solidFill>
              </a:rPr>
            </a:br>
            <a:endParaRPr lang="en-IN" sz="3200" b="1" dirty="0"/>
          </a:p>
        </p:txBody>
      </p:sp>
      <p:pic>
        <p:nvPicPr>
          <p:cNvPr id="5" name="Picture 4">
            <a:extLst>
              <a:ext uri="{FF2B5EF4-FFF2-40B4-BE49-F238E27FC236}">
                <a16:creationId xmlns:a16="http://schemas.microsoft.com/office/drawing/2014/main" id="{091F4777-64F6-CE5C-17C3-8F0E9FE5727D}"/>
              </a:ext>
            </a:extLst>
          </p:cNvPr>
          <p:cNvPicPr>
            <a:picLocks noChangeAspect="1"/>
          </p:cNvPicPr>
          <p:nvPr/>
        </p:nvPicPr>
        <p:blipFill>
          <a:blip r:embed="rId2"/>
          <a:stretch>
            <a:fillRect/>
          </a:stretch>
        </p:blipFill>
        <p:spPr>
          <a:xfrm>
            <a:off x="228600" y="710201"/>
            <a:ext cx="8105775" cy="95250"/>
          </a:xfrm>
          <a:prstGeom prst="rect">
            <a:avLst/>
          </a:prstGeom>
        </p:spPr>
      </p:pic>
      <p:sp>
        <p:nvSpPr>
          <p:cNvPr id="7" name="TextBox 6">
            <a:extLst>
              <a:ext uri="{FF2B5EF4-FFF2-40B4-BE49-F238E27FC236}">
                <a16:creationId xmlns:a16="http://schemas.microsoft.com/office/drawing/2014/main" id="{CB537484-D955-346E-B5EB-12123B603BB7}"/>
              </a:ext>
            </a:extLst>
          </p:cNvPr>
          <p:cNvSpPr txBox="1"/>
          <p:nvPr/>
        </p:nvSpPr>
        <p:spPr>
          <a:xfrm>
            <a:off x="304800" y="1536414"/>
            <a:ext cx="8105775"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Whiteboard application using machine learning model project provides an exciting and interactive canvas for users to express themselves, explore their artistic talents, and engage with technology in a creative way. By seamlessly combining hand tracking, gesture recognition, and various interactive features, this project offers a unique and enjoyable drawing experience, making it suitable for both entertainment and educational purposes. Whether used as a creative outlet, a tool for communication, or a gaming platform, this project promises to captivate users and immerse them in a world of digital artistry.</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052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172B-8B22-C59E-F689-0CEC294B30FA}"/>
              </a:ext>
            </a:extLst>
          </p:cNvPr>
          <p:cNvSpPr>
            <a:spLocks noGrp="1"/>
          </p:cNvSpPr>
          <p:nvPr>
            <p:ph type="title"/>
          </p:nvPr>
        </p:nvSpPr>
        <p:spPr>
          <a:xfrm>
            <a:off x="399133" y="76200"/>
            <a:ext cx="7085880" cy="912900"/>
          </a:xfrm>
        </p:spPr>
        <p:txBody>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Future Work</a:t>
            </a:r>
          </a:p>
        </p:txBody>
      </p:sp>
      <p:pic>
        <p:nvPicPr>
          <p:cNvPr id="5" name="Picture 4">
            <a:extLst>
              <a:ext uri="{FF2B5EF4-FFF2-40B4-BE49-F238E27FC236}">
                <a16:creationId xmlns:a16="http://schemas.microsoft.com/office/drawing/2014/main" id="{A56BA3CF-0B18-51B1-10CB-D40BE87CE772}"/>
              </a:ext>
            </a:extLst>
          </p:cNvPr>
          <p:cNvPicPr>
            <a:picLocks noChangeAspect="1"/>
          </p:cNvPicPr>
          <p:nvPr/>
        </p:nvPicPr>
        <p:blipFill>
          <a:blip r:embed="rId2"/>
          <a:stretch>
            <a:fillRect/>
          </a:stretch>
        </p:blipFill>
        <p:spPr>
          <a:xfrm>
            <a:off x="318314" y="817650"/>
            <a:ext cx="8105775" cy="95250"/>
          </a:xfrm>
          <a:prstGeom prst="rect">
            <a:avLst/>
          </a:prstGeom>
        </p:spPr>
      </p:pic>
      <p:sp>
        <p:nvSpPr>
          <p:cNvPr id="4" name="TextBox 3">
            <a:extLst>
              <a:ext uri="{FF2B5EF4-FFF2-40B4-BE49-F238E27FC236}">
                <a16:creationId xmlns:a16="http://schemas.microsoft.com/office/drawing/2014/main" id="{84D321A0-44B7-5EBE-F8FC-26CA9DB148C1}"/>
              </a:ext>
            </a:extLst>
          </p:cNvPr>
          <p:cNvSpPr txBox="1"/>
          <p:nvPr/>
        </p:nvSpPr>
        <p:spPr>
          <a:xfrm>
            <a:off x="228600" y="1295400"/>
            <a:ext cx="8195489" cy="3416320"/>
          </a:xfrm>
          <a:prstGeom prst="rect">
            <a:avLst/>
          </a:prstGeom>
          <a:noFill/>
        </p:spPr>
        <p:txBody>
          <a:bodyPr wrap="square" rtlCol="0">
            <a:spAutoFit/>
          </a:bodyPr>
          <a:lstStyle/>
          <a:p>
            <a:pPr algn="just"/>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In future iterations of the whiteboard application leveraging machine learning models, there is a significant potential for enhancing gesture recognition capabilities. This could involve incorporating more advanced deep learning techniques such as convolutional neural networks (CNNs) or recurrent neural networks (RNNs) to improve the accuracy and robustness of hand gesture recognition. Additionally, exploring the integration of 3D hand pose estimation models could enable more precise tracking of hand movements in three-dimensional space, allowing for more natural and intuitive interactions with the virtual whiteboard. Furthermore, leveraging transfer learning approaches and continuously training the models with diverse datasets could enhance their adaptability to different user gestures and environments, making the application more versatile and user-friendly.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31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18B03A0A-E678-7624-791C-5255A9FB1553}"/>
              </a:ext>
            </a:extLst>
          </p:cNvPr>
          <p:cNvSpPr txBox="1"/>
          <p:nvPr/>
        </p:nvSpPr>
        <p:spPr>
          <a:xfrm>
            <a:off x="247860" y="1905000"/>
            <a:ext cx="8648280"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Kamlakant</a:t>
            </a:r>
            <a:r>
              <a:rPr lang="en-IN" dirty="0">
                <a:latin typeface="Times New Roman" panose="02020603050405020304" pitchFamily="18" charset="0"/>
                <a:cs typeface="Times New Roman" panose="02020603050405020304" pitchFamily="18" charset="0"/>
              </a:rPr>
              <a:t> Bag1, Siddharth Urankar2, Ankita Yadav3, Resham Chaudhari4 in the International Journal of Research Publication and Reviews, Vol 4, no 4, pp 592-598 April 2023. </a:t>
            </a:r>
          </a:p>
          <a:p>
            <a:pPr algn="just"/>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S. K. Sonkar1 , Gouri Aher2 , Nikita </a:t>
            </a:r>
            <a:r>
              <a:rPr lang="en-IN" dirty="0" err="1">
                <a:latin typeface="Times New Roman" panose="02020603050405020304" pitchFamily="18" charset="0"/>
                <a:cs typeface="Times New Roman" panose="02020603050405020304" pitchFamily="18" charset="0"/>
              </a:rPr>
              <a:t>Anerao</a:t>
            </a:r>
            <a:r>
              <a:rPr lang="en-IN" dirty="0">
                <a:latin typeface="Times New Roman" panose="02020603050405020304" pitchFamily="18" charset="0"/>
                <a:cs typeface="Times New Roman" panose="02020603050405020304" pitchFamily="18" charset="0"/>
              </a:rPr>
              <a:t> 3, Shivam </a:t>
            </a:r>
            <a:r>
              <a:rPr lang="en-IN" dirty="0" err="1">
                <a:latin typeface="Times New Roman" panose="02020603050405020304" pitchFamily="18" charset="0"/>
                <a:cs typeface="Times New Roman" panose="02020603050405020304" pitchFamily="18" charset="0"/>
              </a:rPr>
              <a:t>Gavhale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AdityaKadlag</a:t>
            </a:r>
            <a:r>
              <a:rPr lang="en-IN" dirty="0">
                <a:latin typeface="Times New Roman" panose="02020603050405020304" pitchFamily="18" charset="0"/>
                <a:cs typeface="Times New Roman" panose="02020603050405020304" pitchFamily="18" charset="0"/>
              </a:rPr>
              <a:t> in International Journal of Advanced Research Science, Communication and Technology (IJARSCT) Volume 6, Issue 1, June 2021.</a:t>
            </a:r>
          </a:p>
          <a:p>
            <a:pPr algn="just"/>
            <a:r>
              <a:rPr lang="en-IN" dirty="0">
                <a:latin typeface="Times New Roman" panose="02020603050405020304" pitchFamily="18" charset="0"/>
                <a:cs typeface="Times New Roman" panose="02020603050405020304" pitchFamily="18" charset="0"/>
              </a:rPr>
              <a:t>[3] Swapna Singh, Hiya Shukla, Keshav Sharma, Harsh Tyagi, Jaya Prasad in IPEC Journal of Science &amp; Technology, Vol. 02 (01), June 2023.</a:t>
            </a:r>
          </a:p>
          <a:p>
            <a:pPr algn="just"/>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Ashvita</a:t>
            </a:r>
            <a:r>
              <a:rPr lang="en-IN" dirty="0">
                <a:latin typeface="Times New Roman" panose="02020603050405020304" pitchFamily="18" charset="0"/>
                <a:cs typeface="Times New Roman" panose="02020603050405020304" pitchFamily="18" charset="0"/>
              </a:rPr>
              <a:t> Salian in Industrial Engineering Journal ISSN: 0970-2555 Volume : 52, Issue 7, No. 4, July : 2023.</a:t>
            </a:r>
          </a:p>
          <a:p>
            <a:pPr algn="just"/>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Dr.G.Shyama</a:t>
            </a:r>
            <a:r>
              <a:rPr lang="en-IN" dirty="0">
                <a:latin typeface="Times New Roman" panose="02020603050405020304" pitchFamily="18" charset="0"/>
                <a:cs typeface="Times New Roman" panose="02020603050405020304" pitchFamily="18" charset="0"/>
              </a:rPr>
              <a:t> Chandra Prasad, 2Varsha </a:t>
            </a:r>
            <a:r>
              <a:rPr lang="en-IN" dirty="0" err="1">
                <a:latin typeface="Times New Roman" panose="02020603050405020304" pitchFamily="18" charset="0"/>
                <a:cs typeface="Times New Roman" panose="02020603050405020304" pitchFamily="18" charset="0"/>
              </a:rPr>
              <a:t>Bandi</a:t>
            </a:r>
            <a:r>
              <a:rPr lang="en-IN" dirty="0">
                <a:latin typeface="Times New Roman" panose="02020603050405020304" pitchFamily="18" charset="0"/>
                <a:cs typeface="Times New Roman" panose="02020603050405020304" pitchFamily="18" charset="0"/>
              </a:rPr>
              <a:t> , 3Baline </a:t>
            </a:r>
            <a:r>
              <a:rPr lang="en-IN" dirty="0" err="1">
                <a:latin typeface="Times New Roman" panose="02020603050405020304" pitchFamily="18" charset="0"/>
                <a:cs typeface="Times New Roman" panose="02020603050405020304" pitchFamily="18" charset="0"/>
              </a:rPr>
              <a:t>Yugendhar</a:t>
            </a:r>
            <a:r>
              <a:rPr lang="en-IN" dirty="0">
                <a:latin typeface="Times New Roman" panose="02020603050405020304" pitchFamily="18" charset="0"/>
                <a:cs typeface="Times New Roman" panose="02020603050405020304" pitchFamily="18" charset="0"/>
              </a:rPr>
              <a:t> 4 Daki </a:t>
            </a:r>
            <a:r>
              <a:rPr lang="en-IN" dirty="0" err="1">
                <a:latin typeface="Times New Roman" panose="02020603050405020304" pitchFamily="18" charset="0"/>
                <a:cs typeface="Times New Roman" panose="02020603050405020304" pitchFamily="18" charset="0"/>
              </a:rPr>
              <a:t>AnilRaj</a:t>
            </a:r>
            <a:r>
              <a:rPr lang="en-IN" dirty="0">
                <a:latin typeface="Times New Roman" panose="02020603050405020304" pitchFamily="18" charset="0"/>
                <a:cs typeface="Times New Roman" panose="02020603050405020304" pitchFamily="18" charset="0"/>
              </a:rPr>
              <a:t> in IJCRT | Volume 11, Issue 5 May 2023.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264417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8" name="TextBox 7">
            <a:extLst>
              <a:ext uri="{FF2B5EF4-FFF2-40B4-BE49-F238E27FC236}">
                <a16:creationId xmlns:a16="http://schemas.microsoft.com/office/drawing/2014/main" id="{52CB8C7A-631E-4D07-87DB-C29A76154BE0}"/>
              </a:ext>
            </a:extLst>
          </p:cNvPr>
          <p:cNvSpPr txBox="1"/>
          <p:nvPr/>
        </p:nvSpPr>
        <p:spPr>
          <a:xfrm>
            <a:off x="-1828800" y="1524000"/>
            <a:ext cx="10667160" cy="3693319"/>
          </a:xfrm>
          <a:prstGeom prst="rect">
            <a:avLst/>
          </a:prstGeom>
          <a:noFill/>
        </p:spPr>
        <p:txBody>
          <a:bodyPr wrap="square" rtlCol="0">
            <a:spAutoFit/>
          </a:bodyPr>
          <a:lstStyle/>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The Whiteboard Application Using OpenCV is a digital platform designed to replicate</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 the functionality of traditional physical whiteboards while harnessing the capabilities</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of computer vision technology. This application allows users to draw, write, and</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collaborate in a digital space, enhancing remote communication, creative expression,</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and interactive learning experiences. The application supports real-time collaboration,</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allowing multiple users to engage in synchronous drawing and annotation on a </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shared canvas. The integration of collaborative features promotes remote teamwork, </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virtual brainstorming, and interactive educational sessions. The application includes</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an undo/redo functionality that maintains a history of actions, enabling users to </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correct mistakes or explore different design iterations without limitations. The user </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interface (UI) is designed for ease of use and efficient navigation. The intuitive</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interface ensures that users, regardless of their technical proficiency, can seamlessly</a:t>
            </a:r>
            <a:endParaRPr lang="en-IN" dirty="0">
              <a:effectLst/>
            </a:endParaRPr>
          </a:p>
          <a:p>
            <a:pPr marL="2286000" algn="just">
              <a:spcBef>
                <a:spcPts val="0"/>
              </a:spcBef>
              <a:spcAft>
                <a:spcPts val="0"/>
              </a:spcAft>
            </a:pPr>
            <a:r>
              <a:rPr lang="en-US" dirty="0">
                <a:effectLst/>
                <a:latin typeface="Times New Roman" panose="02020603050405020304" pitchFamily="18" charset="0"/>
                <a:cs typeface="Times New Roman" panose="02020603050405020304" pitchFamily="18" charset="0"/>
              </a:rPr>
              <a:t>access and employ the application's features.</a:t>
            </a:r>
            <a:endParaRPr lang="en-IN"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944918"/>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05278"/>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4" name="Title 3">
            <a:extLst>
              <a:ext uri="{FF2B5EF4-FFF2-40B4-BE49-F238E27FC236}">
                <a16:creationId xmlns:a16="http://schemas.microsoft.com/office/drawing/2014/main" id="{711D3795-A3D5-4EF9-A20B-390A6E4E05F4}"/>
              </a:ext>
            </a:extLst>
          </p:cNvPr>
          <p:cNvSpPr>
            <a:spLocks noGrp="1"/>
          </p:cNvSpPr>
          <p:nvPr>
            <p:ph type="title"/>
          </p:nvPr>
        </p:nvSpPr>
        <p:spPr>
          <a:xfrm>
            <a:off x="534256" y="1295400"/>
            <a:ext cx="7694624" cy="4422720"/>
          </a:xfrm>
        </p:spPr>
        <p:txBody>
          <a:bodyPr/>
          <a:lstStyle/>
          <a:p>
            <a:pPr algn="just"/>
            <a:r>
              <a:rPr lang="en-IN" dirty="0">
                <a:latin typeface="Times New Roman" panose="02020603050405020304" pitchFamily="18" charset="0"/>
                <a:cs typeface="Times New Roman" panose="02020603050405020304" pitchFamily="18" charset="0"/>
              </a:rPr>
              <a:t>The whiteboard application is used to </a:t>
            </a:r>
            <a:r>
              <a:rPr lang="en-US" b="0" i="0" dirty="0">
                <a:solidFill>
                  <a:srgbClr val="212121"/>
                </a:solidFill>
                <a:effectLst/>
                <a:latin typeface="Times New Roman" panose="02020603050405020304" pitchFamily="18" charset="0"/>
                <a:cs typeface="Times New Roman" panose="02020603050405020304" pitchFamily="18" charset="0"/>
              </a:rPr>
              <a:t>train our laptop or our screen to read </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whatever the user will be writing Infront of the screen in the air and that will be </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displayed on it. We will use some of the machine learning and deep learning</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libraries which includes open cv  algorithms and functions are used for various</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tasks related to image processing, computer vision, and user interface development.</a:t>
            </a:r>
            <a:br>
              <a:rPr lang="en-US" dirty="0">
                <a:solidFill>
                  <a:srgbClr val="212121"/>
                </a:solidFill>
                <a:latin typeface="Times New Roman" panose="02020603050405020304" pitchFamily="18" charset="0"/>
                <a:cs typeface="Times New Roman" panose="02020603050405020304" pitchFamily="18" charset="0"/>
              </a:rPr>
            </a:br>
            <a:br>
              <a:rPr lang="en-US" dirty="0">
                <a:solidFill>
                  <a:srgbClr val="212121"/>
                </a:solidFill>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To track the detected hand over time, </a:t>
            </a:r>
            <a:r>
              <a:rPr lang="en-US" dirty="0">
                <a:solidFill>
                  <a:srgbClr val="212121"/>
                </a:solidFill>
                <a:latin typeface="Times New Roman" panose="02020603050405020304" pitchFamily="18" charset="0"/>
                <a:cs typeface="Times New Roman" panose="02020603050405020304" pitchFamily="18" charset="0"/>
              </a:rPr>
              <a:t>we use </a:t>
            </a:r>
            <a:r>
              <a:rPr lang="en-US" b="0" i="0" dirty="0">
                <a:solidFill>
                  <a:srgbClr val="212121"/>
                </a:solidFill>
                <a:effectLst/>
                <a:latin typeface="Times New Roman" panose="02020603050405020304" pitchFamily="18" charset="0"/>
                <a:cs typeface="Times New Roman" panose="02020603050405020304" pitchFamily="18" charset="0"/>
              </a:rPr>
              <a:t>various tracking algorithms, such as</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optical flow, deep sort</a:t>
            </a:r>
            <a:r>
              <a:rPr lang="en-US" dirty="0">
                <a:solidFill>
                  <a:srgbClr val="212121"/>
                </a:solidFill>
                <a:latin typeface="Times New Roman" panose="02020603050405020304" pitchFamily="18" charset="0"/>
                <a:cs typeface="Times New Roman" panose="02020603050405020304" pitchFamily="18" charset="0"/>
              </a:rPr>
              <a:t>,</a:t>
            </a:r>
            <a:r>
              <a:rPr lang="en-US" b="0" i="0" dirty="0">
                <a:solidFill>
                  <a:srgbClr val="212121"/>
                </a:solidFill>
                <a:effectLst/>
                <a:latin typeface="Times New Roman" panose="02020603050405020304" pitchFamily="18" charset="0"/>
                <a:cs typeface="Times New Roman" panose="02020603050405020304" pitchFamily="18" charset="0"/>
              </a:rPr>
              <a:t> to estimate the motion of pixels between consecutive </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video frames, allowing you to track the hand's movement freely. We also use </a:t>
            </a:r>
            <a:br>
              <a:rPr lang="en-US" b="0" i="0" dirty="0">
                <a:solidFill>
                  <a:srgbClr val="212121"/>
                </a:solidFill>
                <a:effectLst/>
                <a:latin typeface="Times New Roman" panose="02020603050405020304" pitchFamily="18" charset="0"/>
                <a:cs typeface="Times New Roman" panose="02020603050405020304" pitchFamily="18" charset="0"/>
              </a:rPr>
            </a:br>
            <a:r>
              <a:rPr lang="en-IN" i="0" dirty="0">
                <a:effectLst/>
                <a:latin typeface="Times New Roman" panose="02020603050405020304" pitchFamily="18" charset="0"/>
                <a:cs typeface="Times New Roman" panose="02020603050405020304" pitchFamily="18" charset="0"/>
              </a:rPr>
              <a:t>CNN algorithm to train </a:t>
            </a:r>
            <a:r>
              <a:rPr lang="en-US" i="0" dirty="0">
                <a:effectLst/>
                <a:latin typeface="Times New Roman" panose="02020603050405020304" pitchFamily="18" charset="0"/>
                <a:cs typeface="Times New Roman" panose="02020603050405020304" pitchFamily="18" charset="0"/>
              </a:rPr>
              <a:t>dataset of hand gesture images to recognize specific gestures.</a:t>
            </a:r>
            <a:br>
              <a:rPr lang="en-US" i="0" dirty="0">
                <a:effectLst/>
                <a:latin typeface="Times New Roman" panose="02020603050405020304" pitchFamily="18" charset="0"/>
                <a:cs typeface="Times New Roman" panose="02020603050405020304" pitchFamily="18" charset="0"/>
              </a:rPr>
            </a:br>
            <a:r>
              <a:rPr lang="en-US" i="0" dirty="0">
                <a:effectLst/>
                <a:latin typeface="Times New Roman" panose="02020603050405020304" pitchFamily="18" charset="0"/>
                <a:cs typeface="Times New Roman" panose="02020603050405020304" pitchFamily="18" charset="0"/>
              </a:rPr>
              <a:t>And a user interface which is like a software on which all this can be happen and used</a:t>
            </a:r>
            <a:br>
              <a:rPr lang="en-US" i="0" dirty="0">
                <a:effectLst/>
                <a:latin typeface="Times New Roman" panose="02020603050405020304" pitchFamily="18" charset="0"/>
                <a:cs typeface="Times New Roman" panose="02020603050405020304" pitchFamily="18" charset="0"/>
              </a:rPr>
            </a:br>
            <a:r>
              <a:rPr lang="en-US" i="0" dirty="0">
                <a:effectLst/>
                <a:latin typeface="Times New Roman" panose="02020603050405020304" pitchFamily="18" charset="0"/>
                <a:cs typeface="Times New Roman" panose="02020603050405020304" pitchFamily="18" charset="0"/>
              </a:rPr>
              <a:t>by the end users.</a:t>
            </a:r>
            <a:br>
              <a:rPr lang="en-US" b="0" i="0" dirty="0">
                <a:solidFill>
                  <a:srgbClr val="212121"/>
                </a:solidFill>
                <a:effectLst/>
                <a:latin typeface="Times New Roman" panose="02020603050405020304" pitchFamily="18" charset="0"/>
                <a:cs typeface="Times New Roman" panose="02020603050405020304" pitchFamily="18" charset="0"/>
              </a:rPr>
            </a:br>
            <a:r>
              <a:rPr lang="en-US" b="0" i="0" dirty="0">
                <a:solidFill>
                  <a:srgbClr val="212121"/>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6183D674-7341-B898-EDFA-936BEFE48899}"/>
              </a:ext>
            </a:extLst>
          </p:cNvPr>
          <p:cNvSpPr>
            <a:spLocks noGrp="1"/>
          </p:cNvSpPr>
          <p:nvPr>
            <p:ph type="title"/>
          </p:nvPr>
        </p:nvSpPr>
        <p:spPr>
          <a:xfrm>
            <a:off x="385881" y="1139825"/>
            <a:ext cx="7772400" cy="2898775"/>
          </a:xfrm>
        </p:spPr>
        <p:txBody>
          <a:bodyPr/>
          <a:lstStyle/>
          <a:p>
            <a:r>
              <a:rPr lang="en-US" sz="4400" b="1" dirty="0"/>
              <a:t>             </a:t>
            </a:r>
            <a:br>
              <a:rPr lang="en-US" sz="4400" b="1" dirty="0"/>
            </a:br>
            <a:r>
              <a:rPr lang="en-US" sz="4400" b="1" dirty="0"/>
              <a:t>   </a:t>
            </a:r>
            <a:br>
              <a:rPr lang="en-US" sz="4400" b="1" dirty="0"/>
            </a:br>
            <a:r>
              <a:rPr lang="en-US" sz="4400" b="1" dirty="0"/>
              <a:t>       </a:t>
            </a:r>
            <a:br>
              <a:rPr lang="en-US" sz="4400" b="1" dirty="0"/>
            </a:br>
            <a:r>
              <a:rPr lang="en-US" sz="4400" b="1" dirty="0"/>
              <a:t>            Literature Survey</a:t>
            </a:r>
            <a:br>
              <a:rPr lang="en-US" sz="1800" b="1" dirty="0"/>
            </a:br>
            <a:endParaRPr lang="en-IN" dirty="0"/>
          </a:p>
        </p:txBody>
      </p:sp>
      <p:sp>
        <p:nvSpPr>
          <p:cNvPr id="6" name="CustomShape 1">
            <a:extLst>
              <a:ext uri="{FF2B5EF4-FFF2-40B4-BE49-F238E27FC236}">
                <a16:creationId xmlns:a16="http://schemas.microsoft.com/office/drawing/2014/main" id="{4C73BE92-977D-DFA0-6D25-5BFF1BC6B63B}"/>
              </a:ext>
            </a:extLst>
          </p:cNvPr>
          <p:cNvSpPr/>
          <p:nvPr/>
        </p:nvSpPr>
        <p:spPr>
          <a:xfrm>
            <a:off x="685800" y="3886200"/>
            <a:ext cx="8076600" cy="1524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392189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CDEE-853C-C8B8-23EB-F8842BD289C6}"/>
              </a:ext>
            </a:extLst>
          </p:cNvPr>
          <p:cNvSpPr>
            <a:spLocks noGrp="1"/>
          </p:cNvSpPr>
          <p:nvPr>
            <p:ph type="title"/>
          </p:nvPr>
        </p:nvSpPr>
        <p:spPr>
          <a:xfrm>
            <a:off x="728662" y="2185988"/>
            <a:ext cx="7728817" cy="1414372"/>
          </a:xfrm>
        </p:spPr>
        <p:txBody>
          <a:bodyPr/>
          <a:lstStyle/>
          <a:p>
            <a:pPr algn="l" fontAlgn="t">
              <a:spcBef>
                <a:spcPts val="0"/>
              </a:spcBef>
              <a:spcAft>
                <a:spcPts val="0"/>
              </a:spcAft>
            </a:pPr>
            <a:endParaRPr lang="en-IN" dirty="0"/>
          </a:p>
        </p:txBody>
      </p:sp>
      <p:graphicFrame>
        <p:nvGraphicFramePr>
          <p:cNvPr id="4" name="Table 2">
            <a:extLst>
              <a:ext uri="{FF2B5EF4-FFF2-40B4-BE49-F238E27FC236}">
                <a16:creationId xmlns:a16="http://schemas.microsoft.com/office/drawing/2014/main" id="{02E695D5-F111-1540-4394-06A35D74FD00}"/>
              </a:ext>
            </a:extLst>
          </p:cNvPr>
          <p:cNvGraphicFramePr>
            <a:graphicFrameLocks noGrp="1"/>
          </p:cNvGraphicFramePr>
          <p:nvPr>
            <p:extLst>
              <p:ext uri="{D42A27DB-BD31-4B8C-83A1-F6EECF244321}">
                <p14:modId xmlns:p14="http://schemas.microsoft.com/office/powerpoint/2010/main" val="3770885286"/>
              </p:ext>
            </p:extLst>
          </p:nvPr>
        </p:nvGraphicFramePr>
        <p:xfrm>
          <a:off x="76200" y="76200"/>
          <a:ext cx="8915400" cy="6858000"/>
        </p:xfrm>
        <a:graphic>
          <a:graphicData uri="http://schemas.openxmlformats.org/drawingml/2006/table">
            <a:tbl>
              <a:tblPr firstRow="1" bandRow="1">
                <a:tableStyleId>{5C22544A-7EE6-4342-B048-85BDC9FD1C3A}</a:tableStyleId>
              </a:tblPr>
              <a:tblGrid>
                <a:gridCol w="527470">
                  <a:extLst>
                    <a:ext uri="{9D8B030D-6E8A-4147-A177-3AD203B41FA5}">
                      <a16:colId xmlns:a16="http://schemas.microsoft.com/office/drawing/2014/main" val="432745929"/>
                    </a:ext>
                  </a:extLst>
                </a:gridCol>
                <a:gridCol w="1125653">
                  <a:extLst>
                    <a:ext uri="{9D8B030D-6E8A-4147-A177-3AD203B41FA5}">
                      <a16:colId xmlns:a16="http://schemas.microsoft.com/office/drawing/2014/main" val="1998233565"/>
                    </a:ext>
                  </a:extLst>
                </a:gridCol>
                <a:gridCol w="1852077">
                  <a:extLst>
                    <a:ext uri="{9D8B030D-6E8A-4147-A177-3AD203B41FA5}">
                      <a16:colId xmlns:a16="http://schemas.microsoft.com/office/drawing/2014/main" val="3760181125"/>
                    </a:ext>
                  </a:extLst>
                </a:gridCol>
                <a:gridCol w="1371600">
                  <a:extLst>
                    <a:ext uri="{9D8B030D-6E8A-4147-A177-3AD203B41FA5}">
                      <a16:colId xmlns:a16="http://schemas.microsoft.com/office/drawing/2014/main" val="1470764825"/>
                    </a:ext>
                  </a:extLst>
                </a:gridCol>
                <a:gridCol w="2209800">
                  <a:extLst>
                    <a:ext uri="{9D8B030D-6E8A-4147-A177-3AD203B41FA5}">
                      <a16:colId xmlns:a16="http://schemas.microsoft.com/office/drawing/2014/main" val="3423994347"/>
                    </a:ext>
                  </a:extLst>
                </a:gridCol>
                <a:gridCol w="1828800">
                  <a:extLst>
                    <a:ext uri="{9D8B030D-6E8A-4147-A177-3AD203B41FA5}">
                      <a16:colId xmlns:a16="http://schemas.microsoft.com/office/drawing/2014/main" val="635663868"/>
                    </a:ext>
                  </a:extLst>
                </a:gridCol>
              </a:tblGrid>
              <a:tr h="86324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733609">
                <a:tc>
                  <a:txBody>
                    <a:bodyPr/>
                    <a:lstStyle/>
                    <a:p>
                      <a:r>
                        <a:rPr lang="en-US" dirty="0"/>
                        <a:t>1</a:t>
                      </a:r>
                      <a:endParaRPr lang="en-IN" dirty="0"/>
                    </a:p>
                  </a:txBody>
                  <a:tcPr/>
                </a:tc>
                <a:tc>
                  <a:txBody>
                    <a:bodyPr/>
                    <a:lstStyle/>
                    <a:p>
                      <a:pPr algn="l"/>
                      <a:r>
                        <a:rPr lang="en-IN" sz="1100" dirty="0" err="1">
                          <a:latin typeface="Times New Roman" panose="02020603050405020304" pitchFamily="18" charset="0"/>
                          <a:cs typeface="Times New Roman" panose="02020603050405020304" pitchFamily="18" charset="0"/>
                        </a:rPr>
                        <a:t>Dr.</a:t>
                      </a:r>
                      <a:r>
                        <a:rPr lang="en-IN" sz="1100" dirty="0">
                          <a:latin typeface="Times New Roman" panose="02020603050405020304" pitchFamily="18" charset="0"/>
                          <a:cs typeface="Times New Roman" panose="02020603050405020304" pitchFamily="18" charset="0"/>
                        </a:rPr>
                        <a:t> S. K. Sonkar |  I</a:t>
                      </a:r>
                      <a:r>
                        <a:rPr lang="en-US" sz="1100" dirty="0" err="1">
                          <a:latin typeface="Times New Roman" panose="02020603050405020304" pitchFamily="18" charset="0"/>
                          <a:cs typeface="Times New Roman" panose="02020603050405020304" pitchFamily="18" charset="0"/>
                        </a:rPr>
                        <a:t>nternational</a:t>
                      </a:r>
                      <a:r>
                        <a:rPr lang="en-US" sz="1100" dirty="0">
                          <a:latin typeface="Times New Roman" panose="02020603050405020304" pitchFamily="18" charset="0"/>
                          <a:cs typeface="Times New Roman" panose="02020603050405020304" pitchFamily="18" charset="0"/>
                        </a:rPr>
                        <a:t> Journal of Advanced Research in Science, Communication and Technology</a:t>
                      </a:r>
                      <a:r>
                        <a:rPr lang="en-IN" sz="1100" dirty="0">
                          <a:latin typeface="Times New Roman" panose="02020603050405020304" pitchFamily="18" charset="0"/>
                          <a:cs typeface="Times New Roman" panose="02020603050405020304" pitchFamily="18" charset="0"/>
                        </a:rPr>
                        <a:t>, 2021</a:t>
                      </a:r>
                    </a:p>
                  </a:txBody>
                  <a:tcPr/>
                </a:tc>
                <a:tc>
                  <a:txBody>
                    <a:bodyPr/>
                    <a:lstStyle/>
                    <a:p>
                      <a:pPr algn="l"/>
                      <a:r>
                        <a:rPr lang="en-US" sz="1100" dirty="0">
                          <a:latin typeface="Times New Roman" panose="02020603050405020304" pitchFamily="18" charset="0"/>
                          <a:cs typeface="Times New Roman" panose="02020603050405020304" pitchFamily="18" charset="0"/>
                        </a:rPr>
                        <a:t>In the software industry many whiteboard software are available. Each of them has its own pros and cons. One of the main disadvantages of these whiteboard software is the need of accurate pointing devices. Here we introduce the Smart virtual Board, which is a hand movements based writing software. It uses the hand movements for writing.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Virtual Teaching Board Using Computer Vision.</a:t>
                      </a:r>
                      <a:endParaRPr lang="en-IN" sz="1100" dirty="0">
                        <a:latin typeface="Times New Roman" panose="02020603050405020304" pitchFamily="18" charset="0"/>
                        <a:cs typeface="Times New Roman" panose="02020603050405020304" pitchFamily="18" charset="0"/>
                      </a:endParaRPr>
                    </a:p>
                  </a:txBody>
                  <a:tcPr/>
                </a:tc>
                <a:tc>
                  <a:txBody>
                    <a:bodyPr/>
                    <a:lstStyle/>
                    <a:p>
                      <a:pPr algn="l"/>
                      <a:r>
                        <a:rPr lang="en-US" sz="1100" dirty="0">
                          <a:latin typeface="Times New Roman" panose="02020603050405020304" pitchFamily="18" charset="0"/>
                          <a:cs typeface="Times New Roman" panose="02020603050405020304" pitchFamily="18" charset="0"/>
                        </a:rPr>
                        <a:t>Direct use of hands as an input device is an attractive method for providing natural human - computer interaction which has evolved from text based interfaces through graphical based interfaces. hand movement recognition can be seen as a way for computers to begin understanding human body language. This project propose a camera based Human Computer Interaction  system in which movements of user's hand is directly involved in creating and manipulation of art.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It mainly focuses on interacting with the system using hand movements using </a:t>
                      </a:r>
                      <a:r>
                        <a:rPr lang="en-IN" sz="1100" dirty="0" err="1">
                          <a:latin typeface="Times New Roman" panose="02020603050405020304" pitchFamily="18" charset="0"/>
                          <a:cs typeface="Times New Roman" panose="02020603050405020304" pitchFamily="18" charset="0"/>
                        </a:rPr>
                        <a:t>opencv</a:t>
                      </a:r>
                      <a:r>
                        <a:rPr lang="en-IN" sz="11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97843794"/>
                  </a:ext>
                </a:extLst>
              </a:tr>
              <a:tr h="3261147">
                <a:tc>
                  <a:txBody>
                    <a:bodyPr/>
                    <a:lstStyle/>
                    <a:p>
                      <a:r>
                        <a:rPr lang="en-US" dirty="0"/>
                        <a:t>2</a:t>
                      </a:r>
                      <a:endParaRPr lang="en-IN" dirty="0"/>
                    </a:p>
                  </a:txBody>
                  <a:tcPr/>
                </a:tc>
                <a:tc>
                  <a:txBody>
                    <a:bodyPr/>
                    <a:lstStyle/>
                    <a:p>
                      <a:r>
                        <a:rPr lang="en-IN" sz="1100" dirty="0">
                          <a:latin typeface="Times New Roman" panose="02020603050405020304" pitchFamily="18" charset="0"/>
                          <a:cs typeface="Times New Roman" panose="02020603050405020304" pitchFamily="18" charset="0"/>
                        </a:rPr>
                        <a:t>Ankita Yadav | </a:t>
                      </a:r>
                    </a:p>
                    <a:p>
                      <a:r>
                        <a:rPr lang="en-US" sz="1100" dirty="0">
                          <a:latin typeface="Times New Roman" panose="02020603050405020304" pitchFamily="18" charset="0"/>
                          <a:cs typeface="Times New Roman" panose="02020603050405020304" pitchFamily="18" charset="0"/>
                        </a:rPr>
                        <a:t>International Journal of Research Publication and Reviews, 2023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Develop a gesture-controlled virtual whiteboard that eliminates the need for physical writing tools, allowing users to interact with digital content in a pen-free manner. </a:t>
                      </a:r>
                      <a:r>
                        <a:rPr lang="en-US" sz="1100" b="0" i="0" dirty="0">
                          <a:solidFill>
                            <a:schemeClr val="dk1"/>
                          </a:solidFill>
                          <a:effectLst/>
                          <a:latin typeface="+mn-lt"/>
                          <a:ea typeface="+mn-ea"/>
                          <a:cs typeface="+mn-cs"/>
                        </a:rPr>
                        <a:t>Create a cost-effective alternative to traditional whiteboards by harnessing computer vision and gesture recognition technology, reducing the reliance on physical writing tools and offering a practical, sustainable, and innovative platform for diverse applications.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Virtual Whiteboard-A Gesture Controlled Pen-free Tool</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This project allows users to control their PowerPoint presentations using hand gestures, making it a useful tool for public speakers and presenters. With this feature, users can advance or go back to slides, as well as draw or annotate over the slides in real-time. Overall, the Virtual Whiteboard is a powerful and versatile tool that enhances user experience and interaction, providing a new way to create and control digital content.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It focuses on interacting with the system using hand gestures but particularly on the PowerPoint presentations for </a:t>
                      </a:r>
                      <a:r>
                        <a:rPr lang="en-IN" sz="1100" dirty="0" err="1">
                          <a:latin typeface="Times New Roman" panose="02020603050405020304" pitchFamily="18" charset="0"/>
                          <a:cs typeface="Times New Roman" panose="02020603050405020304" pitchFamily="18" charset="0"/>
                        </a:rPr>
                        <a:t>explaination</a:t>
                      </a:r>
                      <a:r>
                        <a:rPr lang="en-IN" sz="11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118215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D2C3-5799-E84D-19D9-999AE22327D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614568D-5FF2-DE69-F16F-BF84C5D9557B}"/>
              </a:ext>
            </a:extLst>
          </p:cNvPr>
          <p:cNvSpPr>
            <a:spLocks noGrp="1"/>
          </p:cNvSpPr>
          <p:nvPr>
            <p:ph type="body"/>
          </p:nvPr>
        </p:nvSpPr>
        <p:spPr/>
        <p:txBody>
          <a:bodyPr/>
          <a:lstStyle/>
          <a:p>
            <a:pPr algn="ctr" fontAlgn="t">
              <a:spcBef>
                <a:spcPts val="0"/>
              </a:spcBef>
              <a:spcAft>
                <a:spcPts val="0"/>
              </a:spcAft>
            </a:pPr>
            <a:r>
              <a:rPr lang="en-US" sz="1800" b="1" i="0" u="none" strike="noStrike" dirty="0" err="1">
                <a:solidFill>
                  <a:srgbClr val="FFFFFF"/>
                </a:solidFill>
                <a:effectLst/>
                <a:latin typeface="Times New Roman" panose="02020603050405020304" pitchFamily="18" charset="0"/>
                <a:ea typeface="DejaVu Sans"/>
                <a:cs typeface="Times New Roman" panose="02020603050405020304" pitchFamily="18" charset="0"/>
              </a:rPr>
              <a:t>S.No</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Authors and Journal Name&amp; Year of publication</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Problem Statement</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Name of the </a:t>
            </a:r>
            <a:r>
              <a:rPr lang="en-US" sz="1800" b="1" i="0" u="none" strike="noStrike" dirty="0" err="1">
                <a:solidFill>
                  <a:srgbClr val="FFFFFF"/>
                </a:solidFill>
                <a:effectLst/>
                <a:latin typeface="Times New Roman" panose="02020603050405020304" pitchFamily="18" charset="0"/>
                <a:ea typeface="DejaVu Sans"/>
                <a:cs typeface="Times New Roman" panose="02020603050405020304" pitchFamily="18" charset="0"/>
              </a:rPr>
              <a:t>S.No</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Authors and Journal Name&amp; Year of publication</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Problem Statement</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Name of the Proposed solution/Method by authors</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 Solution </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Remarks</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5</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6</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7</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8</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Proposed solution/Method by authors</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 Solution </a:t>
            </a:r>
            <a:endParaRPr lang="en-IN" sz="1800" b="0" i="0" u="none" strike="noStrike" dirty="0">
              <a:effectLst/>
              <a:latin typeface="Arial" panose="020B0604020202020204" pitchFamily="34" charset="0"/>
            </a:endParaRPr>
          </a:p>
          <a:p>
            <a:pPr algn="ctr" fontAlgn="t">
              <a:spcBef>
                <a:spcPts val="0"/>
              </a:spcBef>
              <a:spcAft>
                <a:spcPts val="0"/>
              </a:spcAft>
            </a:pPr>
            <a:r>
              <a:rPr lang="en-US" sz="1800" b="1" i="0" u="none" strike="noStrike" dirty="0">
                <a:solidFill>
                  <a:srgbClr val="FFFFFF"/>
                </a:solidFill>
                <a:effectLst/>
                <a:latin typeface="Times New Roman" panose="02020603050405020304" pitchFamily="18" charset="0"/>
                <a:ea typeface="DejaVu Sans"/>
                <a:cs typeface="Times New Roman" panose="02020603050405020304" pitchFamily="18" charset="0"/>
              </a:rPr>
              <a:t>Remarks</a:t>
            </a:r>
            <a:endParaRPr lang="en-IN" sz="1800" b="0" i="0" u="none" strike="noStrike" dirty="0">
              <a:effectLst/>
              <a:latin typeface="Arial" panose="020B0604020202020204" pitchFamily="34" charset="0"/>
            </a:endParaRPr>
          </a:p>
          <a:p>
            <a:pPr algn="l" fontAlgn="t">
              <a:spcBef>
                <a:spcPts val="0"/>
              </a:spcBef>
              <a:spcAft>
                <a:spcPts val="0"/>
              </a:spcAft>
            </a:pPr>
            <a:r>
              <a:rPr lang="en-US" sz="1800" b="0" i="0" u="none" strike="noStrike" dirty="0">
                <a:solidFill>
                  <a:srgbClr val="000000"/>
                </a:solidFill>
                <a:effectLst/>
                <a:latin typeface="Arial" panose="020B0604020202020204" pitchFamily="34" charset="0"/>
                <a:ea typeface="DejaVu Sans"/>
                <a:cs typeface="DejaVu Sans"/>
              </a:rPr>
              <a:t>5</a:t>
            </a:r>
            <a:endParaRPr lang="en-IN" sz="1800" b="0" i="0" u="none" strike="noStrike" dirty="0">
              <a:effectLst/>
              <a:latin typeface="Arial" panose="020B0604020202020204" pitchFamily="34" charset="0"/>
            </a:endParaRPr>
          </a:p>
        </p:txBody>
      </p:sp>
      <p:graphicFrame>
        <p:nvGraphicFramePr>
          <p:cNvPr id="4" name="Table 2">
            <a:extLst>
              <a:ext uri="{FF2B5EF4-FFF2-40B4-BE49-F238E27FC236}">
                <a16:creationId xmlns:a16="http://schemas.microsoft.com/office/drawing/2014/main" id="{6B4F2CB0-F281-FEA8-FF42-32E0A4716054}"/>
              </a:ext>
            </a:extLst>
          </p:cNvPr>
          <p:cNvGraphicFramePr>
            <a:graphicFrameLocks noGrp="1"/>
          </p:cNvGraphicFramePr>
          <p:nvPr>
            <p:extLst>
              <p:ext uri="{D42A27DB-BD31-4B8C-83A1-F6EECF244321}">
                <p14:modId xmlns:p14="http://schemas.microsoft.com/office/powerpoint/2010/main" val="1316022065"/>
              </p:ext>
            </p:extLst>
          </p:nvPr>
        </p:nvGraphicFramePr>
        <p:xfrm>
          <a:off x="190860" y="76200"/>
          <a:ext cx="8762280" cy="6705600"/>
        </p:xfrm>
        <a:graphic>
          <a:graphicData uri="http://schemas.openxmlformats.org/drawingml/2006/table">
            <a:tbl>
              <a:tblPr firstRow="1" bandRow="1">
                <a:tableStyleId>{5C22544A-7EE6-4342-B048-85BDC9FD1C3A}</a:tableStyleId>
              </a:tblPr>
              <a:tblGrid>
                <a:gridCol w="565309">
                  <a:extLst>
                    <a:ext uri="{9D8B030D-6E8A-4147-A177-3AD203B41FA5}">
                      <a16:colId xmlns:a16="http://schemas.microsoft.com/office/drawing/2014/main" val="432745929"/>
                    </a:ext>
                  </a:extLst>
                </a:gridCol>
                <a:gridCol w="1100029">
                  <a:extLst>
                    <a:ext uri="{9D8B030D-6E8A-4147-A177-3AD203B41FA5}">
                      <a16:colId xmlns:a16="http://schemas.microsoft.com/office/drawing/2014/main" val="1998233565"/>
                    </a:ext>
                  </a:extLst>
                </a:gridCol>
                <a:gridCol w="1496962">
                  <a:extLst>
                    <a:ext uri="{9D8B030D-6E8A-4147-A177-3AD203B41FA5}">
                      <a16:colId xmlns:a16="http://schemas.microsoft.com/office/drawing/2014/main" val="3760181125"/>
                    </a:ext>
                  </a:extLst>
                </a:gridCol>
                <a:gridCol w="1440927">
                  <a:extLst>
                    <a:ext uri="{9D8B030D-6E8A-4147-A177-3AD203B41FA5}">
                      <a16:colId xmlns:a16="http://schemas.microsoft.com/office/drawing/2014/main" val="1470764825"/>
                    </a:ext>
                  </a:extLst>
                </a:gridCol>
                <a:gridCol w="1928173">
                  <a:extLst>
                    <a:ext uri="{9D8B030D-6E8A-4147-A177-3AD203B41FA5}">
                      <a16:colId xmlns:a16="http://schemas.microsoft.com/office/drawing/2014/main" val="3423994347"/>
                    </a:ext>
                  </a:extLst>
                </a:gridCol>
                <a:gridCol w="2230880">
                  <a:extLst>
                    <a:ext uri="{9D8B030D-6E8A-4147-A177-3AD203B41FA5}">
                      <a16:colId xmlns:a16="http://schemas.microsoft.com/office/drawing/2014/main" val="635663868"/>
                    </a:ext>
                  </a:extLst>
                </a:gridCol>
              </a:tblGrid>
              <a:tr h="738794">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490008">
                <a:tc>
                  <a:txBody>
                    <a:bodyPr/>
                    <a:lstStyle/>
                    <a:p>
                      <a:r>
                        <a:rPr lang="en-US" dirty="0"/>
                        <a:t>3</a:t>
                      </a:r>
                      <a:endParaRPr lang="en-IN" dirty="0"/>
                    </a:p>
                  </a:txBody>
                  <a:tcPr/>
                </a:tc>
                <a:tc>
                  <a:txBody>
                    <a:bodyPr/>
                    <a:lstStyle/>
                    <a:p>
                      <a:r>
                        <a:rPr lang="en-IN" sz="1100" dirty="0" err="1">
                          <a:latin typeface="Times New Roman" panose="02020603050405020304" pitchFamily="18" charset="0"/>
                          <a:cs typeface="Times New Roman" panose="02020603050405020304" pitchFamily="18" charset="0"/>
                        </a:rPr>
                        <a:t>Baline</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Yugendhar</a:t>
                      </a:r>
                      <a:r>
                        <a:rPr lang="en-IN" sz="1100" dirty="0">
                          <a:latin typeface="Times New Roman" panose="02020603050405020304" pitchFamily="18" charset="0"/>
                          <a:cs typeface="Times New Roman" panose="02020603050405020304" pitchFamily="18" charset="0"/>
                        </a:rPr>
                        <a:t> |  International Journal of Creative Research Thoughts , 2023</a:t>
                      </a:r>
                    </a:p>
                  </a:txBody>
                  <a:tcPr/>
                </a:tc>
                <a:tc>
                  <a:txBody>
                    <a:bodyPr/>
                    <a:lstStyle/>
                    <a:p>
                      <a:pPr algn="l"/>
                      <a:r>
                        <a:rPr lang="en-US" sz="1100" dirty="0">
                          <a:latin typeface="Times New Roman" panose="02020603050405020304" pitchFamily="18" charset="0"/>
                          <a:cs typeface="Times New Roman" panose="02020603050405020304" pitchFamily="18" charset="0"/>
                        </a:rPr>
                        <a:t>To create a virtual teaching software tool that may be used as an alternative to traditional ways of teaching. We also sought to make it as simple and user-friendly as possible, with very minimum hardware requirements, so that even someone with no prior computer experience could use it.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Virtual Teaching Board</a:t>
                      </a:r>
                    </a:p>
                  </a:txBody>
                  <a:tcPr/>
                </a:tc>
                <a:tc>
                  <a:txBody>
                    <a:bodyPr/>
                    <a:lstStyle/>
                    <a:p>
                      <a:r>
                        <a:rPr lang="en-US" sz="1100" dirty="0">
                          <a:latin typeface="Times New Roman" panose="02020603050405020304" pitchFamily="18" charset="0"/>
                          <a:cs typeface="Times New Roman" panose="02020603050405020304" pitchFamily="18" charset="0"/>
                        </a:rPr>
                        <a:t>This project cuts the utilization of digital stylus and interacting with the screen. The proposed system assist the user to accomplish hand gesturing in systematic and cost-effective manner. later the system is set up, the User involvement can be increased highly, which makes it even easier for a user because they can interact easily and effectively with the system, alternate usage of traditional </a:t>
                      </a:r>
                      <a:r>
                        <a:rPr lang="en-US" sz="1100" dirty="0" err="1">
                          <a:latin typeface="Times New Roman" panose="02020603050405020304" pitchFamily="18" charset="0"/>
                          <a:cs typeface="Times New Roman" panose="02020603050405020304" pitchFamily="18" charset="0"/>
                        </a:rPr>
                        <a:t>softwares</a:t>
                      </a:r>
                      <a:r>
                        <a:rPr lang="en-US" sz="1100" dirty="0">
                          <a:latin typeface="Times New Roman" panose="02020603050405020304" pitchFamily="18" charset="0"/>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This project uses hand gestures which easy to interact and also a calculator to do on the screen and different hand gestures for different actions .</a:t>
                      </a:r>
                      <a:r>
                        <a:rPr lang="en-IN" sz="1100" dirty="0"/>
                        <a:t> </a:t>
                      </a:r>
                    </a:p>
                  </a:txBody>
                  <a:tcPr/>
                </a:tc>
                <a:extLst>
                  <a:ext uri="{0D108BD9-81ED-4DB2-BD59-A6C34878D82A}">
                    <a16:rowId xmlns:a16="http://schemas.microsoft.com/office/drawing/2014/main" val="3097843794"/>
                  </a:ext>
                </a:extLst>
              </a:tr>
              <a:tr h="2790998">
                <a:tc>
                  <a:txBody>
                    <a:bodyPr/>
                    <a:lstStyle/>
                    <a:p>
                      <a:r>
                        <a:rPr lang="en-US" dirty="0"/>
                        <a:t>4</a:t>
                      </a:r>
                      <a:endParaRPr lang="en-IN" dirty="0"/>
                    </a:p>
                  </a:txBody>
                  <a:tcPr/>
                </a:tc>
                <a:tc>
                  <a:txBody>
                    <a:bodyPr/>
                    <a:lstStyle/>
                    <a:p>
                      <a:r>
                        <a:rPr lang="en-IN" sz="1100" dirty="0">
                          <a:latin typeface="Times New Roman" panose="02020603050405020304" pitchFamily="18" charset="0"/>
                          <a:cs typeface="Times New Roman" panose="02020603050405020304" pitchFamily="18" charset="0"/>
                        </a:rPr>
                        <a:t>Swapna Singh | </a:t>
                      </a:r>
                      <a:r>
                        <a:rPr lang="en-US" sz="1100" dirty="0">
                          <a:latin typeface="Times New Roman" panose="02020603050405020304" pitchFamily="18" charset="0"/>
                          <a:cs typeface="Times New Roman" panose="02020603050405020304" pitchFamily="18" charset="0"/>
                        </a:rPr>
                        <a:t>IPEC Journal of Science &amp; Technology, 2023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systems has difficulty detecting the up and down movements of the pen as it only uses one RGB camera. As a result, the finger path is abstract and not easily recognized by the model. Real-time hand touch is required to change positions, which requires careful coding and the user must be familiar with various movements to control the system effectively.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Digitized Interaction: A Gesture-Controlled Whiteboard System with OpenCV, </a:t>
                      </a:r>
                      <a:r>
                        <a:rPr lang="en-US" sz="1100" dirty="0" err="1">
                          <a:latin typeface="Times New Roman" panose="02020603050405020304" pitchFamily="18" charset="0"/>
                          <a:cs typeface="Times New Roman" panose="02020603050405020304" pitchFamily="18" charset="0"/>
                        </a:rPr>
                        <a:t>MediaPipe</a:t>
                      </a:r>
                      <a:r>
                        <a:rPr lang="en-US" sz="1100" dirty="0">
                          <a:latin typeface="Times New Roman" panose="02020603050405020304" pitchFamily="18" charset="0"/>
                          <a:cs typeface="Times New Roman" panose="02020603050405020304" pitchFamily="18" charset="0"/>
                        </a:rPr>
                        <a:t> and NumPy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hand detection algorithm implemented using OpenCV successfully identified hands in real-time with minimal false positives or false negatives. The hand landmark estimation provided by </a:t>
                      </a:r>
                      <a:r>
                        <a:rPr lang="en-US" sz="1100" dirty="0" err="1">
                          <a:latin typeface="Times New Roman" panose="02020603050405020304" pitchFamily="18" charset="0"/>
                          <a:cs typeface="Times New Roman" panose="02020603050405020304" pitchFamily="18" charset="0"/>
                        </a:rPr>
                        <a:t>MediaPipe</a:t>
                      </a:r>
                      <a:r>
                        <a:rPr lang="en-US" sz="1100" dirty="0">
                          <a:latin typeface="Times New Roman" panose="02020603050405020304" pitchFamily="18" charset="0"/>
                          <a:cs typeface="Times New Roman" panose="02020603050405020304" pitchFamily="18" charset="0"/>
                        </a:rPr>
                        <a:t> accurately tracked the positions of fingertips, enabling precise tracking of finger movements for writing or drawing on the whiteboard.</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gesture-controlled whiteboard system developed using OpenCV, </a:t>
                      </a:r>
                      <a:r>
                        <a:rPr lang="en-US" sz="1100" dirty="0" err="1">
                          <a:latin typeface="Times New Roman" panose="02020603050405020304" pitchFamily="18" charset="0"/>
                          <a:cs typeface="Times New Roman" panose="02020603050405020304" pitchFamily="18" charset="0"/>
                        </a:rPr>
                        <a:t>MediaPipe</a:t>
                      </a:r>
                      <a:r>
                        <a:rPr lang="en-US" sz="1100" dirty="0">
                          <a:latin typeface="Times New Roman" panose="02020603050405020304" pitchFamily="18" charset="0"/>
                          <a:cs typeface="Times New Roman" panose="02020603050405020304" pitchFamily="18" charset="0"/>
                        </a:rPr>
                        <a:t>, and NumPy demonstrated promising results in terms of accuracy, performance, and usability.</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3222373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12746</TotalTime>
  <Words>2479</Words>
  <Application>Microsoft Office PowerPoint</Application>
  <PresentationFormat>On-screen Show (4:3)</PresentationFormat>
  <Paragraphs>167</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The whiteboard application is used to train our laptop or our screen to read  whatever the user will be writing Infront of the screen in the air and that will be  displayed on it. We will use some of the machine learning and deep learning libraries which includes open cv  algorithms and functions are used for various tasks related to image processing, computer vision, and user interface development.  To track the detected hand over time, we use various tracking algorithms, such as optical flow, deep sort, to estimate the motion of pixels between consecutive  video frames, allowing you to track the hand's movement freely. We also use  CNN algorithm to train dataset of hand gesture images to recognize specific gestures. And a user interface which is like a software on which all this can be happen and used by the end users.   </vt:lpstr>
      <vt:lpstr>                                      Literature Survey </vt:lpstr>
      <vt:lpstr>PowerPoint Presentation</vt:lpstr>
      <vt:lpstr>PowerPoint Presentation</vt:lpstr>
      <vt:lpstr>Problems in existing system</vt:lpstr>
      <vt:lpstr>PowerPoint Presentation</vt:lpstr>
      <vt:lpstr>PowerPoint Presentation</vt:lpstr>
      <vt:lpstr>PowerPoint Presentation</vt:lpstr>
      <vt:lpstr>Problem Definition </vt:lpstr>
      <vt:lpstr>Research Work</vt:lpstr>
      <vt:lpstr>Proposed system architecture</vt:lpstr>
      <vt:lpstr>Proposed Methods</vt:lpstr>
      <vt:lpstr>Performance Measure</vt:lpstr>
      <vt:lpstr>PowerPoint Presentation</vt:lpstr>
      <vt:lpstr> Result Analysis  </vt:lpstr>
      <vt:lpstr>Conclusion </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vennam eshwar</cp:lastModifiedBy>
  <cp:revision>860</cp:revision>
  <dcterms:modified xsi:type="dcterms:W3CDTF">2024-03-22T05:26:02Z</dcterms:modified>
</cp:coreProperties>
</file>