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99" r:id="rId4"/>
    <p:sldId id="400" r:id="rId5"/>
    <p:sldId id="258" r:id="rId6"/>
    <p:sldId id="259" r:id="rId7"/>
    <p:sldId id="375" r:id="rId8"/>
    <p:sldId id="376" r:id="rId9"/>
    <p:sldId id="396" r:id="rId10"/>
    <p:sldId id="392" r:id="rId11"/>
    <p:sldId id="429" r:id="rId12"/>
    <p:sldId id="430" r:id="rId13"/>
    <p:sldId id="433" r:id="rId14"/>
    <p:sldId id="434" r:id="rId15"/>
    <p:sldId id="431" r:id="rId16"/>
    <p:sldId id="432" r:id="rId17"/>
    <p:sldId id="383" r:id="rId18"/>
    <p:sldId id="428"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CE180D-6C9D-4732-B3F2-1F42EFCB9E7B}">
          <p14:sldIdLst>
            <p14:sldId id="256"/>
            <p14:sldId id="257"/>
            <p14:sldId id="399"/>
            <p14:sldId id="400"/>
            <p14:sldId id="258"/>
          </p14:sldIdLst>
        </p14:section>
        <p14:section name="Untitled Section" id="{EF5DCEEB-F966-4E4D-A95A-1C70DA7D07B8}">
          <p14:sldIdLst>
            <p14:sldId id="259"/>
            <p14:sldId id="375"/>
            <p14:sldId id="376"/>
            <p14:sldId id="396"/>
            <p14:sldId id="392"/>
            <p14:sldId id="429"/>
            <p14:sldId id="430"/>
            <p14:sldId id="433"/>
            <p14:sldId id="434"/>
            <p14:sldId id="431"/>
            <p14:sldId id="432"/>
            <p14:sldId id="383"/>
            <p14:sldId id="428"/>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2006.10214.pdf" TargetMode="External"/><Relationship Id="rId2" Type="http://schemas.openxmlformats.org/officeDocument/2006/relationships/hyperlink" Target="https://www.ncbi.nlm.nih.gov/pmc/articles/PMC8437693/" TargetMode="External"/><Relationship Id="rId1" Type="http://schemas.openxmlformats.org/officeDocument/2006/relationships/slideLayout" Target="../slideLayouts/slideLayout6.xml"/><Relationship Id="rId4" Type="http://schemas.openxmlformats.org/officeDocument/2006/relationships/hyperlink" Target="https://ipecjst.ipec.org.in/assets/doc/C12-F8.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076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Whiteboard application using machine learning model</a:t>
            </a:r>
          </a:p>
        </p:txBody>
      </p:sp>
      <p:sp>
        <p:nvSpPr>
          <p:cNvPr id="3" name="TextBox 2"/>
          <p:cNvSpPr txBox="1"/>
          <p:nvPr/>
        </p:nvSpPr>
        <p:spPr>
          <a:xfrm>
            <a:off x="4572000" y="3585752"/>
            <a:ext cx="5844396" cy="2000548"/>
          </a:xfrm>
          <a:prstGeom prst="rect">
            <a:avLst/>
          </a:prstGeom>
          <a:noFill/>
        </p:spPr>
        <p:txBody>
          <a:bodyPr wrap="square" rtlCol="0">
            <a:spAutoFit/>
          </a:bodyPr>
          <a:lstStyle/>
          <a:p>
            <a:r>
              <a:rPr lang="en-US" sz="2400" b="1" dirty="0">
                <a:solidFill>
                  <a:schemeClr val="tx2">
                    <a:lumMod val="75000"/>
                  </a:schemeClr>
                </a:solidFill>
              </a:rPr>
              <a:t>Name of the student &amp; Roll.No. </a:t>
            </a:r>
            <a:endParaRPr lang="en-US" sz="2000" b="1" dirty="0">
              <a:solidFill>
                <a:schemeClr val="tx2">
                  <a:lumMod val="75000"/>
                </a:schemeClr>
              </a:solidFill>
            </a:endParaRPr>
          </a:p>
          <a:p>
            <a:r>
              <a:rPr lang="en-GB" altLang="en-US" sz="2000" b="1" dirty="0" err="1">
                <a:solidFill>
                  <a:schemeClr val="tx2">
                    <a:lumMod val="75000"/>
                  </a:schemeClr>
                </a:solidFill>
              </a:rPr>
              <a:t>Kommalapati</a:t>
            </a:r>
            <a:r>
              <a:rPr lang="en-GB" altLang="en-US" sz="2000" b="1" dirty="0">
                <a:solidFill>
                  <a:schemeClr val="tx2">
                    <a:lumMod val="75000"/>
                  </a:schemeClr>
                </a:solidFill>
              </a:rPr>
              <a:t> Sandeep (20H51A0514)</a:t>
            </a:r>
          </a:p>
          <a:p>
            <a:r>
              <a:rPr lang="en-GB" altLang="en-US" sz="2000" b="1" dirty="0">
                <a:solidFill>
                  <a:schemeClr val="tx2">
                    <a:lumMod val="75000"/>
                  </a:schemeClr>
                </a:solidFill>
              </a:rPr>
              <a:t>Saba Zareen  </a:t>
            </a:r>
            <a:r>
              <a:rPr lang="en-GB" altLang="en-US" sz="2000" b="1" dirty="0">
                <a:solidFill>
                  <a:schemeClr val="tx2">
                    <a:lumMod val="75000"/>
                  </a:schemeClr>
                </a:solidFill>
                <a:sym typeface="+mn-ea"/>
              </a:rPr>
              <a:t>(20H51A0574)</a:t>
            </a:r>
          </a:p>
          <a:p>
            <a:r>
              <a:rPr lang="en-GB" altLang="en-US" sz="2000" b="1" dirty="0">
                <a:solidFill>
                  <a:schemeClr val="tx2">
                    <a:lumMod val="75000"/>
                  </a:schemeClr>
                </a:solidFill>
              </a:rPr>
              <a:t>Vennam Eshwar </a:t>
            </a:r>
            <a:r>
              <a:rPr lang="en-GB" altLang="en-US" sz="2000" b="1" dirty="0">
                <a:solidFill>
                  <a:schemeClr val="tx2">
                    <a:lumMod val="75000"/>
                  </a:schemeClr>
                </a:solidFill>
                <a:sym typeface="+mn-ea"/>
              </a:rPr>
              <a:t>(20H51A05G0)</a:t>
            </a: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155575" y="5257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 : </a:t>
            </a:r>
            <a:r>
              <a:rPr lang="en-US" b="1" dirty="0" err="1"/>
              <a:t>Mr.V.Narasimha</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Subtitle 1">
            <a:extLst>
              <a:ext uri="{FF2B5EF4-FFF2-40B4-BE49-F238E27FC236}">
                <a16:creationId xmlns:a16="http://schemas.microsoft.com/office/drawing/2014/main" id="{012D7F88-1956-5E5C-6225-11F6102D7E94}"/>
              </a:ext>
            </a:extLst>
          </p:cNvPr>
          <p:cNvSpPr>
            <a:spLocks noGrp="1"/>
          </p:cNvSpPr>
          <p:nvPr>
            <p:ph type="subTitle"/>
          </p:nvPr>
        </p:nvSpPr>
        <p:spPr>
          <a:xfrm>
            <a:off x="228600" y="1041975"/>
            <a:ext cx="7771680" cy="396300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objective is to design a system that enables users to draw and paint in </a:t>
            </a:r>
          </a:p>
          <a:p>
            <a:pPr algn="just"/>
            <a:r>
              <a:rPr lang="en-US" dirty="0">
                <a:latin typeface="Times New Roman" panose="02020603050405020304" pitchFamily="18" charset="0"/>
                <a:cs typeface="Times New Roman" panose="02020603050405020304" pitchFamily="18" charset="0"/>
              </a:rPr>
              <a:t>     the air, using their hand movements as input, in a natural and intuitive manner.</a:t>
            </a:r>
          </a:p>
          <a:p>
            <a:pPr algn="just"/>
            <a:r>
              <a:rPr lang="en-US" dirty="0">
                <a:latin typeface="Times New Roman" panose="02020603050405020304" pitchFamily="18" charset="0"/>
                <a:cs typeface="Times New Roman" panose="02020603050405020304" pitchFamily="18" charset="0"/>
              </a:rPr>
              <a:t>     The system should emphasize affordability</a:t>
            </a:r>
            <a:r>
              <a:rPr lang="en-US">
                <a:latin typeface="Times New Roman" panose="02020603050405020304" pitchFamily="18" charset="0"/>
                <a:cs typeface="Times New Roman" panose="02020603050405020304" pitchFamily="18" charset="0"/>
              </a:rPr>
              <a:t>, ease of </a:t>
            </a:r>
            <a:r>
              <a:rPr lang="en-US" dirty="0">
                <a:latin typeface="Times New Roman" panose="02020603050405020304" pitchFamily="18" charset="0"/>
                <a:cs typeface="Times New Roman" panose="02020603050405020304" pitchFamily="18" charset="0"/>
              </a:rPr>
              <a:t>use, and flexibility, catering to a </a:t>
            </a:r>
          </a:p>
          <a:p>
            <a:pPr algn="just"/>
            <a:r>
              <a:rPr lang="en-US" dirty="0">
                <a:latin typeface="Times New Roman" panose="02020603050405020304" pitchFamily="18" charset="0"/>
                <a:cs typeface="Times New Roman" panose="02020603050405020304" pitchFamily="18" charset="0"/>
              </a:rPr>
              <a:t>     wide range of creative applications and user preferences.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addresses the need for affordable and accessible hand tracking and drawing </a:t>
            </a:r>
          </a:p>
          <a:p>
            <a:pPr algn="just"/>
            <a:r>
              <a:rPr lang="en-US" dirty="0">
                <a:latin typeface="Times New Roman" panose="02020603050405020304" pitchFamily="18" charset="0"/>
                <a:cs typeface="Times New Roman" panose="02020603050405020304" pitchFamily="18" charset="0"/>
              </a:rPr>
              <a:t>    technology, while also offering a platform for innovation, experimentation, and </a:t>
            </a:r>
          </a:p>
          <a:p>
            <a:pPr algn="just"/>
            <a:r>
              <a:rPr lang="en-US" dirty="0">
                <a:latin typeface="Times New Roman" panose="02020603050405020304" pitchFamily="18" charset="0"/>
                <a:cs typeface="Times New Roman" panose="02020603050405020304" pitchFamily="18" charset="0"/>
              </a:rPr>
              <a:t>    user-driven improvements.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205C-7664-16FF-9DC1-4F4EF8A309B2}"/>
              </a:ext>
            </a:extLst>
          </p:cNvPr>
          <p:cNvSpPr>
            <a:spLocks noGrp="1"/>
          </p:cNvSpPr>
          <p:nvPr>
            <p:ph type="title"/>
          </p:nvPr>
        </p:nvSpPr>
        <p:spPr>
          <a:xfrm>
            <a:off x="152400" y="234037"/>
            <a:ext cx="7771680" cy="51888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Project scope and Limitations</a:t>
            </a:r>
          </a:p>
        </p:txBody>
      </p:sp>
      <p:sp>
        <p:nvSpPr>
          <p:cNvPr id="3" name="Text Placeholder 2">
            <a:extLst>
              <a:ext uri="{FF2B5EF4-FFF2-40B4-BE49-F238E27FC236}">
                <a16:creationId xmlns:a16="http://schemas.microsoft.com/office/drawing/2014/main" id="{FBCA97F7-C781-9CCB-E5F4-24517E5DA2EB}"/>
              </a:ext>
            </a:extLst>
          </p:cNvPr>
          <p:cNvSpPr>
            <a:spLocks noGrp="1"/>
          </p:cNvSpPr>
          <p:nvPr>
            <p:ph type="body"/>
          </p:nvPr>
        </p:nvSpPr>
        <p:spPr>
          <a:xfrm>
            <a:off x="144517" y="990600"/>
            <a:ext cx="8999483" cy="4757686"/>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Implementing more advanced hand gesture recognition algorithms to improve accuracy</a:t>
            </a:r>
          </a:p>
          <a:p>
            <a:pPr algn="just"/>
            <a:r>
              <a:rPr lang="en-US" dirty="0">
                <a:latin typeface="Times New Roman" panose="02020603050405020304" pitchFamily="18" charset="0"/>
                <a:cs typeface="Times New Roman" panose="02020603050405020304" pitchFamily="18" charset="0"/>
              </a:rPr>
              <a:t>     and recognition speed. Integrating the system with other technologies, such as voice </a:t>
            </a:r>
          </a:p>
          <a:p>
            <a:pPr algn="just"/>
            <a:r>
              <a:rPr lang="en-US" dirty="0">
                <a:latin typeface="Times New Roman" panose="02020603050405020304" pitchFamily="18" charset="0"/>
                <a:cs typeface="Times New Roman" panose="02020603050405020304" pitchFamily="18" charset="0"/>
              </a:rPr>
              <a:t>     recognition or eye tracking, to create a more comprehensive human-computer interface.</a:t>
            </a:r>
          </a:p>
          <a:p>
            <a:pPr algn="just"/>
            <a:r>
              <a:rPr lang="en-US" dirty="0">
                <a:latin typeface="Times New Roman" panose="02020603050405020304" pitchFamily="18" charset="0"/>
                <a:cs typeface="Times New Roman" panose="02020603050405020304" pitchFamily="18" charset="0"/>
              </a:rPr>
              <a:t>     Collaborating with experts in fields such as robotics, computer vision, or human-computer</a:t>
            </a:r>
          </a:p>
          <a:p>
            <a:pPr algn="just"/>
            <a:r>
              <a:rPr lang="en-US" dirty="0">
                <a:latin typeface="Times New Roman" panose="02020603050405020304" pitchFamily="18" charset="0"/>
                <a:cs typeface="Times New Roman" panose="02020603050405020304" pitchFamily="18" charset="0"/>
              </a:rPr>
              <a:t>     interaction to advance the technology and develop new applications.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project's performance and functionality may be limited by the capabilities of the </a:t>
            </a:r>
          </a:p>
          <a:p>
            <a:pPr algn="just"/>
            <a:r>
              <a:rPr lang="en-US" dirty="0">
                <a:latin typeface="Times New Roman" panose="02020603050405020304" pitchFamily="18" charset="0"/>
                <a:cs typeface="Times New Roman" panose="02020603050405020304" pitchFamily="18" charset="0"/>
              </a:rPr>
              <a:t>      hardware used, such as webcams or sensors. Higher-quality hardware may be required </a:t>
            </a:r>
          </a:p>
          <a:p>
            <a:pPr algn="just"/>
            <a:r>
              <a:rPr lang="en-US" dirty="0">
                <a:latin typeface="Times New Roman" panose="02020603050405020304" pitchFamily="18" charset="0"/>
                <a:cs typeface="Times New Roman" panose="02020603050405020304" pitchFamily="18" charset="0"/>
              </a:rPr>
              <a:t>      for optimal results. Hand tracking and gesture recognition accuracy may vary based on </a:t>
            </a:r>
          </a:p>
          <a:p>
            <a:pPr algn="just"/>
            <a:r>
              <a:rPr lang="en-US" dirty="0">
                <a:latin typeface="Times New Roman" panose="02020603050405020304" pitchFamily="18" charset="0"/>
                <a:cs typeface="Times New Roman" panose="02020603050405020304" pitchFamily="18" charset="0"/>
              </a:rPr>
              <a:t>      lighting conditions, background complexity, and the user's hand size and shape.</a:t>
            </a:r>
          </a:p>
          <a:p>
            <a:pPr algn="just"/>
            <a:r>
              <a:rPr lang="en-US" dirty="0">
                <a:latin typeface="Times New Roman" panose="02020603050405020304" pitchFamily="18" charset="0"/>
                <a:cs typeface="Times New Roman" panose="02020603050405020304" pitchFamily="18" charset="0"/>
              </a:rPr>
              <a:t>      Implementing real-time collaborative drawing with multiple users may introduce</a:t>
            </a:r>
          </a:p>
          <a:p>
            <a:pPr algn="just"/>
            <a:r>
              <a:rPr lang="en-US" dirty="0">
                <a:latin typeface="Times New Roman" panose="02020603050405020304" pitchFamily="18" charset="0"/>
                <a:cs typeface="Times New Roman" panose="02020603050405020304" pitchFamily="18" charset="0"/>
              </a:rPr>
              <a:t>      synchronization and communication challenges.</a:t>
            </a:r>
          </a:p>
          <a:p>
            <a:pPr algn="just"/>
            <a:endParaRPr lang="en-IN" dirty="0">
              <a:latin typeface="+mn-lt"/>
            </a:endParaRPr>
          </a:p>
        </p:txBody>
      </p:sp>
      <p:sp>
        <p:nvSpPr>
          <p:cNvPr id="6" name="CustomShape 1">
            <a:extLst>
              <a:ext uri="{FF2B5EF4-FFF2-40B4-BE49-F238E27FC236}">
                <a16:creationId xmlns:a16="http://schemas.microsoft.com/office/drawing/2014/main" id="{2D85A48D-1D4B-2AD7-32EE-0190F65D1E21}"/>
              </a:ext>
            </a:extLst>
          </p:cNvPr>
          <p:cNvSpPr/>
          <p:nvPr/>
        </p:nvSpPr>
        <p:spPr>
          <a:xfrm>
            <a:off x="152400" y="752917"/>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88184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6183D674-7341-B898-EDFA-936BEFE48899}"/>
              </a:ext>
            </a:extLst>
          </p:cNvPr>
          <p:cNvSpPr>
            <a:spLocks noGrp="1"/>
          </p:cNvSpPr>
          <p:nvPr>
            <p:ph type="title"/>
          </p:nvPr>
        </p:nvSpPr>
        <p:spPr>
          <a:xfrm>
            <a:off x="385881" y="1139825"/>
            <a:ext cx="7772400" cy="2898775"/>
          </a:xfrm>
        </p:spPr>
        <p:txBody>
          <a:bodyPr/>
          <a:lstStyle/>
          <a:p>
            <a:r>
              <a:rPr lang="en-US" sz="4400" b="1" dirty="0"/>
              <a:t>             </a:t>
            </a:r>
            <a:br>
              <a:rPr lang="en-US" sz="4400" b="1" dirty="0"/>
            </a:br>
            <a:r>
              <a:rPr lang="en-US" sz="4400" b="1" dirty="0"/>
              <a:t>   </a:t>
            </a:r>
            <a:br>
              <a:rPr lang="en-US" sz="4400" b="1" dirty="0"/>
            </a:br>
            <a:r>
              <a:rPr lang="en-US" sz="4400" b="1" dirty="0"/>
              <a:t>       </a:t>
            </a:r>
            <a:br>
              <a:rPr lang="en-US" sz="4400" b="1" dirty="0"/>
            </a:br>
            <a:r>
              <a:rPr lang="en-US" sz="4400" b="1" dirty="0"/>
              <a:t>            Literature Review</a:t>
            </a:r>
            <a:br>
              <a:rPr lang="en-US" sz="1800" b="1" dirty="0"/>
            </a:br>
            <a:endParaRPr lang="en-IN" dirty="0"/>
          </a:p>
        </p:txBody>
      </p:sp>
      <p:sp>
        <p:nvSpPr>
          <p:cNvPr id="6" name="CustomShape 1">
            <a:extLst>
              <a:ext uri="{FF2B5EF4-FFF2-40B4-BE49-F238E27FC236}">
                <a16:creationId xmlns:a16="http://schemas.microsoft.com/office/drawing/2014/main" id="{4C73BE92-977D-DFA0-6D25-5BFF1BC6B63B}"/>
              </a:ext>
            </a:extLst>
          </p:cNvPr>
          <p:cNvSpPr/>
          <p:nvPr/>
        </p:nvSpPr>
        <p:spPr>
          <a:xfrm>
            <a:off x="685800" y="3886200"/>
            <a:ext cx="8076600" cy="1524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392189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CDEE-853C-C8B8-23EB-F8842BD289C6}"/>
              </a:ext>
            </a:extLst>
          </p:cNvPr>
          <p:cNvSpPr>
            <a:spLocks noGrp="1"/>
          </p:cNvSpPr>
          <p:nvPr>
            <p:ph type="title"/>
          </p:nvPr>
        </p:nvSpPr>
        <p:spPr>
          <a:xfrm>
            <a:off x="728662" y="2185988"/>
            <a:ext cx="7728817" cy="1414372"/>
          </a:xfrm>
        </p:spPr>
        <p:txBody>
          <a:bodyPr/>
          <a:lstStyle/>
          <a:p>
            <a:pPr algn="l" fontAlgn="t">
              <a:spcBef>
                <a:spcPts val="0"/>
              </a:spcBef>
              <a:spcAft>
                <a:spcPts val="0"/>
              </a:spcAft>
            </a:pPr>
            <a:endParaRPr lang="en-IN" dirty="0"/>
          </a:p>
        </p:txBody>
      </p:sp>
      <p:sp>
        <p:nvSpPr>
          <p:cNvPr id="3" name="Text Placeholder 2">
            <a:extLst>
              <a:ext uri="{FF2B5EF4-FFF2-40B4-BE49-F238E27FC236}">
                <a16:creationId xmlns:a16="http://schemas.microsoft.com/office/drawing/2014/main" id="{2B69942A-DC05-975D-868C-5C247F8F44B9}"/>
              </a:ext>
            </a:extLst>
          </p:cNvPr>
          <p:cNvSpPr>
            <a:spLocks noGrp="1"/>
          </p:cNvSpPr>
          <p:nvPr>
            <p:ph type="body"/>
          </p:nvPr>
        </p:nvSpPr>
        <p:spPr>
          <a:xfrm>
            <a:off x="457200" y="228601"/>
            <a:ext cx="8046360" cy="457199"/>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a:p>
            <a:endParaRPr lang="en-IN" dirty="0"/>
          </a:p>
        </p:txBody>
      </p:sp>
      <p:graphicFrame>
        <p:nvGraphicFramePr>
          <p:cNvPr id="4" name="Table 2">
            <a:extLst>
              <a:ext uri="{FF2B5EF4-FFF2-40B4-BE49-F238E27FC236}">
                <a16:creationId xmlns:a16="http://schemas.microsoft.com/office/drawing/2014/main" id="{02E695D5-F111-1540-4394-06A35D74FD00}"/>
              </a:ext>
            </a:extLst>
          </p:cNvPr>
          <p:cNvGraphicFramePr>
            <a:graphicFrameLocks noGrp="1"/>
          </p:cNvGraphicFramePr>
          <p:nvPr>
            <p:extLst>
              <p:ext uri="{D42A27DB-BD31-4B8C-83A1-F6EECF244321}">
                <p14:modId xmlns:p14="http://schemas.microsoft.com/office/powerpoint/2010/main" val="1442598408"/>
              </p:ext>
            </p:extLst>
          </p:nvPr>
        </p:nvGraphicFramePr>
        <p:xfrm>
          <a:off x="76200" y="484598"/>
          <a:ext cx="8915400" cy="6537960"/>
        </p:xfrm>
        <a:graphic>
          <a:graphicData uri="http://schemas.openxmlformats.org/drawingml/2006/table">
            <a:tbl>
              <a:tblPr firstRow="1" bandRow="1">
                <a:tableStyleId>{5C22544A-7EE6-4342-B048-85BDC9FD1C3A}</a:tableStyleId>
              </a:tblPr>
              <a:tblGrid>
                <a:gridCol w="527470">
                  <a:extLst>
                    <a:ext uri="{9D8B030D-6E8A-4147-A177-3AD203B41FA5}">
                      <a16:colId xmlns:a16="http://schemas.microsoft.com/office/drawing/2014/main" val="432745929"/>
                    </a:ext>
                  </a:extLst>
                </a:gridCol>
                <a:gridCol w="1125653">
                  <a:extLst>
                    <a:ext uri="{9D8B030D-6E8A-4147-A177-3AD203B41FA5}">
                      <a16:colId xmlns:a16="http://schemas.microsoft.com/office/drawing/2014/main" val="1998233565"/>
                    </a:ext>
                  </a:extLst>
                </a:gridCol>
                <a:gridCol w="1852077">
                  <a:extLst>
                    <a:ext uri="{9D8B030D-6E8A-4147-A177-3AD203B41FA5}">
                      <a16:colId xmlns:a16="http://schemas.microsoft.com/office/drawing/2014/main" val="3760181125"/>
                    </a:ext>
                  </a:extLst>
                </a:gridCol>
                <a:gridCol w="1371600">
                  <a:extLst>
                    <a:ext uri="{9D8B030D-6E8A-4147-A177-3AD203B41FA5}">
                      <a16:colId xmlns:a16="http://schemas.microsoft.com/office/drawing/2014/main" val="1470764825"/>
                    </a:ext>
                  </a:extLst>
                </a:gridCol>
                <a:gridCol w="2209800">
                  <a:extLst>
                    <a:ext uri="{9D8B030D-6E8A-4147-A177-3AD203B41FA5}">
                      <a16:colId xmlns:a16="http://schemas.microsoft.com/office/drawing/2014/main" val="3423994347"/>
                    </a:ext>
                  </a:extLst>
                </a:gridCol>
                <a:gridCol w="1828800">
                  <a:extLst>
                    <a:ext uri="{9D8B030D-6E8A-4147-A177-3AD203B41FA5}">
                      <a16:colId xmlns:a16="http://schemas.microsoft.com/office/drawing/2014/main" val="635663868"/>
                    </a:ext>
                  </a:extLst>
                </a:gridCol>
              </a:tblGrid>
              <a:tr h="781675">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350042">
                <a:tc>
                  <a:txBody>
                    <a:bodyPr/>
                    <a:lstStyle/>
                    <a:p>
                      <a:r>
                        <a:rPr lang="en-US" dirty="0"/>
                        <a:t>1</a:t>
                      </a:r>
                      <a:endParaRPr lang="en-IN" dirty="0"/>
                    </a:p>
                  </a:txBody>
                  <a:tcPr/>
                </a:tc>
                <a:tc>
                  <a:txBody>
                    <a:bodyPr/>
                    <a:lstStyle/>
                    <a:p>
                      <a:pPr algn="l"/>
                      <a:r>
                        <a:rPr lang="en-IN" sz="1100" dirty="0" err="1">
                          <a:latin typeface="Times New Roman" panose="02020603050405020304" pitchFamily="18" charset="0"/>
                          <a:cs typeface="Times New Roman" panose="02020603050405020304" pitchFamily="18" charset="0"/>
                        </a:rPr>
                        <a:t>Dr.</a:t>
                      </a:r>
                      <a:r>
                        <a:rPr lang="en-IN" sz="1100" dirty="0">
                          <a:latin typeface="Times New Roman" panose="02020603050405020304" pitchFamily="18" charset="0"/>
                          <a:cs typeface="Times New Roman" panose="02020603050405020304" pitchFamily="18" charset="0"/>
                        </a:rPr>
                        <a:t> S. K. Sonkar |  I</a:t>
                      </a:r>
                      <a:r>
                        <a:rPr lang="en-US" sz="1100" dirty="0" err="1">
                          <a:latin typeface="Times New Roman" panose="02020603050405020304" pitchFamily="18" charset="0"/>
                          <a:cs typeface="Times New Roman" panose="02020603050405020304" pitchFamily="18" charset="0"/>
                        </a:rPr>
                        <a:t>nternational</a:t>
                      </a:r>
                      <a:r>
                        <a:rPr lang="en-US" sz="1100" dirty="0">
                          <a:latin typeface="Times New Roman" panose="02020603050405020304" pitchFamily="18" charset="0"/>
                          <a:cs typeface="Times New Roman" panose="02020603050405020304" pitchFamily="18" charset="0"/>
                        </a:rPr>
                        <a:t> Journal of Advanced Research in Science, Communication and Technology</a:t>
                      </a:r>
                      <a:r>
                        <a:rPr lang="en-IN" sz="1100" dirty="0">
                          <a:latin typeface="Times New Roman" panose="02020603050405020304" pitchFamily="18" charset="0"/>
                          <a:cs typeface="Times New Roman" panose="02020603050405020304" pitchFamily="18" charset="0"/>
                        </a:rPr>
                        <a:t>, 2021</a:t>
                      </a:r>
                    </a:p>
                  </a:txBody>
                  <a:tcPr/>
                </a:tc>
                <a:tc>
                  <a:txBody>
                    <a:bodyPr/>
                    <a:lstStyle/>
                    <a:p>
                      <a:pPr algn="l"/>
                      <a:r>
                        <a:rPr lang="en-US" sz="1100" dirty="0">
                          <a:latin typeface="Times New Roman" panose="02020603050405020304" pitchFamily="18" charset="0"/>
                          <a:cs typeface="Times New Roman" panose="02020603050405020304" pitchFamily="18" charset="0"/>
                        </a:rPr>
                        <a:t>In the software industry many whiteboard software are available. Each of them has its own pros and cons. One of the main disadvantages of these whiteboard software is the need of accurate pointing devices. Here we introduce the Smart virtual Board, which is a hand movements based writing software. It uses the hand movements for writing.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Virtual Teaching Board Using Computer Vision.</a:t>
                      </a:r>
                      <a:endParaRPr lang="en-IN" sz="1100" dirty="0">
                        <a:latin typeface="Times New Roman" panose="02020603050405020304" pitchFamily="18" charset="0"/>
                        <a:cs typeface="Times New Roman" panose="02020603050405020304" pitchFamily="18" charset="0"/>
                      </a:endParaRPr>
                    </a:p>
                  </a:txBody>
                  <a:tcPr/>
                </a:tc>
                <a:tc>
                  <a:txBody>
                    <a:bodyPr/>
                    <a:lstStyle/>
                    <a:p>
                      <a:pPr algn="l"/>
                      <a:r>
                        <a:rPr lang="en-US" sz="1100" dirty="0">
                          <a:latin typeface="Times New Roman" panose="02020603050405020304" pitchFamily="18" charset="0"/>
                          <a:cs typeface="Times New Roman" panose="02020603050405020304" pitchFamily="18" charset="0"/>
                        </a:rPr>
                        <a:t>Direct use of hands as an input device is an attractive method for providing natural human - computer interaction which has evolved from text based interfaces through graphical based interfaces. hand movement recognition can be seen as a way for computers to begin understanding human body language. This project propose a camera based Human Computer Interaction  system in which movements of user's hand is directly involved in creating and manipulation of art.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It mainly focuses on interacting with the system using hand movements using </a:t>
                      </a:r>
                      <a:r>
                        <a:rPr lang="en-IN" sz="1100" dirty="0" err="1">
                          <a:latin typeface="Times New Roman" panose="02020603050405020304" pitchFamily="18" charset="0"/>
                          <a:cs typeface="Times New Roman" panose="02020603050405020304" pitchFamily="18" charset="0"/>
                        </a:rPr>
                        <a:t>opencv</a:t>
                      </a:r>
                      <a:r>
                        <a:rPr lang="en-IN" sz="11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97843794"/>
                  </a:ext>
                </a:extLst>
              </a:tr>
              <a:tr h="3067482">
                <a:tc>
                  <a:txBody>
                    <a:bodyPr/>
                    <a:lstStyle/>
                    <a:p>
                      <a:r>
                        <a:rPr lang="en-US" dirty="0"/>
                        <a:t>2</a:t>
                      </a:r>
                      <a:endParaRPr lang="en-IN" dirty="0"/>
                    </a:p>
                  </a:txBody>
                  <a:tcPr/>
                </a:tc>
                <a:tc>
                  <a:txBody>
                    <a:bodyPr/>
                    <a:lstStyle/>
                    <a:p>
                      <a:r>
                        <a:rPr lang="en-IN" sz="1100" dirty="0">
                          <a:latin typeface="Times New Roman" panose="02020603050405020304" pitchFamily="18" charset="0"/>
                          <a:cs typeface="Times New Roman" panose="02020603050405020304" pitchFamily="18" charset="0"/>
                        </a:rPr>
                        <a:t>Ankita Yadav | </a:t>
                      </a:r>
                    </a:p>
                    <a:p>
                      <a:r>
                        <a:rPr lang="en-US" sz="1100" dirty="0">
                          <a:latin typeface="Times New Roman" panose="02020603050405020304" pitchFamily="18" charset="0"/>
                          <a:cs typeface="Times New Roman" panose="02020603050405020304" pitchFamily="18" charset="0"/>
                        </a:rPr>
                        <a:t>International Journal of Research Publication and Reviews, 2023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Develop a gesture-controlled virtual whiteboard that eliminates the need for physical writing tools, allowing users to interact with digital content in a pen-free manner. </a:t>
                      </a:r>
                      <a:r>
                        <a:rPr lang="en-US" sz="1100" b="0" i="0" dirty="0">
                          <a:solidFill>
                            <a:schemeClr val="dk1"/>
                          </a:solidFill>
                          <a:effectLst/>
                          <a:latin typeface="+mn-lt"/>
                          <a:ea typeface="+mn-ea"/>
                          <a:cs typeface="+mn-cs"/>
                        </a:rPr>
                        <a:t>Create a cost-effective alternative to traditional whiteboards by harnessing computer vision and gesture recognition technology, reducing the reliance on physical writing tools and offering a practical, sustainable, and innovative platform for diverse applications.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Virtual Whiteboard-A Gesture Controlled Pen-free Tool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project allows users to control their PowerPoint presentations using hand gestures, making it a useful tool for public speakers and presenters. With this feature, users can advance or go back to slides, as well as draw or annotate over the slides in real-time. Overall, the Virtual Whiteboard is a powerful and versatile tool that enhances user experience and interaction, providing a new way to create and control digital content.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It focuses on interacting with the system using hand gestures but particularly on the PowerPoint presentations for </a:t>
                      </a:r>
                      <a:r>
                        <a:rPr lang="en-IN" sz="1100" dirty="0" err="1">
                          <a:latin typeface="Times New Roman" panose="02020603050405020304" pitchFamily="18" charset="0"/>
                          <a:cs typeface="Times New Roman" panose="02020603050405020304" pitchFamily="18" charset="0"/>
                        </a:rPr>
                        <a:t>explaination</a:t>
                      </a:r>
                      <a:r>
                        <a:rPr lang="en-IN" sz="11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118215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D2C3-5799-E84D-19D9-999AE22327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614568D-5FF2-DE69-F16F-BF84C5D9557B}"/>
              </a:ext>
            </a:extLst>
          </p:cNvPr>
          <p:cNvSpPr>
            <a:spLocks noGrp="1"/>
          </p:cNvSpPr>
          <p:nvPr>
            <p:ph type="body"/>
          </p:nvPr>
        </p:nvSpPr>
        <p:spPr/>
        <p:txBody>
          <a:bodyPr/>
          <a:lstStyle/>
          <a:p>
            <a:pPr algn="ctr" fontAlgn="t">
              <a:spcBef>
                <a:spcPts val="0"/>
              </a:spcBef>
              <a:spcAft>
                <a:spcPts val="0"/>
              </a:spcAft>
            </a:pPr>
            <a:r>
              <a:rPr lang="en-US" sz="1800" b="1" i="0" u="none" strike="noStrike" dirty="0" err="1">
                <a:solidFill>
                  <a:srgbClr val="FFFFFF"/>
                </a:solidFill>
                <a:effectLst/>
                <a:latin typeface="Times New Roman" panose="02020603050405020304" pitchFamily="18" charset="0"/>
                <a:ea typeface="DejaVu Sans"/>
                <a:cs typeface="Times New Roman" panose="02020603050405020304" pitchFamily="18" charset="0"/>
              </a:rPr>
              <a:t>S.No</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Authors and Journal Name&amp; Year of publication</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Problem Statement</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Name of the </a:t>
            </a:r>
            <a:r>
              <a:rPr lang="en-US" sz="1800" b="1" i="0" u="none" strike="noStrike" dirty="0" err="1">
                <a:solidFill>
                  <a:srgbClr val="FFFFFF"/>
                </a:solidFill>
                <a:effectLst/>
                <a:latin typeface="Times New Roman" panose="02020603050405020304" pitchFamily="18" charset="0"/>
                <a:ea typeface="DejaVu Sans"/>
                <a:cs typeface="Times New Roman" panose="02020603050405020304" pitchFamily="18" charset="0"/>
              </a:rPr>
              <a:t>S.No</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Authors and Journal Name&amp; Year of publication</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Problem Statement</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Name of the Proposed solution/Method by authors</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 Solution </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Remarks</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5</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6</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7</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8</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Proposed solution/Method by authors</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 Solution </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Remarks</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5</a:t>
            </a:r>
            <a:endParaRPr lang="en-IN" sz="1800" b="0" i="0" u="none" strike="noStrike" dirty="0">
              <a:effectLst/>
              <a:latin typeface="Arial" panose="020B0604020202020204" pitchFamily="34" charset="0"/>
            </a:endParaRPr>
          </a:p>
        </p:txBody>
      </p:sp>
      <p:graphicFrame>
        <p:nvGraphicFramePr>
          <p:cNvPr id="4" name="Table 2">
            <a:extLst>
              <a:ext uri="{FF2B5EF4-FFF2-40B4-BE49-F238E27FC236}">
                <a16:creationId xmlns:a16="http://schemas.microsoft.com/office/drawing/2014/main" id="{6B4F2CB0-F281-FEA8-FF42-32E0A4716054}"/>
              </a:ext>
            </a:extLst>
          </p:cNvPr>
          <p:cNvGraphicFramePr>
            <a:graphicFrameLocks noGrp="1"/>
          </p:cNvGraphicFramePr>
          <p:nvPr>
            <p:extLst>
              <p:ext uri="{D42A27DB-BD31-4B8C-83A1-F6EECF244321}">
                <p14:modId xmlns:p14="http://schemas.microsoft.com/office/powerpoint/2010/main" val="1316022065"/>
              </p:ext>
            </p:extLst>
          </p:nvPr>
        </p:nvGraphicFramePr>
        <p:xfrm>
          <a:off x="190860" y="76200"/>
          <a:ext cx="8762280" cy="6705600"/>
        </p:xfrm>
        <a:graphic>
          <a:graphicData uri="http://schemas.openxmlformats.org/drawingml/2006/table">
            <a:tbl>
              <a:tblPr firstRow="1" bandRow="1">
                <a:tableStyleId>{5C22544A-7EE6-4342-B048-85BDC9FD1C3A}</a:tableStyleId>
              </a:tblPr>
              <a:tblGrid>
                <a:gridCol w="565309">
                  <a:extLst>
                    <a:ext uri="{9D8B030D-6E8A-4147-A177-3AD203B41FA5}">
                      <a16:colId xmlns:a16="http://schemas.microsoft.com/office/drawing/2014/main" val="432745929"/>
                    </a:ext>
                  </a:extLst>
                </a:gridCol>
                <a:gridCol w="1100029">
                  <a:extLst>
                    <a:ext uri="{9D8B030D-6E8A-4147-A177-3AD203B41FA5}">
                      <a16:colId xmlns:a16="http://schemas.microsoft.com/office/drawing/2014/main" val="1998233565"/>
                    </a:ext>
                  </a:extLst>
                </a:gridCol>
                <a:gridCol w="1496962">
                  <a:extLst>
                    <a:ext uri="{9D8B030D-6E8A-4147-A177-3AD203B41FA5}">
                      <a16:colId xmlns:a16="http://schemas.microsoft.com/office/drawing/2014/main" val="3760181125"/>
                    </a:ext>
                  </a:extLst>
                </a:gridCol>
                <a:gridCol w="1440927">
                  <a:extLst>
                    <a:ext uri="{9D8B030D-6E8A-4147-A177-3AD203B41FA5}">
                      <a16:colId xmlns:a16="http://schemas.microsoft.com/office/drawing/2014/main" val="1470764825"/>
                    </a:ext>
                  </a:extLst>
                </a:gridCol>
                <a:gridCol w="1928173">
                  <a:extLst>
                    <a:ext uri="{9D8B030D-6E8A-4147-A177-3AD203B41FA5}">
                      <a16:colId xmlns:a16="http://schemas.microsoft.com/office/drawing/2014/main" val="3423994347"/>
                    </a:ext>
                  </a:extLst>
                </a:gridCol>
                <a:gridCol w="2230880">
                  <a:extLst>
                    <a:ext uri="{9D8B030D-6E8A-4147-A177-3AD203B41FA5}">
                      <a16:colId xmlns:a16="http://schemas.microsoft.com/office/drawing/2014/main" val="635663868"/>
                    </a:ext>
                  </a:extLst>
                </a:gridCol>
              </a:tblGrid>
              <a:tr h="73879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490008">
                <a:tc>
                  <a:txBody>
                    <a:bodyPr/>
                    <a:lstStyle/>
                    <a:p>
                      <a:r>
                        <a:rPr lang="en-US" dirty="0"/>
                        <a:t>3</a:t>
                      </a:r>
                      <a:endParaRPr lang="en-IN" dirty="0"/>
                    </a:p>
                  </a:txBody>
                  <a:tcPr/>
                </a:tc>
                <a:tc>
                  <a:txBody>
                    <a:bodyPr/>
                    <a:lstStyle/>
                    <a:p>
                      <a:r>
                        <a:rPr lang="en-IN" sz="1100" dirty="0" err="1">
                          <a:latin typeface="Times New Roman" panose="02020603050405020304" pitchFamily="18" charset="0"/>
                          <a:cs typeface="Times New Roman" panose="02020603050405020304" pitchFamily="18" charset="0"/>
                        </a:rPr>
                        <a:t>Baline</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Yugendhar</a:t>
                      </a:r>
                      <a:r>
                        <a:rPr lang="en-IN" sz="1100" dirty="0">
                          <a:latin typeface="Times New Roman" panose="02020603050405020304" pitchFamily="18" charset="0"/>
                          <a:cs typeface="Times New Roman" panose="02020603050405020304" pitchFamily="18" charset="0"/>
                        </a:rPr>
                        <a:t> |  International Journal of Creative Research Thoughts , 2023</a:t>
                      </a:r>
                    </a:p>
                  </a:txBody>
                  <a:tcPr/>
                </a:tc>
                <a:tc>
                  <a:txBody>
                    <a:bodyPr/>
                    <a:lstStyle/>
                    <a:p>
                      <a:pPr algn="l"/>
                      <a:r>
                        <a:rPr lang="en-US" sz="1100" dirty="0">
                          <a:latin typeface="Times New Roman" panose="02020603050405020304" pitchFamily="18" charset="0"/>
                          <a:cs typeface="Times New Roman" panose="02020603050405020304" pitchFamily="18" charset="0"/>
                        </a:rPr>
                        <a:t>To create a virtual teaching software tool that may be used as an alternative to traditional ways of teaching. We also sought to make it as simple and user-friendly as possible, with very minimum hardware requirements, so that even someone with no prior computer experience could use it.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Virtual Teaching Board</a:t>
                      </a:r>
                    </a:p>
                  </a:txBody>
                  <a:tcPr/>
                </a:tc>
                <a:tc>
                  <a:txBody>
                    <a:bodyPr/>
                    <a:lstStyle/>
                    <a:p>
                      <a:r>
                        <a:rPr lang="en-US" sz="1100" dirty="0">
                          <a:latin typeface="Times New Roman" panose="02020603050405020304" pitchFamily="18" charset="0"/>
                          <a:cs typeface="Times New Roman" panose="02020603050405020304" pitchFamily="18" charset="0"/>
                        </a:rPr>
                        <a:t>This project cuts the utilization of digital stylus and interacting with the screen. The proposed system assist the user to accomplish hand gesturing in systematic and cost-effective manner. later the system is set up, the User involvement can be increased highly, which makes it even easier for a user because they can interact easily and effectively with the system, alternate usage of traditional </a:t>
                      </a:r>
                      <a:r>
                        <a:rPr lang="en-US" sz="1100" dirty="0" err="1">
                          <a:latin typeface="Times New Roman" panose="02020603050405020304" pitchFamily="18" charset="0"/>
                          <a:cs typeface="Times New Roman" panose="02020603050405020304" pitchFamily="18" charset="0"/>
                        </a:rPr>
                        <a:t>softwares</a:t>
                      </a:r>
                      <a:r>
                        <a:rPr lang="en-US" sz="1100"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This project uses hand gestures which easy to interact and also a calculator to do on the screen and different hand gestures for different actions .</a:t>
                      </a:r>
                      <a:r>
                        <a:rPr lang="en-IN" sz="1100" dirty="0"/>
                        <a:t> </a:t>
                      </a:r>
                    </a:p>
                  </a:txBody>
                  <a:tcPr/>
                </a:tc>
                <a:extLst>
                  <a:ext uri="{0D108BD9-81ED-4DB2-BD59-A6C34878D82A}">
                    <a16:rowId xmlns:a16="http://schemas.microsoft.com/office/drawing/2014/main" val="3097843794"/>
                  </a:ext>
                </a:extLst>
              </a:tr>
              <a:tr h="2790998">
                <a:tc>
                  <a:txBody>
                    <a:bodyPr/>
                    <a:lstStyle/>
                    <a:p>
                      <a:r>
                        <a:rPr lang="en-US" dirty="0"/>
                        <a:t>4</a:t>
                      </a:r>
                      <a:endParaRPr lang="en-IN" dirty="0"/>
                    </a:p>
                  </a:txBody>
                  <a:tcPr/>
                </a:tc>
                <a:tc>
                  <a:txBody>
                    <a:bodyPr/>
                    <a:lstStyle/>
                    <a:p>
                      <a:r>
                        <a:rPr lang="en-IN" sz="1100" dirty="0">
                          <a:latin typeface="Times New Roman" panose="02020603050405020304" pitchFamily="18" charset="0"/>
                          <a:cs typeface="Times New Roman" panose="02020603050405020304" pitchFamily="18" charset="0"/>
                        </a:rPr>
                        <a:t>Swapna Singh | </a:t>
                      </a:r>
                      <a:r>
                        <a:rPr lang="en-US" sz="1100" dirty="0">
                          <a:latin typeface="Times New Roman" panose="02020603050405020304" pitchFamily="18" charset="0"/>
                          <a:cs typeface="Times New Roman" panose="02020603050405020304" pitchFamily="18" charset="0"/>
                        </a:rPr>
                        <a:t>IPEC Journal of Science &amp; Technology, 2023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systems has difficulty detecting the up and down movements of the pen as it only uses one RGB camera. As a result, the finger path is abstract and not easily recognized by the model. Real-time hand touch is required to change positions, which requires careful coding and the user must be familiar with various movements to control the system effectively.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Digitized Interaction: A Gesture-Controlled Whiteboard System with OpenCV,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and NumPy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hand detection algorithm implemented using OpenCV successfully identified hands in real-time with minimal false positives or false negatives. The hand landmark estimation provided by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accurately tracked the positions of fingertips, enabling precise tracking of finger movements for writing or drawing on the whiteboard.</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gesture-controlled whiteboard system developed using OpenCV,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and NumPy demonstrated promising results in terms of accuracy, performance, and usability.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322237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F701-483E-2ED1-59AC-031A370B32FB}"/>
              </a:ext>
            </a:extLst>
          </p:cNvPr>
          <p:cNvSpPr>
            <a:spLocks noGrp="1"/>
          </p:cNvSpPr>
          <p:nvPr>
            <p:ph type="title"/>
          </p:nvPr>
        </p:nvSpPr>
        <p:spPr>
          <a:xfrm>
            <a:off x="152400" y="2892480"/>
            <a:ext cx="8076600" cy="3965520"/>
          </a:xfrm>
        </p:spPr>
        <p: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system implements direct use of hands as an input device is an attractive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method for providing natural human - computer interaction which has evolved from text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based interfaces through graphical based interfaces. hand movement recognition can be seen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as a way for computers to begin understanding human body language. This project also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propose a camera based Human Computer Interaction  system in which movements of user’s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hand is directly involved in creating and manipulation of art.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project allows users to control their PowerPoint presentations using hand gestures,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making it a useful tool for public speakers and presenters. With this feature, users can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advance or go back to slides, as well as draw or annotate over the slides in real-time.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Overall, the Virtual Whiteboard is a powerful and versatile tool that enhances user experience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interaction, providing a new way to create and control digital content.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project cuts the utilization of digital stylus and interacting with the screen. The proposed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system assist the user to accomplish hand gesturing in systematic and cost-effective manner.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later the system is set up, the User involvement can be increased highly, which makes it even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easier for a user because they can interact easily and effectively with the system, alternate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usage of traditional </a:t>
            </a:r>
            <a:r>
              <a:rPr lang="en-US" sz="1800" dirty="0" err="1">
                <a:latin typeface="Times New Roman" panose="02020603050405020304" pitchFamily="18" charset="0"/>
                <a:cs typeface="Times New Roman" panose="02020603050405020304" pitchFamily="18" charset="0"/>
              </a:rPr>
              <a:t>softwares</a:t>
            </a:r>
            <a:r>
              <a:rPr lang="en-US"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E814D58-4A7C-2B04-89D5-A85D6A7AB1CE}"/>
              </a:ext>
            </a:extLst>
          </p:cNvPr>
          <p:cNvSpPr>
            <a:spLocks noGrp="1"/>
          </p:cNvSpPr>
          <p:nvPr>
            <p:ph type="body"/>
          </p:nvPr>
        </p:nvSpPr>
        <p:spPr>
          <a:xfrm>
            <a:off x="457200" y="838200"/>
            <a:ext cx="8046360" cy="533400"/>
          </a:xfrm>
        </p:spPr>
        <p:txBody>
          <a:bodyPr/>
          <a:lstStyle/>
          <a:p>
            <a:r>
              <a:rPr lang="en-US" sz="2400" dirty="0">
                <a:solidFill>
                  <a:srgbClr val="FF0000"/>
                </a:solidFill>
                <a:latin typeface="+mj-lt"/>
                <a:cs typeface="Times New Roman" panose="02020603050405020304" pitchFamily="18" charset="0"/>
              </a:rPr>
              <a:t>   Implementation of Existing System</a:t>
            </a:r>
          </a:p>
          <a:p>
            <a:endParaRPr lang="en-US" sz="2400" dirty="0">
              <a:solidFill>
                <a:srgbClr val="FF0000"/>
              </a:solidFill>
              <a:latin typeface="+mj-lt"/>
              <a:cs typeface="Times New Roman" panose="02020603050405020304" pitchFamily="18" charset="0"/>
            </a:endParaRPr>
          </a:p>
          <a:p>
            <a:endParaRPr lang="en-US" sz="2400" dirty="0">
              <a:solidFill>
                <a:srgbClr val="FF0000"/>
              </a:solidFill>
              <a:latin typeface="+mj-lt"/>
              <a:cs typeface="Times New Roman" panose="02020603050405020304" pitchFamily="18" charset="0"/>
            </a:endParaRPr>
          </a:p>
          <a:p>
            <a:endParaRPr lang="en-IN" dirty="0"/>
          </a:p>
        </p:txBody>
      </p:sp>
      <p:sp>
        <p:nvSpPr>
          <p:cNvPr id="4" name="CustomShape 1">
            <a:extLst>
              <a:ext uri="{FF2B5EF4-FFF2-40B4-BE49-F238E27FC236}">
                <a16:creationId xmlns:a16="http://schemas.microsoft.com/office/drawing/2014/main" id="{C74007A4-CD4A-6AC7-FDDC-8B694FD5094B}"/>
              </a:ext>
            </a:extLst>
          </p:cNvPr>
          <p:cNvSpPr/>
          <p:nvPr/>
        </p:nvSpPr>
        <p:spPr>
          <a:xfrm>
            <a:off x="481173" y="923818"/>
            <a:ext cx="8076600" cy="1524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17088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AF86-61B6-ABC8-5685-6BE830E637A6}"/>
              </a:ext>
            </a:extLst>
          </p:cNvPr>
          <p:cNvSpPr>
            <a:spLocks noGrp="1"/>
          </p:cNvSpPr>
          <p:nvPr>
            <p:ph type="title"/>
          </p:nvPr>
        </p:nvSpPr>
        <p:spPr>
          <a:xfrm>
            <a:off x="610200" y="1959120"/>
            <a:ext cx="7771680" cy="1469880"/>
          </a:xfrm>
        </p:spPr>
        <p:txBody>
          <a:bodyPr/>
          <a:lstStyle/>
          <a:p>
            <a:r>
              <a:rPr lang="en-US" dirty="0">
                <a:latin typeface="Times New Roman" panose="02020603050405020304" pitchFamily="18" charset="0"/>
                <a:cs typeface="Times New Roman" panose="02020603050405020304" pitchFamily="18" charset="0"/>
              </a:rPr>
              <a:t>A Whiteboard application using a machine learning model can yield a range 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significant results. Firstly, it can enhance user experience by effectively recognizing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converting handwritten text and drawings on the virtual whiteboard into digital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 or vector graphics. This not only improves legibility but also enables advanced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functionalities such as searchability and editing. Additionally, machine learning enables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users to intuitively manipulate digital content, such as resizing, moving, and rotating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objects, through gesture recognition, resulting in a smoother, more interactive interface.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Moreover, the application can significantly reduce errors in handwriting recognition,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thus boosting efficiency and user confidence.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9B2A7C-5126-2F0B-A0E3-EEDE5F34B89C}"/>
              </a:ext>
            </a:extLst>
          </p:cNvPr>
          <p:cNvSpPr>
            <a:spLocks noGrp="1"/>
          </p:cNvSpPr>
          <p:nvPr>
            <p:ph type="body"/>
          </p:nvPr>
        </p:nvSpPr>
        <p:spPr>
          <a:xfrm>
            <a:off x="457200" y="511320"/>
            <a:ext cx="8046360" cy="479280"/>
          </a:xfrm>
        </p:spPr>
        <p:txBody>
          <a:bodyPr/>
          <a:lstStyle/>
          <a:p>
            <a:r>
              <a:rPr lang="en-US" sz="2400" b="1" dirty="0">
                <a:solidFill>
                  <a:srgbClr val="C00000"/>
                </a:solidFill>
                <a:latin typeface="+mj-lt"/>
              </a:rPr>
              <a:t>   Result</a:t>
            </a:r>
          </a:p>
          <a:p>
            <a:endParaRPr lang="en-US" sz="2400" b="1" dirty="0">
              <a:solidFill>
                <a:srgbClr val="C00000"/>
              </a:solidFill>
              <a:latin typeface="+mj-lt"/>
            </a:endParaRPr>
          </a:p>
          <a:p>
            <a:endParaRPr lang="en-IN" dirty="0"/>
          </a:p>
        </p:txBody>
      </p:sp>
      <p:sp>
        <p:nvSpPr>
          <p:cNvPr id="4" name="CustomShape 1">
            <a:extLst>
              <a:ext uri="{FF2B5EF4-FFF2-40B4-BE49-F238E27FC236}">
                <a16:creationId xmlns:a16="http://schemas.microsoft.com/office/drawing/2014/main" id="{CAC67407-3999-CBAB-AF52-19D81E369B6F}"/>
              </a:ext>
            </a:extLst>
          </p:cNvPr>
          <p:cNvSpPr/>
          <p:nvPr/>
        </p:nvSpPr>
        <p:spPr>
          <a:xfrm>
            <a:off x="610200" y="750960"/>
            <a:ext cx="8076600" cy="1524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6150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50763"/>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449318"/>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2" name="Subtitle 1">
            <a:extLst>
              <a:ext uri="{FF2B5EF4-FFF2-40B4-BE49-F238E27FC236}">
                <a16:creationId xmlns:a16="http://schemas.microsoft.com/office/drawing/2014/main" id="{EA36E0EF-905F-8E98-6D0F-5CC5ABF9E3D9}"/>
              </a:ext>
            </a:extLst>
          </p:cNvPr>
          <p:cNvSpPr>
            <a:spLocks noGrp="1"/>
          </p:cNvSpPr>
          <p:nvPr>
            <p:ph type="subTitle"/>
          </p:nvPr>
        </p:nvSpPr>
        <p:spPr>
          <a:xfrm>
            <a:off x="533400" y="1703520"/>
            <a:ext cx="7771680" cy="345096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Whiteboard application using machine learning model project provides an </a:t>
            </a:r>
          </a:p>
          <a:p>
            <a:pPr algn="just">
              <a:lnSpc>
                <a:spcPct val="150000"/>
              </a:lnSpc>
            </a:pPr>
            <a:r>
              <a:rPr lang="en-US" dirty="0">
                <a:latin typeface="Times New Roman" panose="02020603050405020304" pitchFamily="18" charset="0"/>
                <a:cs typeface="Times New Roman" panose="02020603050405020304" pitchFamily="18" charset="0"/>
              </a:rPr>
              <a:t>exciting and interactive canvas for users to express themselves, explore their </a:t>
            </a:r>
          </a:p>
          <a:p>
            <a:pPr algn="just">
              <a:lnSpc>
                <a:spcPct val="150000"/>
              </a:lnSpc>
            </a:pPr>
            <a:r>
              <a:rPr lang="en-US" dirty="0">
                <a:latin typeface="Times New Roman" panose="02020603050405020304" pitchFamily="18" charset="0"/>
                <a:cs typeface="Times New Roman" panose="02020603050405020304" pitchFamily="18" charset="0"/>
              </a:rPr>
              <a:t>artistic talents, and engage with technology in a creative way. By seamlessly </a:t>
            </a:r>
          </a:p>
          <a:p>
            <a:pPr algn="just">
              <a:lnSpc>
                <a:spcPct val="150000"/>
              </a:lnSpc>
            </a:pPr>
            <a:r>
              <a:rPr lang="en-US" dirty="0">
                <a:latin typeface="Times New Roman" panose="02020603050405020304" pitchFamily="18" charset="0"/>
                <a:cs typeface="Times New Roman" panose="02020603050405020304" pitchFamily="18" charset="0"/>
              </a:rPr>
              <a:t>combining hand tracking, gesture recognition, and various interactive features, </a:t>
            </a:r>
          </a:p>
          <a:p>
            <a:pPr algn="just">
              <a:lnSpc>
                <a:spcPct val="150000"/>
              </a:lnSpc>
            </a:pPr>
            <a:r>
              <a:rPr lang="en-US" dirty="0">
                <a:latin typeface="Times New Roman" panose="02020603050405020304" pitchFamily="18" charset="0"/>
                <a:cs typeface="Times New Roman" panose="02020603050405020304" pitchFamily="18" charset="0"/>
              </a:rPr>
              <a:t>this project offers a unique and enjoyable drawing experience, making it suitable </a:t>
            </a:r>
          </a:p>
          <a:p>
            <a:pPr algn="just">
              <a:lnSpc>
                <a:spcPct val="150000"/>
              </a:lnSpc>
            </a:pPr>
            <a:r>
              <a:rPr lang="en-US" dirty="0">
                <a:latin typeface="Times New Roman" panose="02020603050405020304" pitchFamily="18" charset="0"/>
                <a:cs typeface="Times New Roman" panose="02020603050405020304" pitchFamily="18" charset="0"/>
              </a:rPr>
              <a:t>for both entertainment and educational purposes. Whether used as a creative </a:t>
            </a:r>
          </a:p>
          <a:p>
            <a:pPr algn="just">
              <a:lnSpc>
                <a:spcPct val="150000"/>
              </a:lnSpc>
            </a:pPr>
            <a:r>
              <a:rPr lang="en-US" dirty="0">
                <a:latin typeface="Times New Roman" panose="02020603050405020304" pitchFamily="18" charset="0"/>
                <a:cs typeface="Times New Roman" panose="02020603050405020304" pitchFamily="18" charset="0"/>
              </a:rPr>
              <a:t>outlet, a tool for communication, or a gaming platform, this project promises to </a:t>
            </a:r>
          </a:p>
          <a:p>
            <a:pPr algn="just">
              <a:lnSpc>
                <a:spcPct val="150000"/>
              </a:lnSpc>
            </a:pPr>
            <a:r>
              <a:rPr lang="en-US" dirty="0">
                <a:latin typeface="Times New Roman" panose="02020603050405020304" pitchFamily="18" charset="0"/>
                <a:cs typeface="Times New Roman" panose="02020603050405020304" pitchFamily="18" charset="0"/>
              </a:rPr>
              <a:t>captivate users and immerse them in a world of digital artistry.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4" name="Subtitle 3">
            <a:extLst>
              <a:ext uri="{FF2B5EF4-FFF2-40B4-BE49-F238E27FC236}">
                <a16:creationId xmlns:a16="http://schemas.microsoft.com/office/drawing/2014/main" id="{8340DCF0-5C8D-E4EA-3B61-6EB361696A7A}"/>
              </a:ext>
            </a:extLst>
          </p:cNvPr>
          <p:cNvSpPr>
            <a:spLocks noGrp="1"/>
          </p:cNvSpPr>
          <p:nvPr>
            <p:ph type="subTitle"/>
          </p:nvPr>
        </p:nvSpPr>
        <p:spPr>
          <a:xfrm>
            <a:off x="304800" y="1295400"/>
            <a:ext cx="7771680" cy="2744400"/>
          </a:xfrm>
        </p:spPr>
        <p:txBody>
          <a:bodyPr/>
          <a:lstStyle/>
          <a:p>
            <a:pPr marL="285750" indent="-285750">
              <a:buFont typeface="Arial" panose="020B0604020202020204" pitchFamily="34" charset="0"/>
              <a:buChar char="•"/>
            </a:pPr>
            <a:r>
              <a:rPr lang="en-IN" dirty="0">
                <a:hlinkClick r:id="rId2"/>
              </a:rPr>
              <a:t>https://www.ncbi.nlm.nih.gov/pmc/articles/PMC8437693/</a:t>
            </a:r>
            <a:endParaRPr lang="en-IN" dirty="0"/>
          </a:p>
          <a:p>
            <a:pPr marL="285750" indent="-285750">
              <a:buFont typeface="Arial" panose="020B0604020202020204" pitchFamily="34" charset="0"/>
              <a:buChar char="•"/>
            </a:pPr>
            <a:r>
              <a:rPr lang="en-IN" dirty="0">
                <a:hlinkClick r:id="rId3"/>
              </a:rPr>
              <a:t>https://arxiv.org/pdf/2006.10214.pdf</a:t>
            </a:r>
            <a:endParaRPr lang="en-IN" dirty="0"/>
          </a:p>
          <a:p>
            <a:pPr marL="285750" indent="-285750">
              <a:buFont typeface="Arial" panose="020B0604020202020204" pitchFamily="34" charset="0"/>
              <a:buChar char="•"/>
            </a:pPr>
            <a:r>
              <a:rPr lang="en-IN" dirty="0">
                <a:hlinkClick r:id="rId4"/>
              </a:rPr>
              <a:t>https://ipecjst.ipec.org.in/assets/doc/C12-F8.pdf</a:t>
            </a:r>
            <a:endParaRPr lang="en-IN" dirty="0"/>
          </a:p>
          <a:p>
            <a:pPr marL="285750" indent="-285750">
              <a:buFont typeface="Arial" panose="020B0604020202020204" pitchFamily="34" charset="0"/>
              <a:buChar char="•"/>
            </a:pPr>
            <a:r>
              <a:rPr lang="en-US" dirty="0"/>
              <a:t>R. Lienhart and J. </a:t>
            </a:r>
            <a:r>
              <a:rPr lang="en-US" dirty="0" err="1"/>
              <a:t>Maydt</a:t>
            </a:r>
            <a:r>
              <a:rPr lang="en-US" dirty="0"/>
              <a:t>, “An extended set of </a:t>
            </a:r>
            <a:r>
              <a:rPr lang="en-US" dirty="0" err="1"/>
              <a:t>Haar</a:t>
            </a:r>
            <a:r>
              <a:rPr lang="en-US" dirty="0"/>
              <a:t>-like features for rapid object</a:t>
            </a:r>
          </a:p>
          <a:p>
            <a:r>
              <a:rPr lang="en-US" dirty="0"/>
              <a:t>    detection,” in Proc. IEEE Int. Conf. Image Process., 2002, vol. 1, pp. 900–903.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Introduction </a:t>
            </a:r>
          </a:p>
          <a:p>
            <a:pPr>
              <a:buFont typeface="Arial" pitchFamily="34" charset="0"/>
              <a:buChar char="•"/>
            </a:pPr>
            <a:endParaRPr lang="en-IN" sz="2000" b="1" dirty="0">
              <a:solidFill>
                <a:srgbClr val="000000"/>
              </a:solidFill>
              <a:latin typeface="Bookman Old Style" pitchFamily="18" charset="0"/>
            </a:endParaRPr>
          </a:p>
          <a:p>
            <a:pPr>
              <a:buFont typeface="Arial"/>
              <a:buChar char="•"/>
            </a:pPr>
            <a:r>
              <a:rPr lang="en-IN" sz="2000" b="1" dirty="0">
                <a:solidFill>
                  <a:srgbClr val="000000"/>
                </a:solidFill>
                <a:latin typeface="Bookman Old Style" pitchFamily="18" charset="0"/>
              </a:rPr>
              <a:t> Research Objective</a:t>
            </a:r>
          </a:p>
          <a:p>
            <a:pPr>
              <a:buFont typeface="Arial"/>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Project Scope and Limitations</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Literature Review</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Implementation of Existing system</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Subtitle 5">
            <a:extLst>
              <a:ext uri="{FF2B5EF4-FFF2-40B4-BE49-F238E27FC236}">
                <a16:creationId xmlns:a16="http://schemas.microsoft.com/office/drawing/2014/main" id="{0C18B694-346B-8054-A5CF-2F03297F4287}"/>
              </a:ext>
            </a:extLst>
          </p:cNvPr>
          <p:cNvSpPr>
            <a:spLocks noGrp="1"/>
          </p:cNvSpPr>
          <p:nvPr>
            <p:ph type="subTitle"/>
          </p:nvPr>
        </p:nvSpPr>
        <p:spPr>
          <a:xfrm>
            <a:off x="381420" y="1295400"/>
            <a:ext cx="8381160" cy="4778422"/>
          </a:xfrm>
        </p:spPr>
        <p:txBody>
          <a:bodyPr/>
          <a:lstStyle/>
          <a:p>
            <a:pPr lvl="5" algn="just"/>
            <a:r>
              <a:rPr lang="en-US" dirty="0">
                <a:latin typeface="Times New Roman" panose="02020603050405020304" pitchFamily="18" charset="0"/>
                <a:cs typeface="Times New Roman" panose="02020603050405020304" pitchFamily="18" charset="0"/>
              </a:rPr>
              <a:t>The Whiteboard Application Using OpenCV is a digital platform designed to replicate</a:t>
            </a:r>
          </a:p>
          <a:p>
            <a:pPr lvl="5" algn="just"/>
            <a:r>
              <a:rPr lang="en-US" dirty="0">
                <a:latin typeface="Times New Roman" panose="02020603050405020304" pitchFamily="18" charset="0"/>
                <a:cs typeface="Times New Roman" panose="02020603050405020304" pitchFamily="18" charset="0"/>
              </a:rPr>
              <a:t> the functionality of traditional physical whiteboards while harnessing the capabilities</a:t>
            </a:r>
          </a:p>
          <a:p>
            <a:pPr lvl="5" algn="just"/>
            <a:r>
              <a:rPr lang="en-US" dirty="0">
                <a:latin typeface="Times New Roman" panose="02020603050405020304" pitchFamily="18" charset="0"/>
                <a:cs typeface="Times New Roman" panose="02020603050405020304" pitchFamily="18" charset="0"/>
              </a:rPr>
              <a:t>of computer vision technology. This application allows users to draw, write, and</a:t>
            </a:r>
          </a:p>
          <a:p>
            <a:pPr lvl="5" algn="just"/>
            <a:r>
              <a:rPr lang="en-US" dirty="0">
                <a:latin typeface="Times New Roman" panose="02020603050405020304" pitchFamily="18" charset="0"/>
                <a:cs typeface="Times New Roman" panose="02020603050405020304" pitchFamily="18" charset="0"/>
              </a:rPr>
              <a:t>collaborate in a digital space, enhancing remote communication, creative expression,</a:t>
            </a:r>
          </a:p>
          <a:p>
            <a:pPr lvl="5" algn="just"/>
            <a:r>
              <a:rPr lang="en-US" dirty="0">
                <a:latin typeface="Times New Roman" panose="02020603050405020304" pitchFamily="18" charset="0"/>
                <a:cs typeface="Times New Roman" panose="02020603050405020304" pitchFamily="18" charset="0"/>
              </a:rPr>
              <a:t>and interactive learning experiences. The application supports real-time collaboration,</a:t>
            </a:r>
          </a:p>
          <a:p>
            <a:pPr lvl="5" algn="just"/>
            <a:r>
              <a:rPr lang="en-US" dirty="0">
                <a:latin typeface="Times New Roman" panose="02020603050405020304" pitchFamily="18" charset="0"/>
                <a:cs typeface="Times New Roman" panose="02020603050405020304" pitchFamily="18" charset="0"/>
              </a:rPr>
              <a:t>allowing multiple users to engage in synchronous drawing and annotation on a </a:t>
            </a:r>
          </a:p>
          <a:p>
            <a:pPr lvl="5" algn="just"/>
            <a:r>
              <a:rPr lang="en-US" dirty="0">
                <a:latin typeface="Times New Roman" panose="02020603050405020304" pitchFamily="18" charset="0"/>
                <a:cs typeface="Times New Roman" panose="02020603050405020304" pitchFamily="18" charset="0"/>
              </a:rPr>
              <a:t>shared canvas. The integration of collaborative features promotes remote teamwork, </a:t>
            </a:r>
          </a:p>
          <a:p>
            <a:pPr lvl="5" algn="just"/>
            <a:r>
              <a:rPr lang="en-US" dirty="0">
                <a:latin typeface="Times New Roman" panose="02020603050405020304" pitchFamily="18" charset="0"/>
                <a:cs typeface="Times New Roman" panose="02020603050405020304" pitchFamily="18" charset="0"/>
              </a:rPr>
              <a:t>virtual brainstorming, and interactive educational sessions. The application includes</a:t>
            </a:r>
          </a:p>
          <a:p>
            <a:pPr lvl="5" algn="just"/>
            <a:r>
              <a:rPr lang="en-US" dirty="0">
                <a:latin typeface="Times New Roman" panose="02020603050405020304" pitchFamily="18" charset="0"/>
                <a:cs typeface="Times New Roman" panose="02020603050405020304" pitchFamily="18" charset="0"/>
              </a:rPr>
              <a:t>an undo/redo functionality that maintains a history of actions, enabling users to </a:t>
            </a:r>
          </a:p>
          <a:p>
            <a:pPr lvl="5" algn="just"/>
            <a:r>
              <a:rPr lang="en-US" dirty="0">
                <a:latin typeface="Times New Roman" panose="02020603050405020304" pitchFamily="18" charset="0"/>
                <a:cs typeface="Times New Roman" panose="02020603050405020304" pitchFamily="18" charset="0"/>
              </a:rPr>
              <a:t>correct mistakes or explore different design iterations without limitations. The user </a:t>
            </a:r>
          </a:p>
          <a:p>
            <a:pPr lvl="5" algn="just"/>
            <a:r>
              <a:rPr lang="en-US" dirty="0">
                <a:latin typeface="Times New Roman" panose="02020603050405020304" pitchFamily="18" charset="0"/>
                <a:cs typeface="Times New Roman" panose="02020603050405020304" pitchFamily="18" charset="0"/>
              </a:rPr>
              <a:t>interface (UI) is designed for ease of use and efficient navigation. The intuitive</a:t>
            </a:r>
          </a:p>
          <a:p>
            <a:pPr lvl="5" algn="just"/>
            <a:r>
              <a:rPr lang="en-US" dirty="0">
                <a:latin typeface="Times New Roman" panose="02020603050405020304" pitchFamily="18" charset="0"/>
                <a:cs typeface="Times New Roman" panose="02020603050405020304" pitchFamily="18" charset="0"/>
              </a:rPr>
              <a:t>interface ensures that users, regardless of their technical proficiency, can seamlessly</a:t>
            </a:r>
          </a:p>
          <a:p>
            <a:pPr lvl="5" algn="just"/>
            <a:r>
              <a:rPr lang="en-US" dirty="0">
                <a:latin typeface="Times New Roman" panose="02020603050405020304" pitchFamily="18" charset="0"/>
                <a:cs typeface="Times New Roman" panose="02020603050405020304" pitchFamily="18" charset="0"/>
              </a:rPr>
              <a:t>access and employ the application's features.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944918"/>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05278"/>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4" name="Title 3">
            <a:extLst>
              <a:ext uri="{FF2B5EF4-FFF2-40B4-BE49-F238E27FC236}">
                <a16:creationId xmlns:a16="http://schemas.microsoft.com/office/drawing/2014/main" id="{711D3795-A3D5-4EF9-A20B-390A6E4E05F4}"/>
              </a:ext>
            </a:extLst>
          </p:cNvPr>
          <p:cNvSpPr>
            <a:spLocks noGrp="1"/>
          </p:cNvSpPr>
          <p:nvPr>
            <p:ph type="title"/>
          </p:nvPr>
        </p:nvSpPr>
        <p:spPr>
          <a:xfrm>
            <a:off x="534256" y="1295400"/>
            <a:ext cx="7694624" cy="4422720"/>
          </a:xfrm>
        </p:spPr>
        <p: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whiteboard application is used to </a:t>
            </a:r>
            <a:r>
              <a:rPr lang="en-US" b="0" i="0" dirty="0">
                <a:solidFill>
                  <a:srgbClr val="212121"/>
                </a:solidFill>
                <a:effectLst/>
                <a:latin typeface="Times New Roman" panose="02020603050405020304" pitchFamily="18" charset="0"/>
                <a:cs typeface="Times New Roman" panose="02020603050405020304" pitchFamily="18" charset="0"/>
              </a:rPr>
              <a:t>train our laptop or our screen to read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whatever the user will be writing Infront of the screen in the air and that will be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displayed on it. We will use some of the machine learning and deep learning</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libraries which includes open cv  algorithms and functions are used for various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tasks related to image processing, computer vision, and user interface development.</a:t>
            </a:r>
            <a:br>
              <a:rPr lang="en-US" dirty="0">
                <a:solidFill>
                  <a:srgbClr val="212121"/>
                </a:solidFill>
                <a:latin typeface="Times New Roman" panose="02020603050405020304" pitchFamily="18" charset="0"/>
                <a:cs typeface="Times New Roman" panose="02020603050405020304" pitchFamily="18" charset="0"/>
              </a:rPr>
            </a:br>
            <a:br>
              <a:rPr lang="en-US" dirty="0">
                <a:solidFill>
                  <a:srgbClr val="212121"/>
                </a:solidFill>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To track the detected hand over time, </a:t>
            </a:r>
            <a:r>
              <a:rPr lang="en-US" dirty="0">
                <a:solidFill>
                  <a:srgbClr val="212121"/>
                </a:solidFill>
                <a:latin typeface="Times New Roman" panose="02020603050405020304" pitchFamily="18" charset="0"/>
                <a:cs typeface="Times New Roman" panose="02020603050405020304" pitchFamily="18" charset="0"/>
              </a:rPr>
              <a:t>we use </a:t>
            </a:r>
            <a:r>
              <a:rPr lang="en-US" b="0" i="0" dirty="0">
                <a:solidFill>
                  <a:srgbClr val="212121"/>
                </a:solidFill>
                <a:effectLst/>
                <a:latin typeface="Times New Roman" panose="02020603050405020304" pitchFamily="18" charset="0"/>
                <a:cs typeface="Times New Roman" panose="02020603050405020304" pitchFamily="18" charset="0"/>
              </a:rPr>
              <a:t>various tracking algorithms, such as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optical flow, deep sort</a:t>
            </a:r>
            <a:r>
              <a:rPr lang="en-US" dirty="0">
                <a:solidFill>
                  <a:srgbClr val="212121"/>
                </a:solidFill>
                <a:latin typeface="Times New Roman" panose="02020603050405020304" pitchFamily="18" charset="0"/>
                <a:cs typeface="Times New Roman" panose="02020603050405020304" pitchFamily="18" charset="0"/>
              </a:rPr>
              <a:t>,</a:t>
            </a:r>
            <a:r>
              <a:rPr lang="en-US" b="0" i="0" dirty="0">
                <a:solidFill>
                  <a:srgbClr val="212121"/>
                </a:solidFill>
                <a:effectLst/>
                <a:latin typeface="Times New Roman" panose="02020603050405020304" pitchFamily="18" charset="0"/>
                <a:cs typeface="Times New Roman" panose="02020603050405020304" pitchFamily="18" charset="0"/>
              </a:rPr>
              <a:t> to estimate the motion of pixels between consecutive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video frames, allowing you to track the hand's movement freely. We also use </a:t>
            </a:r>
            <a:br>
              <a:rPr lang="en-US" b="0" i="0" dirty="0">
                <a:solidFill>
                  <a:srgbClr val="212121"/>
                </a:solidFill>
                <a:effectLst/>
                <a:latin typeface="Times New Roman" panose="02020603050405020304" pitchFamily="18" charset="0"/>
                <a:cs typeface="Times New Roman" panose="02020603050405020304" pitchFamily="18" charset="0"/>
              </a:rPr>
            </a:br>
            <a:r>
              <a:rPr lang="en-IN" i="0" dirty="0">
                <a:effectLst/>
                <a:latin typeface="Times New Roman" panose="02020603050405020304" pitchFamily="18" charset="0"/>
                <a:cs typeface="Times New Roman" panose="02020603050405020304" pitchFamily="18" charset="0"/>
              </a:rPr>
              <a:t>CNN algorithm to train </a:t>
            </a:r>
            <a:r>
              <a:rPr lang="en-US" i="0" dirty="0">
                <a:effectLst/>
                <a:latin typeface="Times New Roman" panose="02020603050405020304" pitchFamily="18" charset="0"/>
                <a:cs typeface="Times New Roman" panose="02020603050405020304" pitchFamily="18" charset="0"/>
              </a:rPr>
              <a:t>dataset of hand gesture images to recognize specific gestures.</a:t>
            </a:r>
            <a:br>
              <a:rPr lang="en-US"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And a user interface which is like a software on which all this can be happen and used</a:t>
            </a:r>
            <a:br>
              <a:rPr lang="en-US"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by the end users.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Subtitle 1">
            <a:extLst>
              <a:ext uri="{FF2B5EF4-FFF2-40B4-BE49-F238E27FC236}">
                <a16:creationId xmlns:a16="http://schemas.microsoft.com/office/drawing/2014/main" id="{858F643A-8ED3-FDA9-5839-1451263DC1A8}"/>
              </a:ext>
            </a:extLst>
          </p:cNvPr>
          <p:cNvSpPr>
            <a:spLocks noGrp="1"/>
          </p:cNvSpPr>
          <p:nvPr>
            <p:ph type="subTitle"/>
          </p:nvPr>
        </p:nvSpPr>
        <p:spPr>
          <a:xfrm>
            <a:off x="0" y="1600200"/>
            <a:ext cx="8381160" cy="345096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delve into the development of interactive features that enhance the creative process. </a:t>
            </a:r>
          </a:p>
          <a:p>
            <a:pPr algn="just"/>
            <a:r>
              <a:rPr lang="en-US" dirty="0">
                <a:latin typeface="Times New Roman" panose="02020603050405020304" pitchFamily="18" charset="0"/>
                <a:cs typeface="Times New Roman" panose="02020603050405020304" pitchFamily="18" charset="0"/>
              </a:rPr>
              <a:t>     Our research will explore mechanisms for color selection, including gesture-based color </a:t>
            </a:r>
          </a:p>
          <a:p>
            <a:pPr algn="just"/>
            <a:r>
              <a:rPr lang="en-US" dirty="0">
                <a:latin typeface="Times New Roman" panose="02020603050405020304" pitchFamily="18" charset="0"/>
                <a:cs typeface="Times New Roman" panose="02020603050405020304" pitchFamily="18" charset="0"/>
              </a:rPr>
              <a:t>     picking and interactive tools. We will investigate techniques for users to adjust the thickness </a:t>
            </a:r>
          </a:p>
          <a:p>
            <a:pPr algn="just"/>
            <a:r>
              <a:rPr lang="en-US" dirty="0">
                <a:latin typeface="Times New Roman" panose="02020603050405020304" pitchFamily="18" charset="0"/>
                <a:cs typeface="Times New Roman" panose="02020603050405020304" pitchFamily="18" charset="0"/>
              </a:rPr>
              <a:t>     of drawn lines, providing them with creative flexibility while maintaining an intuitive user </a:t>
            </a:r>
          </a:p>
          <a:p>
            <a:pPr algn="just"/>
            <a:r>
              <a:rPr lang="en-US" dirty="0">
                <a:latin typeface="Times New Roman" panose="02020603050405020304" pitchFamily="18" charset="0"/>
                <a:cs typeface="Times New Roman" panose="02020603050405020304" pitchFamily="18" charset="0"/>
              </a:rPr>
              <a:t>     experience. Eraser mode will be implemented through various interaction mechanisms, allowing </a:t>
            </a:r>
          </a:p>
          <a:p>
            <a:pPr algn="just"/>
            <a:r>
              <a:rPr lang="en-US" dirty="0">
                <a:latin typeface="Times New Roman" panose="02020603050405020304" pitchFamily="18" charset="0"/>
                <a:cs typeface="Times New Roman" panose="02020603050405020304" pitchFamily="18" charset="0"/>
              </a:rPr>
              <a:t>     users to correct or remove parts of their drawings effortlessly. Additionally, we will </a:t>
            </a:r>
          </a:p>
          <a:p>
            <a:pPr algn="just"/>
            <a:r>
              <a:rPr lang="en-US" dirty="0">
                <a:latin typeface="Times New Roman" panose="02020603050405020304" pitchFamily="18" charset="0"/>
                <a:cs typeface="Times New Roman" panose="02020603050405020304" pitchFamily="18" charset="0"/>
              </a:rPr>
              <a:t>     explore multiplatform compatibility, adapting the project to different devices and </a:t>
            </a:r>
          </a:p>
          <a:p>
            <a:pPr algn="just"/>
            <a:r>
              <a:rPr lang="en-US" dirty="0">
                <a:latin typeface="Times New Roman" panose="02020603050405020304" pitchFamily="18" charset="0"/>
                <a:cs typeface="Times New Roman" panose="02020603050405020304" pitchFamily="18" charset="0"/>
              </a:rPr>
              <a:t>     platforms, ensuring performance and user experience optimization.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these research objectives, we intend to deliver an engaging and  cutting-edge </a:t>
            </a:r>
          </a:p>
          <a:p>
            <a:pPr algn="just"/>
            <a:r>
              <a:rPr lang="en-US" dirty="0">
                <a:latin typeface="Times New Roman" panose="02020603050405020304" pitchFamily="18" charset="0"/>
                <a:cs typeface="Times New Roman" panose="02020603050405020304" pitchFamily="18" charset="0"/>
              </a:rPr>
              <a:t>     interactive hand-tracking and drawing solution that pushes the boundaries of human-computer</a:t>
            </a:r>
          </a:p>
          <a:p>
            <a:pPr algn="just"/>
            <a:r>
              <a:rPr lang="en-US" dirty="0">
                <a:latin typeface="Times New Roman" panose="02020603050405020304" pitchFamily="18" charset="0"/>
                <a:cs typeface="Times New Roman" panose="02020603050405020304" pitchFamily="18" charset="0"/>
              </a:rPr>
              <a:t>     interaction and digital creativity.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560" y="3200400"/>
            <a:ext cx="8152560" cy="114228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12275</TotalTime>
  <Words>2192</Words>
  <Application>Microsoft Office PowerPoint</Application>
  <PresentationFormat>On-screen Show (4:3)</PresentationFormat>
  <Paragraphs>170</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The whiteboard application is used to train our laptop or our screen to read  whatever the user will be writing Infront of the screen in the air and that will be  displayed on it. We will use some of the machine learning and deep learning libraries which includes open cv  algorithms and functions are used for various tasks related to image processing, computer vision, and user interface development.  To track the detected hand over time, we use various tracking algorithms, such as optical flow, deep sort, to estimate the motion of pixels between consecutive  video frames, allowing you to track the hand's movement freely. We also use  CNN algorithm to train dataset of hand gesture images to recognize specific gestures. And a user interface which is like a software on which all this can be happen and used by the end users.   </vt:lpstr>
      <vt:lpstr>PowerPoint Presentation</vt:lpstr>
      <vt:lpstr>PowerPoint Presentation</vt:lpstr>
      <vt:lpstr>PowerPoint Presentation</vt:lpstr>
      <vt:lpstr>PowerPoint Presentation</vt:lpstr>
      <vt:lpstr>Project scope and Limitations</vt:lpstr>
      <vt:lpstr>                                      Literature Review </vt:lpstr>
      <vt:lpstr>PowerPoint Presentation</vt:lpstr>
      <vt:lpstr>PowerPoint Presentation</vt:lpstr>
      <vt:lpstr>The proposed system implements direct use of hands as an input device is an attractive  method for providing natural human - computer interaction which has evolved from text  based interfaces through graphical based interfaces. hand movement recognition can be seen  as a way for computers to begin understanding human body language. This project also  propose a camera based Human Computer Interaction  system in which movements of user’s  hand is directly involved in creating and manipulation of art.  This project allows users to control their PowerPoint presentations using hand gestures,  making it a useful tool for public speakers and presenters. With this feature, users can   advance or go back to slides, as well as draw or annotate over the slides in real-time.  Overall, the Virtual Whiteboard is a powerful and versatile tool that enhances user experience and interaction, providing a new way to create and control digital content.   This project cuts the utilization of digital stylus and interacting with the screen. The proposed  system assist the user to accomplish hand gesturing in systematic and cost-effective manner. later the system is set up, the User involvement can be increased highly, which makes it even  easier for a user because they can interact easily and effectively with the system, alternate usage of traditional softwares .        </vt:lpstr>
      <vt:lpstr>A Whiteboard application using a machine learning model can yield a range of significant results. Firstly, it can enhance user experience by effectively recognizing and converting handwritten text and drawings on the virtual whiteboard into digital  text or vector graphics. This not only improves legibility but also enables advanced  functionalities such as searchability and editing. Additionally, machine learning enables  users to intuitively manipulate digital content, such as resizing, moving, and rotating  objects, through gesture recognition, resulting in a smoother, more interactive interface. Moreover, the application can significantly reduce errors in handwriting recognition,  thus boosting efficiency and user confidence.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vennam eshwar</cp:lastModifiedBy>
  <cp:revision>779</cp:revision>
  <dcterms:modified xsi:type="dcterms:W3CDTF">2023-11-01T05:44:43Z</dcterms:modified>
</cp:coreProperties>
</file>