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1f4e50d9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1f4e50d9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1f4e50d9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1f4e50d9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1f4e50d9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1f4e50d9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1f4e50d9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1f4e50d9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1f4e50d9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1f4e50d9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1f4e50d9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1f4e50d9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1f4e50d9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1f4e50d9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1f4e50d9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1f4e50d9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1f4e50d9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1f4e50d9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1f4e50d9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1f4e50d9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1f4e50d9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1f4e50d9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1f4e50d94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1f4e50d94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1f4e50d9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1f4e50d9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1f4e50d9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1f4e50d9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1f4e50d9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1f4e50d9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1f4e50d9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1f4e50d9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1f4e50d9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1f4e50d9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1f4e50d9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1f4e50d9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1f4e50d9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1f4e50d9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splcenter.org/fighting-hate/extremist-files/group/white-lives-matter" TargetMode="External"/><Relationship Id="rId4" Type="http://schemas.openxmlformats.org/officeDocument/2006/relationships/hyperlink" Target="https://www.kaggle.com/ahsen1330/us-police-shootings" TargetMode="External"/><Relationship Id="rId5" Type="http://schemas.openxmlformats.org/officeDocument/2006/relationships/hyperlink" Target="https://www.statista.com/statistics/183489/population-of-the-us-by-ethnicity-since-2000/" TargetMode="External"/><Relationship Id="rId6" Type="http://schemas.openxmlformats.org/officeDocument/2006/relationships/hyperlink" Target="https://www.census.gov/data/tables/time-series/demo/popest/2010s-state-detail.html" TargetMode="External"/><Relationship Id="rId7" Type="http://schemas.openxmlformats.org/officeDocument/2006/relationships/hyperlink" Target="https://www.census.gov/geographies/mapping-files/time-series/geo/carto-boundary-file.html" TargetMode="External"/><Relationship Id="rId8" Type="http://schemas.openxmlformats.org/officeDocument/2006/relationships/hyperlink" Target="https://developers.google.com/public-data/docs/canonical/states_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statista.com/statistics/183489/population-of-the-us-by-ethnicity-since-2000/" TargetMode="External"/><Relationship Id="rId4" Type="http://schemas.openxmlformats.org/officeDocument/2006/relationships/hyperlink" Target="https://www.census.gov/data/tables/time-series/demo/popest/2010s-state-detail.html" TargetMode="External"/><Relationship Id="rId5" Type="http://schemas.openxmlformats.org/officeDocument/2006/relationships/hyperlink" Target="https://www.kaggle.com/ahsen1330/us-police-shooting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of Police Shootings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Years 2015-2020</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is this bias originating from?</a:t>
            </a:r>
            <a:endParaRPr/>
          </a:p>
        </p:txBody>
      </p:sp>
      <p:pic>
        <p:nvPicPr>
          <p:cNvPr id="141" name="Google Shape;141;p22"/>
          <p:cNvPicPr preferRelativeResize="0"/>
          <p:nvPr/>
        </p:nvPicPr>
        <p:blipFill>
          <a:blip r:embed="rId3">
            <a:alphaModFix/>
          </a:blip>
          <a:stretch>
            <a:fillRect/>
          </a:stretch>
        </p:blipFill>
        <p:spPr>
          <a:xfrm>
            <a:off x="311700" y="1297850"/>
            <a:ext cx="6699674" cy="304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 so correlation?</a:t>
            </a:r>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the higher normalised population, that is, people per million of black race getting shot while carrying a lethal weapon serves as bias to correlate black people to be considered as dangerous. And hence, the higher non-lethal ratio of black people shot as well. What’s so wrong about this correlation is that it’s trying to pin the very basis racism relies on - black people are criminals. We can see where the bias comes from, just not the right correlation to look for.</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 bias exists, but where is it the highest?</a:t>
            </a:r>
            <a:endParaRPr/>
          </a:p>
          <a:p>
            <a:pPr indent="0" lvl="0" marL="0" rtl="0" algn="l">
              <a:spcBef>
                <a:spcPts val="0"/>
              </a:spcBef>
              <a:spcAft>
                <a:spcPts val="0"/>
              </a:spcAft>
              <a:buNone/>
            </a:pPr>
            <a:r>
              <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see bias clearly, first we need to map each of the shootings happening from 2015 to 2019, average the % of white people shot and black people shot as well as comparing them against the respective state populations.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Avg. % of black people shot per state (2015-2019)</a:t>
            </a:r>
            <a:endParaRPr sz="2800"/>
          </a:p>
          <a:p>
            <a:pPr indent="0" lvl="0" marL="0" rtl="0" algn="l">
              <a:spcBef>
                <a:spcPts val="0"/>
              </a:spcBef>
              <a:spcAft>
                <a:spcPts val="0"/>
              </a:spcAft>
              <a:buNone/>
            </a:pPr>
            <a:r>
              <a:t/>
            </a:r>
            <a:endParaRPr sz="2800"/>
          </a:p>
        </p:txBody>
      </p:sp>
      <p:pic>
        <p:nvPicPr>
          <p:cNvPr id="159" name="Google Shape;159;p25"/>
          <p:cNvPicPr preferRelativeResize="0"/>
          <p:nvPr/>
        </p:nvPicPr>
        <p:blipFill>
          <a:blip r:embed="rId3">
            <a:alphaModFix/>
          </a:blip>
          <a:stretch>
            <a:fillRect/>
          </a:stretch>
        </p:blipFill>
        <p:spPr>
          <a:xfrm>
            <a:off x="311700" y="1170975"/>
            <a:ext cx="5929426" cy="355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Avg % of black people per state (2015-2019)</a:t>
            </a:r>
            <a:endParaRPr/>
          </a:p>
          <a:p>
            <a:pPr indent="0" lvl="0" marL="0" rtl="0" algn="l">
              <a:spcBef>
                <a:spcPts val="0"/>
              </a:spcBef>
              <a:spcAft>
                <a:spcPts val="0"/>
              </a:spcAft>
              <a:buNone/>
            </a:pPr>
            <a:r>
              <a:t/>
            </a:r>
            <a:endParaRPr/>
          </a:p>
        </p:txBody>
      </p:sp>
      <p:pic>
        <p:nvPicPr>
          <p:cNvPr id="165" name="Google Shape;165;p26"/>
          <p:cNvPicPr preferRelativeResize="0"/>
          <p:nvPr/>
        </p:nvPicPr>
        <p:blipFill>
          <a:blip r:embed="rId3">
            <a:alphaModFix/>
          </a:blip>
          <a:stretch>
            <a:fillRect/>
          </a:stretch>
        </p:blipFill>
        <p:spPr>
          <a:xfrm>
            <a:off x="311700" y="1106375"/>
            <a:ext cx="5997651" cy="357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Avg % of white people shot per state (2015-2019)</a:t>
            </a:r>
            <a:endParaRPr/>
          </a:p>
        </p:txBody>
      </p:sp>
      <p:pic>
        <p:nvPicPr>
          <p:cNvPr id="171" name="Google Shape;171;p27"/>
          <p:cNvPicPr preferRelativeResize="0"/>
          <p:nvPr/>
        </p:nvPicPr>
        <p:blipFill>
          <a:blip r:embed="rId3">
            <a:alphaModFix/>
          </a:blip>
          <a:stretch>
            <a:fillRect/>
          </a:stretch>
        </p:blipFill>
        <p:spPr>
          <a:xfrm>
            <a:off x="311700" y="1106375"/>
            <a:ext cx="6031524" cy="3615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Avg. % of white people per state</a:t>
            </a:r>
            <a:endParaRPr/>
          </a:p>
        </p:txBody>
      </p:sp>
      <p:pic>
        <p:nvPicPr>
          <p:cNvPr id="177" name="Google Shape;177;p28"/>
          <p:cNvPicPr preferRelativeResize="0"/>
          <p:nvPr/>
        </p:nvPicPr>
        <p:blipFill>
          <a:blip r:embed="rId3">
            <a:alphaModFix/>
          </a:blip>
          <a:stretch>
            <a:fillRect/>
          </a:stretch>
        </p:blipFill>
        <p:spPr>
          <a:xfrm>
            <a:off x="311700" y="1131900"/>
            <a:ext cx="6006001" cy="360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Oh, the contrast!!</a:t>
            </a:r>
            <a:endParaRPr/>
          </a:p>
        </p:txBody>
      </p:sp>
      <p:sp>
        <p:nvSpPr>
          <p:cNvPr id="183" name="Google Shape;183;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It’s understandable that a greater % of people shot are white in Montana and Vermont among other states because these places are dominantly white. But what about the other states? The % of people being white is very very low, as the yellowness of the state color indicates. On the other hand, black population is predominant in Louisiana and Mississippi among other states. However, the % of people shot being black is higher than whites in many white-dominant states. That’s the contrast we are looking for, which is called the bias. You can see the highest bias in states - </a:t>
            </a:r>
            <a:r>
              <a:rPr lang="en" sz="1600">
                <a:solidFill>
                  <a:srgbClr val="000000"/>
                </a:solidFill>
              </a:rPr>
              <a:t>OR, AR, IA, IL, NY, VA, PA, NJ and WV.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BlackLivesMatter</a:t>
            </a:r>
            <a:endParaRPr/>
          </a:p>
        </p:txBody>
      </p:sp>
      <p:sp>
        <p:nvSpPr>
          <p:cNvPr id="189" name="Google Shape;189;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300"/>
              </a:spcAft>
              <a:buNone/>
            </a:pPr>
            <a:r>
              <a:rPr lang="en">
                <a:solidFill>
                  <a:srgbClr val="000000"/>
                </a:solidFill>
              </a:rPr>
              <a:t>The recent deaths of Breonna Taylor and George Floyd have been echoing all through 2020 to show that the racism is prevalent, the riots in 2019, 2018 and 2016 all prove that racism is prevalent and yet the percentages of black population dying hasn’t reduced over the years and in fact, Oregon has seen one of the highest black victims in 2019. However, I can assure that there’s more data to dig into further, and I hope this can stand as a launchpoint for future associations.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5" name="Google Shape;195;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000000"/>
                </a:solidFill>
              </a:rPr>
              <a:t>[1] </a:t>
            </a:r>
            <a:r>
              <a:rPr lang="en" sz="1500" u="sng">
                <a:solidFill>
                  <a:schemeClr val="hlink"/>
                </a:solidFill>
                <a:hlinkClick r:id="rId3"/>
              </a:rPr>
              <a:t>https://www.splcenter.org/fighting-hate/extremist-files/group/white-lives-matter</a:t>
            </a:r>
            <a:endParaRPr sz="1500">
              <a:solidFill>
                <a:srgbClr val="000000"/>
              </a:solidFill>
            </a:endParaRPr>
          </a:p>
          <a:p>
            <a:pPr indent="0" lvl="0" marL="0" rtl="0" algn="just">
              <a:spcBef>
                <a:spcPts val="300"/>
              </a:spcBef>
              <a:spcAft>
                <a:spcPts val="0"/>
              </a:spcAft>
              <a:buNone/>
            </a:pPr>
            <a:r>
              <a:rPr lang="en" sz="1500">
                <a:solidFill>
                  <a:srgbClr val="000000"/>
                </a:solidFill>
              </a:rPr>
              <a:t>[2] </a:t>
            </a:r>
            <a:r>
              <a:rPr lang="en" sz="1500" u="sng">
                <a:solidFill>
                  <a:schemeClr val="hlink"/>
                </a:solidFill>
                <a:hlinkClick r:id="rId4"/>
              </a:rPr>
              <a:t>https://www.kaggle.com/ahsen1330/us-police-shootings</a:t>
            </a:r>
            <a:endParaRPr sz="1500">
              <a:solidFill>
                <a:srgbClr val="000000"/>
              </a:solidFill>
            </a:endParaRPr>
          </a:p>
          <a:p>
            <a:pPr indent="0" lvl="0" marL="0" rtl="0" algn="just">
              <a:spcBef>
                <a:spcPts val="300"/>
              </a:spcBef>
              <a:spcAft>
                <a:spcPts val="0"/>
              </a:spcAft>
              <a:buNone/>
            </a:pPr>
            <a:r>
              <a:rPr lang="en" sz="1500">
                <a:solidFill>
                  <a:srgbClr val="000000"/>
                </a:solidFill>
              </a:rPr>
              <a:t>[3] </a:t>
            </a:r>
            <a:r>
              <a:rPr lang="en" sz="1500" u="sng">
                <a:solidFill>
                  <a:schemeClr val="hlink"/>
                </a:solidFill>
                <a:hlinkClick r:id="rId5"/>
              </a:rPr>
              <a:t>https://www.statista.com/statistics/183489/population-of-the-us-by-ethnicity-since-2000/</a:t>
            </a:r>
            <a:endParaRPr sz="1500">
              <a:solidFill>
                <a:srgbClr val="000000"/>
              </a:solidFill>
            </a:endParaRPr>
          </a:p>
          <a:p>
            <a:pPr indent="0" lvl="0" marL="0" rtl="0" algn="just">
              <a:spcBef>
                <a:spcPts val="300"/>
              </a:spcBef>
              <a:spcAft>
                <a:spcPts val="0"/>
              </a:spcAft>
              <a:buNone/>
            </a:pPr>
            <a:r>
              <a:rPr lang="en" sz="1500">
                <a:solidFill>
                  <a:srgbClr val="000000"/>
                </a:solidFill>
              </a:rPr>
              <a:t>[4] </a:t>
            </a:r>
            <a:r>
              <a:rPr lang="en" sz="1500" u="sng">
                <a:solidFill>
                  <a:schemeClr val="hlink"/>
                </a:solidFill>
                <a:hlinkClick r:id="rId6"/>
              </a:rPr>
              <a:t>https://www.census.gov/data/tables/time-series/demo/popest/2010s-state-detail.html</a:t>
            </a:r>
            <a:endParaRPr sz="1500">
              <a:solidFill>
                <a:srgbClr val="000000"/>
              </a:solidFill>
            </a:endParaRPr>
          </a:p>
          <a:p>
            <a:pPr indent="0" lvl="0" marL="0" rtl="0" algn="just">
              <a:spcBef>
                <a:spcPts val="300"/>
              </a:spcBef>
              <a:spcAft>
                <a:spcPts val="0"/>
              </a:spcAft>
              <a:buNone/>
            </a:pPr>
            <a:r>
              <a:rPr lang="en" sz="1500">
                <a:solidFill>
                  <a:srgbClr val="000000"/>
                </a:solidFill>
              </a:rPr>
              <a:t>[5] </a:t>
            </a:r>
            <a:r>
              <a:rPr lang="en" sz="1500" u="sng">
                <a:solidFill>
                  <a:schemeClr val="hlink"/>
                </a:solidFill>
                <a:hlinkClick r:id="rId7"/>
              </a:rPr>
              <a:t>https://www.census.gov/geographies/mapping-files/time-series/geo/carto-boundary-file.html</a:t>
            </a:r>
            <a:endParaRPr sz="1500">
              <a:solidFill>
                <a:srgbClr val="000000"/>
              </a:solidFill>
            </a:endParaRPr>
          </a:p>
          <a:p>
            <a:pPr indent="0" lvl="0" marL="0" rtl="0" algn="just">
              <a:spcBef>
                <a:spcPts val="300"/>
              </a:spcBef>
              <a:spcAft>
                <a:spcPts val="0"/>
              </a:spcAft>
              <a:buNone/>
            </a:pPr>
            <a:r>
              <a:rPr lang="en" sz="1500">
                <a:solidFill>
                  <a:srgbClr val="000000"/>
                </a:solidFill>
              </a:rPr>
              <a:t>[6] </a:t>
            </a:r>
            <a:r>
              <a:rPr lang="en" sz="1500" u="sng">
                <a:solidFill>
                  <a:schemeClr val="hlink"/>
                </a:solidFill>
                <a:hlinkClick r:id="rId8"/>
              </a:rPr>
              <a:t>https://developers.google.com/public-data/docs/canonical/states_csv</a:t>
            </a:r>
            <a:endParaRPr sz="1500">
              <a:solidFill>
                <a:srgbClr val="000000"/>
              </a:solidFill>
            </a:endParaRPr>
          </a:p>
          <a:p>
            <a:pPr indent="0" lvl="0" marL="0" rtl="0" algn="l">
              <a:spcBef>
                <a:spcPts val="300"/>
              </a:spcBef>
              <a:spcAft>
                <a:spcPts val="1600"/>
              </a:spcAft>
              <a:buNone/>
            </a:pPr>
            <a:r>
              <a:t/>
            </a:r>
            <a:endParaRPr sz="3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WhiteLivesMatter v. BlackLivesMatter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300"/>
              </a:spcAft>
              <a:buNone/>
            </a:pPr>
            <a:r>
              <a:rPr lang="en">
                <a:solidFill>
                  <a:srgbClr val="000000"/>
                </a:solidFill>
              </a:rPr>
              <a:t>One of the prevalent news recently among social media is the rise of police shootings and general discrimination leading to deaths focused towards black/African citizens of the USA The rise in “</a:t>
            </a:r>
            <a:r>
              <a:rPr lang="en">
                <a:solidFill>
                  <a:srgbClr val="0000FF"/>
                </a:solidFill>
              </a:rPr>
              <a:t>#BlackLivesMatter</a:t>
            </a:r>
            <a:r>
              <a:rPr lang="en">
                <a:solidFill>
                  <a:srgbClr val="000000"/>
                </a:solidFill>
              </a:rPr>
              <a:t>” trend led to a counter movement by the white supremacists as “</a:t>
            </a:r>
            <a:r>
              <a:rPr lang="en">
                <a:solidFill>
                  <a:srgbClr val="0000FF"/>
                </a:solidFill>
              </a:rPr>
              <a:t>#WhiteLivesMatter</a:t>
            </a:r>
            <a:r>
              <a:rPr lang="en">
                <a:solidFill>
                  <a:srgbClr val="000000"/>
                </a:solidFill>
              </a:rPr>
              <a:t>”. While the more illogically fearing white supremacists were open about the racism and felt like black people didn’t deserve the same rights or felt like that black people were getting more rights than deserved.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for reading this.</a:t>
            </a:r>
            <a:endParaRPr/>
          </a:p>
        </p:txBody>
      </p:sp>
      <p:sp>
        <p:nvSpPr>
          <p:cNvPr id="201" name="Google Shape;201;p3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Vaibhav V</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t>
            </a:r>
            <a:r>
              <a:rPr lang="en"/>
              <a:t>counter-argue</a:t>
            </a:r>
            <a:r>
              <a:rPr lang="en"/>
              <a: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deaths of Breonna Taylor and George Floyd and many more over all these years have always tried to host the idea that there is open and conceited bias among the police when it comes to handling black people of the United States.</a:t>
            </a:r>
            <a:endParaRPr/>
          </a:p>
          <a:p>
            <a:pPr indent="0" lvl="0" marL="0" rtl="0" algn="l">
              <a:spcBef>
                <a:spcPts val="1600"/>
              </a:spcBef>
              <a:spcAft>
                <a:spcPts val="1600"/>
              </a:spcAft>
              <a:buNone/>
            </a:pPr>
            <a:r>
              <a:rPr lang="en"/>
              <a:t>Hence, the point here is to prove, using the data of the shootings that we have, that there is bias against the black community whether open or conceited and try and explain what could be the reason for this bias.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kinds of data?</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we require are the census population of each state, the nation in total and their distributions per race and the shootings data spanning from year 2015 to 2020 respectively:</a:t>
            </a:r>
            <a:endParaRPr/>
          </a:p>
          <a:p>
            <a:pPr indent="-342900" lvl="0" marL="457200" rtl="0" algn="just">
              <a:spcBef>
                <a:spcPts val="1600"/>
              </a:spcBef>
              <a:spcAft>
                <a:spcPts val="0"/>
              </a:spcAft>
              <a:buSzPts val="1800"/>
              <a:buAutoNum type="arabicParenR"/>
            </a:pPr>
            <a:r>
              <a:rPr lang="en" u="sng">
                <a:solidFill>
                  <a:schemeClr val="hlink"/>
                </a:solidFill>
                <a:hlinkClick r:id="rId3"/>
              </a:rPr>
              <a:t>https://www.statista.com/statistics/183489/population-of-the-us-by-ethnicity-since-2000/</a:t>
            </a:r>
            <a:endParaRPr>
              <a:solidFill>
                <a:srgbClr val="000000"/>
              </a:solidFill>
            </a:endParaRPr>
          </a:p>
          <a:p>
            <a:pPr indent="-342900" lvl="0" marL="457200" rtl="0" algn="just">
              <a:spcBef>
                <a:spcPts val="0"/>
              </a:spcBef>
              <a:spcAft>
                <a:spcPts val="0"/>
              </a:spcAft>
              <a:buClr>
                <a:srgbClr val="000000"/>
              </a:buClr>
              <a:buSzPts val="1800"/>
              <a:buAutoNum type="arabicParenR"/>
            </a:pPr>
            <a:r>
              <a:rPr lang="en" u="sng">
                <a:solidFill>
                  <a:schemeClr val="hlink"/>
                </a:solidFill>
                <a:hlinkClick r:id="rId4"/>
              </a:rPr>
              <a:t>https://www.census.gov/data/tables/time-series/demo/popest/2010s-state-detail.html</a:t>
            </a:r>
            <a:endParaRPr>
              <a:solidFill>
                <a:srgbClr val="000000"/>
              </a:solidFill>
            </a:endParaRPr>
          </a:p>
          <a:p>
            <a:pPr indent="-342900" lvl="0" marL="457200" rtl="0" algn="just">
              <a:spcBef>
                <a:spcPts val="0"/>
              </a:spcBef>
              <a:spcAft>
                <a:spcPts val="0"/>
              </a:spcAft>
              <a:buClr>
                <a:srgbClr val="000000"/>
              </a:buClr>
              <a:buSzPts val="1800"/>
              <a:buAutoNum type="arabicParenR"/>
            </a:pPr>
            <a:r>
              <a:rPr lang="en" u="sng">
                <a:solidFill>
                  <a:schemeClr val="hlink"/>
                </a:solidFill>
                <a:hlinkClick r:id="rId5"/>
              </a:rPr>
              <a:t>https://www.kaggle.com/ahsen1330/us-police-shootings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our data...</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next steps must include -</a:t>
            </a:r>
            <a:endParaRPr/>
          </a:p>
          <a:p>
            <a:pPr indent="-342900" lvl="0" marL="457200" rtl="0" algn="l">
              <a:spcBef>
                <a:spcPts val="1600"/>
              </a:spcBef>
              <a:spcAft>
                <a:spcPts val="0"/>
              </a:spcAft>
              <a:buSzPts val="1800"/>
              <a:buAutoNum type="arabicParenR"/>
            </a:pPr>
            <a:r>
              <a:rPr lang="en"/>
              <a:t>Racial distribution of people shot (lethal vs nonlethal weapon carriers)</a:t>
            </a:r>
            <a:endParaRPr/>
          </a:p>
          <a:p>
            <a:pPr indent="-342900" lvl="0" marL="457200" rtl="0" algn="l">
              <a:spcBef>
                <a:spcPts val="0"/>
              </a:spcBef>
              <a:spcAft>
                <a:spcPts val="0"/>
              </a:spcAft>
              <a:buSzPts val="1800"/>
              <a:buAutoNum type="arabicParenR"/>
            </a:pPr>
            <a:r>
              <a:rPr lang="en"/>
              <a:t>Racial distribution of people shot per million</a:t>
            </a:r>
            <a:endParaRPr/>
          </a:p>
          <a:p>
            <a:pPr indent="-342900" lvl="0" marL="457200" rtl="0" algn="l">
              <a:spcBef>
                <a:spcPts val="0"/>
              </a:spcBef>
              <a:spcAft>
                <a:spcPts val="0"/>
              </a:spcAft>
              <a:buSzPts val="1800"/>
              <a:buAutoNum type="arabicParenR"/>
            </a:pPr>
            <a:r>
              <a:rPr lang="en"/>
              <a:t>Racial distribution of people shot per million, with a lethal weapon</a:t>
            </a:r>
            <a:endParaRPr/>
          </a:p>
          <a:p>
            <a:pPr indent="-342900" lvl="0" marL="457200" rtl="0" algn="l">
              <a:spcBef>
                <a:spcPts val="0"/>
              </a:spcBef>
              <a:spcAft>
                <a:spcPts val="0"/>
              </a:spcAft>
              <a:buSzPts val="1800"/>
              <a:buAutoNum type="arabicParenR"/>
            </a:pPr>
            <a:r>
              <a:rPr lang="en"/>
              <a:t>State-wise distribution of % of white people shot </a:t>
            </a:r>
            <a:endParaRPr/>
          </a:p>
          <a:p>
            <a:pPr indent="-342900" lvl="0" marL="457200" rtl="0" algn="l">
              <a:spcBef>
                <a:spcPts val="0"/>
              </a:spcBef>
              <a:spcAft>
                <a:spcPts val="0"/>
              </a:spcAft>
              <a:buSzPts val="1800"/>
              <a:buAutoNum type="arabicParenR"/>
            </a:pPr>
            <a:r>
              <a:rPr lang="en"/>
              <a:t>State-wise distribution of % of white people</a:t>
            </a:r>
            <a:endParaRPr/>
          </a:p>
          <a:p>
            <a:pPr indent="-342900" lvl="0" marL="457200" rtl="0" algn="l">
              <a:spcBef>
                <a:spcPts val="0"/>
              </a:spcBef>
              <a:spcAft>
                <a:spcPts val="0"/>
              </a:spcAft>
              <a:buSzPts val="1800"/>
              <a:buAutoNum type="arabicParenR"/>
            </a:pPr>
            <a:r>
              <a:rPr lang="en"/>
              <a:t>State-wise distribution of % of black people shot</a:t>
            </a:r>
            <a:endParaRPr/>
          </a:p>
          <a:p>
            <a:pPr indent="-342900" lvl="0" marL="457200" rtl="0" algn="l">
              <a:spcBef>
                <a:spcPts val="0"/>
              </a:spcBef>
              <a:spcAft>
                <a:spcPts val="0"/>
              </a:spcAft>
              <a:buSzPts val="1800"/>
              <a:buAutoNum type="arabicParenR"/>
            </a:pPr>
            <a:r>
              <a:rPr lang="en"/>
              <a:t>State-wise distribution of % of black people</a:t>
            </a:r>
            <a:endParaRPr/>
          </a:p>
          <a:p>
            <a:pPr indent="-342900" lvl="0" marL="457200" rtl="0" algn="l">
              <a:spcBef>
                <a:spcPts val="0"/>
              </a:spcBef>
              <a:spcAft>
                <a:spcPts val="0"/>
              </a:spcAft>
              <a:buSzPts val="1800"/>
              <a:buAutoNum type="arabicParenR"/>
            </a:pPr>
            <a:r>
              <a:rPr lang="en"/>
              <a:t>Contrast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Racial Distribution of People Shot</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18"/>
          <p:cNvPicPr preferRelativeResize="0"/>
          <p:nvPr/>
        </p:nvPicPr>
        <p:blipFill>
          <a:blip r:embed="rId3">
            <a:alphaModFix/>
          </a:blip>
          <a:stretch>
            <a:fillRect/>
          </a:stretch>
        </p:blipFill>
        <p:spPr>
          <a:xfrm>
            <a:off x="311700" y="1229875"/>
            <a:ext cx="6480801" cy="3122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 people die more?</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Indeed, white people do die more than black people. But the other thing to be considered is that black communities are minorities, as in, they are much smaller in population compared to the white population. So when we normalise the shootings to see how many whites and blacks are shot per million, we get a better representation of the bias in question.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Oh no, where did the white go?</a:t>
            </a:r>
            <a:endParaRPr/>
          </a:p>
        </p:txBody>
      </p:sp>
      <p:pic>
        <p:nvPicPr>
          <p:cNvPr id="129" name="Google Shape;129;p20"/>
          <p:cNvPicPr preferRelativeResize="0"/>
          <p:nvPr/>
        </p:nvPicPr>
        <p:blipFill>
          <a:blip r:embed="rId3">
            <a:alphaModFix/>
          </a:blip>
          <a:stretch>
            <a:fillRect/>
          </a:stretch>
        </p:blipFill>
        <p:spPr>
          <a:xfrm>
            <a:off x="897050" y="1017800"/>
            <a:ext cx="3914600" cy="372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actually happened</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rPr>
              <a:t>After dividing the number of victims shot per </a:t>
            </a:r>
            <a:r>
              <a:rPr lang="en">
                <a:solidFill>
                  <a:srgbClr val="000000"/>
                </a:solidFill>
              </a:rPr>
              <a:t>US</a:t>
            </a:r>
            <a:r>
              <a:rPr lang="en">
                <a:solidFill>
                  <a:srgbClr val="000000"/>
                </a:solidFill>
              </a:rPr>
              <a:t> population for each respective race, you can see that 16-20 people per 1 crore white Americans are shot every year by police, whereas 50-60 people per 1 crore black Americans are shot every year by police. If the black Americans were in equal numbers as the white Americans in the USA, people belonging to black or African race comprise 33% of the shootings per year. </a:t>
            </a:r>
            <a:endParaRPr>
              <a:solidFill>
                <a:srgbClr val="000000"/>
              </a:solidFill>
            </a:endParaRPr>
          </a:p>
          <a:p>
            <a:pPr indent="0" lvl="0" marL="0" rtl="0" algn="l">
              <a:spcBef>
                <a:spcPts val="3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