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3"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B00E0-B4C1-487C-A956-DCECB7CEE2F0}" type="datetimeFigureOut">
              <a:rPr lang="en-IN" smtClean="0"/>
              <a:t>21-03-2025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DB865-DAF2-48D6-A053-1A9C6ADE9878}" type="slidenum">
              <a:rPr lang="en-IN" smtClean="0"/>
              <a:t>‹#›</a:t>
            </a:fld>
            <a:endParaRPr lang="en-IN"/>
          </a:p>
        </p:txBody>
      </p:sp>
    </p:spTree>
    <p:extLst>
      <p:ext uri="{BB962C8B-B14F-4D97-AF65-F5344CB8AC3E}">
        <p14:creationId xmlns:p14="http://schemas.microsoft.com/office/powerpoint/2010/main" val="26113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2DB865-DAF2-48D6-A053-1A9C6ADE9878}" type="slidenum">
              <a:rPr lang="en-IN" smtClean="0"/>
              <a:t>5</a:t>
            </a:fld>
            <a:endParaRPr lang="en-IN"/>
          </a:p>
        </p:txBody>
      </p:sp>
    </p:spTree>
    <p:extLst>
      <p:ext uri="{BB962C8B-B14F-4D97-AF65-F5344CB8AC3E}">
        <p14:creationId xmlns:p14="http://schemas.microsoft.com/office/powerpoint/2010/main" val="316846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196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702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6775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7983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3539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840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1976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470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1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312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10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511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669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827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98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426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872239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insen-sensor.com/product/mq135.html#:~:text=MQ135%20gas%20sensor%20has%20high,sensor%20for%20kinds%20of%20applications."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aim.gov.in/pdf/ActivityCard5-GasSensor.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ossila.com/pages/what-is-an-oled#:~:text=In%20OLED%20display%20screens%2C%20each,most%20importantly%20%2D%20very%20high%20contrast."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aiot.com/iot-knowledge-base/smart-waste-management-revolutionizing-urban-ecology-with-iot-and-connected-devices#:~:text=In%20conclusion%2C%20the%20integration%20of,efforts%2C%20and%20reduces%20urban%20pollution."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oxfordreference.com/display/10.1093/oi/authority.20110803121220420#:~:text=The%20management%20of%20waste%20materials,%2C%20wildlife%2C%20and%20environmental%20syste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0894-7B61-2201-793E-43FD2E25561C}"/>
              </a:ext>
            </a:extLst>
          </p:cNvPr>
          <p:cNvSpPr>
            <a:spLocks noGrp="1"/>
          </p:cNvSpPr>
          <p:nvPr>
            <p:ph type="ctrTitle"/>
          </p:nvPr>
        </p:nvSpPr>
        <p:spPr>
          <a:xfrm>
            <a:off x="2102263" y="157439"/>
            <a:ext cx="8239432" cy="1668083"/>
          </a:xfrm>
        </p:spPr>
        <p:txBody>
          <a:bodyPr>
            <a:normAutofit fontScale="90000"/>
          </a:bodyPr>
          <a:lstStyle/>
          <a:p>
            <a:pPr algn="ctr"/>
            <a:r>
              <a:rPr lang="en-IN" sz="2800" dirty="0">
                <a:solidFill>
                  <a:srgbClr val="002060"/>
                </a:solidFill>
              </a:rPr>
              <a:t>K</a:t>
            </a:r>
            <a:r>
              <a:rPr lang="en-IN" sz="2800" dirty="0">
                <a:solidFill>
                  <a:srgbClr val="C00000"/>
                </a:solidFill>
              </a:rPr>
              <a:t>ALLAM </a:t>
            </a:r>
            <a:r>
              <a:rPr lang="en-IN" sz="2800" dirty="0">
                <a:solidFill>
                  <a:srgbClr val="002060"/>
                </a:solidFill>
              </a:rPr>
              <a:t>H</a:t>
            </a:r>
            <a:r>
              <a:rPr lang="en-IN" sz="2800" dirty="0">
                <a:solidFill>
                  <a:srgbClr val="C00000"/>
                </a:solidFill>
              </a:rPr>
              <a:t>ARANADHAREDDY </a:t>
            </a:r>
            <a:r>
              <a:rPr lang="en-IN" sz="2800" dirty="0">
                <a:solidFill>
                  <a:srgbClr val="002060"/>
                </a:solidFill>
              </a:rPr>
              <a:t>I</a:t>
            </a:r>
            <a:r>
              <a:rPr lang="en-IN" sz="2800" dirty="0">
                <a:solidFill>
                  <a:srgbClr val="C00000"/>
                </a:solidFill>
              </a:rPr>
              <a:t>NSTITUTE OF </a:t>
            </a:r>
            <a:r>
              <a:rPr lang="en-IN" sz="2800" dirty="0">
                <a:solidFill>
                  <a:srgbClr val="002060"/>
                </a:solidFill>
              </a:rPr>
              <a:t>T</a:t>
            </a:r>
            <a:r>
              <a:rPr lang="en-IN" sz="2800" dirty="0">
                <a:solidFill>
                  <a:srgbClr val="C00000"/>
                </a:solidFill>
              </a:rPr>
              <a:t>ECHNOLOGY</a:t>
            </a:r>
            <a:br>
              <a:rPr lang="en-IN" sz="2800" dirty="0">
                <a:solidFill>
                  <a:srgbClr val="C00000"/>
                </a:solidFill>
              </a:rPr>
            </a:br>
            <a:r>
              <a:rPr lang="en-IN" sz="2800" dirty="0">
                <a:solidFill>
                  <a:schemeClr val="accent1">
                    <a:lumMod val="50000"/>
                  </a:schemeClr>
                </a:solidFill>
              </a:rPr>
              <a:t>(Autonomous)</a:t>
            </a:r>
            <a:br>
              <a:rPr lang="en-IN" sz="2800" dirty="0">
                <a:solidFill>
                  <a:schemeClr val="accent1">
                    <a:lumMod val="50000"/>
                  </a:schemeClr>
                </a:solidFill>
              </a:rPr>
            </a:br>
            <a:r>
              <a:rPr lang="en-IN" sz="1800" dirty="0" err="1"/>
              <a:t>Chowdavaram</a:t>
            </a:r>
            <a:r>
              <a:rPr lang="en-IN" sz="1800" dirty="0"/>
              <a:t>, Guntur Dt. Amaravathi , Andhra Pradesh</a:t>
            </a:r>
            <a:br>
              <a:rPr lang="en-IN" sz="1800" dirty="0"/>
            </a:br>
            <a:r>
              <a:rPr lang="en-IN" sz="1800" dirty="0"/>
              <a:t>Affiliated to </a:t>
            </a:r>
            <a:r>
              <a:rPr lang="en-IN" sz="1800" dirty="0" err="1"/>
              <a:t>jntuk</a:t>
            </a:r>
            <a:r>
              <a:rPr lang="en-IN" sz="1800" dirty="0"/>
              <a:t> , approved by </a:t>
            </a:r>
            <a:r>
              <a:rPr lang="en-IN" sz="1800" dirty="0" err="1"/>
              <a:t>aicte</a:t>
            </a:r>
            <a:r>
              <a:rPr lang="en-IN" sz="1800" dirty="0"/>
              <a:t> , New Delhi</a:t>
            </a:r>
            <a:br>
              <a:rPr lang="en-IN" sz="2800" dirty="0"/>
            </a:br>
            <a:endParaRPr lang="en-IN" sz="2800" dirty="0"/>
          </a:p>
        </p:txBody>
      </p:sp>
      <p:sp>
        <p:nvSpPr>
          <p:cNvPr id="3" name="Subtitle 2">
            <a:extLst>
              <a:ext uri="{FF2B5EF4-FFF2-40B4-BE49-F238E27FC236}">
                <a16:creationId xmlns:a16="http://schemas.microsoft.com/office/drawing/2014/main" id="{FE8B2D65-0E3E-B518-B250-6B7D6A40DC8A}"/>
              </a:ext>
            </a:extLst>
          </p:cNvPr>
          <p:cNvSpPr>
            <a:spLocks noGrp="1"/>
          </p:cNvSpPr>
          <p:nvPr>
            <p:ph type="subTitle" idx="1"/>
          </p:nvPr>
        </p:nvSpPr>
        <p:spPr>
          <a:xfrm>
            <a:off x="2930013" y="1848465"/>
            <a:ext cx="4906297" cy="2031325"/>
          </a:xfrm>
        </p:spPr>
        <p:txBody>
          <a:bodyPr anchor="ctr">
            <a:noAutofit/>
          </a:bodyPr>
          <a:lstStyle/>
          <a:p>
            <a:pPr algn="ctr">
              <a:lnSpc>
                <a:spcPct val="100000"/>
              </a:lnSpc>
            </a:pPr>
            <a:r>
              <a:rPr lang="en-IN" cap="none" dirty="0">
                <a:solidFill>
                  <a:srgbClr val="002060"/>
                </a:solidFill>
                <a:latin typeface="Californian FB" panose="0207040306080B030204" pitchFamily="18" charset="0"/>
              </a:rPr>
              <a:t>Project review-2 </a:t>
            </a:r>
            <a:r>
              <a:rPr lang="en-IN" cap="none" dirty="0">
                <a:latin typeface="Californian FB" panose="0207040306080B030204" pitchFamily="18" charset="0"/>
              </a:rPr>
              <a:t> </a:t>
            </a:r>
          </a:p>
          <a:p>
            <a:pPr algn="ctr">
              <a:lnSpc>
                <a:spcPct val="100000"/>
              </a:lnSpc>
            </a:pPr>
            <a:r>
              <a:rPr lang="en-IN" cap="none" dirty="0">
                <a:latin typeface="Californian FB" panose="0207040306080B030204" pitchFamily="18" charset="0"/>
              </a:rPr>
              <a:t>             0n</a:t>
            </a:r>
          </a:p>
          <a:p>
            <a:pPr algn="ctr">
              <a:lnSpc>
                <a:spcPct val="100000"/>
              </a:lnSpc>
            </a:pPr>
            <a:r>
              <a:rPr lang="en-IN" sz="2000" cap="none" dirty="0">
                <a:solidFill>
                  <a:schemeClr val="accent5"/>
                </a:solidFill>
                <a:latin typeface="Californian FB" panose="0207040306080B030204" pitchFamily="18" charset="0"/>
              </a:rPr>
              <a:t>Amazon </a:t>
            </a:r>
            <a:r>
              <a:rPr lang="en-IN" sz="2000" cap="none" dirty="0">
                <a:solidFill>
                  <a:schemeClr val="accent5"/>
                </a:solidFill>
                <a:latin typeface="Californian FB" panose="0207040306080B030204" pitchFamily="18" charset="0"/>
                <a:ea typeface="Cambria" panose="02040503050406030204" pitchFamily="18" charset="0"/>
              </a:rPr>
              <a:t>web</a:t>
            </a:r>
            <a:r>
              <a:rPr lang="en-IN" sz="2000" cap="none" dirty="0">
                <a:solidFill>
                  <a:schemeClr val="accent5"/>
                </a:solidFill>
                <a:latin typeface="Californian FB" panose="0207040306080B030204" pitchFamily="18" charset="0"/>
              </a:rPr>
              <a:t> services</a:t>
            </a:r>
          </a:p>
          <a:p>
            <a:pPr algn="ctr">
              <a:lnSpc>
                <a:spcPct val="100000"/>
              </a:lnSpc>
            </a:pPr>
            <a:r>
              <a:rPr lang="en-IN" cap="none" dirty="0">
                <a:solidFill>
                  <a:srgbClr val="FF0000"/>
                </a:solidFill>
                <a:latin typeface="Californian FB" panose="0207040306080B030204" pitchFamily="18" charset="0"/>
              </a:rPr>
              <a:t>               &amp;</a:t>
            </a:r>
          </a:p>
          <a:p>
            <a:pPr algn="ctr">
              <a:lnSpc>
                <a:spcPct val="100000"/>
              </a:lnSpc>
            </a:pPr>
            <a:r>
              <a:rPr lang="en-IN" sz="2000" cap="none" dirty="0">
                <a:solidFill>
                  <a:schemeClr val="accent5"/>
                </a:solidFill>
                <a:latin typeface="Californian FB" panose="0207040306080B030204" pitchFamily="18" charset="0"/>
              </a:rPr>
              <a:t>Smart waste management system</a:t>
            </a:r>
          </a:p>
          <a:p>
            <a:pPr algn="ctr">
              <a:lnSpc>
                <a:spcPct val="100000"/>
              </a:lnSpc>
            </a:pPr>
            <a:endParaRPr lang="en-IN" sz="1800" cap="none" dirty="0">
              <a:solidFill>
                <a:srgbClr val="FF0000"/>
              </a:solidFill>
              <a:latin typeface="Californian FB" panose="0207040306080B030204" pitchFamily="18" charset="0"/>
            </a:endParaRPr>
          </a:p>
        </p:txBody>
      </p:sp>
      <p:sp>
        <p:nvSpPr>
          <p:cNvPr id="4" name="Subtitle 2">
            <a:extLst>
              <a:ext uri="{FF2B5EF4-FFF2-40B4-BE49-F238E27FC236}">
                <a16:creationId xmlns:a16="http://schemas.microsoft.com/office/drawing/2014/main" id="{4813A865-F818-EDB1-F4F1-199D375C825E}"/>
              </a:ext>
            </a:extLst>
          </p:cNvPr>
          <p:cNvSpPr txBox="1">
            <a:spLocks/>
          </p:cNvSpPr>
          <p:nvPr/>
        </p:nvSpPr>
        <p:spPr>
          <a:xfrm>
            <a:off x="5496231" y="2477729"/>
            <a:ext cx="707923" cy="54077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7" name="TextBox 6">
            <a:extLst>
              <a:ext uri="{FF2B5EF4-FFF2-40B4-BE49-F238E27FC236}">
                <a16:creationId xmlns:a16="http://schemas.microsoft.com/office/drawing/2014/main" id="{934F792F-A8F3-190C-7FDA-934D5E33F559}"/>
              </a:ext>
            </a:extLst>
          </p:cNvPr>
          <p:cNvSpPr txBox="1"/>
          <p:nvPr/>
        </p:nvSpPr>
        <p:spPr>
          <a:xfrm>
            <a:off x="235974" y="4098696"/>
            <a:ext cx="5565058" cy="2031325"/>
          </a:xfrm>
          <a:prstGeom prst="rect">
            <a:avLst/>
          </a:prstGeom>
          <a:noFill/>
        </p:spPr>
        <p:txBody>
          <a:bodyPr wrap="square">
            <a:spAutoFit/>
          </a:bodyPr>
          <a:lstStyle/>
          <a:p>
            <a:pPr algn="just">
              <a:lnSpc>
                <a:spcPct val="100000"/>
              </a:lnSpc>
            </a:pPr>
            <a:r>
              <a:rPr lang="en-IN" sz="1800" cap="none" dirty="0">
                <a:solidFill>
                  <a:srgbClr val="002060"/>
                </a:solidFill>
                <a:latin typeface="Californian FB" panose="0207040306080B030204" pitchFamily="18" charset="0"/>
              </a:rPr>
              <a:t>Team Members  </a:t>
            </a:r>
            <a:r>
              <a:rPr lang="en-IN" sz="1800" cap="none" dirty="0">
                <a:solidFill>
                  <a:srgbClr val="FF0000"/>
                </a:solidFill>
                <a:latin typeface="Californian FB" panose="0207040306080B030204" pitchFamily="18" charset="0"/>
              </a:rPr>
              <a:t>:</a:t>
            </a:r>
            <a:r>
              <a:rPr lang="en-IN" dirty="0">
                <a:solidFill>
                  <a:srgbClr val="FF0000"/>
                </a:solidFill>
                <a:latin typeface="Californian FB" panose="0207040306080B030204" pitchFamily="18" charset="0"/>
              </a:rPr>
              <a:t>K. Vennela </a:t>
            </a:r>
            <a:r>
              <a:rPr lang="en-IN" dirty="0">
                <a:solidFill>
                  <a:srgbClr val="7030A0"/>
                </a:solidFill>
                <a:latin typeface="Californian FB" panose="0207040306080B030204" pitchFamily="18" charset="0"/>
              </a:rPr>
              <a:t>(218x1a0434)</a:t>
            </a:r>
          </a:p>
          <a:p>
            <a:pPr algn="just">
              <a:lnSpc>
                <a:spcPct val="100000"/>
              </a:lnSpc>
            </a:pPr>
            <a:r>
              <a:rPr lang="en-IN" dirty="0">
                <a:solidFill>
                  <a:srgbClr val="FF0000"/>
                </a:solidFill>
                <a:latin typeface="Californian FB" panose="0207040306080B030204" pitchFamily="18" charset="0"/>
              </a:rPr>
              <a:t>                               K. Udaya Sri</a:t>
            </a:r>
            <a:r>
              <a:rPr lang="en-IN" dirty="0">
                <a:solidFill>
                  <a:srgbClr val="7030A0"/>
                </a:solidFill>
                <a:latin typeface="Californian FB" panose="0207040306080B030204" pitchFamily="18" charset="0"/>
              </a:rPr>
              <a:t>(218x1a0442)</a:t>
            </a:r>
          </a:p>
          <a:p>
            <a:pPr algn="just">
              <a:lnSpc>
                <a:spcPct val="100000"/>
              </a:lnSpc>
            </a:pPr>
            <a:r>
              <a:rPr lang="en-IN" dirty="0">
                <a:solidFill>
                  <a:srgbClr val="FF0000"/>
                </a:solidFill>
                <a:latin typeface="Californian FB" panose="0207040306080B030204" pitchFamily="18" charset="0"/>
              </a:rPr>
              <a:t>                               K. Avinash</a:t>
            </a:r>
            <a:r>
              <a:rPr lang="en-IN" dirty="0">
                <a:solidFill>
                  <a:srgbClr val="7030A0"/>
                </a:solidFill>
                <a:latin typeface="Californian FB" panose="0207040306080B030204" pitchFamily="18" charset="0"/>
              </a:rPr>
              <a:t>(218x1a0432)</a:t>
            </a:r>
          </a:p>
          <a:p>
            <a:pPr algn="just">
              <a:lnSpc>
                <a:spcPct val="100000"/>
              </a:lnSpc>
            </a:pPr>
            <a:r>
              <a:rPr lang="en-IN" dirty="0">
                <a:solidFill>
                  <a:srgbClr val="7030A0"/>
                </a:solidFill>
                <a:latin typeface="Californian FB" panose="0207040306080B030204" pitchFamily="18" charset="0"/>
              </a:rPr>
              <a:t>                                </a:t>
            </a:r>
            <a:r>
              <a:rPr lang="en-IN" dirty="0" err="1">
                <a:solidFill>
                  <a:srgbClr val="FF0000"/>
                </a:solidFill>
                <a:latin typeface="Californian FB" panose="0207040306080B030204" pitchFamily="18" charset="0"/>
              </a:rPr>
              <a:t>K.Murali</a:t>
            </a:r>
            <a:r>
              <a:rPr lang="en-IN" dirty="0">
                <a:solidFill>
                  <a:srgbClr val="FF0000"/>
                </a:solidFill>
                <a:latin typeface="Californian FB" panose="0207040306080B030204" pitchFamily="18" charset="0"/>
              </a:rPr>
              <a:t> Manohara </a:t>
            </a:r>
            <a:r>
              <a:rPr lang="en-IN" dirty="0" err="1">
                <a:solidFill>
                  <a:srgbClr val="FF0000"/>
                </a:solidFill>
                <a:latin typeface="Californian FB" panose="0207040306080B030204" pitchFamily="18" charset="0"/>
              </a:rPr>
              <a:t>joshi</a:t>
            </a:r>
            <a:r>
              <a:rPr lang="en-IN" dirty="0">
                <a:solidFill>
                  <a:srgbClr val="7030A0"/>
                </a:solidFill>
                <a:latin typeface="Californian FB" panose="0207040306080B030204" pitchFamily="18" charset="0"/>
              </a:rPr>
              <a:t>(218x1a0422)</a:t>
            </a:r>
          </a:p>
          <a:p>
            <a:pPr algn="just">
              <a:lnSpc>
                <a:spcPct val="100000"/>
              </a:lnSpc>
            </a:pPr>
            <a:r>
              <a:rPr lang="en-IN" dirty="0">
                <a:solidFill>
                  <a:srgbClr val="FF0000"/>
                </a:solidFill>
                <a:latin typeface="Californian FB" panose="0207040306080B030204" pitchFamily="18" charset="0"/>
              </a:rPr>
              <a:t>                           </a:t>
            </a:r>
            <a:endParaRPr lang="en-IN" dirty="0">
              <a:solidFill>
                <a:srgbClr val="7030A0"/>
              </a:solidFill>
              <a:latin typeface="Californian FB" panose="0207040306080B030204" pitchFamily="18" charset="0"/>
            </a:endParaRPr>
          </a:p>
          <a:p>
            <a:pPr algn="just">
              <a:lnSpc>
                <a:spcPct val="100000"/>
              </a:lnSpc>
            </a:pPr>
            <a:endParaRPr lang="en-IN" dirty="0">
              <a:solidFill>
                <a:srgbClr val="FF0000"/>
              </a:solidFill>
              <a:latin typeface="Californian FB" panose="0207040306080B030204" pitchFamily="18" charset="0"/>
            </a:endParaRPr>
          </a:p>
          <a:p>
            <a:pPr algn="ctr">
              <a:lnSpc>
                <a:spcPct val="100000"/>
              </a:lnSpc>
            </a:pPr>
            <a:endParaRPr lang="en-IN" sz="1800" cap="none" dirty="0">
              <a:solidFill>
                <a:srgbClr val="FF0000"/>
              </a:solidFill>
              <a:latin typeface="Californian FB" panose="0207040306080B030204" pitchFamily="18" charset="0"/>
            </a:endParaRPr>
          </a:p>
        </p:txBody>
      </p:sp>
      <p:sp>
        <p:nvSpPr>
          <p:cNvPr id="11" name="TextBox 10">
            <a:extLst>
              <a:ext uri="{FF2B5EF4-FFF2-40B4-BE49-F238E27FC236}">
                <a16:creationId xmlns:a16="http://schemas.microsoft.com/office/drawing/2014/main" id="{66E28303-C59C-AC50-CBB5-3FB1224FB310}"/>
              </a:ext>
            </a:extLst>
          </p:cNvPr>
          <p:cNvSpPr txBox="1"/>
          <p:nvPr/>
        </p:nvSpPr>
        <p:spPr>
          <a:xfrm rot="10800000" flipV="1">
            <a:off x="5801032" y="5679231"/>
            <a:ext cx="3588775" cy="369332"/>
          </a:xfrm>
          <a:prstGeom prst="rect">
            <a:avLst/>
          </a:prstGeom>
          <a:noFill/>
        </p:spPr>
        <p:txBody>
          <a:bodyPr wrap="square">
            <a:spAutoFit/>
          </a:bodyPr>
          <a:lstStyle/>
          <a:p>
            <a:pPr algn="just">
              <a:lnSpc>
                <a:spcPct val="100000"/>
              </a:lnSpc>
            </a:pPr>
            <a:r>
              <a:rPr lang="en-IN" dirty="0">
                <a:solidFill>
                  <a:srgbClr val="00B0F0"/>
                </a:solidFill>
                <a:latin typeface="Californian FB" panose="0207040306080B030204" pitchFamily="18" charset="0"/>
              </a:rPr>
              <a:t>Mentored By: </a:t>
            </a:r>
            <a:r>
              <a:rPr lang="en-IN" dirty="0">
                <a:solidFill>
                  <a:srgbClr val="7030A0"/>
                </a:solidFill>
                <a:latin typeface="Californian FB" panose="0207040306080B030204" pitchFamily="18" charset="0"/>
              </a:rPr>
              <a:t>Mr. K. Ravi </a:t>
            </a:r>
            <a:r>
              <a:rPr lang="en-IN" dirty="0" err="1">
                <a:solidFill>
                  <a:srgbClr val="7030A0"/>
                </a:solidFill>
                <a:latin typeface="Californian FB" panose="0207040306080B030204" pitchFamily="18" charset="0"/>
              </a:rPr>
              <a:t>kanth</a:t>
            </a:r>
            <a:r>
              <a:rPr lang="en-IN" dirty="0">
                <a:solidFill>
                  <a:srgbClr val="7030A0"/>
                </a:solidFill>
                <a:latin typeface="Californian FB" panose="0207040306080B030204" pitchFamily="18" charset="0"/>
              </a:rPr>
              <a:t> sir</a:t>
            </a:r>
          </a:p>
        </p:txBody>
      </p:sp>
      <p:pic>
        <p:nvPicPr>
          <p:cNvPr id="1026" name="Picture 2" descr="KHIT">
            <a:extLst>
              <a:ext uri="{FF2B5EF4-FFF2-40B4-BE49-F238E27FC236}">
                <a16:creationId xmlns:a16="http://schemas.microsoft.com/office/drawing/2014/main" id="{611441A4-CC05-E8B1-626C-6D9F2CD5E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32" y="19665"/>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SmartBridge | LinkedIn">
            <a:extLst>
              <a:ext uri="{FF2B5EF4-FFF2-40B4-BE49-F238E27FC236}">
                <a16:creationId xmlns:a16="http://schemas.microsoft.com/office/drawing/2014/main" id="{FC48EBD5-7336-F591-5AC4-82D8972FA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2862" y="157439"/>
            <a:ext cx="1345177" cy="134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10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0CF7-FA24-2B11-F1D0-F20F0D9AD165}"/>
              </a:ext>
            </a:extLst>
          </p:cNvPr>
          <p:cNvSpPr>
            <a:spLocks noGrp="1"/>
          </p:cNvSpPr>
          <p:nvPr>
            <p:ph type="title"/>
          </p:nvPr>
        </p:nvSpPr>
        <p:spPr>
          <a:xfrm>
            <a:off x="196645" y="609600"/>
            <a:ext cx="9077357" cy="619432"/>
          </a:xfrm>
        </p:spPr>
        <p:txBody>
          <a:bodyPr>
            <a:normAutofit/>
          </a:bodyPr>
          <a:lstStyle/>
          <a:p>
            <a:r>
              <a:rPr lang="en-IN" sz="3200" dirty="0">
                <a:solidFill>
                  <a:srgbClr val="002060"/>
                </a:solidFill>
              </a:rPr>
              <a:t>NODEMCU ESP8266</a:t>
            </a:r>
          </a:p>
        </p:txBody>
      </p:sp>
      <p:pic>
        <p:nvPicPr>
          <p:cNvPr id="7170" name="Picture 2" descr="ESP8266 – Knowing the NodeMCU GPIOs or ...">
            <a:extLst>
              <a:ext uri="{FF2B5EF4-FFF2-40B4-BE49-F238E27FC236}">
                <a16:creationId xmlns:a16="http://schemas.microsoft.com/office/drawing/2014/main" id="{DFAE6FA8-5581-90AB-1037-E07E14F889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488" y="3092269"/>
            <a:ext cx="2557027" cy="2866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1DACD0-8B6F-BD21-AA15-B0036238DF3F}"/>
              </a:ext>
            </a:extLst>
          </p:cNvPr>
          <p:cNvSpPr txBox="1"/>
          <p:nvPr/>
        </p:nvSpPr>
        <p:spPr>
          <a:xfrm>
            <a:off x="3057832" y="1573161"/>
            <a:ext cx="6990737" cy="4162678"/>
          </a:xfrm>
          <a:prstGeom prst="rect">
            <a:avLst/>
          </a:prstGeom>
          <a:noFill/>
        </p:spPr>
        <p:txBody>
          <a:bodyPr wrap="square">
            <a:spAutoFit/>
          </a:bodyPr>
          <a:lstStyle/>
          <a:p>
            <a:pPr algn="l" fontAlgn="ctr">
              <a:spcAft>
                <a:spcPts val="1500"/>
              </a:spcAft>
              <a:buNone/>
            </a:pPr>
            <a:r>
              <a:rPr lang="en-US" sz="2400" dirty="0">
                <a:solidFill>
                  <a:srgbClr val="1F1F1F"/>
                </a:solidFill>
                <a:latin typeface="Google Sans"/>
              </a:rPr>
              <a:t>       </a:t>
            </a:r>
            <a:r>
              <a:rPr lang="en-US" sz="2400" b="0" i="0" dirty="0">
                <a:solidFill>
                  <a:srgbClr val="1F1F1F"/>
                </a:solidFill>
                <a:effectLst/>
                <a:latin typeface="Google Sans"/>
              </a:rPr>
              <a:t>The "ESP" in ESP8266 stands for "</a:t>
            </a:r>
            <a:r>
              <a:rPr lang="en-US" sz="2400" b="0" i="0" dirty="0" err="1">
                <a:solidFill>
                  <a:srgbClr val="1F1F1F"/>
                </a:solidFill>
                <a:effectLst/>
                <a:latin typeface="Google Sans"/>
              </a:rPr>
              <a:t>Espressif</a:t>
            </a:r>
            <a:r>
              <a:rPr lang="en-US" sz="2400" b="0" i="0" dirty="0">
                <a:solidFill>
                  <a:srgbClr val="1F1F1F"/>
                </a:solidFill>
                <a:effectLst/>
                <a:latin typeface="Google Sans"/>
              </a:rPr>
              <a:t>", the Shanghai-based Chinese manufacturer of the low-cost Wi-Fi microchip. </a:t>
            </a:r>
          </a:p>
          <a:p>
            <a:pPr>
              <a:buNone/>
            </a:pPr>
            <a:br>
              <a:rPr lang="en-US" sz="2400" b="0" i="0" dirty="0">
                <a:solidFill>
                  <a:srgbClr val="1F1F1F"/>
                </a:solidFill>
                <a:effectLst/>
                <a:latin typeface="Google Sans"/>
              </a:rPr>
            </a:br>
            <a:r>
              <a:rPr lang="en-US" sz="2400" b="0" i="0" dirty="0">
                <a:solidFill>
                  <a:srgbClr val="1F1F1F"/>
                </a:solidFill>
                <a:effectLst/>
                <a:latin typeface="Google Sans"/>
              </a:rPr>
              <a:t>          The </a:t>
            </a:r>
            <a:r>
              <a:rPr lang="en-US" sz="2400" b="0" i="0" dirty="0" err="1">
                <a:solidFill>
                  <a:srgbClr val="1F1F1F"/>
                </a:solidFill>
                <a:effectLst/>
                <a:latin typeface="Google Sans"/>
              </a:rPr>
              <a:t>NodeMCU</a:t>
            </a:r>
            <a:r>
              <a:rPr lang="en-US" sz="2400" b="0" i="0" dirty="0">
                <a:solidFill>
                  <a:srgbClr val="1F1F1F"/>
                </a:solidFill>
                <a:effectLst/>
                <a:latin typeface="Google Sans"/>
              </a:rPr>
              <a:t> ESP8266 is a popular, low-cost, open-source development board and firmware based on the ESP8266 Wi-Fi chip, designed for creating Internet of Things (IoT) applications and easily programmable with Lua scripting or the Arduino IDE. </a:t>
            </a:r>
          </a:p>
          <a:p>
            <a:pPr>
              <a:buNone/>
            </a:pPr>
            <a:br>
              <a:rPr lang="en-US" b="0" i="0" dirty="0">
                <a:solidFill>
                  <a:srgbClr val="1F1F1F"/>
                </a:solidFill>
                <a:effectLst/>
                <a:latin typeface="Google Sans"/>
              </a:rPr>
            </a:br>
            <a:endParaRPr lang="en-IN" dirty="0"/>
          </a:p>
        </p:txBody>
      </p:sp>
    </p:spTree>
    <p:extLst>
      <p:ext uri="{BB962C8B-B14F-4D97-AF65-F5344CB8AC3E}">
        <p14:creationId xmlns:p14="http://schemas.microsoft.com/office/powerpoint/2010/main" val="184289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2D01-B5B4-C5B4-1C1C-FF179A680144}"/>
              </a:ext>
            </a:extLst>
          </p:cNvPr>
          <p:cNvSpPr>
            <a:spLocks noGrp="1"/>
          </p:cNvSpPr>
          <p:nvPr>
            <p:ph type="title"/>
          </p:nvPr>
        </p:nvSpPr>
        <p:spPr/>
        <p:txBody>
          <a:bodyPr>
            <a:normAutofit/>
          </a:bodyPr>
          <a:lstStyle/>
          <a:p>
            <a:r>
              <a:rPr lang="en-IN" sz="3200" dirty="0">
                <a:solidFill>
                  <a:schemeClr val="accent5">
                    <a:lumMod val="75000"/>
                  </a:schemeClr>
                </a:solidFill>
              </a:rPr>
              <a:t>ULTRASONIC SENSOR </a:t>
            </a:r>
          </a:p>
        </p:txBody>
      </p:sp>
      <p:sp>
        <p:nvSpPr>
          <p:cNvPr id="3" name="Content Placeholder 2">
            <a:extLst>
              <a:ext uri="{FF2B5EF4-FFF2-40B4-BE49-F238E27FC236}">
                <a16:creationId xmlns:a16="http://schemas.microsoft.com/office/drawing/2014/main" id="{AE9B27FE-CB4A-4A56-A18B-E9757E788397}"/>
              </a:ext>
            </a:extLst>
          </p:cNvPr>
          <p:cNvSpPr>
            <a:spLocks noGrp="1"/>
          </p:cNvSpPr>
          <p:nvPr>
            <p:ph idx="1"/>
          </p:nvPr>
        </p:nvSpPr>
        <p:spPr>
          <a:xfrm>
            <a:off x="422787" y="2002271"/>
            <a:ext cx="8947355" cy="4123226"/>
          </a:xfrm>
        </p:spPr>
        <p:txBody>
          <a:bodyPr>
            <a:normAutofit/>
          </a:bodyPr>
          <a:lstStyle/>
          <a:p>
            <a:pPr algn="l" fontAlgn="ctr">
              <a:spcAft>
                <a:spcPts val="1500"/>
              </a:spcAft>
              <a:buNone/>
            </a:pPr>
            <a:r>
              <a:rPr lang="en-US" b="0" i="0" dirty="0">
                <a:solidFill>
                  <a:srgbClr val="1F1F1F"/>
                </a:solidFill>
                <a:effectLst/>
                <a:latin typeface="Google Sans"/>
              </a:rPr>
              <a:t>                       An ultrasonic sensor is an electronic device that uses high-frequency sound waves (ultrasound) to measure distance or detect objects, working by emitting sound pulses and measuring the time it takes for the reflected echoes to return. </a:t>
            </a:r>
          </a:p>
          <a:p>
            <a:pPr>
              <a:buNone/>
            </a:pPr>
            <a:br>
              <a:rPr lang="en-US" b="0" i="0" dirty="0">
                <a:solidFill>
                  <a:srgbClr val="1F1F1F"/>
                </a:solidFill>
                <a:effectLst/>
                <a:latin typeface="Google Sans"/>
              </a:rPr>
            </a:br>
            <a:endParaRPr lang="en-IN" dirty="0"/>
          </a:p>
        </p:txBody>
      </p:sp>
      <p:pic>
        <p:nvPicPr>
          <p:cNvPr id="8194" name="Picture 2" descr="Ultrasonic Sensor HC-SR04 and Arduino ...">
            <a:extLst>
              <a:ext uri="{FF2B5EF4-FFF2-40B4-BE49-F238E27FC236}">
                <a16:creationId xmlns:a16="http://schemas.microsoft.com/office/drawing/2014/main" id="{2F95AE79-FE99-5FEC-1B3C-E7CDB01B2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440" y="3333135"/>
            <a:ext cx="4454012" cy="27038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CF8206-7B6D-2892-D1AD-19106F2F6299}"/>
              </a:ext>
            </a:extLst>
          </p:cNvPr>
          <p:cNvSpPr txBox="1"/>
          <p:nvPr/>
        </p:nvSpPr>
        <p:spPr>
          <a:xfrm>
            <a:off x="677334" y="3588773"/>
            <a:ext cx="4042150" cy="1754326"/>
          </a:xfrm>
          <a:prstGeom prst="rect">
            <a:avLst/>
          </a:prstGeom>
          <a:noFill/>
        </p:spPr>
        <p:txBody>
          <a:bodyPr wrap="square">
            <a:spAutoFit/>
          </a:bodyPr>
          <a:lstStyle/>
          <a:p>
            <a:r>
              <a:rPr lang="en-US" b="0" i="0" dirty="0">
                <a:solidFill>
                  <a:srgbClr val="474747"/>
                </a:solidFill>
                <a:effectLst/>
                <a:latin typeface="Arial" panose="020B0604020202020204" pitchFamily="34" charset="0"/>
              </a:rPr>
              <a:t>Ultrasonic sensors work by </a:t>
            </a:r>
            <a:r>
              <a:rPr lang="en-US" b="1" i="0" dirty="0">
                <a:solidFill>
                  <a:srgbClr val="767676"/>
                </a:solidFill>
                <a:effectLst/>
                <a:latin typeface="Arial" panose="020B0604020202020204" pitchFamily="34" charset="0"/>
              </a:rPr>
              <a:t>sending out a sound wave at a frequency above the range of human hearing</a:t>
            </a:r>
            <a:r>
              <a:rPr lang="en-US" b="0" i="0" dirty="0">
                <a:solidFill>
                  <a:srgbClr val="474747"/>
                </a:solidFill>
                <a:effectLst/>
                <a:latin typeface="Arial" panose="020B0604020202020204" pitchFamily="34" charset="0"/>
              </a:rPr>
              <a:t>. The transducer of the sensor acts as a microphone to </a:t>
            </a:r>
            <a:r>
              <a:rPr lang="en-US" b="0" i="0" dirty="0">
                <a:solidFill>
                  <a:srgbClr val="313131"/>
                </a:solidFill>
                <a:effectLst/>
                <a:latin typeface="Helvetica" panose="020B0604020202020204" pitchFamily="34" charset="0"/>
              </a:rPr>
              <a:t> receive and send the ultrasonic sound. </a:t>
            </a:r>
            <a:endParaRPr lang="en-IN" dirty="0"/>
          </a:p>
        </p:txBody>
      </p:sp>
    </p:spTree>
    <p:extLst>
      <p:ext uri="{BB962C8B-B14F-4D97-AF65-F5344CB8AC3E}">
        <p14:creationId xmlns:p14="http://schemas.microsoft.com/office/powerpoint/2010/main" val="38904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4DDF-A0C4-919E-8BE8-4DDEBB93AA68}"/>
              </a:ext>
            </a:extLst>
          </p:cNvPr>
          <p:cNvSpPr>
            <a:spLocks noGrp="1"/>
          </p:cNvSpPr>
          <p:nvPr>
            <p:ph type="title"/>
          </p:nvPr>
        </p:nvSpPr>
        <p:spPr>
          <a:xfrm>
            <a:off x="677334" y="609600"/>
            <a:ext cx="8596668" cy="727587"/>
          </a:xfrm>
        </p:spPr>
        <p:txBody>
          <a:bodyPr/>
          <a:lstStyle/>
          <a:p>
            <a:r>
              <a:rPr lang="en-IN" dirty="0">
                <a:solidFill>
                  <a:schemeClr val="accent6">
                    <a:lumMod val="50000"/>
                  </a:schemeClr>
                </a:solidFill>
              </a:rPr>
              <a:t>MQ 135</a:t>
            </a:r>
          </a:p>
        </p:txBody>
      </p:sp>
      <p:pic>
        <p:nvPicPr>
          <p:cNvPr id="9218" name="Picture 2" descr="MQ-135 Gas Sensor with Arduino">
            <a:extLst>
              <a:ext uri="{FF2B5EF4-FFF2-40B4-BE49-F238E27FC236}">
                <a16:creationId xmlns:a16="http://schemas.microsoft.com/office/drawing/2014/main" id="{C4A61EE5-0D6A-3297-C23E-C1AD9BE573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2452" y="3218144"/>
            <a:ext cx="4070554" cy="30302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385349-C9AD-13E7-51B8-09C404FD2768}"/>
              </a:ext>
            </a:extLst>
          </p:cNvPr>
          <p:cNvSpPr txBox="1"/>
          <p:nvPr/>
        </p:nvSpPr>
        <p:spPr>
          <a:xfrm>
            <a:off x="554706" y="1818967"/>
            <a:ext cx="8596668" cy="1338828"/>
          </a:xfrm>
          <a:prstGeom prst="rect">
            <a:avLst/>
          </a:prstGeom>
          <a:noFill/>
        </p:spPr>
        <p:txBody>
          <a:bodyPr wrap="square">
            <a:spAutoFit/>
          </a:bodyPr>
          <a:lstStyle/>
          <a:p>
            <a:pPr algn="l">
              <a:lnSpc>
                <a:spcPts val="1800"/>
              </a:lnSpc>
              <a:buNone/>
            </a:pPr>
            <a:r>
              <a:rPr lang="en-US" b="0" i="0" dirty="0">
                <a:solidFill>
                  <a:srgbClr val="1F1F1F"/>
                </a:solidFill>
                <a:effectLst/>
                <a:latin typeface="Google Sans"/>
              </a:rPr>
              <a:t>                         MQ135 gas sensor has </a:t>
            </a:r>
            <a:r>
              <a:rPr lang="en-US" b="0" i="0" dirty="0">
                <a:solidFill>
                  <a:srgbClr val="040C28"/>
                </a:solidFill>
                <a:effectLst/>
                <a:latin typeface="Google Sans"/>
              </a:rPr>
              <a:t>high sensitivity to ammonia gas, sulfide, benzene series steam, also can monitor smoke and other toxic gases well</a:t>
            </a:r>
            <a:r>
              <a:rPr lang="en-US" b="0" i="0" dirty="0">
                <a:solidFill>
                  <a:srgbClr val="1F1F1F"/>
                </a:solidFill>
                <a:effectLst/>
                <a:latin typeface="Google Sans"/>
              </a:rPr>
              <a:t>. It can detect kinds of toxic gases and is a kind of low-cost sensor for kinds of applications.</a:t>
            </a:r>
            <a:endParaRPr lang="en-US" b="0" i="0" dirty="0">
              <a:solidFill>
                <a:srgbClr val="1F1F1F"/>
              </a:solidFill>
              <a:effectLst/>
              <a:latin typeface="Arial" panose="020B0604020202020204" pitchFamily="34" charset="0"/>
            </a:endParaRPr>
          </a:p>
          <a:p>
            <a:pPr>
              <a:buNone/>
            </a:pPr>
            <a:br>
              <a:rPr lang="en-US" b="0" i="0" u="none" strike="noStrike" dirty="0">
                <a:solidFill>
                  <a:srgbClr val="1F1F1F"/>
                </a:solidFill>
                <a:effectLst/>
                <a:latin typeface="Arial" panose="020B0604020202020204" pitchFamily="34" charset="0"/>
                <a:hlinkClick r:id="rId3"/>
              </a:rPr>
            </a:br>
            <a:endParaRPr lang="en-IN" dirty="0"/>
          </a:p>
        </p:txBody>
      </p:sp>
      <p:sp>
        <p:nvSpPr>
          <p:cNvPr id="7" name="TextBox 6">
            <a:extLst>
              <a:ext uri="{FF2B5EF4-FFF2-40B4-BE49-F238E27FC236}">
                <a16:creationId xmlns:a16="http://schemas.microsoft.com/office/drawing/2014/main" id="{21B6DC16-BB78-803F-8245-5B864E05CDB3}"/>
              </a:ext>
            </a:extLst>
          </p:cNvPr>
          <p:cNvSpPr txBox="1"/>
          <p:nvPr/>
        </p:nvSpPr>
        <p:spPr>
          <a:xfrm>
            <a:off x="4896464" y="3519948"/>
            <a:ext cx="4254909" cy="2492990"/>
          </a:xfrm>
          <a:prstGeom prst="rect">
            <a:avLst/>
          </a:prstGeom>
          <a:noFill/>
        </p:spPr>
        <p:txBody>
          <a:bodyPr wrap="square">
            <a:spAutoFit/>
          </a:bodyPr>
          <a:lstStyle/>
          <a:p>
            <a:pPr algn="l">
              <a:lnSpc>
                <a:spcPts val="1800"/>
              </a:lnSpc>
              <a:buNone/>
            </a:pPr>
            <a:r>
              <a:rPr lang="en-US" b="0" i="0" dirty="0">
                <a:solidFill>
                  <a:srgbClr val="1F1F1F"/>
                </a:solidFill>
                <a:effectLst/>
                <a:latin typeface="Google Sans"/>
              </a:rPr>
              <a:t>                        MQ gas sensors are a family of sensors which are used </a:t>
            </a:r>
            <a:r>
              <a:rPr lang="en-US" b="0" i="0" dirty="0">
                <a:solidFill>
                  <a:srgbClr val="040C28"/>
                </a:solidFill>
                <a:effectLst/>
                <a:latin typeface="Google Sans"/>
              </a:rPr>
              <a:t>to detect a wide variety of gases like alcohol, smoke, methane, LPG, hydrogen, NH3, Benzene, Propane etc</a:t>
            </a:r>
            <a:r>
              <a:rPr lang="en-US" b="0" i="0" dirty="0">
                <a:solidFill>
                  <a:srgbClr val="1F1F1F"/>
                </a:solidFill>
                <a:effectLst/>
                <a:latin typeface="Google Sans"/>
              </a:rPr>
              <a:t>. These sensors are made up of electrode which is coated with a sensing material, and it is heated to make it more reactive and sensitive.</a:t>
            </a:r>
            <a:endParaRPr lang="en-US" b="0" i="0" dirty="0">
              <a:solidFill>
                <a:srgbClr val="1F1F1F"/>
              </a:solidFill>
              <a:effectLst/>
              <a:latin typeface="Arial" panose="020B0604020202020204" pitchFamily="34" charset="0"/>
            </a:endParaRPr>
          </a:p>
          <a:p>
            <a:pPr>
              <a:buNone/>
            </a:pPr>
            <a:br>
              <a:rPr lang="en-US" b="0" i="0" u="none" strike="noStrike" dirty="0">
                <a:solidFill>
                  <a:srgbClr val="1F1F1F"/>
                </a:solidFill>
                <a:effectLst/>
                <a:latin typeface="Arial" panose="020B0604020202020204" pitchFamily="34" charset="0"/>
                <a:hlinkClick r:id="rId4"/>
              </a:rPr>
            </a:br>
            <a:endParaRPr lang="en-IN" dirty="0"/>
          </a:p>
        </p:txBody>
      </p:sp>
    </p:spTree>
    <p:extLst>
      <p:ext uri="{BB962C8B-B14F-4D97-AF65-F5344CB8AC3E}">
        <p14:creationId xmlns:p14="http://schemas.microsoft.com/office/powerpoint/2010/main" val="163988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E1CC-DAD4-3E51-C378-662FCB6DAD2F}"/>
              </a:ext>
            </a:extLst>
          </p:cNvPr>
          <p:cNvSpPr>
            <a:spLocks noGrp="1"/>
          </p:cNvSpPr>
          <p:nvPr>
            <p:ph type="title"/>
          </p:nvPr>
        </p:nvSpPr>
        <p:spPr/>
        <p:txBody>
          <a:bodyPr/>
          <a:lstStyle/>
          <a:p>
            <a:r>
              <a:rPr lang="en-IN" dirty="0">
                <a:solidFill>
                  <a:srgbClr val="7030A0"/>
                </a:solidFill>
              </a:rPr>
              <a:t>OLED DISPLAY </a:t>
            </a:r>
          </a:p>
        </p:txBody>
      </p:sp>
      <p:pic>
        <p:nvPicPr>
          <p:cNvPr id="10244" name="Picture 4" descr="In-Depth: Interface OLED Display Module ...">
            <a:extLst>
              <a:ext uri="{FF2B5EF4-FFF2-40B4-BE49-F238E27FC236}">
                <a16:creationId xmlns:a16="http://schemas.microsoft.com/office/drawing/2014/main" id="{7CF2C45A-649A-FD4D-BCC4-975626DA76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6185" y="4650965"/>
            <a:ext cx="1990725" cy="1990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7D4A83-C92D-6952-0B14-A508F1A6FED7}"/>
              </a:ext>
            </a:extLst>
          </p:cNvPr>
          <p:cNvSpPr txBox="1"/>
          <p:nvPr/>
        </p:nvSpPr>
        <p:spPr>
          <a:xfrm>
            <a:off x="462115" y="1930400"/>
            <a:ext cx="9163665" cy="3518912"/>
          </a:xfrm>
          <a:prstGeom prst="rect">
            <a:avLst/>
          </a:prstGeom>
          <a:noFill/>
        </p:spPr>
        <p:txBody>
          <a:bodyPr wrap="square">
            <a:spAutoFit/>
          </a:bodyPr>
          <a:lstStyle/>
          <a:p>
            <a:pPr algn="l">
              <a:spcAft>
                <a:spcPts val="750"/>
              </a:spcAft>
              <a:buNone/>
            </a:pPr>
            <a:r>
              <a:rPr lang="en-US" b="0" i="0" dirty="0">
                <a:solidFill>
                  <a:srgbClr val="1F1F1F"/>
                </a:solidFill>
                <a:effectLst/>
                <a:latin typeface="Google Sans"/>
              </a:rPr>
              <a:t>                     </a:t>
            </a:r>
            <a:r>
              <a:rPr lang="en-US" b="0" i="0" dirty="0">
                <a:solidFill>
                  <a:srgbClr val="333333"/>
                </a:solidFill>
                <a:effectLst/>
                <a:latin typeface="Open Sans" panose="020B0606030504020204" pitchFamily="34" charset="0"/>
              </a:rPr>
              <a:t>The acronym ‘OLED’ stands for Organic Light-Emitting Diode. These devices use LED technology and use an organic material as a light emitting layer. Organic LEDs can produce high quality displays with high contrasts, high viewing angles and true blacks. Some say that OLEDs produce the world’s best display panels.</a:t>
            </a:r>
          </a:p>
          <a:p>
            <a:pPr>
              <a:buNone/>
            </a:pPr>
            <a:br>
              <a:rPr lang="en-US" dirty="0"/>
            </a:br>
            <a:r>
              <a:rPr lang="en-US" b="0" i="0" dirty="0">
                <a:solidFill>
                  <a:srgbClr val="1F1F1F"/>
                </a:solidFill>
                <a:effectLst/>
                <a:latin typeface="Google Sans"/>
              </a:rPr>
              <a:t>           In OLED display screens, </a:t>
            </a:r>
            <a:r>
              <a:rPr lang="en-US" b="0" i="0" dirty="0">
                <a:solidFill>
                  <a:srgbClr val="040C28"/>
                </a:solidFill>
                <a:effectLst/>
                <a:latin typeface="Google Sans"/>
              </a:rPr>
              <a:t>each pixel is controlled individually and emits its own light</a:t>
            </a:r>
            <a:r>
              <a:rPr lang="en-US" b="0" i="0" dirty="0">
                <a:solidFill>
                  <a:srgbClr val="1F1F1F"/>
                </a:solidFill>
                <a:effectLst/>
                <a:latin typeface="Google Sans"/>
              </a:rPr>
              <a:t> (unlike LCDs in which the light comes from a backlighting unit). This is known as an emissive display. OLED displays deliver great image quality - bright colors, fast motion and most importantly - very high contrast.</a:t>
            </a:r>
            <a:endParaRPr lang="en-US" b="0" i="0" dirty="0">
              <a:solidFill>
                <a:srgbClr val="1F1F1F"/>
              </a:solidFill>
              <a:effectLst/>
              <a:latin typeface="Arial" panose="020B0604020202020204" pitchFamily="34" charset="0"/>
            </a:endParaRPr>
          </a:p>
          <a:p>
            <a:pPr>
              <a:buNone/>
            </a:pPr>
            <a:br>
              <a:rPr lang="en-US" b="0" i="0" u="none" strike="noStrike" dirty="0">
                <a:solidFill>
                  <a:srgbClr val="1F1F1F"/>
                </a:solidFill>
                <a:effectLst/>
                <a:latin typeface="Arial" panose="020B0604020202020204" pitchFamily="34" charset="0"/>
                <a:hlinkClick r:id="rId3"/>
              </a:rPr>
            </a:br>
            <a:endParaRPr lang="en-IN" dirty="0"/>
          </a:p>
        </p:txBody>
      </p:sp>
    </p:spTree>
    <p:extLst>
      <p:ext uri="{BB962C8B-B14F-4D97-AF65-F5344CB8AC3E}">
        <p14:creationId xmlns:p14="http://schemas.microsoft.com/office/powerpoint/2010/main" val="346228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9B2C-5818-D063-0266-E376B215AF40}"/>
              </a:ext>
            </a:extLst>
          </p:cNvPr>
          <p:cNvSpPr>
            <a:spLocks noGrp="1"/>
          </p:cNvSpPr>
          <p:nvPr>
            <p:ph type="title"/>
          </p:nvPr>
        </p:nvSpPr>
        <p:spPr>
          <a:xfrm>
            <a:off x="677334" y="609600"/>
            <a:ext cx="8596668" cy="757084"/>
          </a:xfrm>
        </p:spPr>
        <p:txBody>
          <a:bodyPr>
            <a:normAutofit/>
          </a:bodyPr>
          <a:lstStyle/>
          <a:p>
            <a:r>
              <a:rPr lang="en-IN" sz="3200" dirty="0">
                <a:solidFill>
                  <a:srgbClr val="FF0000"/>
                </a:solidFill>
              </a:rPr>
              <a:t>JUMPER WIRES &amp; LED </a:t>
            </a:r>
          </a:p>
        </p:txBody>
      </p:sp>
      <p:pic>
        <p:nvPicPr>
          <p:cNvPr id="11268" name="Picture 4" descr="What Is a Jumper Wire PCB? - RayMing PCB">
            <a:extLst>
              <a:ext uri="{FF2B5EF4-FFF2-40B4-BE49-F238E27FC236}">
                <a16:creationId xmlns:a16="http://schemas.microsoft.com/office/drawing/2014/main" id="{2DE506C7-DDCB-CE13-1A19-38F9C22EF6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518" y="185325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9E9C87-2761-F1AD-2FBC-A7197E17CE54}"/>
              </a:ext>
            </a:extLst>
          </p:cNvPr>
          <p:cNvSpPr txBox="1"/>
          <p:nvPr/>
        </p:nvSpPr>
        <p:spPr>
          <a:xfrm>
            <a:off x="3500282" y="1853252"/>
            <a:ext cx="5523271" cy="2223686"/>
          </a:xfrm>
          <a:prstGeom prst="rect">
            <a:avLst/>
          </a:prstGeom>
          <a:noFill/>
        </p:spPr>
        <p:txBody>
          <a:bodyPr wrap="square">
            <a:spAutoFit/>
          </a:bodyPr>
          <a:lstStyle/>
          <a:p>
            <a:pPr algn="l" fontAlgn="ctr">
              <a:spcAft>
                <a:spcPts val="1500"/>
              </a:spcAft>
              <a:buNone/>
            </a:pPr>
            <a:r>
              <a:rPr lang="en-US" b="0" i="0" dirty="0">
                <a:solidFill>
                  <a:srgbClr val="1F1F1F"/>
                </a:solidFill>
                <a:effectLst/>
                <a:latin typeface="Google Sans"/>
              </a:rPr>
              <a:t>Jumper wires are short, conductive wires with connectors or pins at each end, used to make temporary connections between components in circuits, breadboards, or other prototyping setups, without the need for soldering. </a:t>
            </a:r>
          </a:p>
          <a:p>
            <a:pPr>
              <a:buNone/>
            </a:pPr>
            <a:br>
              <a:rPr lang="en-US" b="0" i="0" dirty="0">
                <a:solidFill>
                  <a:srgbClr val="1F1F1F"/>
                </a:solidFill>
                <a:effectLst/>
                <a:latin typeface="Google Sans"/>
              </a:rPr>
            </a:br>
            <a:endParaRPr lang="en-IN" dirty="0"/>
          </a:p>
        </p:txBody>
      </p:sp>
      <p:pic>
        <p:nvPicPr>
          <p:cNvPr id="11270" name="Picture 6" descr="What is an LED? | All About LEDs ...">
            <a:extLst>
              <a:ext uri="{FF2B5EF4-FFF2-40B4-BE49-F238E27FC236}">
                <a16:creationId xmlns:a16="http://schemas.microsoft.com/office/drawing/2014/main" id="{5D723DB0-5A17-04C2-FCA9-C37425051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02" y="4260594"/>
            <a:ext cx="2438400" cy="18764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2CAFFA5-2A4E-05CF-2007-4F9AAE3AE2A6}"/>
              </a:ext>
            </a:extLst>
          </p:cNvPr>
          <p:cNvSpPr txBox="1"/>
          <p:nvPr/>
        </p:nvSpPr>
        <p:spPr>
          <a:xfrm rot="10800000" flipV="1">
            <a:off x="431517" y="4527778"/>
            <a:ext cx="6215088" cy="1669688"/>
          </a:xfrm>
          <a:prstGeom prst="rect">
            <a:avLst/>
          </a:prstGeom>
          <a:noFill/>
        </p:spPr>
        <p:txBody>
          <a:bodyPr wrap="square">
            <a:spAutoFit/>
          </a:bodyPr>
          <a:lstStyle/>
          <a:p>
            <a:pPr algn="l" fontAlgn="ctr">
              <a:spcAft>
                <a:spcPts val="1500"/>
              </a:spcAft>
              <a:buNone/>
            </a:pPr>
            <a:r>
              <a:rPr lang="en-US" b="0" i="0" dirty="0">
                <a:solidFill>
                  <a:srgbClr val="1F1F1F"/>
                </a:solidFill>
                <a:effectLst/>
                <a:latin typeface="Google Sans"/>
              </a:rPr>
              <a:t>A light-emitting diode (LED) is a semiconductor device that emits light when an electric current flows through it, a process called electroluminescence. </a:t>
            </a:r>
          </a:p>
          <a:p>
            <a:pPr>
              <a:buNone/>
            </a:pPr>
            <a:br>
              <a:rPr lang="en-US" b="0" i="0" dirty="0">
                <a:solidFill>
                  <a:srgbClr val="1F1F1F"/>
                </a:solidFill>
                <a:effectLst/>
                <a:latin typeface="Google Sans"/>
              </a:rPr>
            </a:br>
            <a:endParaRPr lang="en-IN" dirty="0"/>
          </a:p>
        </p:txBody>
      </p:sp>
    </p:spTree>
    <p:extLst>
      <p:ext uri="{BB962C8B-B14F-4D97-AF65-F5344CB8AC3E}">
        <p14:creationId xmlns:p14="http://schemas.microsoft.com/office/powerpoint/2010/main" val="12439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02" name="Picture 14" descr="SMART WASTE MANAGEMENT USING IOT A ...">
            <a:extLst>
              <a:ext uri="{FF2B5EF4-FFF2-40B4-BE49-F238E27FC236}">
                <a16:creationId xmlns:a16="http://schemas.microsoft.com/office/drawing/2014/main" id="{ACE3EE41-B4FC-01B9-35F3-EF4B71A25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716" y="609601"/>
            <a:ext cx="7796981"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96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47DB-2BA6-5EE0-52D3-24F2358E4BE8}"/>
              </a:ext>
            </a:extLst>
          </p:cNvPr>
          <p:cNvSpPr>
            <a:spLocks noGrp="1"/>
          </p:cNvSpPr>
          <p:nvPr>
            <p:ph type="title"/>
          </p:nvPr>
        </p:nvSpPr>
        <p:spPr>
          <a:xfrm>
            <a:off x="471948" y="609600"/>
            <a:ext cx="8802054" cy="3195484"/>
          </a:xfrm>
        </p:spPr>
        <p:txBody>
          <a:bodyPr>
            <a:normAutofit fontScale="90000"/>
          </a:bodyPr>
          <a:lstStyle/>
          <a:p>
            <a:r>
              <a:rPr lang="en-IN" dirty="0">
                <a:solidFill>
                  <a:srgbClr val="FF0000"/>
                </a:solidFill>
              </a:rPr>
              <a:t>GITHUB LINK: </a:t>
            </a:r>
            <a:r>
              <a:rPr lang="en-IN" dirty="0">
                <a:solidFill>
                  <a:srgbClr val="002060"/>
                </a:solidFill>
              </a:rPr>
              <a:t>https://github.com/Vennela434/SWMS.git</a:t>
            </a:r>
            <a:br>
              <a:rPr lang="en-IN" dirty="0">
                <a:solidFill>
                  <a:srgbClr val="002060"/>
                </a:solidFill>
              </a:rPr>
            </a:br>
            <a:br>
              <a:rPr lang="en-IN" dirty="0">
                <a:solidFill>
                  <a:srgbClr val="002060"/>
                </a:solidFill>
              </a:rPr>
            </a:br>
            <a:r>
              <a:rPr lang="en-IN" sz="3100" dirty="0">
                <a:solidFill>
                  <a:srgbClr val="FF0000"/>
                </a:solidFill>
              </a:rPr>
              <a:t>CODE OF THE PROJECT LINK :</a:t>
            </a:r>
            <a:br>
              <a:rPr lang="en-IN" sz="3100" dirty="0">
                <a:solidFill>
                  <a:srgbClr val="FF0000"/>
                </a:solidFill>
              </a:rPr>
            </a:br>
            <a:br>
              <a:rPr lang="en-IN" sz="3100" dirty="0">
                <a:solidFill>
                  <a:srgbClr val="FF0000"/>
                </a:solidFill>
              </a:rPr>
            </a:br>
            <a:r>
              <a:rPr lang="en-IN" sz="3100" dirty="0" err="1">
                <a:solidFill>
                  <a:srgbClr val="002060"/>
                </a:solidFill>
              </a:rPr>
              <a:t>gh</a:t>
            </a:r>
            <a:r>
              <a:rPr lang="en-IN" sz="3100" dirty="0">
                <a:solidFill>
                  <a:srgbClr val="002060"/>
                </a:solidFill>
              </a:rPr>
              <a:t> repo clone Vennela434/SWMS</a:t>
            </a:r>
          </a:p>
        </p:txBody>
      </p:sp>
      <p:pic>
        <p:nvPicPr>
          <p:cNvPr id="4" name="Picture 3">
            <a:extLst>
              <a:ext uri="{FF2B5EF4-FFF2-40B4-BE49-F238E27FC236}">
                <a16:creationId xmlns:a16="http://schemas.microsoft.com/office/drawing/2014/main" id="{8813B338-75EF-4A5E-2A57-0614090E93A9}"/>
              </a:ext>
            </a:extLst>
          </p:cNvPr>
          <p:cNvPicPr>
            <a:picLocks noChangeAspect="1"/>
          </p:cNvPicPr>
          <p:nvPr/>
        </p:nvPicPr>
        <p:blipFill>
          <a:blip r:embed="rId2"/>
          <a:stretch>
            <a:fillRect/>
          </a:stretch>
        </p:blipFill>
        <p:spPr>
          <a:xfrm>
            <a:off x="3195484" y="3630237"/>
            <a:ext cx="5289754" cy="2967208"/>
          </a:xfrm>
          <a:prstGeom prst="rect">
            <a:avLst/>
          </a:prstGeom>
        </p:spPr>
      </p:pic>
    </p:spTree>
    <p:extLst>
      <p:ext uri="{BB962C8B-B14F-4D97-AF65-F5344CB8AC3E}">
        <p14:creationId xmlns:p14="http://schemas.microsoft.com/office/powerpoint/2010/main" val="287579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B087-EB79-AFAF-2B51-EC35D8A234DF}"/>
              </a:ext>
            </a:extLst>
          </p:cNvPr>
          <p:cNvSpPr>
            <a:spLocks noGrp="1"/>
          </p:cNvSpPr>
          <p:nvPr>
            <p:ph type="title"/>
          </p:nvPr>
        </p:nvSpPr>
        <p:spPr/>
        <p:txBody>
          <a:bodyPr>
            <a:normAutofit/>
          </a:bodyPr>
          <a:lstStyle/>
          <a:p>
            <a:r>
              <a:rPr lang="en-IN" sz="3200" dirty="0">
                <a:solidFill>
                  <a:schemeClr val="tx2">
                    <a:lumMod val="40000"/>
                    <a:lumOff val="60000"/>
                  </a:schemeClr>
                </a:solidFill>
              </a:rPr>
              <a:t>ADVANTAGES &amp; DISADVANTAGES</a:t>
            </a:r>
          </a:p>
        </p:txBody>
      </p:sp>
      <p:pic>
        <p:nvPicPr>
          <p:cNvPr id="13314" name="Picture 2" descr="IoT? Advantages and Disadvantages of ...">
            <a:extLst>
              <a:ext uri="{FF2B5EF4-FFF2-40B4-BE49-F238E27FC236}">
                <a16:creationId xmlns:a16="http://schemas.microsoft.com/office/drawing/2014/main" id="{7699499B-BDA0-A34F-7DB5-1868B9C87C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516" y="1930401"/>
            <a:ext cx="7511845" cy="441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17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E9AF-88BA-4E40-572E-7E1E6BBA12A8}"/>
              </a:ext>
            </a:extLst>
          </p:cNvPr>
          <p:cNvSpPr>
            <a:spLocks noGrp="1"/>
          </p:cNvSpPr>
          <p:nvPr>
            <p:ph type="title"/>
          </p:nvPr>
        </p:nvSpPr>
        <p:spPr/>
        <p:txBody>
          <a:bodyPr/>
          <a:lstStyle/>
          <a:p>
            <a:r>
              <a:rPr lang="en-IN" dirty="0">
                <a:solidFill>
                  <a:schemeClr val="accent5">
                    <a:lumMod val="60000"/>
                    <a:lumOff val="40000"/>
                  </a:schemeClr>
                </a:solidFill>
              </a:rPr>
              <a:t>CONCLUSION</a:t>
            </a:r>
          </a:p>
        </p:txBody>
      </p:sp>
      <p:pic>
        <p:nvPicPr>
          <p:cNvPr id="14340" name="Picture 4" descr="Smart Waste Management System Using IOT ...">
            <a:extLst>
              <a:ext uri="{FF2B5EF4-FFF2-40B4-BE49-F238E27FC236}">
                <a16:creationId xmlns:a16="http://schemas.microsoft.com/office/drawing/2014/main" id="{CE1584D8-DAD1-CD3A-3DD6-E198AB4947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3886" y="3429000"/>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7BFEB8-2572-66E1-BFE9-C955E4168F54}"/>
              </a:ext>
            </a:extLst>
          </p:cNvPr>
          <p:cNvSpPr txBox="1"/>
          <p:nvPr/>
        </p:nvSpPr>
        <p:spPr>
          <a:xfrm>
            <a:off x="677334" y="1930400"/>
            <a:ext cx="8474040" cy="1946687"/>
          </a:xfrm>
          <a:prstGeom prst="rect">
            <a:avLst/>
          </a:prstGeom>
          <a:noFill/>
        </p:spPr>
        <p:txBody>
          <a:bodyPr wrap="square">
            <a:spAutoFit/>
          </a:bodyPr>
          <a:lstStyle/>
          <a:p>
            <a:pPr algn="l" fontAlgn="ctr">
              <a:spcAft>
                <a:spcPts val="1500"/>
              </a:spcAft>
              <a:buNone/>
            </a:pPr>
            <a:r>
              <a:rPr lang="en-US" b="0" i="0" dirty="0">
                <a:solidFill>
                  <a:srgbClr val="001D35"/>
                </a:solidFill>
                <a:effectLst/>
                <a:latin typeface="Google Sans"/>
              </a:rPr>
              <a:t>                            In conclusion, integrating IoT into smart waste management systems offers a transformative approach to urban ecology, enabling real-time monitoring, optimized collection routes, and reduced operational costs, ultimately leading to cleaner, healthier, and more sustainable cities. </a:t>
            </a:r>
          </a:p>
          <a:p>
            <a:pPr>
              <a:buNone/>
            </a:pPr>
            <a:br>
              <a:rPr lang="en-US" b="0" i="0" dirty="0">
                <a:solidFill>
                  <a:srgbClr val="001D35"/>
                </a:solidFill>
                <a:effectLst/>
                <a:latin typeface="Google Sans"/>
              </a:rPr>
            </a:br>
            <a:endParaRPr lang="en-IN" dirty="0"/>
          </a:p>
        </p:txBody>
      </p:sp>
      <p:sp>
        <p:nvSpPr>
          <p:cNvPr id="8" name="TextBox 7">
            <a:extLst>
              <a:ext uri="{FF2B5EF4-FFF2-40B4-BE49-F238E27FC236}">
                <a16:creationId xmlns:a16="http://schemas.microsoft.com/office/drawing/2014/main" id="{7513FE96-C6B1-8D0D-FB46-E2C2CE227FF2}"/>
              </a:ext>
            </a:extLst>
          </p:cNvPr>
          <p:cNvSpPr txBox="1"/>
          <p:nvPr/>
        </p:nvSpPr>
        <p:spPr>
          <a:xfrm>
            <a:off x="462116" y="3877087"/>
            <a:ext cx="6131770" cy="1992853"/>
          </a:xfrm>
          <a:prstGeom prst="rect">
            <a:avLst/>
          </a:prstGeom>
          <a:noFill/>
        </p:spPr>
        <p:txBody>
          <a:bodyPr wrap="square">
            <a:spAutoFit/>
          </a:bodyPr>
          <a:lstStyle/>
          <a:p>
            <a:pPr algn="l">
              <a:lnSpc>
                <a:spcPts val="2100"/>
              </a:lnSpc>
              <a:buNone/>
            </a:pPr>
            <a:r>
              <a:rPr lang="en-IN" dirty="0">
                <a:solidFill>
                  <a:srgbClr val="040C28"/>
                </a:solidFill>
                <a:latin typeface="Google Sans"/>
              </a:rPr>
              <a:t>T</a:t>
            </a:r>
            <a:r>
              <a:rPr lang="en-IN" b="0" i="0" dirty="0">
                <a:solidFill>
                  <a:srgbClr val="040C28"/>
                </a:solidFill>
                <a:effectLst/>
                <a:latin typeface="Google Sans"/>
              </a:rPr>
              <a:t>he integration of IoT technologies within smart cities represents a transformative approach to addressing environmental challenges</a:t>
            </a:r>
            <a:r>
              <a:rPr lang="en-IN" b="0" i="0" dirty="0">
                <a:solidFill>
                  <a:srgbClr val="1F1F1F"/>
                </a:solidFill>
                <a:effectLst/>
                <a:latin typeface="Google Sans"/>
              </a:rPr>
              <a:t>. Central to this transformation is smart waste management, which optimizes waste collection, enhances recycling efforts, and reduces urban pollution.</a:t>
            </a:r>
            <a:endParaRPr lang="en-IN" b="0" i="0" dirty="0">
              <a:solidFill>
                <a:srgbClr val="1F1F1F"/>
              </a:solidFill>
              <a:effectLst/>
              <a:latin typeface="Arial" panose="020B0604020202020204" pitchFamily="34" charset="0"/>
            </a:endParaRPr>
          </a:p>
          <a:p>
            <a:pPr>
              <a:buNone/>
            </a:pPr>
            <a:br>
              <a:rPr lang="en-IN" b="0" i="0" u="none" strike="noStrike" dirty="0">
                <a:solidFill>
                  <a:srgbClr val="1F1F1F"/>
                </a:solidFill>
                <a:effectLst/>
                <a:latin typeface="Arial" panose="020B0604020202020204" pitchFamily="34" charset="0"/>
                <a:hlinkClick r:id="rId3"/>
              </a:rPr>
            </a:br>
            <a:endParaRPr lang="en-IN" dirty="0"/>
          </a:p>
        </p:txBody>
      </p:sp>
    </p:spTree>
    <p:extLst>
      <p:ext uri="{BB962C8B-B14F-4D97-AF65-F5344CB8AC3E}">
        <p14:creationId xmlns:p14="http://schemas.microsoft.com/office/powerpoint/2010/main" val="1454501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262E-21ED-BF31-63CC-693032717AB7}"/>
              </a:ext>
            </a:extLst>
          </p:cNvPr>
          <p:cNvSpPr>
            <a:spLocks noGrp="1"/>
          </p:cNvSpPr>
          <p:nvPr>
            <p:ph type="title"/>
          </p:nvPr>
        </p:nvSpPr>
        <p:spPr/>
        <p:txBody>
          <a:bodyPr>
            <a:normAutofit/>
          </a:bodyPr>
          <a:lstStyle/>
          <a:p>
            <a:r>
              <a:rPr lang="en-IN" sz="3200" dirty="0">
                <a:solidFill>
                  <a:schemeClr val="accent5"/>
                </a:solidFill>
              </a:rPr>
              <a:t>REFERENCES</a:t>
            </a:r>
          </a:p>
        </p:txBody>
      </p:sp>
      <p:sp>
        <p:nvSpPr>
          <p:cNvPr id="3" name="Content Placeholder 2">
            <a:extLst>
              <a:ext uri="{FF2B5EF4-FFF2-40B4-BE49-F238E27FC236}">
                <a16:creationId xmlns:a16="http://schemas.microsoft.com/office/drawing/2014/main" id="{0177C08E-BFD5-8222-D5C0-31EB9865B89B}"/>
              </a:ext>
            </a:extLst>
          </p:cNvPr>
          <p:cNvSpPr>
            <a:spLocks noGrp="1"/>
          </p:cNvSpPr>
          <p:nvPr>
            <p:ph idx="1"/>
          </p:nvPr>
        </p:nvSpPr>
        <p:spPr>
          <a:xfrm>
            <a:off x="677333" y="1543665"/>
            <a:ext cx="9400731" cy="5152103"/>
          </a:xfrm>
        </p:spPr>
        <p:txBody>
          <a:bodyPr>
            <a:normAutofit/>
          </a:bodyPr>
          <a:lstStyle/>
          <a:p>
            <a:pPr algn="l">
              <a:lnSpc>
                <a:spcPts val="1800"/>
              </a:lnSpc>
              <a:buNone/>
            </a:pPr>
            <a:r>
              <a:rPr lang="en-US" b="0" i="0" dirty="0">
                <a:solidFill>
                  <a:srgbClr val="1F1F1F"/>
                </a:solidFill>
                <a:effectLst/>
                <a:latin typeface="Google Sans"/>
              </a:rPr>
              <a:t>                            The management of waste materials, usually based on the management of wastes at all stages (production, handling, storage transport, processing, and ultimate disposal) in such a way as to minimize the risks to human health, wildlife, and environmental systems.</a:t>
            </a:r>
            <a:endParaRPr lang="en-US" b="0" i="0" dirty="0">
              <a:solidFill>
                <a:srgbClr val="1F1F1F"/>
              </a:solidFill>
              <a:effectLst/>
              <a:latin typeface="Arial" panose="020B0604020202020204" pitchFamily="34" charset="0"/>
            </a:endParaRPr>
          </a:p>
          <a:p>
            <a:pPr marL="0" indent="0" algn="l">
              <a:spcBef>
                <a:spcPts val="750"/>
              </a:spcBef>
              <a:spcAft>
                <a:spcPts val="600"/>
              </a:spcAft>
              <a:buNone/>
            </a:pPr>
            <a:br>
              <a:rPr lang="en-US" b="0" i="0" u="none" strike="noStrike" dirty="0">
                <a:solidFill>
                  <a:srgbClr val="1F1F1F"/>
                </a:solidFill>
                <a:effectLst/>
                <a:latin typeface="Arial" panose="020B0604020202020204" pitchFamily="34" charset="0"/>
                <a:hlinkClick r:id="rId2"/>
              </a:rPr>
            </a:br>
            <a:r>
              <a:rPr lang="en-US" b="1" i="0" dirty="0">
                <a:solidFill>
                  <a:srgbClr val="001D35"/>
                </a:solidFill>
                <a:effectLst/>
                <a:latin typeface="Google Sans"/>
              </a:rPr>
              <a:t>IoT-Enabled Smart Waste Management Systems for Smart Cities"</a:t>
            </a:r>
            <a:endParaRPr lang="en-US" b="0" i="0" dirty="0">
              <a:solidFill>
                <a:srgbClr val="001D35"/>
              </a:solidFill>
              <a:effectLst/>
              <a:latin typeface="Google Sans"/>
            </a:endParaRPr>
          </a:p>
          <a:p>
            <a:pPr algn="l" fontAlgn="ctr">
              <a:spcBef>
                <a:spcPts val="750"/>
              </a:spcBef>
              <a:spcAft>
                <a:spcPts val="600"/>
              </a:spcAft>
              <a:buFont typeface="Arial" panose="020B0604020202020204" pitchFamily="34" charset="0"/>
              <a:buChar char="•"/>
            </a:pPr>
            <a:r>
              <a:rPr lang="en-US" b="0" i="0" dirty="0">
                <a:solidFill>
                  <a:srgbClr val="001D35"/>
                </a:solidFill>
                <a:effectLst/>
                <a:latin typeface="Google Sans"/>
              </a:rPr>
              <a:t>(IEEE Xplore): This paper provides a comprehensive overview of IoT applications in smart waste management, including data collection, analysis, and route optimization. </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"IoT based solid waste management system: A conceptual approach with an architectural solution as a smart city application"</a:t>
            </a:r>
            <a:endParaRPr lang="en-US" b="0" i="0" dirty="0">
              <a:solidFill>
                <a:srgbClr val="001D35"/>
              </a:solidFill>
              <a:effectLst/>
              <a:latin typeface="Google Sans"/>
            </a:endParaRPr>
          </a:p>
          <a:p>
            <a:pPr algn="l" fontAlgn="ctr">
              <a:spcBef>
                <a:spcPts val="750"/>
              </a:spcBef>
              <a:spcAft>
                <a:spcPts val="600"/>
              </a:spcAft>
              <a:buFont typeface="Arial" panose="020B0604020202020204" pitchFamily="34" charset="0"/>
              <a:buChar char="•"/>
            </a:pPr>
            <a:r>
              <a:rPr lang="en-US" b="0" i="0" dirty="0">
                <a:solidFill>
                  <a:srgbClr val="001D35"/>
                </a:solidFill>
                <a:effectLst/>
                <a:latin typeface="Google Sans"/>
              </a:rPr>
              <a:t>(Bharadwaj et al., 2016): This paper explores the architectural design and conceptual approach of an IoT-based solid waste management system for smart cities. </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"IoT-based framework for smart waste monitoring and control system: a case study for smart cities"</a:t>
            </a:r>
            <a:endParaRPr lang="en-US" b="0" i="0" dirty="0">
              <a:solidFill>
                <a:srgbClr val="001D35"/>
              </a:solidFill>
              <a:effectLst/>
              <a:latin typeface="Google Sans"/>
            </a:endParaRPr>
          </a:p>
          <a:p>
            <a:pPr algn="l" fontAlgn="ctr">
              <a:spcBef>
                <a:spcPts val="750"/>
              </a:spcBef>
              <a:spcAft>
                <a:spcPts val="600"/>
              </a:spcAft>
              <a:buFont typeface="Arial" panose="020B0604020202020204" pitchFamily="34" charset="0"/>
              <a:buChar char="•"/>
            </a:pPr>
            <a:r>
              <a:rPr lang="en-US" b="0" i="0" dirty="0">
                <a:solidFill>
                  <a:srgbClr val="001D35"/>
                </a:solidFill>
                <a:effectLst/>
                <a:latin typeface="Google Sans"/>
              </a:rPr>
              <a:t>(Abba and Light, 2020): This paper presents a case study of an IoT-based framework for smart waste monitoring and control. </a:t>
            </a:r>
          </a:p>
          <a:p>
            <a:pPr>
              <a:buNone/>
            </a:pPr>
            <a:endParaRPr lang="en-IN" dirty="0"/>
          </a:p>
        </p:txBody>
      </p:sp>
    </p:spTree>
    <p:extLst>
      <p:ext uri="{BB962C8B-B14F-4D97-AF65-F5344CB8AC3E}">
        <p14:creationId xmlns:p14="http://schemas.microsoft.com/office/powerpoint/2010/main" val="231740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D296-8DB7-FB64-D78F-294FE5E4BC7F}"/>
              </a:ext>
            </a:extLst>
          </p:cNvPr>
          <p:cNvSpPr>
            <a:spLocks noGrp="1"/>
          </p:cNvSpPr>
          <p:nvPr>
            <p:ph type="title"/>
          </p:nvPr>
        </p:nvSpPr>
        <p:spPr>
          <a:xfrm>
            <a:off x="677334" y="609600"/>
            <a:ext cx="8596668" cy="707923"/>
          </a:xfrm>
        </p:spPr>
        <p:txBody>
          <a:bodyPr/>
          <a:lstStyle/>
          <a:p>
            <a:r>
              <a:rPr lang="en-IN" sz="3200" dirty="0"/>
              <a:t>CONTENTS</a:t>
            </a:r>
            <a:r>
              <a:rPr lang="en-IN" dirty="0"/>
              <a:t> </a:t>
            </a:r>
          </a:p>
        </p:txBody>
      </p:sp>
      <p:sp>
        <p:nvSpPr>
          <p:cNvPr id="3" name="Content Placeholder 2">
            <a:extLst>
              <a:ext uri="{FF2B5EF4-FFF2-40B4-BE49-F238E27FC236}">
                <a16:creationId xmlns:a16="http://schemas.microsoft.com/office/drawing/2014/main" id="{2B657C57-5CAC-469B-803B-ED6E6EBF964D}"/>
              </a:ext>
            </a:extLst>
          </p:cNvPr>
          <p:cNvSpPr>
            <a:spLocks noGrp="1"/>
          </p:cNvSpPr>
          <p:nvPr>
            <p:ph idx="1"/>
          </p:nvPr>
        </p:nvSpPr>
        <p:spPr>
          <a:xfrm>
            <a:off x="540774" y="1543665"/>
            <a:ext cx="8733228" cy="4497697"/>
          </a:xfrm>
        </p:spPr>
        <p:txBody>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Literature survey </a:t>
            </a:r>
          </a:p>
          <a:p>
            <a:pPr>
              <a:buFont typeface="Wingdings" panose="05000000000000000000" pitchFamily="2" charset="2"/>
              <a:buChar char="Ø"/>
            </a:pPr>
            <a:r>
              <a:rPr lang="en-IN" dirty="0"/>
              <a:t>Long Term Internship (AWS)</a:t>
            </a:r>
          </a:p>
          <a:p>
            <a:pPr>
              <a:buFont typeface="Wingdings" panose="05000000000000000000" pitchFamily="2" charset="2"/>
              <a:buChar char="Ø"/>
            </a:pPr>
            <a:r>
              <a:rPr lang="en-IN" dirty="0"/>
              <a:t>Project (Internet of Things)</a:t>
            </a:r>
          </a:p>
          <a:p>
            <a:pPr>
              <a:buFont typeface="Wingdings" panose="05000000000000000000" pitchFamily="2" charset="2"/>
              <a:buChar char="Ø"/>
            </a:pPr>
            <a:r>
              <a:rPr lang="en-IN" dirty="0"/>
              <a:t>Smart Waste Management System</a:t>
            </a:r>
          </a:p>
          <a:p>
            <a:pPr>
              <a:buFont typeface="Wingdings" panose="05000000000000000000" pitchFamily="2" charset="2"/>
              <a:buChar char="Ø"/>
            </a:pPr>
            <a:r>
              <a:rPr lang="en-IN" dirty="0"/>
              <a:t>Block Diagram</a:t>
            </a:r>
          </a:p>
          <a:p>
            <a:pPr>
              <a:buFont typeface="Wingdings" panose="05000000000000000000" pitchFamily="2" charset="2"/>
              <a:buChar char="Ø"/>
            </a:pPr>
            <a:r>
              <a:rPr lang="en-IN" dirty="0" err="1"/>
              <a:t>Github</a:t>
            </a:r>
            <a:r>
              <a:rPr lang="en-IN" dirty="0"/>
              <a:t> links</a:t>
            </a:r>
          </a:p>
          <a:p>
            <a:pPr>
              <a:buFont typeface="Wingdings" panose="05000000000000000000" pitchFamily="2" charset="2"/>
              <a:buChar char="Ø"/>
            </a:pPr>
            <a:r>
              <a:rPr lang="en-IN" dirty="0"/>
              <a:t>Advantages &amp; Disadvantages</a:t>
            </a:r>
          </a:p>
          <a:p>
            <a:pPr>
              <a:buFont typeface="Wingdings" panose="05000000000000000000" pitchFamily="2" charset="2"/>
              <a:buChar char="Ø"/>
            </a:pPr>
            <a:r>
              <a:rPr lang="en-IN" dirty="0"/>
              <a:t>Conclusion</a:t>
            </a:r>
          </a:p>
          <a:p>
            <a:pPr>
              <a:buFont typeface="Wingdings" panose="05000000000000000000" pitchFamily="2" charset="2"/>
              <a:buChar char="Ø"/>
            </a:pPr>
            <a:r>
              <a:rPr lang="en-IN" dirty="0"/>
              <a:t>References</a:t>
            </a:r>
          </a:p>
        </p:txBody>
      </p:sp>
    </p:spTree>
    <p:extLst>
      <p:ext uri="{BB962C8B-B14F-4D97-AF65-F5344CB8AC3E}">
        <p14:creationId xmlns:p14="http://schemas.microsoft.com/office/powerpoint/2010/main" val="1730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3A52-98D3-E8B5-48F3-862853144F7F}"/>
              </a:ext>
            </a:extLst>
          </p:cNvPr>
          <p:cNvSpPr>
            <a:spLocks noGrp="1"/>
          </p:cNvSpPr>
          <p:nvPr>
            <p:ph type="title"/>
          </p:nvPr>
        </p:nvSpPr>
        <p:spPr>
          <a:xfrm>
            <a:off x="893643" y="1543665"/>
            <a:ext cx="8596668" cy="2235199"/>
          </a:xfrm>
        </p:spPr>
        <p:txBody>
          <a:bodyPr>
            <a:normAutofit/>
          </a:bodyPr>
          <a:lstStyle/>
          <a:p>
            <a:r>
              <a:rPr lang="en-IN" sz="4800" dirty="0">
                <a:solidFill>
                  <a:srgbClr val="0070C0"/>
                </a:solidFill>
              </a:rPr>
              <a:t>      </a:t>
            </a:r>
          </a:p>
        </p:txBody>
      </p:sp>
      <p:pic>
        <p:nvPicPr>
          <p:cNvPr id="15362" name="Picture 2" descr="How to Write a Genuine Thank You Note ...">
            <a:extLst>
              <a:ext uri="{FF2B5EF4-FFF2-40B4-BE49-F238E27FC236}">
                <a16:creationId xmlns:a16="http://schemas.microsoft.com/office/drawing/2014/main" id="{995C3799-6C8B-39CE-88FB-C9220B978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15" y="334297"/>
            <a:ext cx="9173496" cy="601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10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1E9E-8540-5658-108A-1F4510D39082}"/>
              </a:ext>
            </a:extLst>
          </p:cNvPr>
          <p:cNvSpPr>
            <a:spLocks noGrp="1"/>
          </p:cNvSpPr>
          <p:nvPr>
            <p:ph type="title"/>
          </p:nvPr>
        </p:nvSpPr>
        <p:spPr>
          <a:xfrm>
            <a:off x="521110" y="580103"/>
            <a:ext cx="8752892" cy="629265"/>
          </a:xfrm>
        </p:spPr>
        <p:txBody>
          <a:bodyPr>
            <a:normAutofit/>
          </a:bodyPr>
          <a:lstStyle/>
          <a:p>
            <a:r>
              <a:rPr lang="en-IN" sz="2800" dirty="0">
                <a:solidFill>
                  <a:srgbClr val="002060"/>
                </a:solidFill>
              </a:rPr>
              <a:t>INTRODUCTION</a:t>
            </a:r>
          </a:p>
        </p:txBody>
      </p:sp>
      <p:sp>
        <p:nvSpPr>
          <p:cNvPr id="3" name="Content Placeholder 2">
            <a:extLst>
              <a:ext uri="{FF2B5EF4-FFF2-40B4-BE49-F238E27FC236}">
                <a16:creationId xmlns:a16="http://schemas.microsoft.com/office/drawing/2014/main" id="{3F3DE145-0657-D367-1C27-2CB241A1A287}"/>
              </a:ext>
            </a:extLst>
          </p:cNvPr>
          <p:cNvSpPr>
            <a:spLocks noGrp="1"/>
          </p:cNvSpPr>
          <p:nvPr>
            <p:ph idx="1"/>
          </p:nvPr>
        </p:nvSpPr>
        <p:spPr>
          <a:xfrm>
            <a:off x="334297" y="1612489"/>
            <a:ext cx="9144000" cy="4454013"/>
          </a:xfrm>
        </p:spPr>
        <p:txBody>
          <a:bodyPr>
            <a:normAutofit/>
          </a:bodyPr>
          <a:lstStyle/>
          <a:p>
            <a:pPr marL="0" indent="0" algn="just">
              <a:buNone/>
            </a:pPr>
            <a:r>
              <a:rPr lang="en-US" b="0" i="0" dirty="0">
                <a:solidFill>
                  <a:srgbClr val="444444"/>
                </a:solidFill>
                <a:effectLst/>
                <a:latin typeface="Open Sans" panose="020B0606030504020204" pitchFamily="34" charset="0"/>
              </a:rPr>
              <a:t>                              The purpose of this paper is to gain an understanding of project management and to give a brief overview of the methodology that underpins most formally run projects. Many </a:t>
            </a:r>
            <a:r>
              <a:rPr lang="en-US" b="0" i="0" dirty="0" err="1">
                <a:solidFill>
                  <a:srgbClr val="444444"/>
                </a:solidFill>
                <a:effectLst/>
                <a:latin typeface="Open Sans" panose="020B0606030504020204" pitchFamily="34" charset="0"/>
              </a:rPr>
              <a:t>organisations</a:t>
            </a:r>
            <a:r>
              <a:rPr lang="en-US" b="0" i="0" dirty="0">
                <a:solidFill>
                  <a:srgbClr val="444444"/>
                </a:solidFill>
                <a:effectLst/>
                <a:latin typeface="Open Sans" panose="020B0606030504020204" pitchFamily="34" charset="0"/>
              </a:rPr>
              <a:t> do not employ full time Project Managers and it is common to pull together a project team to address a specific need. </a:t>
            </a:r>
          </a:p>
          <a:p>
            <a:pPr marL="0" indent="0" algn="just">
              <a:buNone/>
            </a:pPr>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While most people are not formally skilled in project methodology, taking a role in a project team can be an excellent learning opportunity and can enhance a person's career profile.</a:t>
            </a:r>
          </a:p>
          <a:p>
            <a:pPr algn="just">
              <a:buNone/>
            </a:pPr>
            <a:r>
              <a:rPr lang="en-US" b="0" i="0" dirty="0">
                <a:solidFill>
                  <a:srgbClr val="444444"/>
                </a:solidFill>
                <a:effectLst/>
                <a:latin typeface="Open Sans" panose="020B0606030504020204" pitchFamily="34" charset="0"/>
              </a:rPr>
              <a:t>                                  Generally, projects are split into three phases Initiation, Implementation and Closure. Each phase then has multiple checkpoints that must be met before the next phase begins. The degree to which a project is managed will depend on the size of the project. </a:t>
            </a:r>
            <a:endParaRPr lang="en-IN" dirty="0"/>
          </a:p>
        </p:txBody>
      </p:sp>
    </p:spTree>
    <p:extLst>
      <p:ext uri="{BB962C8B-B14F-4D97-AF65-F5344CB8AC3E}">
        <p14:creationId xmlns:p14="http://schemas.microsoft.com/office/powerpoint/2010/main" val="417540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472A-F0E6-6F11-2A52-329CB69102D7}"/>
              </a:ext>
            </a:extLst>
          </p:cNvPr>
          <p:cNvSpPr>
            <a:spLocks noGrp="1"/>
          </p:cNvSpPr>
          <p:nvPr>
            <p:ph type="title"/>
          </p:nvPr>
        </p:nvSpPr>
        <p:spPr>
          <a:xfrm>
            <a:off x="294968" y="580102"/>
            <a:ext cx="8979034" cy="1032387"/>
          </a:xfrm>
        </p:spPr>
        <p:txBody>
          <a:bodyPr>
            <a:normAutofit/>
          </a:bodyPr>
          <a:lstStyle/>
          <a:p>
            <a:r>
              <a:rPr lang="en-IN" sz="3200" dirty="0">
                <a:solidFill>
                  <a:srgbClr val="00B050"/>
                </a:solidFill>
              </a:rPr>
              <a:t>LITERATURE SURVEY</a:t>
            </a:r>
          </a:p>
        </p:txBody>
      </p:sp>
      <p:sp>
        <p:nvSpPr>
          <p:cNvPr id="3" name="Content Placeholder 2">
            <a:extLst>
              <a:ext uri="{FF2B5EF4-FFF2-40B4-BE49-F238E27FC236}">
                <a16:creationId xmlns:a16="http://schemas.microsoft.com/office/drawing/2014/main" id="{61DAEFB7-3096-14CC-11D8-3024CDCED619}"/>
              </a:ext>
            </a:extLst>
          </p:cNvPr>
          <p:cNvSpPr>
            <a:spLocks noGrp="1"/>
          </p:cNvSpPr>
          <p:nvPr>
            <p:ph idx="1"/>
          </p:nvPr>
        </p:nvSpPr>
        <p:spPr>
          <a:xfrm>
            <a:off x="403123" y="1966452"/>
            <a:ext cx="8870879" cy="4065077"/>
          </a:xfrm>
        </p:spPr>
        <p:txBody>
          <a:bodyPr/>
          <a:lstStyle/>
          <a:p>
            <a:pPr algn="just" rtl="0">
              <a:buNone/>
            </a:pPr>
            <a:r>
              <a:rPr lang="en-US" b="0" i="0" dirty="0">
                <a:solidFill>
                  <a:srgbClr val="282829"/>
                </a:solidFill>
                <a:effectLst/>
                <a:latin typeface="-apple-system"/>
              </a:rPr>
              <a:t>                         A literature survey or a literature review in a project report is that section which shows the various analyses and research made in the field of your interest and the results already published, taking into account the various parameters of the project and the extent of the project.</a:t>
            </a:r>
          </a:p>
          <a:p>
            <a:pPr algn="just" rtl="0">
              <a:buNone/>
            </a:pPr>
            <a:r>
              <a:rPr lang="en-US" b="0" i="0" dirty="0">
                <a:solidFill>
                  <a:srgbClr val="282829"/>
                </a:solidFill>
                <a:effectLst/>
                <a:latin typeface="-apple-system"/>
              </a:rPr>
              <a:t>                         It is the most important part of your report as it gives you a direction in the area of your research. It helps you set a goal for your analysis - thus giving you your problem statement.</a:t>
            </a:r>
          </a:p>
          <a:p>
            <a:pPr marL="0" indent="0" algn="just" rtl="0">
              <a:buNone/>
            </a:pPr>
            <a:r>
              <a:rPr lang="en-US" b="0" i="0" dirty="0">
                <a:solidFill>
                  <a:srgbClr val="282829"/>
                </a:solidFill>
                <a:effectLst/>
                <a:latin typeface="-apple-system"/>
              </a:rPr>
              <a:t>                     When you write a literature review in respect of your project, you have to write the researches made by various analysts - their methodology (which is basically their abstract) and the conclusions they have arrived at. You should also give an account of how this research has influenced your thesis.</a:t>
            </a:r>
          </a:p>
          <a:p>
            <a:endParaRPr lang="en-IN" dirty="0"/>
          </a:p>
        </p:txBody>
      </p:sp>
    </p:spTree>
    <p:extLst>
      <p:ext uri="{BB962C8B-B14F-4D97-AF65-F5344CB8AC3E}">
        <p14:creationId xmlns:p14="http://schemas.microsoft.com/office/powerpoint/2010/main" val="38975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0080-3EB4-750B-FFF9-8E8DA63E1A69}"/>
              </a:ext>
            </a:extLst>
          </p:cNvPr>
          <p:cNvSpPr>
            <a:spLocks noGrp="1"/>
          </p:cNvSpPr>
          <p:nvPr>
            <p:ph type="title"/>
          </p:nvPr>
        </p:nvSpPr>
        <p:spPr>
          <a:xfrm>
            <a:off x="2054942" y="235974"/>
            <a:ext cx="7219060" cy="1179871"/>
          </a:xfrm>
        </p:spPr>
        <p:txBody>
          <a:bodyPr>
            <a:normAutofit/>
          </a:bodyPr>
          <a:lstStyle/>
          <a:p>
            <a:r>
              <a:rPr lang="en-IN" sz="3200" dirty="0">
                <a:solidFill>
                  <a:schemeClr val="accent5">
                    <a:lumMod val="75000"/>
                  </a:schemeClr>
                </a:solidFill>
              </a:rPr>
              <a:t>LONG TERM INTERNSHIP</a:t>
            </a:r>
            <a:br>
              <a:rPr lang="en-IN" sz="3200" dirty="0"/>
            </a:br>
            <a:r>
              <a:rPr lang="en-IN" sz="3200" dirty="0">
                <a:solidFill>
                  <a:srgbClr val="7030A0"/>
                </a:solidFill>
              </a:rPr>
              <a:t>               (AWS)</a:t>
            </a:r>
          </a:p>
        </p:txBody>
      </p:sp>
      <p:sp>
        <p:nvSpPr>
          <p:cNvPr id="3" name="Content Placeholder 2">
            <a:extLst>
              <a:ext uri="{FF2B5EF4-FFF2-40B4-BE49-F238E27FC236}">
                <a16:creationId xmlns:a16="http://schemas.microsoft.com/office/drawing/2014/main" id="{E18BB3E4-4F0F-D262-9BFF-FCD9F6FC8BFA}"/>
              </a:ext>
            </a:extLst>
          </p:cNvPr>
          <p:cNvSpPr>
            <a:spLocks noGrp="1"/>
          </p:cNvSpPr>
          <p:nvPr>
            <p:ph idx="1"/>
          </p:nvPr>
        </p:nvSpPr>
        <p:spPr>
          <a:xfrm>
            <a:off x="786776" y="1692515"/>
            <a:ext cx="8632528" cy="4183065"/>
          </a:xfrm>
        </p:spPr>
        <p:txBody>
          <a:bodyPr/>
          <a:lstStyle/>
          <a:p>
            <a:pPr algn="l" fontAlgn="ctr">
              <a:spcAft>
                <a:spcPts val="1500"/>
              </a:spcAft>
              <a:buNone/>
            </a:pPr>
            <a:r>
              <a:rPr lang="en-US" b="0" i="0" dirty="0">
                <a:solidFill>
                  <a:srgbClr val="001D35"/>
                </a:solidFill>
                <a:effectLst/>
                <a:latin typeface="Google Sans"/>
              </a:rPr>
              <a:t>                                 AWS stands for Amazon Web Services, a cloud computing platform that offers a variety of services. It's provided by Amazon and is available over the internet. </a:t>
            </a:r>
          </a:p>
          <a:p>
            <a:pPr>
              <a:buNone/>
            </a:pPr>
            <a:br>
              <a:rPr lang="en-US" b="0" i="0" dirty="0">
                <a:solidFill>
                  <a:srgbClr val="001D35"/>
                </a:solidFill>
                <a:effectLst/>
                <a:latin typeface="Google Sans"/>
              </a:rPr>
            </a:br>
            <a:endParaRPr lang="en-US" b="0" i="0" dirty="0">
              <a:solidFill>
                <a:srgbClr val="282829"/>
              </a:solidFill>
              <a:effectLst/>
              <a:latin typeface="-apple-system"/>
            </a:endParaRPr>
          </a:p>
        </p:txBody>
      </p:sp>
      <p:sp>
        <p:nvSpPr>
          <p:cNvPr id="4" name="Rectangle 1">
            <a:extLst>
              <a:ext uri="{FF2B5EF4-FFF2-40B4-BE49-F238E27FC236}">
                <a16:creationId xmlns:a16="http://schemas.microsoft.com/office/drawing/2014/main" id="{58350042-EC93-3483-1837-E6184826C49D}"/>
              </a:ext>
            </a:extLst>
          </p:cNvPr>
          <p:cNvSpPr>
            <a:spLocks noChangeArrowheads="1"/>
          </p:cNvSpPr>
          <p:nvPr/>
        </p:nvSpPr>
        <p:spPr bwMode="auto">
          <a:xfrm>
            <a:off x="432722" y="2757194"/>
            <a:ext cx="9950144" cy="240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6348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AWS pricing model</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Arial" panose="020B0604020202020204" pitchFamily="34" charset="0"/>
              </a:rPr>
              <a:t>AWS uses a pay-as-per-use pricing model.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AWS services for businesses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  AWS helps businesses grow by providing tools and services to host applications, store data, </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manage IT resources.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AWS services for individuals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 AWS also helps individuals host applications and store data securely.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8EA14232-ACA0-D261-B074-06B02643CB45}"/>
              </a:ext>
            </a:extLst>
          </p:cNvPr>
          <p:cNvSpPr>
            <a:spLocks noChangeArrowheads="1"/>
          </p:cNvSpPr>
          <p:nvPr/>
        </p:nvSpPr>
        <p:spPr bwMode="auto">
          <a:xfrm>
            <a:off x="432722" y="3586976"/>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6" name="Picture 8" descr="An Ultimate Guide to Amazon Web Services">
            <a:extLst>
              <a:ext uri="{FF2B5EF4-FFF2-40B4-BE49-F238E27FC236}">
                <a16:creationId xmlns:a16="http://schemas.microsoft.com/office/drawing/2014/main" id="{052DC7AD-26CE-F7B1-9A48-D6B34A4CA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275" y="507548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mazon Web Services - Wikipedia">
            <a:extLst>
              <a:ext uri="{FF2B5EF4-FFF2-40B4-BE49-F238E27FC236}">
                <a16:creationId xmlns:a16="http://schemas.microsoft.com/office/drawing/2014/main" id="{0C82449B-6E31-40EF-15DE-0DDE303108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847" y="302479"/>
            <a:ext cx="1966453" cy="117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39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33FE-5D71-7CBD-84AF-D2DB6FDB7715}"/>
              </a:ext>
            </a:extLst>
          </p:cNvPr>
          <p:cNvSpPr>
            <a:spLocks noGrp="1"/>
          </p:cNvSpPr>
          <p:nvPr>
            <p:ph type="title"/>
          </p:nvPr>
        </p:nvSpPr>
        <p:spPr/>
        <p:txBody>
          <a:bodyPr>
            <a:normAutofit/>
          </a:bodyPr>
          <a:lstStyle/>
          <a:p>
            <a:r>
              <a:rPr lang="en-IN" sz="3200" dirty="0">
                <a:solidFill>
                  <a:schemeClr val="accent2">
                    <a:lumMod val="75000"/>
                  </a:schemeClr>
                </a:solidFill>
              </a:rPr>
              <a:t>AWS SERVICES </a:t>
            </a:r>
          </a:p>
        </p:txBody>
      </p:sp>
      <p:sp>
        <p:nvSpPr>
          <p:cNvPr id="5" name="Content Placeholder 4">
            <a:extLst>
              <a:ext uri="{FF2B5EF4-FFF2-40B4-BE49-F238E27FC236}">
                <a16:creationId xmlns:a16="http://schemas.microsoft.com/office/drawing/2014/main" id="{15891E0B-98AD-536C-BAFE-886FABB55F8D}"/>
              </a:ext>
            </a:extLst>
          </p:cNvPr>
          <p:cNvSpPr>
            <a:spLocks noGrp="1"/>
          </p:cNvSpPr>
          <p:nvPr>
            <p:ph idx="1"/>
          </p:nvPr>
        </p:nvSpPr>
        <p:spPr>
          <a:xfrm>
            <a:off x="559347" y="1524000"/>
            <a:ext cx="8596668" cy="4409207"/>
          </a:xfrm>
        </p:spPr>
        <p:txBody>
          <a:bodyPr>
            <a:normAutofit fontScale="70000" lnSpcReduction="20000"/>
          </a:bodyPr>
          <a:lstStyle/>
          <a:p>
            <a:pPr algn="l" fontAlgn="ctr">
              <a:lnSpc>
                <a:spcPct val="170000"/>
              </a:lnSpc>
              <a:spcAft>
                <a:spcPts val="1500"/>
              </a:spcAft>
              <a:buNone/>
            </a:pPr>
            <a:r>
              <a:rPr lang="en-US" sz="2100" b="0" i="0" dirty="0">
                <a:solidFill>
                  <a:srgbClr val="1F1F1F"/>
                </a:solidFill>
                <a:effectLst/>
                <a:latin typeface="Google Sans"/>
              </a:rPr>
              <a:t>                            Amazon Web Services (AWS) offers a variety of cloud-based services, including computing, storage, networking, database, and analytics.</a:t>
            </a:r>
          </a:p>
          <a:p>
            <a:pPr fontAlgn="ctr">
              <a:spcAft>
                <a:spcPts val="1500"/>
              </a:spcAft>
              <a:buFont typeface="Wingdings" panose="05000000000000000000" pitchFamily="2" charset="2"/>
              <a:buChar char="Ø"/>
            </a:pPr>
            <a:r>
              <a:rPr lang="en-US" b="0" i="0" dirty="0">
                <a:solidFill>
                  <a:srgbClr val="1F1F1F"/>
                </a:solidFill>
                <a:effectLst/>
                <a:latin typeface="Google Sans"/>
              </a:rPr>
              <a:t>Amazon route s3</a:t>
            </a:r>
          </a:p>
          <a:p>
            <a:pPr fontAlgn="ctr">
              <a:spcAft>
                <a:spcPts val="1500"/>
              </a:spcAft>
              <a:buFont typeface="Wingdings" panose="05000000000000000000" pitchFamily="2" charset="2"/>
              <a:buChar char="Ø"/>
            </a:pPr>
            <a:r>
              <a:rPr lang="en-US" dirty="0">
                <a:solidFill>
                  <a:srgbClr val="1F1F1F"/>
                </a:solidFill>
                <a:latin typeface="Google Sans"/>
              </a:rPr>
              <a:t>Elastic load balancing </a:t>
            </a:r>
          </a:p>
          <a:p>
            <a:pPr fontAlgn="ctr">
              <a:spcAft>
                <a:spcPts val="1500"/>
              </a:spcAft>
              <a:buFont typeface="Wingdings" panose="05000000000000000000" pitchFamily="2" charset="2"/>
              <a:buChar char="Ø"/>
            </a:pPr>
            <a:r>
              <a:rPr lang="en-US" b="0" i="0" dirty="0">
                <a:solidFill>
                  <a:srgbClr val="1F1F1F"/>
                </a:solidFill>
                <a:effectLst/>
                <a:latin typeface="Google Sans"/>
              </a:rPr>
              <a:t>Amazon </a:t>
            </a:r>
            <a:r>
              <a:rPr lang="en-US" dirty="0">
                <a:solidFill>
                  <a:srgbClr val="1F1F1F"/>
                </a:solidFill>
                <a:latin typeface="Google Sans"/>
              </a:rPr>
              <a:t>EBS</a:t>
            </a:r>
          </a:p>
          <a:p>
            <a:pPr fontAlgn="ctr">
              <a:spcAft>
                <a:spcPts val="1500"/>
              </a:spcAft>
              <a:buFont typeface="Wingdings" panose="05000000000000000000" pitchFamily="2" charset="2"/>
              <a:buChar char="Ø"/>
            </a:pPr>
            <a:r>
              <a:rPr lang="en-US" b="0" i="0" dirty="0">
                <a:solidFill>
                  <a:srgbClr val="1F1F1F"/>
                </a:solidFill>
                <a:effectLst/>
                <a:latin typeface="Google Sans"/>
              </a:rPr>
              <a:t>AWS Direct Connect</a:t>
            </a:r>
          </a:p>
          <a:p>
            <a:pPr fontAlgn="ctr">
              <a:spcAft>
                <a:spcPts val="1500"/>
              </a:spcAft>
              <a:buFont typeface="Wingdings" panose="05000000000000000000" pitchFamily="2" charset="2"/>
              <a:buChar char="Ø"/>
            </a:pPr>
            <a:r>
              <a:rPr lang="en-US" dirty="0">
                <a:solidFill>
                  <a:srgbClr val="1F1F1F"/>
                </a:solidFill>
                <a:latin typeface="Google Sans"/>
              </a:rPr>
              <a:t>Amazon RDS</a:t>
            </a:r>
          </a:p>
          <a:p>
            <a:pPr fontAlgn="ctr">
              <a:spcAft>
                <a:spcPts val="1500"/>
              </a:spcAft>
              <a:buFont typeface="Wingdings" panose="05000000000000000000" pitchFamily="2" charset="2"/>
              <a:buChar char="Ø"/>
            </a:pPr>
            <a:r>
              <a:rPr lang="en-US" b="0" i="0" dirty="0">
                <a:solidFill>
                  <a:srgbClr val="1F1F1F"/>
                </a:solidFill>
                <a:effectLst/>
                <a:latin typeface="Google Sans"/>
              </a:rPr>
              <a:t>Amazon ECE &amp; V</a:t>
            </a:r>
            <a:r>
              <a:rPr lang="en-US" dirty="0">
                <a:solidFill>
                  <a:srgbClr val="1F1F1F"/>
                </a:solidFill>
                <a:latin typeface="Google Sans"/>
              </a:rPr>
              <a:t>PC</a:t>
            </a:r>
          </a:p>
          <a:p>
            <a:pPr fontAlgn="ctr">
              <a:spcAft>
                <a:spcPts val="1500"/>
              </a:spcAft>
              <a:buFont typeface="Wingdings" panose="05000000000000000000" pitchFamily="2" charset="2"/>
              <a:buChar char="Ø"/>
            </a:pPr>
            <a:r>
              <a:rPr lang="en-US" b="0" i="0" dirty="0">
                <a:solidFill>
                  <a:srgbClr val="1F1F1F"/>
                </a:solidFill>
                <a:effectLst/>
                <a:latin typeface="Google Sans"/>
              </a:rPr>
              <a:t>Elastic IP</a:t>
            </a:r>
          </a:p>
          <a:p>
            <a:pPr algn="l" fontAlgn="ctr">
              <a:spcAft>
                <a:spcPts val="1500"/>
              </a:spcAft>
              <a:buNone/>
            </a:pPr>
            <a:endParaRPr lang="en-US" b="0" i="0" dirty="0">
              <a:solidFill>
                <a:srgbClr val="1F1F1F"/>
              </a:solidFill>
              <a:effectLst/>
              <a:latin typeface="Google Sans"/>
            </a:endParaRPr>
          </a:p>
          <a:p>
            <a:pPr>
              <a:buNone/>
            </a:pPr>
            <a:endParaRPr lang="en-IN" dirty="0"/>
          </a:p>
        </p:txBody>
      </p:sp>
      <p:pic>
        <p:nvPicPr>
          <p:cNvPr id="3076" name="Picture 4" descr="Amazon Web Services | Complete Guide to ...">
            <a:extLst>
              <a:ext uri="{FF2B5EF4-FFF2-40B4-BE49-F238E27FC236}">
                <a16:creationId xmlns:a16="http://schemas.microsoft.com/office/drawing/2014/main" id="{E2439BCC-D074-9116-4CDB-7EB2F0D8F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259" y="2418736"/>
            <a:ext cx="2782528" cy="316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10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C6C2-E66C-FC78-0430-41AC9EA05B6F}"/>
              </a:ext>
            </a:extLst>
          </p:cNvPr>
          <p:cNvSpPr>
            <a:spLocks noGrp="1"/>
          </p:cNvSpPr>
          <p:nvPr>
            <p:ph type="title"/>
          </p:nvPr>
        </p:nvSpPr>
        <p:spPr>
          <a:xfrm>
            <a:off x="235974" y="226142"/>
            <a:ext cx="9038028" cy="1704258"/>
          </a:xfrm>
        </p:spPr>
        <p:txBody>
          <a:bodyPr>
            <a:normAutofit fontScale="90000"/>
          </a:bodyPr>
          <a:lstStyle/>
          <a:p>
            <a:r>
              <a:rPr lang="en-IN" sz="3200" u="sng" dirty="0">
                <a:solidFill>
                  <a:schemeClr val="accent1">
                    <a:lumMod val="50000"/>
                  </a:schemeClr>
                </a:solidFill>
              </a:rPr>
              <a:t>PROJECT DOMAIN:</a:t>
            </a:r>
            <a:br>
              <a:rPr lang="en-IN" sz="3200" u="sng" dirty="0"/>
            </a:br>
            <a:br>
              <a:rPr lang="en-IN" dirty="0"/>
            </a:br>
            <a:r>
              <a:rPr lang="en-IN" dirty="0"/>
              <a:t>                 </a:t>
            </a:r>
            <a:r>
              <a:rPr lang="en-IN" sz="4000" dirty="0">
                <a:solidFill>
                  <a:schemeClr val="accent5"/>
                </a:solidFill>
              </a:rPr>
              <a:t>INTERNET OF THINGS</a:t>
            </a:r>
          </a:p>
        </p:txBody>
      </p:sp>
      <p:sp>
        <p:nvSpPr>
          <p:cNvPr id="3" name="Content Placeholder 2">
            <a:extLst>
              <a:ext uri="{FF2B5EF4-FFF2-40B4-BE49-F238E27FC236}">
                <a16:creationId xmlns:a16="http://schemas.microsoft.com/office/drawing/2014/main" id="{6D532B45-E2C5-71DA-2BB7-B3254E55EEB2}"/>
              </a:ext>
            </a:extLst>
          </p:cNvPr>
          <p:cNvSpPr>
            <a:spLocks noGrp="1"/>
          </p:cNvSpPr>
          <p:nvPr>
            <p:ph idx="1"/>
          </p:nvPr>
        </p:nvSpPr>
        <p:spPr>
          <a:xfrm>
            <a:off x="235974" y="1930401"/>
            <a:ext cx="9360310" cy="3202038"/>
          </a:xfrm>
        </p:spPr>
        <p:txBody>
          <a:bodyPr>
            <a:normAutofit fontScale="92500" lnSpcReduction="10000"/>
          </a:bodyPr>
          <a:lstStyle/>
          <a:p>
            <a:pPr marL="0" indent="0" algn="l" fontAlgn="ctr">
              <a:spcBef>
                <a:spcPts val="750"/>
              </a:spcBef>
              <a:spcAft>
                <a:spcPts val="600"/>
              </a:spcAft>
              <a:buNone/>
            </a:pPr>
            <a:r>
              <a:rPr lang="en-US" b="0" i="0" dirty="0">
                <a:solidFill>
                  <a:srgbClr val="001D35"/>
                </a:solidFill>
                <a:effectLst/>
                <a:latin typeface="Google Sans"/>
              </a:rPr>
              <a:t>                         </a:t>
            </a:r>
            <a:r>
              <a:rPr lang="en-US" sz="2000" b="0" i="0" dirty="0">
                <a:solidFill>
                  <a:srgbClr val="001D35"/>
                </a:solidFill>
                <a:effectLst/>
                <a:latin typeface="Google Sans"/>
              </a:rPr>
              <a:t>The Internet of Things (IoT) refers to a network of physical objects, or "things," embedded with sensors, software, and network connectivity, enabling them to collect and share data, facilitating communication between devices and systems over the internet. </a:t>
            </a:r>
          </a:p>
          <a:p>
            <a:pPr marL="0" indent="0" algn="l" fontAlgn="ctr">
              <a:spcBef>
                <a:spcPts val="750"/>
              </a:spcBef>
              <a:spcAft>
                <a:spcPts val="600"/>
              </a:spcAft>
              <a:buNone/>
            </a:pPr>
            <a:r>
              <a:rPr lang="en-US" sz="2000" b="0" i="0" dirty="0">
                <a:solidFill>
                  <a:srgbClr val="001D35"/>
                </a:solidFill>
                <a:effectLst/>
                <a:latin typeface="Google Sans"/>
              </a:rPr>
              <a:t>IoT connects everyday objects to the internet, allowing them to collect, transmit, and act upon data. </a:t>
            </a:r>
          </a:p>
          <a:p>
            <a:pPr marL="0" indent="0">
              <a:buNone/>
            </a:pPr>
            <a:br>
              <a:rPr lang="en-US" b="0" i="0" dirty="0">
                <a:solidFill>
                  <a:srgbClr val="001D35"/>
                </a:solidFill>
                <a:effectLst/>
                <a:latin typeface="Google Sans"/>
              </a:rPr>
            </a:br>
            <a:r>
              <a:rPr lang="en-US" b="0" i="0" dirty="0">
                <a:solidFill>
                  <a:srgbClr val="001D35"/>
                </a:solidFill>
                <a:effectLst/>
                <a:latin typeface="Google Sans"/>
              </a:rPr>
              <a:t> </a:t>
            </a:r>
          </a:p>
          <a:p>
            <a:pPr marL="0" indent="0" algn="l" fontAlgn="ctr">
              <a:spcBef>
                <a:spcPts val="750"/>
              </a:spcBef>
              <a:spcAft>
                <a:spcPts val="600"/>
              </a:spcAft>
              <a:buNone/>
            </a:pPr>
            <a:br>
              <a:rPr lang="en-US" b="0" i="0" dirty="0">
                <a:solidFill>
                  <a:srgbClr val="001D35"/>
                </a:solidFill>
                <a:effectLst/>
                <a:latin typeface="Google Sans"/>
              </a:rPr>
            </a:br>
            <a:br>
              <a:rPr lang="en-US" b="0" i="0" dirty="0">
                <a:solidFill>
                  <a:srgbClr val="001D35"/>
                </a:solidFill>
                <a:effectLst/>
                <a:latin typeface="Google Sans"/>
              </a:rPr>
            </a:br>
            <a:endParaRPr lang="en-IN" dirty="0"/>
          </a:p>
        </p:txBody>
      </p:sp>
      <p:pic>
        <p:nvPicPr>
          <p:cNvPr id="4098" name="Picture 2" descr="Internet of Things - What is it ...">
            <a:extLst>
              <a:ext uri="{FF2B5EF4-FFF2-40B4-BE49-F238E27FC236}">
                <a16:creationId xmlns:a16="http://schemas.microsoft.com/office/drawing/2014/main" id="{67F7ABF1-B603-7C10-D22F-0BAE63F4B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762" y="3429000"/>
            <a:ext cx="3854245" cy="3077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1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1EBA-6909-5006-2A33-F8765B9D4318}"/>
              </a:ext>
            </a:extLst>
          </p:cNvPr>
          <p:cNvSpPr>
            <a:spLocks noGrp="1"/>
          </p:cNvSpPr>
          <p:nvPr>
            <p:ph type="title"/>
          </p:nvPr>
        </p:nvSpPr>
        <p:spPr>
          <a:xfrm>
            <a:off x="221840" y="304130"/>
            <a:ext cx="9052162" cy="1111555"/>
          </a:xfrm>
        </p:spPr>
        <p:txBody>
          <a:bodyPr>
            <a:normAutofit fontScale="90000"/>
          </a:bodyPr>
          <a:lstStyle/>
          <a:p>
            <a:r>
              <a:rPr lang="en-IN"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IN"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TITLE:</a:t>
            </a:r>
            <a:br>
              <a:rPr lang="en-IN" dirty="0">
                <a:solidFill>
                  <a:srgbClr val="0070C0"/>
                </a:solidFill>
                <a:latin typeface="Calibri" panose="020F0502020204030204" pitchFamily="34" charset="0"/>
                <a:ea typeface="Calibri" panose="020F0502020204030204" pitchFamily="34" charset="0"/>
                <a:cs typeface="Calibri" panose="020F0502020204030204" pitchFamily="34" charset="0"/>
              </a:rPr>
            </a:br>
            <a:r>
              <a:rPr lang="en-IN" dirty="0">
                <a:solidFill>
                  <a:srgbClr val="0070C0"/>
                </a:solidFill>
                <a:latin typeface="Calibri" panose="020F0502020204030204" pitchFamily="34" charset="0"/>
                <a:ea typeface="Calibri" panose="020F0502020204030204" pitchFamily="34" charset="0"/>
                <a:cs typeface="Calibri" panose="020F0502020204030204" pitchFamily="34" charset="0"/>
              </a:rPr>
              <a:t>                SMART WASTE MANAGEMENT SYSTEM</a:t>
            </a:r>
          </a:p>
        </p:txBody>
      </p:sp>
      <p:sp>
        <p:nvSpPr>
          <p:cNvPr id="3" name="Content Placeholder 2">
            <a:extLst>
              <a:ext uri="{FF2B5EF4-FFF2-40B4-BE49-F238E27FC236}">
                <a16:creationId xmlns:a16="http://schemas.microsoft.com/office/drawing/2014/main" id="{8A927F4F-1BF8-0C52-0566-B8559F9069CE}"/>
              </a:ext>
            </a:extLst>
          </p:cNvPr>
          <p:cNvSpPr>
            <a:spLocks noGrp="1"/>
          </p:cNvSpPr>
          <p:nvPr>
            <p:ph idx="1"/>
          </p:nvPr>
        </p:nvSpPr>
        <p:spPr>
          <a:xfrm>
            <a:off x="677334" y="1415685"/>
            <a:ext cx="8596668" cy="3880773"/>
          </a:xfrm>
        </p:spPr>
        <p:txBody>
          <a:bodyPr/>
          <a:lstStyle/>
          <a:p>
            <a:pPr algn="l" fontAlgn="ctr">
              <a:spcAft>
                <a:spcPts val="1500"/>
              </a:spcAft>
              <a:buNone/>
            </a:pPr>
            <a:r>
              <a:rPr lang="en-US" b="0" i="0" dirty="0">
                <a:solidFill>
                  <a:srgbClr val="001D35"/>
                </a:solidFill>
                <a:effectLst/>
                <a:latin typeface="Google Sans"/>
              </a:rPr>
              <a:t>                   Smart waste management systems leverage technology, like IoT and sensors, to optimize waste collection, transport, and disposal, making the process more efficient, sustainable, and cost-effective. </a:t>
            </a:r>
          </a:p>
          <a:p>
            <a:pPr>
              <a:buNone/>
            </a:pPr>
            <a:br>
              <a:rPr lang="en-US" b="0" i="0" dirty="0">
                <a:solidFill>
                  <a:srgbClr val="001D35"/>
                </a:solidFill>
                <a:effectLst/>
                <a:latin typeface="Google Sans"/>
              </a:rPr>
            </a:br>
            <a:endParaRPr lang="en-IN" dirty="0"/>
          </a:p>
        </p:txBody>
      </p:sp>
      <p:sp>
        <p:nvSpPr>
          <p:cNvPr id="4" name="Rectangle 1">
            <a:extLst>
              <a:ext uri="{FF2B5EF4-FFF2-40B4-BE49-F238E27FC236}">
                <a16:creationId xmlns:a16="http://schemas.microsoft.com/office/drawing/2014/main" id="{D1214D8F-61E3-5B60-0104-B9BBECC1BE59}"/>
              </a:ext>
            </a:extLst>
          </p:cNvPr>
          <p:cNvSpPr>
            <a:spLocks noChangeArrowheads="1"/>
          </p:cNvSpPr>
          <p:nvPr/>
        </p:nvSpPr>
        <p:spPr bwMode="auto">
          <a:xfrm>
            <a:off x="4463742" y="2483586"/>
            <a:ext cx="5083381" cy="40702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1D35"/>
                </a:solidFill>
                <a:effectLst/>
                <a:latin typeface="Google Sans"/>
              </a:rPr>
              <a:t>Key Technologies:</a:t>
            </a:r>
            <a:endParaRPr kumimoji="0" lang="en-US" altLang="en-US" sz="1800" b="0" i="0" u="none" strike="noStrike" cap="none" normalizeH="0" baseline="0" dirty="0">
              <a:ln>
                <a:noFill/>
              </a:ln>
              <a:solidFill>
                <a:srgbClr val="001D35"/>
              </a:solidFill>
              <a:effectLst/>
              <a:latin typeface="Google Sans"/>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1D35"/>
                </a:solidFill>
                <a:effectLst/>
                <a:latin typeface="Google Sans"/>
              </a:rPr>
              <a:t>Internet of Things (IoT):</a:t>
            </a:r>
            <a:r>
              <a:rPr kumimoji="0" lang="en-US" altLang="en-US" sz="1800" b="0" i="0" u="none" strike="noStrike" cap="none" normalizeH="0" baseline="0" dirty="0">
                <a:ln>
                  <a:noFill/>
                </a:ln>
                <a:solidFill>
                  <a:srgbClr val="001D35"/>
                </a:solidFill>
                <a:effectLst/>
                <a:latin typeface="Google Sans"/>
              </a:rPr>
              <a:t> Connects waste bins and vehicles to the internet, enabling real-time data collection and communication.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1D35"/>
                </a:solidFill>
                <a:effectLst/>
                <a:latin typeface="Google Sans"/>
              </a:rPr>
              <a:t>Sensors:</a:t>
            </a:r>
            <a:r>
              <a:rPr kumimoji="0" lang="en-US" altLang="en-US" sz="1800" b="0" i="0" u="none" strike="noStrike" cap="none" normalizeH="0" baseline="0" dirty="0">
                <a:ln>
                  <a:noFill/>
                </a:ln>
                <a:solidFill>
                  <a:srgbClr val="001D35"/>
                </a:solidFill>
                <a:effectLst/>
                <a:latin typeface="Google Sans"/>
              </a:rPr>
              <a:t> Monitor bin fill levels, detect leaks, and provide other real-time data.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1D35"/>
                </a:solidFill>
                <a:effectLst/>
                <a:latin typeface="Google Sans"/>
              </a:rPr>
              <a:t>GPS:</a:t>
            </a:r>
            <a:r>
              <a:rPr kumimoji="0" lang="en-US" altLang="en-US" sz="1800" b="0" i="0" u="none" strike="noStrike" cap="none" normalizeH="0" baseline="0" dirty="0">
                <a:ln>
                  <a:noFill/>
                </a:ln>
                <a:solidFill>
                  <a:srgbClr val="001D35"/>
                </a:solidFill>
                <a:effectLst/>
                <a:latin typeface="Google Sans"/>
              </a:rPr>
              <a:t> Tracks the location of waste collection vehicles and optimizes routes.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1D35"/>
                </a:solidFill>
                <a:effectLst/>
                <a:latin typeface="Google Sans"/>
              </a:rPr>
              <a:t>AI and Machine Learning:</a:t>
            </a:r>
            <a:r>
              <a:rPr kumimoji="0" lang="en-US" altLang="en-US" sz="1800" b="0" i="0" u="none" strike="noStrike" cap="none" normalizeH="0" baseline="0" dirty="0">
                <a:ln>
                  <a:noFill/>
                </a:ln>
                <a:solidFill>
                  <a:srgbClr val="001D35"/>
                </a:solidFill>
                <a:effectLst/>
                <a:latin typeface="Google Sans"/>
              </a:rPr>
              <a:t> Analyze data to predict waste generation patterns, optimize collection schedules, and improve overall efficiency.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3" name="Picture 3" descr="A Cloud-based Dynamic Waste Management System for Smart Cities | Semantic  Scholar">
            <a:extLst>
              <a:ext uri="{FF2B5EF4-FFF2-40B4-BE49-F238E27FC236}">
                <a16:creationId xmlns:a16="http://schemas.microsoft.com/office/drawing/2014/main" id="{EFACDB63-45E4-37B8-7838-6D2F5EE5B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40" y="3134953"/>
            <a:ext cx="3786408" cy="261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00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44F4-0AA7-B62C-9263-D1FB760210C8}"/>
              </a:ext>
            </a:extLst>
          </p:cNvPr>
          <p:cNvSpPr>
            <a:spLocks noGrp="1"/>
          </p:cNvSpPr>
          <p:nvPr>
            <p:ph type="title"/>
          </p:nvPr>
        </p:nvSpPr>
        <p:spPr>
          <a:xfrm>
            <a:off x="677334" y="609600"/>
            <a:ext cx="8596668" cy="776748"/>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                           </a:t>
            </a:r>
            <a:r>
              <a:rPr lang="en-IN" sz="3200" u="sng" dirty="0">
                <a:solidFill>
                  <a:srgbClr val="7030A0"/>
                </a:solidFill>
                <a:latin typeface="Calibri" panose="020F0502020204030204" pitchFamily="34" charset="0"/>
                <a:ea typeface="Calibri" panose="020F0502020204030204" pitchFamily="34" charset="0"/>
                <a:cs typeface="Calibri" panose="020F0502020204030204" pitchFamily="34" charset="0"/>
              </a:rPr>
              <a:t>COMPONENTS </a:t>
            </a:r>
          </a:p>
        </p:txBody>
      </p:sp>
      <p:pic>
        <p:nvPicPr>
          <p:cNvPr id="6146" name="Picture 2" descr="Generic ESP8266 Nodemcu Esp8266 Lua ...">
            <a:extLst>
              <a:ext uri="{FF2B5EF4-FFF2-40B4-BE49-F238E27FC236}">
                <a16:creationId xmlns:a16="http://schemas.microsoft.com/office/drawing/2014/main" id="{C3918A9C-E2AD-FBA7-9599-69323F8F87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004" y="135178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C-SR04 Ultrasonic Distance Sensor for ...">
            <a:extLst>
              <a:ext uri="{FF2B5EF4-FFF2-40B4-BE49-F238E27FC236}">
                <a16:creationId xmlns:a16="http://schemas.microsoft.com/office/drawing/2014/main" id="{DC66A02D-87AA-8889-CB44-F9B470673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132645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MQ135 air quality sensor module ...">
            <a:extLst>
              <a:ext uri="{FF2B5EF4-FFF2-40B4-BE49-F238E27FC236}">
                <a16:creationId xmlns:a16="http://schemas.microsoft.com/office/drawing/2014/main" id="{DF834E09-DF0C-2C33-8707-25F540A1E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746" y="148236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n-Depth: Interface OLED Graphic Display Module with Arduino">
            <a:extLst>
              <a:ext uri="{FF2B5EF4-FFF2-40B4-BE49-F238E27FC236}">
                <a16:creationId xmlns:a16="http://schemas.microsoft.com/office/drawing/2014/main" id="{FD9E7AB3-D71B-66DD-A371-87D66B2FF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309" y="4434657"/>
            <a:ext cx="1544756" cy="1544756"/>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What is a Jumper Wire?">
            <a:extLst>
              <a:ext uri="{FF2B5EF4-FFF2-40B4-BE49-F238E27FC236}">
                <a16:creationId xmlns:a16="http://schemas.microsoft.com/office/drawing/2014/main" id="{F6DF8D70-3DE5-A900-E2D1-F429E250A9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8765" y="4281714"/>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5mm LED Light Assorted Kit | Green ...">
            <a:extLst>
              <a:ext uri="{FF2B5EF4-FFF2-40B4-BE49-F238E27FC236}">
                <a16:creationId xmlns:a16="http://schemas.microsoft.com/office/drawing/2014/main" id="{73D6F967-319F-AEE2-5052-FD429A83C1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1794" y="4041075"/>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A6E09D-0E5E-EE56-D812-867008347749}"/>
              </a:ext>
            </a:extLst>
          </p:cNvPr>
          <p:cNvSpPr txBox="1"/>
          <p:nvPr/>
        </p:nvSpPr>
        <p:spPr>
          <a:xfrm>
            <a:off x="677334" y="3246792"/>
            <a:ext cx="2206101" cy="369332"/>
          </a:xfrm>
          <a:prstGeom prst="rect">
            <a:avLst/>
          </a:prstGeom>
          <a:noFill/>
        </p:spPr>
        <p:txBody>
          <a:bodyPr wrap="square">
            <a:spAutoFit/>
          </a:bodyPr>
          <a:lstStyle/>
          <a:p>
            <a:r>
              <a:rPr lang="en-IN" sz="18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Nodemcu</a:t>
            </a:r>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esp8266</a:t>
            </a:r>
            <a:endParaRPr lang="en-IN" dirty="0">
              <a:solidFill>
                <a:schemeClr val="tx1">
                  <a:lumMod val="95000"/>
                  <a:lumOff val="5000"/>
                </a:schemeClr>
              </a:solidFill>
            </a:endParaRPr>
          </a:p>
        </p:txBody>
      </p:sp>
      <p:sp>
        <p:nvSpPr>
          <p:cNvPr id="7" name="TextBox 6">
            <a:extLst>
              <a:ext uri="{FF2B5EF4-FFF2-40B4-BE49-F238E27FC236}">
                <a16:creationId xmlns:a16="http://schemas.microsoft.com/office/drawing/2014/main" id="{C7993DA7-5E8A-0237-3810-B795DB125BDB}"/>
              </a:ext>
            </a:extLst>
          </p:cNvPr>
          <p:cNvSpPr txBox="1"/>
          <p:nvPr/>
        </p:nvSpPr>
        <p:spPr>
          <a:xfrm>
            <a:off x="4041058" y="3494904"/>
            <a:ext cx="2293065" cy="369332"/>
          </a:xfrm>
          <a:prstGeom prst="rect">
            <a:avLst/>
          </a:prstGeom>
          <a:noFill/>
        </p:spPr>
        <p:txBody>
          <a:bodyPr wrap="square">
            <a:spAutoFit/>
          </a:bodyPr>
          <a:lstStyle/>
          <a:p>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ultrasonic sensor</a:t>
            </a:r>
            <a:endParaRPr lang="en-IN" dirty="0">
              <a:solidFill>
                <a:schemeClr val="tx1">
                  <a:lumMod val="95000"/>
                  <a:lumOff val="5000"/>
                </a:schemeClr>
              </a:solidFill>
            </a:endParaRPr>
          </a:p>
        </p:txBody>
      </p:sp>
      <p:sp>
        <p:nvSpPr>
          <p:cNvPr id="9" name="TextBox 8">
            <a:extLst>
              <a:ext uri="{FF2B5EF4-FFF2-40B4-BE49-F238E27FC236}">
                <a16:creationId xmlns:a16="http://schemas.microsoft.com/office/drawing/2014/main" id="{20FD5BC4-B1D9-2AF6-9E62-CFAEB263FD2D}"/>
              </a:ext>
            </a:extLst>
          </p:cNvPr>
          <p:cNvSpPr txBox="1"/>
          <p:nvPr/>
        </p:nvSpPr>
        <p:spPr>
          <a:xfrm>
            <a:off x="8101781" y="3469582"/>
            <a:ext cx="1445342" cy="369332"/>
          </a:xfrm>
          <a:prstGeom prst="rect">
            <a:avLst/>
          </a:prstGeom>
          <a:noFill/>
        </p:spPr>
        <p:txBody>
          <a:bodyPr wrap="square">
            <a:spAutoFit/>
          </a:bodyPr>
          <a:lstStyle/>
          <a:p>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mq135</a:t>
            </a:r>
            <a:endParaRPr lang="en-IN" dirty="0">
              <a:solidFill>
                <a:schemeClr val="tx1">
                  <a:lumMod val="95000"/>
                  <a:lumOff val="5000"/>
                </a:schemeClr>
              </a:solidFill>
            </a:endParaRPr>
          </a:p>
        </p:txBody>
      </p:sp>
      <p:sp>
        <p:nvSpPr>
          <p:cNvPr id="11" name="TextBox 10">
            <a:extLst>
              <a:ext uri="{FF2B5EF4-FFF2-40B4-BE49-F238E27FC236}">
                <a16:creationId xmlns:a16="http://schemas.microsoft.com/office/drawing/2014/main" id="{0C15FB4B-4B15-8C3A-3235-DE0077C5BFF7}"/>
              </a:ext>
            </a:extLst>
          </p:cNvPr>
          <p:cNvSpPr txBox="1"/>
          <p:nvPr/>
        </p:nvSpPr>
        <p:spPr>
          <a:xfrm>
            <a:off x="1139980" y="6059032"/>
            <a:ext cx="1091413" cy="646331"/>
          </a:xfrm>
          <a:prstGeom prst="rect">
            <a:avLst/>
          </a:prstGeom>
          <a:noFill/>
        </p:spPr>
        <p:txBody>
          <a:bodyPr wrap="square">
            <a:spAutoFit/>
          </a:bodyPr>
          <a:lstStyle/>
          <a:p>
            <a:r>
              <a:rPr lang="en-IN" sz="18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Oled</a:t>
            </a:r>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sensor</a:t>
            </a:r>
            <a:endParaRPr lang="en-IN" dirty="0">
              <a:solidFill>
                <a:schemeClr val="tx1">
                  <a:lumMod val="95000"/>
                  <a:lumOff val="5000"/>
                </a:schemeClr>
              </a:solidFill>
            </a:endParaRPr>
          </a:p>
        </p:txBody>
      </p:sp>
      <p:sp>
        <p:nvSpPr>
          <p:cNvPr id="13" name="TextBox 12">
            <a:extLst>
              <a:ext uri="{FF2B5EF4-FFF2-40B4-BE49-F238E27FC236}">
                <a16:creationId xmlns:a16="http://schemas.microsoft.com/office/drawing/2014/main" id="{217F208D-2A99-06A8-6697-9E501AE63A59}"/>
              </a:ext>
            </a:extLst>
          </p:cNvPr>
          <p:cNvSpPr txBox="1"/>
          <p:nvPr/>
        </p:nvSpPr>
        <p:spPr>
          <a:xfrm rot="10800000" flipV="1">
            <a:off x="3901258" y="5833123"/>
            <a:ext cx="2293065" cy="369332"/>
          </a:xfrm>
          <a:prstGeom prst="rect">
            <a:avLst/>
          </a:prstGeom>
          <a:noFill/>
        </p:spPr>
        <p:txBody>
          <a:bodyPr wrap="square">
            <a:spAutoFit/>
          </a:bodyPr>
          <a:lstStyle/>
          <a:p>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jumper wires </a:t>
            </a:r>
            <a:endParaRPr lang="en-IN" dirty="0">
              <a:solidFill>
                <a:schemeClr val="tx1">
                  <a:lumMod val="95000"/>
                  <a:lumOff val="5000"/>
                </a:schemeClr>
              </a:solidFill>
            </a:endParaRPr>
          </a:p>
        </p:txBody>
      </p:sp>
      <p:sp>
        <p:nvSpPr>
          <p:cNvPr id="15" name="TextBox 14">
            <a:extLst>
              <a:ext uri="{FF2B5EF4-FFF2-40B4-BE49-F238E27FC236}">
                <a16:creationId xmlns:a16="http://schemas.microsoft.com/office/drawing/2014/main" id="{99FBF615-0FA2-8A9B-1104-631A68C2FD78}"/>
              </a:ext>
            </a:extLst>
          </p:cNvPr>
          <p:cNvSpPr txBox="1"/>
          <p:nvPr/>
        </p:nvSpPr>
        <p:spPr>
          <a:xfrm>
            <a:off x="7683264" y="6095553"/>
            <a:ext cx="605330" cy="369332"/>
          </a:xfrm>
          <a:prstGeom prst="rect">
            <a:avLst/>
          </a:prstGeom>
          <a:noFill/>
        </p:spPr>
        <p:txBody>
          <a:bodyPr wrap="square">
            <a:spAutoFit/>
          </a:bodyPr>
          <a:lstStyle/>
          <a:p>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led</a:t>
            </a:r>
            <a:endParaRPr lang="en-IN" dirty="0">
              <a:solidFill>
                <a:schemeClr val="tx1">
                  <a:lumMod val="95000"/>
                  <a:lumOff val="5000"/>
                </a:schemeClr>
              </a:solidFill>
            </a:endParaRPr>
          </a:p>
        </p:txBody>
      </p:sp>
    </p:spTree>
    <p:extLst>
      <p:ext uri="{BB962C8B-B14F-4D97-AF65-F5344CB8AC3E}">
        <p14:creationId xmlns:p14="http://schemas.microsoft.com/office/powerpoint/2010/main" val="20565629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203</TotalTime>
  <Words>1506</Words>
  <Application>Microsoft Office PowerPoint</Application>
  <PresentationFormat>Widescreen</PresentationFormat>
  <Paragraphs>109</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Calibri</vt:lpstr>
      <vt:lpstr>Californian FB</vt:lpstr>
      <vt:lpstr>Google Sans</vt:lpstr>
      <vt:lpstr>Helvetica</vt:lpstr>
      <vt:lpstr>Open Sans</vt:lpstr>
      <vt:lpstr>Trebuchet MS</vt:lpstr>
      <vt:lpstr>Wingdings</vt:lpstr>
      <vt:lpstr>Wingdings 3</vt:lpstr>
      <vt:lpstr>Facet</vt:lpstr>
      <vt:lpstr>KALLAM HARANADHAREDDY INSTITUTE OF TECHNOLOGY (Autonomous) Chowdavaram, Guntur Dt. Amaravathi , Andhra Pradesh Affiliated to jntuk , approved by aicte , New Delhi </vt:lpstr>
      <vt:lpstr>CONTENTS </vt:lpstr>
      <vt:lpstr>INTRODUCTION</vt:lpstr>
      <vt:lpstr>LITERATURE SURVEY</vt:lpstr>
      <vt:lpstr>LONG TERM INTERNSHIP                (AWS)</vt:lpstr>
      <vt:lpstr>AWS SERVICES </vt:lpstr>
      <vt:lpstr>PROJECT DOMAIN:                   INTERNET OF THINGS</vt:lpstr>
      <vt:lpstr>  TITLE:                 SMART WASTE MANAGEMENT SYSTEM</vt:lpstr>
      <vt:lpstr>                           COMPONENTS </vt:lpstr>
      <vt:lpstr>NODEMCU ESP8266</vt:lpstr>
      <vt:lpstr>ULTRASONIC SENSOR </vt:lpstr>
      <vt:lpstr>MQ 135</vt:lpstr>
      <vt:lpstr>OLED DISPLAY </vt:lpstr>
      <vt:lpstr>JUMPER WIRES &amp; LED </vt:lpstr>
      <vt:lpstr>PowerPoint Presentation</vt:lpstr>
      <vt:lpstr>GITHUB LINK: https://github.com/Vennela434/SWMS.git  CODE OF THE PROJECT LINK :  gh repo clone Vennela434/SWMS</vt:lpstr>
      <vt:lpstr>ADVANTAGES &amp; DISADVANTAGES</vt:lpstr>
      <vt:lpstr>CONCLUSION</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Vennela Kommuri</dc:creator>
  <cp:lastModifiedBy>Vennela Kommuri</cp:lastModifiedBy>
  <cp:revision>2</cp:revision>
  <dcterms:created xsi:type="dcterms:W3CDTF">2025-03-16T07:08:03Z</dcterms:created>
  <dcterms:modified xsi:type="dcterms:W3CDTF">2025-03-21T07:27:44Z</dcterms:modified>
</cp:coreProperties>
</file>