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3" r:id="rId1"/>
  </p:sldMasterIdLst>
  <p:notesMasterIdLst>
    <p:notesMasterId r:id="rId20"/>
  </p:notesMasterIdLst>
  <p:sldIdLst>
    <p:sldId id="256" r:id="rId2"/>
    <p:sldId id="258" r:id="rId3"/>
    <p:sldId id="259" r:id="rId4"/>
    <p:sldId id="260" r:id="rId5"/>
    <p:sldId id="261" r:id="rId6"/>
    <p:sldId id="262" r:id="rId7"/>
    <p:sldId id="264" r:id="rId8"/>
    <p:sldId id="265" r:id="rId9"/>
    <p:sldId id="279" r:id="rId10"/>
    <p:sldId id="281" r:id="rId11"/>
    <p:sldId id="282" r:id="rId12"/>
    <p:sldId id="283" r:id="rId13"/>
    <p:sldId id="284" r:id="rId14"/>
    <p:sldId id="285" r:id="rId15"/>
    <p:sldId id="274" r:id="rId16"/>
    <p:sldId id="275" r:id="rId17"/>
    <p:sldId id="286" r:id="rId18"/>
    <p:sldId id="27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F50543-A0C0-42F6-AEDF-97D9B5326C74}" v="106" dt="2025-04-05T18:06:12.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B00E0-B4C1-487C-A956-DCECB7CEE2F0}"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2DB865-DAF2-48D6-A053-1A9C6ADE9878}" type="slidenum">
              <a:rPr lang="en-IN" smtClean="0"/>
              <a:t>‹#›</a:t>
            </a:fld>
            <a:endParaRPr lang="en-IN"/>
          </a:p>
        </p:txBody>
      </p:sp>
    </p:spTree>
    <p:extLst>
      <p:ext uri="{BB962C8B-B14F-4D97-AF65-F5344CB8AC3E}">
        <p14:creationId xmlns:p14="http://schemas.microsoft.com/office/powerpoint/2010/main" val="261139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82DB865-DAF2-48D6-A053-1A9C6ADE9878}" type="slidenum">
              <a:rPr lang="en-IN" smtClean="0"/>
              <a:t>5</a:t>
            </a:fld>
            <a:endParaRPr lang="en-IN"/>
          </a:p>
        </p:txBody>
      </p:sp>
    </p:spTree>
    <p:extLst>
      <p:ext uri="{BB962C8B-B14F-4D97-AF65-F5344CB8AC3E}">
        <p14:creationId xmlns:p14="http://schemas.microsoft.com/office/powerpoint/2010/main" val="3168460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1967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97029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96775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7983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23539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840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1976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24706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21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73124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79109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0511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669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8279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98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4267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1872239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image" Target="../media/image25.jpg"/><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0894-7B61-2201-793E-43FD2E25561C}"/>
              </a:ext>
            </a:extLst>
          </p:cNvPr>
          <p:cNvSpPr>
            <a:spLocks noGrp="1"/>
          </p:cNvSpPr>
          <p:nvPr>
            <p:ph type="ctrTitle"/>
          </p:nvPr>
        </p:nvSpPr>
        <p:spPr>
          <a:xfrm>
            <a:off x="1553497" y="157439"/>
            <a:ext cx="8939366" cy="1668083"/>
          </a:xfrm>
        </p:spPr>
        <p:txBody>
          <a:bodyPr>
            <a:normAutofit fontScale="90000"/>
          </a:bodyPr>
          <a:lstStyle/>
          <a:p>
            <a:pPr algn="ctr"/>
            <a:r>
              <a:rPr lang="en-IN" sz="2800" dirty="0">
                <a:solidFill>
                  <a:srgbClr val="002060"/>
                </a:solidFill>
              </a:rPr>
              <a:t>K</a:t>
            </a:r>
            <a:r>
              <a:rPr lang="en-IN" sz="2800" dirty="0">
                <a:solidFill>
                  <a:srgbClr val="C00000"/>
                </a:solidFill>
              </a:rPr>
              <a:t>ALLAM </a:t>
            </a:r>
            <a:r>
              <a:rPr lang="en-IN" sz="2800" dirty="0">
                <a:solidFill>
                  <a:srgbClr val="002060"/>
                </a:solidFill>
              </a:rPr>
              <a:t>H</a:t>
            </a:r>
            <a:r>
              <a:rPr lang="en-IN" sz="2800" dirty="0">
                <a:solidFill>
                  <a:srgbClr val="C00000"/>
                </a:solidFill>
              </a:rPr>
              <a:t>ARANADHAREDDY </a:t>
            </a:r>
            <a:r>
              <a:rPr lang="en-IN" sz="2800" dirty="0">
                <a:solidFill>
                  <a:srgbClr val="002060"/>
                </a:solidFill>
              </a:rPr>
              <a:t>I</a:t>
            </a:r>
            <a:r>
              <a:rPr lang="en-IN" sz="2800" dirty="0">
                <a:solidFill>
                  <a:srgbClr val="C00000"/>
                </a:solidFill>
              </a:rPr>
              <a:t>NSTITUTE OF </a:t>
            </a:r>
            <a:r>
              <a:rPr lang="en-IN" sz="2800" dirty="0">
                <a:solidFill>
                  <a:srgbClr val="002060"/>
                </a:solidFill>
              </a:rPr>
              <a:t>T</a:t>
            </a:r>
            <a:r>
              <a:rPr lang="en-IN" sz="2800" dirty="0">
                <a:solidFill>
                  <a:srgbClr val="C00000"/>
                </a:solidFill>
              </a:rPr>
              <a:t>ECHNOLOGY</a:t>
            </a:r>
            <a:br>
              <a:rPr lang="en-IN" sz="2800" dirty="0">
                <a:solidFill>
                  <a:srgbClr val="C00000"/>
                </a:solidFill>
              </a:rPr>
            </a:br>
            <a:r>
              <a:rPr lang="en-IN" sz="2800" dirty="0">
                <a:solidFill>
                  <a:schemeClr val="accent1">
                    <a:lumMod val="50000"/>
                  </a:schemeClr>
                </a:solidFill>
              </a:rPr>
              <a:t>(Autonomous)</a:t>
            </a:r>
            <a:br>
              <a:rPr lang="en-IN" sz="2800" dirty="0">
                <a:solidFill>
                  <a:schemeClr val="accent1">
                    <a:lumMod val="50000"/>
                  </a:schemeClr>
                </a:solidFill>
              </a:rPr>
            </a:br>
            <a:r>
              <a:rPr lang="en-IN" sz="1800" dirty="0" err="1"/>
              <a:t>Chowdavaram</a:t>
            </a:r>
            <a:r>
              <a:rPr lang="en-IN" sz="1800" dirty="0"/>
              <a:t>, Guntur Dt. Amaravathi , Andhra Pradesh</a:t>
            </a:r>
            <a:br>
              <a:rPr lang="en-IN" sz="1800" dirty="0"/>
            </a:br>
            <a:r>
              <a:rPr lang="en-IN" sz="1800" dirty="0"/>
              <a:t>Affiliated to </a:t>
            </a:r>
            <a:r>
              <a:rPr lang="en-IN" sz="1800" dirty="0" err="1"/>
              <a:t>jntuk</a:t>
            </a:r>
            <a:r>
              <a:rPr lang="en-IN" sz="1800" dirty="0"/>
              <a:t> , approved by </a:t>
            </a:r>
            <a:r>
              <a:rPr lang="en-IN" sz="1800" dirty="0" err="1"/>
              <a:t>aicte</a:t>
            </a:r>
            <a:r>
              <a:rPr lang="en-IN" sz="1800" dirty="0"/>
              <a:t> , New Delhi</a:t>
            </a:r>
            <a:br>
              <a:rPr lang="en-IN" sz="2800" dirty="0"/>
            </a:br>
            <a:endParaRPr lang="en-IN" sz="2800" dirty="0"/>
          </a:p>
        </p:txBody>
      </p:sp>
      <p:sp>
        <p:nvSpPr>
          <p:cNvPr id="3" name="Subtitle 2">
            <a:extLst>
              <a:ext uri="{FF2B5EF4-FFF2-40B4-BE49-F238E27FC236}">
                <a16:creationId xmlns:a16="http://schemas.microsoft.com/office/drawing/2014/main" id="{FE8B2D65-0E3E-B518-B250-6B7D6A40DC8A}"/>
              </a:ext>
            </a:extLst>
          </p:cNvPr>
          <p:cNvSpPr>
            <a:spLocks noGrp="1"/>
          </p:cNvSpPr>
          <p:nvPr>
            <p:ph type="subTitle" idx="1"/>
          </p:nvPr>
        </p:nvSpPr>
        <p:spPr>
          <a:xfrm>
            <a:off x="1868129" y="1848466"/>
            <a:ext cx="7374194" cy="1828800"/>
          </a:xfrm>
        </p:spPr>
        <p:txBody>
          <a:bodyPr anchor="ctr">
            <a:noAutofit/>
          </a:bodyPr>
          <a:lstStyle/>
          <a:p>
            <a:pPr algn="ctr">
              <a:lnSpc>
                <a:spcPct val="100000"/>
              </a:lnSpc>
            </a:pPr>
            <a:r>
              <a:rPr lang="en-IN" sz="2400" dirty="0">
                <a:solidFill>
                  <a:srgbClr val="002060"/>
                </a:solidFill>
                <a:latin typeface="Californian FB" panose="0207040306080B030204" pitchFamily="18" charset="0"/>
              </a:rPr>
              <a:t>Long Term Internship &amp; Project Presentation</a:t>
            </a:r>
            <a:r>
              <a:rPr lang="en-IN" sz="2400" cap="none" dirty="0">
                <a:solidFill>
                  <a:srgbClr val="002060"/>
                </a:solidFill>
                <a:latin typeface="Californian FB" panose="0207040306080B030204" pitchFamily="18" charset="0"/>
              </a:rPr>
              <a:t> </a:t>
            </a:r>
            <a:r>
              <a:rPr lang="en-IN" sz="2400" cap="none" dirty="0">
                <a:latin typeface="Californian FB" panose="0207040306080B030204" pitchFamily="18" charset="0"/>
              </a:rPr>
              <a:t> </a:t>
            </a:r>
          </a:p>
          <a:p>
            <a:pPr algn="ctr">
              <a:lnSpc>
                <a:spcPct val="100000"/>
              </a:lnSpc>
            </a:pPr>
            <a:r>
              <a:rPr lang="en-IN" cap="none" dirty="0">
                <a:latin typeface="Californian FB" panose="0207040306080B030204" pitchFamily="18" charset="0"/>
              </a:rPr>
              <a:t>             0n</a:t>
            </a:r>
          </a:p>
          <a:p>
            <a:pPr algn="ctr">
              <a:lnSpc>
                <a:spcPct val="100000"/>
              </a:lnSpc>
            </a:pPr>
            <a:r>
              <a:rPr lang="en-IN" sz="2000" cap="none" dirty="0">
                <a:solidFill>
                  <a:schemeClr val="accent5"/>
                </a:solidFill>
                <a:latin typeface="Californian FB" panose="0207040306080B030204" pitchFamily="18" charset="0"/>
              </a:rPr>
              <a:t>Amazon </a:t>
            </a:r>
            <a:r>
              <a:rPr lang="en-IN" sz="2000" cap="none" dirty="0">
                <a:solidFill>
                  <a:schemeClr val="accent5"/>
                </a:solidFill>
                <a:latin typeface="Californian FB" panose="0207040306080B030204" pitchFamily="18" charset="0"/>
                <a:ea typeface="Cambria" panose="02040503050406030204" pitchFamily="18" charset="0"/>
              </a:rPr>
              <a:t>web</a:t>
            </a:r>
            <a:r>
              <a:rPr lang="en-IN" sz="2000" cap="none" dirty="0">
                <a:solidFill>
                  <a:schemeClr val="accent5"/>
                </a:solidFill>
                <a:latin typeface="Californian FB" panose="0207040306080B030204" pitchFamily="18" charset="0"/>
              </a:rPr>
              <a:t> services</a:t>
            </a:r>
          </a:p>
          <a:p>
            <a:pPr algn="ctr">
              <a:lnSpc>
                <a:spcPct val="100000"/>
              </a:lnSpc>
            </a:pPr>
            <a:r>
              <a:rPr lang="en-IN" cap="none" dirty="0">
                <a:solidFill>
                  <a:srgbClr val="FF0000"/>
                </a:solidFill>
                <a:latin typeface="Californian FB" panose="0207040306080B030204" pitchFamily="18" charset="0"/>
              </a:rPr>
              <a:t>               &amp;</a:t>
            </a:r>
          </a:p>
          <a:p>
            <a:pPr algn="ctr">
              <a:lnSpc>
                <a:spcPct val="100000"/>
              </a:lnSpc>
            </a:pPr>
            <a:r>
              <a:rPr lang="en-IN" sz="2000" cap="none" dirty="0">
                <a:solidFill>
                  <a:schemeClr val="accent5"/>
                </a:solidFill>
                <a:latin typeface="Californian FB" panose="0207040306080B030204" pitchFamily="18" charset="0"/>
              </a:rPr>
              <a:t>Smart waste management system</a:t>
            </a:r>
          </a:p>
          <a:p>
            <a:pPr algn="ctr">
              <a:lnSpc>
                <a:spcPct val="100000"/>
              </a:lnSpc>
            </a:pPr>
            <a:endParaRPr lang="en-IN" sz="1800" cap="none" dirty="0">
              <a:solidFill>
                <a:srgbClr val="FF0000"/>
              </a:solidFill>
              <a:latin typeface="Californian FB" panose="0207040306080B030204" pitchFamily="18" charset="0"/>
            </a:endParaRPr>
          </a:p>
        </p:txBody>
      </p:sp>
      <p:sp>
        <p:nvSpPr>
          <p:cNvPr id="4" name="Subtitle 2">
            <a:extLst>
              <a:ext uri="{FF2B5EF4-FFF2-40B4-BE49-F238E27FC236}">
                <a16:creationId xmlns:a16="http://schemas.microsoft.com/office/drawing/2014/main" id="{4813A865-F818-EDB1-F4F1-199D375C825E}"/>
              </a:ext>
            </a:extLst>
          </p:cNvPr>
          <p:cNvSpPr txBox="1">
            <a:spLocks/>
          </p:cNvSpPr>
          <p:nvPr/>
        </p:nvSpPr>
        <p:spPr>
          <a:xfrm>
            <a:off x="5496231" y="2477729"/>
            <a:ext cx="707923" cy="540774"/>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endParaRPr lang="en-IN" dirty="0"/>
          </a:p>
        </p:txBody>
      </p:sp>
      <p:sp>
        <p:nvSpPr>
          <p:cNvPr id="7" name="TextBox 6">
            <a:extLst>
              <a:ext uri="{FF2B5EF4-FFF2-40B4-BE49-F238E27FC236}">
                <a16:creationId xmlns:a16="http://schemas.microsoft.com/office/drawing/2014/main" id="{934F792F-A8F3-190C-7FDA-934D5E33F559}"/>
              </a:ext>
            </a:extLst>
          </p:cNvPr>
          <p:cNvSpPr txBox="1"/>
          <p:nvPr/>
        </p:nvSpPr>
        <p:spPr>
          <a:xfrm>
            <a:off x="235974" y="4098696"/>
            <a:ext cx="5565058" cy="2031325"/>
          </a:xfrm>
          <a:prstGeom prst="rect">
            <a:avLst/>
          </a:prstGeom>
          <a:noFill/>
        </p:spPr>
        <p:txBody>
          <a:bodyPr wrap="square">
            <a:spAutoFit/>
          </a:bodyPr>
          <a:lstStyle/>
          <a:p>
            <a:pPr algn="just">
              <a:lnSpc>
                <a:spcPct val="100000"/>
              </a:lnSpc>
            </a:pPr>
            <a:r>
              <a:rPr lang="en-IN" sz="1800" cap="none" dirty="0">
                <a:solidFill>
                  <a:srgbClr val="002060"/>
                </a:solidFill>
                <a:latin typeface="Californian FB" panose="0207040306080B030204" pitchFamily="18" charset="0"/>
              </a:rPr>
              <a:t>Team Members  </a:t>
            </a:r>
            <a:r>
              <a:rPr lang="en-IN" sz="1800" cap="none" dirty="0">
                <a:solidFill>
                  <a:srgbClr val="FF0000"/>
                </a:solidFill>
                <a:latin typeface="Californian FB" panose="0207040306080B030204" pitchFamily="18" charset="0"/>
              </a:rPr>
              <a:t>:</a:t>
            </a:r>
            <a:r>
              <a:rPr lang="en-IN" dirty="0">
                <a:solidFill>
                  <a:srgbClr val="FF0000"/>
                </a:solidFill>
                <a:latin typeface="Californian FB" panose="0207040306080B030204" pitchFamily="18" charset="0"/>
              </a:rPr>
              <a:t>K. Vennela </a:t>
            </a:r>
            <a:r>
              <a:rPr lang="en-IN" dirty="0">
                <a:solidFill>
                  <a:srgbClr val="7030A0"/>
                </a:solidFill>
                <a:latin typeface="Californian FB" panose="0207040306080B030204" pitchFamily="18" charset="0"/>
              </a:rPr>
              <a:t>(218x1a0434)</a:t>
            </a:r>
          </a:p>
          <a:p>
            <a:pPr algn="just">
              <a:lnSpc>
                <a:spcPct val="100000"/>
              </a:lnSpc>
            </a:pPr>
            <a:r>
              <a:rPr lang="en-IN" dirty="0">
                <a:solidFill>
                  <a:srgbClr val="FF0000"/>
                </a:solidFill>
                <a:latin typeface="Californian FB" panose="0207040306080B030204" pitchFamily="18" charset="0"/>
              </a:rPr>
              <a:t>                                K. Udaya Sri</a:t>
            </a:r>
            <a:r>
              <a:rPr lang="en-IN" dirty="0">
                <a:solidFill>
                  <a:srgbClr val="7030A0"/>
                </a:solidFill>
                <a:latin typeface="Californian FB" panose="0207040306080B030204" pitchFamily="18" charset="0"/>
              </a:rPr>
              <a:t>(218x1a0442)</a:t>
            </a:r>
          </a:p>
          <a:p>
            <a:pPr algn="just">
              <a:lnSpc>
                <a:spcPct val="100000"/>
              </a:lnSpc>
            </a:pPr>
            <a:r>
              <a:rPr lang="en-IN" dirty="0">
                <a:solidFill>
                  <a:srgbClr val="FF0000"/>
                </a:solidFill>
                <a:latin typeface="Californian FB" panose="0207040306080B030204" pitchFamily="18" charset="0"/>
              </a:rPr>
              <a:t>                                K. Avinash</a:t>
            </a:r>
            <a:r>
              <a:rPr lang="en-IN" dirty="0">
                <a:solidFill>
                  <a:srgbClr val="7030A0"/>
                </a:solidFill>
                <a:latin typeface="Californian FB" panose="0207040306080B030204" pitchFamily="18" charset="0"/>
              </a:rPr>
              <a:t>(218x1a0432)</a:t>
            </a:r>
          </a:p>
          <a:p>
            <a:pPr algn="just">
              <a:lnSpc>
                <a:spcPct val="100000"/>
              </a:lnSpc>
            </a:pPr>
            <a:r>
              <a:rPr lang="en-IN" dirty="0">
                <a:solidFill>
                  <a:srgbClr val="7030A0"/>
                </a:solidFill>
                <a:latin typeface="Californian FB" panose="0207040306080B030204" pitchFamily="18" charset="0"/>
              </a:rPr>
              <a:t>                                </a:t>
            </a:r>
            <a:r>
              <a:rPr lang="en-IN" dirty="0">
                <a:solidFill>
                  <a:srgbClr val="FF0000"/>
                </a:solidFill>
                <a:latin typeface="Californian FB" panose="0207040306080B030204" pitchFamily="18" charset="0"/>
              </a:rPr>
              <a:t>K. Murali Manohara </a:t>
            </a:r>
            <a:r>
              <a:rPr lang="en-IN" dirty="0" err="1">
                <a:solidFill>
                  <a:srgbClr val="FF0000"/>
                </a:solidFill>
                <a:latin typeface="Californian FB" panose="0207040306080B030204" pitchFamily="18" charset="0"/>
              </a:rPr>
              <a:t>joshi</a:t>
            </a:r>
            <a:r>
              <a:rPr lang="en-IN" dirty="0">
                <a:solidFill>
                  <a:srgbClr val="7030A0"/>
                </a:solidFill>
                <a:latin typeface="Californian FB" panose="0207040306080B030204" pitchFamily="18" charset="0"/>
              </a:rPr>
              <a:t>(218x1a0422)</a:t>
            </a:r>
          </a:p>
          <a:p>
            <a:pPr algn="just">
              <a:lnSpc>
                <a:spcPct val="100000"/>
              </a:lnSpc>
            </a:pPr>
            <a:r>
              <a:rPr lang="en-IN" dirty="0">
                <a:solidFill>
                  <a:srgbClr val="FF0000"/>
                </a:solidFill>
                <a:latin typeface="Californian FB" panose="0207040306080B030204" pitchFamily="18" charset="0"/>
              </a:rPr>
              <a:t>                           </a:t>
            </a:r>
            <a:endParaRPr lang="en-IN" dirty="0">
              <a:solidFill>
                <a:srgbClr val="7030A0"/>
              </a:solidFill>
              <a:latin typeface="Californian FB" panose="0207040306080B030204" pitchFamily="18" charset="0"/>
            </a:endParaRPr>
          </a:p>
          <a:p>
            <a:pPr algn="just">
              <a:lnSpc>
                <a:spcPct val="100000"/>
              </a:lnSpc>
            </a:pPr>
            <a:endParaRPr lang="en-IN" dirty="0">
              <a:solidFill>
                <a:srgbClr val="FF0000"/>
              </a:solidFill>
              <a:latin typeface="Californian FB" panose="0207040306080B030204" pitchFamily="18" charset="0"/>
            </a:endParaRPr>
          </a:p>
          <a:p>
            <a:pPr algn="ctr">
              <a:lnSpc>
                <a:spcPct val="100000"/>
              </a:lnSpc>
            </a:pPr>
            <a:endParaRPr lang="en-IN" sz="1800" cap="none" dirty="0">
              <a:solidFill>
                <a:srgbClr val="FF0000"/>
              </a:solidFill>
              <a:latin typeface="Californian FB" panose="0207040306080B030204" pitchFamily="18" charset="0"/>
            </a:endParaRPr>
          </a:p>
        </p:txBody>
      </p:sp>
      <p:sp>
        <p:nvSpPr>
          <p:cNvPr id="11" name="TextBox 10">
            <a:extLst>
              <a:ext uri="{FF2B5EF4-FFF2-40B4-BE49-F238E27FC236}">
                <a16:creationId xmlns:a16="http://schemas.microsoft.com/office/drawing/2014/main" id="{66E28303-C59C-AC50-CBB5-3FB1224FB310}"/>
              </a:ext>
            </a:extLst>
          </p:cNvPr>
          <p:cNvSpPr txBox="1"/>
          <p:nvPr/>
        </p:nvSpPr>
        <p:spPr>
          <a:xfrm rot="10800000" flipV="1">
            <a:off x="5801031" y="5540732"/>
            <a:ext cx="4100052" cy="646331"/>
          </a:xfrm>
          <a:prstGeom prst="rect">
            <a:avLst/>
          </a:prstGeom>
          <a:noFill/>
        </p:spPr>
        <p:txBody>
          <a:bodyPr wrap="square">
            <a:spAutoFit/>
          </a:bodyPr>
          <a:lstStyle/>
          <a:p>
            <a:pPr algn="just">
              <a:lnSpc>
                <a:spcPct val="100000"/>
              </a:lnSpc>
            </a:pPr>
            <a:r>
              <a:rPr lang="en-IN" dirty="0">
                <a:solidFill>
                  <a:srgbClr val="00B0F0"/>
                </a:solidFill>
                <a:latin typeface="Californian FB" panose="0207040306080B030204" pitchFamily="18" charset="0"/>
              </a:rPr>
              <a:t>Mentored By: </a:t>
            </a:r>
            <a:r>
              <a:rPr lang="en-IN" dirty="0">
                <a:solidFill>
                  <a:srgbClr val="7030A0"/>
                </a:solidFill>
                <a:latin typeface="Californian FB" panose="0207040306080B030204" pitchFamily="18" charset="0"/>
              </a:rPr>
              <a:t>Mr. T. Ravi </a:t>
            </a:r>
            <a:r>
              <a:rPr lang="en-IN" dirty="0" err="1">
                <a:solidFill>
                  <a:srgbClr val="7030A0"/>
                </a:solidFill>
                <a:latin typeface="Californian FB" panose="0207040306080B030204" pitchFamily="18" charset="0"/>
              </a:rPr>
              <a:t>kanth</a:t>
            </a:r>
            <a:r>
              <a:rPr lang="en-IN" dirty="0">
                <a:solidFill>
                  <a:srgbClr val="7030A0"/>
                </a:solidFill>
                <a:latin typeface="Californian FB" panose="0207040306080B030204" pitchFamily="18" charset="0"/>
              </a:rPr>
              <a:t> (</a:t>
            </a:r>
            <a:r>
              <a:rPr lang="en-IN" dirty="0" err="1">
                <a:solidFill>
                  <a:srgbClr val="7030A0"/>
                </a:solidFill>
                <a:latin typeface="Californian FB" panose="0207040306080B030204" pitchFamily="18" charset="0"/>
              </a:rPr>
              <a:t>M.Tech</a:t>
            </a:r>
            <a:r>
              <a:rPr lang="en-IN" dirty="0">
                <a:solidFill>
                  <a:srgbClr val="7030A0"/>
                </a:solidFill>
                <a:latin typeface="Californian FB" panose="0207040306080B030204" pitchFamily="18" charset="0"/>
              </a:rPr>
              <a:t>)</a:t>
            </a:r>
          </a:p>
          <a:p>
            <a:pPr algn="just">
              <a:lnSpc>
                <a:spcPct val="100000"/>
              </a:lnSpc>
            </a:pPr>
            <a:r>
              <a:rPr lang="en-IN" dirty="0">
                <a:solidFill>
                  <a:srgbClr val="7030A0"/>
                </a:solidFill>
                <a:latin typeface="Californian FB" panose="0207040306080B030204" pitchFamily="18" charset="0"/>
              </a:rPr>
              <a:t>                                    Associate Professor</a:t>
            </a:r>
          </a:p>
        </p:txBody>
      </p:sp>
      <p:pic>
        <p:nvPicPr>
          <p:cNvPr id="1026" name="Picture 2" descr="KHIT">
            <a:extLst>
              <a:ext uri="{FF2B5EF4-FFF2-40B4-BE49-F238E27FC236}">
                <a16:creationId xmlns:a16="http://schemas.microsoft.com/office/drawing/2014/main" id="{611441A4-CC05-E8B1-626C-6D9F2CD5E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832" y="19665"/>
            <a:ext cx="19431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SmartBridge | LinkedIn">
            <a:extLst>
              <a:ext uri="{FF2B5EF4-FFF2-40B4-BE49-F238E27FC236}">
                <a16:creationId xmlns:a16="http://schemas.microsoft.com/office/drawing/2014/main" id="{FC48EBD5-7336-F591-5AC4-82D8972FA4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2862" y="157439"/>
            <a:ext cx="1345177" cy="134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109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A9FD51-5813-BF9D-A4AC-1B8DC15CC3BC}"/>
              </a:ext>
            </a:extLst>
          </p:cNvPr>
          <p:cNvSpPr txBox="1"/>
          <p:nvPr/>
        </p:nvSpPr>
        <p:spPr>
          <a:xfrm>
            <a:off x="3333136" y="383458"/>
            <a:ext cx="6113206" cy="461665"/>
          </a:xfrm>
          <a:prstGeom prst="rect">
            <a:avLst/>
          </a:prstGeom>
          <a:noFill/>
        </p:spPr>
        <p:txBody>
          <a:bodyPr wrap="square">
            <a:spAutoFit/>
          </a:bodyPr>
          <a:lstStyle/>
          <a:p>
            <a:r>
              <a:rPr lang="en-IN" sz="2400" b="1" dirty="0">
                <a:solidFill>
                  <a:schemeClr val="accent5"/>
                </a:solidFill>
                <a:latin typeface="Times New Roman" panose="02020603050405020304" pitchFamily="18" charset="0"/>
                <a:cs typeface="Times New Roman" panose="02020603050405020304" pitchFamily="18" charset="0"/>
              </a:rPr>
              <a:t>HARDWARE DESCRIPTION</a:t>
            </a:r>
            <a:endParaRPr lang="en-IN" sz="2400" dirty="0">
              <a:solidFill>
                <a:schemeClr val="accent5"/>
              </a:solidFill>
            </a:endParaRPr>
          </a:p>
        </p:txBody>
      </p:sp>
      <p:sp>
        <p:nvSpPr>
          <p:cNvPr id="10" name="TextBox 9">
            <a:extLst>
              <a:ext uri="{FF2B5EF4-FFF2-40B4-BE49-F238E27FC236}">
                <a16:creationId xmlns:a16="http://schemas.microsoft.com/office/drawing/2014/main" id="{9B525C2E-E531-DAE3-CDFB-BCABEA553A0A}"/>
              </a:ext>
            </a:extLst>
          </p:cNvPr>
          <p:cNvSpPr txBox="1"/>
          <p:nvPr/>
        </p:nvSpPr>
        <p:spPr>
          <a:xfrm>
            <a:off x="578734" y="1261111"/>
            <a:ext cx="8649181" cy="400110"/>
          </a:xfrm>
          <a:prstGeom prst="rect">
            <a:avLst/>
          </a:prstGeom>
          <a:noFill/>
        </p:spPr>
        <p:txBody>
          <a:bodyPr wrap="square">
            <a:spAutoFit/>
          </a:bodyPr>
          <a:lstStyle/>
          <a:p>
            <a:r>
              <a:rPr lang="en-IN" sz="2000" b="1" dirty="0">
                <a:solidFill>
                  <a:srgbClr val="002060"/>
                </a:solidFill>
              </a:rPr>
              <a:t>1. NODEMCU ESP8266</a:t>
            </a:r>
            <a:endParaRPr lang="en-IN" sz="2000" b="1" dirty="0"/>
          </a:p>
        </p:txBody>
      </p:sp>
      <p:pic>
        <p:nvPicPr>
          <p:cNvPr id="11" name="Picture 2" descr="ESP8266 – Knowing the NodeMCU GPIOs or ...">
            <a:extLst>
              <a:ext uri="{FF2B5EF4-FFF2-40B4-BE49-F238E27FC236}">
                <a16:creationId xmlns:a16="http://schemas.microsoft.com/office/drawing/2014/main" id="{91411C76-9310-CF5D-896B-E667F25E08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0452" y="1099246"/>
            <a:ext cx="1995890" cy="223712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AE06D84-86ED-A480-7E5E-BA4FEC2B5E10}"/>
              </a:ext>
            </a:extLst>
          </p:cNvPr>
          <p:cNvSpPr txBox="1"/>
          <p:nvPr/>
        </p:nvSpPr>
        <p:spPr>
          <a:xfrm>
            <a:off x="1053296" y="1823086"/>
            <a:ext cx="5787342" cy="923330"/>
          </a:xfrm>
          <a:prstGeom prst="rect">
            <a:avLst/>
          </a:prstGeom>
          <a:noFill/>
        </p:spPr>
        <p:txBody>
          <a:bodyPr wrap="square">
            <a:spAutoFit/>
          </a:bodyPr>
          <a:lstStyle/>
          <a:p>
            <a:pPr marL="285750" indent="-285750">
              <a:buFont typeface="Wingdings" panose="05000000000000000000" pitchFamily="2" charset="2"/>
              <a:buChar char="§"/>
            </a:pPr>
            <a:r>
              <a:rPr lang="en-US" b="0" i="0" dirty="0" err="1">
                <a:solidFill>
                  <a:srgbClr val="474747"/>
                </a:solidFill>
                <a:effectLst/>
                <a:latin typeface="Google Sans"/>
              </a:rPr>
              <a:t>NodeMCU</a:t>
            </a:r>
            <a:r>
              <a:rPr lang="en-US" b="0" i="0" dirty="0">
                <a:solidFill>
                  <a:srgbClr val="474747"/>
                </a:solidFill>
                <a:effectLst/>
                <a:latin typeface="Google Sans"/>
              </a:rPr>
              <a:t> </a:t>
            </a:r>
            <a:r>
              <a:rPr lang="en-US" b="0" i="0" dirty="0">
                <a:solidFill>
                  <a:srgbClr val="040C28"/>
                </a:solidFill>
                <a:effectLst/>
                <a:latin typeface="Google Sans"/>
              </a:rPr>
              <a:t>provides access to the GPIO (General Purpose Input/Output)</a:t>
            </a:r>
            <a:r>
              <a:rPr lang="en-US" b="0" i="0" dirty="0">
                <a:solidFill>
                  <a:srgbClr val="474747"/>
                </a:solidFill>
                <a:effectLst/>
                <a:latin typeface="Google Sans"/>
              </a:rPr>
              <a:t> and a pin mapping table is part of the API documentation. </a:t>
            </a:r>
            <a:endParaRPr lang="en-IN" dirty="0"/>
          </a:p>
        </p:txBody>
      </p:sp>
      <p:sp>
        <p:nvSpPr>
          <p:cNvPr id="15" name="TextBox 14">
            <a:extLst>
              <a:ext uri="{FF2B5EF4-FFF2-40B4-BE49-F238E27FC236}">
                <a16:creationId xmlns:a16="http://schemas.microsoft.com/office/drawing/2014/main" id="{9A554E5B-D5D2-007F-8208-7E36EAE94202}"/>
              </a:ext>
            </a:extLst>
          </p:cNvPr>
          <p:cNvSpPr txBox="1"/>
          <p:nvPr/>
        </p:nvSpPr>
        <p:spPr>
          <a:xfrm>
            <a:off x="1053296" y="2746416"/>
            <a:ext cx="5787342" cy="923330"/>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474747"/>
                </a:solidFill>
                <a:effectLst/>
                <a:latin typeface="Google Sans"/>
              </a:rPr>
              <a:t>The ESP8266 is </a:t>
            </a:r>
            <a:r>
              <a:rPr lang="en-US" b="0" i="0" dirty="0">
                <a:solidFill>
                  <a:srgbClr val="040C28"/>
                </a:solidFill>
                <a:effectLst/>
                <a:latin typeface="Google Sans"/>
              </a:rPr>
              <a:t>a system on a chip (SOC) Wi-Fi microchip for Internet of Things (IoT) applications produced by </a:t>
            </a:r>
            <a:r>
              <a:rPr lang="en-US" b="0" i="0" dirty="0" err="1">
                <a:solidFill>
                  <a:srgbClr val="040C28"/>
                </a:solidFill>
                <a:effectLst/>
                <a:latin typeface="Google Sans"/>
              </a:rPr>
              <a:t>Espressif</a:t>
            </a:r>
            <a:r>
              <a:rPr lang="en-US" b="0" i="0" dirty="0">
                <a:solidFill>
                  <a:srgbClr val="040C28"/>
                </a:solidFill>
                <a:effectLst/>
                <a:latin typeface="Google Sans"/>
              </a:rPr>
              <a:t> Systems</a:t>
            </a:r>
            <a:endParaRPr lang="en-IN" dirty="0"/>
          </a:p>
        </p:txBody>
      </p:sp>
      <p:sp>
        <p:nvSpPr>
          <p:cNvPr id="17" name="TextBox 16">
            <a:extLst>
              <a:ext uri="{FF2B5EF4-FFF2-40B4-BE49-F238E27FC236}">
                <a16:creationId xmlns:a16="http://schemas.microsoft.com/office/drawing/2014/main" id="{1DFFF359-4C53-5356-74C6-B84683EED71C}"/>
              </a:ext>
            </a:extLst>
          </p:cNvPr>
          <p:cNvSpPr txBox="1"/>
          <p:nvPr/>
        </p:nvSpPr>
        <p:spPr>
          <a:xfrm>
            <a:off x="578734" y="3926919"/>
            <a:ext cx="8510285" cy="400110"/>
          </a:xfrm>
          <a:prstGeom prst="rect">
            <a:avLst/>
          </a:prstGeom>
          <a:noFill/>
        </p:spPr>
        <p:txBody>
          <a:bodyPr wrap="square">
            <a:spAutoFit/>
          </a:bodyPr>
          <a:lstStyle/>
          <a:p>
            <a:r>
              <a:rPr lang="en-IN" sz="2000" b="1" dirty="0">
                <a:solidFill>
                  <a:srgbClr val="002060"/>
                </a:solidFill>
              </a:rPr>
              <a:t>2. ULTRASONIC SENSOR </a:t>
            </a:r>
          </a:p>
        </p:txBody>
      </p:sp>
      <p:pic>
        <p:nvPicPr>
          <p:cNvPr id="18" name="Picture 2" descr="Ultrasonic Sensor HC-SR04 and Arduino ...">
            <a:extLst>
              <a:ext uri="{FF2B5EF4-FFF2-40B4-BE49-F238E27FC236}">
                <a16:creationId xmlns:a16="http://schemas.microsoft.com/office/drawing/2014/main" id="{5B1125C9-9E75-59DC-147D-1378D094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2262" y="4125382"/>
            <a:ext cx="3606446" cy="2189344"/>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CC34B29A-2E75-324A-BFC0-F1465FFCBCF4}"/>
              </a:ext>
            </a:extLst>
          </p:cNvPr>
          <p:cNvSpPr txBox="1"/>
          <p:nvPr/>
        </p:nvSpPr>
        <p:spPr>
          <a:xfrm>
            <a:off x="1250066" y="4401387"/>
            <a:ext cx="5092861" cy="1200329"/>
          </a:xfrm>
          <a:prstGeom prst="rect">
            <a:avLst/>
          </a:prstGeom>
          <a:noFill/>
        </p:spPr>
        <p:txBody>
          <a:bodyPr wrap="square">
            <a:spAutoFit/>
          </a:bodyPr>
          <a:lstStyle/>
          <a:p>
            <a:r>
              <a:rPr lang="en-US" b="0" i="0" dirty="0">
                <a:solidFill>
                  <a:srgbClr val="040C28"/>
                </a:solidFill>
                <a:effectLst/>
                <a:latin typeface="Google Sans"/>
              </a:rPr>
              <a:t>An electronic instrument that uses ultrasonic sound waves (through air) to measure the distance of the target object and the reflected sound is converted into electrical signal</a:t>
            </a:r>
            <a:r>
              <a:rPr lang="en-US" b="0" i="0" dirty="0">
                <a:solidFill>
                  <a:srgbClr val="474747"/>
                </a:solidFill>
                <a:effectLst/>
                <a:latin typeface="Google Sans"/>
              </a:rPr>
              <a:t>.</a:t>
            </a:r>
            <a:endParaRPr lang="en-IN" dirty="0"/>
          </a:p>
        </p:txBody>
      </p:sp>
    </p:spTree>
    <p:extLst>
      <p:ext uri="{BB962C8B-B14F-4D97-AF65-F5344CB8AC3E}">
        <p14:creationId xmlns:p14="http://schemas.microsoft.com/office/powerpoint/2010/main" val="364822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042AB7-1ABB-BDFD-00B7-E26418D18A47}"/>
              </a:ext>
            </a:extLst>
          </p:cNvPr>
          <p:cNvSpPr txBox="1"/>
          <p:nvPr/>
        </p:nvSpPr>
        <p:spPr>
          <a:xfrm>
            <a:off x="636608" y="632000"/>
            <a:ext cx="8521860" cy="461665"/>
          </a:xfrm>
          <a:prstGeom prst="rect">
            <a:avLst/>
          </a:prstGeom>
          <a:noFill/>
        </p:spPr>
        <p:txBody>
          <a:bodyPr wrap="square">
            <a:spAutoFit/>
          </a:bodyPr>
          <a:lstStyle/>
          <a:p>
            <a:r>
              <a:rPr lang="en-IN" sz="2400" dirty="0">
                <a:solidFill>
                  <a:srgbClr val="002060"/>
                </a:solidFill>
              </a:rPr>
              <a:t>3. MQ 135 Sensor</a:t>
            </a:r>
          </a:p>
        </p:txBody>
      </p:sp>
      <p:pic>
        <p:nvPicPr>
          <p:cNvPr id="4" name="Picture 2" descr="MQ-135 Gas Sensor with Arduino">
            <a:extLst>
              <a:ext uri="{FF2B5EF4-FFF2-40B4-BE49-F238E27FC236}">
                <a16:creationId xmlns:a16="http://schemas.microsoft.com/office/drawing/2014/main" id="{E7282614-F875-4167-1028-A7B07A4797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9062" y="632000"/>
            <a:ext cx="3147193" cy="2342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928CE35-BAF1-FAD1-B809-45B43D08FBC0}"/>
              </a:ext>
            </a:extLst>
          </p:cNvPr>
          <p:cNvSpPr txBox="1"/>
          <p:nvPr/>
        </p:nvSpPr>
        <p:spPr>
          <a:xfrm>
            <a:off x="821803" y="1331089"/>
            <a:ext cx="5810490" cy="1477328"/>
          </a:xfrm>
          <a:prstGeom prst="rect">
            <a:avLst/>
          </a:prstGeom>
          <a:noFill/>
        </p:spPr>
        <p:txBody>
          <a:bodyPr wrap="square">
            <a:spAutoFit/>
          </a:bodyPr>
          <a:lstStyle/>
          <a:p>
            <a:pPr marL="285750" indent="-285750">
              <a:buFont typeface="Wingdings" panose="05000000000000000000" pitchFamily="2" charset="2"/>
              <a:buChar char="§"/>
            </a:pPr>
            <a:r>
              <a:rPr lang="en-US" b="0" i="0" dirty="0">
                <a:solidFill>
                  <a:srgbClr val="1F1F1F"/>
                </a:solidFill>
                <a:effectLst/>
                <a:latin typeface="Google Sans"/>
              </a:rPr>
              <a:t>MQ135 gas sensor has </a:t>
            </a:r>
            <a:r>
              <a:rPr lang="en-US" b="0" i="0" dirty="0">
                <a:solidFill>
                  <a:srgbClr val="040C28"/>
                </a:solidFill>
                <a:effectLst/>
                <a:latin typeface="Google Sans"/>
              </a:rPr>
              <a:t>high sensitivity to ammonia gas, sulfide, benzene series steam, also can monitor smoke and other toxic gases well</a:t>
            </a:r>
            <a:r>
              <a:rPr lang="en-US" b="0" i="0" dirty="0">
                <a:solidFill>
                  <a:srgbClr val="1F1F1F"/>
                </a:solidFill>
                <a:effectLst/>
                <a:latin typeface="Google Sans"/>
              </a:rPr>
              <a:t>.</a:t>
            </a:r>
          </a:p>
          <a:p>
            <a:pPr marL="285750" indent="-285750">
              <a:buFont typeface="Wingdings" panose="05000000000000000000" pitchFamily="2" charset="2"/>
              <a:buChar char="§"/>
            </a:pPr>
            <a:r>
              <a:rPr lang="en-US" b="0" i="0" dirty="0">
                <a:solidFill>
                  <a:srgbClr val="1F1F1F"/>
                </a:solidFill>
                <a:effectLst/>
                <a:latin typeface="Google Sans"/>
              </a:rPr>
              <a:t> It can detect kinds of toxic gases and is a kind of low-cost sensor for kinds of applications.</a:t>
            </a:r>
            <a:endParaRPr lang="en-IN" dirty="0"/>
          </a:p>
        </p:txBody>
      </p:sp>
      <p:sp>
        <p:nvSpPr>
          <p:cNvPr id="7" name="Title 1">
            <a:extLst>
              <a:ext uri="{FF2B5EF4-FFF2-40B4-BE49-F238E27FC236}">
                <a16:creationId xmlns:a16="http://schemas.microsoft.com/office/drawing/2014/main" id="{7D2D58E9-E10B-69AA-DDDB-EFAC236EE479}"/>
              </a:ext>
            </a:extLst>
          </p:cNvPr>
          <p:cNvSpPr txBox="1">
            <a:spLocks/>
          </p:cNvSpPr>
          <p:nvPr/>
        </p:nvSpPr>
        <p:spPr>
          <a:xfrm>
            <a:off x="636608" y="3177862"/>
            <a:ext cx="8452198" cy="716074"/>
          </a:xfrm>
          <a:prstGeom prst="rect">
            <a:avLst/>
          </a:prstGeom>
        </p:spPr>
        <p:txBody>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400" dirty="0">
                <a:solidFill>
                  <a:srgbClr val="002060"/>
                </a:solidFill>
              </a:rPr>
              <a:t>4. OLED DISPLAY </a:t>
            </a:r>
          </a:p>
        </p:txBody>
      </p:sp>
      <p:pic>
        <p:nvPicPr>
          <p:cNvPr id="8" name="Picture 4" descr="In-Depth: Interface OLED Display Module ...">
            <a:extLst>
              <a:ext uri="{FF2B5EF4-FFF2-40B4-BE49-F238E27FC236}">
                <a16:creationId xmlns:a16="http://schemas.microsoft.com/office/drawing/2014/main" id="{4441089C-3157-95D5-F108-41A98E50E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152" y="3701300"/>
            <a:ext cx="1666131" cy="1666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66D61B3-D589-A86F-B560-76475F64A3AA}"/>
              </a:ext>
            </a:extLst>
          </p:cNvPr>
          <p:cNvSpPr txBox="1"/>
          <p:nvPr/>
        </p:nvSpPr>
        <p:spPr>
          <a:xfrm>
            <a:off x="1006997" y="4023064"/>
            <a:ext cx="6435525" cy="1569660"/>
          </a:xfrm>
          <a:prstGeom prst="rect">
            <a:avLst/>
          </a:prstGeom>
          <a:noFill/>
        </p:spPr>
        <p:txBody>
          <a:bodyPr wrap="square">
            <a:spAutoFit/>
          </a:bodyPr>
          <a:lstStyle/>
          <a:p>
            <a:pPr marL="285750" indent="-285750">
              <a:buFont typeface="Wingdings" panose="05000000000000000000" pitchFamily="2" charset="2"/>
              <a:buChar char="§"/>
            </a:pPr>
            <a:r>
              <a:rPr lang="en-US" sz="1600" b="0" i="0" dirty="0">
                <a:solidFill>
                  <a:srgbClr val="333333"/>
                </a:solidFill>
                <a:effectLst/>
                <a:latin typeface="Open Sans" panose="020B0606030504020204" pitchFamily="34" charset="0"/>
              </a:rPr>
              <a:t>The acronym ‘OLED’ stands for Organic Light-Emitting Diode. These devices use LED technology and use an organic material as a light emitting layer.</a:t>
            </a:r>
          </a:p>
          <a:p>
            <a:pPr marL="285750" indent="-285750">
              <a:buFont typeface="Wingdings" panose="05000000000000000000" pitchFamily="2" charset="2"/>
              <a:buChar char="§"/>
            </a:pPr>
            <a:r>
              <a:rPr lang="en-US" sz="1600" b="0" i="0" dirty="0">
                <a:solidFill>
                  <a:srgbClr val="333333"/>
                </a:solidFill>
                <a:effectLst/>
                <a:latin typeface="Open Sans" panose="020B0606030504020204" pitchFamily="34" charset="0"/>
              </a:rPr>
              <a:t>Organic LEDs can produce high quality displays with high contrasts, high viewing angles and true blacks. Some say that OLEDs produce the world’s best display panels.</a:t>
            </a:r>
            <a:endParaRPr lang="en-IN" sz="1600" dirty="0"/>
          </a:p>
        </p:txBody>
      </p:sp>
    </p:spTree>
    <p:extLst>
      <p:ext uri="{BB962C8B-B14F-4D97-AF65-F5344CB8AC3E}">
        <p14:creationId xmlns:p14="http://schemas.microsoft.com/office/powerpoint/2010/main" val="3672474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ECBBDC-D02F-172D-F177-0F56F25AE962}"/>
              </a:ext>
            </a:extLst>
          </p:cNvPr>
          <p:cNvSpPr txBox="1"/>
          <p:nvPr/>
        </p:nvSpPr>
        <p:spPr>
          <a:xfrm>
            <a:off x="428263" y="659757"/>
            <a:ext cx="8730204" cy="400110"/>
          </a:xfrm>
          <a:prstGeom prst="rect">
            <a:avLst/>
          </a:prstGeom>
          <a:noFill/>
        </p:spPr>
        <p:txBody>
          <a:bodyPr wrap="square">
            <a:spAutoFit/>
          </a:bodyPr>
          <a:lstStyle/>
          <a:p>
            <a:r>
              <a:rPr lang="en-IN" sz="2000" b="1" dirty="0">
                <a:solidFill>
                  <a:srgbClr val="002060"/>
                </a:solidFill>
              </a:rPr>
              <a:t>5. JUMPER WIRES </a:t>
            </a:r>
          </a:p>
        </p:txBody>
      </p:sp>
      <p:pic>
        <p:nvPicPr>
          <p:cNvPr id="4" name="Picture 4" descr="What Is a Jumper Wire PCB? - RayMing PCB">
            <a:extLst>
              <a:ext uri="{FF2B5EF4-FFF2-40B4-BE49-F238E27FC236}">
                <a16:creationId xmlns:a16="http://schemas.microsoft.com/office/drawing/2014/main" id="{8A1DB4E0-7930-665F-6CA7-DD87ADE6F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9092" y="85981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11C35CA-037E-C338-5B42-B50C1025435D}"/>
              </a:ext>
            </a:extLst>
          </p:cNvPr>
          <p:cNvSpPr txBox="1"/>
          <p:nvPr/>
        </p:nvSpPr>
        <p:spPr>
          <a:xfrm>
            <a:off x="428263" y="1342663"/>
            <a:ext cx="5822066" cy="1200329"/>
          </a:xfrm>
          <a:prstGeom prst="rect">
            <a:avLst/>
          </a:prstGeom>
          <a:noFill/>
        </p:spPr>
        <p:txBody>
          <a:bodyPr wrap="square">
            <a:spAutoFit/>
          </a:bodyPr>
          <a:lstStyle/>
          <a:p>
            <a:r>
              <a:rPr lang="en-US" b="0" i="0" dirty="0">
                <a:solidFill>
                  <a:srgbClr val="1F1F1F"/>
                </a:solidFill>
                <a:effectLst/>
                <a:latin typeface="Google Sans"/>
              </a:rPr>
              <a:t>Jumper wires are short, conductive wires with connectors or pins at each end, used to make temporary connections between components in circuits, breadboards, or other prototyping setups, without the need for soldering</a:t>
            </a:r>
            <a:endParaRPr lang="en-IN" dirty="0"/>
          </a:p>
        </p:txBody>
      </p:sp>
      <p:sp>
        <p:nvSpPr>
          <p:cNvPr id="8" name="TextBox 7">
            <a:extLst>
              <a:ext uri="{FF2B5EF4-FFF2-40B4-BE49-F238E27FC236}">
                <a16:creationId xmlns:a16="http://schemas.microsoft.com/office/drawing/2014/main" id="{6F43C281-83FE-741C-9A51-1B0DB45B3EC3}"/>
              </a:ext>
            </a:extLst>
          </p:cNvPr>
          <p:cNvSpPr txBox="1"/>
          <p:nvPr/>
        </p:nvSpPr>
        <p:spPr>
          <a:xfrm>
            <a:off x="428263" y="3059668"/>
            <a:ext cx="8614457" cy="400110"/>
          </a:xfrm>
          <a:prstGeom prst="rect">
            <a:avLst/>
          </a:prstGeom>
          <a:noFill/>
        </p:spPr>
        <p:txBody>
          <a:bodyPr wrap="square">
            <a:spAutoFit/>
          </a:bodyPr>
          <a:lstStyle/>
          <a:p>
            <a:r>
              <a:rPr lang="en-IN" sz="2000" b="1" dirty="0">
                <a:solidFill>
                  <a:srgbClr val="002060"/>
                </a:solidFill>
              </a:rPr>
              <a:t>6. Light Emitting Diode (LED) </a:t>
            </a:r>
          </a:p>
        </p:txBody>
      </p:sp>
      <p:pic>
        <p:nvPicPr>
          <p:cNvPr id="9" name="Picture 6" descr="What is an LED? | All About LEDs ...">
            <a:extLst>
              <a:ext uri="{FF2B5EF4-FFF2-40B4-BE49-F238E27FC236}">
                <a16:creationId xmlns:a16="http://schemas.microsoft.com/office/drawing/2014/main" id="{34FC0A7C-9915-37B8-6F99-0F657C212B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579" y="3774457"/>
            <a:ext cx="2438400" cy="18764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642AC4D-43E3-1BBA-98EC-1BC6AFDE884C}"/>
              </a:ext>
            </a:extLst>
          </p:cNvPr>
          <p:cNvSpPr txBox="1"/>
          <p:nvPr/>
        </p:nvSpPr>
        <p:spPr>
          <a:xfrm>
            <a:off x="601884" y="3916558"/>
            <a:ext cx="5494117" cy="923329"/>
          </a:xfrm>
          <a:prstGeom prst="rect">
            <a:avLst/>
          </a:prstGeom>
          <a:noFill/>
        </p:spPr>
        <p:txBody>
          <a:bodyPr wrap="square">
            <a:spAutoFit/>
          </a:bodyPr>
          <a:lstStyle/>
          <a:p>
            <a:r>
              <a:rPr lang="en-US" b="0" i="0" dirty="0">
                <a:solidFill>
                  <a:srgbClr val="1F1F1F"/>
                </a:solidFill>
                <a:effectLst/>
                <a:latin typeface="Google Sans"/>
              </a:rPr>
              <a:t>A light-emitting diode (LED) is a semiconductor device that emits light when an electric current flows through it, a process called electroluminescence</a:t>
            </a:r>
            <a:endParaRPr lang="en-IN" dirty="0"/>
          </a:p>
        </p:txBody>
      </p:sp>
    </p:spTree>
    <p:extLst>
      <p:ext uri="{BB962C8B-B14F-4D97-AF65-F5344CB8AC3E}">
        <p14:creationId xmlns:p14="http://schemas.microsoft.com/office/powerpoint/2010/main" val="741319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7A9296C-AA98-D460-BFF3-7ADED49F5D4E}"/>
              </a:ext>
            </a:extLst>
          </p:cNvPr>
          <p:cNvPicPr>
            <a:picLocks noChangeAspect="1"/>
          </p:cNvPicPr>
          <p:nvPr/>
        </p:nvPicPr>
        <p:blipFill>
          <a:blip r:embed="rId2"/>
          <a:srcRect/>
          <a:stretch>
            <a:fillRect/>
          </a:stretch>
        </p:blipFill>
        <p:spPr bwMode="auto">
          <a:xfrm>
            <a:off x="6852043" y="2284755"/>
            <a:ext cx="3079942" cy="3403156"/>
          </a:xfrm>
          <a:prstGeom prst="rect">
            <a:avLst/>
          </a:prstGeom>
          <a:noFill/>
          <a:ln w="9525">
            <a:noFill/>
            <a:miter lim="800000"/>
          </a:ln>
        </p:spPr>
      </p:pic>
      <p:sp>
        <p:nvSpPr>
          <p:cNvPr id="4" name="TextBox 3">
            <a:extLst>
              <a:ext uri="{FF2B5EF4-FFF2-40B4-BE49-F238E27FC236}">
                <a16:creationId xmlns:a16="http://schemas.microsoft.com/office/drawing/2014/main" id="{638659E5-EBED-576D-DEE3-55EB7CD5DA04}"/>
              </a:ext>
            </a:extLst>
          </p:cNvPr>
          <p:cNvSpPr txBox="1"/>
          <p:nvPr/>
        </p:nvSpPr>
        <p:spPr>
          <a:xfrm>
            <a:off x="3055716" y="509286"/>
            <a:ext cx="6102752" cy="523220"/>
          </a:xfrm>
          <a:prstGeom prst="rect">
            <a:avLst/>
          </a:prstGeom>
          <a:noFill/>
        </p:spPr>
        <p:txBody>
          <a:bodyPr wrap="square">
            <a:spAutoFit/>
          </a:bodyPr>
          <a:lstStyle/>
          <a:p>
            <a:r>
              <a:rPr lang="en-IN" sz="2800" b="1" dirty="0">
                <a:solidFill>
                  <a:srgbClr val="0070C0"/>
                </a:solidFill>
                <a:latin typeface="Times New Roman" panose="02020603050405020304" pitchFamily="18" charset="0"/>
                <a:cs typeface="Times New Roman" panose="02020603050405020304" pitchFamily="18" charset="0"/>
              </a:rPr>
              <a:t>SOFTWARE DESCRIPTION</a:t>
            </a:r>
            <a:endParaRPr lang="en-IN" sz="2800" dirty="0"/>
          </a:p>
        </p:txBody>
      </p:sp>
      <p:sp>
        <p:nvSpPr>
          <p:cNvPr id="6" name="TextBox 5">
            <a:extLst>
              <a:ext uri="{FF2B5EF4-FFF2-40B4-BE49-F238E27FC236}">
                <a16:creationId xmlns:a16="http://schemas.microsoft.com/office/drawing/2014/main" id="{61DC6D6C-1AF6-B1ED-6C9B-4B98C4572E9A}"/>
              </a:ext>
            </a:extLst>
          </p:cNvPr>
          <p:cNvSpPr txBox="1"/>
          <p:nvPr/>
        </p:nvSpPr>
        <p:spPr>
          <a:xfrm>
            <a:off x="659758" y="1181577"/>
            <a:ext cx="8498710" cy="954107"/>
          </a:xfrm>
          <a:prstGeom prst="rect">
            <a:avLst/>
          </a:prstGeom>
          <a:noFill/>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ARDUINO IDE : </a:t>
            </a:r>
            <a:r>
              <a:rPr lang="en-IN" sz="1800" dirty="0">
                <a:latin typeface="Times New Roman" panose="02020603050405020304" pitchFamily="18" charset="0"/>
                <a:cs typeface="Times New Roman" panose="02020603050405020304" pitchFamily="18" charset="0"/>
              </a:rPr>
              <a:t>It contains a text editor for writing program , a message area , a text console and a series of menu . It connects to the Arduino and hardware to upload programs and communicate with them</a:t>
            </a:r>
            <a:endParaRPr lang="en-IN" dirty="0"/>
          </a:p>
        </p:txBody>
      </p:sp>
      <p:sp>
        <p:nvSpPr>
          <p:cNvPr id="8" name="TextBox 7">
            <a:extLst>
              <a:ext uri="{FF2B5EF4-FFF2-40B4-BE49-F238E27FC236}">
                <a16:creationId xmlns:a16="http://schemas.microsoft.com/office/drawing/2014/main" id="{6ED36C50-92B4-07BE-DBB7-55DC9820ADA8}"/>
              </a:ext>
            </a:extLst>
          </p:cNvPr>
          <p:cNvSpPr txBox="1"/>
          <p:nvPr/>
        </p:nvSpPr>
        <p:spPr>
          <a:xfrm>
            <a:off x="659757" y="2419109"/>
            <a:ext cx="6192285" cy="3416320"/>
          </a:xfrm>
          <a:prstGeom prst="rect">
            <a:avLst/>
          </a:prstGeom>
          <a:noFill/>
        </p:spPr>
        <p:txBody>
          <a:bodyPr wrap="square">
            <a:spAutoFit/>
          </a:bodyPr>
          <a:lstStyle/>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Verify :</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Checks your code for errors </a:t>
            </a:r>
            <a:r>
              <a:rPr lang="en-IN" sz="1800" dirty="0" err="1">
                <a:latin typeface="Times New Roman" panose="02020603050405020304" pitchFamily="18" charset="0"/>
                <a:ea typeface="Calibri" panose="020F0502020204030204" pitchFamily="34" charset="0"/>
                <a:cs typeface="Times New Roman" panose="02020603050405020304" pitchFamily="18" charset="0"/>
              </a:rPr>
              <a:t>compling</a:t>
            </a:r>
            <a:r>
              <a:rPr lang="en-IN" sz="1800" dirty="0">
                <a:latin typeface="Times New Roman" panose="02020603050405020304" pitchFamily="18" charset="0"/>
                <a:ea typeface="Calibri" panose="020F0502020204030204" pitchFamily="34" charset="0"/>
                <a:cs typeface="Times New Roman" panose="02020603050405020304" pitchFamily="18" charset="0"/>
              </a:rPr>
              <a:t> it.</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Upload :</a:t>
            </a:r>
          </a:p>
          <a:p>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Complete your code and uploads it to the configured board</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New :</a:t>
            </a:r>
          </a:p>
          <a:p>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Creates a new sketch</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Open :</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Presents a menu of all the sketches in your sketchbook.         Clicking one will open it within the current window overwriting     its content.</a:t>
            </a:r>
          </a:p>
          <a:p>
            <a:pPr marL="285750" indent="-285750">
              <a:buFont typeface="Wingdings" panose="05000000000000000000" pitchFamily="2"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Save :</a:t>
            </a: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Saves your sketch.</a:t>
            </a:r>
          </a:p>
        </p:txBody>
      </p:sp>
    </p:spTree>
    <p:extLst>
      <p:ext uri="{BB962C8B-B14F-4D97-AF65-F5344CB8AC3E}">
        <p14:creationId xmlns:p14="http://schemas.microsoft.com/office/powerpoint/2010/main" val="27496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B62D56-94EC-92B2-8AF2-597E80DDD9C7}"/>
              </a:ext>
            </a:extLst>
          </p:cNvPr>
          <p:cNvSpPr txBox="1"/>
          <p:nvPr/>
        </p:nvSpPr>
        <p:spPr>
          <a:xfrm>
            <a:off x="3912243" y="451412"/>
            <a:ext cx="5639764" cy="523220"/>
          </a:xfrm>
          <a:prstGeom prst="rect">
            <a:avLst/>
          </a:prstGeom>
          <a:noFill/>
        </p:spPr>
        <p:txBody>
          <a:bodyPr wrap="square">
            <a:spAutoFit/>
          </a:bodyPr>
          <a:lstStyle/>
          <a:p>
            <a:r>
              <a:rPr lang="en-IN" sz="2800" b="1" dirty="0">
                <a:solidFill>
                  <a:schemeClr val="accent5"/>
                </a:solidFill>
                <a:latin typeface="Times New Roman" panose="02020603050405020304" pitchFamily="18" charset="0"/>
                <a:cs typeface="Times New Roman" panose="02020603050405020304" pitchFamily="18" charset="0"/>
              </a:rPr>
              <a:t>WORKING</a:t>
            </a:r>
            <a:endParaRPr lang="en-IN" sz="2800" dirty="0">
              <a:solidFill>
                <a:schemeClr val="accent5"/>
              </a:solidFill>
            </a:endParaRPr>
          </a:p>
        </p:txBody>
      </p:sp>
      <p:sp>
        <p:nvSpPr>
          <p:cNvPr id="5" name="TextBox 4">
            <a:extLst>
              <a:ext uri="{FF2B5EF4-FFF2-40B4-BE49-F238E27FC236}">
                <a16:creationId xmlns:a16="http://schemas.microsoft.com/office/drawing/2014/main" id="{BD4D98BA-3392-6DD6-D008-33DDEB54A7FD}"/>
              </a:ext>
            </a:extLst>
          </p:cNvPr>
          <p:cNvSpPr txBox="1"/>
          <p:nvPr/>
        </p:nvSpPr>
        <p:spPr>
          <a:xfrm>
            <a:off x="636608" y="1284790"/>
            <a:ext cx="8521859" cy="461665"/>
          </a:xfrm>
          <a:prstGeom prst="rect">
            <a:avLst/>
          </a:prstGeom>
          <a:noFill/>
        </p:spPr>
        <p:txBody>
          <a:bodyPr wrap="square">
            <a:spAutoFit/>
          </a:bodyPr>
          <a:lstStyle/>
          <a:p>
            <a:pPr>
              <a:buFont typeface="+mj-lt"/>
              <a:buAutoNum type="arabicPeriod"/>
            </a:pPr>
            <a:r>
              <a:rPr lang="en-US" sz="2400" b="1" dirty="0">
                <a:solidFill>
                  <a:srgbClr val="002060"/>
                </a:solidFill>
                <a:latin typeface="Times New Roman" panose="02020603050405020304" pitchFamily="18" charset="0"/>
                <a:cs typeface="Times New Roman" panose="02020603050405020304" pitchFamily="18" charset="0"/>
              </a:rPr>
              <a:t> Data Collection</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3664064-8A98-BEDE-FC52-257D6D1189BD}"/>
              </a:ext>
            </a:extLst>
          </p:cNvPr>
          <p:cNvSpPr txBox="1"/>
          <p:nvPr/>
        </p:nvSpPr>
        <p:spPr>
          <a:xfrm>
            <a:off x="914400" y="1746455"/>
            <a:ext cx="8244067" cy="646331"/>
          </a:xfrm>
          <a:prstGeom prst="rect">
            <a:avLst/>
          </a:prstGeom>
          <a:noFill/>
        </p:spPr>
        <p:txBody>
          <a:bodyPr wrap="square">
            <a:spAutoFit/>
          </a:bodyPr>
          <a:lstStyle/>
          <a:p>
            <a:pPr algn="l">
              <a:spcBef>
                <a:spcPts val="600"/>
              </a:spcBef>
              <a:spcAft>
                <a:spcPts val="600"/>
              </a:spcAft>
            </a:pPr>
            <a:r>
              <a:rPr lang="en-US" b="1" i="0" dirty="0">
                <a:solidFill>
                  <a:srgbClr val="0070C0"/>
                </a:solidFill>
                <a:effectLst/>
                <a:latin typeface="Google Sans"/>
              </a:rPr>
              <a:t>Fill Level Monitoring:</a:t>
            </a:r>
            <a:r>
              <a:rPr lang="en-US" b="0" i="0" dirty="0">
                <a:solidFill>
                  <a:srgbClr val="0070C0"/>
                </a:solidFill>
                <a:effectLst/>
                <a:latin typeface="Google Sans"/>
              </a:rPr>
              <a:t> </a:t>
            </a:r>
            <a:r>
              <a:rPr lang="en-US" b="0" i="0" dirty="0">
                <a:solidFill>
                  <a:srgbClr val="545D7E"/>
                </a:solidFill>
                <a:effectLst/>
                <a:latin typeface="Google Sans"/>
              </a:rPr>
              <a:t>Sensors, often ultrasonic or weight sensors, measure the fullness of bins, enabling real-time tracking of waste levels. </a:t>
            </a:r>
          </a:p>
        </p:txBody>
      </p:sp>
      <p:sp>
        <p:nvSpPr>
          <p:cNvPr id="11" name="TextBox 10">
            <a:extLst>
              <a:ext uri="{FF2B5EF4-FFF2-40B4-BE49-F238E27FC236}">
                <a16:creationId xmlns:a16="http://schemas.microsoft.com/office/drawing/2014/main" id="{4F352260-3FB6-A2AE-70B0-E647420A1A24}"/>
              </a:ext>
            </a:extLst>
          </p:cNvPr>
          <p:cNvSpPr txBox="1"/>
          <p:nvPr/>
        </p:nvSpPr>
        <p:spPr>
          <a:xfrm>
            <a:off x="914400" y="2392786"/>
            <a:ext cx="8244067" cy="923330"/>
          </a:xfrm>
          <a:prstGeom prst="rect">
            <a:avLst/>
          </a:prstGeom>
          <a:noFill/>
        </p:spPr>
        <p:txBody>
          <a:bodyPr wrap="square">
            <a:spAutoFit/>
          </a:bodyPr>
          <a:lstStyle/>
          <a:p>
            <a:pPr algn="l">
              <a:spcBef>
                <a:spcPts val="600"/>
              </a:spcBef>
              <a:spcAft>
                <a:spcPts val="1500"/>
              </a:spcAft>
            </a:pPr>
            <a:r>
              <a:rPr lang="en-US" b="1" i="0" dirty="0">
                <a:solidFill>
                  <a:srgbClr val="0070C0"/>
                </a:solidFill>
                <a:effectLst/>
                <a:latin typeface="Google Sans"/>
              </a:rPr>
              <a:t>Temperature Monitoring:</a:t>
            </a:r>
            <a:r>
              <a:rPr lang="en-US" b="0" i="0" dirty="0">
                <a:solidFill>
                  <a:srgbClr val="0070C0"/>
                </a:solidFill>
                <a:effectLst/>
                <a:latin typeface="Google Sans"/>
              </a:rPr>
              <a:t> </a:t>
            </a:r>
            <a:r>
              <a:rPr lang="en-US" b="0" i="0" dirty="0">
                <a:solidFill>
                  <a:srgbClr val="545D7E"/>
                </a:solidFill>
                <a:effectLst/>
                <a:latin typeface="Google Sans"/>
              </a:rPr>
              <a:t>Sensors can monitor the temperature of waste, particularly important for organic waste, to track decomposition and optimize collection schedules. </a:t>
            </a:r>
          </a:p>
        </p:txBody>
      </p:sp>
      <p:sp>
        <p:nvSpPr>
          <p:cNvPr id="13" name="TextBox 12">
            <a:extLst>
              <a:ext uri="{FF2B5EF4-FFF2-40B4-BE49-F238E27FC236}">
                <a16:creationId xmlns:a16="http://schemas.microsoft.com/office/drawing/2014/main" id="{B57D4B3D-9059-20AB-E2F6-1439B6658160}"/>
              </a:ext>
            </a:extLst>
          </p:cNvPr>
          <p:cNvSpPr txBox="1"/>
          <p:nvPr/>
        </p:nvSpPr>
        <p:spPr>
          <a:xfrm>
            <a:off x="520861" y="3316116"/>
            <a:ext cx="8521859" cy="461665"/>
          </a:xfrm>
          <a:prstGeom prst="rect">
            <a:avLst/>
          </a:prstGeom>
          <a:noFill/>
        </p:spPr>
        <p:txBody>
          <a:bodyPr wrap="square">
            <a:spAutoFit/>
          </a:bodyPr>
          <a:lstStyle/>
          <a:p>
            <a:r>
              <a:rPr lang="en-US" sz="2400" b="1" dirty="0">
                <a:solidFill>
                  <a:srgbClr val="002060"/>
                </a:solidFill>
                <a:latin typeface="Times New Roman" panose="02020603050405020304" pitchFamily="18" charset="0"/>
                <a:cs typeface="Times New Roman" panose="02020603050405020304" pitchFamily="18" charset="0"/>
              </a:rPr>
              <a:t>2. Processing &amp; Decision Making</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F35FE41D-E5C3-A435-DB81-A8B5A66BA452}"/>
              </a:ext>
            </a:extLst>
          </p:cNvPr>
          <p:cNvSpPr txBox="1"/>
          <p:nvPr/>
        </p:nvSpPr>
        <p:spPr>
          <a:xfrm>
            <a:off x="520861" y="3831220"/>
            <a:ext cx="8637605" cy="1200329"/>
          </a:xfrm>
          <a:prstGeom prst="rect">
            <a:avLst/>
          </a:prstGeom>
          <a:noFill/>
        </p:spPr>
        <p:txBody>
          <a:bodyPr wrap="square">
            <a:spAutoFit/>
          </a:bodyPr>
          <a:lstStyle/>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Arduino Uno receives data from all sensors.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compares values with predefined safety limits.</a:t>
            </a:r>
          </a:p>
          <a:p>
            <a:pPr lvl="1">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If temperature, fire levels exceed safe limits, it triggers an alert.</a:t>
            </a:r>
          </a:p>
          <a:p>
            <a:pPr lvl="1">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3A7FADC1-CC4B-33D8-B456-E91CCFE8E283}"/>
              </a:ext>
            </a:extLst>
          </p:cNvPr>
          <p:cNvSpPr txBox="1"/>
          <p:nvPr/>
        </p:nvSpPr>
        <p:spPr>
          <a:xfrm>
            <a:off x="520861" y="4645344"/>
            <a:ext cx="10232019" cy="1846659"/>
          </a:xfrm>
          <a:prstGeom prst="rect">
            <a:avLst/>
          </a:prstGeom>
          <a:noFill/>
        </p:spPr>
        <p:txBody>
          <a:bodyPr wrap="square">
            <a:spAutoFit/>
          </a:bodyPr>
          <a:lstStyle/>
          <a:p>
            <a:r>
              <a:rPr lang="en-US" b="1" dirty="0">
                <a:solidFill>
                  <a:srgbClr val="002060"/>
                </a:solidFill>
                <a:latin typeface="Times New Roman" panose="02020603050405020304" pitchFamily="18" charset="0"/>
                <a:cs typeface="Times New Roman" panose="02020603050405020304" pitchFamily="18" charset="0"/>
              </a:rPr>
              <a:t> </a:t>
            </a:r>
          </a:p>
          <a:p>
            <a:r>
              <a:rPr lang="en-US" sz="2400" b="1" dirty="0">
                <a:solidFill>
                  <a:srgbClr val="002060"/>
                </a:solidFill>
                <a:latin typeface="Times New Roman" panose="02020603050405020304" pitchFamily="18" charset="0"/>
                <a:cs typeface="Times New Roman" panose="02020603050405020304" pitchFamily="18" charset="0"/>
              </a:rPr>
              <a:t> 3. Safety Actions &amp; Alerts</a:t>
            </a:r>
            <a:endParaRPr lang="en-US" dirty="0">
              <a:solidFill>
                <a:srgbClr val="002060"/>
              </a:solidFill>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If a risk is detected, the buzzer sounds an alarm.</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system can be programmed to send alerts to a display or mobile app.</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advanced setups, the system could disconnect power or trigger cooling mechanisms to prevent     hazards.</a:t>
            </a:r>
          </a:p>
        </p:txBody>
      </p:sp>
    </p:spTree>
    <p:extLst>
      <p:ext uri="{BB962C8B-B14F-4D97-AF65-F5344CB8AC3E}">
        <p14:creationId xmlns:p14="http://schemas.microsoft.com/office/powerpoint/2010/main" val="1372696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47DB-2BA6-5EE0-52D3-24F2358E4BE8}"/>
              </a:ext>
            </a:extLst>
          </p:cNvPr>
          <p:cNvSpPr>
            <a:spLocks noGrp="1"/>
          </p:cNvSpPr>
          <p:nvPr>
            <p:ph type="title"/>
          </p:nvPr>
        </p:nvSpPr>
        <p:spPr>
          <a:xfrm>
            <a:off x="521110" y="609600"/>
            <a:ext cx="8752892" cy="2467897"/>
          </a:xfrm>
        </p:spPr>
        <p:txBody>
          <a:bodyPr>
            <a:normAutofit/>
          </a:bodyPr>
          <a:lstStyle/>
          <a:p>
            <a:r>
              <a:rPr lang="en-IN" sz="2400" dirty="0">
                <a:solidFill>
                  <a:srgbClr val="FF0000"/>
                </a:solidFill>
              </a:rPr>
              <a:t>GITHUB LINK:</a:t>
            </a:r>
            <a:r>
              <a:rPr lang="en-IN" dirty="0">
                <a:solidFill>
                  <a:srgbClr val="FF0000"/>
                </a:solidFill>
              </a:rPr>
              <a:t> </a:t>
            </a:r>
            <a:r>
              <a:rPr lang="en-IN" sz="2400" dirty="0">
                <a:solidFill>
                  <a:srgbClr val="002060"/>
                </a:solidFill>
              </a:rPr>
              <a:t>https://github.com/Vennela434/Smart-Waste-Management-System</a:t>
            </a:r>
            <a:br>
              <a:rPr lang="en-IN" sz="2400" dirty="0">
                <a:solidFill>
                  <a:srgbClr val="002060"/>
                </a:solidFill>
              </a:rPr>
            </a:br>
            <a:endParaRPr lang="en-IN" sz="2400" dirty="0">
              <a:solidFill>
                <a:srgbClr val="002060"/>
              </a:solidFill>
            </a:endParaRPr>
          </a:p>
        </p:txBody>
      </p:sp>
      <p:pic>
        <p:nvPicPr>
          <p:cNvPr id="5" name="Picture 4">
            <a:extLst>
              <a:ext uri="{FF2B5EF4-FFF2-40B4-BE49-F238E27FC236}">
                <a16:creationId xmlns:a16="http://schemas.microsoft.com/office/drawing/2014/main" id="{149BD379-F0A0-A167-7CBF-B2E67F5222DA}"/>
              </a:ext>
            </a:extLst>
          </p:cNvPr>
          <p:cNvPicPr>
            <a:picLocks noChangeAspect="1"/>
          </p:cNvPicPr>
          <p:nvPr/>
        </p:nvPicPr>
        <p:blipFill>
          <a:blip r:embed="rId2"/>
          <a:stretch>
            <a:fillRect/>
          </a:stretch>
        </p:blipFill>
        <p:spPr>
          <a:xfrm>
            <a:off x="1669867" y="2163756"/>
            <a:ext cx="7023510" cy="3950725"/>
          </a:xfrm>
          <a:prstGeom prst="rect">
            <a:avLst/>
          </a:prstGeom>
        </p:spPr>
      </p:pic>
    </p:spTree>
    <p:extLst>
      <p:ext uri="{BB962C8B-B14F-4D97-AF65-F5344CB8AC3E}">
        <p14:creationId xmlns:p14="http://schemas.microsoft.com/office/powerpoint/2010/main" val="2875790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8E9AF-88BA-4E40-572E-7E1E6BBA12A8}"/>
              </a:ext>
            </a:extLst>
          </p:cNvPr>
          <p:cNvSpPr>
            <a:spLocks noGrp="1"/>
          </p:cNvSpPr>
          <p:nvPr>
            <p:ph type="title"/>
          </p:nvPr>
        </p:nvSpPr>
        <p:spPr>
          <a:xfrm>
            <a:off x="3229337" y="794795"/>
            <a:ext cx="5929130" cy="1320800"/>
          </a:xfrm>
        </p:spPr>
        <p:txBody>
          <a:bodyPr>
            <a:normAutofit/>
          </a:bodyPr>
          <a:lstStyle/>
          <a:p>
            <a:r>
              <a:rPr lang="en-IN" sz="2800" dirty="0">
                <a:solidFill>
                  <a:schemeClr val="accent5"/>
                </a:solidFill>
              </a:rPr>
              <a:t>CONCLUSION</a:t>
            </a:r>
          </a:p>
        </p:txBody>
      </p:sp>
      <p:pic>
        <p:nvPicPr>
          <p:cNvPr id="14340" name="Picture 4" descr="Smart Waste Management System Using IOT ...">
            <a:extLst>
              <a:ext uri="{FF2B5EF4-FFF2-40B4-BE49-F238E27FC236}">
                <a16:creationId xmlns:a16="http://schemas.microsoft.com/office/drawing/2014/main" id="{CE1584D8-DAD1-CD3A-3DD6-E198AB4947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31435" y="3533330"/>
            <a:ext cx="2466975" cy="18478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67BFEB8-2572-66E1-BFE9-C955E4168F54}"/>
              </a:ext>
            </a:extLst>
          </p:cNvPr>
          <p:cNvSpPr txBox="1"/>
          <p:nvPr/>
        </p:nvSpPr>
        <p:spPr>
          <a:xfrm>
            <a:off x="844952" y="3567659"/>
            <a:ext cx="6238754" cy="2685351"/>
          </a:xfrm>
          <a:prstGeom prst="rect">
            <a:avLst/>
          </a:prstGeom>
          <a:noFill/>
        </p:spPr>
        <p:txBody>
          <a:bodyPr wrap="square">
            <a:spAutoFit/>
          </a:bodyPr>
          <a:lstStyle/>
          <a:p>
            <a:pPr algn="l" fontAlgn="ctr">
              <a:spcAft>
                <a:spcPts val="1500"/>
              </a:spcAft>
              <a:buNone/>
            </a:pPr>
            <a:r>
              <a:rPr lang="en-US" sz="2000" b="0" i="0" dirty="0">
                <a:solidFill>
                  <a:srgbClr val="001D35"/>
                </a:solidFill>
                <a:effectLst/>
                <a:latin typeface="Google Sans"/>
              </a:rPr>
              <a:t>                      </a:t>
            </a:r>
            <a:r>
              <a:rPr lang="en-US" sz="2000" dirty="0">
                <a:solidFill>
                  <a:srgbClr val="001D35"/>
                </a:solidFill>
                <a:latin typeface="Google Sans"/>
              </a:rPr>
              <a:t>I</a:t>
            </a:r>
            <a:r>
              <a:rPr lang="en-US" sz="2000" b="0" i="0" dirty="0">
                <a:solidFill>
                  <a:srgbClr val="001D35"/>
                </a:solidFill>
                <a:effectLst/>
                <a:latin typeface="Google Sans"/>
              </a:rPr>
              <a:t>ntegrating IoT into smart waste management systems offers a transformative approach to urban ecology, enabling real-time monitoring, optimized collection routes, and reduced operational costs, ultimately leading to cleaner, healthier, and more sustainable cities. </a:t>
            </a:r>
          </a:p>
          <a:p>
            <a:pPr>
              <a:buNone/>
            </a:pPr>
            <a:br>
              <a:rPr lang="en-US" b="0" i="0" dirty="0">
                <a:solidFill>
                  <a:srgbClr val="001D35"/>
                </a:solidFill>
                <a:effectLst/>
                <a:latin typeface="Google Sans"/>
              </a:rPr>
            </a:br>
            <a:endParaRPr lang="en-IN" dirty="0"/>
          </a:p>
        </p:txBody>
      </p:sp>
      <p:sp>
        <p:nvSpPr>
          <p:cNvPr id="4" name="TextBox 3">
            <a:extLst>
              <a:ext uri="{FF2B5EF4-FFF2-40B4-BE49-F238E27FC236}">
                <a16:creationId xmlns:a16="http://schemas.microsoft.com/office/drawing/2014/main" id="{30C9F8C9-9F7B-3C7F-7F39-1B4ACBFFF97E}"/>
              </a:ext>
            </a:extLst>
          </p:cNvPr>
          <p:cNvSpPr txBox="1"/>
          <p:nvPr/>
        </p:nvSpPr>
        <p:spPr>
          <a:xfrm>
            <a:off x="677334" y="1689904"/>
            <a:ext cx="8481133" cy="1600438"/>
          </a:xfrm>
          <a:prstGeom prst="rect">
            <a:avLst/>
          </a:prstGeom>
          <a:noFill/>
        </p:spPr>
        <p:txBody>
          <a:bodyPr wrap="square">
            <a:spAutoFit/>
          </a:bodyPr>
          <a:lstStyle/>
          <a:p>
            <a:pPr>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Real-time Alerts: </a:t>
            </a:r>
            <a:r>
              <a:rPr lang="en-IN" sz="2000" dirty="0">
                <a:latin typeface="Times New Roman" panose="02020603050405020304" pitchFamily="18" charset="0"/>
                <a:cs typeface="Times New Roman" panose="02020603050405020304" pitchFamily="18" charset="0"/>
              </a:rPr>
              <a:t>The buzzer provides instant warning signals in case of abnormal conditions.</a:t>
            </a:r>
          </a:p>
          <a:p>
            <a:pPr>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Realiable</a:t>
            </a:r>
            <a:r>
              <a:rPr lang="en-IN" sz="2000" b="1" dirty="0">
                <a:latin typeface="Times New Roman" panose="02020603050405020304" pitchFamily="18" charset="0"/>
                <a:cs typeface="Times New Roman" panose="02020603050405020304" pitchFamily="18" charset="0"/>
              </a:rPr>
              <a:t> &amp; Cost-Effective: </a:t>
            </a:r>
            <a:r>
              <a:rPr lang="en-IN" sz="2000" dirty="0">
                <a:latin typeface="Times New Roman" panose="02020603050405020304" pitchFamily="18" charset="0"/>
                <a:cs typeface="Times New Roman" panose="02020603050405020304" pitchFamily="18" charset="0"/>
              </a:rPr>
              <a:t>Uses Arduino-based sensors for an affordable and efficient safety solution.</a:t>
            </a:r>
          </a:p>
          <a:p>
            <a:pPr marL="0" indent="0">
              <a:buNone/>
            </a:pPr>
            <a:endParaRPr lang="en-IN" sz="1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4501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6B9897-1BCE-2550-8B8C-4420B987BE93}"/>
              </a:ext>
            </a:extLst>
          </p:cNvPr>
          <p:cNvSpPr txBox="1"/>
          <p:nvPr/>
        </p:nvSpPr>
        <p:spPr>
          <a:xfrm>
            <a:off x="3715472" y="532436"/>
            <a:ext cx="5292523" cy="523220"/>
          </a:xfrm>
          <a:prstGeom prst="rect">
            <a:avLst/>
          </a:prstGeom>
          <a:noFill/>
        </p:spPr>
        <p:txBody>
          <a:bodyPr wrap="square">
            <a:spAutoFit/>
          </a:bodyPr>
          <a:lstStyle/>
          <a:p>
            <a:r>
              <a:rPr lang="en-IN" sz="2800" b="1" dirty="0">
                <a:solidFill>
                  <a:srgbClr val="0070C0"/>
                </a:solidFill>
                <a:latin typeface="Times New Roman" panose="02020603050405020304" pitchFamily="18" charset="0"/>
                <a:cs typeface="Times New Roman" panose="02020603050405020304" pitchFamily="18" charset="0"/>
              </a:rPr>
              <a:t>OUTPUT SCREENS</a:t>
            </a:r>
            <a:endParaRPr lang="en-IN" sz="2800" dirty="0"/>
          </a:p>
        </p:txBody>
      </p:sp>
      <p:pic>
        <p:nvPicPr>
          <p:cNvPr id="7" name="Picture 6">
            <a:extLst>
              <a:ext uri="{FF2B5EF4-FFF2-40B4-BE49-F238E27FC236}">
                <a16:creationId xmlns:a16="http://schemas.microsoft.com/office/drawing/2014/main" id="{C53B880F-94CC-1AD1-6A7D-E3710CE50C1F}"/>
              </a:ext>
            </a:extLst>
          </p:cNvPr>
          <p:cNvPicPr>
            <a:picLocks noChangeAspect="1"/>
          </p:cNvPicPr>
          <p:nvPr/>
        </p:nvPicPr>
        <p:blipFill>
          <a:blip r:embed="rId2"/>
          <a:stretch>
            <a:fillRect/>
          </a:stretch>
        </p:blipFill>
        <p:spPr>
          <a:xfrm>
            <a:off x="8121086" y="1446832"/>
            <a:ext cx="3086100" cy="4310391"/>
          </a:xfrm>
          <a:prstGeom prst="rect">
            <a:avLst/>
          </a:prstGeom>
        </p:spPr>
      </p:pic>
      <p:pic>
        <p:nvPicPr>
          <p:cNvPr id="11" name="Picture 10">
            <a:extLst>
              <a:ext uri="{FF2B5EF4-FFF2-40B4-BE49-F238E27FC236}">
                <a16:creationId xmlns:a16="http://schemas.microsoft.com/office/drawing/2014/main" id="{32907748-0404-9100-2D59-904FA6F58665}"/>
              </a:ext>
            </a:extLst>
          </p:cNvPr>
          <p:cNvPicPr>
            <a:picLocks noChangeAspect="1"/>
          </p:cNvPicPr>
          <p:nvPr/>
        </p:nvPicPr>
        <p:blipFill>
          <a:blip r:embed="rId3"/>
          <a:stretch>
            <a:fillRect/>
          </a:stretch>
        </p:blipFill>
        <p:spPr>
          <a:xfrm>
            <a:off x="818669" y="1446833"/>
            <a:ext cx="3086100" cy="4310389"/>
          </a:xfrm>
          <a:prstGeom prst="rect">
            <a:avLst/>
          </a:prstGeom>
        </p:spPr>
      </p:pic>
      <p:pic>
        <p:nvPicPr>
          <p:cNvPr id="13" name="Picture 12">
            <a:extLst>
              <a:ext uri="{FF2B5EF4-FFF2-40B4-BE49-F238E27FC236}">
                <a16:creationId xmlns:a16="http://schemas.microsoft.com/office/drawing/2014/main" id="{09123D9F-DBBE-AF2F-167D-3B859CBAF01F}"/>
              </a:ext>
            </a:extLst>
          </p:cNvPr>
          <p:cNvPicPr>
            <a:picLocks noChangeAspect="1"/>
          </p:cNvPicPr>
          <p:nvPr/>
        </p:nvPicPr>
        <p:blipFill>
          <a:blip r:embed="rId4"/>
          <a:stretch>
            <a:fillRect/>
          </a:stretch>
        </p:blipFill>
        <p:spPr>
          <a:xfrm>
            <a:off x="4386805" y="1446833"/>
            <a:ext cx="3252245" cy="4310391"/>
          </a:xfrm>
          <a:prstGeom prst="rect">
            <a:avLst/>
          </a:prstGeom>
        </p:spPr>
      </p:pic>
    </p:spTree>
    <p:extLst>
      <p:ext uri="{BB962C8B-B14F-4D97-AF65-F5344CB8AC3E}">
        <p14:creationId xmlns:p14="http://schemas.microsoft.com/office/powerpoint/2010/main" val="14007684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3A52-98D3-E8B5-48F3-862853144F7F}"/>
              </a:ext>
            </a:extLst>
          </p:cNvPr>
          <p:cNvSpPr>
            <a:spLocks noGrp="1"/>
          </p:cNvSpPr>
          <p:nvPr>
            <p:ph type="title"/>
          </p:nvPr>
        </p:nvSpPr>
        <p:spPr>
          <a:xfrm>
            <a:off x="893643" y="1543665"/>
            <a:ext cx="8596668" cy="2235199"/>
          </a:xfrm>
        </p:spPr>
        <p:txBody>
          <a:bodyPr>
            <a:normAutofit/>
          </a:bodyPr>
          <a:lstStyle/>
          <a:p>
            <a:r>
              <a:rPr lang="en-IN" sz="4800" dirty="0">
                <a:solidFill>
                  <a:srgbClr val="0070C0"/>
                </a:solidFill>
              </a:rPr>
              <a:t>      </a:t>
            </a:r>
          </a:p>
        </p:txBody>
      </p:sp>
      <p:pic>
        <p:nvPicPr>
          <p:cNvPr id="15362" name="Picture 2" descr="How to Write a Genuine Thank You Note ...">
            <a:extLst>
              <a:ext uri="{FF2B5EF4-FFF2-40B4-BE49-F238E27FC236}">
                <a16:creationId xmlns:a16="http://schemas.microsoft.com/office/drawing/2014/main" id="{995C3799-6C8B-39CE-88FB-C9220B978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15" y="334297"/>
            <a:ext cx="9173496" cy="60173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31068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CD296-8DB7-FB64-D78F-294FE5E4BC7F}"/>
              </a:ext>
            </a:extLst>
          </p:cNvPr>
          <p:cNvSpPr>
            <a:spLocks noGrp="1"/>
          </p:cNvSpPr>
          <p:nvPr>
            <p:ph type="title"/>
          </p:nvPr>
        </p:nvSpPr>
        <p:spPr>
          <a:xfrm>
            <a:off x="677334" y="609600"/>
            <a:ext cx="8596668" cy="707923"/>
          </a:xfrm>
        </p:spPr>
        <p:txBody>
          <a:bodyPr/>
          <a:lstStyle/>
          <a:p>
            <a:r>
              <a:rPr lang="en-IN" sz="3200" dirty="0">
                <a:solidFill>
                  <a:schemeClr val="accent5"/>
                </a:solidFill>
              </a:rPr>
              <a:t>CONTENTS</a:t>
            </a:r>
            <a:r>
              <a:rPr lang="en-IN" dirty="0">
                <a:solidFill>
                  <a:schemeClr val="accent4"/>
                </a:solidFill>
              </a:rPr>
              <a:t> </a:t>
            </a:r>
          </a:p>
        </p:txBody>
      </p:sp>
      <p:sp>
        <p:nvSpPr>
          <p:cNvPr id="3" name="Content Placeholder 2">
            <a:extLst>
              <a:ext uri="{FF2B5EF4-FFF2-40B4-BE49-F238E27FC236}">
                <a16:creationId xmlns:a16="http://schemas.microsoft.com/office/drawing/2014/main" id="{2B657C57-5CAC-469B-803B-ED6E6EBF964D}"/>
              </a:ext>
            </a:extLst>
          </p:cNvPr>
          <p:cNvSpPr>
            <a:spLocks noGrp="1"/>
          </p:cNvSpPr>
          <p:nvPr>
            <p:ph idx="1"/>
          </p:nvPr>
        </p:nvSpPr>
        <p:spPr>
          <a:xfrm>
            <a:off x="540774" y="1543665"/>
            <a:ext cx="8733228" cy="4497697"/>
          </a:xfrm>
        </p:spPr>
        <p:txBody>
          <a:bodyPr/>
          <a:lstStyle/>
          <a:p>
            <a:pPr>
              <a:buFont typeface="Wingdings" panose="05000000000000000000" pitchFamily="2" charset="2"/>
              <a:buChar char="Ø"/>
            </a:pPr>
            <a:r>
              <a:rPr lang="en-IN" dirty="0"/>
              <a:t>Introduction</a:t>
            </a:r>
          </a:p>
          <a:p>
            <a:pPr>
              <a:buFont typeface="Wingdings" panose="05000000000000000000" pitchFamily="2" charset="2"/>
              <a:buChar char="Ø"/>
            </a:pPr>
            <a:r>
              <a:rPr lang="en-IN" dirty="0"/>
              <a:t>Internship Overview </a:t>
            </a:r>
          </a:p>
          <a:p>
            <a:pPr>
              <a:buFont typeface="Wingdings" panose="05000000000000000000" pitchFamily="2" charset="2"/>
              <a:buChar char="Ø"/>
            </a:pPr>
            <a:r>
              <a:rPr lang="en-IN" dirty="0"/>
              <a:t>Modules Of Internship</a:t>
            </a:r>
          </a:p>
          <a:p>
            <a:pPr>
              <a:buFont typeface="Wingdings" panose="05000000000000000000" pitchFamily="2" charset="2"/>
              <a:buChar char="Ø"/>
            </a:pPr>
            <a:r>
              <a:rPr lang="en-IN" dirty="0"/>
              <a:t>Internship Outcomes</a:t>
            </a:r>
          </a:p>
          <a:p>
            <a:pPr>
              <a:buFont typeface="Wingdings" panose="05000000000000000000" pitchFamily="2" charset="2"/>
              <a:buChar char="Ø"/>
            </a:pPr>
            <a:r>
              <a:rPr lang="en-IN" dirty="0"/>
              <a:t>Project Overview</a:t>
            </a:r>
          </a:p>
          <a:p>
            <a:pPr>
              <a:buFont typeface="Wingdings" panose="05000000000000000000" pitchFamily="2" charset="2"/>
              <a:buChar char="Ø"/>
            </a:pPr>
            <a:r>
              <a:rPr lang="en-IN" dirty="0"/>
              <a:t>Components(Hardware &amp; Software)</a:t>
            </a:r>
          </a:p>
          <a:p>
            <a:pPr>
              <a:buFont typeface="Wingdings" panose="05000000000000000000" pitchFamily="2" charset="2"/>
              <a:buChar char="Ø"/>
            </a:pPr>
            <a:r>
              <a:rPr lang="en-IN" dirty="0"/>
              <a:t>Working</a:t>
            </a:r>
          </a:p>
          <a:p>
            <a:pPr>
              <a:buFont typeface="Wingdings" panose="05000000000000000000" pitchFamily="2" charset="2"/>
              <a:buChar char="Ø"/>
            </a:pPr>
            <a:r>
              <a:rPr lang="en-IN" dirty="0"/>
              <a:t>Conclusion</a:t>
            </a:r>
          </a:p>
          <a:p>
            <a:pPr>
              <a:buFont typeface="Wingdings" panose="05000000000000000000" pitchFamily="2" charset="2"/>
              <a:buChar char="Ø"/>
            </a:pPr>
            <a:r>
              <a:rPr lang="en-IN" dirty="0"/>
              <a:t>Output Screens</a:t>
            </a:r>
          </a:p>
        </p:txBody>
      </p:sp>
    </p:spTree>
    <p:extLst>
      <p:ext uri="{BB962C8B-B14F-4D97-AF65-F5344CB8AC3E}">
        <p14:creationId xmlns:p14="http://schemas.microsoft.com/office/powerpoint/2010/main" val="1730858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C1E9E-8540-5658-108A-1F4510D39082}"/>
              </a:ext>
            </a:extLst>
          </p:cNvPr>
          <p:cNvSpPr>
            <a:spLocks noGrp="1"/>
          </p:cNvSpPr>
          <p:nvPr>
            <p:ph type="title"/>
          </p:nvPr>
        </p:nvSpPr>
        <p:spPr>
          <a:xfrm>
            <a:off x="3431458" y="580103"/>
            <a:ext cx="5842544" cy="629265"/>
          </a:xfrm>
        </p:spPr>
        <p:txBody>
          <a:bodyPr>
            <a:normAutofit/>
          </a:bodyPr>
          <a:lstStyle/>
          <a:p>
            <a:r>
              <a:rPr lang="en-IN" sz="2800" dirty="0">
                <a:solidFill>
                  <a:schemeClr val="accent5"/>
                </a:solidFill>
              </a:rPr>
              <a:t>INTRODUCTION</a:t>
            </a:r>
          </a:p>
        </p:txBody>
      </p:sp>
      <p:sp>
        <p:nvSpPr>
          <p:cNvPr id="7" name="Content Placeholder 4">
            <a:extLst>
              <a:ext uri="{FF2B5EF4-FFF2-40B4-BE49-F238E27FC236}">
                <a16:creationId xmlns:a16="http://schemas.microsoft.com/office/drawing/2014/main" id="{A7A596EF-F1BD-01D0-B47A-569D9822DC81}"/>
              </a:ext>
            </a:extLst>
          </p:cNvPr>
          <p:cNvSpPr txBox="1">
            <a:spLocks/>
          </p:cNvSpPr>
          <p:nvPr/>
        </p:nvSpPr>
        <p:spPr>
          <a:xfrm>
            <a:off x="764816" y="1376517"/>
            <a:ext cx="8735329" cy="4664846"/>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solidFill>
                  <a:schemeClr val="accent5"/>
                </a:solidFill>
              </a:rPr>
              <a:t>Name of the Training Partner : </a:t>
            </a:r>
            <a:r>
              <a:rPr lang="en-IN" dirty="0"/>
              <a:t>SMART BRIDGE</a:t>
            </a:r>
          </a:p>
          <a:p>
            <a:r>
              <a:rPr lang="en-IN" dirty="0">
                <a:solidFill>
                  <a:schemeClr val="accent5"/>
                </a:solidFill>
              </a:rPr>
              <a:t>Name of the Track : </a:t>
            </a:r>
            <a:r>
              <a:rPr lang="en-IN" dirty="0"/>
              <a:t>AWS (Cloud Practitioner)</a:t>
            </a:r>
          </a:p>
        </p:txBody>
      </p:sp>
      <p:pic>
        <p:nvPicPr>
          <p:cNvPr id="8" name="Picture 2" descr="TheSmartBridge | LinkedIn">
            <a:extLst>
              <a:ext uri="{FF2B5EF4-FFF2-40B4-BE49-F238E27FC236}">
                <a16:creationId xmlns:a16="http://schemas.microsoft.com/office/drawing/2014/main" id="{25A898C8-3215-1A60-7462-BC271DEBF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0541" y="2195975"/>
            <a:ext cx="1935727"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mazon Web Services (AWS) | OpenText">
            <a:extLst>
              <a:ext uri="{FF2B5EF4-FFF2-40B4-BE49-F238E27FC236}">
                <a16:creationId xmlns:a16="http://schemas.microsoft.com/office/drawing/2014/main" id="{1E54E803-C5CE-7D8D-10C8-558C837633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8904" y="2363823"/>
            <a:ext cx="2597405" cy="170659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A516FCB-1629-6070-36F5-6209E414FAAD}"/>
              </a:ext>
            </a:extLst>
          </p:cNvPr>
          <p:cNvSpPr txBox="1"/>
          <p:nvPr/>
        </p:nvSpPr>
        <p:spPr>
          <a:xfrm rot="10800000" flipV="1">
            <a:off x="894733" y="4426260"/>
            <a:ext cx="8735329" cy="1456809"/>
          </a:xfrm>
          <a:prstGeom prst="rect">
            <a:avLst/>
          </a:prstGeom>
          <a:noFill/>
        </p:spPr>
        <p:txBody>
          <a:bodyPr wrap="square">
            <a:spAutoFit/>
          </a:bodyPr>
          <a:lstStyle/>
          <a:p>
            <a:pPr>
              <a:spcAft>
                <a:spcPts val="1000"/>
              </a:spcAft>
              <a:buFont typeface="Wingdings" panose="05000000000000000000" pitchFamily="2" charset="2"/>
              <a:buChar char="q"/>
              <a:defRPr sz="2400"/>
            </a:pPr>
            <a:r>
              <a:rPr lang="en-IN" sz="1800" dirty="0">
                <a:latin typeface="Times New Roman" panose="02020603050405020304" pitchFamily="18" charset="0"/>
                <a:cs typeface="Times New Roman" panose="02020603050405020304" pitchFamily="18" charset="0"/>
              </a:rPr>
              <a:t>Smart Bridge provides Industry relevant Internships and trainings.</a:t>
            </a:r>
          </a:p>
          <a:p>
            <a:pPr>
              <a:spcAft>
                <a:spcPts val="1000"/>
              </a:spcAft>
              <a:buFont typeface="Wingdings" panose="05000000000000000000" pitchFamily="2" charset="2"/>
              <a:buChar char="q"/>
              <a:defRPr sz="2400"/>
            </a:pPr>
            <a:r>
              <a:rPr lang="en-IN" sz="1800" dirty="0">
                <a:latin typeface="Times New Roman" panose="02020603050405020304" pitchFamily="18" charset="0"/>
                <a:cs typeface="Times New Roman" panose="02020603050405020304" pitchFamily="18" charset="0"/>
              </a:rPr>
              <a:t>Collaboration with AWS for cloud certifications.</a:t>
            </a:r>
          </a:p>
          <a:p>
            <a:pPr>
              <a:spcAft>
                <a:spcPts val="1000"/>
              </a:spcAft>
              <a:buFont typeface="Wingdings" panose="05000000000000000000" pitchFamily="2" charset="2"/>
              <a:buChar char="q"/>
              <a:defRPr sz="2400"/>
            </a:pPr>
            <a:r>
              <a:rPr lang="en-IN" sz="1800" dirty="0">
                <a:latin typeface="Times New Roman" panose="02020603050405020304" pitchFamily="18" charset="0"/>
                <a:cs typeface="Times New Roman" panose="02020603050405020304" pitchFamily="18" charset="0"/>
              </a:rPr>
              <a:t>AWS cloud practitioner long term Internship powered by </a:t>
            </a:r>
            <a:r>
              <a:rPr lang="en-IN" sz="1800" dirty="0" err="1">
                <a:latin typeface="Times New Roman" panose="02020603050405020304" pitchFamily="18" charset="0"/>
                <a:cs typeface="Times New Roman" panose="02020603050405020304" pitchFamily="18" charset="0"/>
              </a:rPr>
              <a:t>SmartBridge</a:t>
            </a:r>
            <a:r>
              <a:rPr lang="en-IN" sz="1800" dirty="0">
                <a:latin typeface="Times New Roman" panose="02020603050405020304" pitchFamily="18" charset="0"/>
                <a:cs typeface="Times New Roman" panose="02020603050405020304" pitchFamily="18" charset="0"/>
              </a:rPr>
              <a:t> with a duration of 12 weeks.</a:t>
            </a:r>
          </a:p>
        </p:txBody>
      </p:sp>
    </p:spTree>
    <p:extLst>
      <p:ext uri="{BB962C8B-B14F-4D97-AF65-F5344CB8AC3E}">
        <p14:creationId xmlns:p14="http://schemas.microsoft.com/office/powerpoint/2010/main" val="4175405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CD7252-2818-7FE3-EB07-7F72CF5C5802}"/>
              </a:ext>
            </a:extLst>
          </p:cNvPr>
          <p:cNvSpPr txBox="1"/>
          <p:nvPr/>
        </p:nvSpPr>
        <p:spPr>
          <a:xfrm>
            <a:off x="2212258" y="432619"/>
            <a:ext cx="6939116" cy="461665"/>
          </a:xfrm>
          <a:prstGeom prst="rect">
            <a:avLst/>
          </a:prstGeom>
          <a:noFill/>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INTERNSHIP OVERVIEW</a:t>
            </a:r>
            <a:endParaRPr lang="en-IN" sz="2400" b="1" dirty="0"/>
          </a:p>
        </p:txBody>
      </p:sp>
      <p:sp>
        <p:nvSpPr>
          <p:cNvPr id="9" name="TextBox 8">
            <a:extLst>
              <a:ext uri="{FF2B5EF4-FFF2-40B4-BE49-F238E27FC236}">
                <a16:creationId xmlns:a16="http://schemas.microsoft.com/office/drawing/2014/main" id="{5F77982B-E8BF-7920-E4EF-DD514C15B176}"/>
              </a:ext>
            </a:extLst>
          </p:cNvPr>
          <p:cNvSpPr txBox="1"/>
          <p:nvPr/>
        </p:nvSpPr>
        <p:spPr>
          <a:xfrm>
            <a:off x="715756" y="1467616"/>
            <a:ext cx="8831364" cy="2267287"/>
          </a:xfrm>
          <a:prstGeom prst="rect">
            <a:avLst/>
          </a:prstGeom>
          <a:noFill/>
        </p:spPr>
        <p:txBody>
          <a:bodyPr wrap="square">
            <a:spAutoFit/>
          </a:bodyPr>
          <a:lstStyle/>
          <a:p>
            <a:pPr>
              <a:spcAft>
                <a:spcPts val="1000"/>
              </a:spcAft>
              <a:buFont typeface="Wingdings" panose="05000000000000000000" pitchFamily="2" charset="2"/>
              <a:buChar char="§"/>
              <a:defRPr sz="2400"/>
            </a:pPr>
            <a:r>
              <a:rPr lang="en-US" sz="1800" dirty="0">
                <a:latin typeface="Times New Roman" panose="02020603050405020304" pitchFamily="18" charset="0"/>
                <a:cs typeface="Times New Roman" panose="02020603050405020304" pitchFamily="18" charset="0"/>
              </a:rPr>
              <a:t>   This internship program focuses on </a:t>
            </a:r>
            <a:r>
              <a:rPr lang="en-US" sz="1800" b="1" dirty="0">
                <a:latin typeface="Times New Roman" panose="02020603050405020304" pitchFamily="18" charset="0"/>
                <a:cs typeface="Times New Roman" panose="02020603050405020304" pitchFamily="18" charset="0"/>
              </a:rPr>
              <a:t>AWS Cloud Computing </a:t>
            </a:r>
            <a:r>
              <a:rPr lang="en-US" sz="1800" dirty="0">
                <a:latin typeface="Times New Roman" panose="02020603050405020304" pitchFamily="18" charset="0"/>
                <a:cs typeface="Times New Roman" panose="02020603050405020304" pitchFamily="18" charset="0"/>
              </a:rPr>
              <a:t>fundamentals  and real-        world applications.</a:t>
            </a:r>
          </a:p>
          <a:p>
            <a:pPr>
              <a:spcAft>
                <a:spcPts val="1000"/>
              </a:spcAft>
              <a:buFont typeface="Wingdings" panose="05000000000000000000" pitchFamily="2" charset="2"/>
              <a:buChar char="§"/>
              <a:defRPr sz="2400"/>
            </a:pPr>
            <a:r>
              <a:rPr lang="en-US" sz="1800" dirty="0">
                <a:latin typeface="Times New Roman" panose="02020603050405020304" pitchFamily="18" charset="0"/>
                <a:cs typeface="Times New Roman" panose="02020603050405020304" pitchFamily="18" charset="0"/>
              </a:rPr>
              <a:t>   Covers AWS services , Security , Networking , Cloud Concepts .</a:t>
            </a:r>
          </a:p>
          <a:p>
            <a:pPr>
              <a:spcAft>
                <a:spcPts val="1000"/>
              </a:spcAft>
              <a:buFont typeface="Wingdings" panose="05000000000000000000" pitchFamily="2" charset="2"/>
              <a:buChar char="§"/>
              <a:defRPr sz="2400"/>
            </a:pPr>
            <a:r>
              <a:rPr lang="en-US" sz="1800" dirty="0">
                <a:latin typeface="Times New Roman" panose="02020603050405020304" pitchFamily="18" charset="0"/>
                <a:cs typeface="Times New Roman" panose="02020603050405020304" pitchFamily="18" charset="0"/>
              </a:rPr>
              <a:t>   Gain hands-on experience with AWS Cloud.</a:t>
            </a:r>
          </a:p>
          <a:p>
            <a:pPr>
              <a:spcAft>
                <a:spcPts val="1000"/>
              </a:spcAft>
              <a:buFont typeface="Wingdings" panose="05000000000000000000" pitchFamily="2" charset="2"/>
              <a:buChar char="§"/>
              <a:defRPr sz="2400"/>
            </a:pPr>
            <a:r>
              <a:rPr lang="en-US" sz="1800" dirty="0">
                <a:latin typeface="Times New Roman" panose="02020603050405020304" pitchFamily="18" charset="0"/>
                <a:cs typeface="Times New Roman" panose="02020603050405020304" pitchFamily="18" charset="0"/>
              </a:rPr>
              <a:t>   Work on real-world projects using Skill builder </a:t>
            </a:r>
            <a:r>
              <a:rPr lang="en-US" sz="1800" b="1" dirty="0">
                <a:latin typeface="Times New Roman" panose="02020603050405020304" pitchFamily="18" charset="0"/>
                <a:cs typeface="Times New Roman" panose="02020603050405020304" pitchFamily="18" charset="0"/>
              </a:rPr>
              <a:t>Cloud Quest</a:t>
            </a:r>
            <a:r>
              <a:rPr lang="en-US" sz="1800" dirty="0">
                <a:latin typeface="Times New Roman" panose="02020603050405020304" pitchFamily="18" charset="0"/>
                <a:cs typeface="Times New Roman" panose="02020603050405020304" pitchFamily="18" charset="0"/>
              </a:rPr>
              <a:t>.</a:t>
            </a:r>
          </a:p>
          <a:p>
            <a:pPr marL="285750" indent="-285750">
              <a:spcAft>
                <a:spcPts val="1000"/>
              </a:spcAft>
              <a:buFont typeface="Wingdings" panose="05000000000000000000" pitchFamily="2" charset="2"/>
              <a:buChar char="§"/>
              <a:defRPr sz="2400"/>
            </a:pPr>
            <a:r>
              <a:rPr lang="en-US" sz="1800" dirty="0">
                <a:latin typeface="Times New Roman" panose="02020603050405020304" pitchFamily="18" charset="0"/>
                <a:cs typeface="Times New Roman" panose="02020603050405020304" pitchFamily="18" charset="0"/>
              </a:rPr>
              <a:t>Global Certification guidance for AWS Cloud Practitioner.</a:t>
            </a:r>
          </a:p>
        </p:txBody>
      </p:sp>
      <p:pic>
        <p:nvPicPr>
          <p:cNvPr id="2050" name="Picture 2" descr="AWS Cloud Quest: Cloud Practitioner ...">
            <a:extLst>
              <a:ext uri="{FF2B5EF4-FFF2-40B4-BE49-F238E27FC236}">
                <a16:creationId xmlns:a16="http://schemas.microsoft.com/office/drawing/2014/main" id="{E2337872-3ACE-F297-71AC-8343A30A09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7082" y="3429000"/>
            <a:ext cx="2194898" cy="21948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5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8EA14232-ACA0-D261-B074-06B02643CB45}"/>
              </a:ext>
            </a:extLst>
          </p:cNvPr>
          <p:cNvSpPr>
            <a:spLocks noChangeArrowheads="1"/>
          </p:cNvSpPr>
          <p:nvPr/>
        </p:nvSpPr>
        <p:spPr bwMode="auto">
          <a:xfrm>
            <a:off x="432722" y="3586976"/>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7A22082F-7C35-FDF8-5ACC-C92C6CEF4016}"/>
              </a:ext>
            </a:extLst>
          </p:cNvPr>
          <p:cNvSpPr txBox="1"/>
          <p:nvPr/>
        </p:nvSpPr>
        <p:spPr>
          <a:xfrm rot="10800000" flipV="1">
            <a:off x="3382295" y="438031"/>
            <a:ext cx="5417575" cy="461665"/>
          </a:xfrm>
          <a:prstGeom prst="rect">
            <a:avLst/>
          </a:prstGeom>
          <a:noFill/>
        </p:spPr>
        <p:txBody>
          <a:bodyPr wrap="square">
            <a:spAutoFit/>
          </a:bodyPr>
          <a:lstStyle/>
          <a:p>
            <a:r>
              <a:rPr lang="en-IN" sz="2400" dirty="0">
                <a:solidFill>
                  <a:schemeClr val="accent5"/>
                </a:solidFill>
                <a:latin typeface="Times New Roman" panose="02020603050405020304" pitchFamily="18" charset="0"/>
                <a:cs typeface="Times New Roman" panose="02020603050405020304" pitchFamily="18" charset="0"/>
              </a:rPr>
              <a:t>KEY MODULES</a:t>
            </a:r>
            <a:endParaRPr lang="en-IN" sz="2400" dirty="0">
              <a:solidFill>
                <a:schemeClr val="accent5"/>
              </a:solidFill>
            </a:endParaRPr>
          </a:p>
        </p:txBody>
      </p:sp>
      <p:pic>
        <p:nvPicPr>
          <p:cNvPr id="12" name="Picture 12">
            <a:extLst>
              <a:ext uri="{FF2B5EF4-FFF2-40B4-BE49-F238E27FC236}">
                <a16:creationId xmlns:a16="http://schemas.microsoft.com/office/drawing/2014/main" id="{82A69201-A883-C091-8E3C-1E4FE6884D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1348" y="1425938"/>
            <a:ext cx="3307746" cy="222197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a:extLst>
              <a:ext uri="{FF2B5EF4-FFF2-40B4-BE49-F238E27FC236}">
                <a16:creationId xmlns:a16="http://schemas.microsoft.com/office/drawing/2014/main" id="{CA4F4DD5-8658-83E3-B238-5E31865D52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353" y="1425938"/>
            <a:ext cx="3520606" cy="2044392"/>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a:extLst>
              <a:ext uri="{FF2B5EF4-FFF2-40B4-BE49-F238E27FC236}">
                <a16:creationId xmlns:a16="http://schemas.microsoft.com/office/drawing/2014/main" id="{585A9F56-2BD8-73ED-5656-C0C6F4E1A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115" y="4140974"/>
            <a:ext cx="3558212" cy="246729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a:extLst>
              <a:ext uri="{FF2B5EF4-FFF2-40B4-BE49-F238E27FC236}">
                <a16:creationId xmlns:a16="http://schemas.microsoft.com/office/drawing/2014/main" id="{576C2FB8-ABA6-59AB-453C-64C65AA89C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7410" y="4140974"/>
            <a:ext cx="3675175" cy="2306502"/>
          </a:xfrm>
          <a:prstGeom prst="rect">
            <a:avLst/>
          </a:prstGeom>
          <a:noFill/>
          <a:extLst>
            <a:ext uri="{909E8E84-426E-40DD-AFC4-6F175D3DCCD1}">
              <a14:hiddenFill xmlns:a14="http://schemas.microsoft.com/office/drawing/2010/main">
                <a:solidFill>
                  <a:srgbClr val="FFFFFF"/>
                </a:solidFill>
              </a14:hiddenFill>
            </a:ext>
          </a:extLst>
        </p:spPr>
      </p:pic>
      <p:sp>
        <p:nvSpPr>
          <p:cNvPr id="16" name="Cloud 15">
            <a:extLst>
              <a:ext uri="{FF2B5EF4-FFF2-40B4-BE49-F238E27FC236}">
                <a16:creationId xmlns:a16="http://schemas.microsoft.com/office/drawing/2014/main" id="{10347883-98DB-BB94-776C-CF387D612D07}"/>
              </a:ext>
            </a:extLst>
          </p:cNvPr>
          <p:cNvSpPr/>
          <p:nvPr/>
        </p:nvSpPr>
        <p:spPr>
          <a:xfrm rot="11077132" flipH="1" flipV="1">
            <a:off x="1009832" y="1039606"/>
            <a:ext cx="279543" cy="221974"/>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rgbClr val="00B0F0"/>
              </a:solidFill>
            </a:endParaRPr>
          </a:p>
        </p:txBody>
      </p:sp>
      <p:sp>
        <p:nvSpPr>
          <p:cNvPr id="17" name="Cloud 16">
            <a:extLst>
              <a:ext uri="{FF2B5EF4-FFF2-40B4-BE49-F238E27FC236}">
                <a16:creationId xmlns:a16="http://schemas.microsoft.com/office/drawing/2014/main" id="{39085628-F155-2FE1-0E46-2A5FED9C6D3F}"/>
              </a:ext>
            </a:extLst>
          </p:cNvPr>
          <p:cNvSpPr/>
          <p:nvPr/>
        </p:nvSpPr>
        <p:spPr>
          <a:xfrm>
            <a:off x="5737410" y="1152157"/>
            <a:ext cx="214685" cy="21468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solidFill>
                <a:srgbClr val="00B0F0"/>
              </a:solidFill>
            </a:endParaRPr>
          </a:p>
        </p:txBody>
      </p:sp>
      <p:sp>
        <p:nvSpPr>
          <p:cNvPr id="18" name="Cloud 17">
            <a:extLst>
              <a:ext uri="{FF2B5EF4-FFF2-40B4-BE49-F238E27FC236}">
                <a16:creationId xmlns:a16="http://schemas.microsoft.com/office/drawing/2014/main" id="{D7D42C59-7BCF-38D0-5756-6D978DBF5701}"/>
              </a:ext>
            </a:extLst>
          </p:cNvPr>
          <p:cNvSpPr/>
          <p:nvPr/>
        </p:nvSpPr>
        <p:spPr>
          <a:xfrm>
            <a:off x="5809028" y="3781886"/>
            <a:ext cx="214685" cy="21468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19" name="Cloud 18">
            <a:extLst>
              <a:ext uri="{FF2B5EF4-FFF2-40B4-BE49-F238E27FC236}">
                <a16:creationId xmlns:a16="http://schemas.microsoft.com/office/drawing/2014/main" id="{42759150-ACE9-F28E-6735-BA4303D774F6}"/>
              </a:ext>
            </a:extLst>
          </p:cNvPr>
          <p:cNvSpPr/>
          <p:nvPr/>
        </p:nvSpPr>
        <p:spPr>
          <a:xfrm>
            <a:off x="1001348" y="3807672"/>
            <a:ext cx="214685" cy="214685"/>
          </a:xfrm>
          <a:prstGeom prst="cloud">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635E7768-D609-059A-94CE-FCA572A148F1}"/>
              </a:ext>
            </a:extLst>
          </p:cNvPr>
          <p:cNvSpPr txBox="1"/>
          <p:nvPr/>
        </p:nvSpPr>
        <p:spPr>
          <a:xfrm>
            <a:off x="1425677" y="1018314"/>
            <a:ext cx="7725697" cy="369332"/>
          </a:xfrm>
          <a:prstGeom prst="rect">
            <a:avLst/>
          </a:prstGeom>
          <a:noFill/>
        </p:spPr>
        <p:txBody>
          <a:bodyPr wrap="square">
            <a:spAutoFit/>
          </a:bodyPr>
          <a:lstStyle/>
          <a:p>
            <a:r>
              <a:rPr lang="en-IN" dirty="0">
                <a:solidFill>
                  <a:schemeClr val="tx2">
                    <a:lumMod val="75000"/>
                  </a:schemeClr>
                </a:solidFill>
                <a:latin typeface="Times New Roman" panose="02020603050405020304" pitchFamily="18" charset="0"/>
                <a:cs typeface="Times New Roman" panose="02020603050405020304" pitchFamily="18" charset="0"/>
              </a:rPr>
              <a:t>Cloud Concepts </a:t>
            </a:r>
            <a:endParaRPr lang="en-IN" dirty="0">
              <a:solidFill>
                <a:schemeClr val="tx2">
                  <a:lumMod val="75000"/>
                </a:schemeClr>
              </a:solidFill>
            </a:endParaRPr>
          </a:p>
        </p:txBody>
      </p:sp>
      <p:sp>
        <p:nvSpPr>
          <p:cNvPr id="25" name="TextBox 24">
            <a:extLst>
              <a:ext uri="{FF2B5EF4-FFF2-40B4-BE49-F238E27FC236}">
                <a16:creationId xmlns:a16="http://schemas.microsoft.com/office/drawing/2014/main" id="{D90C5D66-5C9E-D006-6B54-574BD996E0AB}"/>
              </a:ext>
            </a:extLst>
          </p:cNvPr>
          <p:cNvSpPr txBox="1"/>
          <p:nvPr/>
        </p:nvSpPr>
        <p:spPr>
          <a:xfrm>
            <a:off x="6091082" y="1018314"/>
            <a:ext cx="5746957" cy="461665"/>
          </a:xfrm>
          <a:prstGeom prst="rect">
            <a:avLst/>
          </a:prstGeom>
          <a:noFill/>
        </p:spPr>
        <p:txBody>
          <a:bodyPr wrap="square">
            <a:spAutoFit/>
          </a:bodyPr>
          <a:lstStyle/>
          <a:p>
            <a:pPr marL="0" indent="0">
              <a:spcAft>
                <a:spcPts val="1000"/>
              </a:spcAft>
              <a:buNone/>
              <a:defRPr sz="2400"/>
            </a:pPr>
            <a:r>
              <a:rPr lang="en-IN" sz="2400" dirty="0">
                <a:latin typeface="Times New Roman" panose="02020603050405020304" pitchFamily="18" charset="0"/>
                <a:cs typeface="Times New Roman" panose="02020603050405020304" pitchFamily="18" charset="0"/>
              </a:rPr>
              <a:t>AWS core services</a:t>
            </a:r>
          </a:p>
        </p:txBody>
      </p:sp>
      <p:sp>
        <p:nvSpPr>
          <p:cNvPr id="27" name="TextBox 26">
            <a:extLst>
              <a:ext uri="{FF2B5EF4-FFF2-40B4-BE49-F238E27FC236}">
                <a16:creationId xmlns:a16="http://schemas.microsoft.com/office/drawing/2014/main" id="{124F94B4-58D3-1D5F-0147-F617F60D863C}"/>
              </a:ext>
            </a:extLst>
          </p:cNvPr>
          <p:cNvSpPr txBox="1"/>
          <p:nvPr/>
        </p:nvSpPr>
        <p:spPr>
          <a:xfrm>
            <a:off x="1425677" y="3686201"/>
            <a:ext cx="6457231" cy="369332"/>
          </a:xfrm>
          <a:prstGeom prst="rect">
            <a:avLst/>
          </a:prstGeom>
          <a:noFill/>
        </p:spPr>
        <p:txBody>
          <a:bodyPr wrap="square">
            <a:spAutoFit/>
          </a:bodyPr>
          <a:lstStyle/>
          <a:p>
            <a:r>
              <a:rPr lang="en-IN" dirty="0"/>
              <a:t>Security</a:t>
            </a:r>
          </a:p>
        </p:txBody>
      </p:sp>
      <p:sp>
        <p:nvSpPr>
          <p:cNvPr id="29" name="TextBox 28">
            <a:extLst>
              <a:ext uri="{FF2B5EF4-FFF2-40B4-BE49-F238E27FC236}">
                <a16:creationId xmlns:a16="http://schemas.microsoft.com/office/drawing/2014/main" id="{48DF43E0-5CD1-5011-2ACA-18157FCE5BAC}"/>
              </a:ext>
            </a:extLst>
          </p:cNvPr>
          <p:cNvSpPr txBox="1"/>
          <p:nvPr/>
        </p:nvSpPr>
        <p:spPr>
          <a:xfrm>
            <a:off x="6420730" y="3686200"/>
            <a:ext cx="2379010" cy="369332"/>
          </a:xfrm>
          <a:prstGeom prst="rect">
            <a:avLst/>
          </a:prstGeom>
          <a:noFill/>
        </p:spPr>
        <p:txBody>
          <a:bodyPr wrap="square">
            <a:spAutoFit/>
          </a:bodyPr>
          <a:lstStyle/>
          <a:p>
            <a:r>
              <a:rPr lang="en-IN" dirty="0"/>
              <a:t>Billing and Pricing</a:t>
            </a:r>
          </a:p>
        </p:txBody>
      </p:sp>
    </p:spTree>
    <p:extLst>
      <p:ext uri="{BB962C8B-B14F-4D97-AF65-F5344CB8AC3E}">
        <p14:creationId xmlns:p14="http://schemas.microsoft.com/office/powerpoint/2010/main" val="3672397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5891E0B-98AD-536C-BAFE-886FABB55F8D}"/>
              </a:ext>
            </a:extLst>
          </p:cNvPr>
          <p:cNvSpPr>
            <a:spLocks noGrp="1"/>
          </p:cNvSpPr>
          <p:nvPr>
            <p:ph idx="1"/>
          </p:nvPr>
        </p:nvSpPr>
        <p:spPr>
          <a:xfrm>
            <a:off x="559347" y="1524000"/>
            <a:ext cx="8596668" cy="4409207"/>
          </a:xfrm>
        </p:spPr>
        <p:txBody>
          <a:bodyPr>
            <a:normAutofit/>
          </a:bodyPr>
          <a:lstStyle/>
          <a:p>
            <a:pPr>
              <a:spcAft>
                <a:spcPts val="1000"/>
              </a:spcAft>
              <a:buFont typeface="Wingdings" panose="05000000000000000000" pitchFamily="2" charset="2"/>
              <a:buChar char="ü"/>
              <a:defRPr sz="2400"/>
            </a:pPr>
            <a:r>
              <a:rPr lang="en-US" sz="1800" dirty="0">
                <a:latin typeface="Times New Roman" panose="02020603050405020304" pitchFamily="18" charset="0"/>
                <a:cs typeface="Times New Roman" panose="02020603050405020304" pitchFamily="18" charset="0"/>
              </a:rPr>
              <a:t>Proficiency in AWS services like EC2 , S3 , RDS , DynamoDB.</a:t>
            </a:r>
          </a:p>
          <a:p>
            <a:pPr>
              <a:spcAft>
                <a:spcPts val="1000"/>
              </a:spcAft>
              <a:buFont typeface="Wingdings" panose="05000000000000000000" pitchFamily="2" charset="2"/>
              <a:buChar char="ü"/>
              <a:defRPr sz="2400"/>
            </a:pPr>
            <a:r>
              <a:rPr lang="en-US" sz="1800" dirty="0">
                <a:latin typeface="Times New Roman" panose="02020603050405020304" pitchFamily="18" charset="0"/>
                <a:cs typeface="Times New Roman" panose="02020603050405020304" pitchFamily="18" charset="0"/>
              </a:rPr>
              <a:t>Official certification support.</a:t>
            </a:r>
          </a:p>
          <a:p>
            <a:pPr>
              <a:spcAft>
                <a:spcPts val="1000"/>
              </a:spcAft>
              <a:buFont typeface="Wingdings" panose="05000000000000000000" pitchFamily="2" charset="2"/>
              <a:buChar char="ü"/>
              <a:defRPr sz="2400"/>
            </a:pPr>
            <a:r>
              <a:rPr lang="en-US" sz="1800" dirty="0">
                <a:latin typeface="Times New Roman" panose="02020603050405020304" pitchFamily="18" charset="0"/>
                <a:cs typeface="Times New Roman" panose="02020603050405020304" pitchFamily="18" charset="0"/>
              </a:rPr>
              <a:t>Enhancing cloud security and monitoring strategies.</a:t>
            </a:r>
          </a:p>
          <a:p>
            <a:pPr>
              <a:spcAft>
                <a:spcPts val="1000"/>
              </a:spcAft>
              <a:buFont typeface="Wingdings" panose="05000000000000000000" pitchFamily="2" charset="2"/>
              <a:buChar char="ü"/>
              <a:defRPr sz="2400"/>
            </a:pPr>
            <a:r>
              <a:rPr lang="en-US" sz="1800" dirty="0">
                <a:latin typeface="Times New Roman" panose="02020603050405020304" pitchFamily="18" charset="0"/>
                <a:cs typeface="Times New Roman" panose="02020603050405020304" pitchFamily="18" charset="0"/>
              </a:rPr>
              <a:t>Career acceleration &amp; job opportunities.</a:t>
            </a:r>
          </a:p>
          <a:p>
            <a:pPr algn="l" fontAlgn="ctr">
              <a:spcAft>
                <a:spcPts val="1500"/>
              </a:spcAft>
              <a:buNone/>
            </a:pPr>
            <a:endParaRPr lang="en-US" b="0" i="0" dirty="0">
              <a:solidFill>
                <a:srgbClr val="1F1F1F"/>
              </a:solidFill>
              <a:effectLst/>
              <a:latin typeface="Google Sans"/>
            </a:endParaRPr>
          </a:p>
          <a:p>
            <a:pPr>
              <a:buNone/>
            </a:pPr>
            <a:endParaRPr lang="en-IN" dirty="0"/>
          </a:p>
        </p:txBody>
      </p:sp>
      <p:sp>
        <p:nvSpPr>
          <p:cNvPr id="7" name="TextBox 6">
            <a:extLst>
              <a:ext uri="{FF2B5EF4-FFF2-40B4-BE49-F238E27FC236}">
                <a16:creationId xmlns:a16="http://schemas.microsoft.com/office/drawing/2014/main" id="{DC9A6234-52ED-83C3-43EA-11143B79433C}"/>
              </a:ext>
            </a:extLst>
          </p:cNvPr>
          <p:cNvSpPr txBox="1"/>
          <p:nvPr/>
        </p:nvSpPr>
        <p:spPr>
          <a:xfrm>
            <a:off x="2802194" y="401573"/>
            <a:ext cx="5014452" cy="523220"/>
          </a:xfrm>
          <a:prstGeom prst="rect">
            <a:avLst/>
          </a:prstGeom>
          <a:noFill/>
        </p:spPr>
        <p:txBody>
          <a:bodyPr wrap="square">
            <a:spAutoFit/>
          </a:bodyPr>
          <a:lstStyle/>
          <a:p>
            <a:r>
              <a:rPr lang="en-IN" sz="2800" dirty="0">
                <a:solidFill>
                  <a:schemeClr val="accent5"/>
                </a:solidFill>
                <a:latin typeface="Times New Roman" panose="02020603050405020304" pitchFamily="18" charset="0"/>
                <a:cs typeface="Times New Roman" panose="02020603050405020304" pitchFamily="18" charset="0"/>
              </a:rPr>
              <a:t>INTERNSHIP OUTCOMES</a:t>
            </a:r>
            <a:endParaRPr lang="en-IN" sz="2800" dirty="0">
              <a:solidFill>
                <a:schemeClr val="accent5"/>
              </a:solidFill>
            </a:endParaRPr>
          </a:p>
        </p:txBody>
      </p:sp>
    </p:spTree>
    <p:extLst>
      <p:ext uri="{BB962C8B-B14F-4D97-AF65-F5344CB8AC3E}">
        <p14:creationId xmlns:p14="http://schemas.microsoft.com/office/powerpoint/2010/main" val="2281100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787D241B-1DCD-16CC-8FED-63F711986817}"/>
              </a:ext>
            </a:extLst>
          </p:cNvPr>
          <p:cNvSpPr txBox="1"/>
          <p:nvPr/>
        </p:nvSpPr>
        <p:spPr>
          <a:xfrm>
            <a:off x="3539612" y="471948"/>
            <a:ext cx="5670755" cy="461665"/>
          </a:xfrm>
          <a:prstGeom prst="rect">
            <a:avLst/>
          </a:prstGeom>
          <a:noFill/>
        </p:spPr>
        <p:txBody>
          <a:bodyPr wrap="square">
            <a:spAutoFit/>
          </a:bodyPr>
          <a:lstStyle/>
          <a:p>
            <a:r>
              <a:rPr lang="en-IN" sz="2400" b="1" dirty="0">
                <a:solidFill>
                  <a:schemeClr val="accent5"/>
                </a:solidFill>
                <a:latin typeface="Times New Roman" panose="02020603050405020304" pitchFamily="18" charset="0"/>
                <a:cs typeface="Times New Roman" panose="02020603050405020304" pitchFamily="18" charset="0"/>
              </a:rPr>
              <a:t>PROJECT OVERVIEW</a:t>
            </a:r>
            <a:endParaRPr lang="en-IN" sz="2400" dirty="0">
              <a:solidFill>
                <a:schemeClr val="accent5"/>
              </a:solidFill>
            </a:endParaRPr>
          </a:p>
        </p:txBody>
      </p:sp>
      <p:sp>
        <p:nvSpPr>
          <p:cNvPr id="12" name="TextBox 11">
            <a:extLst>
              <a:ext uri="{FF2B5EF4-FFF2-40B4-BE49-F238E27FC236}">
                <a16:creationId xmlns:a16="http://schemas.microsoft.com/office/drawing/2014/main" id="{B895608B-3969-E5FA-2B82-B28254849051}"/>
              </a:ext>
            </a:extLst>
          </p:cNvPr>
          <p:cNvSpPr txBox="1"/>
          <p:nvPr/>
        </p:nvSpPr>
        <p:spPr>
          <a:xfrm>
            <a:off x="894735" y="1219201"/>
            <a:ext cx="8236974" cy="461665"/>
          </a:xfrm>
          <a:prstGeom prst="rect">
            <a:avLst/>
          </a:prstGeom>
          <a:noFill/>
        </p:spPr>
        <p:txBody>
          <a:bodyPr wrap="square">
            <a:spAutoFit/>
          </a:bodyPr>
          <a:lstStyle/>
          <a:p>
            <a:pPr marL="342900" indent="-342900">
              <a:buFont typeface="Wingdings" panose="05000000000000000000" pitchFamily="2" charset="2"/>
              <a:buChar char="§"/>
            </a:pPr>
            <a:r>
              <a:rPr lang="en-IN" sz="2400" dirty="0">
                <a:solidFill>
                  <a:srgbClr val="0070C0"/>
                </a:solidFill>
                <a:latin typeface="Times New Roman" panose="02020603050405020304" pitchFamily="18" charset="0"/>
                <a:cs typeface="Times New Roman" panose="02020603050405020304" pitchFamily="18" charset="0"/>
              </a:rPr>
              <a:t>TITLE :      </a:t>
            </a:r>
            <a:r>
              <a:rPr lang="en-IN" sz="2400" b="1" dirty="0">
                <a:solidFill>
                  <a:schemeClr val="accent2">
                    <a:lumMod val="75000"/>
                  </a:schemeClr>
                </a:solidFill>
                <a:latin typeface="Garamond" panose="02020404030301010803" pitchFamily="18" charset="0"/>
                <a:cs typeface="Times New Roman" panose="02020603050405020304" pitchFamily="18" charset="0"/>
              </a:rPr>
              <a:t>SMART WASTE MANAGEMENT SYSTEM </a:t>
            </a:r>
            <a:endParaRPr lang="en-IN" sz="2400" b="1" dirty="0">
              <a:solidFill>
                <a:schemeClr val="accent2">
                  <a:lumMod val="75000"/>
                </a:schemeClr>
              </a:solidFill>
              <a:latin typeface="Garamond" panose="02020404030301010803" pitchFamily="18" charset="0"/>
            </a:endParaRPr>
          </a:p>
        </p:txBody>
      </p:sp>
      <p:sp>
        <p:nvSpPr>
          <p:cNvPr id="14" name="TextBox 13">
            <a:extLst>
              <a:ext uri="{FF2B5EF4-FFF2-40B4-BE49-F238E27FC236}">
                <a16:creationId xmlns:a16="http://schemas.microsoft.com/office/drawing/2014/main" id="{F6D18090-8F9E-5BF2-21C0-E52535462709}"/>
              </a:ext>
            </a:extLst>
          </p:cNvPr>
          <p:cNvSpPr txBox="1"/>
          <p:nvPr/>
        </p:nvSpPr>
        <p:spPr>
          <a:xfrm>
            <a:off x="914400" y="2064774"/>
            <a:ext cx="8236974" cy="2000548"/>
          </a:xfrm>
          <a:prstGeom prst="rect">
            <a:avLst/>
          </a:prstGeom>
          <a:noFill/>
        </p:spPr>
        <p:txBody>
          <a:bodyPr wrap="square">
            <a:spAutoFit/>
          </a:bodyPr>
          <a:lstStyle/>
          <a:p>
            <a:pPr marL="342900" indent="-342900">
              <a:buFont typeface="Wingdings" panose="05000000000000000000" pitchFamily="2" charset="2"/>
              <a:buChar char="§"/>
            </a:pPr>
            <a:r>
              <a:rPr lang="en-IN" sz="2400" dirty="0">
                <a:solidFill>
                  <a:srgbClr val="0070C0"/>
                </a:solidFill>
                <a:latin typeface="Times New Roman" panose="02020603050405020304" pitchFamily="18" charset="0"/>
                <a:cs typeface="Times New Roman" panose="02020603050405020304" pitchFamily="18" charset="0"/>
              </a:rPr>
              <a:t>Problem Statement : </a:t>
            </a:r>
            <a:r>
              <a:rPr lang="en-US" sz="2000" dirty="0">
                <a:solidFill>
                  <a:srgbClr val="001D35"/>
                </a:solidFill>
                <a:latin typeface="Google Sans"/>
                <a:cs typeface="Times New Roman" panose="02020603050405020304" pitchFamily="18" charset="0"/>
              </a:rPr>
              <a:t>T</a:t>
            </a:r>
            <a:r>
              <a:rPr lang="en-US" sz="2000" b="0" i="0" dirty="0">
                <a:solidFill>
                  <a:srgbClr val="001D35"/>
                </a:solidFill>
                <a:effectLst/>
                <a:latin typeface="Google Sans"/>
              </a:rPr>
              <a:t>o address the challenges of inefficient waste collection and disposal, leading to unsanitary conditions and environmental pollution, by implementing a system that optimizes collection routes, monitors bin fill levels, and promotes proper waste segregation, ultimately improving public health and environmental sustainability. </a:t>
            </a:r>
            <a:endParaRPr lang="en-IN" sz="2000" dirty="0">
              <a:solidFill>
                <a:srgbClr val="0070C0"/>
              </a:solidFill>
            </a:endParaRPr>
          </a:p>
        </p:txBody>
      </p:sp>
      <p:sp>
        <p:nvSpPr>
          <p:cNvPr id="16" name="TextBox 15">
            <a:extLst>
              <a:ext uri="{FF2B5EF4-FFF2-40B4-BE49-F238E27FC236}">
                <a16:creationId xmlns:a16="http://schemas.microsoft.com/office/drawing/2014/main" id="{775F9ACC-9128-17BE-E6D2-F49837FB44C1}"/>
              </a:ext>
            </a:extLst>
          </p:cNvPr>
          <p:cNvSpPr txBox="1"/>
          <p:nvPr/>
        </p:nvSpPr>
        <p:spPr>
          <a:xfrm rot="10800000" flipV="1">
            <a:off x="973394" y="4218398"/>
            <a:ext cx="8236973" cy="461665"/>
          </a:xfrm>
          <a:prstGeom prst="rect">
            <a:avLst/>
          </a:prstGeom>
          <a:noFill/>
        </p:spPr>
        <p:txBody>
          <a:bodyPr wrap="square">
            <a:spAutoFit/>
          </a:bodyPr>
          <a:lstStyle/>
          <a:p>
            <a:pPr marL="342900" indent="-342900">
              <a:buFont typeface="Wingdings" panose="05000000000000000000" pitchFamily="2" charset="2"/>
              <a:buChar char="§"/>
            </a:pPr>
            <a:r>
              <a:rPr lang="en-US" sz="2400" dirty="0">
                <a:solidFill>
                  <a:srgbClr val="0070C0"/>
                </a:solidFill>
                <a:latin typeface="Times New Roman" panose="02020603050405020304" pitchFamily="18" charset="0"/>
                <a:cs typeface="Times New Roman" panose="02020603050405020304" pitchFamily="18" charset="0"/>
              </a:rPr>
              <a:t>Key Challenges </a:t>
            </a:r>
            <a:r>
              <a:rPr lang="en-US" sz="2400" dirty="0">
                <a:solidFill>
                  <a:schemeClr val="accent6">
                    <a:lumMod val="75000"/>
                  </a:schemeClr>
                </a:solidFill>
                <a:latin typeface="Times New Roman" panose="02020603050405020304" pitchFamily="18" charset="0"/>
                <a:cs typeface="Times New Roman" panose="02020603050405020304" pitchFamily="18" charset="0"/>
              </a:rPr>
              <a:t>:</a:t>
            </a:r>
            <a:r>
              <a:rPr lang="en-US" sz="1800" dirty="0">
                <a:solidFill>
                  <a:schemeClr val="accent6">
                    <a:lumMod val="75000"/>
                  </a:schemeClr>
                </a:solidFill>
                <a:latin typeface="Times New Roman" panose="02020603050405020304" pitchFamily="18" charset="0"/>
                <a:cs typeface="Times New Roman" panose="02020603050405020304" pitchFamily="18" charset="0"/>
              </a:rPr>
              <a:t> </a:t>
            </a:r>
            <a:endParaRPr lang="en-IN" dirty="0"/>
          </a:p>
        </p:txBody>
      </p:sp>
      <p:sp>
        <p:nvSpPr>
          <p:cNvPr id="22" name="TextBox 21">
            <a:extLst>
              <a:ext uri="{FF2B5EF4-FFF2-40B4-BE49-F238E27FC236}">
                <a16:creationId xmlns:a16="http://schemas.microsoft.com/office/drawing/2014/main" id="{DDBD12A1-DF70-CD84-86F0-E10F055AF25B}"/>
              </a:ext>
            </a:extLst>
          </p:cNvPr>
          <p:cNvSpPr txBox="1"/>
          <p:nvPr/>
        </p:nvSpPr>
        <p:spPr>
          <a:xfrm rot="10800000" flipV="1">
            <a:off x="3539605" y="4344202"/>
            <a:ext cx="5611761" cy="670755"/>
          </a:xfrm>
          <a:prstGeom prst="rect">
            <a:avLst/>
          </a:prstGeom>
          <a:noFill/>
        </p:spPr>
        <p:txBody>
          <a:bodyPr wrap="square">
            <a:spAutoFit/>
          </a:bodyPr>
          <a:lstStyle/>
          <a:p>
            <a:r>
              <a:rPr lang="en-IN" i="0" dirty="0">
                <a:solidFill>
                  <a:srgbClr val="001D35"/>
                </a:solidFill>
                <a:effectLst/>
                <a:latin typeface="Google Sans"/>
              </a:rPr>
              <a:t> High Initial costs</a:t>
            </a:r>
          </a:p>
          <a:p>
            <a:r>
              <a:rPr lang="en-IN" i="0" dirty="0">
                <a:solidFill>
                  <a:srgbClr val="001D35"/>
                </a:solidFill>
                <a:effectLst/>
                <a:latin typeface="Google Sans"/>
              </a:rPr>
              <a:t> Waste Segregation</a:t>
            </a:r>
            <a:endParaRPr lang="en-IN" dirty="0"/>
          </a:p>
        </p:txBody>
      </p:sp>
      <p:sp>
        <p:nvSpPr>
          <p:cNvPr id="24" name="TextBox 23">
            <a:extLst>
              <a:ext uri="{FF2B5EF4-FFF2-40B4-BE49-F238E27FC236}">
                <a16:creationId xmlns:a16="http://schemas.microsoft.com/office/drawing/2014/main" id="{6C096215-0427-638B-D410-D23F5D4A80C4}"/>
              </a:ext>
            </a:extLst>
          </p:cNvPr>
          <p:cNvSpPr txBox="1"/>
          <p:nvPr/>
        </p:nvSpPr>
        <p:spPr>
          <a:xfrm rot="10800000" flipV="1">
            <a:off x="3569107" y="4956096"/>
            <a:ext cx="5611760" cy="369332"/>
          </a:xfrm>
          <a:prstGeom prst="rect">
            <a:avLst/>
          </a:prstGeom>
          <a:noFill/>
        </p:spPr>
        <p:txBody>
          <a:bodyPr wrap="square">
            <a:spAutoFit/>
          </a:bodyPr>
          <a:lstStyle/>
          <a:p>
            <a:r>
              <a:rPr lang="en-IN" i="0" dirty="0">
                <a:solidFill>
                  <a:srgbClr val="001D35"/>
                </a:solidFill>
                <a:effectLst/>
                <a:latin typeface="Google Sans"/>
              </a:rPr>
              <a:t> Public Awareness</a:t>
            </a:r>
            <a:endParaRPr lang="en-IN" dirty="0"/>
          </a:p>
        </p:txBody>
      </p:sp>
      <p:sp>
        <p:nvSpPr>
          <p:cNvPr id="28" name="TextBox 27">
            <a:extLst>
              <a:ext uri="{FF2B5EF4-FFF2-40B4-BE49-F238E27FC236}">
                <a16:creationId xmlns:a16="http://schemas.microsoft.com/office/drawing/2014/main" id="{0D00961B-75ED-D96C-2B95-3B546BFDE735}"/>
              </a:ext>
            </a:extLst>
          </p:cNvPr>
          <p:cNvSpPr txBox="1"/>
          <p:nvPr/>
        </p:nvSpPr>
        <p:spPr>
          <a:xfrm rot="10800000" flipV="1">
            <a:off x="3569106" y="5316590"/>
            <a:ext cx="5582263" cy="369332"/>
          </a:xfrm>
          <a:prstGeom prst="rect">
            <a:avLst/>
          </a:prstGeom>
          <a:noFill/>
        </p:spPr>
        <p:txBody>
          <a:bodyPr wrap="square">
            <a:spAutoFit/>
          </a:bodyPr>
          <a:lstStyle/>
          <a:p>
            <a:r>
              <a:rPr lang="en-IN" i="0" dirty="0">
                <a:solidFill>
                  <a:srgbClr val="001D35"/>
                </a:solidFill>
                <a:effectLst/>
                <a:latin typeface="Google Sans"/>
              </a:rPr>
              <a:t> Data Security and Privacy</a:t>
            </a:r>
            <a:endParaRPr lang="en-IN" dirty="0"/>
          </a:p>
        </p:txBody>
      </p:sp>
    </p:spTree>
    <p:extLst>
      <p:ext uri="{BB962C8B-B14F-4D97-AF65-F5344CB8AC3E}">
        <p14:creationId xmlns:p14="http://schemas.microsoft.com/office/powerpoint/2010/main" val="3215005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744F4-0AA7-B62C-9263-D1FB760210C8}"/>
              </a:ext>
            </a:extLst>
          </p:cNvPr>
          <p:cNvSpPr>
            <a:spLocks noGrp="1"/>
          </p:cNvSpPr>
          <p:nvPr>
            <p:ph type="title"/>
          </p:nvPr>
        </p:nvSpPr>
        <p:spPr>
          <a:xfrm>
            <a:off x="677334" y="609600"/>
            <a:ext cx="8596668" cy="776748"/>
          </a:xfrm>
        </p:spPr>
        <p:txBody>
          <a:bodyPr>
            <a:normAutofit/>
          </a:bodyPr>
          <a:lstStyle/>
          <a:p>
            <a:r>
              <a:rPr lang="en-IN" sz="3200" dirty="0">
                <a:latin typeface="Calibri" panose="020F0502020204030204" pitchFamily="34" charset="0"/>
                <a:ea typeface="Calibri" panose="020F0502020204030204" pitchFamily="34" charset="0"/>
                <a:cs typeface="Calibri" panose="020F0502020204030204" pitchFamily="34" charset="0"/>
              </a:rPr>
              <a:t>                           </a:t>
            </a:r>
            <a:r>
              <a:rPr lang="en-IN" sz="3200" u="sng" dirty="0">
                <a:solidFill>
                  <a:schemeClr val="accent5"/>
                </a:solidFill>
                <a:latin typeface="Calibri" panose="020F0502020204030204" pitchFamily="34" charset="0"/>
                <a:ea typeface="Calibri" panose="020F0502020204030204" pitchFamily="34" charset="0"/>
                <a:cs typeface="Calibri" panose="020F0502020204030204" pitchFamily="34" charset="0"/>
              </a:rPr>
              <a:t>COMPONENTS</a:t>
            </a:r>
            <a:r>
              <a:rPr lang="en-IN" sz="3200" u="sng" dirty="0">
                <a:solidFill>
                  <a:srgbClr val="7030A0"/>
                </a:solidFill>
                <a:latin typeface="Calibri" panose="020F0502020204030204" pitchFamily="34" charset="0"/>
                <a:ea typeface="Calibri" panose="020F0502020204030204" pitchFamily="34" charset="0"/>
                <a:cs typeface="Calibri" panose="020F0502020204030204" pitchFamily="34" charset="0"/>
              </a:rPr>
              <a:t> </a:t>
            </a:r>
          </a:p>
        </p:txBody>
      </p:sp>
      <p:pic>
        <p:nvPicPr>
          <p:cNvPr id="6146" name="Picture 2" descr="Generic ESP8266 Nodemcu Esp8266 Lua ...">
            <a:extLst>
              <a:ext uri="{FF2B5EF4-FFF2-40B4-BE49-F238E27FC236}">
                <a16:creationId xmlns:a16="http://schemas.microsoft.com/office/drawing/2014/main" id="{C3918A9C-E2AD-FBA7-9599-69323F8F87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4004" y="1351780"/>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C-SR04 Ultrasonic Distance Sensor for ...">
            <a:extLst>
              <a:ext uri="{FF2B5EF4-FFF2-40B4-BE49-F238E27FC236}">
                <a16:creationId xmlns:a16="http://schemas.microsoft.com/office/drawing/2014/main" id="{DC66A02D-87AA-8889-CB44-F9B470673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75" y="132645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MQ135 air quality sensor module ...">
            <a:extLst>
              <a:ext uri="{FF2B5EF4-FFF2-40B4-BE49-F238E27FC236}">
                <a16:creationId xmlns:a16="http://schemas.microsoft.com/office/drawing/2014/main" id="{DF834E09-DF0C-2C33-8707-25F540A1E1D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1746" y="1482367"/>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In-Depth: Interface OLED Graphic Display Module with Arduino">
            <a:extLst>
              <a:ext uri="{FF2B5EF4-FFF2-40B4-BE49-F238E27FC236}">
                <a16:creationId xmlns:a16="http://schemas.microsoft.com/office/drawing/2014/main" id="{FD9E7AB3-D71B-66DD-A371-87D66B2FF9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3309" y="4434657"/>
            <a:ext cx="1544756" cy="1544756"/>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What is a Jumper Wire?">
            <a:extLst>
              <a:ext uri="{FF2B5EF4-FFF2-40B4-BE49-F238E27FC236}">
                <a16:creationId xmlns:a16="http://schemas.microsoft.com/office/drawing/2014/main" id="{F6DF8D70-3DE5-A900-E2D1-F429E250A93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88765" y="4281714"/>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6158" name="Picture 14" descr="5mm LED Light Assorted Kit | Green ...">
            <a:extLst>
              <a:ext uri="{FF2B5EF4-FFF2-40B4-BE49-F238E27FC236}">
                <a16:creationId xmlns:a16="http://schemas.microsoft.com/office/drawing/2014/main" id="{73D6F967-319F-AEE2-5052-FD429A83C1B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21794" y="4041075"/>
            <a:ext cx="2133600" cy="2133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9A6E09D-0E5E-EE56-D812-867008347749}"/>
              </a:ext>
            </a:extLst>
          </p:cNvPr>
          <p:cNvSpPr txBox="1"/>
          <p:nvPr/>
        </p:nvSpPr>
        <p:spPr>
          <a:xfrm>
            <a:off x="677334" y="3246792"/>
            <a:ext cx="2206101" cy="369332"/>
          </a:xfrm>
          <a:prstGeom prst="rect">
            <a:avLst/>
          </a:prstGeom>
          <a:noFill/>
        </p:spPr>
        <p:txBody>
          <a:bodyPr wrap="square">
            <a:spAutoFit/>
          </a:bodyPr>
          <a:lstStyle/>
          <a:p>
            <a:r>
              <a:rPr lang="en-IN" sz="18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Nodemcu</a:t>
            </a:r>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esp8266</a:t>
            </a:r>
            <a:endParaRPr lang="en-IN" dirty="0">
              <a:solidFill>
                <a:schemeClr val="tx1">
                  <a:lumMod val="95000"/>
                  <a:lumOff val="5000"/>
                </a:schemeClr>
              </a:solidFill>
            </a:endParaRPr>
          </a:p>
        </p:txBody>
      </p:sp>
      <p:sp>
        <p:nvSpPr>
          <p:cNvPr id="7" name="TextBox 6">
            <a:extLst>
              <a:ext uri="{FF2B5EF4-FFF2-40B4-BE49-F238E27FC236}">
                <a16:creationId xmlns:a16="http://schemas.microsoft.com/office/drawing/2014/main" id="{C7993DA7-5E8A-0237-3810-B795DB125BDB}"/>
              </a:ext>
            </a:extLst>
          </p:cNvPr>
          <p:cNvSpPr txBox="1"/>
          <p:nvPr/>
        </p:nvSpPr>
        <p:spPr>
          <a:xfrm>
            <a:off x="4041058" y="3494904"/>
            <a:ext cx="2293065"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ultrasonic sensor</a:t>
            </a:r>
            <a:endParaRPr lang="en-IN" dirty="0">
              <a:solidFill>
                <a:schemeClr val="tx1">
                  <a:lumMod val="95000"/>
                  <a:lumOff val="5000"/>
                </a:schemeClr>
              </a:solidFill>
            </a:endParaRPr>
          </a:p>
        </p:txBody>
      </p:sp>
      <p:sp>
        <p:nvSpPr>
          <p:cNvPr id="9" name="TextBox 8">
            <a:extLst>
              <a:ext uri="{FF2B5EF4-FFF2-40B4-BE49-F238E27FC236}">
                <a16:creationId xmlns:a16="http://schemas.microsoft.com/office/drawing/2014/main" id="{20FD5BC4-B1D9-2AF6-9E62-CFAEB263FD2D}"/>
              </a:ext>
            </a:extLst>
          </p:cNvPr>
          <p:cNvSpPr txBox="1"/>
          <p:nvPr/>
        </p:nvSpPr>
        <p:spPr>
          <a:xfrm>
            <a:off x="8101781" y="3469582"/>
            <a:ext cx="1445342"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mq135</a:t>
            </a:r>
            <a:endParaRPr lang="en-IN" dirty="0">
              <a:solidFill>
                <a:schemeClr val="tx1">
                  <a:lumMod val="95000"/>
                  <a:lumOff val="5000"/>
                </a:schemeClr>
              </a:solidFill>
            </a:endParaRPr>
          </a:p>
        </p:txBody>
      </p:sp>
      <p:sp>
        <p:nvSpPr>
          <p:cNvPr id="11" name="TextBox 10">
            <a:extLst>
              <a:ext uri="{FF2B5EF4-FFF2-40B4-BE49-F238E27FC236}">
                <a16:creationId xmlns:a16="http://schemas.microsoft.com/office/drawing/2014/main" id="{0C15FB4B-4B15-8C3A-3235-DE0077C5BFF7}"/>
              </a:ext>
            </a:extLst>
          </p:cNvPr>
          <p:cNvSpPr txBox="1"/>
          <p:nvPr/>
        </p:nvSpPr>
        <p:spPr>
          <a:xfrm>
            <a:off x="1139980" y="6059032"/>
            <a:ext cx="1091413" cy="646331"/>
          </a:xfrm>
          <a:prstGeom prst="rect">
            <a:avLst/>
          </a:prstGeom>
          <a:noFill/>
        </p:spPr>
        <p:txBody>
          <a:bodyPr wrap="square">
            <a:spAutoFit/>
          </a:bodyPr>
          <a:lstStyle/>
          <a:p>
            <a:r>
              <a:rPr lang="en-IN" sz="1800" dirty="0" err="1">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Oled</a:t>
            </a:r>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 sensor</a:t>
            </a:r>
            <a:endParaRPr lang="en-IN" dirty="0">
              <a:solidFill>
                <a:schemeClr val="tx1">
                  <a:lumMod val="95000"/>
                  <a:lumOff val="5000"/>
                </a:schemeClr>
              </a:solidFill>
            </a:endParaRPr>
          </a:p>
        </p:txBody>
      </p:sp>
      <p:sp>
        <p:nvSpPr>
          <p:cNvPr id="13" name="TextBox 12">
            <a:extLst>
              <a:ext uri="{FF2B5EF4-FFF2-40B4-BE49-F238E27FC236}">
                <a16:creationId xmlns:a16="http://schemas.microsoft.com/office/drawing/2014/main" id="{217F208D-2A99-06A8-6697-9E501AE63A59}"/>
              </a:ext>
            </a:extLst>
          </p:cNvPr>
          <p:cNvSpPr txBox="1"/>
          <p:nvPr/>
        </p:nvSpPr>
        <p:spPr>
          <a:xfrm rot="10800000" flipV="1">
            <a:off x="3901258" y="5833123"/>
            <a:ext cx="2293065"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jumper wires </a:t>
            </a:r>
            <a:endParaRPr lang="en-IN" dirty="0">
              <a:solidFill>
                <a:schemeClr val="tx1">
                  <a:lumMod val="95000"/>
                  <a:lumOff val="5000"/>
                </a:schemeClr>
              </a:solidFill>
            </a:endParaRPr>
          </a:p>
        </p:txBody>
      </p:sp>
      <p:sp>
        <p:nvSpPr>
          <p:cNvPr id="15" name="TextBox 14">
            <a:extLst>
              <a:ext uri="{FF2B5EF4-FFF2-40B4-BE49-F238E27FC236}">
                <a16:creationId xmlns:a16="http://schemas.microsoft.com/office/drawing/2014/main" id="{99FBF615-0FA2-8A9B-1104-631A68C2FD78}"/>
              </a:ext>
            </a:extLst>
          </p:cNvPr>
          <p:cNvSpPr txBox="1"/>
          <p:nvPr/>
        </p:nvSpPr>
        <p:spPr>
          <a:xfrm>
            <a:off x="7683264" y="6095553"/>
            <a:ext cx="605330" cy="369332"/>
          </a:xfrm>
          <a:prstGeom prst="rect">
            <a:avLst/>
          </a:prstGeom>
          <a:noFill/>
        </p:spPr>
        <p:txBody>
          <a:bodyPr wrap="square">
            <a:spAutoFit/>
          </a:bodyPr>
          <a:lstStyle/>
          <a:p>
            <a:r>
              <a:rPr lang="en-IN" sz="1800"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led</a:t>
            </a:r>
            <a:endParaRPr lang="en-IN" dirty="0">
              <a:solidFill>
                <a:schemeClr val="tx1">
                  <a:lumMod val="95000"/>
                  <a:lumOff val="5000"/>
                </a:schemeClr>
              </a:solidFill>
            </a:endParaRPr>
          </a:p>
        </p:txBody>
      </p:sp>
    </p:spTree>
    <p:extLst>
      <p:ext uri="{BB962C8B-B14F-4D97-AF65-F5344CB8AC3E}">
        <p14:creationId xmlns:p14="http://schemas.microsoft.com/office/powerpoint/2010/main" val="205656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AC17B0-1F7A-6B68-F997-DD73AAECEE6D}"/>
              </a:ext>
            </a:extLst>
          </p:cNvPr>
          <p:cNvSpPr txBox="1"/>
          <p:nvPr/>
        </p:nvSpPr>
        <p:spPr>
          <a:xfrm>
            <a:off x="3647768" y="373626"/>
            <a:ext cx="5503606" cy="461665"/>
          </a:xfrm>
          <a:prstGeom prst="rect">
            <a:avLst/>
          </a:prstGeom>
          <a:noFill/>
        </p:spPr>
        <p:txBody>
          <a:bodyPr wrap="square">
            <a:spAutoFit/>
          </a:bodyPr>
          <a:lstStyle/>
          <a:p>
            <a:r>
              <a:rPr lang="en-IN" sz="2400" b="1" dirty="0">
                <a:solidFill>
                  <a:srgbClr val="0070C0"/>
                </a:solidFill>
                <a:latin typeface="Times New Roman" panose="02020603050405020304" pitchFamily="18" charset="0"/>
                <a:cs typeface="Times New Roman" panose="02020603050405020304" pitchFamily="18" charset="0"/>
              </a:rPr>
              <a:t>BLOCK DIAGRAM </a:t>
            </a:r>
            <a:endParaRPr lang="en-IN" sz="2400" dirty="0"/>
          </a:p>
        </p:txBody>
      </p:sp>
      <p:pic>
        <p:nvPicPr>
          <p:cNvPr id="3074" name="Picture 2" descr="IoT Based Smart Waste Management System for Smart City using Arduino with  ESP8266">
            <a:extLst>
              <a:ext uri="{FF2B5EF4-FFF2-40B4-BE49-F238E27FC236}">
                <a16:creationId xmlns:a16="http://schemas.microsoft.com/office/drawing/2014/main" id="{46636E0C-0423-3059-69C0-ED49ECD0D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68" y="1585913"/>
            <a:ext cx="7158345" cy="398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7284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773</TotalTime>
  <Words>975</Words>
  <Application>Microsoft Office PowerPoint</Application>
  <PresentationFormat>Widescreen</PresentationFormat>
  <Paragraphs>111</Paragraphs>
  <Slides>18</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Calibri</vt:lpstr>
      <vt:lpstr>Californian FB</vt:lpstr>
      <vt:lpstr>Garamond</vt:lpstr>
      <vt:lpstr>Google Sans</vt:lpstr>
      <vt:lpstr>Open Sans</vt:lpstr>
      <vt:lpstr>Times New Roman</vt:lpstr>
      <vt:lpstr>Trebuchet MS</vt:lpstr>
      <vt:lpstr>Wingdings</vt:lpstr>
      <vt:lpstr>Wingdings 3</vt:lpstr>
      <vt:lpstr>Facet</vt:lpstr>
      <vt:lpstr>KALLAM HARANADHAREDDY INSTITUTE OF TECHNOLOGY (Autonomous) Chowdavaram, Guntur Dt. Amaravathi , Andhra Pradesh Affiliated to jntuk , approved by aicte , New Delhi </vt:lpstr>
      <vt:lpstr>CONTENTS </vt:lpstr>
      <vt:lpstr>INTRODUCTION</vt:lpstr>
      <vt:lpstr>PowerPoint Presentation</vt:lpstr>
      <vt:lpstr>PowerPoint Presentation</vt:lpstr>
      <vt:lpstr>PowerPoint Presentation</vt:lpstr>
      <vt:lpstr>PowerPoint Presentation</vt:lpstr>
      <vt:lpstr>                           COMPONENTS </vt:lpstr>
      <vt:lpstr>PowerPoint Presentation</vt:lpstr>
      <vt:lpstr>PowerPoint Presentation</vt:lpstr>
      <vt:lpstr>PowerPoint Presentation</vt:lpstr>
      <vt:lpstr>PowerPoint Presentation</vt:lpstr>
      <vt:lpstr>PowerPoint Presentation</vt:lpstr>
      <vt:lpstr>PowerPoint Presentation</vt:lpstr>
      <vt:lpstr>GITHUB LINK: https://github.com/Vennela434/Smart-Waste-Management-System </vt:lpstr>
      <vt:lpstr>CONCLUSION</vt:lpstr>
      <vt:lpstr>PowerPoint Presentation</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Vennela Kommuri</dc:creator>
  <cp:lastModifiedBy>Vennela Kommuri</cp:lastModifiedBy>
  <cp:revision>4</cp:revision>
  <dcterms:created xsi:type="dcterms:W3CDTF">2025-03-16T07:08:03Z</dcterms:created>
  <dcterms:modified xsi:type="dcterms:W3CDTF">2025-04-05T18:07:58Z</dcterms:modified>
</cp:coreProperties>
</file>