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351" r:id="rId5"/>
    <p:sldId id="352" r:id="rId6"/>
    <p:sldId id="257" r:id="rId7"/>
    <p:sldId id="350" r:id="rId8"/>
    <p:sldId id="338" r:id="rId9"/>
    <p:sldId id="339" r:id="rId10"/>
    <p:sldId id="335" r:id="rId11"/>
    <p:sldId id="349" r:id="rId12"/>
    <p:sldId id="341" r:id="rId13"/>
    <p:sldId id="336" r:id="rId14"/>
    <p:sldId id="343" r:id="rId15"/>
    <p:sldId id="347" r:id="rId16"/>
    <p:sldId id="344" r:id="rId17"/>
    <p:sldId id="346" r:id="rId18"/>
    <p:sldId id="348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3A096-0BD0-4318-BC65-D26B58D92851}" v="6" dt="2025-03-10T15:29:13.710"/>
    <p1510:client id="{B7BAD5BC-2F63-4915-8528-38EE73C76350}" v="25" dt="2025-03-10T08:24:27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nela Kommuri" userId="ce2ea81982ab56b1" providerId="LiveId" clId="{E1B0D203-4CB5-4BDD-875F-DAFD5396367D}"/>
    <pc:docChg chg="custSel addSld delSld modSld">
      <pc:chgData name="Vennela Kommuri" userId="ce2ea81982ab56b1" providerId="LiveId" clId="{E1B0D203-4CB5-4BDD-875F-DAFD5396367D}" dt="2025-03-11T06:22:20.024" v="316" actId="255"/>
      <pc:docMkLst>
        <pc:docMk/>
      </pc:docMkLst>
      <pc:sldChg chg="modSp mod">
        <pc:chgData name="Vennela Kommuri" userId="ce2ea81982ab56b1" providerId="LiveId" clId="{E1B0D203-4CB5-4BDD-875F-DAFD5396367D}" dt="2025-03-10T15:56:43.087" v="23" actId="20577"/>
        <pc:sldMkLst>
          <pc:docMk/>
          <pc:sldMk cId="1533051773" sldId="351"/>
        </pc:sldMkLst>
        <pc:spChg chg="mod">
          <ac:chgData name="Vennela Kommuri" userId="ce2ea81982ab56b1" providerId="LiveId" clId="{E1B0D203-4CB5-4BDD-875F-DAFD5396367D}" dt="2025-03-10T15:56:43.087" v="23" actId="20577"/>
          <ac:spMkLst>
            <pc:docMk/>
            <pc:sldMk cId="1533051773" sldId="351"/>
            <ac:spMk id="2" creationId="{7C784D4C-25F8-4688-CF0E-5A91516DD2CD}"/>
          </ac:spMkLst>
        </pc:spChg>
      </pc:sldChg>
      <pc:sldChg chg="modSp new mod">
        <pc:chgData name="Vennela Kommuri" userId="ce2ea81982ab56b1" providerId="LiveId" clId="{E1B0D203-4CB5-4BDD-875F-DAFD5396367D}" dt="2025-03-11T06:22:20.024" v="316" actId="255"/>
        <pc:sldMkLst>
          <pc:docMk/>
          <pc:sldMk cId="1864049031" sldId="352"/>
        </pc:sldMkLst>
        <pc:spChg chg="mod">
          <ac:chgData name="Vennela Kommuri" userId="ce2ea81982ab56b1" providerId="LiveId" clId="{E1B0D203-4CB5-4BDD-875F-DAFD5396367D}" dt="2025-03-11T06:22:20.024" v="316" actId="255"/>
          <ac:spMkLst>
            <pc:docMk/>
            <pc:sldMk cId="1864049031" sldId="352"/>
            <ac:spMk id="2" creationId="{21E7C5BA-2DDD-3CBD-91FB-41DC731FF548}"/>
          </ac:spMkLst>
        </pc:spChg>
        <pc:spChg chg="mod">
          <ac:chgData name="Vennela Kommuri" userId="ce2ea81982ab56b1" providerId="LiveId" clId="{E1B0D203-4CB5-4BDD-875F-DAFD5396367D}" dt="2025-03-11T06:22:06.499" v="315" actId="20577"/>
          <ac:spMkLst>
            <pc:docMk/>
            <pc:sldMk cId="1864049031" sldId="352"/>
            <ac:spMk id="3" creationId="{C814E995-0272-AB87-4827-2850B53D4E9E}"/>
          </ac:spMkLst>
        </pc:spChg>
      </pc:sldChg>
      <pc:sldChg chg="new del">
        <pc:chgData name="Vennela Kommuri" userId="ce2ea81982ab56b1" providerId="LiveId" clId="{E1B0D203-4CB5-4BDD-875F-DAFD5396367D}" dt="2025-03-11T06:15:07.315" v="25" actId="47"/>
        <pc:sldMkLst>
          <pc:docMk/>
          <pc:sldMk cId="2029427372" sldId="352"/>
        </pc:sldMkLst>
      </pc:sldChg>
      <pc:sldChg chg="new del">
        <pc:chgData name="Vennela Kommuri" userId="ce2ea81982ab56b1" providerId="LiveId" clId="{E1B0D203-4CB5-4BDD-875F-DAFD5396367D}" dt="2025-03-11T06:19:50.624" v="255" actId="47"/>
        <pc:sldMkLst>
          <pc:docMk/>
          <pc:sldMk cId="1734984510" sldId="3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3/11/2025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LED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4D4C-25F8-4688-CF0E-5A91516D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113" y="2087217"/>
            <a:ext cx="8130209" cy="2146852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K</a:t>
            </a:r>
            <a:r>
              <a:rPr lang="en-IN" sz="3200" dirty="0">
                <a:solidFill>
                  <a:schemeClr val="accent1"/>
                </a:solidFill>
              </a:rPr>
              <a:t>allam</a:t>
            </a:r>
            <a:r>
              <a:rPr lang="en-IN" sz="3200" dirty="0"/>
              <a:t> </a:t>
            </a:r>
            <a:r>
              <a:rPr lang="en-IN" sz="3200" dirty="0" err="1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en-IN" sz="3200" dirty="0" err="1">
                <a:solidFill>
                  <a:schemeClr val="accent1"/>
                </a:solidFill>
              </a:rPr>
              <a:t>aranadhareddy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3200" dirty="0">
                <a:solidFill>
                  <a:schemeClr val="accent1"/>
                </a:solidFill>
              </a:rPr>
              <a:t>nstitute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accent1"/>
                </a:solidFill>
              </a:rPr>
              <a:t>of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IN" sz="3200" dirty="0">
                <a:solidFill>
                  <a:schemeClr val="accent1"/>
                </a:solidFill>
              </a:rPr>
              <a:t>echnology</a:t>
            </a:r>
            <a:br>
              <a:rPr lang="en-IN" sz="3200" dirty="0">
                <a:solidFill>
                  <a:schemeClr val="accent1"/>
                </a:solidFill>
              </a:rPr>
            </a:b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(Autonomous)</a:t>
            </a:r>
            <a:b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</a:t>
            </a:r>
            <a:r>
              <a:rPr lang="en-IN" sz="2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Chowdavaram</a:t>
            </a: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, Guntur Dt. Amaravathi, Andhra Pradesh</a:t>
            </a:r>
            <a:b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Affiliated to JNTUK, Approved by AICTE, New Delhi</a:t>
            </a:r>
            <a:b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b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b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3600" dirty="0">
                <a:solidFill>
                  <a:srgbClr val="FF0000"/>
                </a:solidFill>
              </a:rPr>
              <a:t>SMART WASTE MANAGEMENT SYSTEM</a:t>
            </a:r>
            <a:b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b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                                 </a:t>
            </a:r>
            <a:r>
              <a:rPr lang="en-IN" sz="2200" dirty="0">
                <a:solidFill>
                  <a:schemeClr val="bg2">
                    <a:lumMod val="10000"/>
                  </a:schemeClr>
                </a:solidFill>
              </a:rPr>
              <a:t>Submitted by:</a:t>
            </a:r>
            <a:br>
              <a:rPr lang="en-I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                    </a:t>
            </a:r>
            <a:r>
              <a:rPr lang="en-IN" sz="2200" dirty="0">
                <a:solidFill>
                  <a:schemeClr val="accent5">
                    <a:lumMod val="50000"/>
                  </a:schemeClr>
                </a:solidFill>
              </a:rPr>
              <a:t>218x1a0434 - </a:t>
            </a:r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K. Vennela</a:t>
            </a:r>
            <a:br>
              <a:rPr lang="en-IN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218x1a0442 - </a:t>
            </a:r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K. Udaya Sri</a:t>
            </a:r>
            <a:br>
              <a:rPr lang="en-IN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218x1a0432 - </a:t>
            </a:r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K. Avinash</a:t>
            </a:r>
            <a:br>
              <a:rPr lang="en-IN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218x1a0422 - </a:t>
            </a:r>
            <a:r>
              <a:rPr lang="en-IN" sz="2200" dirty="0">
                <a:solidFill>
                  <a:schemeClr val="accent1">
                    <a:lumMod val="75000"/>
                  </a:schemeClr>
                </a:solidFill>
              </a:rPr>
              <a:t>K. Murali Manohara Joshi</a:t>
            </a:r>
            <a:br>
              <a:rPr lang="en-IN" sz="4000" dirty="0">
                <a:solidFill>
                  <a:srgbClr val="FF0000"/>
                </a:solidFill>
              </a:rPr>
            </a:br>
            <a:r>
              <a:rPr lang="en-IN" sz="2700" dirty="0">
                <a:solidFill>
                  <a:srgbClr val="FF0000"/>
                </a:solidFill>
              </a:rPr>
              <a:t>                                               </a:t>
            </a:r>
            <a:br>
              <a:rPr lang="en-IN" sz="2700" dirty="0">
                <a:solidFill>
                  <a:srgbClr val="FF0000"/>
                </a:solidFill>
              </a:rPr>
            </a:br>
            <a:r>
              <a:rPr lang="en-IN" sz="2700" dirty="0">
                <a:solidFill>
                  <a:srgbClr val="FF0000"/>
                </a:solidFill>
              </a:rPr>
              <a:t>                                            Guided by:  </a:t>
            </a:r>
            <a:r>
              <a:rPr lang="en-IN" sz="2700" dirty="0">
                <a:solidFill>
                  <a:schemeClr val="accent2">
                    <a:lumMod val="50000"/>
                  </a:schemeClr>
                </a:solidFill>
              </a:rPr>
              <a:t>Dr. Ravikanth Sir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062AE5-A9CA-94D5-3549-6AFD7ED61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13" y="567912"/>
            <a:ext cx="1678091" cy="16780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87CD-3579-5AA4-6993-011A6F75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12325-B722-2649-849B-347F0849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2635-0A35-E9E2-02BE-43C9F1E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40F3F-1634-CB71-6D21-81090B6A7AE5}"/>
              </a:ext>
            </a:extLst>
          </p:cNvPr>
          <p:cNvSpPr txBox="1"/>
          <p:nvPr/>
        </p:nvSpPr>
        <p:spPr>
          <a:xfrm>
            <a:off x="715616" y="3660153"/>
            <a:ext cx="351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>
                    <a:lumMod val="75000"/>
                  </a:schemeClr>
                </a:solidFill>
              </a:rPr>
              <a:t>Batch No:7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05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91" y="288235"/>
            <a:ext cx="5615609" cy="1470991"/>
          </a:xfrm>
        </p:spPr>
        <p:txBody>
          <a:bodyPr>
            <a:normAutofit/>
          </a:bodyPr>
          <a:lstStyle/>
          <a:p>
            <a:r>
              <a:rPr lang="en-US" sz="4000" dirty="0"/>
              <a:t>NODEMCU ESP8266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067F41-22A4-40B6-A3DA-26D8E0FCC5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2F7A7-6A7C-429F-A261-494305D5DDA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CA1086-1D74-8446-6489-868BFCE7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187" y="3257550"/>
            <a:ext cx="5874026" cy="31718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9EE519-8A16-4C97-7735-45F1622630B6}"/>
              </a:ext>
            </a:extLst>
          </p:cNvPr>
          <p:cNvSpPr txBox="1"/>
          <p:nvPr/>
        </p:nvSpPr>
        <p:spPr>
          <a:xfrm>
            <a:off x="755374" y="1371599"/>
            <a:ext cx="10982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                      The ESP8266 is a low-cost Wi-Fi chip developed by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Espressif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Systems.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It can be used as a standalone device, or as a UART to Wi-Fi adaptor to allow other microcontrollers to connect to a Wi-Fi network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For example, you can connect an ESP8266 to an Arduino to add Wi-Fi capabilities to your Arduino board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A0FD8-A58B-FB03-8D6A-47FE7A9DC0C0}"/>
              </a:ext>
            </a:extLst>
          </p:cNvPr>
          <p:cNvSpPr txBox="1"/>
          <p:nvPr/>
        </p:nvSpPr>
        <p:spPr>
          <a:xfrm>
            <a:off x="675860" y="2451306"/>
            <a:ext cx="1114176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Bef>
                <a:spcPts val="75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Node MCU is a development board and firmware based on the ESP8266 Wi-Fi chip, making it easy to prototype and build Internet of Things (IoT) products. </a:t>
            </a:r>
          </a:p>
          <a:p>
            <a:pPr>
              <a:buNone/>
            </a:pP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B0B7-B79B-966A-8B48-0F96BDD62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2588"/>
            <a:ext cx="5883964" cy="801203"/>
          </a:xfrm>
        </p:spPr>
        <p:txBody>
          <a:bodyPr>
            <a:normAutofit/>
          </a:bodyPr>
          <a:lstStyle/>
          <a:p>
            <a:r>
              <a:rPr lang="en-IN" sz="3600" dirty="0"/>
              <a:t>ULTRASONIC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676FC-9C13-522A-A312-D7298B19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5" y="4025348"/>
            <a:ext cx="4611756" cy="2620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72CD1-1183-F5D1-98F1-617BC040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426" y="1411357"/>
            <a:ext cx="4018722" cy="2315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2EC243-9151-119A-940E-408A8B3DB819}"/>
              </a:ext>
            </a:extLst>
          </p:cNvPr>
          <p:cNvSpPr txBox="1"/>
          <p:nvPr/>
        </p:nvSpPr>
        <p:spPr>
          <a:xfrm>
            <a:off x="407505" y="1282148"/>
            <a:ext cx="7325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Ultrasonic transducers and ultrasonic sensors are devices that generate or sense ultrasound energy. They can be divided into three broad categories: transmitters, receivers and transceivers.</a:t>
            </a:r>
            <a:br>
              <a:rPr lang="en-US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B81D9-C757-D95E-F2EF-9279398DC4C9}"/>
              </a:ext>
            </a:extLst>
          </p:cNvPr>
          <p:cNvSpPr txBox="1"/>
          <p:nvPr/>
        </p:nvSpPr>
        <p:spPr>
          <a:xfrm>
            <a:off x="834887" y="2528754"/>
            <a:ext cx="6676610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An ultrasonic distance sensor detects objects in a contactless manner and measures the distance between the sensor and the measured object. To do this, it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cyclically emits a short, high-frequency sound wave at the sensor head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This travels through the air at the speed of sound.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50E59-7CA3-4B3C-630D-79201E48DFB4}"/>
              </a:ext>
            </a:extLst>
          </p:cNvPr>
          <p:cNvSpPr txBox="1"/>
          <p:nvPr/>
        </p:nvSpPr>
        <p:spPr>
          <a:xfrm rot="10800000" flipV="1">
            <a:off x="5883964" y="4664661"/>
            <a:ext cx="6066181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Ultrasonic waves are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sound waves with frequencies above the upper limit of a human's audible range (&gt;20 kHz)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"Sonic" means the audible range or sound humans can hear. In some definitions, it also refers to the speed of sound waves in air at 340 m/s.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0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A29C-A84C-BADC-89FC-3A06048A5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086" y="99392"/>
            <a:ext cx="4740964" cy="1351721"/>
          </a:xfrm>
        </p:spPr>
        <p:txBody>
          <a:bodyPr>
            <a:normAutofit/>
          </a:bodyPr>
          <a:lstStyle/>
          <a:p>
            <a:r>
              <a:rPr lang="en-IN" sz="4000" dirty="0"/>
              <a:t>MQ135 SENSOR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7A4D7-CFA6-7B32-77F3-324970653260}"/>
              </a:ext>
            </a:extLst>
          </p:cNvPr>
          <p:cNvSpPr txBox="1"/>
          <p:nvPr/>
        </p:nvSpPr>
        <p:spPr>
          <a:xfrm>
            <a:off x="844825" y="1381539"/>
            <a:ext cx="10714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          </a:t>
            </a:r>
          </a:p>
          <a:p>
            <a:pPr algn="just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              MQ135 gas sensor has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high sensitivity to ammonia gas, sulfide, benzene series steam, also can monitor smoke and other toxic gases well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It can detect kinds of toxic gases and is a kind of low-cost sensor for kinds of applications.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9F57A-74D2-A690-CC7F-72290726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18" y="2733260"/>
            <a:ext cx="3154485" cy="2206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D8037-3319-4860-A69B-25543774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818" y="4418012"/>
            <a:ext cx="3896139" cy="227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4DC919-A8F9-A2BF-65A6-4D5EA0EEC719}"/>
              </a:ext>
            </a:extLst>
          </p:cNvPr>
          <p:cNvSpPr txBox="1"/>
          <p:nvPr/>
        </p:nvSpPr>
        <p:spPr>
          <a:xfrm>
            <a:off x="4263888" y="3135864"/>
            <a:ext cx="76630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Gas Sensor(MQ2) module is useful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gas leakage detection (home and industry)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It is suitable for detecting H2, LPG, CH4, CO, Alcohol, Smoke, or Propane. Due to its high sensitivity and fast response time, a measurement can be taken as soon as possible.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 algn="just"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E534B-9122-A634-8472-79ED932DB7D0}"/>
              </a:ext>
            </a:extLst>
          </p:cNvPr>
          <p:cNvSpPr txBox="1"/>
          <p:nvPr/>
        </p:nvSpPr>
        <p:spPr>
          <a:xfrm rot="10800000" flipV="1">
            <a:off x="265042" y="5374422"/>
            <a:ext cx="77657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buNone/>
            </a:pPr>
            <a:r>
              <a:rPr lang="en-IN" b="0" i="0" u="sng" dirty="0">
                <a:solidFill>
                  <a:srgbClr val="040C28"/>
                </a:solidFill>
                <a:effectLst/>
                <a:latin typeface="Google Sans"/>
              </a:rPr>
              <a:t>Message Queue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, software-engineering component. IBM MQ, IBM computer software.</a:t>
            </a:r>
            <a:endParaRPr lang="en-IN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54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5B6C-B19C-289D-289E-299E1CDC6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2" y="69574"/>
            <a:ext cx="4721086" cy="1669774"/>
          </a:xfrm>
        </p:spPr>
        <p:txBody>
          <a:bodyPr>
            <a:normAutofit/>
          </a:bodyPr>
          <a:lstStyle/>
          <a:p>
            <a:r>
              <a:rPr lang="en-IN" sz="4000" dirty="0"/>
              <a:t>OLED DISPLAY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4288F-3B4F-6EB6-DB45-9D807BE8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512" y="3498574"/>
            <a:ext cx="4651513" cy="2922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1F67C6-C8BC-FC1C-3E5A-BF5E86B908FE}"/>
              </a:ext>
            </a:extLst>
          </p:cNvPr>
          <p:cNvSpPr txBox="1"/>
          <p:nvPr/>
        </p:nvSpPr>
        <p:spPr>
          <a:xfrm>
            <a:off x="884583" y="1702098"/>
            <a:ext cx="10813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             OLEDs are used to create digital displays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 in devices such as television screens, computer monitors, and portable systems such as smartphones and handheld game ...</a:t>
            </a:r>
          </a:p>
          <a:p>
            <a:pPr>
              <a:buNone/>
            </a:pPr>
            <a:br>
              <a:rPr lang="en-US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  <a:hlinkClick r:id="rId3"/>
              </a:rPr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214A0-8BC8-A5A9-9BEF-44FFB58A9F66}"/>
              </a:ext>
            </a:extLst>
          </p:cNvPr>
          <p:cNvSpPr txBox="1"/>
          <p:nvPr/>
        </p:nvSpPr>
        <p:spPr>
          <a:xfrm>
            <a:off x="602975" y="2690336"/>
            <a:ext cx="108137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The acronym 'OLED' stands for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Organic Light-Emitting Diode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a technology that uses LEDs where the light is produced by organic molecules. These organic LEDs are considered to be among the best display panels available today.8 May 2024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19944-5905-B666-74AE-9EEFEF40AE89}"/>
              </a:ext>
            </a:extLst>
          </p:cNvPr>
          <p:cNvSpPr txBox="1"/>
          <p:nvPr/>
        </p:nvSpPr>
        <p:spPr>
          <a:xfrm rot="10800000" flipV="1">
            <a:off x="948952" y="4222204"/>
            <a:ext cx="5147048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>
              <a:spcAft>
                <a:spcPts val="1500"/>
              </a:spcAft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OLED displays are generally better than LED displays for image quality, but LED displays are more affordable and durable. </a:t>
            </a:r>
          </a:p>
          <a:p>
            <a:pPr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98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C658-6526-7158-8EC2-254D1B43F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270" y="1192696"/>
            <a:ext cx="4184374" cy="20872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CONCLUSION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E0E28-CD52-81BC-193B-BBA875E6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889" y="308114"/>
            <a:ext cx="3101008" cy="4462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628F6A-320B-21FF-C583-DBC10F34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95" y="3265004"/>
            <a:ext cx="2878209" cy="3011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0EBEA2-5BB8-4AB5-8E34-AEDE1EE1DAEE}"/>
              </a:ext>
            </a:extLst>
          </p:cNvPr>
          <p:cNvSpPr txBox="1"/>
          <p:nvPr/>
        </p:nvSpPr>
        <p:spPr>
          <a:xfrm>
            <a:off x="477078" y="1689652"/>
            <a:ext cx="8199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1D35"/>
                </a:solidFill>
                <a:latin typeface="Google Sans"/>
              </a:rPr>
              <a:t>                         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his smart waste management project </a:t>
            </a:r>
            <a:r>
              <a:rPr lang="en-US" dirty="0"/>
              <a:t>demonstrates the potential of technology to revolutionize waste collection and management, offering a more efficient, sustainable, and environmentally friendly approach to urban waste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4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D7B0-ACEA-3047-6E8E-34ACBA846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" y="178904"/>
            <a:ext cx="4830416" cy="66592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SWMS  FINAL REVIEW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96806-63EE-CA4C-3245-2A71825B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08" y="775251"/>
            <a:ext cx="5665304" cy="57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03195F6A-1238-B196-38E6-54EF15102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137" y="474562"/>
            <a:ext cx="11239017" cy="5943927"/>
          </a:xfrm>
        </p:spPr>
      </p:pic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C5BA-2DDD-3CBD-91FB-41DC731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E995-0272-AB87-4827-2850B53D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713"/>
            <a:ext cx="10515600" cy="4497250"/>
          </a:xfrm>
        </p:spPr>
        <p:txBody>
          <a:bodyPr>
            <a:normAutofit lnSpcReduction="10000"/>
          </a:bodyPr>
          <a:lstStyle/>
          <a:p>
            <a:r>
              <a:rPr lang="en-IN" sz="1600" dirty="0"/>
              <a:t>1.What is </a:t>
            </a:r>
            <a:r>
              <a:rPr lang="en-IN" sz="1600" dirty="0" err="1"/>
              <a:t>aws</a:t>
            </a:r>
            <a:endParaRPr lang="en-IN" sz="1600" dirty="0"/>
          </a:p>
          <a:p>
            <a:r>
              <a:rPr lang="en-IN" sz="1600" dirty="0"/>
              <a:t>2.Introduction of </a:t>
            </a:r>
            <a:r>
              <a:rPr lang="en-IN" sz="1600" dirty="0" err="1"/>
              <a:t>aws</a:t>
            </a:r>
            <a:endParaRPr lang="en-IN" sz="1600" dirty="0"/>
          </a:p>
          <a:p>
            <a:r>
              <a:rPr lang="en-IN" sz="1600" dirty="0"/>
              <a:t>3.Working of </a:t>
            </a:r>
            <a:r>
              <a:rPr lang="en-IN" sz="1600" dirty="0" err="1"/>
              <a:t>aws</a:t>
            </a:r>
            <a:endParaRPr lang="en-IN" sz="1600" dirty="0"/>
          </a:p>
          <a:p>
            <a:r>
              <a:rPr lang="en-IN" sz="1600" dirty="0"/>
              <a:t>4.Web services</a:t>
            </a:r>
          </a:p>
          <a:p>
            <a:r>
              <a:rPr lang="en-IN" sz="1600" dirty="0"/>
              <a:t>5.Advantages &amp; Disadvantages</a:t>
            </a:r>
          </a:p>
          <a:p>
            <a:r>
              <a:rPr lang="en-IN" sz="1600" dirty="0"/>
              <a:t>6.Internet of Things (IOT)</a:t>
            </a:r>
          </a:p>
          <a:p>
            <a:r>
              <a:rPr lang="en-IN" sz="1600" dirty="0"/>
              <a:t>7.Smart waste management system</a:t>
            </a:r>
          </a:p>
          <a:p>
            <a:r>
              <a:rPr lang="en-IN" sz="1600" dirty="0"/>
              <a:t>8.Nodemcu esp8266</a:t>
            </a:r>
          </a:p>
          <a:p>
            <a:r>
              <a:rPr lang="en-IN" sz="1600" dirty="0"/>
              <a:t>9. Ultrasonic sensor</a:t>
            </a:r>
          </a:p>
          <a:p>
            <a:r>
              <a:rPr lang="en-IN" sz="1600" dirty="0"/>
              <a:t>10.MQ 135 sensor</a:t>
            </a:r>
          </a:p>
          <a:p>
            <a:r>
              <a:rPr lang="en-IN" sz="1600" dirty="0"/>
              <a:t>11. </a:t>
            </a:r>
            <a:r>
              <a:rPr lang="en-IN" sz="1600" dirty="0" err="1"/>
              <a:t>Oled</a:t>
            </a:r>
            <a:r>
              <a:rPr lang="en-IN" sz="1600" dirty="0"/>
              <a:t> display</a:t>
            </a:r>
          </a:p>
          <a:p>
            <a:r>
              <a:rPr lang="en-IN" sz="1600" dirty="0"/>
              <a:t>12.conclusion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BD341-BEC2-7368-01EB-000CAAA4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1671-A7A9-23FD-6EF3-D1C0C81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93B0-2F41-25D4-DF81-B1CE3DF8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4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10" y="879676"/>
            <a:ext cx="3646026" cy="1893017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AWS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A1B9BD6-FBD4-E87A-D08B-045A61A27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4810" y="2974694"/>
            <a:ext cx="4252060" cy="3194612"/>
          </a:xfr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30FECDD4-5827-B2E3-54C2-16014C72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822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910417B-7152-4385-A077-B422A2A7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74A31C19-2558-49DB-879D-CE2F19A3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790420DD-119A-9141-B363-18C1D05B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5996DE-338C-2A27-8C6B-BC35A43DA4A7}"/>
              </a:ext>
            </a:extLst>
          </p:cNvPr>
          <p:cNvSpPr txBox="1"/>
          <p:nvPr/>
        </p:nvSpPr>
        <p:spPr>
          <a:xfrm>
            <a:off x="636608" y="1909825"/>
            <a:ext cx="10822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1D35"/>
                </a:solidFill>
                <a:latin typeface="Google Sans"/>
              </a:rPr>
              <a:t>                          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stands for Amazon Web Services, a cloud computing platform that offers a variety of services. It includes compute power, storage, databases, and machine learning services. AWS is available to individuals and businesses.</a:t>
            </a:r>
          </a:p>
          <a:p>
            <a:pPr>
              <a:buNone/>
            </a:pPr>
            <a:endParaRPr lang="en-IN" b="1" dirty="0"/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91589B51-6CF5-9281-06E3-5D245D16B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332F844D-0D72-E885-7641-E28CD34F9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F5CDCDE5-5441-625D-AE65-97D73DFCC12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3063" y="3370223"/>
            <a:ext cx="5362937" cy="2762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Features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Pay-as-you-go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offers a pay-as-you-go pricing model.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scales to provide users with compute, storage, and throughput as needed.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offers a variety of tools and services to improve management flexibility for IT resources.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A42E4-7D32-BAE6-2CBF-0796315AF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863DAAA-78EE-519B-D944-82377B97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BCE1E-20BA-828C-15FE-B3493065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085E86-FADC-FFD2-41A2-A651685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35A8B398-D043-6BE1-34B9-606A44819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822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7EEB1354-5DBA-A7ED-8FC7-90B090D18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A19F7941-E347-E7CE-A8EE-2ABD0FE6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5173BD03-2225-2B73-0148-885E04ABA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C7AC2D-D928-D6DC-C8B4-5BEE8343B586}"/>
              </a:ext>
            </a:extLst>
          </p:cNvPr>
          <p:cNvSpPr txBox="1"/>
          <p:nvPr/>
        </p:nvSpPr>
        <p:spPr>
          <a:xfrm>
            <a:off x="934278" y="1560455"/>
            <a:ext cx="10524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                           Amazon Web Services (AWS) is a leading top platform in providing the web services of various domains. AWS follows the trends of digital IT and comes up needy services with optimized performances covering a wide range of services from Compute to Storage. It covers a wider range of customers of different domains to expand their business operations. This Article covers the fundamentals of AWS and its scope of IT business.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643B6413-F101-6537-13B4-61BEAD39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B12BD730-169C-F8A3-787C-E8C9D49B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0CFC11E1-2E9D-84EE-2571-EBD2D8FB746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3063" y="4278161"/>
            <a:ext cx="5362937" cy="9463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B03B85-3A73-612B-DE33-47E4AD61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48" y="871370"/>
            <a:ext cx="6768548" cy="789157"/>
          </a:xfrm>
        </p:spPr>
        <p:txBody>
          <a:bodyPr>
            <a:normAutofit/>
          </a:bodyPr>
          <a:lstStyle/>
          <a:p>
            <a:r>
              <a:rPr lang="en-US" sz="3600" dirty="0"/>
              <a:t>INTRODUCTION OF AWS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11737-8F47-790A-2D9D-74F5B1EA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220279"/>
            <a:ext cx="4973254" cy="27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5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5557"/>
            <a:ext cx="4310271" cy="86869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WORKING OF AWS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9BF983-B96B-4610-9F94-9B626A8D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67946-87E4-4FCD-85C7-87A978DD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2271C2-BE3B-9F73-2E34-302C61A47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7394" y="1594252"/>
            <a:ext cx="10286406" cy="2623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Infrastructure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provides servers, storage, and other IT resources.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offers security tools, compliance, and governance services.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allows businesses to scale up or down quickly and easily.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Networking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provides a private global network that connects regions and availability zones.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Services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AWS offers a variety of services, including databases, analytics, and machine learning. 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r>
              <a:rPr lang="en-US" sz="2000" dirty="0"/>
              <a:t>OF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8C6BB-A77A-FB39-1BD0-283443823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5" y="3565993"/>
            <a:ext cx="5890590" cy="25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WEB SERVICES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875B71E-CD57-F51D-6890-261034CA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096" y="1341460"/>
            <a:ext cx="6629399" cy="462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Elastic Compute Cloud (EC2)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 Provides secure and scalable compute capability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Simple Storage Service (S3)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 Provides object storage through a web service interface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Elastic Block Store (EBS)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 Stores persistent data on AWS EBS servers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 Provides the tools to build, train, and deploy machine learning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 Runs code in response to events and automatically manages the underlying compute resources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 Allows users to encrypt their databases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Simple Queue Service (SQS)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 A message queuing service for decoupling and scaling distributed components in applications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26E2042-488B-7603-548F-F2FAEEB0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17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</a:b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51E4929-DEC3-1152-F595-BD7F5DBE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A3954BB-C0BD-A342-9E98-512A1A90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566C3CCE-E357-EDA6-F5B2-1DBC559B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44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EF9CD-7BD3-4618-CB93-3EEEA9B0B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2466"/>
            <a:ext cx="3352800" cy="3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5421"/>
            <a:ext cx="7242313" cy="535449"/>
          </a:xfrm>
        </p:spPr>
        <p:txBody>
          <a:bodyPr>
            <a:noAutofit/>
          </a:bodyPr>
          <a:lstStyle/>
          <a:p>
            <a:r>
              <a:rPr lang="en-US" sz="3200" u="sng" dirty="0">
                <a:solidFill>
                  <a:schemeClr val="accent1"/>
                </a:solidFill>
                <a:effectLst/>
              </a:rPr>
              <a:t>ADVANTAGES &amp; DISADVANTAGES</a:t>
            </a:r>
            <a:r>
              <a:rPr lang="en-US" sz="3600" u="sng" dirty="0">
                <a:solidFill>
                  <a:schemeClr val="accent1"/>
                </a:solidFill>
                <a:effectLst/>
              </a:rPr>
              <a:t>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835779"/>
            <a:ext cx="4800600" cy="106680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Walt Disney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554B-73A5-4106-A48D-001C726C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4640-8ACA-4AEB-B9BF-A79783A1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C14F91-3870-98F0-DA83-54FACAEB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49896"/>
            <a:ext cx="6824870" cy="458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F5D-67DE-4410-53FC-0D36B1A40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215" y="0"/>
            <a:ext cx="9201874" cy="1273215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INTERNET OF THINGS (IOT)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C5241-D150-0313-9CF0-9F977CAF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81" y="1915610"/>
            <a:ext cx="4897056" cy="4897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0B7F4-5743-7676-3EAA-9302DD75BA69}"/>
              </a:ext>
            </a:extLst>
          </p:cNvPr>
          <p:cNvSpPr txBox="1"/>
          <p:nvPr/>
        </p:nvSpPr>
        <p:spPr>
          <a:xfrm>
            <a:off x="405114" y="2341740"/>
            <a:ext cx="63892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              The Internet of Things (IoT) refers to a network of physical devices, vehicles, appliances, and other physical objects that are embedded with sensors, software, and network connectivity, allowing them to collect and share data.</a:t>
            </a:r>
            <a:endParaRPr lang="en-IN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C9A5A-9180-2102-8140-50375666A4B9}"/>
              </a:ext>
            </a:extLst>
          </p:cNvPr>
          <p:cNvSpPr txBox="1"/>
          <p:nvPr/>
        </p:nvSpPr>
        <p:spPr>
          <a:xfrm>
            <a:off x="636608" y="4074289"/>
            <a:ext cx="61577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                 The term IoT, or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Internet of Things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refers to the collective network of connected devices and the technology that facilitates communication between devices and the cloud, as well as between the devices themselves.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28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1592-7A32-3216-1BDF-7FE1A776C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5" y="407504"/>
            <a:ext cx="9004852" cy="715618"/>
          </a:xfrm>
        </p:spPr>
        <p:txBody>
          <a:bodyPr>
            <a:noAutofit/>
          </a:bodyPr>
          <a:lstStyle/>
          <a:p>
            <a:r>
              <a:rPr lang="en-IN" sz="3600" dirty="0"/>
              <a:t>SMART WASTE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D2DA-43C8-2094-7AC9-63ED640B2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49" y="1411357"/>
            <a:ext cx="10211063" cy="3558207"/>
          </a:xfrm>
        </p:spPr>
        <p:txBody>
          <a:bodyPr>
            <a:normAutofit/>
          </a:bodyPr>
          <a:lstStyle/>
          <a:p>
            <a:pPr algn="just"/>
            <a:r>
              <a:rPr lang="en-IN" sz="2400" b="0" i="0" dirty="0">
                <a:solidFill>
                  <a:srgbClr val="1F1F1F"/>
                </a:solidFill>
                <a:effectLst/>
                <a:latin typeface="Google Sans"/>
              </a:rPr>
              <a:t>             Smart waste management is about </a:t>
            </a:r>
            <a:r>
              <a:rPr lang="en-IN" sz="2400" b="0" i="0" dirty="0">
                <a:solidFill>
                  <a:srgbClr val="040C28"/>
                </a:solidFill>
                <a:effectLst/>
                <a:latin typeface="Google Sans"/>
              </a:rPr>
              <a:t>using technology and data to create a more efficient waste industry</a:t>
            </a:r>
            <a:r>
              <a:rPr lang="en-IN" sz="2400" b="0" i="0" dirty="0">
                <a:solidFill>
                  <a:srgbClr val="1F1F1F"/>
                </a:solidFill>
                <a:effectLst/>
                <a:latin typeface="Google Sans"/>
              </a:rPr>
              <a:t>. Based on IoT (Internet of Things) technology, smart waste management aims to optimize resource allocation, reduce running costs, and increase the sustainability of waste services.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13F6A-AF66-7FE9-1364-94006F40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3538331"/>
            <a:ext cx="4860235" cy="24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9154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280</TotalTime>
  <Words>1206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Avenir Next LT Pro</vt:lpstr>
      <vt:lpstr>Calibri</vt:lpstr>
      <vt:lpstr>Cambria</vt:lpstr>
      <vt:lpstr>Google Sans</vt:lpstr>
      <vt:lpstr>Nunito</vt:lpstr>
      <vt:lpstr>Sabon Next LT</vt:lpstr>
      <vt:lpstr>Wingdings</vt:lpstr>
      <vt:lpstr>LuminousVTI</vt:lpstr>
      <vt:lpstr>Kallam Haranadhareddy Institute of Technology                            (Autonomous)         Chowdavaram , Guntur Dt. Amaravathi, Andhra Pradesh             Affiliated to JNTUK, Approved by AICTE, New Delhi   SMART WASTE MANAGEMENT SYSTEM                                                 Submitted by:                                              218x1a0434 - K. Vennela                                                     218x1a0442 - K. Udaya Sri                                                     218x1a0432 - K. Avinash                                                     218x1a0422 - K. Murali Manohara Joshi                                                                                             Guided by:  Dr. Ravikanth Sir  </vt:lpstr>
      <vt:lpstr>CONTENTS</vt:lpstr>
      <vt:lpstr>WHAT IS AWS </vt:lpstr>
      <vt:lpstr>INTRODUCTION OF AWS</vt:lpstr>
      <vt:lpstr>WORKING OF AWS</vt:lpstr>
      <vt:lpstr>WEB SERVICES </vt:lpstr>
      <vt:lpstr>ADVANTAGES &amp; DISADVANTAGES: </vt:lpstr>
      <vt:lpstr>INTERNET OF THINGS (IOT)</vt:lpstr>
      <vt:lpstr>SMART WASTE MANAGEMENT SYSTEM</vt:lpstr>
      <vt:lpstr>NODEMCU ESP8266 </vt:lpstr>
      <vt:lpstr>ULTRASONIC SENSOR</vt:lpstr>
      <vt:lpstr>MQ135 SENSOR</vt:lpstr>
      <vt:lpstr>OLED DISPLAY</vt:lpstr>
      <vt:lpstr>CONCLUSION </vt:lpstr>
      <vt:lpstr>SWMS  FINAL REVIEW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Vennela Kommuri</dc:creator>
  <cp:lastModifiedBy>Vennela Kommuri</cp:lastModifiedBy>
  <cp:revision>3</cp:revision>
  <dcterms:created xsi:type="dcterms:W3CDTF">2025-03-09T16:03:51Z</dcterms:created>
  <dcterms:modified xsi:type="dcterms:W3CDTF">2025-03-11T06:22:24Z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