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F5B63-888E-49AC-B8CF-2C6AF50A6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3188E9-CF94-44B1-B48A-F7C8BC263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9112BE2-663C-4516-B4B5-EF2B43F8A205}"/>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0E7E979F-3703-417F-A286-73AF13D08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119EF2-BA1A-44C2-A42E-375186491A8B}"/>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269993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3070B-6831-4559-BA27-BA1E5F424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89756E-A50C-4A86-BBEC-DC92E07C5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3CDAD7-85D3-4049-815C-7374FAC190F2}"/>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062BF19D-1AE8-4797-89A9-B981541A8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85DC84-72E3-4526-A4BB-B37F21535F20}"/>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397643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2B4692-1918-41D3-89B4-38633CADD2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C9ABE3D-CF90-4871-92C3-19D59EA0F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B43E08-D754-49C8-87BA-9017C1F8A3D8}"/>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A9DFF355-29EA-4FD8-8AA4-0CA83056A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A8B105-164F-494C-93D5-FE894E289CF7}"/>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162710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E8D1B-E864-4C08-B3FD-68C3DB934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4262AC-6DF9-40F0-BEFA-BF023F1B9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65541AE-2877-4509-BD13-4D10F338C71B}"/>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EFAB4B80-F2C4-45E0-833D-D138BA760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0435F3-DA38-4E07-90F0-F08C2D5DC748}"/>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401883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413E4-6407-431D-8F47-B54D9A8BE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F8BD949-A967-4C1B-8133-F4C683751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624E97E-BCB5-42EE-97E9-0630AE8C4CC4}"/>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53DC740A-855F-4B78-B1E3-528F451B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AD8242-4A77-415E-9D01-8766AC836E5B}"/>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265448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629FF-16E8-4E25-956E-7107598BE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5AF6DC-414D-4F5C-9917-2865A098D1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1AC257D-13AD-4F12-BD61-1D23DA5D4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6144E39-708A-4DA5-9DF5-321BA14DCB42}"/>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6" name="Footer Placeholder 5">
            <a:extLst>
              <a:ext uri="{FF2B5EF4-FFF2-40B4-BE49-F238E27FC236}">
                <a16:creationId xmlns:a16="http://schemas.microsoft.com/office/drawing/2014/main" xmlns="" id="{92609608-D9AE-4C83-9C67-9BFE6B29C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A6C21DC-C009-49BB-BE17-D9993C1E68DB}"/>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96064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768B4-9EAA-4B25-837A-43C64D4DC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83349BC-2FFD-4D41-9BAB-B7351A065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EA61DDE-3044-4BED-830F-2D3A03976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8B1C9E4-AD6B-4F89-9B35-58C1CE9DC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DAF731-497B-4087-B106-C80883C8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87FFF15-4FB6-430C-921D-4B143AB44DA3}"/>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8" name="Footer Placeholder 7">
            <a:extLst>
              <a:ext uri="{FF2B5EF4-FFF2-40B4-BE49-F238E27FC236}">
                <a16:creationId xmlns:a16="http://schemas.microsoft.com/office/drawing/2014/main" xmlns="" id="{445E90FD-3826-4DAF-972B-5840BA63C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455B727-B33F-450E-B6AD-CB2941214BA2}"/>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5881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91F09-70DC-4EAC-B36E-790050C4AC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3CDF230-4DA6-48D0-94BE-E33FD17CB794}"/>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4" name="Footer Placeholder 3">
            <a:extLst>
              <a:ext uri="{FF2B5EF4-FFF2-40B4-BE49-F238E27FC236}">
                <a16:creationId xmlns:a16="http://schemas.microsoft.com/office/drawing/2014/main" xmlns="" id="{6AEF1F33-0CF5-460D-B843-CF782E416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06DA5C2-0622-4B3B-B0FF-BAB883220AA0}"/>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128506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99E23A1-5AB3-4B5B-86EA-E24067EC5D78}"/>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3" name="Footer Placeholder 2">
            <a:extLst>
              <a:ext uri="{FF2B5EF4-FFF2-40B4-BE49-F238E27FC236}">
                <a16:creationId xmlns:a16="http://schemas.microsoft.com/office/drawing/2014/main" xmlns="" id="{8758041B-2C95-4661-8E98-98CBA2AD2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A3778D0-1554-44EA-AA12-3B798AAFAC8D}"/>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203154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808BF-8D4F-41A0-BBB5-835386F41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C629D4B-C1DE-46F2-B790-B815B5ECA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837908-5D4B-4BE2-A362-444860BA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30F6B79-3DCB-4CEA-9837-F72435F0F5CB}"/>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6" name="Footer Placeholder 5">
            <a:extLst>
              <a:ext uri="{FF2B5EF4-FFF2-40B4-BE49-F238E27FC236}">
                <a16:creationId xmlns:a16="http://schemas.microsoft.com/office/drawing/2014/main" xmlns="" id="{64905211-4C1D-4023-B597-E33D8285C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E15AB6-3A3D-466F-AA4B-21D5796D44CC}"/>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73425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1896-B576-4770-86AA-75018F0F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C3AF1ED-FBDB-40B5-9E89-0952AEB9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C0BABD4-CC78-4D98-8C48-B4F412AAE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A3C408-FC9F-4D55-968A-34913300909F}"/>
              </a:ext>
            </a:extLst>
          </p:cNvPr>
          <p:cNvSpPr>
            <a:spLocks noGrp="1"/>
          </p:cNvSpPr>
          <p:nvPr>
            <p:ph type="dt" sz="half" idx="10"/>
          </p:nvPr>
        </p:nvSpPr>
        <p:spPr/>
        <p:txBody>
          <a:bodyPr/>
          <a:lstStyle/>
          <a:p>
            <a:fld id="{D925FF83-E1F8-4076-B8FC-89B63E8EB733}" type="datetimeFigureOut">
              <a:rPr lang="en-US" smtClean="0"/>
              <a:pPr/>
              <a:t>4/19/2022</a:t>
            </a:fld>
            <a:endParaRPr lang="en-US"/>
          </a:p>
        </p:txBody>
      </p:sp>
      <p:sp>
        <p:nvSpPr>
          <p:cNvPr id="6" name="Footer Placeholder 5">
            <a:extLst>
              <a:ext uri="{FF2B5EF4-FFF2-40B4-BE49-F238E27FC236}">
                <a16:creationId xmlns:a16="http://schemas.microsoft.com/office/drawing/2014/main" xmlns="" id="{59F065BE-A804-4D22-90ED-113B270BE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ED23B59-5292-44FD-B644-265B38C9AF06}"/>
              </a:ext>
            </a:extLst>
          </p:cNvPr>
          <p:cNvSpPr>
            <a:spLocks noGrp="1"/>
          </p:cNvSpPr>
          <p:nvPr>
            <p:ph type="sldNum" sz="quarter" idx="12"/>
          </p:nvPr>
        </p:nvSpPr>
        <p:spPr/>
        <p:txBody>
          <a:body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28261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14AD7A-4C8E-453E-9515-E3943848E8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CF64A6E-E565-41EB-AC8E-0E7A8874F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BAC828-4280-4A48-B20C-3BB9A2F9C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5FF83-E1F8-4076-B8FC-89B63E8EB733}" type="datetimeFigureOut">
              <a:rPr lang="en-US" smtClean="0"/>
              <a:pPr/>
              <a:t>4/19/2022</a:t>
            </a:fld>
            <a:endParaRPr lang="en-US"/>
          </a:p>
        </p:txBody>
      </p:sp>
      <p:sp>
        <p:nvSpPr>
          <p:cNvPr id="5" name="Footer Placeholder 4">
            <a:extLst>
              <a:ext uri="{FF2B5EF4-FFF2-40B4-BE49-F238E27FC236}">
                <a16:creationId xmlns:a16="http://schemas.microsoft.com/office/drawing/2014/main" xmlns="" id="{5019B9E6-00BE-4611-8E16-4B4D18AEB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14D0E84-EA66-4229-91D0-E18B7765C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9C006-F84A-4A53-89CE-0013ECF0F4ED}" type="slidenum">
              <a:rPr lang="en-US" smtClean="0"/>
              <a:pPr/>
              <a:t>‹#›</a:t>
            </a:fld>
            <a:endParaRPr lang="en-US"/>
          </a:p>
        </p:txBody>
      </p:sp>
    </p:spTree>
    <p:extLst>
      <p:ext uri="{BB962C8B-B14F-4D97-AF65-F5344CB8AC3E}">
        <p14:creationId xmlns:p14="http://schemas.microsoft.com/office/powerpoint/2010/main" xmlns="" val="57550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2AC39DC-C6FD-4E29-8A3B-536E79E75525}"/>
              </a:ext>
            </a:extLst>
          </p:cNvPr>
          <p:cNvSpPr>
            <a:spLocks noGrp="1"/>
          </p:cNvSpPr>
          <p:nvPr>
            <p:ph type="title"/>
          </p:nvPr>
        </p:nvSpPr>
        <p:spPr>
          <a:xfrm>
            <a:off x="643467" y="321734"/>
            <a:ext cx="10905066" cy="1135737"/>
          </a:xfrm>
        </p:spPr>
        <p:txBody>
          <a:bodyPr>
            <a:normAutofit/>
          </a:bodyPr>
          <a:lstStyle/>
          <a:p>
            <a:r>
              <a:rPr lang="en-US" sz="3600" b="1"/>
              <a:t>CASE STUDY 1</a:t>
            </a:r>
          </a:p>
        </p:txBody>
      </p:sp>
      <p:sp>
        <p:nvSpPr>
          <p:cNvPr id="3" name="Content Placeholder 2">
            <a:extLst>
              <a:ext uri="{FF2B5EF4-FFF2-40B4-BE49-F238E27FC236}">
                <a16:creationId xmlns:a16="http://schemas.microsoft.com/office/drawing/2014/main" xmlns="" id="{FF19CF1C-578C-4403-8C7C-BF5F84B838DE}"/>
              </a:ext>
            </a:extLst>
          </p:cNvPr>
          <p:cNvSpPr>
            <a:spLocks noGrp="1"/>
          </p:cNvSpPr>
          <p:nvPr>
            <p:ph idx="1"/>
          </p:nvPr>
        </p:nvSpPr>
        <p:spPr>
          <a:xfrm>
            <a:off x="643467" y="1306286"/>
            <a:ext cx="10905066" cy="4870677"/>
          </a:xfrm>
        </p:spPr>
        <p:txBody>
          <a:bodyPr>
            <a:normAutofit/>
          </a:bodyPr>
          <a:lstStyle/>
          <a:p>
            <a:pPr marL="0" marR="0" indent="0">
              <a:spcBef>
                <a:spcPts val="0"/>
              </a:spcBef>
              <a:spcAft>
                <a:spcPts val="1000"/>
              </a:spcAft>
              <a:buNone/>
            </a:pPr>
            <a:r>
              <a:rPr lang="en-US" sz="1900" b="1" dirty="0" smtClean="0"/>
              <a:t>Problem Statement:</a:t>
            </a:r>
            <a:endParaRPr lang="en-US" sz="1900" b="1" dirty="0"/>
          </a:p>
          <a:p>
            <a:pPr marL="0" marR="0" indent="0">
              <a:spcBef>
                <a:spcPts val="0"/>
              </a:spcBef>
              <a:spcAft>
                <a:spcPts val="1000"/>
              </a:spcAft>
              <a:buNone/>
            </a:pPr>
            <a:r>
              <a:rPr lang="en-US" sz="1900" dirty="0"/>
              <a:t>The Amazing Bank (AB) is one of the leading financial institutions in the world. You have been recruited as a freelance data science consultant by AB to help the bank design their credit risk strategy, enabling data driven decisions. The CEO of the bank writes the following email to you: </a:t>
            </a:r>
          </a:p>
          <a:p>
            <a:pPr marL="0" marR="0" indent="0">
              <a:spcBef>
                <a:spcPts val="0"/>
              </a:spcBef>
              <a:spcAft>
                <a:spcPts val="1000"/>
              </a:spcAft>
              <a:buNone/>
            </a:pPr>
            <a:r>
              <a:rPr lang="en-US" sz="1900" dirty="0"/>
              <a:t>“Welcome aboard and we are very proud to have you. Our existing credit strategy need some serious fine tuning as it has completely failed to identify potential default behaviors in the post covid world. We need your expertise and help to support us with redesigning our credit risk strategy in this new covid world. We have shared a sample data for you to get started which has data from Mar 2020 till current date; please let us know if you might need more data or any other requirements in specific for you to get started. More than identifying defaulters, we also want to understand why they would default; that’s the key. Very excited to look forward to what you can bring to the table!” </a:t>
            </a:r>
            <a:r>
              <a:rPr lang="en-US" sz="1900" dirty="0" smtClean="0"/>
              <a:t>- </a:t>
            </a:r>
            <a:r>
              <a:rPr lang="en-US" sz="1900" dirty="0"/>
              <a:t>Bravo, CEO, </a:t>
            </a:r>
          </a:p>
          <a:p>
            <a:pPr marL="0" marR="0" indent="0">
              <a:spcBef>
                <a:spcPts val="0"/>
              </a:spcBef>
              <a:spcAft>
                <a:spcPts val="1000"/>
              </a:spcAft>
              <a:buNone/>
            </a:pPr>
            <a:r>
              <a:rPr lang="en-US" sz="1900" dirty="0"/>
              <a:t>Amazing Bank You skimmed through the data and learnt that there are 1 million customers, 1000 features, with 700 numerical and 300 categorical and 5% defaulters, and there are quite a few missing values as well in different levels. Think aloud and help us understand your approach towards solving this problem!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192765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30D95C87-0B23-4454-8C2E-0F4798C51CF2}"/>
              </a:ext>
            </a:extLst>
          </p:cNvPr>
          <p:cNvSpPr txBox="1"/>
          <p:nvPr/>
        </p:nvSpPr>
        <p:spPr>
          <a:xfrm>
            <a:off x="762146" y="391886"/>
            <a:ext cx="10905066" cy="5822243"/>
          </a:xfrm>
          <a:prstGeom prst="rect">
            <a:avLst/>
          </a:prstGeom>
        </p:spPr>
        <p:txBody>
          <a:bodyPr vert="horz" lIns="91440" tIns="45720" rIns="91440" bIns="45720" rtlCol="0">
            <a:normAutofit/>
          </a:bodyPr>
          <a:lstStyle/>
          <a:p>
            <a:pPr marL="114300" marR="0" lvl="0">
              <a:lnSpc>
                <a:spcPct val="90000"/>
              </a:lnSpc>
              <a:spcBef>
                <a:spcPts val="0"/>
              </a:spcBef>
              <a:spcAft>
                <a:spcPts val="0"/>
              </a:spcAft>
            </a:pPr>
            <a:r>
              <a:rPr lang="en-US" sz="1600" b="1" dirty="0">
                <a:effectLst/>
              </a:rPr>
              <a:t>a) What would be your first step? List different EDA you would like to do with the data before you get started</a:t>
            </a:r>
            <a:r>
              <a:rPr lang="en-US" sz="1600" dirty="0">
                <a:effectLst/>
              </a:rPr>
              <a:t>.</a:t>
            </a:r>
          </a:p>
          <a:p>
            <a:pPr marL="228600" marR="0">
              <a:lnSpc>
                <a:spcPct val="90000"/>
              </a:lnSpc>
              <a:spcBef>
                <a:spcPts val="0"/>
              </a:spcBef>
              <a:spcAft>
                <a:spcPts val="0"/>
              </a:spcAft>
            </a:pPr>
            <a:endParaRPr lang="en-US" sz="1600" dirty="0">
              <a:effectLst/>
            </a:endParaRPr>
          </a:p>
          <a:p>
            <a:pPr marL="457200" marR="0" indent="-228600">
              <a:spcBef>
                <a:spcPts val="0"/>
              </a:spcBef>
              <a:spcAft>
                <a:spcPts val="0"/>
              </a:spcAft>
              <a:buFont typeface="Arial" panose="020B0604020202020204" pitchFamily="34" charset="0"/>
              <a:buChar char="•"/>
            </a:pPr>
            <a:r>
              <a:rPr lang="en-US" sz="1600" dirty="0">
                <a:effectLst/>
              </a:rPr>
              <a:t>I start with getting some observations on shape of data, data types </a:t>
            </a:r>
            <a:r>
              <a:rPr lang="en-US" sz="1600" dirty="0" smtClean="0"/>
              <a:t>and info </a:t>
            </a:r>
            <a:r>
              <a:rPr lang="en-US" sz="1600" dirty="0" smtClean="0">
                <a:effectLst/>
              </a:rPr>
              <a:t>of </a:t>
            </a:r>
            <a:r>
              <a:rPr lang="en-US" sz="1600" dirty="0">
                <a:effectLst/>
              </a:rPr>
              <a:t>all the attributes</a:t>
            </a:r>
            <a:r>
              <a:rPr lang="en-US" sz="1600" dirty="0" smtClean="0">
                <a:effectLst/>
              </a:rPr>
              <a:t>,</a:t>
            </a:r>
            <a:endParaRPr lang="en-US" sz="1600" dirty="0">
              <a:effectLst/>
            </a:endParaRPr>
          </a:p>
          <a:p>
            <a:pPr marL="457200" marR="0" indent="-228600">
              <a:spcBef>
                <a:spcPts val="0"/>
              </a:spcBef>
              <a:spcAft>
                <a:spcPts val="0"/>
              </a:spcAft>
              <a:buFont typeface="Arial" panose="020B0604020202020204" pitchFamily="34" charset="0"/>
              <a:buChar char="•"/>
            </a:pPr>
            <a:r>
              <a:rPr lang="en-US" sz="1600" dirty="0" smtClean="0"/>
              <a:t>Check s</a:t>
            </a:r>
            <a:r>
              <a:rPr lang="en-US" sz="1600" dirty="0" smtClean="0">
                <a:effectLst/>
              </a:rPr>
              <a:t>tatistical </a:t>
            </a:r>
            <a:r>
              <a:rPr lang="en-US" sz="1600" dirty="0">
                <a:effectLst/>
              </a:rPr>
              <a:t>summary (mean, median, mode, standard </a:t>
            </a:r>
            <a:r>
              <a:rPr lang="en-US" sz="1600" dirty="0" smtClean="0">
                <a:effectLst/>
              </a:rPr>
              <a:t>deviation,25th percentile , </a:t>
            </a:r>
            <a:r>
              <a:rPr lang="en-US" sz="1600" dirty="0" smtClean="0">
                <a:effectLst/>
              </a:rPr>
              <a:t>75th </a:t>
            </a:r>
            <a:r>
              <a:rPr lang="en-US" sz="1600" dirty="0" smtClean="0">
                <a:effectLst/>
              </a:rPr>
              <a:t>percentile).</a:t>
            </a:r>
            <a:endParaRPr lang="en-US" sz="1600" dirty="0">
              <a:effectLst/>
            </a:endParaRPr>
          </a:p>
          <a:p>
            <a:pPr marL="457200" marR="0" indent="-228600">
              <a:spcBef>
                <a:spcPts val="0"/>
              </a:spcBef>
              <a:spcAft>
                <a:spcPts val="0"/>
              </a:spcAft>
              <a:buFont typeface="Arial" panose="020B0604020202020204" pitchFamily="34" charset="0"/>
              <a:buChar char="•"/>
            </a:pPr>
            <a:r>
              <a:rPr lang="en-US" sz="1600" dirty="0">
                <a:effectLst/>
              </a:rPr>
              <a:t>C</a:t>
            </a:r>
            <a:r>
              <a:rPr lang="en-US" sz="1600" dirty="0" smtClean="0">
                <a:effectLst/>
              </a:rPr>
              <a:t>heck </a:t>
            </a:r>
            <a:r>
              <a:rPr lang="en-US" sz="1600" dirty="0">
                <a:effectLst/>
              </a:rPr>
              <a:t>if any missing values, duplicates in data , number of unique values in </a:t>
            </a:r>
            <a:r>
              <a:rPr lang="en-US" sz="1600" dirty="0" smtClean="0">
                <a:effectLst/>
              </a:rPr>
              <a:t>data and distributions among data</a:t>
            </a:r>
          </a:p>
          <a:p>
            <a:pPr marL="457200" marR="0" indent="-228600">
              <a:spcBef>
                <a:spcPts val="0"/>
              </a:spcBef>
              <a:spcAft>
                <a:spcPts val="0"/>
              </a:spcAft>
              <a:buFont typeface="Arial" panose="020B0604020202020204" pitchFamily="34" charset="0"/>
              <a:buChar char="•"/>
            </a:pPr>
            <a:r>
              <a:rPr lang="en-US" sz="1600" dirty="0" smtClean="0">
                <a:effectLst/>
              </a:rPr>
              <a:t>Data Cleaning</a:t>
            </a:r>
            <a:endParaRPr lang="en-US" sz="1600" dirty="0">
              <a:effectLst/>
            </a:endParaRPr>
          </a:p>
          <a:p>
            <a:pPr marL="457200" marR="0" indent="-228600">
              <a:spcBef>
                <a:spcPts val="0"/>
              </a:spcBef>
              <a:spcAft>
                <a:spcPts val="0"/>
              </a:spcAft>
              <a:buFont typeface="Arial" panose="020B0604020202020204" pitchFamily="34" charset="0"/>
              <a:buChar char="•"/>
            </a:pPr>
            <a:endParaRPr lang="en-US" sz="1600" dirty="0">
              <a:effectLst/>
            </a:endParaRPr>
          </a:p>
          <a:p>
            <a:pPr marL="114300" marR="0" lvl="0">
              <a:spcBef>
                <a:spcPts val="0"/>
              </a:spcBef>
              <a:spcAft>
                <a:spcPts val="0"/>
              </a:spcAft>
            </a:pPr>
            <a:r>
              <a:rPr lang="en-US" sz="1600" b="1" dirty="0">
                <a:effectLst/>
              </a:rPr>
              <a:t>b) How are you going to handle missing values? Ideate and list them.</a:t>
            </a:r>
          </a:p>
          <a:p>
            <a:pPr marR="0" lvl="0" indent="-228600">
              <a:spcBef>
                <a:spcPts val="0"/>
              </a:spcBef>
              <a:spcAft>
                <a:spcPts val="0"/>
              </a:spcAft>
              <a:buFont typeface="Arial" panose="020B0604020202020204" pitchFamily="34" charset="0"/>
              <a:buChar char="•"/>
            </a:pPr>
            <a:endParaRPr lang="en-US" sz="1600" b="1" dirty="0">
              <a:effectLst/>
            </a:endParaRPr>
          </a:p>
          <a:p>
            <a:pPr marL="342900" marR="0" lvl="0" indent="-228600">
              <a:spcBef>
                <a:spcPts val="0"/>
              </a:spcBef>
              <a:spcAft>
                <a:spcPts val="0"/>
              </a:spcAft>
              <a:buFont typeface="Arial" panose="020B0604020202020204" pitchFamily="34" charset="0"/>
              <a:buChar char="•"/>
            </a:pPr>
            <a:r>
              <a:rPr lang="en-US" sz="1600" dirty="0">
                <a:effectLst/>
              </a:rPr>
              <a:t>I first check how much percent of data is missing in the column </a:t>
            </a:r>
          </a:p>
          <a:p>
            <a:pPr marL="342900" marR="0" lvl="0" indent="-228600">
              <a:spcBef>
                <a:spcPts val="0"/>
              </a:spcBef>
              <a:spcAft>
                <a:spcPts val="0"/>
              </a:spcAft>
              <a:buFont typeface="Arial" panose="020B0604020202020204" pitchFamily="34" charset="0"/>
              <a:buChar char="•"/>
            </a:pPr>
            <a:r>
              <a:rPr lang="en-US" sz="1600" dirty="0">
                <a:effectLst/>
              </a:rPr>
              <a:t>If it is more than 50%, I would drop the column</a:t>
            </a:r>
          </a:p>
          <a:p>
            <a:pPr marL="342900" marR="0" lvl="0" indent="-228600">
              <a:spcBef>
                <a:spcPts val="0"/>
              </a:spcBef>
              <a:spcAft>
                <a:spcPts val="0"/>
              </a:spcAft>
              <a:buFont typeface="Arial" panose="020B0604020202020204" pitchFamily="34" charset="0"/>
              <a:buChar char="•"/>
            </a:pPr>
            <a:r>
              <a:rPr lang="en-US" sz="1600" dirty="0">
                <a:effectLst/>
              </a:rPr>
              <a:t>Else if I try to impute the missing values using KNN algorithm, mean, median (in case of outliers)</a:t>
            </a:r>
          </a:p>
          <a:p>
            <a:pPr marL="342900" marR="0" lvl="0" indent="-228600">
              <a:spcBef>
                <a:spcPts val="0"/>
              </a:spcBef>
              <a:spcAft>
                <a:spcPts val="1000"/>
              </a:spcAft>
              <a:buFont typeface="Arial" panose="020B0604020202020204" pitchFamily="34" charset="0"/>
              <a:buChar char="•"/>
            </a:pPr>
            <a:r>
              <a:rPr lang="en-US" sz="1600" dirty="0">
                <a:effectLst/>
              </a:rPr>
              <a:t>I would impute categorical missing values </a:t>
            </a:r>
            <a:r>
              <a:rPr lang="en-US" sz="1600" dirty="0" smtClean="0">
                <a:effectLst/>
              </a:rPr>
              <a:t>using </a:t>
            </a:r>
            <a:r>
              <a:rPr lang="en-US" sz="1600" dirty="0" smtClean="0"/>
              <a:t>KNN algorithm </a:t>
            </a:r>
            <a:r>
              <a:rPr lang="en-US" sz="1600" dirty="0" smtClean="0"/>
              <a:t> or </a:t>
            </a:r>
            <a:r>
              <a:rPr lang="en-US" sz="1600" dirty="0">
                <a:effectLst/>
              </a:rPr>
              <a:t>mode </a:t>
            </a:r>
            <a:endParaRPr lang="en-US" sz="1600" dirty="0" smtClean="0">
              <a:effectLst/>
            </a:endParaRPr>
          </a:p>
          <a:p>
            <a:pPr marL="342900" marR="0" lvl="0" indent="-228600">
              <a:spcBef>
                <a:spcPts val="0"/>
              </a:spcBef>
              <a:spcAft>
                <a:spcPts val="1000"/>
              </a:spcAft>
            </a:pPr>
            <a:endParaRPr lang="en-US" sz="1600" dirty="0" smtClean="0">
              <a:effectLst/>
            </a:endParaRPr>
          </a:p>
          <a:p>
            <a:pPr marR="0" lvl="0">
              <a:spcBef>
                <a:spcPts val="0"/>
              </a:spcBef>
              <a:spcAft>
                <a:spcPts val="1000"/>
              </a:spcAft>
            </a:pPr>
            <a:r>
              <a:rPr lang="en-US" sz="1600" b="1" dirty="0" smtClean="0"/>
              <a:t> </a:t>
            </a:r>
            <a:r>
              <a:rPr lang="en-US" sz="1600" b="1" dirty="0"/>
              <a:t>c</a:t>
            </a:r>
            <a:r>
              <a:rPr lang="en-US" sz="1600" b="1" dirty="0">
                <a:effectLst/>
              </a:rPr>
              <a:t> )  Before getting into modeling, apart from points a. and b., do you want to do anything else with the data to understand   default behavior?</a:t>
            </a:r>
          </a:p>
          <a:p>
            <a:pPr marL="285750" indent="-228600">
              <a:spcAft>
                <a:spcPts val="1000"/>
              </a:spcAft>
              <a:buFont typeface="Arial" panose="020B0604020202020204" pitchFamily="34" charset="0"/>
              <a:buChar char="•"/>
            </a:pPr>
            <a:r>
              <a:rPr lang="en-US" sz="1600" dirty="0"/>
              <a:t>I will start with some EDA with some important variables to find if we have any trends, patterns among the data and relationship between </a:t>
            </a:r>
            <a:r>
              <a:rPr lang="en-US" sz="1600" dirty="0" smtClean="0"/>
              <a:t>variables</a:t>
            </a:r>
          </a:p>
          <a:p>
            <a:pPr marL="285750" indent="-228600">
              <a:spcAft>
                <a:spcPts val="1000"/>
              </a:spcAft>
              <a:buFont typeface="Arial" panose="020B0604020202020204" pitchFamily="34" charset="0"/>
              <a:buChar char="•"/>
            </a:pPr>
            <a:r>
              <a:rPr lang="en-US" sz="1600" dirty="0" smtClean="0"/>
              <a:t>Check the correlation heat map, to check if any variables are correlated</a:t>
            </a:r>
            <a:endParaRPr lang="en-US" sz="1600" dirty="0"/>
          </a:p>
          <a:p>
            <a:pPr marL="285750" indent="-228600">
              <a:spcAft>
                <a:spcPts val="1000"/>
              </a:spcAft>
              <a:buFont typeface="Arial" panose="020B0604020202020204" pitchFamily="34" charset="0"/>
              <a:buChar char="•"/>
            </a:pPr>
            <a:r>
              <a:rPr lang="en-US" sz="1600" dirty="0" smtClean="0"/>
              <a:t>Check </a:t>
            </a:r>
            <a:r>
              <a:rPr lang="en-US" sz="1600" dirty="0"/>
              <a:t>any outliers and do outlier treatment so that the model we build generalizes well</a:t>
            </a:r>
          </a:p>
          <a:p>
            <a:pPr marR="0" lvl="0" indent="-228600">
              <a:lnSpc>
                <a:spcPct val="90000"/>
              </a:lnSpc>
              <a:spcBef>
                <a:spcPts val="0"/>
              </a:spcBef>
              <a:spcAft>
                <a:spcPts val="1000"/>
              </a:spcAft>
              <a:buFont typeface="Arial" panose="020B0604020202020204" pitchFamily="34" charset="0"/>
              <a:buChar char="•"/>
            </a:pPr>
            <a:endParaRPr lang="en-US" sz="1600" dirty="0">
              <a:effectLst/>
            </a:endParaRPr>
          </a:p>
          <a:p>
            <a:pPr indent="-228600">
              <a:lnSpc>
                <a:spcPct val="90000"/>
              </a:lnSpc>
              <a:buFont typeface="Arial" panose="020B0604020202020204" pitchFamily="34" charset="0"/>
              <a:buChar char="•"/>
            </a:pPr>
            <a:endParaRPr lang="en-US" sz="1600" dirty="0"/>
          </a:p>
        </p:txBody>
      </p:sp>
      <p:sp>
        <p:nvSpPr>
          <p:cNvPr id="35" name="Rectangle 21">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3">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10493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1DD1682B-52EF-4C83-9B66-4AF2DDE7889B}"/>
              </a:ext>
            </a:extLst>
          </p:cNvPr>
          <p:cNvSpPr txBox="1"/>
          <p:nvPr/>
        </p:nvSpPr>
        <p:spPr>
          <a:xfrm>
            <a:off x="682656" y="658852"/>
            <a:ext cx="10905066" cy="5463836"/>
          </a:xfrm>
          <a:prstGeom prst="rect">
            <a:avLst/>
          </a:prstGeom>
        </p:spPr>
        <p:txBody>
          <a:bodyPr vert="horz" lIns="91440" tIns="45720" rIns="91440" bIns="45720" rtlCol="0">
            <a:normAutofit/>
          </a:bodyPr>
          <a:lstStyle/>
          <a:p>
            <a:pPr marR="0">
              <a:spcBef>
                <a:spcPts val="0"/>
              </a:spcBef>
              <a:spcAft>
                <a:spcPts val="1000"/>
              </a:spcAft>
            </a:pPr>
            <a:r>
              <a:rPr lang="en-US" sz="1600" b="1" dirty="0">
                <a:effectLst/>
              </a:rPr>
              <a:t>d)   The default labeling is based on customers who did not pay 3 installments continuously. Do you want to rethink about this labelling strategy for the target? How will you validate the labelling strategy is correct?</a:t>
            </a:r>
          </a:p>
          <a:p>
            <a:pPr marL="285750" marR="0" indent="-228600">
              <a:spcBef>
                <a:spcPts val="0"/>
              </a:spcBef>
              <a:spcAft>
                <a:spcPts val="1000"/>
              </a:spcAft>
              <a:buFont typeface="Arial" panose="020B0604020202020204" pitchFamily="34" charset="0"/>
              <a:buChar char="•"/>
            </a:pPr>
            <a:r>
              <a:rPr lang="en-US" sz="1600" dirty="0">
                <a:effectLst/>
              </a:rPr>
              <a:t>No, I don’t think the default labeling </a:t>
            </a:r>
            <a:r>
              <a:rPr lang="en-US" sz="1600" dirty="0" smtClean="0"/>
              <a:t>can be</a:t>
            </a:r>
            <a:r>
              <a:rPr lang="en-US" sz="1600" dirty="0" smtClean="0">
                <a:effectLst/>
              </a:rPr>
              <a:t> </a:t>
            </a:r>
            <a:r>
              <a:rPr lang="en-US" sz="1600" dirty="0">
                <a:effectLst/>
              </a:rPr>
              <a:t>based on customers who did not pay 3 installments continuously because </a:t>
            </a:r>
            <a:r>
              <a:rPr lang="en-US" sz="1600" dirty="0" smtClean="0"/>
              <a:t>lo</a:t>
            </a:r>
            <a:r>
              <a:rPr lang="en-US" sz="1600" dirty="0" smtClean="0">
                <a:effectLst/>
              </a:rPr>
              <a:t>t </a:t>
            </a:r>
            <a:r>
              <a:rPr lang="en-US" sz="1600" dirty="0">
                <a:effectLst/>
              </a:rPr>
              <a:t>of the people are </a:t>
            </a:r>
            <a:r>
              <a:rPr lang="en-US" sz="1600" dirty="0" smtClean="0">
                <a:effectLst/>
              </a:rPr>
              <a:t>likely </a:t>
            </a:r>
            <a:r>
              <a:rPr lang="en-US" sz="1600" dirty="0">
                <a:effectLst/>
              </a:rPr>
              <a:t>to miss 3 consecutive payments. I think we need to extend it to 5 or 6 consecutive payments</a:t>
            </a:r>
          </a:p>
          <a:p>
            <a:pPr marL="285750" marR="0" indent="-228600">
              <a:spcBef>
                <a:spcPts val="0"/>
              </a:spcBef>
              <a:spcAft>
                <a:spcPts val="1000"/>
              </a:spcAft>
              <a:buFont typeface="Arial" panose="020B0604020202020204" pitchFamily="34" charset="0"/>
              <a:buChar char="•"/>
            </a:pPr>
            <a:r>
              <a:rPr lang="en-US" sz="1600" dirty="0" smtClean="0">
                <a:effectLst/>
              </a:rPr>
              <a:t>I take a good amount of sample data which is representative data of population and perform hypothesis testing to validate if my assumption over labeling strategy is correct or not and if p value is greater than 0.05 then we stick with </a:t>
            </a:r>
            <a:r>
              <a:rPr lang="en-US" sz="1600" dirty="0" smtClean="0"/>
              <a:t>default labeling can based on customers who did not pay 3 installments continuously else we can change it 3 installments to 6 installments</a:t>
            </a:r>
            <a:endParaRPr lang="en-US" sz="1600" dirty="0" smtClean="0">
              <a:effectLst/>
            </a:endParaRPr>
          </a:p>
          <a:p>
            <a:pPr marR="0">
              <a:spcBef>
                <a:spcPts val="0"/>
              </a:spcBef>
              <a:spcAft>
                <a:spcPts val="1000"/>
              </a:spcAft>
            </a:pPr>
            <a:r>
              <a:rPr lang="en-US" sz="1600" b="1" dirty="0" smtClean="0">
                <a:effectLst/>
              </a:rPr>
              <a:t>e</a:t>
            </a:r>
            <a:r>
              <a:rPr lang="en-US" sz="1600" b="1" dirty="0">
                <a:effectLst/>
              </a:rPr>
              <a:t>) What will be your X and Y?</a:t>
            </a:r>
          </a:p>
          <a:p>
            <a:pPr marL="285750" marR="0" indent="-228600">
              <a:spcBef>
                <a:spcPts val="0"/>
              </a:spcBef>
              <a:spcAft>
                <a:spcPts val="1000"/>
              </a:spcAft>
              <a:buFont typeface="Arial" panose="020B0604020202020204" pitchFamily="34" charset="0"/>
              <a:buChar char="•"/>
            </a:pPr>
            <a:r>
              <a:rPr lang="en-US" sz="1600" dirty="0">
                <a:effectLst/>
              </a:rPr>
              <a:t>I will take some important features using feature selection techniques as X (independent variable) </a:t>
            </a:r>
          </a:p>
          <a:p>
            <a:pPr marL="285750" marR="0" indent="-228600">
              <a:spcBef>
                <a:spcPts val="0"/>
              </a:spcBef>
              <a:spcAft>
                <a:spcPts val="1000"/>
              </a:spcAft>
              <a:buFont typeface="Arial" panose="020B0604020202020204" pitchFamily="34" charset="0"/>
              <a:buChar char="•"/>
            </a:pPr>
            <a:r>
              <a:rPr lang="en-US" sz="1600" dirty="0">
                <a:effectLst/>
              </a:rPr>
              <a:t>I will derive Y variable (loan </a:t>
            </a:r>
            <a:r>
              <a:rPr lang="en-US" sz="1600" dirty="0" smtClean="0">
                <a:effectLst/>
              </a:rPr>
              <a:t>status – dependent variable ) </a:t>
            </a:r>
            <a:r>
              <a:rPr lang="en-US" sz="1600" dirty="0">
                <a:effectLst/>
              </a:rPr>
              <a:t>from no of installments consecutively missed by customer column </a:t>
            </a:r>
          </a:p>
          <a:p>
            <a:pPr marR="0">
              <a:spcBef>
                <a:spcPts val="0"/>
              </a:spcBef>
              <a:spcAft>
                <a:spcPts val="1000"/>
              </a:spcAft>
            </a:pPr>
            <a:r>
              <a:rPr lang="en-US" sz="1600" b="1" dirty="0">
                <a:effectLst/>
              </a:rPr>
              <a:t>f) How are you going to handle outliers, numerical columns, and categorical columns?</a:t>
            </a:r>
          </a:p>
          <a:p>
            <a:pPr marL="285750" marR="0" indent="-228600">
              <a:spcBef>
                <a:spcPts val="0"/>
              </a:spcBef>
              <a:spcAft>
                <a:spcPts val="1000"/>
              </a:spcAft>
              <a:buFont typeface="Arial" panose="020B0604020202020204" pitchFamily="34" charset="0"/>
              <a:buChar char="•"/>
            </a:pPr>
            <a:r>
              <a:rPr lang="en-US" sz="1600" dirty="0">
                <a:effectLst/>
              </a:rPr>
              <a:t>Based on the data I will take my outliers as data which are less than 2-5 percentile data and greater than 95-98 percentile data and for most of scenarios, I use IQR method to find outliers and drop them </a:t>
            </a:r>
          </a:p>
          <a:p>
            <a:pPr marL="285750" marR="0" indent="-228600">
              <a:spcBef>
                <a:spcPts val="0"/>
              </a:spcBef>
              <a:spcAft>
                <a:spcPts val="1000"/>
              </a:spcAft>
              <a:buFont typeface="Arial" panose="020B0604020202020204" pitchFamily="34" charset="0"/>
              <a:buChar char="•"/>
            </a:pPr>
            <a:r>
              <a:rPr lang="en-US" sz="1600" dirty="0">
                <a:effectLst/>
              </a:rPr>
              <a:t>Will Scale numerical columns using MIN-MAX scaler or Standard </a:t>
            </a:r>
            <a:r>
              <a:rPr lang="en-US" sz="1600" dirty="0" err="1"/>
              <a:t>s</a:t>
            </a:r>
            <a:r>
              <a:rPr lang="en-US" sz="1600" dirty="0" err="1" smtClean="0">
                <a:effectLst/>
              </a:rPr>
              <a:t>caler</a:t>
            </a:r>
            <a:r>
              <a:rPr lang="en-US" sz="1600" dirty="0" smtClean="0">
                <a:effectLst/>
              </a:rPr>
              <a:t> methods to have all the numbers on similar scale</a:t>
            </a:r>
            <a:endParaRPr lang="en-US" sz="1600" dirty="0">
              <a:effectLst/>
            </a:endParaRPr>
          </a:p>
          <a:p>
            <a:pPr marL="285750" marR="0" indent="-228600">
              <a:spcBef>
                <a:spcPts val="0"/>
              </a:spcBef>
              <a:spcAft>
                <a:spcPts val="1000"/>
              </a:spcAft>
              <a:buFont typeface="Arial" panose="020B0604020202020204" pitchFamily="34" charset="0"/>
              <a:buChar char="•"/>
            </a:pPr>
            <a:r>
              <a:rPr lang="en-US" sz="1600" dirty="0">
                <a:effectLst/>
              </a:rPr>
              <a:t>Will Scale categorical columns using one hot encoding if no of unique values </a:t>
            </a:r>
            <a:r>
              <a:rPr lang="en-US" sz="1600" dirty="0" smtClean="0">
                <a:effectLst/>
              </a:rPr>
              <a:t>is less else </a:t>
            </a:r>
            <a:r>
              <a:rPr lang="en-US" sz="1600" dirty="0">
                <a:effectLst/>
              </a:rPr>
              <a:t>I use label encoding or target mean encoding for scaling</a:t>
            </a:r>
          </a:p>
          <a:p>
            <a:pPr indent="-228600">
              <a:buFont typeface="Arial" panose="020B0604020202020204" pitchFamily="34" charset="0"/>
              <a:buChar char="•"/>
            </a:pPr>
            <a:endParaRPr lang="en-US" sz="1600" dirty="0"/>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276407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E3E5E684-D54A-49B9-90E6-08EAA445B4BE}"/>
              </a:ext>
            </a:extLst>
          </p:cNvPr>
          <p:cNvSpPr txBox="1"/>
          <p:nvPr/>
        </p:nvSpPr>
        <p:spPr>
          <a:xfrm>
            <a:off x="670705" y="901338"/>
            <a:ext cx="10905066" cy="5876958"/>
          </a:xfrm>
          <a:prstGeom prst="rect">
            <a:avLst/>
          </a:prstGeom>
        </p:spPr>
        <p:txBody>
          <a:bodyPr vert="horz" lIns="91440" tIns="45720" rIns="91440" bIns="45720" rtlCol="0">
            <a:normAutofit/>
          </a:bodyPr>
          <a:lstStyle/>
          <a:p>
            <a:pPr marR="0">
              <a:spcBef>
                <a:spcPts val="0"/>
              </a:spcBef>
              <a:spcAft>
                <a:spcPts val="1000"/>
              </a:spcAft>
            </a:pPr>
            <a:r>
              <a:rPr lang="en-US" sz="1600" b="1" dirty="0">
                <a:effectLst/>
              </a:rPr>
              <a:t>g) Do you want to include the entire 1000 features?</a:t>
            </a:r>
          </a:p>
          <a:p>
            <a:pPr marL="0" marR="0" indent="-228600">
              <a:spcBef>
                <a:spcPts val="0"/>
              </a:spcBef>
              <a:spcAft>
                <a:spcPts val="1000"/>
              </a:spcAft>
              <a:buFont typeface="Arial" panose="020B0604020202020204" pitchFamily="34" charset="0"/>
              <a:buChar char="•"/>
            </a:pPr>
            <a:r>
              <a:rPr lang="en-US" sz="1600" dirty="0" smtClean="0">
                <a:effectLst/>
              </a:rPr>
              <a:t>No</a:t>
            </a:r>
            <a:r>
              <a:rPr lang="en-US" sz="1600" dirty="0">
                <a:effectLst/>
              </a:rPr>
              <a:t>, I will not choose all the 1000 features available, </a:t>
            </a:r>
            <a:r>
              <a:rPr lang="en-US" sz="1600" dirty="0" smtClean="0">
                <a:effectLst/>
              </a:rPr>
              <a:t>it would be difficult to build a model on 1000 columns ,I </a:t>
            </a:r>
            <a:r>
              <a:rPr lang="en-US" sz="1600" dirty="0">
                <a:effectLst/>
              </a:rPr>
              <a:t>will select some </a:t>
            </a:r>
            <a:r>
              <a:rPr lang="en-US" sz="1600" dirty="0" smtClean="0">
                <a:effectLst/>
              </a:rPr>
              <a:t>important variable </a:t>
            </a:r>
            <a:r>
              <a:rPr lang="en-US" sz="1600" dirty="0">
                <a:effectLst/>
              </a:rPr>
              <a:t>using feature selection techniques </a:t>
            </a:r>
          </a:p>
          <a:p>
            <a:pPr marL="0" marR="0" indent="-228600">
              <a:spcBef>
                <a:spcPts val="0"/>
              </a:spcBef>
              <a:spcAft>
                <a:spcPts val="1000"/>
              </a:spcAft>
              <a:buFont typeface="Arial" panose="020B0604020202020204" pitchFamily="34" charset="0"/>
              <a:buChar char="•"/>
            </a:pPr>
            <a:r>
              <a:rPr lang="en-US" sz="1600" dirty="0" smtClean="0">
                <a:effectLst/>
              </a:rPr>
              <a:t>Will </a:t>
            </a:r>
            <a:r>
              <a:rPr lang="en-US" sz="1600" dirty="0">
                <a:effectLst/>
              </a:rPr>
              <a:t>perform Principal Component </a:t>
            </a:r>
            <a:r>
              <a:rPr lang="en-US" sz="1600" dirty="0" smtClean="0">
                <a:effectLst/>
              </a:rPr>
              <a:t>Analysis or some other dimensionality reduction techniques </a:t>
            </a:r>
            <a:r>
              <a:rPr lang="en-US" sz="1600" dirty="0">
                <a:effectLst/>
              </a:rPr>
              <a:t>on top of that </a:t>
            </a:r>
            <a:r>
              <a:rPr lang="en-US" sz="1600" dirty="0" smtClean="0"/>
              <a:t>and</a:t>
            </a:r>
            <a:r>
              <a:rPr lang="en-US" sz="1600" dirty="0" smtClean="0">
                <a:effectLst/>
              </a:rPr>
              <a:t> </a:t>
            </a:r>
            <a:r>
              <a:rPr lang="en-US" sz="1600" dirty="0">
                <a:effectLst/>
              </a:rPr>
              <a:t>select variables which can explain maximum amount of variance</a:t>
            </a:r>
          </a:p>
          <a:p>
            <a:pPr marR="0">
              <a:spcBef>
                <a:spcPts val="0"/>
              </a:spcBef>
              <a:spcAft>
                <a:spcPts val="1000"/>
              </a:spcAft>
            </a:pPr>
            <a:r>
              <a:rPr lang="en-US" sz="1600" b="1" dirty="0">
                <a:effectLst/>
              </a:rPr>
              <a:t>h) What model do you want to choose and why?</a:t>
            </a:r>
          </a:p>
          <a:p>
            <a:pPr marL="0" marR="0" indent="-228600">
              <a:spcBef>
                <a:spcPts val="0"/>
              </a:spcBef>
              <a:spcAft>
                <a:spcPts val="1000"/>
              </a:spcAft>
              <a:buFont typeface="Arial" panose="020B0604020202020204" pitchFamily="34" charset="0"/>
              <a:buChar char="•"/>
            </a:pPr>
            <a:r>
              <a:rPr lang="en-US" sz="1600" dirty="0" smtClean="0">
                <a:effectLst/>
              </a:rPr>
              <a:t>I </a:t>
            </a:r>
            <a:r>
              <a:rPr lang="en-US" sz="1600" dirty="0">
                <a:effectLst/>
              </a:rPr>
              <a:t>choose ensemble models such Bagging Classifier, Random Forest Classifier, Gradient Boosting Classifier </a:t>
            </a:r>
            <a:r>
              <a:rPr lang="en-US" sz="1600" dirty="0" smtClean="0">
                <a:effectLst/>
              </a:rPr>
              <a:t>or XG Boost Classifier </a:t>
            </a:r>
            <a:endParaRPr lang="en-US" sz="1600" dirty="0">
              <a:effectLst/>
            </a:endParaRPr>
          </a:p>
          <a:p>
            <a:pPr marL="0" marR="0" indent="-228600">
              <a:spcBef>
                <a:spcPts val="0"/>
              </a:spcBef>
              <a:spcAft>
                <a:spcPts val="1000"/>
              </a:spcAft>
              <a:buFont typeface="Arial" panose="020B0604020202020204" pitchFamily="34" charset="0"/>
              <a:buChar char="•"/>
            </a:pPr>
            <a:r>
              <a:rPr lang="en-US" sz="1600" dirty="0" smtClean="0">
                <a:effectLst/>
              </a:rPr>
              <a:t>Ensembles </a:t>
            </a:r>
            <a:r>
              <a:rPr lang="en-US" sz="1600" dirty="0">
                <a:effectLst/>
              </a:rPr>
              <a:t>are collection of classifiers that are built on different set of samples with different variables and decision will not depend on any single classifier but on all the classifiers </a:t>
            </a:r>
            <a:r>
              <a:rPr lang="en-US" sz="1600" dirty="0" smtClean="0">
                <a:effectLst/>
              </a:rPr>
              <a:t>,which </a:t>
            </a:r>
            <a:r>
              <a:rPr lang="en-US" sz="1600" dirty="0">
                <a:effectLst/>
              </a:rPr>
              <a:t>solves class imbalance problem to some extent</a:t>
            </a:r>
          </a:p>
          <a:p>
            <a:pPr marR="0">
              <a:spcBef>
                <a:spcPts val="0"/>
              </a:spcBef>
              <a:spcAft>
                <a:spcPts val="1000"/>
              </a:spcAft>
            </a:pPr>
            <a:r>
              <a:rPr lang="en-US" sz="1600" b="1" dirty="0" err="1">
                <a:effectLst/>
              </a:rPr>
              <a:t>i</a:t>
            </a:r>
            <a:r>
              <a:rPr lang="en-US" sz="1600" b="1" dirty="0">
                <a:effectLst/>
              </a:rPr>
              <a:t>) What is your validation strategy?</a:t>
            </a:r>
          </a:p>
          <a:p>
            <a:pPr marL="0" marR="0" indent="-228600">
              <a:spcBef>
                <a:spcPts val="0"/>
              </a:spcBef>
              <a:spcAft>
                <a:spcPts val="1000"/>
              </a:spcAft>
              <a:buFont typeface="Arial" panose="020B0604020202020204" pitchFamily="34" charset="0"/>
              <a:buChar char="•"/>
            </a:pPr>
            <a:r>
              <a:rPr lang="en-US" sz="1600" dirty="0" smtClean="0">
                <a:effectLst/>
              </a:rPr>
              <a:t>I </a:t>
            </a:r>
            <a:r>
              <a:rPr lang="en-US" sz="1600" dirty="0">
                <a:effectLst/>
              </a:rPr>
              <a:t>split the data into test and train data sets and build a  model on train data and check the performance on test </a:t>
            </a:r>
            <a:r>
              <a:rPr lang="en-US" sz="1600" dirty="0" smtClean="0">
                <a:effectLst/>
              </a:rPr>
              <a:t>data to check if generalizes well</a:t>
            </a:r>
            <a:endParaRPr lang="en-US" sz="1600" dirty="0">
              <a:effectLst/>
            </a:endParaRPr>
          </a:p>
          <a:p>
            <a:pPr indent="-228600">
              <a:spcAft>
                <a:spcPts val="1000"/>
              </a:spcAft>
              <a:buFont typeface="Arial" panose="020B0604020202020204" pitchFamily="34" charset="0"/>
              <a:buChar char="•"/>
            </a:pPr>
            <a:r>
              <a:rPr lang="en-US" sz="1600" dirty="0" smtClean="0">
                <a:effectLst/>
              </a:rPr>
              <a:t>I </a:t>
            </a:r>
            <a:r>
              <a:rPr lang="en-US" sz="1600" dirty="0">
                <a:effectLst/>
              </a:rPr>
              <a:t>use K fold cross validation technique on training data to check if we are getting same results for different samples and observe the variation in </a:t>
            </a:r>
            <a:r>
              <a:rPr lang="en-US" sz="1600" dirty="0" smtClean="0">
                <a:effectLst/>
              </a:rPr>
              <a:t>results and check if the model is </a:t>
            </a:r>
            <a:r>
              <a:rPr lang="en-US" sz="1600" dirty="0" smtClean="0"/>
              <a:t>generalizes </a:t>
            </a:r>
            <a:r>
              <a:rPr lang="en-US" sz="1600" dirty="0" smtClean="0">
                <a:effectLst/>
              </a:rPr>
              <a:t>well</a:t>
            </a:r>
            <a:endParaRPr lang="en-US" sz="1600" dirty="0">
              <a:effectLst/>
            </a:endParaRPr>
          </a:p>
          <a:p>
            <a:pPr marR="0">
              <a:spcBef>
                <a:spcPts val="0"/>
              </a:spcBef>
              <a:spcAft>
                <a:spcPts val="1000"/>
              </a:spcAft>
            </a:pPr>
            <a:r>
              <a:rPr lang="en-US" sz="1600" b="1" dirty="0">
                <a:effectLst/>
              </a:rPr>
              <a:t>j) How are you going to handle class imbalance?</a:t>
            </a:r>
          </a:p>
          <a:p>
            <a:pPr marL="285750" marR="0" indent="-228600">
              <a:spcBef>
                <a:spcPts val="0"/>
              </a:spcBef>
              <a:spcAft>
                <a:spcPts val="1000"/>
              </a:spcAft>
              <a:buFont typeface="Arial" panose="020B0604020202020204" pitchFamily="34" charset="0"/>
              <a:buChar char="•"/>
            </a:pPr>
            <a:r>
              <a:rPr lang="en-US" sz="1600" dirty="0">
                <a:effectLst/>
              </a:rPr>
              <a:t>I balance data using SMOTE, Border line SMOTE , ADASYN </a:t>
            </a:r>
            <a:r>
              <a:rPr lang="en-US" sz="1600" dirty="0" smtClean="0"/>
              <a:t> </a:t>
            </a:r>
            <a:r>
              <a:rPr lang="en-US" sz="1600" dirty="0" smtClean="0">
                <a:effectLst/>
              </a:rPr>
              <a:t>techniques </a:t>
            </a:r>
            <a:r>
              <a:rPr lang="en-US" sz="1600" dirty="0">
                <a:effectLst/>
              </a:rPr>
              <a:t>by oversampling minority class</a:t>
            </a:r>
          </a:p>
          <a:p>
            <a:pPr marL="0" marR="0" indent="-228600">
              <a:spcBef>
                <a:spcPts val="0"/>
              </a:spcBef>
              <a:spcAft>
                <a:spcPts val="1000"/>
              </a:spcAft>
              <a:buFont typeface="Arial" panose="020B0604020202020204" pitchFamily="34" charset="0"/>
              <a:buChar char="•"/>
            </a:pPr>
            <a:endParaRPr lang="en-US" sz="1600" dirty="0">
              <a:effectLst/>
            </a:endParaRPr>
          </a:p>
          <a:p>
            <a:pPr indent="-228600">
              <a:buFont typeface="Arial" panose="020B0604020202020204" pitchFamily="34" charset="0"/>
              <a:buChar char="•"/>
            </a:pPr>
            <a:endParaRPr lang="en-US" sz="1600" dirty="0"/>
          </a:p>
        </p:txBody>
      </p:sp>
      <p:sp>
        <p:nvSpPr>
          <p:cNvPr id="9" name="Rectangle 8">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37393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5A871418-290B-4443-91D2-9EC43F04513D}"/>
              </a:ext>
            </a:extLst>
          </p:cNvPr>
          <p:cNvSpPr txBox="1"/>
          <p:nvPr/>
        </p:nvSpPr>
        <p:spPr>
          <a:xfrm>
            <a:off x="643467" y="679269"/>
            <a:ext cx="10905066" cy="5129764"/>
          </a:xfrm>
          <a:prstGeom prst="rect">
            <a:avLst/>
          </a:prstGeom>
        </p:spPr>
        <p:txBody>
          <a:bodyPr vert="horz" lIns="91440" tIns="45720" rIns="91440" bIns="45720" rtlCol="0">
            <a:normAutofit/>
          </a:bodyPr>
          <a:lstStyle/>
          <a:p>
            <a:pPr marR="0">
              <a:spcBef>
                <a:spcPts val="0"/>
              </a:spcBef>
              <a:spcAft>
                <a:spcPts val="1000"/>
              </a:spcAft>
            </a:pPr>
            <a:endParaRPr lang="en-US" sz="1600" b="1" dirty="0">
              <a:effectLst/>
            </a:endParaRPr>
          </a:p>
          <a:p>
            <a:pPr marR="0">
              <a:spcBef>
                <a:spcPts val="0"/>
              </a:spcBef>
              <a:spcAft>
                <a:spcPts val="1000"/>
              </a:spcAft>
            </a:pPr>
            <a:r>
              <a:rPr lang="en-US" sz="1600" b="1" dirty="0">
                <a:effectLst/>
              </a:rPr>
              <a:t>k) </a:t>
            </a:r>
            <a:r>
              <a:rPr lang="en-US" sz="1600" b="1" dirty="0" smtClean="0">
                <a:effectLst/>
              </a:rPr>
              <a:t> What </a:t>
            </a:r>
            <a:r>
              <a:rPr lang="en-US" sz="1600" b="1" dirty="0">
                <a:effectLst/>
              </a:rPr>
              <a:t>will be your experiments and how are you going to choose the best model?</a:t>
            </a:r>
          </a:p>
          <a:p>
            <a:pPr marL="285750" marR="0" indent="-228600">
              <a:spcBef>
                <a:spcPts val="0"/>
              </a:spcBef>
              <a:spcAft>
                <a:spcPts val="1000"/>
              </a:spcAft>
              <a:buFont typeface="Arial" panose="020B0604020202020204" pitchFamily="34" charset="0"/>
              <a:buChar char="•"/>
            </a:pPr>
            <a:r>
              <a:rPr lang="en-US" sz="1600" dirty="0">
                <a:effectLst/>
              </a:rPr>
              <a:t>I build different models using Bagging Classifier, Random Forest Classifier, Gradient Boosting Classifier or XG Boost Classifier</a:t>
            </a:r>
          </a:p>
          <a:p>
            <a:pPr marL="285750" marR="0" indent="-228600">
              <a:spcBef>
                <a:spcPts val="0"/>
              </a:spcBef>
              <a:spcAft>
                <a:spcPts val="1000"/>
              </a:spcAft>
              <a:buFont typeface="Arial" panose="020B0604020202020204" pitchFamily="34" charset="0"/>
              <a:buChar char="•"/>
            </a:pPr>
            <a:r>
              <a:rPr lang="en-US" sz="1600" dirty="0">
                <a:effectLst/>
              </a:rPr>
              <a:t>I am going to select a model which performs best on both train and test data and that has high ROC AUC value</a:t>
            </a:r>
          </a:p>
          <a:p>
            <a:pPr marR="0">
              <a:spcBef>
                <a:spcPts val="0"/>
              </a:spcBef>
              <a:spcAft>
                <a:spcPts val="1000"/>
              </a:spcAft>
            </a:pPr>
            <a:r>
              <a:rPr lang="en-US" sz="1600" b="1" dirty="0">
                <a:effectLst/>
              </a:rPr>
              <a:t>l) </a:t>
            </a:r>
            <a:r>
              <a:rPr lang="en-US" sz="1600" b="1" dirty="0" smtClean="0">
                <a:effectLst/>
              </a:rPr>
              <a:t> What </a:t>
            </a:r>
            <a:r>
              <a:rPr lang="en-US" sz="1600" b="1" dirty="0">
                <a:effectLst/>
              </a:rPr>
              <a:t>metrics are important for you in evaluating your best model?</a:t>
            </a:r>
          </a:p>
          <a:p>
            <a:pPr marL="285750" marR="0" indent="-228600">
              <a:spcBef>
                <a:spcPts val="0"/>
              </a:spcBef>
              <a:spcAft>
                <a:spcPts val="1000"/>
              </a:spcAft>
              <a:buFont typeface="Arial" panose="020B0604020202020204" pitchFamily="34" charset="0"/>
              <a:buChar char="•"/>
            </a:pPr>
            <a:r>
              <a:rPr lang="en-US" sz="1600" dirty="0">
                <a:effectLst/>
              </a:rPr>
              <a:t>We cannot rely on accuracy as the given data is highly imbalanced </a:t>
            </a:r>
          </a:p>
          <a:p>
            <a:pPr marL="285750" marR="0" indent="-228600">
              <a:spcBef>
                <a:spcPts val="0"/>
              </a:spcBef>
              <a:spcAft>
                <a:spcPts val="1000"/>
              </a:spcAft>
              <a:buFont typeface="Arial" panose="020B0604020202020204" pitchFamily="34" charset="0"/>
              <a:buChar char="•"/>
            </a:pPr>
            <a:r>
              <a:rPr lang="en-US" sz="1600" dirty="0">
                <a:effectLst/>
              </a:rPr>
              <a:t>As False negatives are highly important in this case, we will try to focus more on recall than precision </a:t>
            </a:r>
            <a:r>
              <a:rPr lang="en-US" sz="1600" dirty="0" smtClean="0">
                <a:effectLst/>
              </a:rPr>
              <a:t>and  F2 score(since False Negatives h</a:t>
            </a:r>
            <a:r>
              <a:rPr lang="en-US" sz="1600" dirty="0" smtClean="0"/>
              <a:t>ave high impact more than False Positives </a:t>
            </a:r>
            <a:endParaRPr lang="en-US" sz="1600" dirty="0">
              <a:effectLst/>
            </a:endParaRPr>
          </a:p>
          <a:p>
            <a:pPr marL="285750" marR="0" indent="-228600">
              <a:spcBef>
                <a:spcPts val="0"/>
              </a:spcBef>
              <a:spcAft>
                <a:spcPts val="1000"/>
              </a:spcAft>
              <a:buFont typeface="Arial" panose="020B0604020202020204" pitchFamily="34" charset="0"/>
              <a:buChar char="•"/>
            </a:pPr>
            <a:r>
              <a:rPr lang="en-US" sz="1600" dirty="0">
                <a:effectLst/>
              </a:rPr>
              <a:t>to control False negatives we set cutoff value to be as low</a:t>
            </a:r>
          </a:p>
          <a:p>
            <a:pPr marR="0">
              <a:spcBef>
                <a:spcPts val="0"/>
              </a:spcBef>
              <a:spcAft>
                <a:spcPts val="1000"/>
              </a:spcAft>
            </a:pPr>
            <a:r>
              <a:rPr lang="en-US" sz="1600" b="1" dirty="0">
                <a:effectLst/>
              </a:rPr>
              <a:t>m</a:t>
            </a:r>
            <a:r>
              <a:rPr lang="en-US" sz="1600" b="1" dirty="0" smtClean="0">
                <a:effectLst/>
              </a:rPr>
              <a:t>) </a:t>
            </a:r>
            <a:r>
              <a:rPr lang="en-US" sz="1600" b="1" dirty="0" smtClean="0">
                <a:effectLst/>
              </a:rPr>
              <a:t>“ More </a:t>
            </a:r>
            <a:r>
              <a:rPr lang="en-US" sz="1600" b="1" dirty="0">
                <a:effectLst/>
              </a:rPr>
              <a:t>than identifying defaulters, we also want to understand why they would default; that’s the </a:t>
            </a:r>
            <a:r>
              <a:rPr lang="en-US" sz="1600" b="1" dirty="0" smtClean="0">
                <a:effectLst/>
              </a:rPr>
              <a:t>key ” </a:t>
            </a:r>
            <a:r>
              <a:rPr lang="en-US" sz="1600" b="1" dirty="0">
                <a:effectLst/>
              </a:rPr>
              <a:t>– The CEO specifically mentions this in his email. What is your strategy to address this concern?</a:t>
            </a:r>
          </a:p>
          <a:p>
            <a:pPr marL="285750" marR="0" indent="-228600">
              <a:spcBef>
                <a:spcPts val="0"/>
              </a:spcBef>
              <a:spcAft>
                <a:spcPts val="1000"/>
              </a:spcAft>
              <a:buFont typeface="Arial" panose="020B0604020202020204" pitchFamily="34" charset="0"/>
              <a:buChar char="•"/>
            </a:pPr>
            <a:r>
              <a:rPr lang="en-US" sz="1600" dirty="0">
                <a:effectLst/>
              </a:rPr>
              <a:t>People who take large amount of loan with heavy interest and who doesn’t have standard source of income are more likely to default ( Based on recent happenings in Sri Lanka)</a:t>
            </a:r>
          </a:p>
          <a:p>
            <a:pPr marL="285750" marR="0" indent="-228600">
              <a:spcBef>
                <a:spcPts val="0"/>
              </a:spcBef>
              <a:spcAft>
                <a:spcPts val="1000"/>
              </a:spcAft>
              <a:buFont typeface="Arial" panose="020B0604020202020204" pitchFamily="34" charset="0"/>
              <a:buChar char="•"/>
            </a:pPr>
            <a:r>
              <a:rPr lang="en-US" sz="1600" dirty="0">
                <a:effectLst/>
              </a:rPr>
              <a:t>People having high debt to income ratio and bad credit history are more likely to default</a:t>
            </a:r>
          </a:p>
          <a:p>
            <a:pPr indent="-228600">
              <a:buFont typeface="Arial" panose="020B0604020202020204" pitchFamily="34" charset="0"/>
              <a:buChar char="•"/>
            </a:pPr>
            <a:endParaRPr lang="en-US" sz="1600" dirty="0"/>
          </a:p>
        </p:txBody>
      </p:sp>
      <p:sp>
        <p:nvSpPr>
          <p:cNvPr id="9" name="Rectangle 8">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99832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1260</Words>
  <Application>Microsoft Office PowerPoint</Application>
  <PresentationFormat>Custom</PresentationFormat>
  <Paragraphs>55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CASE STUDY 1</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Doolla Vennela</dc:creator>
  <cp:lastModifiedBy>doolla.vennela</cp:lastModifiedBy>
  <cp:revision>30</cp:revision>
  <dcterms:created xsi:type="dcterms:W3CDTF">2022-04-19T03:14:38Z</dcterms:created>
  <dcterms:modified xsi:type="dcterms:W3CDTF">2022-04-19T09:23:16Z</dcterms:modified>
</cp:coreProperties>
</file>