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A0FCDA-6E0E-460F-BC46-F8DB77CF2444}" type="datetimeFigureOut">
              <a:rPr lang="en-US" smtClean="0"/>
              <a:pPr/>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B646B-C89B-4F25-AF8A-B3B8622B01ED}" type="slidenum">
              <a:rPr lang="en-US" smtClean="0"/>
              <a:pPr/>
              <a:t>‹#›</a:t>
            </a:fld>
            <a:endParaRPr lang="en-US"/>
          </a:p>
        </p:txBody>
      </p:sp>
    </p:spTree>
    <p:extLst>
      <p:ext uri="{BB962C8B-B14F-4D97-AF65-F5344CB8AC3E}">
        <p14:creationId xmlns="" xmlns:p14="http://schemas.microsoft.com/office/powerpoint/2010/main" val="2233512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A0FCDA-6E0E-460F-BC46-F8DB77CF2444}" type="datetimeFigureOut">
              <a:rPr lang="en-US" smtClean="0"/>
              <a:pPr/>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B646B-C89B-4F25-AF8A-B3B8622B01ED}" type="slidenum">
              <a:rPr lang="en-US" smtClean="0"/>
              <a:pPr/>
              <a:t>‹#›</a:t>
            </a:fld>
            <a:endParaRPr lang="en-US"/>
          </a:p>
        </p:txBody>
      </p:sp>
    </p:spTree>
    <p:extLst>
      <p:ext uri="{BB962C8B-B14F-4D97-AF65-F5344CB8AC3E}">
        <p14:creationId xmlns="" xmlns:p14="http://schemas.microsoft.com/office/powerpoint/2010/main" val="3849596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A0FCDA-6E0E-460F-BC46-F8DB77CF2444}" type="datetimeFigureOut">
              <a:rPr lang="en-US" smtClean="0"/>
              <a:pPr/>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B646B-C89B-4F25-AF8A-B3B8622B01ED}" type="slidenum">
              <a:rPr lang="en-US" smtClean="0"/>
              <a:pPr/>
              <a:t>‹#›</a:t>
            </a:fld>
            <a:endParaRPr lang="en-US"/>
          </a:p>
        </p:txBody>
      </p:sp>
    </p:spTree>
    <p:extLst>
      <p:ext uri="{BB962C8B-B14F-4D97-AF65-F5344CB8AC3E}">
        <p14:creationId xmlns="" xmlns:p14="http://schemas.microsoft.com/office/powerpoint/2010/main" val="880712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A0FCDA-6E0E-460F-BC46-F8DB77CF2444}" type="datetimeFigureOut">
              <a:rPr lang="en-US" smtClean="0"/>
              <a:pPr/>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B646B-C89B-4F25-AF8A-B3B8622B01ED}" type="slidenum">
              <a:rPr lang="en-US" smtClean="0"/>
              <a:pPr/>
              <a:t>‹#›</a:t>
            </a:fld>
            <a:endParaRPr lang="en-US"/>
          </a:p>
        </p:txBody>
      </p:sp>
    </p:spTree>
    <p:extLst>
      <p:ext uri="{BB962C8B-B14F-4D97-AF65-F5344CB8AC3E}">
        <p14:creationId xmlns="" xmlns:p14="http://schemas.microsoft.com/office/powerpoint/2010/main" val="251303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A0FCDA-6E0E-460F-BC46-F8DB77CF2444}" type="datetimeFigureOut">
              <a:rPr lang="en-US" smtClean="0"/>
              <a:pPr/>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B646B-C89B-4F25-AF8A-B3B8622B01ED}" type="slidenum">
              <a:rPr lang="en-US" smtClean="0"/>
              <a:pPr/>
              <a:t>‹#›</a:t>
            </a:fld>
            <a:endParaRPr lang="en-US"/>
          </a:p>
        </p:txBody>
      </p:sp>
    </p:spTree>
    <p:extLst>
      <p:ext uri="{BB962C8B-B14F-4D97-AF65-F5344CB8AC3E}">
        <p14:creationId xmlns="" xmlns:p14="http://schemas.microsoft.com/office/powerpoint/2010/main" val="3415326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A0FCDA-6E0E-460F-BC46-F8DB77CF2444}" type="datetimeFigureOut">
              <a:rPr lang="en-US" smtClean="0"/>
              <a:pPr/>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B646B-C89B-4F25-AF8A-B3B8622B01ED}" type="slidenum">
              <a:rPr lang="en-US" smtClean="0"/>
              <a:pPr/>
              <a:t>‹#›</a:t>
            </a:fld>
            <a:endParaRPr lang="en-US"/>
          </a:p>
        </p:txBody>
      </p:sp>
    </p:spTree>
    <p:extLst>
      <p:ext uri="{BB962C8B-B14F-4D97-AF65-F5344CB8AC3E}">
        <p14:creationId xmlns="" xmlns:p14="http://schemas.microsoft.com/office/powerpoint/2010/main" val="1957414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A0FCDA-6E0E-460F-BC46-F8DB77CF2444}" type="datetimeFigureOut">
              <a:rPr lang="en-US" smtClean="0"/>
              <a:pPr/>
              <a:t>4/19/2022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CB646B-C89B-4F25-AF8A-B3B8622B01ED}" type="slidenum">
              <a:rPr lang="en-US" smtClean="0"/>
              <a:pPr/>
              <a:t>‹#›</a:t>
            </a:fld>
            <a:endParaRPr lang="en-US"/>
          </a:p>
        </p:txBody>
      </p:sp>
    </p:spTree>
    <p:extLst>
      <p:ext uri="{BB962C8B-B14F-4D97-AF65-F5344CB8AC3E}">
        <p14:creationId xmlns="" xmlns:p14="http://schemas.microsoft.com/office/powerpoint/2010/main" val="409665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A0FCDA-6E0E-460F-BC46-F8DB77CF2444}" type="datetimeFigureOut">
              <a:rPr lang="en-US" smtClean="0"/>
              <a:pPr/>
              <a:t>4/19/2022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CB646B-C89B-4F25-AF8A-B3B8622B01ED}" type="slidenum">
              <a:rPr lang="en-US" smtClean="0"/>
              <a:pPr/>
              <a:t>‹#›</a:t>
            </a:fld>
            <a:endParaRPr lang="en-US"/>
          </a:p>
        </p:txBody>
      </p:sp>
    </p:spTree>
    <p:extLst>
      <p:ext uri="{BB962C8B-B14F-4D97-AF65-F5344CB8AC3E}">
        <p14:creationId xmlns="" xmlns:p14="http://schemas.microsoft.com/office/powerpoint/2010/main" val="3475959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A0FCDA-6E0E-460F-BC46-F8DB77CF2444}" type="datetimeFigureOut">
              <a:rPr lang="en-US" smtClean="0"/>
              <a:pPr/>
              <a:t>4/19/2022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CB646B-C89B-4F25-AF8A-B3B8622B01ED}" type="slidenum">
              <a:rPr lang="en-US" smtClean="0"/>
              <a:pPr/>
              <a:t>‹#›</a:t>
            </a:fld>
            <a:endParaRPr lang="en-US"/>
          </a:p>
        </p:txBody>
      </p:sp>
    </p:spTree>
    <p:extLst>
      <p:ext uri="{BB962C8B-B14F-4D97-AF65-F5344CB8AC3E}">
        <p14:creationId xmlns="" xmlns:p14="http://schemas.microsoft.com/office/powerpoint/2010/main" val="3333328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A0FCDA-6E0E-460F-BC46-F8DB77CF2444}" type="datetimeFigureOut">
              <a:rPr lang="en-US" smtClean="0"/>
              <a:pPr/>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B646B-C89B-4F25-AF8A-B3B8622B01ED}" type="slidenum">
              <a:rPr lang="en-US" smtClean="0"/>
              <a:pPr/>
              <a:t>‹#›</a:t>
            </a:fld>
            <a:endParaRPr lang="en-US"/>
          </a:p>
        </p:txBody>
      </p:sp>
    </p:spTree>
    <p:extLst>
      <p:ext uri="{BB962C8B-B14F-4D97-AF65-F5344CB8AC3E}">
        <p14:creationId xmlns="" xmlns:p14="http://schemas.microsoft.com/office/powerpoint/2010/main" val="4091720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A0FCDA-6E0E-460F-BC46-F8DB77CF2444}" type="datetimeFigureOut">
              <a:rPr lang="en-US" smtClean="0"/>
              <a:pPr/>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B646B-C89B-4F25-AF8A-B3B8622B01ED}" type="slidenum">
              <a:rPr lang="en-US" smtClean="0"/>
              <a:pPr/>
              <a:t>‹#›</a:t>
            </a:fld>
            <a:endParaRPr lang="en-US"/>
          </a:p>
        </p:txBody>
      </p:sp>
    </p:spTree>
    <p:extLst>
      <p:ext uri="{BB962C8B-B14F-4D97-AF65-F5344CB8AC3E}">
        <p14:creationId xmlns="" xmlns:p14="http://schemas.microsoft.com/office/powerpoint/2010/main" val="3551793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A0FCDA-6E0E-460F-BC46-F8DB77CF2444}" type="datetimeFigureOut">
              <a:rPr lang="en-US" smtClean="0"/>
              <a:pPr/>
              <a:t>4/19/2022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CB646B-C89B-4F25-AF8A-B3B8622B01ED}" type="slidenum">
              <a:rPr lang="en-US" smtClean="0"/>
              <a:pPr/>
              <a:t>‹#›</a:t>
            </a:fld>
            <a:endParaRPr lang="en-US"/>
          </a:p>
        </p:txBody>
      </p:sp>
    </p:spTree>
    <p:extLst>
      <p:ext uri="{BB962C8B-B14F-4D97-AF65-F5344CB8AC3E}">
        <p14:creationId xmlns="" xmlns:p14="http://schemas.microsoft.com/office/powerpoint/2010/main" val="14465317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9FE481BF-005A-429B-850E-FA771C441F3D}"/>
              </a:ext>
            </a:extLst>
          </p:cNvPr>
          <p:cNvSpPr>
            <a:spLocks noGrp="1"/>
          </p:cNvSpPr>
          <p:nvPr>
            <p:ph type="title"/>
          </p:nvPr>
        </p:nvSpPr>
        <p:spPr>
          <a:xfrm>
            <a:off x="643467" y="321734"/>
            <a:ext cx="10905066" cy="1135737"/>
          </a:xfrm>
        </p:spPr>
        <p:txBody>
          <a:bodyPr>
            <a:normAutofit/>
          </a:bodyPr>
          <a:lstStyle/>
          <a:p>
            <a:r>
              <a:rPr lang="en-US" sz="3600" b="1" dirty="0"/>
              <a:t>CASE STUDY - 3</a:t>
            </a:r>
          </a:p>
        </p:txBody>
      </p:sp>
      <p:sp>
        <p:nvSpPr>
          <p:cNvPr id="3" name="Content Placeholder 2">
            <a:extLst>
              <a:ext uri="{FF2B5EF4-FFF2-40B4-BE49-F238E27FC236}">
                <a16:creationId xmlns="" xmlns:a16="http://schemas.microsoft.com/office/drawing/2014/main" id="{51D4D8A7-177C-48D0-9FED-513CAEBEE0B6}"/>
              </a:ext>
            </a:extLst>
          </p:cNvPr>
          <p:cNvSpPr>
            <a:spLocks noGrp="1"/>
          </p:cNvSpPr>
          <p:nvPr>
            <p:ph idx="1"/>
          </p:nvPr>
        </p:nvSpPr>
        <p:spPr>
          <a:xfrm>
            <a:off x="643467" y="1457471"/>
            <a:ext cx="10905066" cy="4719492"/>
          </a:xfrm>
        </p:spPr>
        <p:txBody>
          <a:bodyPr>
            <a:normAutofit lnSpcReduction="10000"/>
          </a:bodyPr>
          <a:lstStyle/>
          <a:p>
            <a:pPr marL="0" indent="0">
              <a:buNone/>
            </a:pPr>
            <a:r>
              <a:rPr lang="en-US" sz="1900" b="1" dirty="0">
                <a:latin typeface="Calibri" panose="020F0502020204030204" pitchFamily="34" charset="0"/>
                <a:cs typeface="Times New Roman" panose="02020603050405020304" pitchFamily="18" charset="0"/>
              </a:rPr>
              <a:t>Problem Statement : </a:t>
            </a:r>
            <a:r>
              <a:rPr lang="en-US" sz="1900" dirty="0">
                <a:latin typeface="Calibri" panose="020F0502020204030204" pitchFamily="34" charset="0"/>
                <a:cs typeface="Times New Roman" panose="02020603050405020304" pitchFamily="18" charset="0"/>
              </a:rPr>
              <a:t>There are a total of 100 pizza stores in Chennai and you are the owner of a pizza store in a relatively posh locality. All the 100 stores are managed by the Chennai Head. On Friday, you received a call from him asking about: </a:t>
            </a:r>
          </a:p>
          <a:p>
            <a:pPr marL="0" defTabSz="457200">
              <a:spcBef>
                <a:spcPts val="0"/>
              </a:spcBef>
              <a:spcAft>
                <a:spcPts val="1000"/>
              </a:spcAft>
            </a:pPr>
            <a:endParaRPr lang="en-US" sz="1900" b="1" dirty="0">
              <a:latin typeface="Calibri" panose="020F0502020204030204" pitchFamily="34" charset="0"/>
              <a:cs typeface="Times New Roman" panose="02020603050405020304" pitchFamily="18" charset="0"/>
            </a:endParaRPr>
          </a:p>
          <a:p>
            <a:pPr marL="0" defTabSz="457200">
              <a:spcBef>
                <a:spcPts val="0"/>
              </a:spcBef>
              <a:spcAft>
                <a:spcPts val="1000"/>
              </a:spcAft>
            </a:pPr>
            <a:r>
              <a:rPr lang="en-US" sz="1900" b="1" dirty="0">
                <a:latin typeface="Calibri" panose="020F0502020204030204" pitchFamily="34" charset="0"/>
                <a:cs typeface="Times New Roman" panose="02020603050405020304" pitchFamily="18" charset="0"/>
              </a:rPr>
              <a:t>How’s your store is performing? </a:t>
            </a:r>
          </a:p>
          <a:p>
            <a:pPr marL="0" marR="0" indent="0" defTabSz="457200">
              <a:spcBef>
                <a:spcPts val="0"/>
              </a:spcBef>
              <a:spcAft>
                <a:spcPts val="1000"/>
              </a:spcAft>
              <a:buNone/>
            </a:pPr>
            <a:r>
              <a:rPr lang="en-US" sz="1800" dirty="0">
                <a:latin typeface="Calibri" panose="020F0502020204030204" pitchFamily="34" charset="0"/>
                <a:cs typeface="Times New Roman" panose="02020603050405020304" pitchFamily="18" charset="0"/>
              </a:rPr>
              <a:t>1</a:t>
            </a:r>
            <a:r>
              <a:rPr lang="en-US" sz="1800" dirty="0" smtClean="0">
                <a:latin typeface="Calibri" panose="020F0502020204030204" pitchFamily="34" charset="0"/>
                <a:cs typeface="Times New Roman" panose="02020603050405020304" pitchFamily="18" charset="0"/>
              </a:rPr>
              <a:t>. I </a:t>
            </a:r>
            <a:r>
              <a:rPr lang="en-US" sz="1800" dirty="0">
                <a:latin typeface="Calibri" panose="020F0502020204030204" pitchFamily="34" charset="0"/>
                <a:cs typeface="Times New Roman" panose="02020603050405020304" pitchFamily="18" charset="0"/>
              </a:rPr>
              <a:t>will answer him </a:t>
            </a:r>
            <a:r>
              <a:rPr lang="en-US" sz="1800" dirty="0" smtClean="0">
                <a:latin typeface="Calibri" panose="020F0502020204030204" pitchFamily="34" charset="0"/>
                <a:cs typeface="Times New Roman" panose="02020603050405020304" pitchFamily="18" charset="0"/>
              </a:rPr>
              <a:t>p</a:t>
            </a:r>
            <a:r>
              <a:rPr lang="en-US" sz="1800" dirty="0" smtClean="0">
                <a:latin typeface="Calibri" panose="020F0502020204030204" pitchFamily="34" charset="0"/>
                <a:cs typeface="Times New Roman" panose="02020603050405020304" pitchFamily="18" charset="0"/>
              </a:rPr>
              <a:t>retty well/</a:t>
            </a:r>
            <a:r>
              <a:rPr lang="en-US" sz="1800" dirty="0" smtClean="0">
                <a:latin typeface="Calibri" panose="020F0502020204030204" pitchFamily="34" charset="0"/>
                <a:cs typeface="Times New Roman" panose="02020603050405020304" pitchFamily="18" charset="0"/>
              </a:rPr>
              <a:t>good/bad /not up to the mark based </a:t>
            </a:r>
            <a:r>
              <a:rPr lang="en-US" sz="1800" dirty="0">
                <a:latin typeface="Calibri" panose="020F0502020204030204" pitchFamily="34" charset="0"/>
                <a:cs typeface="Times New Roman" panose="02020603050405020304" pitchFamily="18" charset="0"/>
              </a:rPr>
              <a:t>on average number pizza sales per day, profit being made and customer traffic </a:t>
            </a:r>
          </a:p>
          <a:p>
            <a:pPr marL="0" marR="0" indent="0" defTabSz="457200">
              <a:spcBef>
                <a:spcPts val="0"/>
              </a:spcBef>
              <a:spcAft>
                <a:spcPts val="1000"/>
              </a:spcAft>
              <a:buNone/>
            </a:pPr>
            <a:r>
              <a:rPr lang="en-US" sz="1800" dirty="0">
                <a:latin typeface="Calibri" panose="020F0502020204030204" pitchFamily="34" charset="0"/>
                <a:cs typeface="Times New Roman" panose="02020603050405020304" pitchFamily="18" charset="0"/>
              </a:rPr>
              <a:t>2. I will give him statistics of sales of pizza and profit we had over last quarter and compare with previous quarters sales and also </a:t>
            </a:r>
            <a:r>
              <a:rPr lang="en-US" sz="1800" dirty="0" smtClean="0">
                <a:latin typeface="Calibri" panose="020F0502020204030204" pitchFamily="34" charset="0"/>
                <a:cs typeface="Times New Roman" panose="02020603050405020304" pitchFamily="18" charset="0"/>
              </a:rPr>
              <a:t>give him insights by comparing </a:t>
            </a:r>
            <a:r>
              <a:rPr lang="en-US" sz="1800" dirty="0">
                <a:latin typeface="Calibri" panose="020F0502020204030204" pitchFamily="34" charset="0"/>
                <a:cs typeface="Times New Roman" panose="02020603050405020304" pitchFamily="18" charset="0"/>
              </a:rPr>
              <a:t>my store sales and profit  with 10 pizza stores sales/profit  which are close to  my store</a:t>
            </a:r>
          </a:p>
          <a:p>
            <a:pPr marL="0" marR="0" indent="0" defTabSz="457200">
              <a:spcBef>
                <a:spcPts val="0"/>
              </a:spcBef>
              <a:spcAft>
                <a:spcPts val="1000"/>
              </a:spcAft>
              <a:buNone/>
            </a:pPr>
            <a:r>
              <a:rPr lang="en-US" sz="1800" dirty="0">
                <a:latin typeface="Calibri" panose="020F0502020204030204" pitchFamily="34" charset="0"/>
                <a:cs typeface="Times New Roman" panose="02020603050405020304" pitchFamily="18" charset="0"/>
              </a:rPr>
              <a:t>3</a:t>
            </a:r>
            <a:r>
              <a:rPr lang="en-US" sz="1800" dirty="0" smtClean="0">
                <a:latin typeface="Calibri" panose="020F0502020204030204" pitchFamily="34" charset="0"/>
                <a:cs typeface="Times New Roman" panose="02020603050405020304" pitchFamily="18" charset="0"/>
              </a:rPr>
              <a:t>. Incase </a:t>
            </a:r>
            <a:r>
              <a:rPr lang="en-US" sz="1800" dirty="0">
                <a:latin typeface="Calibri" panose="020F0502020204030204" pitchFamily="34" charset="0"/>
                <a:cs typeface="Times New Roman" panose="02020603050405020304" pitchFamily="18" charset="0"/>
              </a:rPr>
              <a:t>if my store is not performing well, I will explain reason behind that such as there was corona outbreak again in this locality , so the sales were reduced or we have got a new store in locality where the prices are low compared to ours, so people are more likely to buy pizzas there and will also explain him what we are planning to do overcome those situations </a:t>
            </a:r>
          </a:p>
          <a:p>
            <a:pPr marL="0" marR="0" indent="0" defTabSz="457200">
              <a:spcBef>
                <a:spcPts val="0"/>
              </a:spcBef>
              <a:spcAft>
                <a:spcPts val="1000"/>
              </a:spcAft>
              <a:buNone/>
            </a:pPr>
            <a:r>
              <a:rPr lang="en-US" sz="1800" dirty="0">
                <a:latin typeface="Calibri" panose="020F0502020204030204" pitchFamily="34" charset="0"/>
                <a:cs typeface="Times New Roman" panose="02020603050405020304" pitchFamily="18" charset="0"/>
              </a:rPr>
              <a:t>4</a:t>
            </a:r>
            <a:r>
              <a:rPr lang="en-US" sz="1800" dirty="0" smtClean="0">
                <a:latin typeface="Calibri" panose="020F0502020204030204" pitchFamily="34" charset="0"/>
                <a:cs typeface="Times New Roman" panose="02020603050405020304" pitchFamily="18" charset="0"/>
              </a:rPr>
              <a:t>. Based </a:t>
            </a:r>
            <a:r>
              <a:rPr lang="en-US" sz="1800" dirty="0">
                <a:latin typeface="Calibri" panose="020F0502020204030204" pitchFamily="34" charset="0"/>
                <a:cs typeface="Times New Roman" panose="02020603050405020304" pitchFamily="18" charset="0"/>
              </a:rPr>
              <a:t>on all the above parameters ,I will answer that we stand in so and so position in pizza sales in Chennai and We had made x amount of profit/loss over last 4 </a:t>
            </a:r>
            <a:r>
              <a:rPr lang="en-US" sz="1800" dirty="0" smtClean="0">
                <a:latin typeface="Calibri" panose="020F0502020204030204" pitchFamily="34" charset="0"/>
                <a:cs typeface="Times New Roman" panose="02020603050405020304" pitchFamily="18" charset="0"/>
              </a:rPr>
              <a:t>months </a:t>
            </a:r>
            <a:endParaRPr lang="en-US" sz="1800" dirty="0">
              <a:latin typeface="Calibri" panose="020F0502020204030204" pitchFamily="34" charset="0"/>
              <a:cs typeface="Times New Roman" panose="02020603050405020304" pitchFamily="18" charset="0"/>
            </a:endParaRPr>
          </a:p>
        </p:txBody>
      </p:sp>
      <p:sp>
        <p:nvSpPr>
          <p:cNvPr id="6" name="Rectangle 9">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 xmlns:p14="http://schemas.microsoft.com/office/powerpoint/2010/main" val="1047740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 xmlns:a16="http://schemas.microsoft.com/office/drawing/2014/main" id="{543F8353-0394-4209-BBD4-C38E146D8F53}"/>
              </a:ext>
            </a:extLst>
          </p:cNvPr>
          <p:cNvSpPr txBox="1"/>
          <p:nvPr/>
        </p:nvSpPr>
        <p:spPr>
          <a:xfrm>
            <a:off x="670705" y="1015183"/>
            <a:ext cx="10905066" cy="5236059"/>
          </a:xfrm>
          <a:prstGeom prst="rect">
            <a:avLst/>
          </a:prstGeom>
        </p:spPr>
        <p:txBody>
          <a:bodyPr vert="horz" lIns="91440" tIns="45720" rIns="91440" bIns="45720" rtlCol="0">
            <a:normAutofit/>
          </a:bodyPr>
          <a:lstStyle/>
          <a:p>
            <a:pPr marR="0" defTabSz="914400">
              <a:lnSpc>
                <a:spcPct val="90000"/>
              </a:lnSpc>
              <a:spcBef>
                <a:spcPts val="0"/>
              </a:spcBef>
              <a:spcAft>
                <a:spcPts val="1000"/>
              </a:spcAft>
            </a:pPr>
            <a:r>
              <a:rPr lang="en-US" b="1" dirty="0">
                <a:effectLst/>
              </a:rPr>
              <a:t>• how your products are performing via online, tele sales, and direct sales channel? </a:t>
            </a:r>
          </a:p>
          <a:p>
            <a:pPr marR="0" defTabSz="914400">
              <a:lnSpc>
                <a:spcPct val="90000"/>
              </a:lnSpc>
              <a:spcBef>
                <a:spcPts val="0"/>
              </a:spcBef>
              <a:spcAft>
                <a:spcPts val="1000"/>
              </a:spcAft>
            </a:pPr>
            <a:r>
              <a:rPr lang="en-US" dirty="0">
                <a:effectLst/>
              </a:rPr>
              <a:t>1. I will answer him by giving the proportion of sales done through online, tele sales, direct sales </a:t>
            </a:r>
            <a:r>
              <a:rPr lang="en-US" dirty="0" smtClean="0">
                <a:effectLst/>
              </a:rPr>
              <a:t>(68 </a:t>
            </a:r>
            <a:r>
              <a:rPr lang="en-US" dirty="0">
                <a:effectLst/>
              </a:rPr>
              <a:t>percent of total sales are done through online, </a:t>
            </a:r>
            <a:r>
              <a:rPr lang="en-US" dirty="0" smtClean="0">
                <a:effectLst/>
              </a:rPr>
              <a:t>30 </a:t>
            </a:r>
            <a:r>
              <a:rPr lang="en-US" dirty="0">
                <a:effectLst/>
              </a:rPr>
              <a:t>percent of total sales through direct sales and 2 percent of  total sales through   tele sales)</a:t>
            </a:r>
          </a:p>
          <a:p>
            <a:pPr marR="0" defTabSz="914400">
              <a:spcBef>
                <a:spcPts val="0"/>
              </a:spcBef>
              <a:spcAft>
                <a:spcPts val="1000"/>
              </a:spcAft>
            </a:pPr>
            <a:r>
              <a:rPr lang="en-US" dirty="0">
                <a:effectLst/>
              </a:rPr>
              <a:t>2. I will him details on how the online sales, tele sales, and direct sales increased/decreased  over 2/3 years ( Due to pandemic, we had more online sales  compared to direct sales and online sales increased over </a:t>
            </a:r>
            <a:r>
              <a:rPr lang="en-US" dirty="0" smtClean="0">
                <a:effectLst/>
              </a:rPr>
              <a:t>74 </a:t>
            </a:r>
            <a:r>
              <a:rPr lang="en-US" dirty="0">
                <a:effectLst/>
              </a:rPr>
              <a:t>percent over last 2 years)</a:t>
            </a:r>
          </a:p>
          <a:p>
            <a:pPr defTabSz="914400">
              <a:lnSpc>
                <a:spcPct val="90000"/>
              </a:lnSpc>
            </a:pPr>
            <a:r>
              <a:rPr lang="en-US" dirty="0">
                <a:effectLst/>
              </a:rPr>
              <a:t>3. We focused more on online sales last two years due to pandemic , As the lockdown being lifted partially, we are planning to focus on direct sales more by taking necessary covid precautions and online sales equally</a:t>
            </a:r>
          </a:p>
          <a:p>
            <a:pPr indent="-228600" defTabSz="914400">
              <a:lnSpc>
                <a:spcPct val="90000"/>
              </a:lnSpc>
              <a:buFont typeface="Arial" panose="020B0604020202020204" pitchFamily="34" charset="0"/>
              <a:buChar char="•"/>
            </a:pPr>
            <a:endParaRPr lang="en-US" dirty="0"/>
          </a:p>
          <a:p>
            <a:pPr marR="0" defTabSz="914400">
              <a:lnSpc>
                <a:spcPct val="90000"/>
              </a:lnSpc>
              <a:spcBef>
                <a:spcPts val="0"/>
              </a:spcBef>
              <a:spcAft>
                <a:spcPts val="1000"/>
              </a:spcAft>
            </a:pPr>
            <a:r>
              <a:rPr lang="en-US" b="1" dirty="0">
                <a:effectLst/>
              </a:rPr>
              <a:t>• What are the KPIs you will consider and How the outcome (through a cool visual dashboard) would look like?</a:t>
            </a:r>
          </a:p>
          <a:p>
            <a:pPr marR="0" defTabSz="914400">
              <a:lnSpc>
                <a:spcPct val="90000"/>
              </a:lnSpc>
              <a:spcBef>
                <a:spcPts val="0"/>
              </a:spcBef>
              <a:spcAft>
                <a:spcPts val="1000"/>
              </a:spcAft>
            </a:pPr>
            <a:r>
              <a:rPr lang="en-US" dirty="0">
                <a:effectLst/>
              </a:rPr>
              <a:t>1.  I would consider Average number of units of pizza sales per day, Average number of units of pizzas being sold per transaction , Customer Satisfaction , retail conversion rate, Return on Investment, profit , year to year comparison (sales of pizzas over last 5 years, profit/loss over last </a:t>
            </a:r>
            <a:r>
              <a:rPr lang="en-US" dirty="0" smtClean="0">
                <a:effectLst/>
              </a:rPr>
              <a:t>5 years), </a:t>
            </a:r>
            <a:r>
              <a:rPr lang="en-US" dirty="0">
                <a:effectLst/>
              </a:rPr>
              <a:t>customer Retention rate, sales per employee as my KPIs to measure store performance</a:t>
            </a:r>
          </a:p>
          <a:p>
            <a:pPr indent="-228600" defTabSz="914400">
              <a:lnSpc>
                <a:spcPct val="90000"/>
              </a:lnSpc>
              <a:buFont typeface="Arial" panose="020B0604020202020204" pitchFamily="34" charset="0"/>
              <a:buChar char="•"/>
            </a:pPr>
            <a:endParaRPr lang="en-US" sz="1700" dirty="0"/>
          </a:p>
        </p:txBody>
      </p:sp>
      <p:sp>
        <p:nvSpPr>
          <p:cNvPr id="9" name="Rectangle 8">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 xmlns:p14="http://schemas.microsoft.com/office/powerpoint/2010/main" val="179886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 xmlns:a16="http://schemas.microsoft.com/office/drawing/2014/main" id="{6C476E06-62D5-417F-B411-E9ADB8C17645}"/>
              </a:ext>
            </a:extLst>
          </p:cNvPr>
          <p:cNvSpPr txBox="1"/>
          <p:nvPr/>
        </p:nvSpPr>
        <p:spPr>
          <a:xfrm>
            <a:off x="643467" y="1139786"/>
            <a:ext cx="10905066" cy="4944511"/>
          </a:xfrm>
          <a:prstGeom prst="rect">
            <a:avLst/>
          </a:prstGeom>
        </p:spPr>
        <p:txBody>
          <a:bodyPr vert="horz" lIns="91440" tIns="45720" rIns="91440" bIns="45720" rtlCol="0">
            <a:normAutofit/>
          </a:bodyPr>
          <a:lstStyle/>
          <a:p>
            <a:pPr defTabSz="914400">
              <a:spcAft>
                <a:spcPts val="1000"/>
              </a:spcAft>
            </a:pPr>
            <a:r>
              <a:rPr lang="en-US" dirty="0"/>
              <a:t>2.  I would like the dashboard to be live ,interactive and have the visualizations that would support my statements which were addressed before</a:t>
            </a:r>
          </a:p>
          <a:p>
            <a:pPr marR="0" defTabSz="914400">
              <a:spcBef>
                <a:spcPts val="0"/>
              </a:spcBef>
              <a:spcAft>
                <a:spcPts val="1000"/>
              </a:spcAft>
            </a:pPr>
            <a:r>
              <a:rPr lang="en-US" dirty="0">
                <a:effectLst/>
              </a:rPr>
              <a:t>3. A Doughnut chart/Pie chart showing proportion of sales being done through online sales, sales and direct sales </a:t>
            </a:r>
          </a:p>
          <a:p>
            <a:pPr marR="0" defTabSz="914400">
              <a:spcBef>
                <a:spcPts val="0"/>
              </a:spcBef>
              <a:spcAft>
                <a:spcPts val="1000"/>
              </a:spcAft>
            </a:pPr>
            <a:r>
              <a:rPr lang="en-US" dirty="0">
                <a:effectLst/>
              </a:rPr>
              <a:t>4. A Bar Chart comparing sales ,customer conversion ratio and profit with 10 pizza stores which are close to  my </a:t>
            </a:r>
            <a:r>
              <a:rPr lang="en-US" dirty="0" smtClean="0">
                <a:effectLst/>
              </a:rPr>
              <a:t>store </a:t>
            </a:r>
            <a:endParaRPr lang="en-US" dirty="0">
              <a:effectLst/>
            </a:endParaRPr>
          </a:p>
          <a:p>
            <a:pPr marR="0" defTabSz="914400">
              <a:spcBef>
                <a:spcPts val="0"/>
              </a:spcBef>
              <a:spcAft>
                <a:spcPts val="1000"/>
              </a:spcAft>
            </a:pPr>
            <a:r>
              <a:rPr lang="en-US" dirty="0">
                <a:effectLst/>
              </a:rPr>
              <a:t>5. A line graph showing the change in sales </a:t>
            </a:r>
            <a:r>
              <a:rPr lang="en-US" dirty="0" smtClean="0">
                <a:effectLst/>
              </a:rPr>
              <a:t>,customer </a:t>
            </a:r>
            <a:r>
              <a:rPr lang="en-US" dirty="0">
                <a:effectLst/>
              </a:rPr>
              <a:t>conversion ratio and profit of my store over 4 years</a:t>
            </a:r>
          </a:p>
          <a:p>
            <a:pPr marR="0" defTabSz="914400">
              <a:spcBef>
                <a:spcPts val="0"/>
              </a:spcBef>
              <a:spcAft>
                <a:spcPts val="1000"/>
              </a:spcAft>
            </a:pPr>
            <a:r>
              <a:rPr lang="en-US" dirty="0">
                <a:effectLst/>
              </a:rPr>
              <a:t>6. On top of dashboard, A Horizontal pane of callout numbers describing number of pizza sales per day ,Number of transactions done , Retail conversion rate , Revenue Generated</a:t>
            </a:r>
          </a:p>
          <a:p>
            <a:pPr marR="0" defTabSz="914400">
              <a:spcBef>
                <a:spcPts val="0"/>
              </a:spcBef>
              <a:spcAft>
                <a:spcPts val="1000"/>
              </a:spcAft>
            </a:pPr>
            <a:r>
              <a:rPr lang="en-US" dirty="0">
                <a:effectLst/>
              </a:rPr>
              <a:t>7. </a:t>
            </a:r>
            <a:r>
              <a:rPr lang="en-US" dirty="0" smtClean="0">
                <a:effectLst/>
              </a:rPr>
              <a:t>Bar </a:t>
            </a:r>
            <a:r>
              <a:rPr lang="en-US" dirty="0">
                <a:effectLst/>
              </a:rPr>
              <a:t>graph/bubble chart showing top 10 items which are highly being sold </a:t>
            </a:r>
            <a:endParaRPr lang="en-US" dirty="0" smtClean="0">
              <a:effectLst/>
            </a:endParaRPr>
          </a:p>
          <a:p>
            <a:pPr marR="0" defTabSz="914400">
              <a:spcBef>
                <a:spcPts val="0"/>
              </a:spcBef>
              <a:spcAft>
                <a:spcPts val="1000"/>
              </a:spcAft>
            </a:pPr>
            <a:r>
              <a:rPr lang="en-US" dirty="0" smtClean="0">
                <a:effectLst/>
              </a:rPr>
              <a:t>8. Visualization Dashboard looks some thing like below Dashboard instead of sales by geography we have sales by area store and instead of conversion rate we will be </a:t>
            </a:r>
            <a:r>
              <a:rPr lang="en-US" dirty="0" smtClean="0"/>
              <a:t>having proportion of sales being done through online sales, sales and direct sales </a:t>
            </a:r>
            <a:endParaRPr lang="en-US" dirty="0" smtClean="0">
              <a:effectLst/>
            </a:endParaRPr>
          </a:p>
          <a:p>
            <a:pPr marR="0" defTabSz="914400">
              <a:spcBef>
                <a:spcPts val="0"/>
              </a:spcBef>
              <a:spcAft>
                <a:spcPts val="1000"/>
              </a:spcAft>
            </a:pPr>
            <a:endParaRPr lang="en-US" dirty="0" smtClean="0"/>
          </a:p>
          <a:p>
            <a:pPr marR="0" defTabSz="914400">
              <a:spcBef>
                <a:spcPts val="0"/>
              </a:spcBef>
              <a:spcAft>
                <a:spcPts val="1000"/>
              </a:spcAft>
            </a:pPr>
            <a:endParaRPr lang="en-US" dirty="0" smtClean="0">
              <a:effectLst/>
            </a:endParaRPr>
          </a:p>
          <a:p>
            <a:pPr marR="0" defTabSz="914400">
              <a:spcBef>
                <a:spcPts val="0"/>
              </a:spcBef>
              <a:spcAft>
                <a:spcPts val="1000"/>
              </a:spcAft>
            </a:pPr>
            <a:endParaRPr lang="en-US" dirty="0">
              <a:effectLst/>
            </a:endParaRPr>
          </a:p>
        </p:txBody>
      </p:sp>
      <p:sp>
        <p:nvSpPr>
          <p:cNvPr id="9" name="Rectangle 8">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 xmlns:p14="http://schemas.microsoft.com/office/powerpoint/2010/main" val="1401685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3221-02-retail-dashboard-powerpoint-template-16x9-2.jpg"/>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122</TotalTime>
  <Words>677</Words>
  <Application>Microsoft Office PowerPoint</Application>
  <PresentationFormat>Custom</PresentationFormat>
  <Paragraphs>23</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CASE STUDY - 3</vt:lpstr>
      <vt:lpstr>Slide 2</vt:lpstr>
      <vt:lpstr>Slide 3</vt:lpstr>
      <vt:lpstr>Slide 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- 3</dc:title>
  <dc:creator>Doolla Vennela</dc:creator>
  <cp:lastModifiedBy>doolla.vennela</cp:lastModifiedBy>
  <cp:revision>19</cp:revision>
  <dcterms:created xsi:type="dcterms:W3CDTF">2022-04-19T06:08:02Z</dcterms:created>
  <dcterms:modified xsi:type="dcterms:W3CDTF">2022-04-19T09:27:12Z</dcterms:modified>
</cp:coreProperties>
</file>