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3" r:id="rId1"/>
  </p:sld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90" r:id="rId20"/>
    <p:sldId id="276" r:id="rId21"/>
    <p:sldId id="291" r:id="rId22"/>
    <p:sldId id="277" r:id="rId23"/>
    <p:sldId id="292" r:id="rId24"/>
    <p:sldId id="278" r:id="rId25"/>
    <p:sldId id="279" r:id="rId26"/>
    <p:sldId id="280" r:id="rId27"/>
    <p:sldId id="281" r:id="rId28"/>
    <p:sldId id="282" r:id="rId29"/>
    <p:sldId id="283" r:id="rId30"/>
    <p:sldId id="293" r:id="rId31"/>
    <p:sldId id="284" r:id="rId32"/>
    <p:sldId id="285" r:id="rId33"/>
    <p:sldId id="287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5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6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68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725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35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3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0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98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4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3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8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5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4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5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next.com.tw/article/47456/bitcoinether-li" TargetMode="External"/><Relationship Id="rId2" Type="http://schemas.openxmlformats.org/officeDocument/2006/relationships/hyperlink" Target="https://www.ithome.com.tw/news/10537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isc.com.tw/Upload/b0499306-1905-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448562-5B0C-8EB4-6CCD-016CBFBEB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4" y="578497"/>
            <a:ext cx="11484707" cy="2850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E12F06-8FB1-EE96-A275-AEFE22BBE48F}"/>
              </a:ext>
            </a:extLst>
          </p:cNvPr>
          <p:cNvSpPr txBox="1"/>
          <p:nvPr/>
        </p:nvSpPr>
        <p:spPr>
          <a:xfrm>
            <a:off x="533400" y="3657600"/>
            <a:ext cx="1165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BLOCKCHAIN BASED CERTIFICATE VALIDATION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7D3DC-A402-1043-98A4-65382EDDD078}"/>
              </a:ext>
            </a:extLst>
          </p:cNvPr>
          <p:cNvSpPr txBox="1"/>
          <p:nvPr/>
        </p:nvSpPr>
        <p:spPr>
          <a:xfrm>
            <a:off x="990600" y="49530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.KALPANA DEVI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3616D-BCAA-D73A-B130-4024C01975A4}"/>
              </a:ext>
            </a:extLst>
          </p:cNvPr>
          <p:cNvSpPr txBox="1"/>
          <p:nvPr/>
        </p:nvSpPr>
        <p:spPr>
          <a:xfrm>
            <a:off x="7467600" y="4648200"/>
            <a:ext cx="54033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Batch-11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P.VENNELA                           (20S41A0590)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MD.NADIR MUJAHID        (20S41A0575)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S.DHANA SRI                       (20S41A05A4)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T.MAHENDER                      (20S41A0590)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1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09243" y="2223642"/>
            <a:ext cx="315658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consists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 </a:t>
            </a:r>
            <a:r>
              <a:rPr sz="1800" spc="-5" dirty="0"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MODULE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25E8C7-9046-62B2-0106-C546CF7A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457200"/>
            <a:ext cx="5181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1871" y="989765"/>
            <a:ext cx="467169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u="none" dirty="0">
                <a:solidFill>
                  <a:srgbClr val="000000"/>
                </a:solidFill>
                <a:latin typeface="Times New Roman"/>
                <a:cs typeface="Times New Roman"/>
              </a:rPr>
              <a:t>MODULE</a:t>
            </a:r>
            <a:r>
              <a:rPr lang="en-US" sz="2400" b="1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000000"/>
                </a:solidFill>
                <a:latin typeface="Times New Roman"/>
                <a:cs typeface="Times New Roman"/>
              </a:rPr>
              <a:t>DISCRIPTION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2209800"/>
            <a:ext cx="10515600" cy="40443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b="1" dirty="0">
                <a:solidFill>
                  <a:srgbClr val="415487"/>
                </a:solidFill>
                <a:latin typeface="Times New Roman"/>
                <a:cs typeface="Times New Roman"/>
              </a:rPr>
              <a:t>1.	</a:t>
            </a:r>
            <a:r>
              <a:rPr sz="2000" b="1" dirty="0">
                <a:latin typeface="Times New Roman"/>
                <a:cs typeface="Times New Roman"/>
              </a:rPr>
              <a:t>USER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MODULE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transaction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multiple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server,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different.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technology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malicious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data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 then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and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unchanged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prevented.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unchanged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unchanged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appended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verified.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1042736"/>
            <a:ext cx="537464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400" b="1" u="none" dirty="0">
                <a:solidFill>
                  <a:srgbClr val="000000"/>
                </a:solidFill>
                <a:latin typeface="Times New Roman"/>
                <a:cs typeface="Times New Roman"/>
              </a:rPr>
              <a:t>UML</a:t>
            </a:r>
            <a:r>
              <a:rPr sz="2400" b="1" u="none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000000"/>
                </a:solidFill>
                <a:latin typeface="Times New Roman"/>
                <a:cs typeface="Times New Roman"/>
              </a:rPr>
              <a:t>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9243" y="2199258"/>
            <a:ext cx="9393555" cy="574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46050" indent="-229235">
              <a:lnSpc>
                <a:spcPct val="150000"/>
              </a:lnSpc>
              <a:spcBef>
                <a:spcPts val="95"/>
              </a:spcBef>
              <a:buClr>
                <a:srgbClr val="415487"/>
              </a:buClr>
              <a:buChar char="•"/>
              <a:tabLst>
                <a:tab pos="240665" algn="l"/>
                <a:tab pos="24193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object-oriented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engineering.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managed,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89535" indent="-229235">
              <a:lnSpc>
                <a:spcPct val="150000"/>
              </a:lnSpc>
              <a:spcBef>
                <a:spcPts val="994"/>
              </a:spcBef>
              <a:buClr>
                <a:srgbClr val="415487"/>
              </a:buClr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language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comprised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Meta-model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notation.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future,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to;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with,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80365" indent="-229235" algn="just">
              <a:lnSpc>
                <a:spcPct val="150000"/>
              </a:lnSpc>
              <a:spcBef>
                <a:spcPts val="1010"/>
              </a:spcBef>
              <a:buClr>
                <a:srgbClr val="415487"/>
              </a:buClr>
              <a:buFont typeface="Arial MT"/>
              <a:buChar char="•"/>
              <a:tabLst>
                <a:tab pos="241935" algn="l"/>
              </a:tabLst>
            </a:pP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specifying,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non-software </a:t>
            </a:r>
            <a:r>
              <a:rPr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50000"/>
              </a:lnSpc>
              <a:spcBef>
                <a:spcPts val="1000"/>
              </a:spcBef>
              <a:buClr>
                <a:srgbClr val="415487"/>
              </a:buClr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241300">
              <a:lnSpc>
                <a:spcPct val="150000"/>
              </a:lnSpc>
            </a:pP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458" y="568382"/>
            <a:ext cx="49937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400" b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SE</a:t>
            </a:r>
            <a:r>
              <a:rPr sz="2400" b="1" u="none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CASE</a:t>
            </a:r>
            <a:r>
              <a:rPr sz="2400" b="1" u="none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r>
              <a:rPr lang="en-US" sz="1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DE217D2-ED8B-01B0-4B6F-18727E87F5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3124200"/>
            <a:ext cx="5105401" cy="3165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B80C3-226E-9743-6009-16B4A5E6EED2}"/>
              </a:ext>
            </a:extLst>
          </p:cNvPr>
          <p:cNvSpPr txBox="1"/>
          <p:nvPr/>
        </p:nvSpPr>
        <p:spPr>
          <a:xfrm>
            <a:off x="762000" y="1143000"/>
            <a:ext cx="108966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use case diagram in the Unified Modeling Language (UML) is a type of behavioral diagram defined by and created from a Use-case analysis. Its purpose is to present a graphical overview of the functionality provided by a system inter of actors, their goals (represented as use cases), and any dependencies between those use cases. The main purpose of a use case diagram is to show what system functions are performed for which actor. Roles of the actors in the system can be depicted.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520" y="661091"/>
            <a:ext cx="2970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r>
              <a:rPr sz="2400" b="1" u="none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r>
              <a:rPr sz="2400" b="1" u="none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520" y="1543659"/>
            <a:ext cx="10770870" cy="1209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(UML)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 their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methods),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700" spc="-5" dirty="0">
                <a:latin typeface="Arial MT"/>
                <a:cs typeface="Arial MT"/>
              </a:rPr>
              <a:t>.</a:t>
            </a:r>
            <a:endParaRPr sz="1700" dirty="0">
              <a:latin typeface="Arial MT"/>
              <a:cs typeface="Arial MT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E161D40E-223F-4DCA-85FA-92E6E113D15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904" y="3253632"/>
            <a:ext cx="7610856" cy="27661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68095" y="1492122"/>
            <a:ext cx="682117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 indent="-63500">
              <a:lnSpc>
                <a:spcPct val="100000"/>
              </a:lnSpc>
              <a:spcBef>
                <a:spcPts val="105"/>
              </a:spcBef>
              <a:buClr>
                <a:srgbClr val="415487"/>
              </a:buClr>
              <a:buSzPct val="92857"/>
              <a:buFont typeface="Arial MT"/>
              <a:buChar char="•"/>
              <a:tabLst>
                <a:tab pos="81915" algn="l"/>
              </a:tabLst>
            </a:pPr>
            <a:r>
              <a:rPr b="1" spc="-35" dirty="0">
                <a:latin typeface="Times New Roman"/>
                <a:cs typeface="Times New Roman"/>
              </a:rPr>
              <a:t>Test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Results: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All </a:t>
            </a:r>
            <a:r>
              <a:rPr spc="5"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test cases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mentioned </a:t>
            </a:r>
            <a:r>
              <a:rPr dirty="0">
                <a:latin typeface="Times New Roman"/>
                <a:cs typeface="Times New Roman"/>
              </a:rPr>
              <a:t>above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passed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successfully.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No</a:t>
            </a:r>
            <a:r>
              <a:rPr dirty="0">
                <a:latin typeface="Times New Roman"/>
                <a:cs typeface="Times New Roman"/>
              </a:rPr>
              <a:t> defects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encountered.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15487"/>
              </a:buClr>
              <a:buFont typeface="Arial MT"/>
              <a:buChar char="•"/>
            </a:pPr>
            <a:endParaRPr dirty="0">
              <a:latin typeface="Times New Roman"/>
              <a:cs typeface="Times New Roman"/>
            </a:endParaRPr>
          </a:p>
          <a:p>
            <a:pPr marL="75565" indent="-63500">
              <a:lnSpc>
                <a:spcPct val="100000"/>
              </a:lnSpc>
              <a:spcBef>
                <a:spcPts val="5"/>
              </a:spcBef>
              <a:buClr>
                <a:srgbClr val="415487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b="1" spc="-5" dirty="0">
                <a:latin typeface="Times New Roman"/>
                <a:cs typeface="Times New Roman"/>
              </a:rPr>
              <a:t>OUTPUT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SCREENS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050" y="2927604"/>
            <a:ext cx="8423149" cy="332079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27F4386-88EE-F64E-7E56-1F9E6251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SCREENSHORTS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846" y="21462"/>
            <a:ext cx="2127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Download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latest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version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107" y="835152"/>
            <a:ext cx="8779764" cy="39669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604" y="432053"/>
            <a:ext cx="554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Scroll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down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page</a:t>
            </a:r>
            <a:r>
              <a:rPr sz="1800" b="1" spc="-5" dirty="0">
                <a:latin typeface="Times New Roman"/>
                <a:cs typeface="Times New Roman"/>
              </a:rPr>
              <a:t> until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you</a:t>
            </a:r>
            <a:r>
              <a:rPr sz="1800" b="1" spc="-5" dirty="0">
                <a:latin typeface="Times New Roman"/>
                <a:cs typeface="Times New Roman"/>
              </a:rPr>
              <a:t> find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downloaded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095" y="1322832"/>
            <a:ext cx="7778496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533400"/>
            <a:ext cx="81534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C5CF8ED7-2F2F-0C8B-0B2F-088103F1A93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06680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0970" y="984898"/>
            <a:ext cx="14230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0335" y="2141220"/>
            <a:ext cx="3473196" cy="34213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1430" y="2141220"/>
            <a:ext cx="2642235" cy="41874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 indent="-153670">
              <a:lnSpc>
                <a:spcPct val="150000"/>
              </a:lnSpc>
              <a:buSzPct val="93750"/>
              <a:buAutoNum type="arabicPeriod"/>
              <a:tabLst>
                <a:tab pos="2165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EXISTING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</a:t>
            </a:r>
            <a:endParaRPr sz="1400" b="1" dirty="0">
              <a:latin typeface="Times New Roman"/>
              <a:cs typeface="Times New Roman"/>
            </a:endParaRPr>
          </a:p>
          <a:p>
            <a:pPr marL="215900" indent="-153670">
              <a:lnSpc>
                <a:spcPct val="150000"/>
              </a:lnSpc>
              <a:spcBef>
                <a:spcPts val="95"/>
              </a:spcBef>
              <a:buSzPct val="93750"/>
              <a:buAutoNum type="arabicPeriod"/>
              <a:tabLst>
                <a:tab pos="216535" algn="l"/>
              </a:tabLst>
            </a:pPr>
            <a:r>
              <a:rPr lang="en-IN" sz="1400" b="1" spc="-5" dirty="0">
                <a:latin typeface="Times New Roman"/>
                <a:cs typeface="Times New Roman"/>
              </a:rPr>
              <a:t>ABSTRACT</a:t>
            </a:r>
            <a:endParaRPr lang="en-IN" sz="1400" b="1" dirty="0">
              <a:latin typeface="Times New Roman"/>
              <a:cs typeface="Times New Roman"/>
            </a:endParaRPr>
          </a:p>
          <a:p>
            <a:pPr marL="215900" indent="-153670">
              <a:lnSpc>
                <a:spcPct val="150000"/>
              </a:lnSpc>
              <a:buSzPct val="93750"/>
              <a:buAutoNum type="arabicPeriod"/>
              <a:tabLst>
                <a:tab pos="216535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DISADVANTAGES</a:t>
            </a:r>
            <a:endParaRPr sz="1400" b="1" dirty="0">
              <a:latin typeface="Times New Roman"/>
              <a:cs typeface="Times New Roman"/>
            </a:endParaRPr>
          </a:p>
          <a:p>
            <a:pPr marL="215900" indent="-153670">
              <a:lnSpc>
                <a:spcPct val="150000"/>
              </a:lnSpc>
              <a:buSzPct val="93750"/>
              <a:buAutoNum type="arabicPeriod"/>
              <a:tabLst>
                <a:tab pos="2165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PROPOSED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</a:t>
            </a:r>
            <a:endParaRPr sz="1400" b="1" dirty="0">
              <a:latin typeface="Times New Roman"/>
              <a:cs typeface="Times New Roman"/>
            </a:endParaRPr>
          </a:p>
          <a:p>
            <a:pPr marL="215900" indent="-153670">
              <a:lnSpc>
                <a:spcPct val="150000"/>
              </a:lnSpc>
              <a:buSzPct val="93750"/>
              <a:buAutoNum type="arabicPeriod"/>
              <a:tabLst>
                <a:tab pos="216535" algn="l"/>
              </a:tabLst>
            </a:pPr>
            <a:r>
              <a:rPr sz="1400" b="1" spc="-40" dirty="0">
                <a:latin typeface="Times New Roman"/>
                <a:cs typeface="Times New Roman"/>
              </a:rPr>
              <a:t>ADVANTAGES</a:t>
            </a:r>
            <a:endParaRPr sz="1400" b="1" dirty="0">
              <a:latin typeface="Times New Roman"/>
              <a:cs typeface="Times New Roman"/>
            </a:endParaRPr>
          </a:p>
          <a:p>
            <a:pPr marL="215900" indent="-153670">
              <a:lnSpc>
                <a:spcPct val="150000"/>
              </a:lnSpc>
              <a:buSzPct val="93750"/>
              <a:buAutoNum type="arabicPeriod"/>
              <a:tabLst>
                <a:tab pos="2165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SYST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M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ARCHI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5" dirty="0">
                <a:latin typeface="Times New Roman"/>
                <a:cs typeface="Times New Roman"/>
              </a:rPr>
              <a:t>ECTURE</a:t>
            </a:r>
            <a:endParaRPr sz="1400" b="1" dirty="0">
              <a:latin typeface="Times New Roman"/>
              <a:cs typeface="Times New Roman"/>
            </a:endParaRPr>
          </a:p>
          <a:p>
            <a:pPr marL="215900" indent="-153670">
              <a:lnSpc>
                <a:spcPct val="150000"/>
              </a:lnSpc>
              <a:buSzPct val="93750"/>
              <a:buAutoNum type="arabicPeriod"/>
              <a:tabLst>
                <a:tab pos="2165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SYSTEM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REQUIREMENTS</a:t>
            </a:r>
            <a:endParaRPr sz="1400" b="1" dirty="0">
              <a:latin typeface="Times New Roman"/>
              <a:cs typeface="Times New Roman"/>
            </a:endParaRPr>
          </a:p>
          <a:p>
            <a:pPr marL="215900" indent="-153670">
              <a:lnSpc>
                <a:spcPct val="150000"/>
              </a:lnSpc>
              <a:buSzPct val="93750"/>
              <a:buAutoNum type="arabicPeriod"/>
              <a:tabLst>
                <a:tab pos="2165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MODULES</a:t>
            </a:r>
            <a:endParaRPr sz="1400" b="1" dirty="0">
              <a:latin typeface="Times New Roman"/>
              <a:cs typeface="Times New Roman"/>
            </a:endParaRPr>
          </a:p>
          <a:p>
            <a:pPr marL="215900" indent="-153670">
              <a:lnSpc>
                <a:spcPct val="150000"/>
              </a:lnSpc>
              <a:spcBef>
                <a:spcPts val="5"/>
              </a:spcBef>
              <a:buSzPct val="93750"/>
              <a:buAutoNum type="arabicPeriod"/>
              <a:tabLst>
                <a:tab pos="2165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M0DULES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DISCRIPTION</a:t>
            </a:r>
            <a:endParaRPr sz="1400" b="1" dirty="0">
              <a:latin typeface="Times New Roman"/>
              <a:cs typeface="Times New Roman"/>
            </a:endParaRPr>
          </a:p>
          <a:p>
            <a:pPr marL="267970" indent="-255904">
              <a:lnSpc>
                <a:spcPct val="150000"/>
              </a:lnSpc>
              <a:buSzPct val="93750"/>
              <a:buAutoNum type="arabicPeriod"/>
              <a:tabLst>
                <a:tab pos="2686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UML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DIAGRAMS</a:t>
            </a:r>
            <a:endParaRPr sz="1400" b="1" dirty="0">
              <a:latin typeface="Times New Roman"/>
              <a:cs typeface="Times New Roman"/>
            </a:endParaRPr>
          </a:p>
          <a:p>
            <a:pPr marL="260350" indent="-248285">
              <a:lnSpc>
                <a:spcPct val="150000"/>
              </a:lnSpc>
              <a:buSzPct val="93750"/>
              <a:buAutoNum type="arabicPeriod"/>
              <a:tabLst>
                <a:tab pos="26098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SCREENSHOTS</a:t>
            </a:r>
            <a:endParaRPr sz="1400" b="1" dirty="0">
              <a:latin typeface="Times New Roman"/>
              <a:cs typeface="Times New Roman"/>
            </a:endParaRPr>
          </a:p>
          <a:p>
            <a:pPr marL="267970" indent="-255904">
              <a:lnSpc>
                <a:spcPct val="150000"/>
              </a:lnSpc>
              <a:buSzPct val="93750"/>
              <a:buAutoNum type="arabicPeriod"/>
              <a:tabLst>
                <a:tab pos="2686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CONCLUSION</a:t>
            </a:r>
            <a:endParaRPr sz="1400" b="1" dirty="0">
              <a:latin typeface="Times New Roman"/>
              <a:cs typeface="Times New Roman"/>
            </a:endParaRPr>
          </a:p>
          <a:p>
            <a:pPr marL="267970" indent="-255904">
              <a:lnSpc>
                <a:spcPct val="150000"/>
              </a:lnSpc>
              <a:buSzPct val="93750"/>
              <a:buAutoNum type="arabicPeriod"/>
              <a:tabLst>
                <a:tab pos="2686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REFERENCES</a:t>
            </a:r>
            <a:endParaRPr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914400"/>
            <a:ext cx="72390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0DF40F09-F6E5-F03E-D65D-DBDF873B2D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8763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9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295400"/>
            <a:ext cx="73152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1D7DCF11-407B-1C8A-6F2D-4E61518E86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0" y="1295400"/>
            <a:ext cx="7239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9" y="1586482"/>
            <a:ext cx="3925824" cy="39761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0" y="1449324"/>
            <a:ext cx="7694676" cy="39806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505711"/>
            <a:ext cx="8077200" cy="378409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323" y="294589"/>
            <a:ext cx="11899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Enter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9567" y="1473708"/>
            <a:ext cx="5731763" cy="32217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685800"/>
            <a:ext cx="105156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817370"/>
            <a:ext cx="7086600" cy="3669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3516" y="1832610"/>
            <a:ext cx="1044956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Block chain </a:t>
            </a:r>
            <a:r>
              <a:rPr sz="1800" spc="-5" dirty="0">
                <a:latin typeface="Times New Roman"/>
                <a:cs typeface="Times New Roman"/>
              </a:rPr>
              <a:t>technologies have </a:t>
            </a:r>
            <a:r>
              <a:rPr sz="1800" dirty="0">
                <a:latin typeface="Times New Roman"/>
                <a:cs typeface="Times New Roman"/>
              </a:rPr>
              <a:t>gained interest over </a:t>
            </a:r>
            <a:r>
              <a:rPr sz="1800" spc="-5" dirty="0">
                <a:latin typeface="Times New Roman"/>
                <a:cs typeface="Times New Roman"/>
              </a:rPr>
              <a:t>the last </a:t>
            </a:r>
            <a:r>
              <a:rPr sz="1800" dirty="0">
                <a:latin typeface="Times New Roman"/>
                <a:cs typeface="Times New Roman"/>
              </a:rPr>
              <a:t>years. </a:t>
            </a:r>
            <a:r>
              <a:rPr sz="1800" spc="-5" dirty="0">
                <a:latin typeface="Times New Roman"/>
                <a:cs typeface="Times New Roman"/>
              </a:rPr>
              <a:t>While the most </a:t>
            </a:r>
            <a:r>
              <a:rPr sz="1800" dirty="0">
                <a:latin typeface="Times New Roman"/>
                <a:cs typeface="Times New Roman"/>
              </a:rPr>
              <a:t>explored </a:t>
            </a:r>
            <a:r>
              <a:rPr sz="1800" spc="-10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case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 financial </a:t>
            </a:r>
            <a:r>
              <a:rPr sz="1800" spc="-5" dirty="0">
                <a:latin typeface="Times New Roman"/>
                <a:cs typeface="Times New Roman"/>
              </a:rPr>
              <a:t>transactions,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capability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agitate other markets. </a:t>
            </a:r>
            <a:r>
              <a:rPr sz="1800" dirty="0">
                <a:latin typeface="Times New Roman"/>
                <a:cs typeface="Times New Roman"/>
              </a:rPr>
              <a:t>Block </a:t>
            </a:r>
            <a:r>
              <a:rPr sz="1800" spc="-5" dirty="0">
                <a:latin typeface="Times New Roman"/>
                <a:cs typeface="Times New Roman"/>
              </a:rPr>
              <a:t>chain </a:t>
            </a:r>
            <a:r>
              <a:rPr sz="1800" dirty="0">
                <a:latin typeface="Times New Roman"/>
                <a:cs typeface="Times New Roman"/>
              </a:rPr>
              <a:t>remove the </a:t>
            </a:r>
            <a:r>
              <a:rPr sz="1800" spc="-5" dirty="0">
                <a:latin typeface="Times New Roman"/>
                <a:cs typeface="Times New Roman"/>
              </a:rPr>
              <a:t>need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trusted </a:t>
            </a:r>
            <a:r>
              <a:rPr sz="1800" dirty="0">
                <a:latin typeface="Times New Roman"/>
                <a:cs typeface="Times New Roman"/>
              </a:rPr>
              <a:t> intermediaries, </a:t>
            </a:r>
            <a:r>
              <a:rPr sz="1800" spc="-5" dirty="0">
                <a:latin typeface="Times New Roman"/>
                <a:cs typeface="Times New Roman"/>
              </a:rPr>
              <a:t>can facilitate faster </a:t>
            </a:r>
            <a:r>
              <a:rPr sz="1800" dirty="0">
                <a:latin typeface="Times New Roman"/>
                <a:cs typeface="Times New Roman"/>
              </a:rPr>
              <a:t>transactions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add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spc="-10" dirty="0">
                <a:latin typeface="Times New Roman"/>
                <a:cs typeface="Times New Roman"/>
              </a:rPr>
              <a:t>transparency. </a:t>
            </a:r>
            <a:r>
              <a:rPr sz="1800" dirty="0">
                <a:latin typeface="Times New Roman"/>
                <a:cs typeface="Times New Roman"/>
              </a:rPr>
              <a:t>This paper explores </a:t>
            </a:r>
            <a:r>
              <a:rPr sz="1800" spc="-5" dirty="0">
                <a:latin typeface="Times New Roman"/>
                <a:cs typeface="Times New Roman"/>
              </a:rPr>
              <a:t>the possibility </a:t>
            </a:r>
            <a:r>
              <a:rPr sz="1800" spc="-1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 deflate counterfeit </a:t>
            </a:r>
            <a:r>
              <a:rPr sz="1800" dirty="0">
                <a:latin typeface="Times New Roman"/>
                <a:cs typeface="Times New Roman"/>
              </a:rPr>
              <a:t>using block chain </a:t>
            </a:r>
            <a:r>
              <a:rPr sz="1800" spc="-15" dirty="0">
                <a:latin typeface="Times New Roman"/>
                <a:cs typeface="Times New Roman"/>
              </a:rPr>
              <a:t>technology.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paper </a:t>
            </a:r>
            <a:r>
              <a:rPr sz="1800" dirty="0">
                <a:latin typeface="Times New Roman"/>
                <a:cs typeface="Times New Roman"/>
              </a:rPr>
              <a:t>provides an </a:t>
            </a:r>
            <a:r>
              <a:rPr sz="1800" spc="-5" dirty="0">
                <a:latin typeface="Times New Roman"/>
                <a:cs typeface="Times New Roman"/>
              </a:rPr>
              <a:t>overview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different </a:t>
            </a:r>
            <a:r>
              <a:rPr sz="1800" dirty="0">
                <a:latin typeface="Times New Roman"/>
                <a:cs typeface="Times New Roman"/>
              </a:rPr>
              <a:t>solutions in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anti-counterfeit area, </a:t>
            </a:r>
            <a:r>
              <a:rPr sz="1800" spc="-10" dirty="0">
                <a:latin typeface="Times New Roman"/>
                <a:cs typeface="Times New Roman"/>
              </a:rPr>
              <a:t>different </a:t>
            </a:r>
            <a:r>
              <a:rPr sz="1800" spc="-5" dirty="0">
                <a:latin typeface="Times New Roman"/>
                <a:cs typeface="Times New Roman"/>
              </a:rPr>
              <a:t>block </a:t>
            </a:r>
            <a:r>
              <a:rPr sz="1800" dirty="0">
                <a:latin typeface="Times New Roman"/>
                <a:cs typeface="Times New Roman"/>
              </a:rPr>
              <a:t>chain technologies and what </a:t>
            </a:r>
            <a:r>
              <a:rPr sz="1800" spc="-5" dirty="0">
                <a:latin typeface="Times New Roman"/>
                <a:cs typeface="Times New Roman"/>
              </a:rPr>
              <a:t>characteristics make </a:t>
            </a:r>
            <a:r>
              <a:rPr sz="1800" dirty="0">
                <a:latin typeface="Times New Roman"/>
                <a:cs typeface="Times New Roman"/>
              </a:rPr>
              <a:t>block chain </a:t>
            </a:r>
            <a:r>
              <a:rPr sz="1800" spc="-5" dirty="0">
                <a:latin typeface="Times New Roman"/>
                <a:cs typeface="Times New Roman"/>
              </a:rPr>
              <a:t>especially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interesting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the use </a:t>
            </a:r>
            <a:r>
              <a:rPr sz="1800" dirty="0">
                <a:latin typeface="Times New Roman"/>
                <a:cs typeface="Times New Roman"/>
              </a:rPr>
              <a:t>case. </a:t>
            </a:r>
            <a:r>
              <a:rPr sz="1800" spc="-8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have </a:t>
            </a:r>
            <a:r>
              <a:rPr sz="1800" dirty="0">
                <a:latin typeface="Times New Roman"/>
                <a:cs typeface="Times New Roman"/>
              </a:rPr>
              <a:t>developed </a:t>
            </a:r>
            <a:r>
              <a:rPr sz="1800" spc="-5" dirty="0">
                <a:latin typeface="Times New Roman"/>
                <a:cs typeface="Times New Roman"/>
              </a:rPr>
              <a:t>three different concepts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the expansion </a:t>
            </a:r>
            <a:r>
              <a:rPr sz="1800" dirty="0">
                <a:latin typeface="Times New Roman"/>
                <a:cs typeface="Times New Roman"/>
              </a:rPr>
              <a:t>of an </a:t>
            </a:r>
            <a:r>
              <a:rPr sz="1800" spc="-5" dirty="0">
                <a:latin typeface="Times New Roman"/>
                <a:cs typeface="Times New Roman"/>
              </a:rPr>
              <a:t>existing system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concept,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pursued </a:t>
            </a:r>
            <a:r>
              <a:rPr sz="1800" spc="-15" dirty="0">
                <a:latin typeface="Times New Roman"/>
                <a:cs typeface="Times New Roman"/>
              </a:rPr>
              <a:t>further. </a:t>
            </a:r>
            <a:r>
              <a:rPr sz="1800" spc="-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shown,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reducing counterfeits </a:t>
            </a:r>
            <a:r>
              <a:rPr sz="1800" dirty="0">
                <a:latin typeface="Times New Roman"/>
                <a:cs typeface="Times New Roman"/>
              </a:rPr>
              <a:t>cannot </a:t>
            </a:r>
            <a:r>
              <a:rPr sz="1800" spc="-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achieved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using technological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means </a:t>
            </a:r>
            <a:r>
              <a:rPr sz="1800" spc="-25" dirty="0">
                <a:latin typeface="Times New Roman"/>
                <a:cs typeface="Times New Roman"/>
              </a:rPr>
              <a:t>only.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Increasing awareness, </a:t>
            </a:r>
            <a:r>
              <a:rPr sz="1800" dirty="0">
                <a:latin typeface="Times New Roman"/>
                <a:cs typeface="Times New Roman"/>
              </a:rPr>
              <a:t>fighting </a:t>
            </a:r>
            <a:r>
              <a:rPr sz="1800" spc="-5" dirty="0">
                <a:latin typeface="Times New Roman"/>
                <a:cs typeface="Times New Roman"/>
              </a:rPr>
              <a:t>counterfeiters </a:t>
            </a:r>
            <a:r>
              <a:rPr sz="1800" dirty="0">
                <a:latin typeface="Times New Roman"/>
                <a:cs typeface="Times New Roman"/>
              </a:rPr>
              <a:t>on a </a:t>
            </a:r>
            <a:r>
              <a:rPr sz="1800" spc="-5" dirty="0">
                <a:latin typeface="Times New Roman"/>
                <a:cs typeface="Times New Roman"/>
              </a:rPr>
              <a:t>legal level, </a:t>
            </a:r>
            <a:r>
              <a:rPr sz="1800" dirty="0">
                <a:latin typeface="Times New Roman"/>
                <a:cs typeface="Times New Roman"/>
              </a:rPr>
              <a:t>a good alert </a:t>
            </a:r>
            <a:r>
              <a:rPr sz="1800" spc="-10" dirty="0">
                <a:latin typeface="Times New Roman"/>
                <a:cs typeface="Times New Roman"/>
              </a:rPr>
              <a:t>system,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having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tamper-proof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packaging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important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aspects.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factors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combined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block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chain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technology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lead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efficient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comprehensive approach 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counterfeiting.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C63346-C6EC-9D33-F73C-3D6F91B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ABSTACT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B416D26C-59A5-601C-AF01-CFCC98789B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1676400"/>
            <a:ext cx="6400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4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508760"/>
            <a:ext cx="6795516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3827" y="495916"/>
            <a:ext cx="50043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1220997"/>
            <a:ext cx="10887938" cy="49496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2016,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chain-based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forge,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that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party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arbitration.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serious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revocation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prevalence and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project.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project,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multi-signature,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BTC-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address-state-based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revocation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5090">
              <a:lnSpc>
                <a:spcPct val="150000"/>
              </a:lnSpc>
              <a:spcBef>
                <a:spcPts val="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protocols,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multi-signature scheme most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notably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forging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owing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issuing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obliged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members. Besides,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possessed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people.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Besides,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BTC-address-based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revocation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revocation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BTC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at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revocation,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0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realms</a:t>
            </a:r>
            <a:r>
              <a:rPr lang="en-US" sz="1800" b="0" u="none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1800" b="0" u="none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0" u="none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1800" b="0" u="none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800" b="0" u="none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u="none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protecting</a:t>
            </a:r>
            <a:r>
              <a:rPr lang="en-US" sz="1800" b="0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u="none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0" u="none" spc="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n-US" sz="1800" b="0" u="none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0240" y="805099"/>
            <a:ext cx="369316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u="none" dirty="0">
                <a:solidFill>
                  <a:srgbClr val="000000"/>
                </a:solidFill>
                <a:latin typeface="Times New Roman"/>
                <a:cs typeface="Times New Roman"/>
              </a:rPr>
              <a:t>REFERENCES</a:t>
            </a:r>
            <a:br>
              <a:rPr lang="en-US" sz="2400" b="1" u="none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endParaRPr sz="2400" b="1" u="none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758" y="1476857"/>
            <a:ext cx="11820525" cy="370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607435" indent="-228600">
              <a:lnSpc>
                <a:spcPct val="120000"/>
              </a:lnSpc>
              <a:spcBef>
                <a:spcPts val="100"/>
              </a:spcBef>
              <a:buClr>
                <a:srgbClr val="415487"/>
              </a:buClr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Tengyu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 key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technologies,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iThome, </a:t>
            </a:r>
            <a:r>
              <a:rPr spc="-459" dirty="0">
                <a:solidFill>
                  <a:srgbClr val="5877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heavy" spc="-5" dirty="0">
                <a:solidFill>
                  <a:srgbClr val="5877C4"/>
                </a:solidFill>
                <a:uFill>
                  <a:solidFill>
                    <a:srgbClr val="5877C4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https://www.ithome.com.tw/news/105374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7620" indent="-228600">
              <a:lnSpc>
                <a:spcPct val="120000"/>
              </a:lnSpc>
              <a:spcBef>
                <a:spcPts val="994"/>
              </a:spcBef>
              <a:buClr>
                <a:srgbClr val="415487"/>
              </a:buClr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JingyuanGao,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virtual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currencies! Bitcoin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lead,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can't be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missed.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</a:t>
            </a:r>
            <a:r>
              <a:rPr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www.bnext.com.tw/article/47456/bitcoinether-li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tecoin-ripple-differences-betweencryptocurrencies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178560" indent="-228600">
              <a:lnSpc>
                <a:spcPct val="120000"/>
              </a:lnSpc>
              <a:spcBef>
                <a:spcPts val="1010"/>
              </a:spcBef>
              <a:buClr>
                <a:srgbClr val="415487"/>
              </a:buClr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contractswhitepaper,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https://github.com/OSELab/learning-blockchain/blob/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master/ethereum/smart- </a:t>
            </a:r>
            <a:r>
              <a:rPr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contracts.md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Clr>
                <a:srgbClr val="415487"/>
              </a:buClr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Gong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Contracts,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www.fisc.com.tw/Upload/b0499306-1905-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4531-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spcBef>
                <a:spcPts val="409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888a-2bc4c1ddb391/TC/900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spcBef>
                <a:spcPts val="409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n-US" spc="-50" dirty="0" err="1">
                <a:latin typeface="Arial MT"/>
                <a:cs typeface="Arial MT"/>
              </a:rPr>
              <a:t>Yong</a:t>
            </a:r>
            <a:r>
              <a:rPr lang="en-US" spc="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Shi,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“Secure</a:t>
            </a:r>
            <a:r>
              <a:rPr lang="en-US" spc="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storage</a:t>
            </a:r>
            <a:r>
              <a:rPr lang="en-US" spc="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service</a:t>
            </a:r>
            <a:r>
              <a:rPr lang="en-US" spc="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of</a:t>
            </a:r>
            <a:r>
              <a:rPr lang="en-US" spc="1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electronic</a:t>
            </a:r>
            <a:r>
              <a:rPr lang="en-US" spc="1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ballot</a:t>
            </a:r>
            <a:r>
              <a:rPr lang="en-US" spc="2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system</a:t>
            </a:r>
            <a:r>
              <a:rPr lang="en-US" spc="3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based</a:t>
            </a:r>
            <a:r>
              <a:rPr lang="en-US" spc="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on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block</a:t>
            </a:r>
            <a:r>
              <a:rPr lang="en-US" spc="2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chain</a:t>
            </a:r>
            <a:r>
              <a:rPr lang="en-US" spc="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algorithm”,</a:t>
            </a:r>
            <a:r>
              <a:rPr lang="en-US" spc="2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Department</a:t>
            </a:r>
            <a:endParaRPr lang="en-US" dirty="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409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43072" y="2353068"/>
            <a:ext cx="5661660" cy="847725"/>
            <a:chOff x="3243072" y="2353068"/>
            <a:chExt cx="566166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3072" y="2353068"/>
              <a:ext cx="5661660" cy="847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1901" y="2381758"/>
              <a:ext cx="5579872" cy="766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2189226"/>
            <a:ext cx="10668000" cy="29741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7200" algn="just">
              <a:lnSpc>
                <a:spcPct val="148100"/>
              </a:lnSpc>
              <a:spcBef>
                <a:spcPts val="90"/>
              </a:spcBef>
            </a:pPr>
            <a:r>
              <a:rPr dirty="0">
                <a:latin typeface="Times New Roman"/>
                <a:cs typeface="Times New Roman"/>
              </a:rPr>
              <a:t>In this paper author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using </a:t>
            </a:r>
            <a:r>
              <a:rPr spc="-5" dirty="0">
                <a:latin typeface="Times New Roman"/>
                <a:cs typeface="Times New Roman"/>
              </a:rPr>
              <a:t>Block </a:t>
            </a:r>
            <a:r>
              <a:rPr dirty="0">
                <a:latin typeface="Times New Roman"/>
                <a:cs typeface="Times New Roman"/>
              </a:rPr>
              <a:t>chain </a:t>
            </a:r>
            <a:r>
              <a:rPr spc="-5" dirty="0">
                <a:latin typeface="Times New Roman"/>
                <a:cs typeface="Times New Roman"/>
              </a:rPr>
              <a:t>technology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authenticate supply </a:t>
            </a:r>
            <a:r>
              <a:rPr dirty="0">
                <a:latin typeface="Times New Roman"/>
                <a:cs typeface="Times New Roman"/>
              </a:rPr>
              <a:t>chain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products </a:t>
            </a:r>
            <a:r>
              <a:rPr spc="-5" dirty="0">
                <a:latin typeface="Times New Roman"/>
                <a:cs typeface="Times New Roman"/>
              </a:rPr>
              <a:t>as </a:t>
            </a:r>
            <a:r>
              <a:rPr dirty="0">
                <a:latin typeface="Times New Roman"/>
                <a:cs typeface="Times New Roman"/>
              </a:rPr>
              <a:t>this product </a:t>
            </a:r>
            <a:r>
              <a:rPr spc="-10" dirty="0">
                <a:latin typeface="Times New Roman"/>
                <a:cs typeface="Times New Roman"/>
              </a:rPr>
              <a:t>may be </a:t>
            </a:r>
            <a:r>
              <a:rPr dirty="0">
                <a:latin typeface="Times New Roman"/>
                <a:cs typeface="Times New Roman"/>
              </a:rPr>
              <a:t>supplied from </a:t>
            </a:r>
            <a:r>
              <a:rPr spc="-5" dirty="0">
                <a:latin typeface="Times New Roman"/>
                <a:cs typeface="Times New Roman"/>
              </a:rPr>
              <a:t>multiple </a:t>
            </a:r>
            <a:r>
              <a:rPr dirty="0">
                <a:latin typeface="Times New Roman"/>
                <a:cs typeface="Times New Roman"/>
              </a:rPr>
              <a:t>third </a:t>
            </a:r>
            <a:r>
              <a:rPr spc="-5" dirty="0">
                <a:latin typeface="Times New Roman"/>
                <a:cs typeface="Times New Roman"/>
              </a:rPr>
              <a:t>party distributors and this </a:t>
            </a:r>
            <a:r>
              <a:rPr dirty="0">
                <a:latin typeface="Times New Roman"/>
                <a:cs typeface="Times New Roman"/>
              </a:rPr>
              <a:t> distributors</a:t>
            </a:r>
            <a:r>
              <a:rPr spc="4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can</a:t>
            </a:r>
            <a:r>
              <a:rPr spc="4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make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clone/fake/counterfeits</a:t>
            </a:r>
            <a:r>
              <a:rPr spc="4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4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4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product</a:t>
            </a:r>
            <a:r>
              <a:rPr spc="4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BAR</a:t>
            </a:r>
            <a:r>
              <a:rPr spc="4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CODE</a:t>
            </a:r>
            <a:r>
              <a:rPr spc="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43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then </a:t>
            </a:r>
            <a:r>
              <a:rPr spc="-4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manufacture fake products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add </a:t>
            </a:r>
            <a:r>
              <a:rPr dirty="0">
                <a:latin typeface="Times New Roman"/>
                <a:cs typeface="Times New Roman"/>
              </a:rPr>
              <a:t>this </a:t>
            </a:r>
            <a:r>
              <a:rPr spc="-5" dirty="0">
                <a:latin typeface="Times New Roman"/>
                <a:cs typeface="Times New Roman"/>
              </a:rPr>
              <a:t>counterfeit label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fake </a:t>
            </a:r>
            <a:r>
              <a:rPr dirty="0">
                <a:latin typeface="Times New Roman"/>
                <a:cs typeface="Times New Roman"/>
              </a:rPr>
              <a:t>product and </a:t>
            </a:r>
            <a:r>
              <a:rPr spc="-5" dirty="0">
                <a:latin typeface="Times New Roman"/>
                <a:cs typeface="Times New Roman"/>
              </a:rPr>
              <a:t>this </a:t>
            </a:r>
            <a:r>
              <a:rPr dirty="0">
                <a:latin typeface="Times New Roman"/>
                <a:cs typeface="Times New Roman"/>
              </a:rPr>
              <a:t>fake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products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cause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huge </a:t>
            </a:r>
            <a:r>
              <a:rPr spc="-5" dirty="0">
                <a:latin typeface="Times New Roman"/>
                <a:cs typeface="Times New Roman"/>
              </a:rPr>
              <a:t>loss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financial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lives if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fake medicine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manufacture.</a:t>
            </a:r>
          </a:p>
          <a:p>
            <a:pPr marL="12700" marR="5080" indent="520700" algn="just">
              <a:lnSpc>
                <a:spcPct val="147800"/>
              </a:lnSpc>
              <a:spcBef>
                <a:spcPts val="1105"/>
              </a:spcBef>
            </a:pPr>
            <a:r>
              <a:rPr spc="-5" dirty="0">
                <a:latin typeface="Times New Roman"/>
                <a:cs typeface="Times New Roman"/>
              </a:rPr>
              <a:t>Not only supply </a:t>
            </a:r>
            <a:r>
              <a:rPr dirty="0">
                <a:latin typeface="Times New Roman"/>
                <a:cs typeface="Times New Roman"/>
              </a:rPr>
              <a:t>chain </a:t>
            </a:r>
            <a:r>
              <a:rPr spc="-5" dirty="0">
                <a:latin typeface="Times New Roman"/>
                <a:cs typeface="Times New Roman"/>
              </a:rPr>
              <a:t>any other </a:t>
            </a:r>
            <a:r>
              <a:rPr dirty="0">
                <a:latin typeface="Times New Roman"/>
                <a:cs typeface="Times New Roman"/>
              </a:rPr>
              <a:t>online </a:t>
            </a:r>
            <a:r>
              <a:rPr spc="-5" dirty="0">
                <a:latin typeface="Times New Roman"/>
                <a:cs typeface="Times New Roman"/>
              </a:rPr>
              <a:t>transaction </a:t>
            </a:r>
            <a:r>
              <a:rPr dirty="0">
                <a:latin typeface="Times New Roman"/>
                <a:cs typeface="Times New Roman"/>
              </a:rPr>
              <a:t>require </a:t>
            </a:r>
            <a:r>
              <a:rPr spc="-5" dirty="0">
                <a:latin typeface="Times New Roman"/>
                <a:cs typeface="Times New Roman"/>
              </a:rPr>
              <a:t>third party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complete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transaction </a:t>
            </a:r>
            <a:r>
              <a:rPr dirty="0">
                <a:latin typeface="Times New Roman"/>
                <a:cs typeface="Times New Roman"/>
              </a:rPr>
              <a:t>and peoples </a:t>
            </a:r>
            <a:r>
              <a:rPr spc="-5" dirty="0">
                <a:latin typeface="Times New Roman"/>
                <a:cs typeface="Times New Roman"/>
              </a:rPr>
              <a:t>has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trust </a:t>
            </a:r>
            <a:r>
              <a:rPr dirty="0">
                <a:latin typeface="Times New Roman"/>
                <a:cs typeface="Times New Roman"/>
              </a:rPr>
              <a:t>on third </a:t>
            </a:r>
            <a:r>
              <a:rPr spc="-5" dirty="0">
                <a:latin typeface="Times New Roman"/>
                <a:cs typeface="Times New Roman"/>
              </a:rPr>
              <a:t>parties </a:t>
            </a:r>
            <a:r>
              <a:rPr dirty="0">
                <a:latin typeface="Times New Roman"/>
                <a:cs typeface="Times New Roman"/>
              </a:rPr>
              <a:t>to complete their </a:t>
            </a:r>
            <a:r>
              <a:rPr spc="-5" dirty="0">
                <a:latin typeface="Times New Roman"/>
                <a:cs typeface="Times New Roman"/>
              </a:rPr>
              <a:t>transaction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sometime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third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parties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make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fraud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transaction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misuse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F50175-A617-C3C1-1442-28DB7D02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EXISTING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2271776"/>
            <a:ext cx="7522082" cy="1154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Times New Roman"/>
                <a:cs typeface="Times New Roman"/>
              </a:rPr>
              <a:t>We</a:t>
            </a:r>
            <a:r>
              <a:rPr sz="2000" dirty="0">
                <a:latin typeface="Times New Roman"/>
                <a:cs typeface="Times New Roman"/>
              </a:rPr>
              <a:t> now have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fakes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drugs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5" dirty="0">
                <a:latin typeface="Times New Roman"/>
                <a:cs typeface="Times New Roman"/>
              </a:rPr>
              <a:t> market.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spcBef>
                <a:spcPts val="1745"/>
              </a:spcBef>
              <a:buFont typeface="Arial MT"/>
              <a:buChar char="•"/>
              <a:tabLst>
                <a:tab pos="362585" algn="l"/>
                <a:tab pos="363220" algn="l"/>
              </a:tabLst>
            </a:pPr>
            <a:r>
              <a:rPr sz="2000" dirty="0">
                <a:latin typeface="Times New Roman"/>
                <a:cs typeface="Times New Roman"/>
              </a:rPr>
              <a:t>Cloning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DB8DF6-95E0-0239-5D01-57891181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DISADVANTAGES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1885950"/>
            <a:ext cx="10515600" cy="2429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51435" algn="just">
              <a:lnSpc>
                <a:spcPct val="148900"/>
              </a:lnSpc>
              <a:spcBef>
                <a:spcPts val="100"/>
              </a:spcBef>
            </a:pPr>
            <a:r>
              <a:rPr lang="en-US" sz="1800" spc="-60" dirty="0">
                <a:latin typeface="Times New Roman"/>
                <a:cs typeface="Times New Roman"/>
              </a:rPr>
              <a:t>	</a:t>
            </a: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avoid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problem </a:t>
            </a:r>
            <a:r>
              <a:rPr sz="1800" dirty="0">
                <a:latin typeface="Times New Roman"/>
                <a:cs typeface="Times New Roman"/>
              </a:rPr>
              <a:t>author </a:t>
            </a:r>
            <a:r>
              <a:rPr sz="1800" spc="-5" dirty="0">
                <a:latin typeface="Times New Roman"/>
                <a:cs typeface="Times New Roman"/>
              </a:rPr>
              <a:t>using Blockchain technology which </a:t>
            </a:r>
            <a:r>
              <a:rPr sz="1800" dirty="0">
                <a:latin typeface="Times New Roman"/>
                <a:cs typeface="Times New Roman"/>
              </a:rPr>
              <a:t>does not </a:t>
            </a:r>
            <a:r>
              <a:rPr sz="1800" spc="-5" dirty="0">
                <a:latin typeface="Times New Roman"/>
                <a:cs typeface="Times New Roman"/>
              </a:rPr>
              <a:t>require any third party and </a:t>
            </a:r>
            <a:r>
              <a:rPr sz="1800" dirty="0">
                <a:latin typeface="Times New Roman"/>
                <a:cs typeface="Times New Roman"/>
              </a:rPr>
              <a:t> verification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dirty="0">
                <a:latin typeface="Times New Roman"/>
                <a:cs typeface="Times New Roman"/>
              </a:rPr>
              <a:t> 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 algorithm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itself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without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involvement</a:t>
            </a:r>
          </a:p>
          <a:p>
            <a:pPr marL="20320" marR="5080" indent="-7620" algn="just">
              <a:lnSpc>
                <a:spcPct val="1481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third </a:t>
            </a:r>
            <a:r>
              <a:rPr sz="1800" spc="-20" dirty="0">
                <a:latin typeface="Times New Roman"/>
                <a:cs typeface="Times New Roman"/>
              </a:rPr>
              <a:t>party.In </a:t>
            </a:r>
            <a:r>
              <a:rPr sz="1800" dirty="0">
                <a:latin typeface="Times New Roman"/>
                <a:cs typeface="Times New Roman"/>
              </a:rPr>
              <a:t>this to avoid </a:t>
            </a:r>
            <a:r>
              <a:rPr sz="1800" spc="-10" dirty="0">
                <a:latin typeface="Times New Roman"/>
                <a:cs typeface="Times New Roman"/>
              </a:rPr>
              <a:t>forge </a:t>
            </a:r>
            <a:r>
              <a:rPr sz="1800" spc="-5" dirty="0">
                <a:latin typeface="Times New Roman"/>
                <a:cs typeface="Times New Roman"/>
              </a:rPr>
              <a:t>counterfeit we are converting all productsdetails/barcode </a:t>
            </a:r>
            <a:r>
              <a:rPr sz="1800" dirty="0">
                <a:latin typeface="Times New Roman"/>
                <a:cs typeface="Times New Roman"/>
              </a:rPr>
              <a:t>into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digital </a:t>
            </a:r>
            <a:r>
              <a:rPr sz="1800" spc="-5" dirty="0">
                <a:latin typeface="Times New Roman"/>
                <a:cs typeface="Times New Roman"/>
              </a:rPr>
              <a:t>signatures </a:t>
            </a:r>
            <a:r>
              <a:rPr sz="1800" dirty="0">
                <a:latin typeface="Times New Roman"/>
                <a:cs typeface="Times New Roman"/>
              </a:rPr>
              <a:t>and this </a:t>
            </a:r>
            <a:r>
              <a:rPr sz="1800" spc="-5" dirty="0">
                <a:latin typeface="Times New Roman"/>
                <a:cs typeface="Times New Roman"/>
              </a:rPr>
              <a:t>digital signatures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stored in Blockchain server as this </a:t>
            </a:r>
            <a:r>
              <a:rPr sz="1800" spc="-5" dirty="0">
                <a:latin typeface="Times New Roman"/>
                <a:cs typeface="Times New Roman"/>
              </a:rPr>
              <a:t>Blockchain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 support tamper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proof data storage and </a:t>
            </a:r>
            <a:r>
              <a:rPr sz="1800" spc="-10" dirty="0">
                <a:latin typeface="Times New Roman"/>
                <a:cs typeface="Times New Roman"/>
              </a:rPr>
              <a:t>nobody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 hack or alter </a:t>
            </a:r>
            <a:r>
              <a:rPr sz="1800" dirty="0">
                <a:latin typeface="Times New Roman"/>
                <a:cs typeface="Times New Roman"/>
              </a:rPr>
              <a:t>its </a:t>
            </a:r>
            <a:r>
              <a:rPr sz="1800" spc="-5" dirty="0">
                <a:latin typeface="Times New Roman"/>
                <a:cs typeface="Times New Roman"/>
              </a:rPr>
              <a:t>data and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an chance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 data </a:t>
            </a:r>
            <a:r>
              <a:rPr sz="1800" spc="-5" dirty="0">
                <a:latin typeface="Times New Roman"/>
                <a:cs typeface="Times New Roman"/>
              </a:rPr>
              <a:t>alter </a:t>
            </a:r>
            <a:r>
              <a:rPr sz="1800" spc="-10" dirty="0">
                <a:latin typeface="Times New Roman"/>
                <a:cs typeface="Times New Roman"/>
              </a:rPr>
              <a:t>then </a:t>
            </a:r>
            <a:r>
              <a:rPr sz="1800" spc="-5" dirty="0">
                <a:latin typeface="Times New Roman"/>
                <a:cs typeface="Times New Roman"/>
              </a:rPr>
              <a:t>verification get failed </a:t>
            </a:r>
            <a:r>
              <a:rPr sz="1800" spc="-10" dirty="0">
                <a:latin typeface="Times New Roman"/>
                <a:cs typeface="Times New Roman"/>
              </a:rPr>
              <a:t>at </a:t>
            </a:r>
            <a:r>
              <a:rPr sz="1800" spc="-5" dirty="0">
                <a:latin typeface="Times New Roman"/>
                <a:cs typeface="Times New Roman"/>
              </a:rPr>
              <a:t>next block storage and user </a:t>
            </a:r>
            <a:r>
              <a:rPr sz="1800" spc="-10" dirty="0">
                <a:latin typeface="Times New Roman"/>
                <a:cs typeface="Times New Roman"/>
              </a:rPr>
              <a:t>may </a:t>
            </a:r>
            <a:r>
              <a:rPr sz="1800" spc="-5" dirty="0">
                <a:latin typeface="Times New Roman"/>
                <a:cs typeface="Times New Roman"/>
              </a:rPr>
              <a:t>get intimation about data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alter.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C2BA6B-E289-62DD-7E70-352695D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SYSYEM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1" y="1859513"/>
            <a:ext cx="10045572" cy="12089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supply chain </a:t>
            </a:r>
            <a:r>
              <a:rPr sz="1800" dirty="0">
                <a:latin typeface="Times New Roman"/>
                <a:cs typeface="Times New Roman"/>
              </a:rPr>
              <a:t>also all </a:t>
            </a:r>
            <a:r>
              <a:rPr sz="1800" spc="-5" dirty="0">
                <a:latin typeface="Times New Roman"/>
                <a:cs typeface="Times New Roman"/>
              </a:rPr>
              <a:t>products </a:t>
            </a:r>
            <a:r>
              <a:rPr sz="1800" dirty="0">
                <a:latin typeface="Times New Roman"/>
                <a:cs typeface="Times New Roman"/>
              </a:rPr>
              <a:t>barcode </a:t>
            </a:r>
            <a:r>
              <a:rPr sz="1800" spc="-5" dirty="0">
                <a:latin typeface="Times New Roman"/>
                <a:cs typeface="Times New Roman"/>
              </a:rPr>
              <a:t>digital </a:t>
            </a:r>
            <a:r>
              <a:rPr sz="1800" dirty="0">
                <a:latin typeface="Times New Roman"/>
                <a:cs typeface="Times New Roman"/>
              </a:rPr>
              <a:t>Block chain </a:t>
            </a:r>
            <a:r>
              <a:rPr sz="1800" spc="-5" dirty="0">
                <a:latin typeface="Times New Roman"/>
                <a:cs typeface="Times New Roman"/>
              </a:rPr>
              <a:t>signatures 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stored and if </a:t>
            </a:r>
            <a:r>
              <a:rPr sz="1800" spc="-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third </a:t>
            </a:r>
            <a:r>
              <a:rPr sz="1800" spc="-5" dirty="0">
                <a:latin typeface="Times New Roman"/>
                <a:cs typeface="Times New Roman"/>
              </a:rPr>
              <a:t>party distributor make clone of barcode then its signature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mismatch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counterfeit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A5F5E9-63D8-4A23-50FA-21723986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28600"/>
            <a:ext cx="5181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7600" y="352171"/>
            <a:ext cx="4953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0A62-5391-3F00-C841-E19A97F5E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8" y="1524000"/>
            <a:ext cx="6801984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00200" y="1905000"/>
            <a:ext cx="8022589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66666"/>
              <a:tabLst>
                <a:tab pos="354965" algn="l"/>
                <a:tab pos="355600" algn="l"/>
              </a:tabLst>
            </a:pPr>
            <a:r>
              <a:rPr lang="en-US" sz="1800" b="1" dirty="0">
                <a:latin typeface="Times New Roman"/>
                <a:cs typeface="Times New Roman"/>
              </a:rPr>
              <a:t>SOFTWARE REQUIREMENTS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66666"/>
              <a:tabLst>
                <a:tab pos="354965" algn="l"/>
                <a:tab pos="355600" algn="l"/>
              </a:tabLst>
            </a:pPr>
            <a:endParaRPr lang="en-US" b="1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SzPct val="66666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Operating </a:t>
            </a:r>
            <a:r>
              <a:rPr lang="en-US" sz="1800" dirty="0" err="1">
                <a:latin typeface="Times New Roman"/>
                <a:cs typeface="Times New Roman"/>
              </a:rPr>
              <a:t>system:Windows</a:t>
            </a:r>
            <a:r>
              <a:rPr lang="en-US" sz="1800" dirty="0">
                <a:latin typeface="Times New Roman"/>
                <a:cs typeface="Times New Roman"/>
              </a:rPr>
              <a:t> 8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SzPct val="66666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SzPct val="66666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Times New Roman"/>
                <a:cs typeface="Times New Roman"/>
              </a:rPr>
              <a:t>Coding Language: Python 3.7</a:t>
            </a:r>
            <a:endParaRPr lang="en-US" sz="18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87786"/>
              </p:ext>
            </p:extLst>
          </p:nvPr>
        </p:nvGraphicFramePr>
        <p:xfrm>
          <a:off x="1808352" y="4724400"/>
          <a:ext cx="350266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4238">
                <a:tc>
                  <a:txBody>
                    <a:bodyPr/>
                    <a:lstStyle/>
                    <a:p>
                      <a:pPr marL="155575" indent="-156210">
                        <a:lnSpc>
                          <a:spcPts val="1650"/>
                        </a:lnSpc>
                        <a:buChar char="•"/>
                        <a:tabLst>
                          <a:tab pos="156210" algn="l"/>
                        </a:tabLst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System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65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MINIMUM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63">
                <a:tc>
                  <a:txBody>
                    <a:bodyPr/>
                    <a:lstStyle/>
                    <a:p>
                      <a:pPr marL="155575" indent="-156210">
                        <a:lnSpc>
                          <a:spcPts val="1650"/>
                        </a:lnSpc>
                        <a:buChar char="•"/>
                        <a:tabLst>
                          <a:tab pos="156210" algn="l"/>
                        </a:tabLst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k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650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GB.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99">
                <a:tc>
                  <a:txBody>
                    <a:bodyPr/>
                    <a:lstStyle/>
                    <a:p>
                      <a:pPr marL="155575" indent="-156210">
                        <a:lnSpc>
                          <a:spcPts val="1655"/>
                        </a:lnSpc>
                        <a:buChar char="•"/>
                        <a:tabLst>
                          <a:tab pos="156210" algn="l"/>
                        </a:tabLst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655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GB.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F8C2DB63-3522-1FEA-CBD9-5644A12A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2E3C9-BB07-6AB3-6BF5-6DA8F1154563}"/>
              </a:ext>
            </a:extLst>
          </p:cNvPr>
          <p:cNvSpPr txBox="1"/>
          <p:nvPr/>
        </p:nvSpPr>
        <p:spPr>
          <a:xfrm>
            <a:off x="1600200" y="3810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1433</Words>
  <Application>Microsoft Office PowerPoint</Application>
  <PresentationFormat>Widescreen</PresentationFormat>
  <Paragraphs>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MT</vt:lpstr>
      <vt:lpstr>Century Gothic</vt:lpstr>
      <vt:lpstr>Tahoma</vt:lpstr>
      <vt:lpstr>Times New Roman</vt:lpstr>
      <vt:lpstr>Verdana</vt:lpstr>
      <vt:lpstr>Wingdings</vt:lpstr>
      <vt:lpstr>Wingdings 3</vt:lpstr>
      <vt:lpstr>Wisp</vt:lpstr>
      <vt:lpstr>PowerPoint Presentation</vt:lpstr>
      <vt:lpstr>INDEX</vt:lpstr>
      <vt:lpstr>                                                        ABSTACT</vt:lpstr>
      <vt:lpstr>                                   EXISTING SYSTEM</vt:lpstr>
      <vt:lpstr>                                           DISADVANTAGES</vt:lpstr>
      <vt:lpstr>PROPOSED SYSYEM</vt:lpstr>
      <vt:lpstr>ADVANTAGES</vt:lpstr>
      <vt:lpstr>PowerPoint Presentation</vt:lpstr>
      <vt:lpstr>SYSTEM ARCHITECTURE</vt:lpstr>
      <vt:lpstr>MODULES</vt:lpstr>
      <vt:lpstr>MODULE DISCRIPTION</vt:lpstr>
      <vt:lpstr>UML DIAGRAMS</vt:lpstr>
      <vt:lpstr>USE CASE DIAGRAM:</vt:lpstr>
      <vt:lpstr>CLASS DIAGRAM :</vt:lpstr>
      <vt:lpstr>SCREENSHORTS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reddy</dc:creator>
  <cp:lastModifiedBy>VENNELA PODDUTURI</cp:lastModifiedBy>
  <cp:revision>1</cp:revision>
  <dcterms:created xsi:type="dcterms:W3CDTF">2023-12-07T13:09:12Z</dcterms:created>
  <dcterms:modified xsi:type="dcterms:W3CDTF">2023-12-07T14:45:37Z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2023-12-07T00:00:00Z</vt:filetime>
  </property>
</Properties>
</file>