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7" r:id="rId3"/>
    <p:sldId id="256" r:id="rId4"/>
    <p:sldId id="257" r:id="rId5"/>
    <p:sldId id="258" r:id="rId6"/>
    <p:sldId id="259" r:id="rId7"/>
    <p:sldId id="260" r:id="rId8"/>
    <p:sldId id="264" r:id="rId9"/>
    <p:sldId id="261" r:id="rId10"/>
    <p:sldId id="262" r:id="rId11"/>
    <p:sldId id="263" r:id="rId12"/>
    <p:sldId id="276" r:id="rId13"/>
    <p:sldId id="283" r:id="rId14"/>
    <p:sldId id="280" r:id="rId15"/>
    <p:sldId id="281"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5850255"/>
          </a:xfrm>
        </p:spPr>
        <p:txBody>
          <a:bodyPr/>
          <a:p>
            <a:pPr algn="r"/>
            <a:r>
              <a:rPr lang="en-US" sz="2800"/>
              <a:t>VISVODAYA ENGINEERING COLLEGE,</a:t>
            </a:r>
            <a:br>
              <a:rPr lang="en-US" sz="2800"/>
            </a:br>
            <a:r>
              <a:rPr lang="en-US" sz="2800"/>
              <a:t>KAVALI </a:t>
            </a:r>
            <a:br>
              <a:rPr lang="en-US" sz="2800"/>
            </a:br>
            <a:r>
              <a:rPr lang="en-US" sz="2800"/>
              <a:t>DEPARTMENT OF CSE</a:t>
            </a:r>
            <a:br>
              <a:rPr lang="en-US" sz="2800"/>
            </a:br>
            <a:br>
              <a:rPr lang="en-US" sz="2800"/>
            </a:br>
            <a:br>
              <a:rPr lang="en-US" sz="2800"/>
            </a:br>
            <a:br>
              <a:rPr lang="en-US" sz="2800"/>
            </a:br>
            <a:br>
              <a:rPr lang="en-US" sz="2800"/>
            </a:br>
            <a:br>
              <a:rPr lang="en-US" sz="2800"/>
            </a:br>
            <a:r>
              <a:rPr lang="en-US" sz="2800"/>
              <a:t>                         </a:t>
            </a:r>
            <a:r>
              <a:rPr lang="en-US" sz="1800"/>
              <a:t> PRESENTED BY</a:t>
            </a:r>
            <a:br>
              <a:rPr lang="en-US" sz="1800"/>
            </a:br>
            <a:r>
              <a:rPr lang="en-US" sz="1800"/>
              <a:t>V.LAKSHMI LIKHITHA(194N1A0535)</a:t>
            </a:r>
            <a:br>
              <a:rPr lang="en-US" sz="1800"/>
            </a:br>
            <a:r>
              <a:rPr lang="en-US" sz="1800"/>
              <a:t>A.JAYASRI(194N1A0514)</a:t>
            </a:r>
            <a:br>
              <a:rPr lang="en-US" sz="1800"/>
            </a:br>
            <a:r>
              <a:rPr lang="en-US" sz="1800"/>
              <a:t>B.VENNELA SREEJA(194N1A0516)</a:t>
            </a:r>
            <a:br>
              <a:rPr lang="en-US" sz="1800"/>
            </a:br>
            <a:r>
              <a:rPr lang="en-US" sz="1800"/>
              <a:t>CH.MAHENDRA(194N1A0540)</a:t>
            </a:r>
            <a:br>
              <a:rPr lang="en-US" sz="1800"/>
            </a:br>
            <a:endParaRPr lang="en-US" sz="1800"/>
          </a:p>
        </p:txBody>
      </p:sp>
      <p:pic>
        <p:nvPicPr>
          <p:cNvPr id="4" name="Content Placeholder 3" descr="WhatsApp Image 2023-02-23 at 1.03.27 PM (1)"/>
          <p:cNvPicPr>
            <a:picLocks noChangeAspect="1"/>
          </p:cNvPicPr>
          <p:nvPr>
            <p:ph idx="1"/>
          </p:nvPr>
        </p:nvPicPr>
        <p:blipFill>
          <a:blip r:embed="rId1"/>
          <a:stretch>
            <a:fillRect/>
          </a:stretch>
        </p:blipFill>
        <p:spPr>
          <a:xfrm>
            <a:off x="181610" y="274955"/>
            <a:ext cx="2151380" cy="16173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4000" b="1" spc="-1">
                <a:latin typeface="Calibri" panose="020F0502020204030204"/>
                <a:ea typeface="DejaVu Sans"/>
                <a:sym typeface="+mn-ea"/>
              </a:rPr>
              <a:t>ARCHITECTURE</a:t>
            </a:r>
            <a:br>
              <a:rPr lang="en-IN" sz="4000" b="0" strike="noStrike" spc="-1">
                <a:latin typeface="Arial" panose="020B0604020202020204"/>
              </a:rPr>
            </a:br>
            <a:endParaRPr lang="en-US" sz="4000"/>
          </a:p>
        </p:txBody>
      </p:sp>
      <p:sp>
        <p:nvSpPr>
          <p:cNvPr id="3" name="Content Placeholder 2"/>
          <p:cNvSpPr>
            <a:spLocks noGrp="1"/>
          </p:cNvSpPr>
          <p:nvPr>
            <p:ph sz="half" idx="1"/>
          </p:nvPr>
        </p:nvSpPr>
        <p:spPr/>
        <p:txBody>
          <a:bodyPr/>
          <a:p>
            <a:pPr marL="0" indent="0">
              <a:buNone/>
            </a:pPr>
            <a:r>
              <a:rPr lang="en-US"/>
              <a:t>                                                             </a:t>
            </a:r>
            <a:endParaRPr lang="en-US"/>
          </a:p>
        </p:txBody>
      </p:sp>
      <p:pic>
        <p:nvPicPr>
          <p:cNvPr id="4" name="Content Placeholder 3"/>
          <p:cNvPicPr>
            <a:picLocks noChangeAspect="1"/>
          </p:cNvPicPr>
          <p:nvPr>
            <p:ph sz="half" idx="2"/>
          </p:nvPr>
        </p:nvPicPr>
        <p:blipFill>
          <a:blip r:embed="rId1"/>
          <a:stretch>
            <a:fillRect/>
          </a:stretch>
        </p:blipFill>
        <p:spPr>
          <a:xfrm>
            <a:off x="2286635" y="1825625"/>
            <a:ext cx="8213725" cy="4351655"/>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pc="-1">
                <a:solidFill>
                  <a:srgbClr val="000000"/>
                </a:solidFill>
                <a:latin typeface="Calibri" panose="020F0502020204030204"/>
                <a:ea typeface="DejaVu Sans"/>
                <a:sym typeface="+mn-ea"/>
              </a:rPr>
              <a:t>State Chart Diagram</a:t>
            </a:r>
            <a:br>
              <a:rPr lang="en-IN" b="0" strike="noStrike" spc="-1">
                <a:latin typeface="Arial" panose="020B0604020202020204"/>
              </a:rPr>
            </a:br>
            <a:endParaRPr lang="en-US"/>
          </a:p>
        </p:txBody>
      </p:sp>
      <p:sp>
        <p:nvSpPr>
          <p:cNvPr id="3" name="Content Placeholder 2"/>
          <p:cNvSpPr>
            <a:spLocks noGrp="1"/>
          </p:cNvSpPr>
          <p:nvPr>
            <p:ph sz="half" idx="1"/>
          </p:nvPr>
        </p:nvSpPr>
        <p:spPr>
          <a:xfrm>
            <a:off x="3508375" y="1825625"/>
            <a:ext cx="4518025" cy="4351655"/>
          </a:xfrm>
        </p:spPr>
        <p:txBody>
          <a:bodyPr/>
          <a:p>
            <a:endParaRPr lang="en-US"/>
          </a:p>
        </p:txBody>
      </p:sp>
      <p:pic>
        <p:nvPicPr>
          <p:cNvPr id="149" name="Picture 2"/>
          <p:cNvPicPr>
            <a:picLocks noChangeAspect="1"/>
          </p:cNvPicPr>
          <p:nvPr>
            <p:ph sz="half" idx="2"/>
          </p:nvPr>
        </p:nvPicPr>
        <p:blipFill>
          <a:blip r:embed="rId1"/>
          <a:stretch>
            <a:fillRect/>
          </a:stretch>
        </p:blipFill>
        <p:spPr>
          <a:xfrm>
            <a:off x="2693670" y="1535430"/>
            <a:ext cx="7279640" cy="4641215"/>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pc="-1">
                <a:solidFill>
                  <a:srgbClr val="000000"/>
                </a:solidFill>
                <a:latin typeface="Calibri" panose="020F0502020204030204"/>
                <a:ea typeface="DejaVu Sans"/>
                <a:sym typeface="+mn-ea"/>
              </a:rPr>
              <a:t>Advantages </a:t>
            </a:r>
            <a:endParaRPr lang="en-US"/>
          </a:p>
        </p:txBody>
      </p:sp>
      <p:sp>
        <p:nvSpPr>
          <p:cNvPr id="3" name="Content Placeholder 2"/>
          <p:cNvSpPr>
            <a:spLocks noGrp="1"/>
          </p:cNvSpPr>
          <p:nvPr>
            <p:ph idx="1"/>
          </p:nvPr>
        </p:nvSpPr>
        <p:spPr/>
        <p:txBody>
          <a:bodyPr/>
          <a:p>
            <a:pPr algn="just">
              <a:lnSpc>
                <a:spcPct val="100000"/>
              </a:lnSpc>
              <a:spcBef>
                <a:spcPts val="400"/>
              </a:spcBef>
            </a:pPr>
            <a:r>
              <a:rPr lang="en-US" sz="1800" spc="-1">
                <a:solidFill>
                  <a:srgbClr val="000000"/>
                </a:solidFill>
                <a:latin typeface="Calibri" panose="020F0502020204030204"/>
                <a:ea typeface="DejaVu Sans"/>
                <a:sym typeface="+mn-ea"/>
              </a:rPr>
              <a:t>Better prediction </a:t>
            </a:r>
            <a:endParaRPr lang="en-IN" sz="1800" strike="noStrike" spc="-1">
              <a:latin typeface="Arial" panose="020B0604020202020204"/>
            </a:endParaRPr>
          </a:p>
          <a:p>
            <a:pPr algn="just">
              <a:lnSpc>
                <a:spcPct val="100000"/>
              </a:lnSpc>
              <a:spcBef>
                <a:spcPts val="400"/>
              </a:spcBef>
            </a:pPr>
            <a:r>
              <a:rPr lang="en-US" sz="1800" spc="-1">
                <a:solidFill>
                  <a:srgbClr val="000000"/>
                </a:solidFill>
                <a:latin typeface="Calibri" panose="020F0502020204030204"/>
                <a:ea typeface="DejaVu Sans"/>
                <a:sym typeface="+mn-ea"/>
              </a:rPr>
              <a:t>Better accuracy</a:t>
            </a:r>
            <a:endParaRPr lang="en-US" sz="1800" spc="-1">
              <a:solidFill>
                <a:srgbClr val="000000"/>
              </a:solidFill>
              <a:latin typeface="Calibri" panose="020F0502020204030204"/>
              <a:ea typeface="DejaVu Sans"/>
              <a:sym typeface="+mn-ea"/>
            </a:endParaRPr>
          </a:p>
          <a:p>
            <a:pPr algn="just">
              <a:lnSpc>
                <a:spcPct val="100000"/>
              </a:lnSpc>
              <a:spcBef>
                <a:spcPts val="400"/>
              </a:spcBef>
            </a:pPr>
            <a:r>
              <a:rPr lang="en-US" sz="1800" spc="-1">
                <a:solidFill>
                  <a:srgbClr val="000000"/>
                </a:solidFill>
                <a:latin typeface="Calibri" panose="020F0502020204030204"/>
                <a:ea typeface="DejaVu Sans"/>
                <a:sym typeface="+mn-ea"/>
              </a:rPr>
              <a:t>Build trust</a:t>
            </a:r>
            <a:endParaRPr lang="en-US" sz="1800" spc="-1">
              <a:solidFill>
                <a:srgbClr val="000000"/>
              </a:solidFill>
              <a:latin typeface="Calibri" panose="020F0502020204030204"/>
              <a:ea typeface="DejaVu Sans"/>
              <a:sym typeface="+mn-ea"/>
            </a:endParaRPr>
          </a:p>
          <a:p>
            <a:pPr algn="just">
              <a:lnSpc>
                <a:spcPct val="100000"/>
              </a:lnSpc>
              <a:spcBef>
                <a:spcPts val="400"/>
              </a:spcBef>
            </a:pPr>
            <a:r>
              <a:rPr lang="en-US" sz="1800" spc="-1">
                <a:solidFill>
                  <a:srgbClr val="000000"/>
                </a:solidFill>
                <a:latin typeface="Calibri" panose="020F0502020204030204"/>
                <a:ea typeface="DejaVu Sans"/>
                <a:sym typeface="+mn-ea"/>
              </a:rPr>
              <a:t>Access control</a:t>
            </a:r>
            <a:endParaRPr lang="en-US" sz="1800" spc="-1">
              <a:solidFill>
                <a:srgbClr val="000000"/>
              </a:solidFill>
              <a:latin typeface="Calibri" panose="020F0502020204030204"/>
              <a:ea typeface="DejaVu Sans"/>
              <a:sym typeface="+mn-ea"/>
            </a:endParaRPr>
          </a:p>
          <a:p>
            <a:pPr algn="just">
              <a:lnSpc>
                <a:spcPct val="100000"/>
              </a:lnSpc>
              <a:spcBef>
                <a:spcPts val="400"/>
              </a:spcBef>
            </a:pPr>
            <a:r>
              <a:rPr lang="en-US" sz="1800" spc="-1">
                <a:solidFill>
                  <a:srgbClr val="000000"/>
                </a:solidFill>
                <a:latin typeface="Calibri" panose="020F0502020204030204"/>
                <a:ea typeface="DejaVu Sans"/>
                <a:sym typeface="+mn-ea"/>
              </a:rPr>
              <a:t>Application security</a:t>
            </a:r>
            <a:endParaRPr lang="en-US" sz="1800" spc="-1">
              <a:solidFill>
                <a:srgbClr val="000000"/>
              </a:solidFill>
              <a:latin typeface="Calibri" panose="020F0502020204030204"/>
              <a:ea typeface="DejaVu Sans"/>
              <a:sym typeface="+mn-ea"/>
            </a:endParaRPr>
          </a:p>
          <a:p>
            <a:pPr algn="just">
              <a:lnSpc>
                <a:spcPct val="100000"/>
              </a:lnSpc>
              <a:spcBef>
                <a:spcPts val="400"/>
              </a:spcBef>
            </a:pP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pc="-1">
                <a:solidFill>
                  <a:srgbClr val="000000"/>
                </a:solidFill>
                <a:latin typeface="Calibri" panose="020F0502020204030204"/>
                <a:ea typeface="DejaVu Sans"/>
                <a:sym typeface="+mn-ea"/>
              </a:rPr>
              <a:t>Literature survey</a:t>
            </a:r>
            <a:endParaRPr lang="en-US"/>
          </a:p>
        </p:txBody>
      </p:sp>
      <p:sp>
        <p:nvSpPr>
          <p:cNvPr id="3" name="Content Placeholder 2"/>
          <p:cNvSpPr>
            <a:spLocks noGrp="1"/>
          </p:cNvSpPr>
          <p:nvPr>
            <p:ph idx="1"/>
          </p:nvPr>
        </p:nvSpPr>
        <p:spPr/>
        <p:txBody>
          <a:bodyPr>
            <a:normAutofit fontScale="60000"/>
          </a:bodyPr>
          <a:p>
            <a:pPr marL="342900" indent="-342265" algn="just">
              <a:lnSpc>
                <a:spcPct val="100000"/>
              </a:lnSpc>
              <a:spcBef>
                <a:spcPts val="400"/>
              </a:spcBef>
              <a:buClr>
                <a:srgbClr val="000000"/>
              </a:buClr>
              <a:buFont typeface="Arial" panose="020B0604020202020204"/>
              <a:buChar char="•"/>
            </a:pPr>
            <a:r>
              <a:rPr lang="en-US" spc="-1">
                <a:solidFill>
                  <a:srgbClr val="000000"/>
                </a:solidFill>
                <a:latin typeface="Calibri" panose="020F0502020204030204"/>
                <a:ea typeface="DejaVu Sans"/>
                <a:sym typeface="+mn-ea"/>
              </a:rPr>
              <a:t>[1] H. Song, M. J. Lynch, and J. K. Cochran, “A macro-social exploratory analysis of the rate of interstate cyber-victimization,” American Journal of Criminal Justice, vol. 41, no. 3, pp. 583–601, 2016. </a:t>
            </a:r>
            <a:endParaRPr lang="en-IN" b="0" strike="noStrike" spc="-1">
              <a:latin typeface="Arial" panose="020B0604020202020204"/>
            </a:endParaRPr>
          </a:p>
          <a:p>
            <a:pPr marL="342900" indent="-342265" algn="just">
              <a:lnSpc>
                <a:spcPct val="100000"/>
              </a:lnSpc>
              <a:spcBef>
                <a:spcPts val="400"/>
              </a:spcBef>
              <a:buClr>
                <a:srgbClr val="000000"/>
              </a:buClr>
              <a:buFont typeface="Arial" panose="020B0604020202020204"/>
              <a:buChar char="•"/>
            </a:pPr>
            <a:r>
              <a:rPr lang="en-US" spc="-1">
                <a:solidFill>
                  <a:srgbClr val="000000"/>
                </a:solidFill>
                <a:latin typeface="Calibri" panose="020F0502020204030204"/>
                <a:ea typeface="DejaVu Sans"/>
                <a:sym typeface="+mn-ea"/>
              </a:rPr>
              <a:t>[2] P. Alaei and F. Noorbehbahani, “Incremental anomaly-based intrusion detection system using limited labeled data,” in Web Research (ICWR), 2017 3th International Conference on, 2017, pp. 178–184. </a:t>
            </a:r>
            <a:endParaRPr lang="en-IN" b="0" strike="noStrike" spc="-1">
              <a:latin typeface="Arial" panose="020B0604020202020204"/>
            </a:endParaRPr>
          </a:p>
          <a:p>
            <a:pPr marL="342900" indent="-342265" algn="just">
              <a:lnSpc>
                <a:spcPct val="100000"/>
              </a:lnSpc>
              <a:spcBef>
                <a:spcPts val="400"/>
              </a:spcBef>
              <a:buClr>
                <a:srgbClr val="000000"/>
              </a:buClr>
              <a:buFont typeface="Arial" panose="020B0604020202020204"/>
              <a:buChar char="•"/>
            </a:pPr>
            <a:r>
              <a:rPr lang="en-US" spc="-1">
                <a:solidFill>
                  <a:srgbClr val="000000"/>
                </a:solidFill>
                <a:latin typeface="Calibri" panose="020F0502020204030204"/>
                <a:ea typeface="DejaVu Sans"/>
                <a:sym typeface="+mn-ea"/>
              </a:rPr>
              <a:t>[3] M. Saber, S. Chadli, M. Emharraf, and I. El Farissi, “Modeling and implementation approach to evaluate the intrusion detection system,” in International Conference on Networked Systems, 2015, pp. 513–517.</a:t>
            </a:r>
            <a:endParaRPr lang="en-IN" b="0" strike="noStrike" spc="-1">
              <a:latin typeface="Arial" panose="020B0604020202020204"/>
            </a:endParaRPr>
          </a:p>
          <a:p>
            <a:pPr marL="342900" indent="-342265" algn="just">
              <a:lnSpc>
                <a:spcPct val="100000"/>
              </a:lnSpc>
              <a:spcBef>
                <a:spcPts val="400"/>
              </a:spcBef>
              <a:buClr>
                <a:srgbClr val="000000"/>
              </a:buClr>
              <a:buFont typeface="Arial" panose="020B0604020202020204"/>
              <a:buChar char="•"/>
            </a:pPr>
            <a:r>
              <a:rPr lang="en-US" spc="-1">
                <a:solidFill>
                  <a:srgbClr val="000000"/>
                </a:solidFill>
                <a:latin typeface="Calibri" panose="020F0502020204030204"/>
                <a:ea typeface="DejaVu Sans"/>
                <a:sym typeface="+mn-ea"/>
              </a:rPr>
              <a:t>[4] M. Tavallaee, N. Stakhanova, and A. A. Ghorbani, “Toward credible evaluation of anomaly-based intrusion-detection methods,” IEEE Transactions on Systems, Man, and Cybernetics, Part C (Applications and Reviews), vol. 40, no. 5, pp. 516–524, 2010. </a:t>
            </a:r>
            <a:endParaRPr lang="en-IN" b="0" strike="noStrike" spc="-1">
              <a:latin typeface="Arial" panose="020B0604020202020204"/>
            </a:endParaRPr>
          </a:p>
          <a:p>
            <a:pPr marL="342900" indent="-342265" algn="just">
              <a:lnSpc>
                <a:spcPct val="100000"/>
              </a:lnSpc>
              <a:spcBef>
                <a:spcPts val="400"/>
              </a:spcBef>
              <a:buClr>
                <a:srgbClr val="000000"/>
              </a:buClr>
              <a:buFont typeface="Arial" panose="020B0604020202020204"/>
              <a:buChar char="•"/>
            </a:pPr>
            <a:r>
              <a:rPr lang="en-US" spc="-1">
                <a:solidFill>
                  <a:srgbClr val="000000"/>
                </a:solidFill>
                <a:latin typeface="Calibri" panose="020F0502020204030204"/>
                <a:ea typeface="DejaVu Sans"/>
                <a:sym typeface="+mn-ea"/>
              </a:rPr>
              <a:t>[5] A. S. Ashoor and S. Gore, “Importance of intrusion detection system (IDS),” International Journal of Scientific and Engineering Research, vol. 2, no. 1, pp. 1–4, 2011.</a:t>
            </a:r>
            <a:endParaRPr lang="en-IN" b="0" strike="noStrike" spc="-1">
              <a:latin typeface="Arial" panose="020B0604020202020204"/>
            </a:endParaRP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71185"/>
          </a:xfrm>
        </p:spPr>
        <p:txBody>
          <a:bodyPr/>
          <a:p>
            <a:r>
              <a:rPr lang="en-US"/>
              <a:t>ANY QUERIES?</a:t>
            </a:r>
            <a:endParaRPr lang="en-US"/>
          </a:p>
        </p:txBody>
      </p:sp>
      <p:sp>
        <p:nvSpPr>
          <p:cNvPr id="3" name="Content Placeholder 2"/>
          <p:cNvSpPr>
            <a:spLocks noGrp="1"/>
          </p:cNvSpPr>
          <p:nvPr>
            <p:ph idx="1"/>
          </p:nvPr>
        </p:nvSpPr>
        <p:spPr>
          <a:xfrm>
            <a:off x="838200" y="256540"/>
            <a:ext cx="10515600" cy="1334770"/>
          </a:xfrm>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2882265"/>
            <a:ext cx="10972800" cy="3244215"/>
          </a:xfrm>
        </p:spPr>
        <p:txBody>
          <a:bodyPr/>
          <a:p>
            <a:pPr marL="0" indent="0" algn="ctr">
              <a:buNone/>
            </a:pP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4135120"/>
          </a:xfrm>
        </p:spPr>
        <p:txBody>
          <a:bodyPr>
            <a:normAutofit/>
          </a:bodyPr>
          <a:p>
            <a:r>
              <a:rPr lang="en-US" sz="2665" b="1" spc="-1">
                <a:solidFill>
                  <a:srgbClr val="FF0000"/>
                </a:solidFill>
                <a:latin typeface="Calibri" panose="020F0502020204030204"/>
                <a:ea typeface="DejaVu Sans"/>
                <a:sym typeface="+mn-ea"/>
              </a:rPr>
              <a:t>NETWORK INTRUSION DETECTION USING SUPERVISED MACHINE LEARNING</a:t>
            </a:r>
            <a:br>
              <a:rPr lang="en-US" sz="2665" b="1" spc="-1">
                <a:solidFill>
                  <a:srgbClr val="FF0000"/>
                </a:solidFill>
                <a:latin typeface="Calibri" panose="020F0502020204030204"/>
                <a:ea typeface="DejaVu Sans"/>
                <a:sym typeface="+mn-ea"/>
              </a:rPr>
            </a:br>
            <a:r>
              <a:rPr lang="en-US" sz="2665" b="1" spc="-1">
                <a:solidFill>
                  <a:srgbClr val="FF0000"/>
                </a:solidFill>
                <a:latin typeface="Calibri" panose="020F0502020204030204"/>
                <a:ea typeface="DejaVu Sans"/>
                <a:sym typeface="+mn-ea"/>
              </a:rPr>
              <a:t>TECHNIQUE WITH FEATURE SELECTION</a:t>
            </a:r>
            <a:br>
              <a:rPr lang="en-US" b="1" spc="-1">
                <a:solidFill>
                  <a:srgbClr val="FF0000"/>
                </a:solidFill>
                <a:latin typeface="Calibri" panose="020F0502020204030204"/>
                <a:ea typeface="DejaVu Sans"/>
                <a:sym typeface="+mn-ea"/>
              </a:rPr>
            </a:br>
            <a:br>
              <a:rPr lang="en-IN" b="0" strike="noStrike" spc="-1">
                <a:latin typeface="Arial" panose="020B0604020202020204"/>
              </a:rPr>
            </a:br>
            <a:endParaRPr lang="en-US"/>
          </a:p>
        </p:txBody>
      </p:sp>
      <p:sp>
        <p:nvSpPr>
          <p:cNvPr id="3" name="Subtitle 2"/>
          <p:cNvSpPr>
            <a:spLocks noGrp="1"/>
          </p:cNvSpPr>
          <p:nvPr>
            <p:ph type="subTitle"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pc="-1">
                <a:solidFill>
                  <a:srgbClr val="000000"/>
                </a:solidFill>
                <a:latin typeface="Calibri" panose="020F0502020204030204"/>
                <a:ea typeface="DejaVu Sans"/>
                <a:sym typeface="+mn-ea"/>
              </a:rPr>
              <a:t>Outline</a:t>
            </a:r>
            <a:endParaRPr lang="en-US"/>
          </a:p>
        </p:txBody>
      </p:sp>
      <p:sp>
        <p:nvSpPr>
          <p:cNvPr id="3" name="Content Placeholder 2"/>
          <p:cNvSpPr>
            <a:spLocks noGrp="1"/>
          </p:cNvSpPr>
          <p:nvPr>
            <p:ph idx="1"/>
          </p:nvPr>
        </p:nvSpPr>
        <p:spPr/>
        <p:txBody>
          <a:bodyPr>
            <a:noAutofit/>
          </a:bodyPr>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Abstract</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Existing system</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Proposed system</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Advantages</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System architecture </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Software requirements</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Modules</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Uml diagrams</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Conclusion</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Literature survey</a:t>
            </a:r>
            <a:endParaRPr lang="en-IN" sz="2300" b="0" strike="noStrike" spc="-1">
              <a:latin typeface="Arial" panose="020B0604020202020204"/>
            </a:endParaRPr>
          </a:p>
          <a:p>
            <a:pPr marL="342900" indent="-342265">
              <a:lnSpc>
                <a:spcPct val="100000"/>
              </a:lnSpc>
              <a:spcBef>
                <a:spcPts val="640"/>
              </a:spcBef>
              <a:buClr>
                <a:srgbClr val="000000"/>
              </a:buClr>
              <a:buFont typeface="Arial" panose="020B0604020202020204"/>
              <a:buChar char="•"/>
            </a:pPr>
            <a:r>
              <a:rPr lang="en-US" sz="2300" spc="-1">
                <a:solidFill>
                  <a:srgbClr val="000000"/>
                </a:solidFill>
                <a:latin typeface="Calibri" panose="020F0502020204030204"/>
                <a:ea typeface="SimSun" panose="02010600030101010101" pitchFamily="2" charset="-122"/>
                <a:sym typeface="+mn-ea"/>
              </a:rPr>
              <a:t>Questions</a:t>
            </a:r>
            <a:endParaRPr lang="en-IN" sz="2300" b="0" strike="noStrike" spc="-1">
              <a:latin typeface="Arial" panose="020B0604020202020204"/>
            </a:endParaRPr>
          </a:p>
          <a:p>
            <a:endParaRPr lang="en-IN" sz="900" b="0" strike="noStrike" spc="-1">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pc="-1">
                <a:solidFill>
                  <a:srgbClr val="000000"/>
                </a:solidFill>
                <a:latin typeface="Calibri" panose="020F0502020204030204"/>
                <a:ea typeface="DejaVu Sans"/>
                <a:sym typeface="+mn-ea"/>
              </a:rPr>
              <a:t>Abstract</a:t>
            </a:r>
            <a:br>
              <a:rPr lang="en-IN" b="0" strike="noStrike" spc="-1">
                <a:latin typeface="Arial" panose="020B0604020202020204"/>
              </a:rPr>
            </a:br>
            <a:endParaRPr lang="en-US"/>
          </a:p>
        </p:txBody>
      </p:sp>
      <p:sp>
        <p:nvSpPr>
          <p:cNvPr id="3" name="Content Placeholder 2"/>
          <p:cNvSpPr>
            <a:spLocks noGrp="1"/>
          </p:cNvSpPr>
          <p:nvPr>
            <p:ph idx="1"/>
          </p:nvPr>
        </p:nvSpPr>
        <p:spPr/>
        <p:txBody>
          <a:bodyPr>
            <a:normAutofit/>
          </a:bodyPr>
          <a:p>
            <a:pPr algn="just"/>
            <a:r>
              <a:rPr lang="en-US" sz="2000" spc="-1">
                <a:solidFill>
                  <a:srgbClr val="000000"/>
                </a:solidFill>
                <a:latin typeface="Calibri" panose="020F0502020204030204"/>
                <a:ea typeface="DejaVu Sans"/>
                <a:sym typeface="+mn-ea"/>
              </a:rPr>
              <a:t>A novel supervised machine learning system is developed to classify network traffic whether it is malicious or benign. To find the best model considering detection success rate, combination of supervised learning algorithm and feature selection method have been used. Through this study, it is found that Artificial Neural Network (ANN) based machine learning with wrapper feature selection outperform support vector machine (SVM) technique while classifying network traffic. To evaluate the performance, NSL-KDD dataset is used to classify network traffic using SVM and ANN supervised machine learning techniques. Comparative study shows that the proposed model is efficient than other existing models with respect to intrusion detection success rate.</a:t>
            </a:r>
            <a:endParaRPr lang="en-IN" sz="2000" b="0" strike="noStrike" spc="-1">
              <a:latin typeface="Arial" panose="020B0604020202020204"/>
            </a:endParaRPr>
          </a:p>
          <a:p>
            <a:pPr algn="just"/>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pc="-1">
                <a:solidFill>
                  <a:srgbClr val="000000"/>
                </a:solidFill>
                <a:latin typeface="Calibri" panose="020F0502020204030204"/>
                <a:ea typeface="DejaVu Sans"/>
                <a:sym typeface="+mn-ea"/>
              </a:rPr>
              <a:t>Existing System </a:t>
            </a:r>
            <a:endParaRPr lang="en-US"/>
          </a:p>
        </p:txBody>
      </p:sp>
      <p:sp>
        <p:nvSpPr>
          <p:cNvPr id="3" name="Content Placeholder 2"/>
          <p:cNvSpPr>
            <a:spLocks noGrp="1"/>
          </p:cNvSpPr>
          <p:nvPr>
            <p:ph idx="1"/>
          </p:nvPr>
        </p:nvSpPr>
        <p:spPr/>
        <p:txBody>
          <a:bodyPr>
            <a:normAutofit/>
          </a:bodyPr>
          <a:p>
            <a:r>
              <a:rPr lang="en-US" sz="2220" spc="-1">
                <a:solidFill>
                  <a:srgbClr val="000000"/>
                </a:solidFill>
                <a:latin typeface="Times New Roman" panose="02020603050405020304"/>
                <a:ea typeface="Calibri" panose="020F0502020204030204"/>
                <a:sym typeface="+mn-ea"/>
              </a:rPr>
              <a:t>Studying the field of intrusion detection first started in 1980 and the first such model was published in 1987 [7].</a:t>
            </a:r>
            <a:endParaRPr lang="en-US" sz="2220" spc="-1">
              <a:solidFill>
                <a:srgbClr val="000000"/>
              </a:solidFill>
              <a:latin typeface="Times New Roman" panose="02020603050405020304"/>
              <a:ea typeface="Calibri" panose="020F0502020204030204"/>
              <a:sym typeface="+mn-ea"/>
            </a:endParaRPr>
          </a:p>
          <a:p>
            <a:r>
              <a:rPr lang="en-US" sz="2220" spc="-1">
                <a:solidFill>
                  <a:srgbClr val="000000"/>
                </a:solidFill>
                <a:latin typeface="Times New Roman" panose="02020603050405020304"/>
                <a:ea typeface="Calibri" panose="020F0502020204030204"/>
                <a:sym typeface="+mn-ea"/>
              </a:rPr>
              <a:t> For the last few decades, though huge commercial investments and substantial research were done, intrusion detection technology is still immature and hence not effective [7]. </a:t>
            </a:r>
            <a:endParaRPr lang="en-US" sz="2220" spc="-1">
              <a:solidFill>
                <a:srgbClr val="000000"/>
              </a:solidFill>
              <a:latin typeface="Times New Roman" panose="02020603050405020304"/>
              <a:ea typeface="Calibri" panose="020F0502020204030204"/>
              <a:sym typeface="+mn-ea"/>
            </a:endParaRPr>
          </a:p>
          <a:p>
            <a:r>
              <a:rPr lang="en-US" sz="2220" spc="-1">
                <a:solidFill>
                  <a:srgbClr val="000000"/>
                </a:solidFill>
                <a:latin typeface="Times New Roman" panose="02020603050405020304"/>
                <a:ea typeface="Calibri" panose="020F0502020204030204"/>
                <a:sym typeface="+mn-ea"/>
              </a:rPr>
              <a:t>While network IDS that works based on signature have seen commercial success and widespread adoption by the technology based organization throughout the globe, anomaly based network IDS have not gained success in the same scale. </a:t>
            </a:r>
            <a:endParaRPr lang="en-US" sz="2220" spc="-1">
              <a:solidFill>
                <a:srgbClr val="000000"/>
              </a:solidFill>
              <a:latin typeface="Times New Roman" panose="02020603050405020304"/>
              <a:ea typeface="Calibri" panose="020F0502020204030204"/>
              <a:sym typeface="+mn-ea"/>
            </a:endParaRPr>
          </a:p>
          <a:p>
            <a:r>
              <a:rPr lang="en-US" sz="2220" spc="-1">
                <a:solidFill>
                  <a:srgbClr val="000000"/>
                </a:solidFill>
                <a:latin typeface="Times New Roman" panose="02020603050405020304"/>
                <a:ea typeface="Calibri" panose="020F0502020204030204"/>
                <a:sym typeface="+mn-ea"/>
              </a:rPr>
              <a:t>Due to that reason in the field of IDS, currently anomaly based detection is a major focus area of research and development [8]. And before going to any wide scale deployment of anomaly based intrusion detection system, key issues remain to be solved [8].</a:t>
            </a:r>
            <a:endParaRPr lang="en-US" sz="2220" spc="-1">
              <a:solidFill>
                <a:srgbClr val="000000"/>
              </a:solidFill>
              <a:latin typeface="Times New Roman" panose="02020603050405020304"/>
              <a:ea typeface="Calibri" panose="020F0502020204030204"/>
              <a:sym typeface="+mn-ea"/>
            </a:endParaRPr>
          </a:p>
          <a:p>
            <a:r>
              <a:rPr lang="en-US" sz="2220" spc="-1">
                <a:solidFill>
                  <a:srgbClr val="000000"/>
                </a:solidFill>
                <a:latin typeface="Times New Roman" panose="02020603050405020304"/>
                <a:ea typeface="Calibri" panose="020F0502020204030204"/>
                <a:sym typeface="+mn-ea"/>
              </a:rPr>
              <a:t> But the literature today is limited when it comes to compare on how intrusion detection performs when using supervised machine learning techniques [9]</a:t>
            </a:r>
            <a:endParaRPr lang="en-IN" sz="2220" b="0" strike="noStrike" spc="-1">
              <a:latin typeface="Arial" panose="020B0604020202020204"/>
            </a:endParaRPr>
          </a:p>
          <a:p>
            <a:endParaRPr lang="en-US" sz="222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pc="-1">
                <a:solidFill>
                  <a:srgbClr val="000000"/>
                </a:solidFill>
                <a:latin typeface="Calibri" panose="020F0502020204030204"/>
                <a:ea typeface="SimSun" panose="02010600030101010101" pitchFamily="2" charset="-122"/>
                <a:sym typeface="+mn-ea"/>
              </a:rPr>
              <a:t>Proposed System</a:t>
            </a:r>
            <a:endParaRPr lang="en-US"/>
          </a:p>
        </p:txBody>
      </p:sp>
      <p:sp>
        <p:nvSpPr>
          <p:cNvPr id="3" name="Content Placeholder 2"/>
          <p:cNvSpPr>
            <a:spLocks noGrp="1"/>
          </p:cNvSpPr>
          <p:nvPr>
            <p:ph idx="1"/>
          </p:nvPr>
        </p:nvSpPr>
        <p:spPr>
          <a:xfrm>
            <a:off x="838200" y="1825625"/>
            <a:ext cx="10515600" cy="6192520"/>
          </a:xfrm>
        </p:spPr>
        <p:txBody>
          <a:bodyPr>
            <a:noAutofit/>
          </a:bodyPr>
          <a:p>
            <a:pPr algn="just">
              <a:lnSpc>
                <a:spcPct val="115000"/>
              </a:lnSpc>
              <a:spcAft>
                <a:spcPts val="1000"/>
              </a:spcAft>
            </a:pPr>
            <a:r>
              <a:rPr lang="en-IN" sz="1700" spc="-1">
                <a:solidFill>
                  <a:srgbClr val="000000"/>
                </a:solidFill>
                <a:latin typeface="Times New Roman" panose="02020603050405020304"/>
                <a:ea typeface="Times New Roman" panose="02020603050405020304"/>
                <a:sym typeface="+mn-ea"/>
              </a:rPr>
              <a:t>In this paper author is evaluating performance of two supervised machine learning algorithms such as SVM (Support Vector Machine) and ANN (Artificial Neural Networks). </a:t>
            </a:r>
            <a:endParaRPr lang="en-IN" sz="1700" spc="-1">
              <a:solidFill>
                <a:srgbClr val="000000"/>
              </a:solidFill>
              <a:latin typeface="Times New Roman" panose="02020603050405020304"/>
              <a:ea typeface="Times New Roman" panose="02020603050405020304"/>
              <a:sym typeface="+mn-ea"/>
            </a:endParaRPr>
          </a:p>
          <a:p>
            <a:pPr algn="just">
              <a:lnSpc>
                <a:spcPct val="115000"/>
              </a:lnSpc>
              <a:spcAft>
                <a:spcPts val="1000"/>
              </a:spcAft>
            </a:pPr>
            <a:r>
              <a:rPr lang="en-IN" sz="1700" spc="-1">
                <a:solidFill>
                  <a:srgbClr val="000000"/>
                </a:solidFill>
                <a:latin typeface="Times New Roman" panose="02020603050405020304"/>
                <a:ea typeface="Times New Roman" panose="02020603050405020304"/>
                <a:sym typeface="+mn-ea"/>
              </a:rPr>
              <a:t>Machine learning algorithms will be used to detect whether request data contains normal or attack (anomaly) signatures.</a:t>
            </a:r>
            <a:endParaRPr lang="en-IN" sz="1700" spc="-1">
              <a:solidFill>
                <a:srgbClr val="000000"/>
              </a:solidFill>
              <a:latin typeface="Times New Roman" panose="02020603050405020304"/>
              <a:ea typeface="Times New Roman" panose="02020603050405020304"/>
              <a:sym typeface="+mn-ea"/>
            </a:endParaRPr>
          </a:p>
          <a:p>
            <a:pPr algn="just">
              <a:lnSpc>
                <a:spcPct val="115000"/>
              </a:lnSpc>
              <a:spcAft>
                <a:spcPts val="1000"/>
              </a:spcAft>
            </a:pPr>
            <a:r>
              <a:rPr lang="en-IN" sz="1700" spc="-1">
                <a:solidFill>
                  <a:srgbClr val="000000"/>
                </a:solidFill>
                <a:latin typeface="Times New Roman" panose="02020603050405020304"/>
                <a:ea typeface="Times New Roman" panose="02020603050405020304"/>
                <a:sym typeface="+mn-ea"/>
              </a:rPr>
              <a:t> Now-a-days all services are available on internet and malicious users can attack client or server machines through this internet and to avoid such attack request IDS (Network Intrusion Detection System) will be used, IDS will monitor request data and then check if its contains normal or attack signatures, if contains attack signatures then request will be dropped.</a:t>
            </a:r>
            <a:endParaRPr lang="en-IN" sz="1700" b="0" strike="noStrike" spc="-1">
              <a:latin typeface="Times New Roman" panose="02020603050405020304"/>
              <a:ea typeface="Times New Roman" panose="02020603050405020304"/>
            </a:endParaRPr>
          </a:p>
          <a:p>
            <a:pPr algn="just">
              <a:lnSpc>
                <a:spcPct val="115000"/>
              </a:lnSpc>
              <a:spcAft>
                <a:spcPts val="1000"/>
              </a:spcAft>
            </a:pPr>
            <a:r>
              <a:rPr lang="en-IN" sz="1700" spc="-1">
                <a:solidFill>
                  <a:srgbClr val="000000"/>
                </a:solidFill>
                <a:latin typeface="Times New Roman" panose="02020603050405020304"/>
                <a:ea typeface="DejaVu Sans"/>
                <a:sym typeface="+mn-ea"/>
              </a:rPr>
              <a:t>IDS will be trained with all possible attacks signatures with machine learning algorithms and then generate train model, whenever new request signatures arrived then this model applied on new request to determine whether it contains normal or attack signatures.</a:t>
            </a:r>
            <a:endParaRPr lang="en-IN" sz="1700" spc="-1">
              <a:solidFill>
                <a:srgbClr val="000000"/>
              </a:solidFill>
              <a:latin typeface="Times New Roman" panose="02020603050405020304"/>
              <a:ea typeface="DejaVu Sans"/>
              <a:sym typeface="+mn-ea"/>
            </a:endParaRPr>
          </a:p>
          <a:p>
            <a:pPr algn="just">
              <a:lnSpc>
                <a:spcPct val="115000"/>
              </a:lnSpc>
              <a:spcAft>
                <a:spcPts val="1000"/>
              </a:spcAft>
            </a:pPr>
            <a:endParaRPr lang="en-IN" sz="800" b="0" strike="noStrike" spc="-1">
              <a:latin typeface="Times New Roman" panose="02020603050405020304"/>
              <a:ea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9715"/>
            <a:ext cx="10515600" cy="3285490"/>
          </a:xfrm>
        </p:spPr>
        <p:txBody>
          <a:bodyPr/>
          <a:p>
            <a:pPr marL="285750" indent="-285750">
              <a:buFont typeface="Arial" panose="020B0604020202020204" pitchFamily="34" charset="0"/>
              <a:buChar char="•"/>
            </a:pPr>
            <a:r>
              <a:rPr lang="en-IN" sz="1800" spc="-1">
                <a:solidFill>
                  <a:srgbClr val="000000"/>
                </a:solidFill>
                <a:latin typeface="Times New Roman" panose="02020603050405020304"/>
                <a:ea typeface="DejaVu Sans"/>
                <a:sym typeface="+mn-ea"/>
              </a:rPr>
              <a:t>IDS will be trained with all possible attacks signatures with machine learning algorithms and then generate train model, whenever new request signatures arrived then this model applied on new request to determine whether it contains normal or attack signatures.</a:t>
            </a:r>
            <a:br>
              <a:rPr lang="en-IN" sz="1800" spc="-1">
                <a:solidFill>
                  <a:srgbClr val="000000"/>
                </a:solidFill>
                <a:latin typeface="Times New Roman" panose="02020603050405020304"/>
                <a:ea typeface="DejaVu Sans"/>
                <a:sym typeface="+mn-ea"/>
              </a:rPr>
            </a:br>
            <a:endParaRPr lang="en-US" sz="1800"/>
          </a:p>
        </p:txBody>
      </p:sp>
      <p:sp>
        <p:nvSpPr>
          <p:cNvPr id="3" name="Content Placeholder 2"/>
          <p:cNvSpPr>
            <a:spLocks noGrp="1"/>
          </p:cNvSpPr>
          <p:nvPr>
            <p:ph idx="1"/>
          </p:nvPr>
        </p:nvSpPr>
        <p:spPr>
          <a:xfrm>
            <a:off x="838200" y="2654300"/>
            <a:ext cx="10515600" cy="3522980"/>
          </a:xfrm>
        </p:spPr>
        <p:txBody>
          <a:bodyPr/>
          <a:p>
            <a:pPr>
              <a:buFont typeface="Arial" panose="020B0604020202020204" pitchFamily="34" charset="0"/>
              <a:buChar char="•"/>
            </a:pPr>
            <a:r>
              <a:rPr lang="en-IN" sz="1800" spc="-1">
                <a:solidFill>
                  <a:srgbClr val="000000"/>
                </a:solidFill>
                <a:latin typeface="Times New Roman" panose="02020603050405020304"/>
                <a:ea typeface="DejaVu Sans"/>
                <a:sym typeface="+mn-ea"/>
              </a:rPr>
              <a:t>In this paper we are evaluating performance of two machine learning algorithms such as SVM and ANN and through experiment we conclude that ANN outperform existing SVM in terms of accuracy.</a:t>
            </a:r>
            <a:endParaRPr lang="en-IN" sz="1800" b="0" strike="noStrike" spc="-1">
              <a:latin typeface="Times New Roman" panose="02020603050405020304"/>
              <a:ea typeface="Times New Roman" panose="02020603050405020304"/>
            </a:endParaRPr>
          </a:p>
          <a:p>
            <a:pPr marL="0" indent="0">
              <a:buFont typeface="Arial" panose="020B0604020202020204" pitchFamily="34" charset="0"/>
              <a:buNone/>
            </a:pP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spc="-1">
                <a:solidFill>
                  <a:srgbClr val="000000"/>
                </a:solidFill>
                <a:latin typeface="Calibri" panose="020F0502020204030204"/>
                <a:ea typeface="DejaVu Sans"/>
                <a:sym typeface="+mn-ea"/>
              </a:rPr>
              <a:t>HARDWARE REQUIREMENTS</a:t>
            </a:r>
            <a:endParaRPr lang="en-US" sz="3200" b="1" spc="-1">
              <a:solidFill>
                <a:srgbClr val="000000"/>
              </a:solidFill>
              <a:latin typeface="Calibri" panose="020F0502020204030204"/>
              <a:ea typeface="DejaVu Sans"/>
              <a:sym typeface="+mn-ea"/>
            </a:endParaRPr>
          </a:p>
        </p:txBody>
      </p:sp>
      <p:sp>
        <p:nvSpPr>
          <p:cNvPr id="3" name="Content Placeholder 2"/>
          <p:cNvSpPr>
            <a:spLocks noGrp="1"/>
          </p:cNvSpPr>
          <p:nvPr>
            <p:ph idx="1"/>
          </p:nvPr>
        </p:nvSpPr>
        <p:spPr/>
        <p:txBody>
          <a:bodyPr>
            <a:normAutofit fontScale="90000"/>
          </a:bodyPr>
          <a:p>
            <a:pPr marL="0" indent="0" algn="just">
              <a:lnSpc>
                <a:spcPct val="100000"/>
              </a:lnSpc>
              <a:spcBef>
                <a:spcPts val="440"/>
              </a:spcBef>
              <a:buNone/>
              <a:tabLst>
                <a:tab pos="0" algn="l"/>
              </a:tabLst>
            </a:pPr>
            <a:r>
              <a:rPr lang="en-IN" sz="2665" b="1" spc="-1">
                <a:solidFill>
                  <a:srgbClr val="000000"/>
                </a:solidFill>
                <a:latin typeface="Calibri" panose="020F0502020204030204"/>
                <a:ea typeface="DejaVu Sans"/>
                <a:sym typeface="+mn-ea"/>
              </a:rPr>
              <a:t>Hardware Requirements</a:t>
            </a:r>
            <a:endParaRPr lang="en-IN" b="0" strike="noStrike" spc="-1">
              <a:latin typeface="Arial" panose="020B0604020202020204"/>
            </a:endParaRPr>
          </a:p>
          <a:p>
            <a:pPr marL="342900" indent="-342265" algn="just">
              <a:lnSpc>
                <a:spcPct val="100000"/>
              </a:lnSpc>
              <a:spcBef>
                <a:spcPts val="440"/>
              </a:spcBef>
              <a:buClr>
                <a:srgbClr val="000000"/>
              </a:buClr>
              <a:buFont typeface="Arial" panose="020B0604020202020204"/>
              <a:buChar char="•"/>
              <a:tabLst>
                <a:tab pos="0" algn="l"/>
              </a:tabLst>
            </a:pPr>
            <a:r>
              <a:rPr lang="en-IN" sz="2665" spc="-1">
                <a:solidFill>
                  <a:srgbClr val="000000"/>
                </a:solidFill>
                <a:latin typeface="Calibri" panose="020F0502020204030204"/>
                <a:ea typeface="DejaVu Sans"/>
                <a:sym typeface="+mn-ea"/>
              </a:rPr>
              <a:t>This is an  project so hardware plays an important role. Selection of hardware also plays an important role in existence and performance of any software. The size and capacity are main requirements.</a:t>
            </a:r>
            <a:endParaRPr lang="en-IN" sz="2665" b="0" strike="noStrike" spc="-1">
              <a:latin typeface="Arial" panose="020B0604020202020204"/>
            </a:endParaRPr>
          </a:p>
          <a:p>
            <a:pPr marL="457200" lvl="1" indent="0" algn="just">
              <a:lnSpc>
                <a:spcPct val="100000"/>
              </a:lnSpc>
              <a:spcBef>
                <a:spcPts val="440"/>
              </a:spcBef>
              <a:buNone/>
              <a:tabLst>
                <a:tab pos="0" algn="l"/>
              </a:tabLst>
            </a:pPr>
            <a:endParaRPr lang="en-US" sz="2665" spc="-1">
              <a:solidFill>
                <a:srgbClr val="000000"/>
              </a:solidFill>
              <a:latin typeface="Calibri" panose="020F0502020204030204"/>
              <a:ea typeface="DejaVu Sans"/>
              <a:sym typeface="+mn-ea"/>
            </a:endParaRPr>
          </a:p>
          <a:p>
            <a:pPr marL="457200" lvl="1" indent="0" algn="just">
              <a:lnSpc>
                <a:spcPct val="100000"/>
              </a:lnSpc>
              <a:spcBef>
                <a:spcPts val="440"/>
              </a:spcBef>
              <a:buNone/>
              <a:tabLst>
                <a:tab pos="0" algn="l"/>
              </a:tabLst>
            </a:pPr>
            <a:r>
              <a:rPr lang="en-US" sz="2665" spc="-1">
                <a:solidFill>
                  <a:srgbClr val="000000"/>
                </a:solidFill>
                <a:latin typeface="Calibri" panose="020F0502020204030204"/>
                <a:ea typeface="DejaVu Sans"/>
                <a:sym typeface="+mn-ea"/>
              </a:rPr>
              <a:t>	Operating system	             : windows, linux</a:t>
            </a:r>
            <a:endParaRPr lang="en-IN" sz="2665" b="0" strike="noStrike" spc="-1">
              <a:latin typeface="Arial" panose="020B0604020202020204"/>
            </a:endParaRPr>
          </a:p>
          <a:p>
            <a:pPr marL="450850" indent="0">
              <a:lnSpc>
                <a:spcPct val="150000"/>
              </a:lnSpc>
              <a:buNone/>
              <a:tabLst>
                <a:tab pos="457200" algn="l"/>
              </a:tabLst>
            </a:pPr>
            <a:r>
              <a:rPr lang="en-US" sz="2665" spc="-1">
                <a:solidFill>
                  <a:srgbClr val="000000"/>
                </a:solidFill>
                <a:latin typeface="Calibri" panose="020F0502020204030204"/>
                <a:ea typeface="DejaVu Sans"/>
                <a:sym typeface="+mn-ea"/>
              </a:rPr>
              <a:t>		Processor			: minimum intel i3</a:t>
            </a:r>
            <a:endParaRPr lang="en-IN" sz="2665" b="0" strike="noStrike" spc="-1">
              <a:latin typeface="Arial" panose="020B0604020202020204"/>
            </a:endParaRPr>
          </a:p>
          <a:p>
            <a:pPr marL="450850" indent="0">
              <a:lnSpc>
                <a:spcPct val="150000"/>
              </a:lnSpc>
              <a:buNone/>
              <a:tabLst>
                <a:tab pos="457200" algn="l"/>
              </a:tabLst>
            </a:pPr>
            <a:r>
              <a:rPr lang="en-US" sz="2665" spc="-1">
                <a:solidFill>
                  <a:srgbClr val="000000"/>
                </a:solidFill>
                <a:latin typeface="Calibri" panose="020F0502020204030204"/>
                <a:ea typeface="DejaVu Sans"/>
                <a:sym typeface="+mn-ea"/>
              </a:rPr>
              <a:t>		Ram				:  minimum 4 GB</a:t>
            </a:r>
            <a:endParaRPr lang="en-IN" sz="2665" b="0" strike="noStrike" spc="-1">
              <a:latin typeface="Arial" panose="020B0604020202020204"/>
            </a:endParaRPr>
          </a:p>
          <a:p>
            <a:pPr marL="450850" indent="0">
              <a:lnSpc>
                <a:spcPct val="150000"/>
              </a:lnSpc>
              <a:buNone/>
              <a:tabLst>
                <a:tab pos="457200" algn="l"/>
              </a:tabLst>
            </a:pPr>
            <a:r>
              <a:rPr lang="en-US" sz="2665" spc="-1">
                <a:solidFill>
                  <a:srgbClr val="000000"/>
                </a:solidFill>
                <a:latin typeface="Calibri" panose="020F0502020204030204"/>
                <a:ea typeface="DejaVu Sans"/>
                <a:sym typeface="+mn-ea"/>
              </a:rPr>
              <a:t>		Hard disk 			: minimum 500GB</a:t>
            </a:r>
            <a:endParaRPr lang="en-IN" sz="2665" b="0" strike="noStrike" spc="-1">
              <a:latin typeface="Arial" panose="020B0604020202020204"/>
            </a:endParaRPr>
          </a:p>
          <a:p>
            <a:endParaRPr lang="en-US" sz="266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spc="-1">
                <a:solidFill>
                  <a:srgbClr val="000000"/>
                </a:solidFill>
                <a:latin typeface="Calibri" panose="020F0502020204030204"/>
                <a:ea typeface="DejaVu Sans"/>
                <a:sym typeface="+mn-ea"/>
              </a:rPr>
              <a:t>SOFTWARE</a:t>
            </a:r>
            <a:r>
              <a:rPr lang="en-US" sz="3200" b="1" spc="-1">
                <a:solidFill>
                  <a:srgbClr val="FF0000"/>
                </a:solidFill>
                <a:latin typeface="Calibri" panose="020F0502020204030204"/>
                <a:ea typeface="DejaVu Sans"/>
                <a:sym typeface="+mn-ea"/>
              </a:rPr>
              <a:t> </a:t>
            </a:r>
            <a:r>
              <a:rPr lang="en-US" sz="3200" b="1" spc="-1">
                <a:solidFill>
                  <a:srgbClr val="000000"/>
                </a:solidFill>
                <a:latin typeface="Calibri" panose="020F0502020204030204"/>
                <a:ea typeface="DejaVu Sans"/>
                <a:sym typeface="+mn-ea"/>
              </a:rPr>
              <a:t>REQUIREMENTS</a:t>
            </a:r>
            <a:endParaRPr lang="en-US" sz="3200"/>
          </a:p>
        </p:txBody>
      </p:sp>
      <p:sp>
        <p:nvSpPr>
          <p:cNvPr id="3" name="Content Placeholder 2"/>
          <p:cNvSpPr>
            <a:spLocks noGrp="1"/>
          </p:cNvSpPr>
          <p:nvPr>
            <p:ph idx="1"/>
          </p:nvPr>
        </p:nvSpPr>
        <p:spPr/>
        <p:txBody>
          <a:bodyPr>
            <a:normAutofit fontScale="80000"/>
          </a:bodyPr>
          <a:p>
            <a:pPr marL="635" indent="0" algn="just">
              <a:lnSpc>
                <a:spcPct val="100000"/>
              </a:lnSpc>
              <a:buNone/>
              <a:tabLst>
                <a:tab pos="0" algn="l"/>
              </a:tabLst>
            </a:pPr>
            <a:r>
              <a:rPr lang="en-IN" sz="3430" b="1" spc="-1">
                <a:solidFill>
                  <a:srgbClr val="000000"/>
                </a:solidFill>
                <a:latin typeface="Calibri" panose="020F0502020204030204"/>
                <a:ea typeface="DejaVu Sans"/>
                <a:sym typeface="+mn-ea"/>
              </a:rPr>
              <a:t>Software Requirements</a:t>
            </a:r>
            <a:endParaRPr lang="en-IN" sz="3430" b="0" strike="noStrike" spc="-1">
              <a:latin typeface="Arial" panose="020B0604020202020204"/>
            </a:endParaRPr>
          </a:p>
          <a:p>
            <a:pPr marL="342900" indent="-342265" algn="just">
              <a:lnSpc>
                <a:spcPct val="100000"/>
              </a:lnSpc>
              <a:tabLst>
                <a:tab pos="0" algn="l"/>
              </a:tabLst>
            </a:pPr>
            <a:r>
              <a:rPr lang="en-IN" sz="2855" spc="-1">
                <a:solidFill>
                  <a:srgbClr val="000000"/>
                </a:solidFill>
                <a:latin typeface="Calibri" panose="020F0502020204030204"/>
                <a:ea typeface="DejaVu Sans"/>
                <a:sym typeface="+mn-ea"/>
              </a:rPr>
              <a:t>The software requirements specification is produced at the end of the analysis task. Software requirement is a difficult task, </a:t>
            </a:r>
            <a:r>
              <a:rPr lang="en-US" sz="2855" spc="-1">
                <a:solidFill>
                  <a:srgbClr val="000000"/>
                </a:solidFill>
                <a:latin typeface="Calibri" panose="020F0502020204030204"/>
                <a:ea typeface="DejaVu Sans"/>
                <a:sym typeface="+mn-ea"/>
              </a:rPr>
              <a:t>For developing the Application</a:t>
            </a:r>
            <a:endParaRPr lang="en-IN" sz="2855" b="0" strike="noStrike" spc="-1">
              <a:latin typeface="Arial" panose="020B0604020202020204"/>
            </a:endParaRPr>
          </a:p>
          <a:p>
            <a:pPr marL="635" indent="0" algn="just">
              <a:lnSpc>
                <a:spcPct val="100000"/>
              </a:lnSpc>
              <a:buNone/>
              <a:tabLst>
                <a:tab pos="0" algn="l"/>
              </a:tabLst>
            </a:pPr>
            <a:r>
              <a:rPr lang="en-US" sz="2855" spc="-1">
                <a:solidFill>
                  <a:srgbClr val="000000"/>
                </a:solidFill>
                <a:latin typeface="Calibri" panose="020F0502020204030204"/>
                <a:ea typeface="DejaVu Sans"/>
                <a:sym typeface="+mn-ea"/>
              </a:rPr>
              <a:t>      </a:t>
            </a:r>
            <a:endParaRPr lang="en-US" sz="2855" spc="-1">
              <a:solidFill>
                <a:srgbClr val="000000"/>
              </a:solidFill>
              <a:latin typeface="Calibri" panose="020F0502020204030204"/>
              <a:ea typeface="DejaVu Sans"/>
              <a:sym typeface="+mn-ea"/>
            </a:endParaRPr>
          </a:p>
          <a:p>
            <a:pPr marL="457835" lvl="1" indent="0" algn="just">
              <a:lnSpc>
                <a:spcPct val="100000"/>
              </a:lnSpc>
              <a:buNone/>
              <a:tabLst>
                <a:tab pos="0" algn="l"/>
              </a:tabLst>
            </a:pPr>
            <a:r>
              <a:rPr lang="en-US" sz="2855" spc="-1">
                <a:solidFill>
                  <a:srgbClr val="000000"/>
                </a:solidFill>
                <a:latin typeface="Calibri" panose="020F0502020204030204"/>
                <a:ea typeface="DejaVu Sans"/>
                <a:sym typeface="+mn-ea"/>
              </a:rPr>
              <a:t>       </a:t>
            </a:r>
            <a:r>
              <a:rPr lang="en-US" sz="2855" spc="-1">
                <a:solidFill>
                  <a:srgbClr val="000000"/>
                </a:solidFill>
                <a:latin typeface="Calibri" panose="020F0502020204030204"/>
                <a:ea typeface="TimesNewRomanPSMT;Times New Roman"/>
                <a:sym typeface="+mn-ea"/>
              </a:rPr>
              <a:t>Python ideal 3.7 version   (or)</a:t>
            </a:r>
            <a:endParaRPr lang="en-IN" sz="2855" b="0" strike="noStrike" spc="-1">
              <a:latin typeface="Arial" panose="020B0604020202020204"/>
            </a:endParaRPr>
          </a:p>
          <a:p>
            <a:pPr marL="337185" indent="0">
              <a:lnSpc>
                <a:spcPct val="150000"/>
              </a:lnSpc>
              <a:buNone/>
              <a:tabLst>
                <a:tab pos="457200" algn="l"/>
              </a:tabLst>
            </a:pPr>
            <a:r>
              <a:rPr lang="en-US" sz="2855" spc="-1">
                <a:solidFill>
                  <a:srgbClr val="000000"/>
                </a:solidFill>
                <a:latin typeface="Calibri" panose="020F0502020204030204"/>
                <a:ea typeface="DejaVu Sans"/>
                <a:sym typeface="+mn-ea"/>
              </a:rPr>
              <a:t>	 	Anaconda 3.7   ( or)</a:t>
            </a:r>
            <a:endParaRPr lang="en-IN" sz="2855" b="0" strike="noStrike" spc="-1">
              <a:latin typeface="Arial" panose="020B0604020202020204"/>
            </a:endParaRPr>
          </a:p>
          <a:p>
            <a:pPr marL="337185" indent="0">
              <a:lnSpc>
                <a:spcPct val="150000"/>
              </a:lnSpc>
              <a:buNone/>
              <a:tabLst>
                <a:tab pos="457200" algn="l"/>
              </a:tabLst>
            </a:pPr>
            <a:r>
              <a:rPr lang="en-US" sz="2855" spc="-1">
                <a:solidFill>
                  <a:srgbClr val="000000"/>
                </a:solidFill>
                <a:latin typeface="Calibri" panose="020F0502020204030204"/>
                <a:ea typeface="DejaVu Sans"/>
                <a:sym typeface="+mn-ea"/>
              </a:rPr>
              <a:t>		Jupiter   (or)</a:t>
            </a:r>
            <a:endParaRPr lang="en-US" sz="2855" spc="-1">
              <a:solidFill>
                <a:srgbClr val="000000"/>
              </a:solidFill>
              <a:latin typeface="Calibri" panose="020F0502020204030204"/>
              <a:ea typeface="DejaVu Sans"/>
              <a:sym typeface="+mn-ea"/>
            </a:endParaRPr>
          </a:p>
          <a:p>
            <a:pPr marL="794385" lvl="1" indent="0">
              <a:lnSpc>
                <a:spcPct val="150000"/>
              </a:lnSpc>
              <a:buNone/>
              <a:tabLst>
                <a:tab pos="457200" algn="l"/>
              </a:tabLst>
            </a:pPr>
            <a:r>
              <a:rPr lang="en-US" sz="2855" spc="-1">
                <a:solidFill>
                  <a:srgbClr val="000000"/>
                </a:solidFill>
                <a:latin typeface="Calibri" panose="020F0502020204030204"/>
                <a:ea typeface="DejaVu Sans"/>
                <a:sym typeface="+mn-ea"/>
              </a:rPr>
              <a:t>  Google colab</a:t>
            </a:r>
            <a:endParaRPr lang="en-IN" sz="2855" b="0" strike="noStrike" spc="-1">
              <a:latin typeface="Arial" panose="020B0604020202020204"/>
            </a:endParaRPr>
          </a:p>
          <a:p>
            <a:endParaRPr lang="en-US" sz="2855"/>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5458</Words>
  <Application>WPS Presentation</Application>
  <PresentationFormat>Widescreen</PresentationFormat>
  <Paragraphs>96</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Calibri</vt:lpstr>
      <vt:lpstr>DejaVu Sans</vt:lpstr>
      <vt:lpstr>Calibri</vt:lpstr>
      <vt:lpstr>Arial</vt:lpstr>
      <vt:lpstr>Times New Roman</vt:lpstr>
      <vt:lpstr>TimesNewRomanPSMT;Times New Roman</vt:lpstr>
      <vt:lpstr>Microsoft YaHei</vt:lpstr>
      <vt:lpstr>Arial Unicode MS</vt:lpstr>
      <vt:lpstr>Segoe Print</vt:lpstr>
      <vt:lpstr>Business Cooperate</vt:lpstr>
      <vt:lpstr>PowerPoint 演示文稿</vt:lpstr>
      <vt:lpstr>NETWORK INTRUSION DETECTION USING SUPERVISED MACHINE LEARNING TECHNIQUE WITH FEATURE SELECTION  </vt:lpstr>
      <vt:lpstr>Outline</vt:lpstr>
      <vt:lpstr>Abstract </vt:lpstr>
      <vt:lpstr>Existing System </vt:lpstr>
      <vt:lpstr>Proposed System</vt:lpstr>
      <vt:lpstr>IDS will be trained with all possible attacks signatures with machine learning algorithms and then generate train model, whenever new request signatures arrived then this model applied on new request to determine whether it contains normal or attack signatures. </vt:lpstr>
      <vt:lpstr>HARDWARE REQUIREMENTS</vt:lpstr>
      <vt:lpstr>SOFTWARE REQUIREMENTS</vt:lpstr>
      <vt:lpstr>ARCHITECTURE </vt:lpstr>
      <vt:lpstr>State Chart Diagram </vt:lpstr>
      <vt:lpstr>Advantages </vt:lpstr>
      <vt:lpstr>Literature survey</vt:lpstr>
      <vt:lpstr>ANY QUERIES?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USING SUPERVISED MACHINE LEARNING TECHNIQUE WITH FEATURE SELECTION  </dc:title>
  <dc:creator>HP</dc:creator>
  <cp:lastModifiedBy>HP</cp:lastModifiedBy>
  <cp:revision>7</cp:revision>
  <dcterms:created xsi:type="dcterms:W3CDTF">2023-02-23T06:58:00Z</dcterms:created>
  <dcterms:modified xsi:type="dcterms:W3CDTF">2023-02-23T07:49:12Z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ADE67B0ED8A149C5BE13013AC8962E3A</vt:lpwstr>
  </property>
  <property fmtid="{D5CDD505-2E9C-101B-9397-08002B2CF9AE}" pid="3" name="KSOProductBuildVer">
    <vt:lpwstr>1033-11.2.0.11440</vt:lpwstr>
  </property>
</Properties>
</file>