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6"/>
  </p:notesMasterIdLst>
  <p:handoutMasterIdLst>
    <p:handoutMasterId r:id="rId7"/>
  </p:handoutMasterIdLst>
  <p:sldIdLst>
    <p:sldId id="265" r:id="rId5"/>
  </p:sldIdLst>
  <p:sldSz cx="9601200" cy="12801600" type="A3"/>
  <p:notesSz cx="6797675" cy="9926638"/>
  <p:defaultTextStyle>
    <a:defPPr>
      <a:defRPr lang="fi-FI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960" y="114"/>
      </p:cViewPr>
      <p:guideLst>
        <p:guide orient="horz" pos="1021"/>
        <p:guide pos="6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C9BF0-2C59-2C46-BBD9-7948B59DC01B}" type="datetime1">
              <a:rPr lang="fi-FI" smtClean="0"/>
              <a:pPr/>
              <a:t>14.12.2022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98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8A8-4D46-BD40-89BF-70B4CBE4D6DF}" type="datetime1">
              <a:rPr lang="fi-FI" smtClean="0"/>
              <a:pPr/>
              <a:t>14.12.2022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1995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57269"/>
            <a:ext cx="8700801" cy="8527106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fi-FI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65250"/>
            <a:ext cx="4307341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6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4898392" y="2765250"/>
            <a:ext cx="4304562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7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344564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8" name="Sisällön paikkamerkki 2"/>
          <p:cNvSpPr>
            <a:spLocks noGrp="1"/>
          </p:cNvSpPr>
          <p:nvPr>
            <p:ph idx="11" hasCustomPrompt="1"/>
          </p:nvPr>
        </p:nvSpPr>
        <p:spPr>
          <a:xfrm>
            <a:off x="638913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/>
          <a:p>
            <a:r>
              <a:rPr lang="fi-FI" err="1"/>
              <a:t>Title</a:t>
            </a:r>
            <a:endParaRPr lang="fi-FI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02152" y="1720778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lvl1pPr algn="l"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fi-FI"/>
              <a:t>Author, Group </a:t>
            </a:r>
            <a:r>
              <a:rPr lang="fi-FI" err="1"/>
              <a:t>code</a:t>
            </a:r>
            <a:endParaRPr lang="fi-FI"/>
          </a:p>
          <a:p>
            <a:r>
              <a:rPr lang="fi-FI"/>
              <a:t>School of Engineering, Department, </a:t>
            </a:r>
            <a:r>
              <a:rPr lang="fi-FI" err="1"/>
              <a:t>Degree</a:t>
            </a:r>
            <a:r>
              <a:rPr lang="fi-FI"/>
              <a:t> </a:t>
            </a:r>
            <a:r>
              <a:rPr lang="fi-FI" err="1"/>
              <a:t>Programme</a:t>
            </a:r>
            <a:endParaRPr lang="fi-FI"/>
          </a:p>
        </p:txBody>
      </p:sp>
      <p:cxnSp>
        <p:nvCxnSpPr>
          <p:cNvPr id="5" name="Suora yhdysviiva 4"/>
          <p:cNvCxnSpPr/>
          <p:nvPr userDrawn="1"/>
        </p:nvCxnSpPr>
        <p:spPr>
          <a:xfrm>
            <a:off x="502152" y="2479383"/>
            <a:ext cx="870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28" y="308876"/>
            <a:ext cx="2886456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4" r:id="rId3"/>
  </p:sldLayoutIdLst>
  <p:hf sldNum="0" hdr="0" dt="0"/>
  <p:txStyles>
    <p:titleStyle>
      <a:lvl1pPr algn="l" defTabSz="610956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610956" rtl="0" eaLnBrk="1" latinLnBrk="0" hangingPunct="1">
        <a:spcBef>
          <a:spcPct val="20000"/>
        </a:spcBef>
        <a:buFontTx/>
        <a:buNone/>
        <a:defRPr sz="15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610956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221913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832869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443825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atunnisteen paikkamerkki 4"/>
          <p:cNvSpPr>
            <a:spLocks noGrp="1"/>
          </p:cNvSpPr>
          <p:nvPr/>
        </p:nvSpPr>
        <p:spPr>
          <a:xfrm>
            <a:off x="588964" y="11961074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Julkaisupäivä: 16.12.2022</a:t>
            </a:r>
          </a:p>
          <a:p>
            <a:r>
              <a:rPr lang="fi-FI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Ohjaaja: Kari jyrkkä, Teemu Korpela</a:t>
            </a:r>
          </a:p>
        </p:txBody>
      </p:sp>
      <p:sp>
        <p:nvSpPr>
          <p:cNvPr id="31" name="Otsikon paikkamerkki 1"/>
          <p:cNvSpPr txBox="1">
            <a:spLocks/>
          </p:cNvSpPr>
          <p:nvPr/>
        </p:nvSpPr>
        <p:spPr>
          <a:xfrm>
            <a:off x="879763" y="659593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fi-FI" dirty="0"/>
              <a:t>Tietoliikenteensovellusprojekti 2022</a:t>
            </a:r>
          </a:p>
        </p:txBody>
      </p:sp>
      <p:sp>
        <p:nvSpPr>
          <p:cNvPr id="32" name="Alatunnisteen paikkamerkki 4"/>
          <p:cNvSpPr txBox="1">
            <a:spLocks/>
          </p:cNvSpPr>
          <p:nvPr/>
        </p:nvSpPr>
        <p:spPr>
          <a:xfrm>
            <a:off x="502152" y="1852081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defPPr>
              <a:defRPr lang="fi-FI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/>
              <a:t>Venni Karhukorpi, TVT21SPL</a:t>
            </a:r>
          </a:p>
          <a:p>
            <a:r>
              <a:rPr lang="fi-FI" dirty="0"/>
              <a:t>Tietotekniikan tutkinto-ohjelma</a:t>
            </a:r>
          </a:p>
          <a:p>
            <a:r>
              <a:rPr lang="fi-FI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IN00CS94 – 3002 </a:t>
            </a:r>
            <a:r>
              <a:rPr lang="fi-FI" dirty="0"/>
              <a:t>Tietoliikenteensovellusprojekti 11op</a:t>
            </a:r>
          </a:p>
          <a:p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/>
        <p:txBody>
          <a:bodyPr lIns="122191" tIns="61096" rIns="122191" bIns="61096" anchor="t"/>
          <a:lstStyle/>
          <a:p>
            <a:r>
              <a:rPr lang="fi-FI" b="1" dirty="0"/>
              <a:t>Projektin tavoitteet</a:t>
            </a:r>
          </a:p>
          <a:p>
            <a:r>
              <a:rPr lang="fi-FI" sz="1400" dirty="0"/>
              <a:t>Projektion tavoitteena on opetella käyttämään eri tietotekniikan osa alueita ja kuinka ne toimivat yhdessä.</a:t>
            </a:r>
          </a:p>
          <a:p>
            <a:r>
              <a:rPr lang="fi-FI" b="1" dirty="0"/>
              <a:t>Projekti aihe</a:t>
            </a:r>
          </a:p>
          <a:p>
            <a:r>
              <a:rPr lang="fi-FI" sz="1400" dirty="0">
                <a:latin typeface="+mn-lt"/>
              </a:rPr>
              <a:t>P</a:t>
            </a:r>
            <a:r>
              <a:rPr lang="fi-FI" sz="1400" b="0" i="0" dirty="0">
                <a:effectLst/>
                <a:latin typeface="+mn-lt"/>
              </a:rPr>
              <a:t>rojektin tarkoituksena on tehdä </a:t>
            </a:r>
            <a:r>
              <a:rPr lang="fi-FI" sz="1400" b="0" i="0" dirty="0" err="1">
                <a:effectLst/>
                <a:latin typeface="+mn-lt"/>
              </a:rPr>
              <a:t>arduino</a:t>
            </a:r>
            <a:r>
              <a:rPr lang="fi-FI" sz="1400" b="0" i="0" dirty="0">
                <a:effectLst/>
                <a:latin typeface="+mn-lt"/>
              </a:rPr>
              <a:t> </a:t>
            </a:r>
            <a:r>
              <a:rPr lang="fi-FI" sz="1400" b="0" i="0" dirty="0" err="1">
                <a:effectLst/>
                <a:latin typeface="+mn-lt"/>
              </a:rPr>
              <a:t>client</a:t>
            </a:r>
            <a:r>
              <a:rPr lang="fi-FI" sz="1400" b="0" i="0" dirty="0">
                <a:effectLst/>
                <a:latin typeface="+mn-lt"/>
              </a:rPr>
              <a:t> joka lähettää kiihtyvyys anturi dataa </a:t>
            </a:r>
            <a:r>
              <a:rPr lang="fi-FI" sz="1400" b="0" i="0" dirty="0" err="1">
                <a:effectLst/>
                <a:latin typeface="+mn-lt"/>
              </a:rPr>
              <a:t>IoT</a:t>
            </a:r>
            <a:r>
              <a:rPr lang="fi-FI" sz="1400" b="0" i="0" dirty="0">
                <a:effectLst/>
                <a:latin typeface="+mn-lt"/>
              </a:rPr>
              <a:t> reitittimelle joka tallentaa datan tietokantaan jossa on TCP-</a:t>
            </a:r>
            <a:r>
              <a:rPr lang="fi-FI" sz="1400" b="0" i="0" dirty="0" err="1">
                <a:effectLst/>
                <a:latin typeface="+mn-lt"/>
              </a:rPr>
              <a:t>sokettirajapinta</a:t>
            </a:r>
            <a:r>
              <a:rPr lang="fi-FI" sz="1400" b="0" i="0" dirty="0">
                <a:effectLst/>
                <a:latin typeface="+mn-lt"/>
              </a:rPr>
              <a:t> ja HTTP API. Tämän jälkeen data haetaan ohjelmalla ja käsitellään K-</a:t>
            </a:r>
            <a:r>
              <a:rPr lang="fi-FI" sz="1400" b="0" i="0" dirty="0" err="1">
                <a:effectLst/>
                <a:latin typeface="+mn-lt"/>
              </a:rPr>
              <a:t>means</a:t>
            </a:r>
            <a:r>
              <a:rPr lang="fi-FI" sz="1400" b="0" i="0" dirty="0">
                <a:effectLst/>
                <a:latin typeface="+mn-lt"/>
              </a:rPr>
              <a:t> koneoppimis algoritmilla joka tunnistaa miten päin </a:t>
            </a:r>
            <a:r>
              <a:rPr lang="fi-FI" sz="1400" b="0" i="0" dirty="0" err="1">
                <a:effectLst/>
                <a:latin typeface="+mn-lt"/>
              </a:rPr>
              <a:t>arduino</a:t>
            </a:r>
            <a:r>
              <a:rPr lang="fi-FI" sz="1400" b="0" i="0" dirty="0">
                <a:effectLst/>
                <a:latin typeface="+mn-lt"/>
              </a:rPr>
              <a:t> </a:t>
            </a:r>
            <a:r>
              <a:rPr lang="fi-FI" sz="1400" b="0" i="0" dirty="0" err="1">
                <a:effectLst/>
                <a:latin typeface="+mn-lt"/>
              </a:rPr>
              <a:t>client</a:t>
            </a:r>
            <a:r>
              <a:rPr lang="fi-FI" sz="1400" b="0" i="0" dirty="0">
                <a:effectLst/>
                <a:latin typeface="+mn-lt"/>
              </a:rPr>
              <a:t> on ollut datan keräys hetkellä. Sen jälkeen </a:t>
            </a:r>
            <a:endParaRPr lang="fi-FI" sz="1400" b="1" dirty="0">
              <a:latin typeface="+mn-lt"/>
            </a:endParaRP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r>
              <a:rPr lang="fi-FI" sz="1200" i="1" dirty="0"/>
              <a:t>Kuva 1.</a:t>
            </a:r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endParaRPr lang="fi-FI" sz="1200" i="1" dirty="0"/>
          </a:p>
          <a:p>
            <a:endParaRPr lang="fi-FI" dirty="0"/>
          </a:p>
        </p:txBody>
      </p:sp>
      <p:sp>
        <p:nvSpPr>
          <p:cNvPr id="9" name="Sisällön paikkamerkki 8"/>
          <p:cNvSpPr>
            <a:spLocks noGrp="1"/>
          </p:cNvSpPr>
          <p:nvPr>
            <p:ph idx="10"/>
          </p:nvPr>
        </p:nvSpPr>
        <p:spPr/>
        <p:txBody>
          <a:bodyPr lIns="122191" tIns="61096" rIns="122191" bIns="61096" anchor="t"/>
          <a:lstStyle/>
          <a:p>
            <a:r>
              <a:rPr lang="fi-FI" b="1" dirty="0"/>
              <a:t>Käytetyt tekniikat, komponentit ja työkalut</a:t>
            </a:r>
          </a:p>
          <a:p>
            <a:r>
              <a:rPr lang="fi-FI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Projektissa käytettiin </a:t>
            </a:r>
            <a:r>
              <a:rPr lang="fi-FI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arduinoa</a:t>
            </a:r>
            <a:r>
              <a:rPr lang="fi-FI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kiihtyvyys anturia, 433MHz lähetintä. 433MHz vastaan otinta, opettajan tekemää </a:t>
            </a:r>
            <a:r>
              <a:rPr lang="fi-FI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rasberry</a:t>
            </a:r>
            <a:r>
              <a:rPr lang="fi-FI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fi-FI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vastaan otinta ja kannettavaa tietokonetta.</a:t>
            </a:r>
            <a:endParaRPr lang="fi-FI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i-FI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i-FI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i-FI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i-FI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i-FI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i-FI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i-FI" dirty="0">
              <a:cs typeface="Times New Roman" panose="02020603050405020304" pitchFamily="18" charset="0"/>
            </a:endParaRPr>
          </a:p>
          <a:p>
            <a:endParaRPr lang="fi-FI" dirty="0">
              <a:solidFill>
                <a:srgbClr val="000000"/>
              </a:solidFill>
              <a:latin typeface="+mn-lt"/>
              <a:cs typeface="Times New Roman"/>
            </a:endParaRPr>
          </a:p>
          <a:p>
            <a:endParaRPr lang="fi-FI" b="1" dirty="0">
              <a:solidFill>
                <a:srgbClr val="000000"/>
              </a:solidFill>
              <a:latin typeface="+mn-lt"/>
              <a:cs typeface="Times New Roman" panose="02020603050405020304" pitchFamily="18" charset="0"/>
            </a:endParaRP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sz="1200" i="1" dirty="0"/>
          </a:p>
          <a:p>
            <a:endParaRPr lang="fi-FI" dirty="0"/>
          </a:p>
          <a:p>
            <a:endParaRPr lang="fi-FI" b="1" dirty="0"/>
          </a:p>
          <a:p>
            <a:endParaRPr lang="fi-FI" dirty="0"/>
          </a:p>
        </p:txBody>
      </p:sp>
      <p:sp>
        <p:nvSpPr>
          <p:cNvPr id="10" name="Sisällön paikkamerkki 9"/>
          <p:cNvSpPr>
            <a:spLocks noGrp="1"/>
          </p:cNvSpPr>
          <p:nvPr>
            <p:ph idx="11"/>
          </p:nvPr>
        </p:nvSpPr>
        <p:spPr/>
        <p:txBody>
          <a:bodyPr lIns="122191" tIns="61096" rIns="122191" bIns="61096" anchor="t"/>
          <a:lstStyle/>
          <a:p>
            <a:r>
              <a:rPr lang="fi-FI" b="1" dirty="0"/>
              <a:t>Lopputulos</a:t>
            </a:r>
            <a:endParaRPr lang="en-US" dirty="0"/>
          </a:p>
          <a:p>
            <a:r>
              <a:rPr lang="fi-FI" dirty="0"/>
              <a:t>Kaikki projektin osuudet saatiin toimimaan ja olin ainakin itse kohtuullisen tyytyväinen projektin etenemiseen.</a:t>
            </a:r>
          </a:p>
          <a:p>
            <a:endParaRPr lang="fi-FI" dirty="0"/>
          </a:p>
          <a:p>
            <a:r>
              <a:rPr lang="fi-FI" dirty="0"/>
              <a:t>Kuva 1. on K-</a:t>
            </a:r>
            <a:r>
              <a:rPr lang="fi-FI" dirty="0" err="1"/>
              <a:t>means</a:t>
            </a:r>
            <a:r>
              <a:rPr lang="fi-FI" dirty="0"/>
              <a:t> algoritmin tulos jossa näkyy keskipisteet, datapisteet, ja arvaukset.</a:t>
            </a:r>
          </a:p>
          <a:p>
            <a:endParaRPr lang="fi-FI" dirty="0"/>
          </a:p>
          <a:p>
            <a:r>
              <a:rPr lang="fi-FI" dirty="0"/>
              <a:t>Kuva 2. on </a:t>
            </a:r>
            <a:r>
              <a:rPr lang="fi-FI" dirty="0" err="1"/>
              <a:t>Confusion</a:t>
            </a:r>
            <a:r>
              <a:rPr lang="fi-FI" dirty="0"/>
              <a:t> </a:t>
            </a:r>
            <a:r>
              <a:rPr lang="fi-FI" dirty="0" err="1"/>
              <a:t>matrix</a:t>
            </a:r>
            <a:r>
              <a:rPr lang="fi-FI" dirty="0"/>
              <a:t> jossa ylempi on oikea </a:t>
            </a:r>
            <a:r>
              <a:rPr lang="fi-FI" dirty="0" err="1"/>
              <a:t>confusion</a:t>
            </a:r>
            <a:r>
              <a:rPr lang="fi-FI" dirty="0"/>
              <a:t> </a:t>
            </a:r>
            <a:r>
              <a:rPr lang="fi-FI" dirty="0" err="1"/>
              <a:t>matrix</a:t>
            </a:r>
            <a:r>
              <a:rPr lang="fi-FI" dirty="0"/>
              <a:t> tulos ja alempi on tulos kun sensoria on ravisteltu mittauksen aikana.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sz="1200" dirty="0"/>
          </a:p>
          <a:p>
            <a:endParaRPr lang="fi-FI" sz="1200" dirty="0"/>
          </a:p>
          <a:p>
            <a:r>
              <a:rPr lang="fi-FI" sz="1200" i="1" dirty="0"/>
              <a:t>Kuva 2.</a:t>
            </a:r>
          </a:p>
          <a:p>
            <a:r>
              <a:rPr lang="fi-FI" b="1" dirty="0"/>
              <a:t>Arviointi</a:t>
            </a:r>
            <a:endParaRPr lang="fi-FI" dirty="0"/>
          </a:p>
          <a:p>
            <a:endParaRPr lang="fi-FI" dirty="0"/>
          </a:p>
          <a:p>
            <a:r>
              <a:rPr lang="fi-FI" b="1" dirty="0"/>
              <a:t>Lähteet</a:t>
            </a:r>
          </a:p>
          <a:p>
            <a:endParaRPr lang="fi-FI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950DEDC-8753-380F-EDE8-463067A7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6" y="6400800"/>
            <a:ext cx="5526815" cy="394614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9544651-3924-B02B-479B-A4D0A8959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132" y="6219359"/>
            <a:ext cx="1606006" cy="15810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6ECC83F8D6BFE4428804C4C3A1B4B79C" ma:contentTypeVersion="7" ma:contentTypeDescription="Luo uusi asiakirja." ma:contentTypeScope="" ma:versionID="b76a67232dfb2b15eaa9eefb7045e5bd">
  <xsd:schema xmlns:xsd="http://www.w3.org/2001/XMLSchema" xmlns:xs="http://www.w3.org/2001/XMLSchema" xmlns:p="http://schemas.microsoft.com/office/2006/metadata/properties" xmlns:ns2="7b94f722-3b90-4565-8fc9-e75b6fdf0e0d" targetNamespace="http://schemas.microsoft.com/office/2006/metadata/properties" ma:root="true" ma:fieldsID="93801ead537858431aa28780eeae86f5" ns2:_="">
    <xsd:import namespace="7b94f722-3b90-4565-8fc9-e75b6fdf0e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4f722-3b90-4565-8fc9-e75b6fdf0e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A22398-01F6-4848-8F41-560534D344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8822F4-0F3C-48DC-95CA-A274E297992E}">
  <ds:schemaRefs>
    <ds:schemaRef ds:uri="http://purl.org/dc/dcmitype/"/>
    <ds:schemaRef ds:uri="http://schemas.microsoft.com/office/2006/documentManagement/types"/>
    <ds:schemaRef ds:uri="http://www.w3.org/XML/1998/namespace"/>
    <ds:schemaRef ds:uri="7b94f722-3b90-4565-8fc9-e75b6fdf0e0d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6CD72DD-10C6-437E-BB10-A53E2F94238B}">
  <ds:schemaRefs>
    <ds:schemaRef ds:uri="7b94f722-3b90-4565-8fc9-e75b6fdf0e0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183</Words>
  <Application>Microsoft Office PowerPoint</Application>
  <PresentationFormat>A3 Paper (297x420 mm)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Oamk oranssi</vt:lpstr>
      <vt:lpstr>PowerPoint Presentation</vt:lpstr>
    </vt:vector>
  </TitlesOfParts>
  <Company>Oamk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Projektiposteri</dc:title>
  <dc:creator>Viestintäpalvelut;Tietotekniikan sovellusprojekti</dc:creator>
  <cp:lastModifiedBy>Venni Karhukorpi</cp:lastModifiedBy>
  <cp:revision>7</cp:revision>
  <cp:lastPrinted>2015-12-11T12:07:50Z</cp:lastPrinted>
  <dcterms:created xsi:type="dcterms:W3CDTF">2011-08-25T08:52:46Z</dcterms:created>
  <dcterms:modified xsi:type="dcterms:W3CDTF">2022-12-14T11:29:10Z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0x0101006ECC83F8D6BFE4428804C4C3A1B4B79C</vt:lpwstr>
  </property>
</Properties>
</file>