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title>
      <c:overlay val="0"/>
    </c:title>
    <c:autoTitleDeleted val="0"/>
    <c:plotArea>
      <c:layout/>
      <c:lineChart>
        <c:grouping val="standard"/>
        <c:varyColors val="0"/>
        <c:ser>
          <c:idx val="0"/>
          <c:order val="0"/>
          <c:tx>
            <c:strRef>
              <c:f>'[VENNILA NM.xlsx]Sheet1'!$D$2</c:f>
              <c:strCache>
                <c:ptCount val="1"/>
                <c:pt idx="0">
                  <c:v>PROFIT/LOSS</c:v>
                </c:pt>
              </c:strCache>
            </c:strRef>
          </c:tx>
          <c:val>
            <c:numRef>
              <c:f>'[VENNILA NM.xlsx]Sheet1'!$D$3:$D$42</c:f>
              <c:numCache>
                <c:formatCode>0</c:formatCode>
                <c:ptCount val="40"/>
                <c:pt idx="0">
                  <c:v>110906.35</c:v>
                </c:pt>
                <c:pt idx="1">
                  <c:v>85879.23</c:v>
                </c:pt>
                <c:pt idx="2">
                  <c:v>62195.47</c:v>
                </c:pt>
                <c:pt idx="3">
                  <c:v>113616.23</c:v>
                </c:pt>
                <c:pt idx="4">
                  <c:v>43329.22</c:v>
                </c:pt>
                <c:pt idx="5">
                  <c:v>118976.16</c:v>
                </c:pt>
                <c:pt idx="6">
                  <c:v>90884.32</c:v>
                </c:pt>
                <c:pt idx="7">
                  <c:v>69163.39</c:v>
                </c:pt>
                <c:pt idx="8">
                  <c:v>42314.39</c:v>
                </c:pt>
                <c:pt idx="9">
                  <c:v>52246.29</c:v>
                </c:pt>
                <c:pt idx="10">
                  <c:v>68980.52</c:v>
                </c:pt>
                <c:pt idx="11">
                  <c:v>69913.39</c:v>
                </c:pt>
                <c:pt idx="12">
                  <c:v>89690.38</c:v>
                </c:pt>
                <c:pt idx="13">
                  <c:v>74279.009999999995</c:v>
                </c:pt>
                <c:pt idx="14">
                  <c:v>50310.09</c:v>
                </c:pt>
                <c:pt idx="15">
                  <c:v>88360.79</c:v>
                </c:pt>
                <c:pt idx="16">
                  <c:v>52963.65</c:v>
                </c:pt>
                <c:pt idx="17">
                  <c:v>54137.05</c:v>
                </c:pt>
                <c:pt idx="18">
                  <c:v>61994.76</c:v>
                </c:pt>
                <c:pt idx="19">
                  <c:v>61214.26</c:v>
                </c:pt>
                <c:pt idx="20">
                  <c:v>37902.35</c:v>
                </c:pt>
                <c:pt idx="21">
                  <c:v>53949.26</c:v>
                </c:pt>
                <c:pt idx="22">
                  <c:v>71570.990000000005</c:v>
                </c:pt>
                <c:pt idx="23">
                  <c:v>114425.19</c:v>
                </c:pt>
                <c:pt idx="24">
                  <c:v>105468.7</c:v>
                </c:pt>
                <c:pt idx="25">
                  <c:v>76320.44</c:v>
                </c:pt>
                <c:pt idx="26">
                  <c:v>53949.26</c:v>
                </c:pt>
                <c:pt idx="27">
                  <c:v>39969.72</c:v>
                </c:pt>
                <c:pt idx="28">
                  <c:v>100371.31</c:v>
                </c:pt>
                <c:pt idx="29">
                  <c:v>73360.38</c:v>
                </c:pt>
                <c:pt idx="30">
                  <c:v>66017.179999999993</c:v>
                </c:pt>
                <c:pt idx="31">
                  <c:v>93128.34</c:v>
                </c:pt>
                <c:pt idx="32">
                  <c:v>50449.46</c:v>
                </c:pt>
                <c:pt idx="33">
                  <c:v>52748.63</c:v>
                </c:pt>
                <c:pt idx="34">
                  <c:v>78840.23</c:v>
                </c:pt>
                <c:pt idx="35">
                  <c:v>104335.03999999999</c:v>
                </c:pt>
                <c:pt idx="36">
                  <c:v>69192.850000000006</c:v>
                </c:pt>
                <c:pt idx="37">
                  <c:v>90697.67</c:v>
                </c:pt>
                <c:pt idx="38">
                  <c:v>57002.02</c:v>
                </c:pt>
                <c:pt idx="39">
                  <c:v>104802.63</c:v>
                </c:pt>
              </c:numCache>
            </c:numRef>
          </c:val>
          <c:smooth val="0"/>
          <c:extLst>
            <c:ext xmlns:c16="http://schemas.microsoft.com/office/drawing/2014/chart" uri="{C3380CC4-5D6E-409C-BE32-E72D297353CC}">
              <c16:uniqueId val="{00000000-B9C8-D14C-BEF9-BBC26106B66B}"/>
            </c:ext>
          </c:extLst>
        </c:ser>
        <c:dLbls>
          <c:showLegendKey val="0"/>
          <c:showVal val="0"/>
          <c:showCatName val="0"/>
          <c:showSerName val="0"/>
          <c:showPercent val="0"/>
          <c:showBubbleSize val="0"/>
        </c:dLbls>
        <c:marker val="1"/>
        <c:smooth val="0"/>
        <c:axId val="141771520"/>
        <c:axId val="155083904"/>
      </c:lineChart>
      <c:catAx>
        <c:axId val="141771520"/>
        <c:scaling>
          <c:orientation val="minMax"/>
        </c:scaling>
        <c:delete val="0"/>
        <c:axPos val="b"/>
        <c:majorTickMark val="out"/>
        <c:minorTickMark val="none"/>
        <c:tickLblPos val="nextTo"/>
        <c:crossAx val="155083904"/>
        <c:crosses val="autoZero"/>
        <c:auto val="1"/>
        <c:lblAlgn val="ctr"/>
        <c:lblOffset val="100"/>
        <c:noMultiLvlLbl val="0"/>
      </c:catAx>
      <c:valAx>
        <c:axId val="155083904"/>
        <c:scaling>
          <c:orientation val="minMax"/>
        </c:scaling>
        <c:delete val="0"/>
        <c:axPos val="l"/>
        <c:majorGridlines/>
        <c:numFmt formatCode="0" sourceLinked="1"/>
        <c:majorTickMark val="out"/>
        <c:minorTickMark val="none"/>
        <c:tickLblPos val="nextTo"/>
        <c:crossAx val="141771520"/>
        <c:crosses val="autoZero"/>
        <c:crossBetween val="between"/>
      </c:valAx>
    </c:plotArea>
    <c:legend>
      <c:legendPos val="r"/>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M.VENNILA MAHALAKSHMI </a:t>
            </a:r>
            <a:endParaRPr lang="en-US" sz="2400" dirty="0"/>
          </a:p>
          <a:p>
            <a:r>
              <a:rPr lang="en-US" sz="2400" dirty="0"/>
              <a:t>REGISTER NO:</a:t>
            </a:r>
            <a:r>
              <a:rPr lang="en-IN" sz="2400" dirty="0"/>
              <a:t>312201418/asunm110unm110312201418</a:t>
            </a:r>
            <a:endParaRPr lang="en-US" sz="2400" dirty="0"/>
          </a:p>
          <a:p>
            <a:r>
              <a:rPr lang="en-US" sz="2400" dirty="0"/>
              <a:t>DEPARTMENT:</a:t>
            </a:r>
            <a:r>
              <a:rPr lang="en-IN" sz="2400" dirty="0"/>
              <a:t>COMMERCE </a:t>
            </a:r>
            <a:endParaRPr lang="en-US" sz="2400" dirty="0"/>
          </a:p>
          <a:p>
            <a:r>
              <a:rPr lang="en-US" sz="2400" dirty="0"/>
              <a:t>COLLEGE</a:t>
            </a:r>
            <a:r>
              <a:rPr lang="en-IN" sz="2400" dirty="0"/>
              <a:t>:DRBCCC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7831115C-928C-E26D-B881-68CAAE5771D3}"/>
              </a:ext>
            </a:extLst>
          </p:cNvPr>
          <p:cNvSpPr txBox="1"/>
          <p:nvPr/>
        </p:nvSpPr>
        <p:spPr>
          <a:xfrm>
            <a:off x="1532965" y="1996745"/>
            <a:ext cx="6101976" cy="707886"/>
          </a:xfrm>
          <a:prstGeom prst="rect">
            <a:avLst/>
          </a:prstGeom>
          <a:noFill/>
        </p:spPr>
        <p:txBody>
          <a:bodyPr wrap="square">
            <a:spAutoFit/>
          </a:bodyPr>
          <a:lstStyle/>
          <a:p>
            <a:r>
              <a:rPr lang="en-US" sz="2000" dirty="0"/>
              <a:t>DATA COLLECTION:</a:t>
            </a:r>
            <a:endParaRPr lang="en-IN" sz="2000" dirty="0"/>
          </a:p>
          <a:p>
            <a:r>
              <a:rPr lang="en-US" sz="2000" dirty="0"/>
              <a:t>• COLLECTED FROM IBM.</a:t>
            </a:r>
          </a:p>
        </p:txBody>
      </p:sp>
      <p:sp>
        <p:nvSpPr>
          <p:cNvPr id="11" name="TextBox 10">
            <a:extLst>
              <a:ext uri="{FF2B5EF4-FFF2-40B4-BE49-F238E27FC236}">
                <a16:creationId xmlns:a16="http://schemas.microsoft.com/office/drawing/2014/main" id="{6A90432B-57D0-58F0-2067-8CCE3D19A217}"/>
              </a:ext>
            </a:extLst>
          </p:cNvPr>
          <p:cNvSpPr txBox="1"/>
          <p:nvPr/>
        </p:nvSpPr>
        <p:spPr>
          <a:xfrm>
            <a:off x="1532965" y="3256741"/>
            <a:ext cx="6101976" cy="1631216"/>
          </a:xfrm>
          <a:prstGeom prst="rect">
            <a:avLst/>
          </a:prstGeom>
          <a:noFill/>
        </p:spPr>
        <p:txBody>
          <a:bodyPr wrap="square">
            <a:spAutoFit/>
          </a:bodyPr>
          <a:lstStyle/>
          <a:p>
            <a:r>
              <a:rPr lang="en-US" sz="2000" dirty="0"/>
              <a:t>FEATURE COLLECTION:</a:t>
            </a:r>
            <a:endParaRPr lang="en-IN" sz="2000" dirty="0"/>
          </a:p>
          <a:p>
            <a:r>
              <a:rPr lang="en-US" sz="2000" dirty="0"/>
              <a:t>•</a:t>
            </a:r>
            <a:r>
              <a:rPr lang="en-IN" sz="2000" dirty="0"/>
              <a:t> </a:t>
            </a:r>
            <a:r>
              <a:rPr lang="en-US" sz="2000" dirty="0"/>
              <a:t>CONDITIONAL FORMATTING</a:t>
            </a:r>
            <a:endParaRPr lang="en-IN" sz="2000" dirty="0"/>
          </a:p>
          <a:p>
            <a:r>
              <a:rPr lang="en-IN" sz="2000" dirty="0"/>
              <a:t>• </a:t>
            </a:r>
            <a:r>
              <a:rPr lang="en-US" sz="2000" dirty="0"/>
              <a:t>SYMBOLS</a:t>
            </a:r>
            <a:endParaRPr lang="en-IN" sz="2000" dirty="0"/>
          </a:p>
          <a:p>
            <a:r>
              <a:rPr lang="en-US" sz="2000" dirty="0"/>
              <a:t>•</a:t>
            </a:r>
            <a:r>
              <a:rPr lang="en-IN" sz="2000" dirty="0"/>
              <a:t> </a:t>
            </a:r>
            <a:r>
              <a:rPr lang="en-US" sz="2000" dirty="0"/>
              <a:t>MERGE&amp;CENTER</a:t>
            </a:r>
            <a:endParaRPr lang="en-IN" sz="2000" dirty="0"/>
          </a:p>
          <a:p>
            <a:r>
              <a:rPr lang="en-US" sz="2000" dirty="0"/>
              <a:t>• PIE - CHART</a:t>
            </a:r>
          </a:p>
        </p:txBody>
      </p:sp>
      <p:pic>
        <p:nvPicPr>
          <p:cNvPr id="2" name="Picture 1">
            <a:extLst>
              <a:ext uri="{FF2B5EF4-FFF2-40B4-BE49-F238E27FC236}">
                <a16:creationId xmlns:a16="http://schemas.microsoft.com/office/drawing/2014/main" id="{6DDDE0F9-F42F-12E4-9C0C-E3A8A98BE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11" y="1668197"/>
            <a:ext cx="4225926" cy="3521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92C1198-0503-6070-00F2-544D4BAD3F2E}"/>
              </a:ext>
            </a:extLst>
          </p:cNvPr>
          <p:cNvGraphicFramePr>
            <a:graphicFrameLocks/>
          </p:cNvGraphicFramePr>
          <p:nvPr>
            <p:extLst>
              <p:ext uri="{D42A27DB-BD31-4B8C-83A1-F6EECF244321}">
                <p14:modId xmlns:p14="http://schemas.microsoft.com/office/powerpoint/2010/main" val="3297530055"/>
              </p:ext>
            </p:extLst>
          </p:nvPr>
        </p:nvGraphicFramePr>
        <p:xfrm>
          <a:off x="1123576" y="1091188"/>
          <a:ext cx="8187766" cy="53902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C24A42-454F-8873-4864-AE3DCAF8BFAF}"/>
              </a:ext>
            </a:extLst>
          </p:cNvPr>
          <p:cNvSpPr txBox="1"/>
          <p:nvPr/>
        </p:nvSpPr>
        <p:spPr>
          <a:xfrm>
            <a:off x="1425388" y="1851113"/>
            <a:ext cx="7120964" cy="2677656"/>
          </a:xfrm>
          <a:prstGeom prst="rect">
            <a:avLst/>
          </a:prstGeom>
          <a:noFill/>
        </p:spPr>
        <p:txBody>
          <a:bodyPr wrap="square">
            <a:spAutoFit/>
          </a:bodyPr>
          <a:lstStyle/>
          <a:p>
            <a:r>
              <a:rPr lang="en-IN" sz="2800" dirty="0"/>
              <a:t>The conclusion of profit and loss analytics, </a:t>
            </a:r>
            <a:r>
              <a:rPr lang="en-US" sz="2800" dirty="0"/>
              <a:t>a well-rounded employee profit and loss analysis should provide insights into how the workforce affects both revenue and costs, while also identifying areas for improvement to maximize profitability and operational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88162" y="172893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Profit &amp; Loss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32C97330-2A13-5886-3F56-67A948D6B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628" y="3080838"/>
            <a:ext cx="5663864" cy="31770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513F866-6140-2CA1-1E7F-636F96890F6B}"/>
              </a:ext>
            </a:extLst>
          </p:cNvPr>
          <p:cNvSpPr txBox="1"/>
          <p:nvPr/>
        </p:nvSpPr>
        <p:spPr>
          <a:xfrm>
            <a:off x="995082" y="1857375"/>
            <a:ext cx="6834094" cy="1015663"/>
          </a:xfrm>
          <a:prstGeom prst="rect">
            <a:avLst/>
          </a:prstGeom>
          <a:noFill/>
        </p:spPr>
        <p:txBody>
          <a:bodyPr wrap="square">
            <a:spAutoFit/>
          </a:bodyPr>
          <a:lstStyle/>
          <a:p>
            <a:r>
              <a:rPr lang="en-US" sz="2000" dirty="0"/>
              <a:t>An employee profit and loss problem statement focuses on analyzing how individual employee performance or actions impact the overall profitability or losses of a company</a:t>
            </a:r>
          </a:p>
        </p:txBody>
      </p:sp>
      <p:sp>
        <p:nvSpPr>
          <p:cNvPr id="15" name="TextBox 14">
            <a:extLst>
              <a:ext uri="{FF2B5EF4-FFF2-40B4-BE49-F238E27FC236}">
                <a16:creationId xmlns:a16="http://schemas.microsoft.com/office/drawing/2014/main" id="{A03352FB-A355-690C-8B04-3A3C9D1D4E6C}"/>
              </a:ext>
            </a:extLst>
          </p:cNvPr>
          <p:cNvSpPr txBox="1"/>
          <p:nvPr/>
        </p:nvSpPr>
        <p:spPr>
          <a:xfrm>
            <a:off x="995082" y="2808030"/>
            <a:ext cx="6101976" cy="2554545"/>
          </a:xfrm>
          <a:prstGeom prst="rect">
            <a:avLst/>
          </a:prstGeom>
          <a:noFill/>
        </p:spPr>
        <p:txBody>
          <a:bodyPr wrap="square">
            <a:spAutoFit/>
          </a:bodyPr>
          <a:lstStyle/>
          <a:p>
            <a:r>
              <a:rPr lang="en-US" sz="2000" dirty="0"/>
              <a:t>In any organization, employees play a crucial role in achieving financial success. However, inconsistencies in their performance, absenteeism, lack of proper skills, or inefficiency in their roles can lead to reduced productivity, increased operational costs, and lower profitability. Similarly, well-performing employees can drive growth, reduce operational costs, and contribute positively to the company’s profit margins.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6811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599"/>
            <a:ext cx="7667625" cy="3108543"/>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The goal of this project is to evaluate and understand how employees influence the company’s financial outcomes, both positively and negatively. By identifying key performance metrics, inefficiencies, and areas for improvement, the project aims to optimize employee performance to drive profitability and minimize losses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C46BDB7-1327-C768-B3EF-C9B1D6BD4C00}"/>
              </a:ext>
            </a:extLst>
          </p:cNvPr>
          <p:cNvSpPr txBox="1"/>
          <p:nvPr/>
        </p:nvSpPr>
        <p:spPr>
          <a:xfrm>
            <a:off x="1007036" y="1695450"/>
            <a:ext cx="6101976" cy="400110"/>
          </a:xfrm>
          <a:prstGeom prst="rect">
            <a:avLst/>
          </a:prstGeom>
          <a:noFill/>
        </p:spPr>
        <p:txBody>
          <a:bodyPr wrap="square">
            <a:spAutoFit/>
          </a:bodyPr>
          <a:lstStyle/>
          <a:p>
            <a:r>
              <a:rPr lang="en-US" sz="2000" dirty="0"/>
              <a:t>1. HR Department</a:t>
            </a:r>
          </a:p>
        </p:txBody>
      </p:sp>
      <p:sp>
        <p:nvSpPr>
          <p:cNvPr id="11" name="TextBox 10">
            <a:extLst>
              <a:ext uri="{FF2B5EF4-FFF2-40B4-BE49-F238E27FC236}">
                <a16:creationId xmlns:a16="http://schemas.microsoft.com/office/drawing/2014/main" id="{000D023D-CC7A-3EBC-5969-B1E9FDEDFCF0}"/>
              </a:ext>
            </a:extLst>
          </p:cNvPr>
          <p:cNvSpPr txBox="1"/>
          <p:nvPr/>
        </p:nvSpPr>
        <p:spPr>
          <a:xfrm>
            <a:off x="1007036" y="2304798"/>
            <a:ext cx="6101976" cy="400110"/>
          </a:xfrm>
          <a:prstGeom prst="rect">
            <a:avLst/>
          </a:prstGeom>
          <a:noFill/>
        </p:spPr>
        <p:txBody>
          <a:bodyPr wrap="square">
            <a:spAutoFit/>
          </a:bodyPr>
          <a:lstStyle/>
          <a:p>
            <a:r>
              <a:rPr lang="en-US" sz="2000" dirty="0"/>
              <a:t>2. Finance Department</a:t>
            </a:r>
          </a:p>
        </p:txBody>
      </p:sp>
      <p:sp>
        <p:nvSpPr>
          <p:cNvPr id="13" name="TextBox 12">
            <a:extLst>
              <a:ext uri="{FF2B5EF4-FFF2-40B4-BE49-F238E27FC236}">
                <a16:creationId xmlns:a16="http://schemas.microsoft.com/office/drawing/2014/main" id="{B1064056-638F-755D-B894-C88063175CD6}"/>
              </a:ext>
            </a:extLst>
          </p:cNvPr>
          <p:cNvSpPr txBox="1"/>
          <p:nvPr/>
        </p:nvSpPr>
        <p:spPr>
          <a:xfrm>
            <a:off x="1007036" y="2883368"/>
            <a:ext cx="6101976" cy="400110"/>
          </a:xfrm>
          <a:prstGeom prst="rect">
            <a:avLst/>
          </a:prstGeom>
          <a:noFill/>
        </p:spPr>
        <p:txBody>
          <a:bodyPr wrap="square">
            <a:spAutoFit/>
          </a:bodyPr>
          <a:lstStyle/>
          <a:p>
            <a:r>
              <a:rPr lang="en-US" sz="2000" dirty="0"/>
              <a:t>3. Operations Managers</a:t>
            </a:r>
          </a:p>
        </p:txBody>
      </p:sp>
      <p:sp>
        <p:nvSpPr>
          <p:cNvPr id="15" name="TextBox 14">
            <a:extLst>
              <a:ext uri="{FF2B5EF4-FFF2-40B4-BE49-F238E27FC236}">
                <a16:creationId xmlns:a16="http://schemas.microsoft.com/office/drawing/2014/main" id="{18D1020E-A769-7F58-3627-93AA1FB8628E}"/>
              </a:ext>
            </a:extLst>
          </p:cNvPr>
          <p:cNvSpPr txBox="1"/>
          <p:nvPr/>
        </p:nvSpPr>
        <p:spPr>
          <a:xfrm>
            <a:off x="1007036" y="3493310"/>
            <a:ext cx="6101976" cy="400110"/>
          </a:xfrm>
          <a:prstGeom prst="rect">
            <a:avLst/>
          </a:prstGeom>
          <a:noFill/>
        </p:spPr>
        <p:txBody>
          <a:bodyPr wrap="square">
            <a:spAutoFit/>
          </a:bodyPr>
          <a:lstStyle/>
          <a:p>
            <a:r>
              <a:rPr lang="en-US" sz="2000" dirty="0"/>
              <a:t>4. Executive Leadership (CEO, CFO, COO)</a:t>
            </a:r>
          </a:p>
        </p:txBody>
      </p:sp>
      <p:sp>
        <p:nvSpPr>
          <p:cNvPr id="17" name="TextBox 16">
            <a:extLst>
              <a:ext uri="{FF2B5EF4-FFF2-40B4-BE49-F238E27FC236}">
                <a16:creationId xmlns:a16="http://schemas.microsoft.com/office/drawing/2014/main" id="{4DEEE232-7745-AC26-3130-045500211648}"/>
              </a:ext>
            </a:extLst>
          </p:cNvPr>
          <p:cNvSpPr txBox="1"/>
          <p:nvPr/>
        </p:nvSpPr>
        <p:spPr>
          <a:xfrm>
            <a:off x="1007036" y="4103252"/>
            <a:ext cx="6101976" cy="400110"/>
          </a:xfrm>
          <a:prstGeom prst="rect">
            <a:avLst/>
          </a:prstGeom>
          <a:noFill/>
        </p:spPr>
        <p:txBody>
          <a:bodyPr wrap="square">
            <a:spAutoFit/>
          </a:bodyPr>
          <a:lstStyle/>
          <a:p>
            <a:r>
              <a:rPr lang="en-US" sz="2000" dirty="0"/>
              <a:t>5. Department Heads or Team Leaders</a:t>
            </a:r>
          </a:p>
        </p:txBody>
      </p:sp>
      <p:sp>
        <p:nvSpPr>
          <p:cNvPr id="19" name="TextBox 18">
            <a:extLst>
              <a:ext uri="{FF2B5EF4-FFF2-40B4-BE49-F238E27FC236}">
                <a16:creationId xmlns:a16="http://schemas.microsoft.com/office/drawing/2014/main" id="{790AFD04-1DA3-46F9-EB85-E46012C1F937}"/>
              </a:ext>
            </a:extLst>
          </p:cNvPr>
          <p:cNvSpPr txBox="1"/>
          <p:nvPr/>
        </p:nvSpPr>
        <p:spPr>
          <a:xfrm>
            <a:off x="1007036" y="4708779"/>
            <a:ext cx="6101976" cy="400110"/>
          </a:xfrm>
          <a:prstGeom prst="rect">
            <a:avLst/>
          </a:prstGeom>
          <a:noFill/>
        </p:spPr>
        <p:txBody>
          <a:bodyPr wrap="square">
            <a:spAutoFit/>
          </a:bodyPr>
          <a:lstStyle/>
          <a:p>
            <a:r>
              <a:rPr lang="en-US" sz="2000" dirty="0"/>
              <a:t>6. Compensation and Benefits Teams</a:t>
            </a:r>
          </a:p>
        </p:txBody>
      </p:sp>
      <p:sp>
        <p:nvSpPr>
          <p:cNvPr id="21" name="TextBox 20">
            <a:extLst>
              <a:ext uri="{FF2B5EF4-FFF2-40B4-BE49-F238E27FC236}">
                <a16:creationId xmlns:a16="http://schemas.microsoft.com/office/drawing/2014/main" id="{5D5F7E1F-8B28-0638-3EBC-2EA5E377548B}"/>
              </a:ext>
            </a:extLst>
          </p:cNvPr>
          <p:cNvSpPr txBox="1"/>
          <p:nvPr/>
        </p:nvSpPr>
        <p:spPr>
          <a:xfrm>
            <a:off x="1007036" y="5255823"/>
            <a:ext cx="6101976" cy="400110"/>
          </a:xfrm>
          <a:prstGeom prst="rect">
            <a:avLst/>
          </a:prstGeom>
          <a:noFill/>
        </p:spPr>
        <p:txBody>
          <a:bodyPr wrap="square">
            <a:spAutoFit/>
          </a:bodyPr>
          <a:lstStyle/>
          <a:p>
            <a:r>
              <a:rPr lang="en-US" sz="2000" dirty="0"/>
              <a:t>7. Risk Management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759AA83-BD43-FAC8-7E81-5A45BDE0285D}"/>
              </a:ext>
            </a:extLst>
          </p:cNvPr>
          <p:cNvSpPr txBox="1"/>
          <p:nvPr/>
        </p:nvSpPr>
        <p:spPr>
          <a:xfrm>
            <a:off x="3310964" y="2361723"/>
            <a:ext cx="5821083" cy="1477328"/>
          </a:xfrm>
          <a:prstGeom prst="rect">
            <a:avLst/>
          </a:prstGeom>
          <a:noFill/>
        </p:spPr>
        <p:txBody>
          <a:bodyPr wrap="square">
            <a:spAutoFit/>
          </a:bodyPr>
          <a:lstStyle/>
          <a:p>
            <a:r>
              <a:rPr lang="en-US" dirty="0"/>
              <a:t>☆ CONDITIONAL FORMATTING-SALARY</a:t>
            </a:r>
            <a:endParaRPr lang="en-IN" dirty="0"/>
          </a:p>
          <a:p>
            <a:endParaRPr lang="en-IN" dirty="0"/>
          </a:p>
          <a:p>
            <a:r>
              <a:rPr lang="en-US" dirty="0"/>
              <a:t>✩FILTER-REMOVE</a:t>
            </a:r>
            <a:endParaRPr lang="en-IN" dirty="0"/>
          </a:p>
          <a:p>
            <a:endParaRPr lang="en-IN" dirty="0"/>
          </a:p>
          <a:p>
            <a:r>
              <a:rPr lang="en-US" dirty="0"/>
              <a:t>✩GRAPH-DATA VISUALIZTION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7CE2FC0-AF17-D425-BB0A-F1A2BF35BDDE}"/>
              </a:ext>
            </a:extLst>
          </p:cNvPr>
          <p:cNvSpPr txBox="1"/>
          <p:nvPr/>
        </p:nvSpPr>
        <p:spPr>
          <a:xfrm>
            <a:off x="1178521" y="1536174"/>
            <a:ext cx="6025776" cy="3785652"/>
          </a:xfrm>
          <a:prstGeom prst="rect">
            <a:avLst/>
          </a:prstGeom>
          <a:noFill/>
        </p:spPr>
        <p:txBody>
          <a:bodyPr wrap="square">
            <a:spAutoFit/>
          </a:bodyPr>
          <a:lstStyle/>
          <a:p>
            <a:r>
              <a:rPr lang="en-US" sz="2400" dirty="0"/>
              <a:t>EMPLOYEE DETAILS-IBM.COM</a:t>
            </a:r>
            <a:endParaRPr lang="en-IN" sz="2400" dirty="0"/>
          </a:p>
          <a:p>
            <a:r>
              <a:rPr lang="en-US" sz="2400" dirty="0"/>
              <a:t>25-FEATURES</a:t>
            </a:r>
            <a:endParaRPr lang="en-IN" sz="2400" dirty="0"/>
          </a:p>
          <a:p>
            <a:r>
              <a:rPr lang="en-US" sz="2400" dirty="0"/>
              <a:t>9-FEATURES</a:t>
            </a:r>
            <a:endParaRPr lang="en-IN" sz="2400" dirty="0"/>
          </a:p>
          <a:p>
            <a:r>
              <a:rPr lang="en-US" sz="2400" dirty="0"/>
              <a:t>NAME-TEXT</a:t>
            </a:r>
            <a:endParaRPr lang="en-IN" sz="2400" dirty="0"/>
          </a:p>
          <a:p>
            <a:r>
              <a:rPr lang="en-US" sz="2400" dirty="0"/>
              <a:t>JOINING YEAR-NUMBERS</a:t>
            </a:r>
            <a:endParaRPr lang="en-IN" sz="2400" dirty="0"/>
          </a:p>
          <a:p>
            <a:r>
              <a:rPr lang="en-US" sz="2400" dirty="0"/>
              <a:t>GENDER-MALE OR FEMALE</a:t>
            </a:r>
            <a:endParaRPr lang="en-IN" sz="2400" dirty="0"/>
          </a:p>
          <a:p>
            <a:r>
              <a:rPr lang="en-IN" sz="2400" dirty="0"/>
              <a:t>PROFIT AND LOSS-NUMBERS</a:t>
            </a:r>
          </a:p>
          <a:p>
            <a:r>
              <a:rPr lang="en-IN" sz="2400" dirty="0"/>
              <a:t>EMPLOYEE ID-NUMBERS</a:t>
            </a:r>
          </a:p>
          <a:p>
            <a:r>
              <a:rPr lang="en-US" sz="2400" dirty="0"/>
              <a:t>WORK LOCATION-TEXT</a:t>
            </a:r>
            <a:endParaRPr lang="en-IN" sz="2400" dirty="0"/>
          </a:p>
          <a:p>
            <a:r>
              <a:rPr lang="en-IN" sz="2400" dirty="0"/>
              <a:t>DEPARTMENT-TEXT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1946291"/>
            <a:ext cx="8534018" cy="954107"/>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I HAVE SHOWN THE EMPLOYEES SALARY IN THE FORM OF PIE - CHART.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J</cp:lastModifiedBy>
  <cp:revision>16</cp:revision>
  <dcterms:created xsi:type="dcterms:W3CDTF">2024-03-29T15:07:22Z</dcterms:created>
  <dcterms:modified xsi:type="dcterms:W3CDTF">2024-09-10T03:13:45Z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