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4" r:id="rId7"/>
    <p:sldId id="261" r:id="rId8"/>
    <p:sldId id="262" r:id="rId9"/>
    <p:sldId id="295" r:id="rId10"/>
    <p:sldId id="296" r:id="rId11"/>
    <p:sldId id="297" r:id="rId12"/>
    <p:sldId id="298" r:id="rId13"/>
    <p:sldId id="299" r:id="rId14"/>
    <p:sldId id="300" r:id="rId15"/>
    <p:sldId id="276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08" y="6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0E1F-F9D1-2BC4-EEA9-993393AB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01FAB-4823-A258-4751-827BAF09D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602F1-9573-5090-1A22-DF60EB375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7980-9911-0739-4FE6-AE12DA000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99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6A536-08D8-2934-B715-49E2F5B4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CA6B6-D105-E2BD-9207-6FDE14F00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97AAF-C61C-3444-BF07-98D450F06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41D4-A6B4-1963-05A4-D4D2B4867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850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F19AE-5EC3-AB22-0ABA-085390027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E39C1F-0F30-FD45-B8B4-B83A2D34D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68592-0297-C1C3-C8CD-CF3B25AF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5EDE-0784-8AD4-60FB-1F23CC022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8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762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E015D-7735-42EC-00DD-6792F0BFA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8ABB9F-A875-AD8A-4D4B-A97B41993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5D440-BBB9-F162-50D5-0F16D17C8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3DAE-1752-4BAC-7EE8-D6650B908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916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FC3EA-092A-66EB-102F-4D1A208D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ABA1E-786D-6122-6B59-BA5EC74EF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98834-9868-83CE-D6A1-9E6F1D057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AB05B-A0A4-89D9-30B5-623BA7222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482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BE79-CC53-FCB4-4374-A57728D88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2910D5-7BE3-903F-2C04-3255E26BE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30CA7-AD31-EAB4-0B7E-EF8A087A0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B74-2E42-A34E-A1B9-983D2BCE5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15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RmDAmCTOwuOK7AhdEfngel/TBR?m=auto&amp;t=r31AZi7afzckxOEX-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RmDAmCTOwuOK7AhdEfngel/TBR?m=auto&amp;t=r31AZi7afzckxOEX-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RmDAmCTOwuOK7AhdEfngel/TBR?m=auto&amp;t=r31AZi7afzckxOEX-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RmDAmCTOwuOK7AhdEfngel/TBR?m=auto&amp;t=r31AZi7afzckxOEX-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RmDAmCTOwuOK7AhdEfngel/TBR?m=auto&amp;t=r31AZi7afzckxOEX-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TBR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Venniz Valente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C3336-D664-50E8-28C7-48AB7EB74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7FE9B01-DCCD-AE0E-699B-758B2CEF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9" y="161073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Wire Frames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EFB8287-3F94-E3B7-E0C8-A2602D78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08033" y="6331802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495F1-ED50-43F7-E8CB-AE76F1AEF61A}"/>
              </a:ext>
            </a:extLst>
          </p:cNvPr>
          <p:cNvSpPr txBox="1"/>
          <p:nvPr/>
        </p:nvSpPr>
        <p:spPr>
          <a:xfrm>
            <a:off x="189929" y="996653"/>
            <a:ext cx="997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https://www.figma.com/design/RmDAmCTOwuOK7AhdEfngel/TBR?m=auto&amp;t=r31AZi7afzckxOEX-6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1CA26-2338-1607-BA69-28581253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6" y="1365985"/>
            <a:ext cx="11667067" cy="47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D194A-24BE-F599-90DD-D8C214A8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7E6690-C940-D646-A751-55A9DA63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9" y="161073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Wire Frames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7116BA-E4FA-5239-F2DC-0720EDD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08033" y="6331802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05508-212A-8687-64B6-C3B2C7078137}"/>
              </a:ext>
            </a:extLst>
          </p:cNvPr>
          <p:cNvSpPr txBox="1"/>
          <p:nvPr/>
        </p:nvSpPr>
        <p:spPr>
          <a:xfrm>
            <a:off x="189929" y="996653"/>
            <a:ext cx="997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https://www.figma.com/design/RmDAmCTOwuOK7AhdEfngel/TBR?m=auto&amp;t=r31AZi7afzckxOEX-6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EEBFB-A14D-87E7-5654-83C12502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739" y="1306235"/>
            <a:ext cx="7460521" cy="50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564134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If you have any suggestions for guiding the user to select books or allocating a reading sequence…</a:t>
            </a:r>
          </a:p>
          <a:p>
            <a:pPr rtl="0"/>
            <a:r>
              <a:rPr lang="en-GB" dirty="0"/>
              <a:t>If anything was unclear with regards to the system flow or you think there’s a better path…</a:t>
            </a:r>
          </a:p>
          <a:p>
            <a:pPr rtl="0"/>
            <a:r>
              <a:rPr lang="en-GB" dirty="0"/>
              <a:t>Please let me know!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82614" y="6031094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20799" cy="1325563"/>
          </a:xfrm>
        </p:spPr>
        <p:txBody>
          <a:bodyPr rtlCol="0"/>
          <a:lstStyle/>
          <a:p>
            <a:pPr rtl="0"/>
            <a:r>
              <a:rPr lang="en-GB" dirty="0"/>
              <a:t>What is tbr?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TBR is a web application designed to encourage and help readers lessen their physical TBR piles in a light-hearted way by removing the competitiveness of “reading challenges” and encouraging recreational reading space that guides readers in a mindful and positive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EBC-20A7-7E5E-5925-3F0E8C2F4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F1F7-C297-DD8D-D756-F28EBC44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42" y="4617602"/>
            <a:ext cx="5077784" cy="96919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How does TBR encourage recreational reading?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E367-27DE-63A3-7F19-0DA9BD573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56635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Eliminate Choice Overloading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5B45E-0AB5-C107-8C6D-B54EFF377B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79" y="871442"/>
            <a:ext cx="5709771" cy="169758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Creating a playful way to encourage readers to go to their physical TBR shelf and select a book by…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Closing your eyes and pointing at x random books.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Choosing the first x books that you look at that makes you happy.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Choosing the first x books you see that are the most aesthetically pleasing.</a:t>
            </a:r>
          </a:p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CF0DA-9375-9237-B637-7C6A5EA75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Time is just a Concept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F8F5A4-D3D5-F05D-531A-8E1E89D53D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187016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Reading challenges are competitive… I read 104 books in 1 year…</a:t>
            </a:r>
          </a:p>
          <a:p>
            <a:pPr rtl="0"/>
            <a:r>
              <a:rPr lang="en-GB" dirty="0"/>
              <a:t>The Time Bubble Frame: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Allows the user to turn it off and on, giving readers a chance to read without a strict deadline.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Allows the user to start and stop, giving readers control of their own time.</a:t>
            </a: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D1EC7A-040E-A360-6DAF-12533E9E4E9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Mindful Guidance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760464-8163-038C-8196-DB50B44A88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79" y="5159449"/>
            <a:ext cx="5636128" cy="1364089"/>
          </a:xfrm>
        </p:spPr>
        <p:txBody>
          <a:bodyPr rtlCol="0"/>
          <a:lstStyle/>
          <a:p>
            <a:pPr rtl="0"/>
            <a:r>
              <a:rPr lang="en-GB" dirty="0"/>
              <a:t>Lead by example by providing a guide to suggest a flexible structure to encourage not to dishearten. </a:t>
            </a:r>
          </a:p>
          <a:p>
            <a:pPr rtl="0"/>
            <a:r>
              <a:rPr lang="en-GB" dirty="0"/>
              <a:t>Let them know so they can go with the flow… The average reader reads 200-400 words per minute, The average reader reads for 20 minutes a day,  that’s about 8-16 pages a day.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35F37D9-F803-2333-6AAE-EF7BBE61A9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107154" y="6294981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Front 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Back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database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React - </a:t>
            </a:r>
            <a:r>
              <a:rPr lang="en-US" dirty="0"/>
              <a:t>Increasingly popular choice within the software development community due to its intuitive and responsive user interface. 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755672"/>
          </a:xfrm>
        </p:spPr>
        <p:txBody>
          <a:bodyPr rtlCol="0"/>
          <a:lstStyle/>
          <a:p>
            <a:pPr rtl="0"/>
            <a:r>
              <a:rPr lang="en-GB" dirty="0"/>
              <a:t>Node.js &amp; Express.js - </a:t>
            </a:r>
            <a:r>
              <a:rPr lang="en-US" dirty="0"/>
              <a:t>Enables seamless JavaScript development across the front and back end, ensuring efficient performance and easier code maintenance.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29000"/>
            <a:ext cx="5539095" cy="133723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Google Books API - </a:t>
            </a:r>
            <a:r>
              <a:rPr lang="en-US" dirty="0"/>
              <a:t>Provides a comprehensive repository of book data with few limitations, its interoperability makes it flexible and easy to integrate with different applications.</a:t>
            </a:r>
          </a:p>
          <a:p>
            <a:pPr rtl="0"/>
            <a:r>
              <a:rPr lang="en-US" dirty="0"/>
              <a:t>Fast API - Powerful framework that is very compatible with React, in combination making it powerful yet easy to use, and combines speed and efficiency with developer-friendly features.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MySQL - </a:t>
            </a:r>
            <a:r>
              <a:rPr lang="en-US" dirty="0"/>
              <a:t>Popular and widely used in the industry due to its reliability and efficiency, due to its popularity MySQL is well documented and offers plenty of resources.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5474" y="6331802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Implementation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sz="2400" b="1" dirty="0"/>
              <a:t>3 Functionalities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899" y="2898884"/>
            <a:ext cx="4031030" cy="1057308"/>
          </a:xfrm>
        </p:spPr>
        <p:txBody>
          <a:bodyPr rtlCol="0">
            <a:normAutofit fontScale="92500" lnSpcReduction="10000"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GB" sz="1800" b="1" dirty="0"/>
              <a:t>Reading Level Selection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sz="1800" b="1" dirty="0"/>
              <a:t>Reading Allocation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sz="1800" b="1" dirty="0"/>
              <a:t>Google Books API Calls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Reading Allocation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Create an intuitive guide to help readers select books from their physical TBR.</a:t>
            </a:r>
          </a:p>
          <a:p>
            <a:pPr rtl="0"/>
            <a:r>
              <a:rPr lang="en-GB" dirty="0"/>
              <a:t>From their now lessened electronic TBR shelf help allocate a sequence to help readers start reading.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Reading Level Selection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Novice, Intermediate, and Expert</a:t>
            </a:r>
          </a:p>
          <a:p>
            <a:pPr rtl="0"/>
            <a:r>
              <a:rPr lang="en-GB" dirty="0"/>
              <a:t>Select a level and obtain a suggested guide for book amounts and time bubble frames.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Google Books API Calls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Make calls to retrieve book data from the API.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3352800" y="6331802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75318EC-D7A4-E9E3-8EBB-9F06E86A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831" y="953620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Design Flow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2266FBB-2171-F45C-D953-E7477D05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08033" y="6331802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12" name="Picture 11" descr="A group of white rectangular objects&#10;&#10;Description automatically generated">
            <a:extLst>
              <a:ext uri="{FF2B5EF4-FFF2-40B4-BE49-F238E27FC236}">
                <a16:creationId xmlns:a16="http://schemas.microsoft.com/office/drawing/2014/main" id="{BEB2F4D6-ECE9-D139-858C-33965EC1B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" y="87217"/>
            <a:ext cx="11995619" cy="66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6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CD3-78D3-DE1F-6E33-744ED329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44E905F-425C-0D6C-6E51-1A044E12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9" y="161073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Wire Frames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0D68FB-868D-E4E7-8566-282C1CAC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08033" y="6331802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3A330-0E2E-F913-0863-6684EF580EF8}"/>
              </a:ext>
            </a:extLst>
          </p:cNvPr>
          <p:cNvSpPr txBox="1"/>
          <p:nvPr/>
        </p:nvSpPr>
        <p:spPr>
          <a:xfrm>
            <a:off x="189929" y="996653"/>
            <a:ext cx="997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https://www.figma.com/design/RmDAmCTOwuOK7AhdEfngel/TBR?m=auto&amp;t=r31AZi7afzckxOEX-6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49282-ED6A-116B-937C-792C4EC27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031" y="1507149"/>
            <a:ext cx="9783937" cy="48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DC444-5BC9-D992-A061-DC958883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C39D3D1-C954-5125-C4D9-BE1B11A7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9" y="161073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Wire Frames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E5F6BD-5786-056E-65DF-E8C6143F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08033" y="6331802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0B1B-1967-BDA6-817D-53FEF27AC3C0}"/>
              </a:ext>
            </a:extLst>
          </p:cNvPr>
          <p:cNvSpPr txBox="1"/>
          <p:nvPr/>
        </p:nvSpPr>
        <p:spPr>
          <a:xfrm>
            <a:off x="189929" y="996653"/>
            <a:ext cx="997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https://www.figma.com/design/RmDAmCTOwuOK7AhdEfngel/TBR?m=auto&amp;t=r31AZi7afzckxOEX-6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2C18E-7C57-E96D-FA25-95B2B21BB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83" y="1516724"/>
            <a:ext cx="11840434" cy="48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9BBAB-57BB-B0F0-21FA-7F275C545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8A35B7E-826C-DFFA-340E-82F1BCEC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9" y="161073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Wire Frames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2B5A87-1342-096C-A381-E824835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08033" y="6331802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0BDE1-E516-7111-60C8-BEA8C27D0A97}"/>
              </a:ext>
            </a:extLst>
          </p:cNvPr>
          <p:cNvSpPr txBox="1"/>
          <p:nvPr/>
        </p:nvSpPr>
        <p:spPr>
          <a:xfrm>
            <a:off x="189929" y="996653"/>
            <a:ext cx="997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https://www.figma.com/design/RmDAmCTOwuOK7AhdEfngel/TBR?m=auto&amp;t=r31AZi7afzckxOEX-6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63FF-BCB5-0A26-02C6-FDC3FA832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449" y="1365985"/>
            <a:ext cx="7416554" cy="50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{C6108F2B-7437-4539-AEB8-D599A08E495F}tf22318419_win32</Template>
  <TotalTime>79</TotalTime>
  <Words>647</Words>
  <Application>Microsoft Office PowerPoint</Application>
  <PresentationFormat>Widescreen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TBR</vt:lpstr>
      <vt:lpstr>What is tbr?</vt:lpstr>
      <vt:lpstr>How does TBR encourage recreational reading?</vt:lpstr>
      <vt:lpstr>Technology Stack</vt:lpstr>
      <vt:lpstr>Implementation goals</vt:lpstr>
      <vt:lpstr>Design Flow</vt:lpstr>
      <vt:lpstr>Wire Frames</vt:lpstr>
      <vt:lpstr>Wire Frames</vt:lpstr>
      <vt:lpstr>Wire Frames</vt:lpstr>
      <vt:lpstr>Wire Frames</vt:lpstr>
      <vt:lpstr>Wire Frames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Venniz Valente</dc:creator>
  <cp:lastModifiedBy>Venniz Valente</cp:lastModifiedBy>
  <cp:revision>2</cp:revision>
  <dcterms:created xsi:type="dcterms:W3CDTF">2024-11-13T19:51:59Z</dcterms:created>
  <dcterms:modified xsi:type="dcterms:W3CDTF">2024-11-17T18:35:26Z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