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25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39B10-C562-4B55-A2B0-7A12BA27D98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4B58B-7816-44A6-AF29-08C62421FE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059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86EC8-A4BC-B111-6C2C-404AB28C6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843098-E7EA-9828-5964-F64278CE7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580D6-CC2B-0793-0561-BB39ED63D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DB208-B091-71B4-E901-75F076FD2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92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A64DA-6976-E78E-F166-199368E4E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0A69AE-F470-6772-DCAB-7647BD985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15F834-F545-5416-05E4-BD861F798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CB03E-4B7D-C4DA-9304-206A0912C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89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F49B4-ACA2-EAD3-2A0D-F06A620CB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597605-2A0C-55A6-49FF-4715693A4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4AC78A-076F-0BF7-01AB-33A3D0781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BE180-4AA8-5F30-9249-785853EECD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317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CA35E-5409-EDC3-B505-11100117C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EEBBF-4CF2-CD89-8444-941FAA75C5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88CBA-16FE-6BA9-7A69-16046369E4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E5E72-A2C1-7D75-543E-161DFFCD0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4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B1CE6-B82C-FDCA-B4BE-D9066288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B9B7B-07B6-4496-DBE4-21564B549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67D626-A50A-8623-9F4C-6FCD21C39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FADD9-A183-B3E6-DB78-54E08E0F9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686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E0422-EFEA-6395-4D14-88267609D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284235-A3C9-0884-9C9C-B55930122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0AA10-32EB-C4D0-035E-05D76BA58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995D1-6A48-4E3B-C0B3-4E0316E5D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54B58B-7816-44A6-AF29-08C62421FEA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6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1317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533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93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349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6241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672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27223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992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213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4384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59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BCDC-183E-4E88-AD98-6C8EE522A80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E55F2CDA-5071-4C4B-88C4-24652DD67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10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344766-0EB9-0587-63B2-E7E2A015A9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14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AD30FC-AABF-53D4-E151-07386F7AF5F3}"/>
              </a:ext>
            </a:extLst>
          </p:cNvPr>
          <p:cNvSpPr txBox="1"/>
          <p:nvPr/>
        </p:nvSpPr>
        <p:spPr>
          <a:xfrm>
            <a:off x="2299109" y="841716"/>
            <a:ext cx="854947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500" b="1" spc="50">
                <a:ln w="0"/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IN" sz="4000" dirty="0">
                <a:solidFill>
                  <a:srgbClr val="FF0000"/>
                </a:solidFill>
              </a:rPr>
              <a:t>AI-Driven</a:t>
            </a:r>
            <a:r>
              <a:rPr lang="en-IN" sz="4000" dirty="0"/>
              <a:t> Supply Chain Analysis  </a:t>
            </a:r>
          </a:p>
          <a:p>
            <a:r>
              <a:rPr lang="en-IN" sz="3500" dirty="0">
                <a:solidFill>
                  <a:srgbClr val="00B0F0"/>
                </a:solidFill>
              </a:rPr>
              <a:t>Quadratic + N8N + Supabase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1E972-0B19-9958-3F42-BD3F4F28FDB5}"/>
              </a:ext>
            </a:extLst>
          </p:cNvPr>
          <p:cNvSpPr txBox="1"/>
          <p:nvPr/>
        </p:nvSpPr>
        <p:spPr>
          <a:xfrm>
            <a:off x="8025418" y="3297264"/>
            <a:ext cx="3028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 : Sachin Savkare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3FBDC2-2DEA-490C-C447-2FFBB89B5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51516"/>
            <a:ext cx="863062" cy="863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22673-87C3-DB60-90A3-F2BD9EB366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20" y="1981200"/>
            <a:ext cx="1447800" cy="1447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AD3C80-F318-F693-5877-88795FE81A3E}"/>
              </a:ext>
            </a:extLst>
          </p:cNvPr>
          <p:cNvSpPr txBox="1"/>
          <p:nvPr/>
        </p:nvSpPr>
        <p:spPr>
          <a:xfrm>
            <a:off x="8547509" y="2615254"/>
            <a:ext cx="28926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7500" b="1" spc="50">
                <a:ln w="0"/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defRPr>
            </a:lvl1pPr>
          </a:lstStyle>
          <a:p>
            <a:r>
              <a:rPr lang="en-IN" sz="40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AtliQ</a:t>
            </a:r>
            <a:r>
              <a:rPr lang="en-IN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Mart</a:t>
            </a:r>
          </a:p>
        </p:txBody>
      </p:sp>
    </p:spTree>
    <p:extLst>
      <p:ext uri="{BB962C8B-B14F-4D97-AF65-F5344CB8AC3E}">
        <p14:creationId xmlns:p14="http://schemas.microsoft.com/office/powerpoint/2010/main" val="4140832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tint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AF895-F612-A9ED-8243-493077EAD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4B627-8DE6-B22B-D345-6CD2DF7AB4C1}"/>
              </a:ext>
            </a:extLst>
          </p:cNvPr>
          <p:cNvSpPr txBox="1"/>
          <p:nvPr/>
        </p:nvSpPr>
        <p:spPr>
          <a:xfrm>
            <a:off x="3149600" y="2805752"/>
            <a:ext cx="58928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0" b="1" spc="50" dirty="0">
                <a:ln w="0"/>
                <a:solidFill>
                  <a:schemeClr val="accent3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  <a:endParaRPr lang="en-IN" sz="7500" b="1" spc="50" dirty="0">
              <a:ln w="0"/>
              <a:solidFill>
                <a:schemeClr val="accent3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035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C0D8D-EEEF-6ACD-81B0-94D27B5FC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3CC8B689-9DD1-6BCF-6213-3FC1D764F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35" y="-456234"/>
            <a:ext cx="8145411" cy="54302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E14F2F6-E6F9-DC30-6F57-7DE6C70EDDCE}"/>
              </a:ext>
            </a:extLst>
          </p:cNvPr>
          <p:cNvSpPr txBox="1"/>
          <p:nvPr/>
        </p:nvSpPr>
        <p:spPr>
          <a:xfrm>
            <a:off x="1052054" y="106036"/>
            <a:ext cx="60960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 Process</a:t>
            </a:r>
            <a:endParaRPr lang="en-IN" sz="3000" b="1" dirty="0">
              <a:ln w="0"/>
              <a:solidFill>
                <a:schemeClr val="accent5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AutoShape 2" descr="Manual Supply Chain Process Flow">
            <a:extLst>
              <a:ext uri="{FF2B5EF4-FFF2-40B4-BE49-F238E27FC236}">
                <a16:creationId xmlns:a16="http://schemas.microsoft.com/office/drawing/2014/main" id="{E575EF5A-B393-E5D6-E060-05096E34F0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CEBC708-05E7-0946-817F-98EBDA5ED2B3}"/>
              </a:ext>
            </a:extLst>
          </p:cNvPr>
          <p:cNvGrpSpPr/>
          <p:nvPr/>
        </p:nvGrpSpPr>
        <p:grpSpPr>
          <a:xfrm>
            <a:off x="952500" y="3833252"/>
            <a:ext cx="8276761" cy="2192931"/>
            <a:chOff x="110922" y="3386212"/>
            <a:chExt cx="8276761" cy="2192931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CCA7E1B-8ED1-2D6F-3DF7-205ECB4C6415}"/>
                </a:ext>
              </a:extLst>
            </p:cNvPr>
            <p:cNvSpPr/>
            <p:nvPr/>
          </p:nvSpPr>
          <p:spPr>
            <a:xfrm>
              <a:off x="110922" y="3386212"/>
              <a:ext cx="1882263" cy="887361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Calibri" panose="020F0502020204030204" pitchFamily="34" charset="0"/>
                  <a:cs typeface="Calibri" panose="020F0502020204030204" pitchFamily="34" charset="0"/>
                </a:rPr>
                <a:t>Receive Raw Data from 3PL &amp; Internal Teams</a:t>
              </a: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B6449C7-30C9-C084-A127-AAE30142CFCA}"/>
                </a:ext>
              </a:extLst>
            </p:cNvPr>
            <p:cNvGrpSpPr/>
            <p:nvPr/>
          </p:nvGrpSpPr>
          <p:grpSpPr>
            <a:xfrm>
              <a:off x="1840550" y="3386212"/>
              <a:ext cx="6547133" cy="2192931"/>
              <a:chOff x="1840550" y="3386212"/>
              <a:chExt cx="6547133" cy="2192931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B3D7A425-5A5A-B65D-3371-283CA011F88A}"/>
                  </a:ext>
                </a:extLst>
              </p:cNvPr>
              <p:cNvSpPr/>
              <p:nvPr/>
            </p:nvSpPr>
            <p:spPr>
              <a:xfrm>
                <a:off x="2324101" y="3386212"/>
                <a:ext cx="1573162" cy="887361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Manual Data Integration</a:t>
                </a: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1555800-D2D8-7E5E-4ED5-3431726A58FE}"/>
                  </a:ext>
                </a:extLst>
              </p:cNvPr>
              <p:cNvSpPr/>
              <p:nvPr/>
            </p:nvSpPr>
            <p:spPr>
              <a:xfrm>
                <a:off x="4228180" y="3429000"/>
                <a:ext cx="1754444" cy="8873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Cleaning &amp; Preprocessing</a:t>
                </a:r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296A5B2E-40A3-D310-6ABF-4791B6EDC87E}"/>
                  </a:ext>
                </a:extLst>
              </p:cNvPr>
              <p:cNvSpPr/>
              <p:nvPr/>
            </p:nvSpPr>
            <p:spPr>
              <a:xfrm>
                <a:off x="6363160" y="3426542"/>
                <a:ext cx="1754444" cy="88736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Derive Supply Chain KPIs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79D97B58-720A-B53C-D24F-CD18B0545B2D}"/>
                  </a:ext>
                </a:extLst>
              </p:cNvPr>
              <p:cNvSpPr/>
              <p:nvPr/>
            </p:nvSpPr>
            <p:spPr>
              <a:xfrm>
                <a:off x="6237488" y="4693571"/>
                <a:ext cx="2150195" cy="885572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Weekly/Monthly Reporting &amp; Visuals</a:t>
                </a: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C97BC46-1298-374A-1131-5AF4F7CABD0D}"/>
                  </a:ext>
                </a:extLst>
              </p:cNvPr>
              <p:cNvSpPr/>
              <p:nvPr/>
            </p:nvSpPr>
            <p:spPr>
              <a:xfrm>
                <a:off x="4041360" y="4737638"/>
                <a:ext cx="1754444" cy="797438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 Hoc Requests</a:t>
                </a: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3B0DC93E-FF9C-8116-56BC-19BCC666C6EC}"/>
                  </a:ext>
                </a:extLst>
              </p:cNvPr>
              <p:cNvSpPr/>
              <p:nvPr/>
            </p:nvSpPr>
            <p:spPr>
              <a:xfrm>
                <a:off x="1840550" y="4876275"/>
                <a:ext cx="1754444" cy="553999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Manual Sharing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3EA5EF2C-DD76-462A-DCDA-B7FDBC5F7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93185" y="3798324"/>
                <a:ext cx="330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3D64452-4285-14D5-BF49-90B9CDA52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7264" y="3829892"/>
                <a:ext cx="33091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B925DB0-79AB-7B93-1BDB-179576B7E0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624" y="3870223"/>
                <a:ext cx="3805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788D40C-E2FD-02CC-BBA0-D1CAB5215D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95804" y="5107711"/>
                <a:ext cx="4054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3B00115-F91E-A72B-96C7-516F32C079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94994" y="5136357"/>
                <a:ext cx="40543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75A8D58-F5C8-BCAA-D7D7-049B2D0BF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2585" y="4347210"/>
                <a:ext cx="0" cy="3196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741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3E4A7-EA00-54A7-8ACF-1170E7CF0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9EFE20-4A60-FAE5-4BEF-266383754B59}"/>
              </a:ext>
            </a:extLst>
          </p:cNvPr>
          <p:cNvSpPr txBox="1"/>
          <p:nvPr/>
        </p:nvSpPr>
        <p:spPr>
          <a:xfrm>
            <a:off x="1052054" y="106036"/>
            <a:ext cx="7919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Automation Process : </a:t>
            </a:r>
            <a:r>
              <a:rPr lang="en-US" sz="25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N8N | Quadratic AI Sheet</a:t>
            </a:r>
            <a:endParaRPr lang="en-IN" sz="2500" b="1" dirty="0">
              <a:ln w="0"/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25B9D-236B-BC5B-D54A-EF953B288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69" y="-696818"/>
            <a:ext cx="9138470" cy="60923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023762-17C6-261A-815F-E20D41A04785}"/>
              </a:ext>
            </a:extLst>
          </p:cNvPr>
          <p:cNvSpPr/>
          <p:nvPr/>
        </p:nvSpPr>
        <p:spPr>
          <a:xfrm>
            <a:off x="5989319" y="2213911"/>
            <a:ext cx="1594485" cy="553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500" b="1" dirty="0" err="1">
                <a:solidFill>
                  <a:schemeClr val="tx1"/>
                </a:solidFill>
              </a:rPr>
              <a:t>Supbase</a:t>
            </a:r>
            <a:endParaRPr lang="en-IN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71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B242-99CD-A845-39A0-044ADD3BA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49865-348E-B9BC-03F0-B136D39C154F}"/>
              </a:ext>
            </a:extLst>
          </p:cNvPr>
          <p:cNvSpPr txBox="1"/>
          <p:nvPr/>
        </p:nvSpPr>
        <p:spPr>
          <a:xfrm>
            <a:off x="1052054" y="106036"/>
            <a:ext cx="791922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: </a:t>
            </a:r>
            <a:r>
              <a:rPr lang="en-US" sz="2500" b="1" dirty="0">
                <a:ln w="0"/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Tables &amp; Columns</a:t>
            </a:r>
            <a:endParaRPr lang="en-IN" sz="2500" b="1" dirty="0">
              <a:ln w="0"/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F2F463-6268-8D13-A034-4B5FF899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003740"/>
              </p:ext>
            </p:extLst>
          </p:nvPr>
        </p:nvGraphicFramePr>
        <p:xfrm>
          <a:off x="41720" y="1013984"/>
          <a:ext cx="2056906" cy="2423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477028">
                <a:tc>
                  <a:txBody>
                    <a:bodyPr/>
                    <a:lstStyle/>
                    <a:p>
                      <a:r>
                        <a:rPr lang="en-US" sz="1300" dirty="0"/>
                        <a:t>Fact_aggregate_India_2025-05-17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Order_placement_date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On_time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/>
                        <a:t>In-full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401360"/>
                  </a:ext>
                </a:extLst>
              </a:tr>
              <a:tr h="322662">
                <a:tc>
                  <a:txBody>
                    <a:bodyPr/>
                    <a:lstStyle/>
                    <a:p>
                      <a:r>
                        <a:rPr lang="en-US" sz="1200" dirty="0" err="1"/>
                        <a:t>otif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9373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2A8E87-A3DF-6A27-3F28-1A0F354F5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057611"/>
              </p:ext>
            </p:extLst>
          </p:nvPr>
        </p:nvGraphicFramePr>
        <p:xfrm>
          <a:off x="41720" y="3627120"/>
          <a:ext cx="2056906" cy="243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477443">
                <a:tc>
                  <a:txBody>
                    <a:bodyPr/>
                    <a:lstStyle/>
                    <a:p>
                      <a:r>
                        <a:rPr lang="en-US" sz="1300" dirty="0"/>
                        <a:t>Fact_aggregate_USA_2025-05-17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115745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Order_placement_date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067779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On_time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/>
                        <a:t>In-full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32436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otif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A42B8E-4234-5397-01F4-7162DB7CE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51592"/>
              </p:ext>
            </p:extLst>
          </p:nvPr>
        </p:nvGraphicFramePr>
        <p:xfrm>
          <a:off x="2269096" y="1016001"/>
          <a:ext cx="2056906" cy="505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481264">
                <a:tc>
                  <a:txBody>
                    <a:bodyPr/>
                    <a:lstStyle/>
                    <a:p>
                      <a:pPr algn="l"/>
                      <a:r>
                        <a:rPr lang="en-US" sz="1300" dirty="0"/>
                        <a:t>Fact_order line_India_2025-05-17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Order_placement_date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Product_id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Order_qty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64604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Agreed_delivery_date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00986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Actual_delivery_date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2640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Delivery_qty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6997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694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On 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51109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On Time 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3868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F2B1CC0-30A8-0A60-2716-EEA9A755C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447661"/>
              </p:ext>
            </p:extLst>
          </p:nvPr>
        </p:nvGraphicFramePr>
        <p:xfrm>
          <a:off x="9922904" y="2740959"/>
          <a:ext cx="2056904" cy="14704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6904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294094">
                <a:tc>
                  <a:txBody>
                    <a:bodyPr/>
                    <a:lstStyle/>
                    <a:p>
                      <a:r>
                        <a:rPr lang="en-US" sz="1300" dirty="0" err="1"/>
                        <a:t>dim_customers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29409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294094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294094"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294094">
                <a:tc>
                  <a:txBody>
                    <a:bodyPr/>
                    <a:lstStyle/>
                    <a:p>
                      <a:r>
                        <a:rPr lang="en-US" sz="1200" dirty="0"/>
                        <a:t>Currency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07039B-97DF-B452-7DD9-0E1898749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1665933"/>
              </p:ext>
            </p:extLst>
          </p:nvPr>
        </p:nvGraphicFramePr>
        <p:xfrm>
          <a:off x="9922904" y="985411"/>
          <a:ext cx="2056905" cy="16611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6905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226925">
                <a:tc>
                  <a:txBody>
                    <a:bodyPr/>
                    <a:lstStyle/>
                    <a:p>
                      <a:r>
                        <a:rPr lang="en-US" sz="1300" dirty="0" err="1"/>
                        <a:t>dim_products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2269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Product_name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2269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226925">
                <a:tc>
                  <a:txBody>
                    <a:bodyPr/>
                    <a:lstStyle/>
                    <a:p>
                      <a:r>
                        <a:rPr lang="en-US" sz="1200" dirty="0"/>
                        <a:t>Category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2269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Price_INR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226925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Price_USD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20935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63820D6-360F-3237-C58A-CA7DA8AB1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217733"/>
              </p:ext>
            </p:extLst>
          </p:nvPr>
        </p:nvGraphicFramePr>
        <p:xfrm>
          <a:off x="9922904" y="4305817"/>
          <a:ext cx="2056904" cy="17551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56904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351038">
                <a:tc>
                  <a:txBody>
                    <a:bodyPr/>
                    <a:lstStyle/>
                    <a:p>
                      <a:r>
                        <a:rPr lang="en-US" sz="1300" dirty="0" err="1"/>
                        <a:t>dim_targets_orders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3510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3510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Online_target</a:t>
                      </a:r>
                      <a:r>
                        <a:rPr lang="en-US" sz="1200" dirty="0"/>
                        <a:t> %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3510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In_full</a:t>
                      </a:r>
                      <a:r>
                        <a:rPr lang="en-US" sz="1200" dirty="0"/>
                        <a:t> Target %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351038">
                <a:tc>
                  <a:txBody>
                    <a:bodyPr/>
                    <a:lstStyle/>
                    <a:p>
                      <a:r>
                        <a:rPr lang="en-US" sz="1200" dirty="0"/>
                        <a:t>OTIF Target %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450C91A-2C9F-3B40-1CC9-D11F874DF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539186"/>
              </p:ext>
            </p:extLst>
          </p:nvPr>
        </p:nvGraphicFramePr>
        <p:xfrm>
          <a:off x="7695528" y="1013984"/>
          <a:ext cx="2056906" cy="193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250822">
                <a:tc>
                  <a:txBody>
                    <a:bodyPr/>
                    <a:lstStyle/>
                    <a:p>
                      <a:r>
                        <a:rPr lang="en-US" sz="1300" dirty="0" err="1"/>
                        <a:t>Fact_aggregate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2376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237621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2496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Order_placement</a:t>
                      </a:r>
                      <a:r>
                        <a:rPr lang="en-US" sz="1200" dirty="0"/>
                        <a:t> 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237621">
                <a:tc>
                  <a:txBody>
                    <a:bodyPr/>
                    <a:lstStyle/>
                    <a:p>
                      <a:r>
                        <a:rPr lang="en-US" sz="1200" dirty="0"/>
                        <a:t>On 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237621">
                <a:tc>
                  <a:txBody>
                    <a:bodyPr/>
                    <a:lstStyle/>
                    <a:p>
                      <a:r>
                        <a:rPr lang="en-US" sz="1200" dirty="0"/>
                        <a:t>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68578"/>
                  </a:ext>
                </a:extLst>
              </a:tr>
              <a:tr h="237621">
                <a:tc>
                  <a:txBody>
                    <a:bodyPr/>
                    <a:lstStyle/>
                    <a:p>
                      <a:r>
                        <a:rPr lang="en-US" sz="1200" dirty="0"/>
                        <a:t>OTIF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605032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C8B5D5E-93F3-71FB-7311-108DAED7E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871720"/>
              </p:ext>
            </p:extLst>
          </p:nvPr>
        </p:nvGraphicFramePr>
        <p:xfrm>
          <a:off x="7695528" y="3037764"/>
          <a:ext cx="2056906" cy="3032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259837">
                <a:tc>
                  <a:txBody>
                    <a:bodyPr/>
                    <a:lstStyle/>
                    <a:p>
                      <a:r>
                        <a:rPr lang="en-US" sz="1300" dirty="0"/>
                        <a:t>Fact_order Line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Order_placement_date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/>
                        <a:t>Order_qty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223685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 err="1"/>
                        <a:t>Agreed_delivery</a:t>
                      </a:r>
                      <a:r>
                        <a:rPr lang="en-US" sz="1200" dirty="0"/>
                        <a:t> 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414963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/>
                        <a:t>Actual delivery 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039976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/>
                        <a:t>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448322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/>
                        <a:t>On 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156116"/>
                  </a:ext>
                </a:extLst>
              </a:tr>
              <a:tr h="259837">
                <a:tc>
                  <a:txBody>
                    <a:bodyPr/>
                    <a:lstStyle/>
                    <a:p>
                      <a:r>
                        <a:rPr lang="en-US" sz="1200" dirty="0"/>
                        <a:t>On Time 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76644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CD2EC56-9BE4-A285-C40E-E08BB2D57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615949"/>
              </p:ext>
            </p:extLst>
          </p:nvPr>
        </p:nvGraphicFramePr>
        <p:xfrm>
          <a:off x="4496472" y="1016001"/>
          <a:ext cx="2056906" cy="5051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06">
                  <a:extLst>
                    <a:ext uri="{9D8B030D-6E8A-4147-A177-3AD203B41FA5}">
                      <a16:colId xmlns:a16="http://schemas.microsoft.com/office/drawing/2014/main" val="2020430460"/>
                    </a:ext>
                  </a:extLst>
                </a:gridCol>
              </a:tblGrid>
              <a:tr h="481264">
                <a:tc>
                  <a:txBody>
                    <a:bodyPr/>
                    <a:lstStyle/>
                    <a:p>
                      <a:r>
                        <a:rPr lang="en-US" sz="1300" dirty="0"/>
                        <a:t>Fact_order line_USA_2025-05-17</a:t>
                      </a:r>
                      <a:endParaRPr lang="en-IN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32832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35416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Order_placement_date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31932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Customer_id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69554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Product_id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33475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/>
                        <a:t>Order_qty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64604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Agreed_delivery_date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00986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Actual_delivery_date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902640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 err="1"/>
                        <a:t>Delivery_qty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1169970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/>
                        <a:t>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46943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/>
                        <a:t>On Time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451109"/>
                  </a:ext>
                </a:extLst>
              </a:tr>
              <a:tr h="414886">
                <a:tc>
                  <a:txBody>
                    <a:bodyPr/>
                    <a:lstStyle/>
                    <a:p>
                      <a:r>
                        <a:rPr lang="en-US" sz="1200" dirty="0"/>
                        <a:t>On Time In Full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38683"/>
                  </a:ext>
                </a:extLst>
              </a:tr>
            </a:tbl>
          </a:graphicData>
        </a:graphic>
      </p:graphicFrame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08366FE-3303-9EDE-D044-3D31BE0FD6E9}"/>
              </a:ext>
            </a:extLst>
          </p:cNvPr>
          <p:cNvCxnSpPr/>
          <p:nvPr/>
        </p:nvCxnSpPr>
        <p:spPr>
          <a:xfrm flipV="1">
            <a:off x="1252602" y="1900444"/>
            <a:ext cx="6146800" cy="4449556"/>
          </a:xfrm>
          <a:prstGeom prst="bentConnector3">
            <a:avLst>
              <a:gd name="adj1" fmla="val 92314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034A4D8-13D6-76F0-EA84-149FBECD593E}"/>
              </a:ext>
            </a:extLst>
          </p:cNvPr>
          <p:cNvCxnSpPr>
            <a:cxnSpLocks/>
          </p:cNvCxnSpPr>
          <p:nvPr/>
        </p:nvCxnSpPr>
        <p:spPr>
          <a:xfrm flipV="1">
            <a:off x="2966720" y="4399280"/>
            <a:ext cx="4611991" cy="2184400"/>
          </a:xfrm>
          <a:prstGeom prst="bentConnector3">
            <a:avLst>
              <a:gd name="adj1" fmla="val 9295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00138CE-96C3-1C2B-CA37-3E87F9306F53}"/>
              </a:ext>
            </a:extLst>
          </p:cNvPr>
          <p:cNvSpPr/>
          <p:nvPr/>
        </p:nvSpPr>
        <p:spPr>
          <a:xfrm>
            <a:off x="956476" y="6256911"/>
            <a:ext cx="4509729" cy="487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3PL Incoming Mail Data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4F109BF-204F-5205-E940-89EC240EAE89}"/>
              </a:ext>
            </a:extLst>
          </p:cNvPr>
          <p:cNvSpPr/>
          <p:nvPr/>
        </p:nvSpPr>
        <p:spPr>
          <a:xfrm>
            <a:off x="8486244" y="6246597"/>
            <a:ext cx="2873320" cy="48768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Postgres DB :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Supabase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550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97A2C-3633-58EB-6A18-9DB15180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FCA2D9-46B5-6E86-2C24-31B841B46A4F}"/>
              </a:ext>
            </a:extLst>
          </p:cNvPr>
          <p:cNvSpPr txBox="1"/>
          <p:nvPr/>
        </p:nvSpPr>
        <p:spPr>
          <a:xfrm>
            <a:off x="1052054" y="106036"/>
            <a:ext cx="88641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1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>
                <a:solidFill>
                  <a:schemeClr val="tx1"/>
                </a:solidFill>
              </a:rPr>
              <a:t>Prompt</a:t>
            </a:r>
            <a:r>
              <a:rPr lang="en-IN" dirty="0">
                <a:solidFill>
                  <a:srgbClr val="FF0000"/>
                </a:solidFill>
              </a:rPr>
              <a:t>-Driven Data Table Creation in </a:t>
            </a:r>
            <a:r>
              <a:rPr lang="en-IN" dirty="0"/>
              <a:t>Quadratic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D5340-24A2-94CB-5517-82CDE1699524}"/>
              </a:ext>
            </a:extLst>
          </p:cNvPr>
          <p:cNvSpPr txBox="1"/>
          <p:nvPr/>
        </p:nvSpPr>
        <p:spPr>
          <a:xfrm>
            <a:off x="1052054" y="1053068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Date Table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BA1240-A5B1-175B-5CA1-81520D540271}"/>
              </a:ext>
            </a:extLst>
          </p:cNvPr>
          <p:cNvSpPr txBox="1"/>
          <p:nvPr/>
        </p:nvSpPr>
        <p:spPr>
          <a:xfrm>
            <a:off x="1052054" y="1822510"/>
            <a:ext cx="61010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a date table that has the dates from 03-01-2025 (March 1st, 2025)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to 05-31-2025 (May 31st, 2025)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0D7E0-9C31-5F1C-0B6C-84ADC37A68F3}"/>
              </a:ext>
            </a:extLst>
          </p:cNvPr>
          <p:cNvSpPr txBox="1"/>
          <p:nvPr/>
        </p:nvSpPr>
        <p:spPr>
          <a:xfrm>
            <a:off x="1052054" y="1453178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1533B7-4287-86D8-3A91-72EC65863861}"/>
              </a:ext>
            </a:extLst>
          </p:cNvPr>
          <p:cNvSpPr txBox="1"/>
          <p:nvPr/>
        </p:nvSpPr>
        <p:spPr>
          <a:xfrm>
            <a:off x="1052054" y="2984986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Exchange Rate Table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90B247-5C70-5506-3EEF-E9D1C86358F1}"/>
              </a:ext>
            </a:extLst>
          </p:cNvPr>
          <p:cNvSpPr txBox="1"/>
          <p:nvPr/>
        </p:nvSpPr>
        <p:spPr>
          <a:xfrm>
            <a:off x="1052054" y="3754428"/>
            <a:ext cx="70353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Create an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exchange_rate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 table for the period from March 1st, 2025, to May 17th, 2025. Use the 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following API request sample to fetch historical exchange rates: </a:t>
            </a:r>
          </a:p>
          <a:p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response = 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requests.get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f'https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://openexchangerates.org/</a:t>
            </a:r>
            <a:r>
              <a:rPr lang="en-IN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/historical/2024-10</a:t>
            </a:r>
          </a:p>
          <a:p>
            <a:r>
              <a:rPr lang="en-IN" dirty="0">
                <a:latin typeface="Calibri" panose="020F0502020204030204" pitchFamily="34" charset="0"/>
                <a:cs typeface="Calibri" panose="020F0502020204030204" pitchFamily="34" charset="0"/>
              </a:rPr>
              <a:t>21.json?app_id=&lt;Replace your app id here&gt;&amp;symbols=INR')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96F95-43D2-3E4B-7799-F8EE252AF4FC}"/>
              </a:ext>
            </a:extLst>
          </p:cNvPr>
          <p:cNvSpPr txBox="1"/>
          <p:nvPr/>
        </p:nvSpPr>
        <p:spPr>
          <a:xfrm>
            <a:off x="1052054" y="3385096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60970B-7AB9-3D32-D9B3-6DF16D5EC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019" y="2495000"/>
            <a:ext cx="15811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7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69F80-7D27-09E2-0FF3-5FAB69D0C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F40B20-F8FF-0BBD-63DF-3BBDB70B1181}"/>
              </a:ext>
            </a:extLst>
          </p:cNvPr>
          <p:cNvSpPr txBox="1"/>
          <p:nvPr/>
        </p:nvSpPr>
        <p:spPr>
          <a:xfrm>
            <a:off x="1052054" y="106036"/>
            <a:ext cx="99105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1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Data Cleaning and Summarization into Fact Table </a:t>
            </a:r>
            <a:r>
              <a:rPr lang="en-IN" sz="2000" dirty="0">
                <a:solidFill>
                  <a:schemeClr val="tx1"/>
                </a:solidFill>
              </a:rPr>
              <a:t>(</a:t>
            </a:r>
            <a:r>
              <a:rPr lang="en-IN" sz="2000" dirty="0" err="1">
                <a:solidFill>
                  <a:schemeClr val="tx1"/>
                </a:solidFill>
              </a:rPr>
              <a:t>fact_summary</a:t>
            </a:r>
            <a:r>
              <a:rPr lang="en-I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F9CECE-9A7D-67A9-B057-3D431A18A9F3}"/>
              </a:ext>
            </a:extLst>
          </p:cNvPr>
          <p:cNvSpPr txBox="1"/>
          <p:nvPr/>
        </p:nvSpPr>
        <p:spPr>
          <a:xfrm>
            <a:off x="249414" y="1210962"/>
            <a:ext cx="3779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fact_summary</a:t>
            </a:r>
            <a:endParaRPr lang="en-IN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60FC8F-FB96-A4FA-7521-FFA3020A36DD}"/>
              </a:ext>
            </a:extLst>
          </p:cNvPr>
          <p:cNvSpPr txBox="1"/>
          <p:nvPr/>
        </p:nvSpPr>
        <p:spPr>
          <a:xfrm>
            <a:off x="249414" y="1738618"/>
            <a:ext cx="6801626" cy="4478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Create a Python code that: </a:t>
            </a:r>
          </a:p>
          <a:p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Load data from: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fact_order_line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table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dim_products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sheet (skip first row, use second row as headers)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dim_customers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sheet (skip first row, use second row as headers)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Exchange Rate sheet (skip first row, use second row as headers) </a:t>
            </a:r>
          </a:p>
          <a:p>
            <a:pPr marL="285750" indent="-285750">
              <a:buFontTx/>
              <a:buChar char="-"/>
            </a:pPr>
            <a:endParaRPr lang="en-IN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2. Cleans the data: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Convert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to numeric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Strip whitespace from IDs - Remove rows with NULL IDs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Convert IDs to integers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Convert dates to datetime 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3. Merges the tables: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- Orders with products using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product_id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- Result with customers using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customer_id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- Result with exchange rates using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order_placement_date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63D0B5-C480-42DF-0F41-FA2F3A0DCC24}"/>
              </a:ext>
            </a:extLst>
          </p:cNvPr>
          <p:cNvSpPr txBox="1"/>
          <p:nvPr/>
        </p:nvSpPr>
        <p:spPr>
          <a:xfrm>
            <a:off x="1946134" y="1241740"/>
            <a:ext cx="377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</a:t>
            </a:r>
            <a:endParaRPr lang="en-I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336C9-D513-2655-5BEC-F8F33AB6D50A}"/>
              </a:ext>
            </a:extLst>
          </p:cNvPr>
          <p:cNvSpPr txBox="1"/>
          <p:nvPr/>
        </p:nvSpPr>
        <p:spPr>
          <a:xfrm>
            <a:off x="6487654" y="2228671"/>
            <a:ext cx="570434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4. Calculates total amounts: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For USD currency: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price_USD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USD_INR_Rate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order_qty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For INR currency: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price_INR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*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order_qty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5. Clean final output: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Drop intermediate columns: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price_USD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price_INR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, currency, Date,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USD_INR_Rate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- Keep only essential columns: order details, IDs, dates, quantities, delivery information, </a:t>
            </a:r>
          </a:p>
          <a:p>
            <a:pPr lvl="1"/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IN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total_amount</a:t>
            </a: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 (in INR)</a:t>
            </a:r>
          </a:p>
        </p:txBody>
      </p:sp>
    </p:spTree>
    <p:extLst>
      <p:ext uri="{BB962C8B-B14F-4D97-AF65-F5344CB8AC3E}">
        <p14:creationId xmlns:p14="http://schemas.microsoft.com/office/powerpoint/2010/main" val="639669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6E15-5C41-7276-F30B-85440D1D1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23450D-AB92-1C3A-7A5E-8140057485EC}"/>
              </a:ext>
            </a:extLst>
          </p:cNvPr>
          <p:cNvSpPr txBox="1"/>
          <p:nvPr/>
        </p:nvSpPr>
        <p:spPr>
          <a:xfrm>
            <a:off x="1052054" y="106036"/>
            <a:ext cx="99105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1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Supply Chain Domain Knowledge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C456B-B81E-1C5E-05F7-B2FDE8F7343F}"/>
              </a:ext>
            </a:extLst>
          </p:cNvPr>
          <p:cNvSpPr txBox="1"/>
          <p:nvPr/>
        </p:nvSpPr>
        <p:spPr>
          <a:xfrm>
            <a:off x="1052054" y="1606099"/>
            <a:ext cx="61010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✅ Order Performance KPIs</a:t>
            </a:r>
          </a:p>
          <a:p>
            <a:endParaRPr lang="en-IN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Total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Total Order 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Total Backorder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Order Cycle Time (days)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Average Delivery Delay (days)</a:t>
            </a:r>
          </a:p>
          <a:p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🚚 Delivery Performance KPIs</a:t>
            </a:r>
          </a:p>
          <a:p>
            <a:endParaRPr lang="en-IN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On-Time Delivery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In-Full Delivery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On-Time In-Full (OTIF)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Line Fill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Volume Fill Rate</a:t>
            </a:r>
          </a:p>
          <a:p>
            <a:endParaRPr lang="en-IN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📉 Variability &amp; Risk KPIs</a:t>
            </a:r>
          </a:p>
          <a:p>
            <a:endParaRPr lang="en-IN"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Lead Time Variability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500" dirty="0">
                <a:latin typeface="Calibri" panose="020F0502020204030204" pitchFamily="34" charset="0"/>
                <a:cs typeface="Calibri" panose="020F0502020204030204" pitchFamily="34" charset="0"/>
              </a:rPr>
              <a:t>Category Demand Variability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FF2C2A-16CA-FF03-21DA-931242BDA304}"/>
              </a:ext>
            </a:extLst>
          </p:cNvPr>
          <p:cNvSpPr txBox="1"/>
          <p:nvPr/>
        </p:nvSpPr>
        <p:spPr>
          <a:xfrm>
            <a:off x="1052054" y="1049774"/>
            <a:ext cx="1101866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5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KPIs</a:t>
            </a: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ECFC33B-4818-B135-D580-E77D0C397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271" y="1449518"/>
            <a:ext cx="2747227" cy="4557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backorder_qty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order_cycle_time_days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delivery_delay_days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in_full_percent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on_time_flag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reliability_flag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unit_fill_percent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otif_flag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week_of_year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category_demand_variability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lead_time_variability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converted_value_inr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perfect_order_flag</a:t>
            </a:r>
            <a:endParaRPr lang="en-US" alt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C3BC5D-029B-4866-8DC9-1289F339712C}"/>
              </a:ext>
            </a:extLst>
          </p:cNvPr>
          <p:cNvSpPr txBox="1"/>
          <p:nvPr/>
        </p:nvSpPr>
        <p:spPr>
          <a:xfrm>
            <a:off x="6583271" y="1049774"/>
            <a:ext cx="511089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IN" sz="2500" b="1" dirty="0" err="1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ew</a:t>
            </a:r>
            <a:r>
              <a:rPr lang="en-IN" sz="2500" b="1" dirty="0"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Column Created in 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IN" b="1" dirty="0" err="1">
                <a:latin typeface="Calibri" panose="020F0502020204030204" pitchFamily="34" charset="0"/>
                <a:cs typeface="Calibri" panose="020F0502020204030204" pitchFamily="34" charset="0"/>
              </a:rPr>
              <a:t>fact_summary</a:t>
            </a:r>
            <a:r>
              <a:rPr lang="en-IN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2093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98A57-C2FB-FEC0-B32A-A6370D10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CB48BC-521B-7775-6B42-5AB038C385A5}"/>
              </a:ext>
            </a:extLst>
          </p:cNvPr>
          <p:cNvSpPr txBox="1"/>
          <p:nvPr/>
        </p:nvSpPr>
        <p:spPr>
          <a:xfrm>
            <a:off x="1052054" y="106036"/>
            <a:ext cx="99105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1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Business Question : </a:t>
            </a:r>
            <a:r>
              <a:rPr lang="en-IN" sz="2500" dirty="0">
                <a:solidFill>
                  <a:schemeClr val="tx1"/>
                </a:solidFill>
              </a:rPr>
              <a:t>Exercise 1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50689FA1-3336-0C6C-F2FE-A1DB6B855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54" y="949347"/>
            <a:ext cx="10316986" cy="4644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Show me Monthly On time </a:t>
            </a:r>
            <a:r>
              <a:rPr lang="en-US" altLang="en-US" sz="1500" b="1" dirty="0" err="1">
                <a:latin typeface="Calibri" panose="020F0502020204030204" pitchFamily="34" charset="0"/>
                <a:cs typeface="Calibri" panose="020F0502020204030204" pitchFamily="34" charset="0"/>
              </a:rPr>
              <a:t>Performnace</a:t>
            </a: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 by Cities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Show me top 5 customers based on order value and their OTIF %, IF %, OT %. Also add the customer name, customer ID and city in the table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Show me top 5 customers in India based on order value and their OTIF %, IF %, OT %. Also add the customer name, customer ID and city in the table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Quantify the revenue loss attributed to undelivered orders. Revenue Loss from Undelivered Orders (in Millions)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Identify customers with the most significant On-Time, In Full (OTIF) discrepancies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Determine product categories that exhibit low 'In Full' delivery rates.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Calculate the average delay time for late deliveries</a:t>
            </a:r>
          </a:p>
          <a:p>
            <a:pPr marL="342900" marR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500" b="1" dirty="0">
                <a:latin typeface="Calibri" panose="020F0502020204030204" pitchFamily="34" charset="0"/>
                <a:cs typeface="Calibri" panose="020F0502020204030204" pitchFamily="34" charset="0"/>
              </a:rPr>
              <a:t>Identify product categories with the lowest 'In Full' delivery rates. What could this indicate about supply chain bottlenecks?</a:t>
            </a:r>
          </a:p>
        </p:txBody>
      </p:sp>
    </p:spTree>
    <p:extLst>
      <p:ext uri="{BB962C8B-B14F-4D97-AF65-F5344CB8AC3E}">
        <p14:creationId xmlns:p14="http://schemas.microsoft.com/office/powerpoint/2010/main" val="263299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CE4E7-364E-FA45-F8DB-3AE3F77BC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BD77FE-3A39-B454-A9AD-2234B4CF4E1A}"/>
              </a:ext>
            </a:extLst>
          </p:cNvPr>
          <p:cNvSpPr txBox="1"/>
          <p:nvPr/>
        </p:nvSpPr>
        <p:spPr>
          <a:xfrm>
            <a:off x="1052054" y="106036"/>
            <a:ext cx="991058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000" b="1">
                <a:ln w="0"/>
                <a:solidFill>
                  <a:schemeClr val="accent5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IN" dirty="0">
                <a:solidFill>
                  <a:srgbClr val="FF0000"/>
                </a:solidFill>
              </a:rPr>
              <a:t>Business Question : </a:t>
            </a:r>
            <a:r>
              <a:rPr lang="en-IN" sz="2500" dirty="0">
                <a:solidFill>
                  <a:schemeClr val="tx1"/>
                </a:solidFill>
              </a:rPr>
              <a:t>Exercise 2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FC9CA-E2AD-20CE-B81F-2FBE532B2438}"/>
              </a:ext>
            </a:extLst>
          </p:cNvPr>
          <p:cNvSpPr txBox="1"/>
          <p:nvPr/>
        </p:nvSpPr>
        <p:spPr>
          <a:xfrm>
            <a:off x="1052054" y="1140153"/>
            <a:ext cx="10499866" cy="3721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Which product categories are facing the highest fulfilment and delivery challenges?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Are any customers consistently missing OTIF targets?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Where is lead‑time variability threatening service levels?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Which weeks experienced the worst demand swings and did that impact service?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Do long delivery delays correlate with larger backorders?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Which customers are improving—or worsening—in order cycle time?</a:t>
            </a:r>
          </a:p>
          <a:p>
            <a:pPr marL="34290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IN" sz="1500" b="1" dirty="0">
                <a:latin typeface="Calibri" panose="020F0502020204030204" pitchFamily="34" charset="0"/>
                <a:cs typeface="Calibri" panose="020F0502020204030204" pitchFamily="34" charset="0"/>
              </a:rPr>
              <a:t>Are metro and non‑metro customers served differently?</a:t>
            </a:r>
          </a:p>
          <a:p>
            <a:pPr marL="342900" lvl="0" indent="-34290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27030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124</TotalTime>
  <Words>1032</Words>
  <Application>Microsoft Office PowerPoint</Application>
  <PresentationFormat>Widescreen</PresentationFormat>
  <Paragraphs>194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Century Gothic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savkare</dc:creator>
  <cp:lastModifiedBy>sachin savkare</cp:lastModifiedBy>
  <cp:revision>1</cp:revision>
  <dcterms:created xsi:type="dcterms:W3CDTF">2025-07-19T11:31:57Z</dcterms:created>
  <dcterms:modified xsi:type="dcterms:W3CDTF">2025-07-19T13:36:56Z</dcterms:modified>
</cp:coreProperties>
</file>