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83" r:id="rId3"/>
    <p:sldId id="260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7FE4-FDA7-4ADA-8F5F-6B0C75184B6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BA43-275D-424B-8BB3-D3361AAF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E80BA-9625-4067-BCB6-A637A9804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E80BA-9625-4067-BCB6-A637A9804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7B19-168E-4C7D-8EA1-4FEE8C23873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rdet.readthedocs.io/en/la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path.html#module-os.path" TargetMode="External"/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384" y="2308302"/>
            <a:ext cx="9144000" cy="7136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447" y="5975041"/>
            <a:ext cx="3598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https://docs.python.org/3/tutorial/index.html</a:t>
            </a:r>
            <a:r>
              <a:rPr lang="en-US" sz="1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447" y="6344373"/>
            <a:ext cx="3525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https://docs.python.org/3/library/index.html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7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152" y="390942"/>
            <a:ext cx="5281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>
                <a:solidFill>
                  <a:srgbClr val="333333"/>
                </a:solidFill>
              </a:rPr>
              <a:t>flags</a:t>
            </a:r>
            <a:r>
              <a:rPr lang="zh-CN" altLang="en-US" sz="1400" dirty="0">
                <a:solidFill>
                  <a:srgbClr val="333333"/>
                </a:solidFill>
              </a:rPr>
              <a:t> </a:t>
            </a:r>
            <a:r>
              <a:rPr lang="en-US" altLang="zh-CN" sz="1400" dirty="0">
                <a:solidFill>
                  <a:srgbClr val="333333"/>
                </a:solidFill>
              </a:rPr>
              <a:t>-- </a:t>
            </a:r>
            <a:r>
              <a:rPr lang="zh-CN" altLang="en-US" sz="1400" dirty="0">
                <a:solidFill>
                  <a:srgbClr val="333333"/>
                </a:solidFill>
              </a:rPr>
              <a:t>该参数可以是以下选项，多个使用 </a:t>
            </a:r>
            <a:r>
              <a:rPr lang="en-US" altLang="zh-CN" sz="1400" dirty="0">
                <a:solidFill>
                  <a:srgbClr val="333333"/>
                </a:solidFill>
              </a:rPr>
              <a:t>"|" </a:t>
            </a:r>
            <a:r>
              <a:rPr lang="zh-CN" altLang="en-US" sz="1400" dirty="0">
                <a:solidFill>
                  <a:srgbClr val="333333"/>
                </a:solidFill>
              </a:rPr>
              <a:t>隔开</a:t>
            </a:r>
            <a:r>
              <a:rPr lang="zh-CN" altLang="en-US" sz="1400" dirty="0" smtClean="0">
                <a:solidFill>
                  <a:srgbClr val="333333"/>
                </a:solidFill>
              </a:rPr>
              <a:t>：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os.O_RDONLY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以只读的方式打开 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os.O_WRONLY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以只写的方式打开 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os.O_RDWR</a:t>
            </a:r>
            <a:r>
              <a:rPr lang="en-US" altLang="zh-CN" sz="1400" b="1" dirty="0">
                <a:solidFill>
                  <a:srgbClr val="333333"/>
                </a:solidFill>
              </a:rPr>
              <a:t> :</a:t>
            </a:r>
            <a:r>
              <a:rPr lang="zh-CN" altLang="en-US" sz="1400" dirty="0">
                <a:solidFill>
                  <a:srgbClr val="333333"/>
                </a:solidFill>
              </a:rPr>
              <a:t> 以读写的方式打</a:t>
            </a:r>
            <a:r>
              <a:rPr lang="zh-CN" altLang="en-US" sz="1400" dirty="0" smtClean="0">
                <a:solidFill>
                  <a:srgbClr val="333333"/>
                </a:solidFill>
              </a:rPr>
              <a:t>开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os.O_NONBLOCK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打开时不阻</a:t>
            </a:r>
            <a:r>
              <a:rPr lang="zh-CN" altLang="en-US" sz="1400" dirty="0" smtClean="0">
                <a:solidFill>
                  <a:srgbClr val="333333"/>
                </a:solidFill>
              </a:rPr>
              <a:t>塞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os.O_APPEND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以追加的方式打</a:t>
            </a:r>
            <a:r>
              <a:rPr lang="zh-CN" altLang="en-US" sz="1400" dirty="0" smtClean="0">
                <a:solidFill>
                  <a:srgbClr val="333333"/>
                </a:solidFill>
              </a:rPr>
              <a:t>开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os.O_CREAT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创建并打开一个新文</a:t>
            </a:r>
            <a:r>
              <a:rPr lang="zh-CN" altLang="en-US" sz="1400" dirty="0" smtClean="0">
                <a:solidFill>
                  <a:srgbClr val="333333"/>
                </a:solidFill>
              </a:rPr>
              <a:t>件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os.O_TRUNC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打开一个文件并截断它的长度为零（必须有写权限</a:t>
            </a:r>
            <a:r>
              <a:rPr lang="zh-CN" altLang="en-US" sz="1400" dirty="0" smtClean="0">
                <a:solidFill>
                  <a:srgbClr val="333333"/>
                </a:solidFill>
              </a:rPr>
              <a:t>）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os.O_EXCL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如果指定的文件存在，返回错</a:t>
            </a:r>
            <a:r>
              <a:rPr lang="zh-CN" altLang="en-US" sz="1400" dirty="0" smtClean="0">
                <a:solidFill>
                  <a:srgbClr val="333333"/>
                </a:solidFill>
              </a:rPr>
              <a:t>误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os.O_SHLOCK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自动获取共享</a:t>
            </a:r>
            <a:r>
              <a:rPr lang="zh-CN" altLang="en-US" sz="1400" dirty="0" smtClean="0">
                <a:solidFill>
                  <a:srgbClr val="333333"/>
                </a:solidFill>
              </a:rPr>
              <a:t>锁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os.O_EXLOCK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自动获取独立</a:t>
            </a:r>
            <a:r>
              <a:rPr lang="zh-CN" altLang="en-US" sz="1400" dirty="0" smtClean="0">
                <a:solidFill>
                  <a:srgbClr val="333333"/>
                </a:solidFill>
              </a:rPr>
              <a:t>锁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os.O_DIRECT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消除或减少缓存效</a:t>
            </a:r>
            <a:r>
              <a:rPr lang="zh-CN" altLang="en-US" sz="1400" dirty="0" smtClean="0">
                <a:solidFill>
                  <a:srgbClr val="333333"/>
                </a:solidFill>
              </a:rPr>
              <a:t>果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os.O_FSYNC</a:t>
            </a:r>
            <a:r>
              <a:rPr lang="en-US" altLang="zh-CN" sz="1400" b="1" dirty="0">
                <a:solidFill>
                  <a:srgbClr val="333333"/>
                </a:solidFill>
              </a:rPr>
              <a:t> :</a:t>
            </a:r>
            <a:r>
              <a:rPr lang="zh-CN" altLang="en-US" sz="1400" dirty="0">
                <a:solidFill>
                  <a:srgbClr val="333333"/>
                </a:solidFill>
              </a:rPr>
              <a:t> 同步写</a:t>
            </a:r>
            <a:r>
              <a:rPr lang="zh-CN" altLang="en-US" sz="1400" dirty="0" smtClean="0">
                <a:solidFill>
                  <a:srgbClr val="333333"/>
                </a:solidFill>
              </a:rPr>
              <a:t>入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333333"/>
                </a:solidFill>
              </a:rPr>
              <a:t>os.O_NOFOLLOW</a:t>
            </a:r>
            <a:r>
              <a:rPr lang="en-US" altLang="zh-CN" sz="1400" b="1" dirty="0">
                <a:solidFill>
                  <a:srgbClr val="333333"/>
                </a:solidFill>
              </a:rPr>
              <a:t>:</a:t>
            </a:r>
            <a:r>
              <a:rPr lang="zh-CN" altLang="en-US" sz="1400" dirty="0">
                <a:solidFill>
                  <a:srgbClr val="333333"/>
                </a:solidFill>
              </a:rPr>
              <a:t> 不追踪软链接</a:t>
            </a:r>
            <a:endParaRPr lang="zh-CN" altLang="en-US" sz="1400" b="0" i="0" u="none" strike="noStrike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os.walk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278" y="920196"/>
            <a:ext cx="1007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os.walk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followlinks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89614"/>
              </p:ext>
            </p:extLst>
          </p:nvPr>
        </p:nvGraphicFramePr>
        <p:xfrm>
          <a:off x="644205" y="2233113"/>
          <a:ext cx="10501971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736">
                  <a:extLst>
                    <a:ext uri="{9D8B030D-6E8A-4147-A177-3AD203B41FA5}">
                      <a16:colId xmlns:a16="http://schemas.microsoft.com/office/drawing/2014/main" val="1551648510"/>
                    </a:ext>
                  </a:extLst>
                </a:gridCol>
                <a:gridCol w="5437578">
                  <a:extLst>
                    <a:ext uri="{9D8B030D-6E8A-4147-A177-3AD203B41FA5}">
                      <a16:colId xmlns:a16="http://schemas.microsoft.com/office/drawing/2014/main" val="956350933"/>
                    </a:ext>
                  </a:extLst>
                </a:gridCol>
                <a:gridCol w="3500657">
                  <a:extLst>
                    <a:ext uri="{9D8B030D-6E8A-4147-A177-3AD203B41FA5}">
                      <a16:colId xmlns:a16="http://schemas.microsoft.com/office/drawing/2014/main" val="9085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4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path of</a:t>
                      </a:r>
                      <a:r>
                        <a:rPr lang="en-US" baseline="0" dirty="0" smtClean="0"/>
                        <a:t> the tree root directory.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</a:t>
                      </a:r>
                      <a:r>
                        <a:rPr lang="en-US" baseline="0" dirty="0" smtClean="0"/>
                        <a:t>e order to traverse the tree.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8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calls a function to handle potential errors.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8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followlinks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altLang="zh-CN" dirty="0" smtClean="0"/>
                        <a:t>rue for iterating directories pointed</a:t>
                      </a:r>
                      <a:r>
                        <a:rPr lang="en-US" altLang="zh-CN" baseline="0" dirty="0" smtClean="0"/>
                        <a:t> by </a:t>
                      </a:r>
                      <a:r>
                        <a:rPr lang="en-US" altLang="zh-CN" dirty="0" smtClean="0"/>
                        <a:t>shortcuts</a:t>
                      </a:r>
                      <a:r>
                        <a:rPr lang="en-US" altLang="zh-CN" baseline="0" dirty="0" smtClean="0"/>
                        <a:t> or symbolic links (in Linux).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575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045" y="1496258"/>
            <a:ext cx="103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walk through the directory tree in top-down or bottom-up order, and returns a generator.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045" y="4724076"/>
            <a:ext cx="81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yields (yield returns) a 3-tuple (</a:t>
            </a:r>
            <a:r>
              <a:rPr lang="en-US" dirty="0" err="1" smtClean="0"/>
              <a:t>dirpath</a:t>
            </a:r>
            <a:r>
              <a:rPr lang="en-US" dirty="0" smtClean="0"/>
              <a:t>/root, </a:t>
            </a:r>
            <a:r>
              <a:rPr lang="en-US" dirty="0" err="1" smtClean="0"/>
              <a:t>dirnames</a:t>
            </a:r>
            <a:r>
              <a:rPr lang="en-US" dirty="0" smtClean="0"/>
              <a:t>, filenames)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79000"/>
              </p:ext>
            </p:extLst>
          </p:nvPr>
        </p:nvGraphicFramePr>
        <p:xfrm>
          <a:off x="644205" y="5191988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1445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931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directory path of the tree/subtree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</a:t>
                      </a:r>
                      <a:r>
                        <a:rPr lang="en-US" baseline="0" dirty="0" smtClean="0"/>
                        <a:t> of all folders under this root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list of all files under this root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30974" y="795136"/>
            <a:ext cx="6238178" cy="4036016"/>
            <a:chOff x="497159" y="360239"/>
            <a:chExt cx="6238178" cy="4036016"/>
          </a:xfrm>
        </p:grpSpPr>
        <p:sp>
          <p:nvSpPr>
            <p:cNvPr id="2" name="TextBox 1"/>
            <p:cNvSpPr txBox="1"/>
            <p:nvPr/>
          </p:nvSpPr>
          <p:spPr>
            <a:xfrm>
              <a:off x="2497873" y="360239"/>
              <a:ext cx="1304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os.walk_practice</a:t>
              </a:r>
              <a:endParaRPr lang="en-US" sz="12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7159" y="1539680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level_0_0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47592" y="1529337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level_0_1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23479" y="1529338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level_0_2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8973" y="2948045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level_1_0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7159" y="2937704"/>
              <a:ext cx="795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level_1_0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3912" y="1539680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File_0_0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6829" y="1539679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File_0_1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9477" y="2937703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File_1_0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4225" y="2937703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File_1_1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159" y="4119256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File_2_0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95118" y="637238"/>
              <a:ext cx="1942867" cy="9024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078076" y="647580"/>
              <a:ext cx="759909" cy="910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37985" y="632067"/>
              <a:ext cx="499599" cy="9263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33572" y="647580"/>
              <a:ext cx="1613910" cy="910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33572" y="637238"/>
              <a:ext cx="2780722" cy="9211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95119" y="1758262"/>
              <a:ext cx="971432" cy="1195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785361" y="1758261"/>
              <a:ext cx="75153" cy="1213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66551" y="1739958"/>
              <a:ext cx="638064" cy="12479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37584" y="1768604"/>
              <a:ext cx="16379" cy="1179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7" idx="2"/>
            </p:cNvCxnSpPr>
            <p:nvPr/>
          </p:nvCxnSpPr>
          <p:spPr>
            <a:xfrm flipH="1">
              <a:off x="813928" y="3214703"/>
              <a:ext cx="81191" cy="940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6519751" y="246082"/>
            <a:ext cx="5047409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1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1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11F3F"/>
                </a:solidFill>
                <a:latin typeface="Consolas" panose="020B0609020204030204" pitchFamily="49" charset="0"/>
              </a:rPr>
              <a:t>s.walk_practice</a:t>
            </a:r>
            <a:r>
              <a:rPr lang="en-US" sz="1100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root,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files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(files)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69152" y="1993325"/>
            <a:ext cx="4835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C:\Python_Repo\Lecture_2\os.walk_practice</a:t>
            </a:r>
          </a:p>
          <a:p>
            <a:r>
              <a:rPr lang="en-US" sz="1200" dirty="0"/>
              <a:t>['Level_0_0', 'Level_0_1', 'Level_0_2']</a:t>
            </a:r>
          </a:p>
          <a:p>
            <a:r>
              <a:rPr lang="en-US" sz="1200" dirty="0"/>
              <a:t>['File_0_0.txt', 'File_0_1.txt']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C:\Python_Repo\Lecture_2\os.walk_practice\Level_0_0</a:t>
            </a:r>
          </a:p>
          <a:p>
            <a:r>
              <a:rPr lang="en-US" sz="1200" dirty="0"/>
              <a:t>[]</a:t>
            </a:r>
          </a:p>
          <a:p>
            <a:r>
              <a:rPr lang="en-US" sz="1200" dirty="0"/>
              <a:t>[]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C:\Python_Repo\Lecture_2\os.walk_practice\Level_0_1</a:t>
            </a:r>
          </a:p>
          <a:p>
            <a:r>
              <a:rPr lang="en-US" sz="1200" dirty="0"/>
              <a:t>['Level_1_0']</a:t>
            </a:r>
          </a:p>
          <a:p>
            <a:r>
              <a:rPr lang="en-US" sz="1200" dirty="0"/>
              <a:t>['File_1_0.txt', 'File_1_1.txt']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C:\Python_Repo\Lecture_2\os.walk_practice\Level_0_1\Level_1_0</a:t>
            </a:r>
          </a:p>
          <a:p>
            <a:r>
              <a:rPr lang="en-US" sz="1200" dirty="0"/>
              <a:t>[]</a:t>
            </a:r>
          </a:p>
          <a:p>
            <a:r>
              <a:rPr lang="en-US" sz="1200" dirty="0"/>
              <a:t>['File_2_0.txt']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C:\Python_Repo\Lecture_2\os.walk_practice\Level_0_2</a:t>
            </a:r>
          </a:p>
          <a:p>
            <a:r>
              <a:rPr lang="en-US" sz="1200" dirty="0"/>
              <a:t>['Level_1_0']</a:t>
            </a:r>
          </a:p>
          <a:p>
            <a:r>
              <a:rPr lang="en-US" sz="1200" dirty="0"/>
              <a:t>[]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C:\Python_Repo\Lecture_2\os.walk_practice\Level_0_2\Level_1_0</a:t>
            </a:r>
          </a:p>
          <a:p>
            <a:r>
              <a:rPr lang="en-US" sz="1200" dirty="0"/>
              <a:t>[]</a:t>
            </a:r>
          </a:p>
          <a:p>
            <a:r>
              <a:rPr lang="en-US" sz="12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4660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35921" y="1974576"/>
            <a:ext cx="466085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C:\Python_Repo\Lecture_2\os.walk_practice\Level_0_0</a:t>
            </a:r>
          </a:p>
          <a:p>
            <a:r>
              <a:rPr lang="en-US" sz="1200" dirty="0"/>
              <a:t>[]</a:t>
            </a:r>
          </a:p>
          <a:p>
            <a:r>
              <a:rPr lang="en-US" sz="1200" dirty="0"/>
              <a:t>[]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C:\Python_Repo\Lecture_2\os.walk_practice\Level_0_1\Level_1_0</a:t>
            </a:r>
          </a:p>
          <a:p>
            <a:r>
              <a:rPr lang="en-US" sz="1200" dirty="0"/>
              <a:t>[]</a:t>
            </a:r>
          </a:p>
          <a:p>
            <a:r>
              <a:rPr lang="en-US" sz="1200" dirty="0"/>
              <a:t>['File_2_0.txt']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C:\Python_Repo\Lecture_2\os.walk_practice\Level_0_1</a:t>
            </a:r>
          </a:p>
          <a:p>
            <a:r>
              <a:rPr lang="en-US" sz="1200" dirty="0"/>
              <a:t>['Level_1_0']</a:t>
            </a:r>
          </a:p>
          <a:p>
            <a:r>
              <a:rPr lang="en-US" sz="1200" dirty="0"/>
              <a:t>['File_1_0.txt', 'File_1_1.txt']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C:\Python_Repo\Lecture_2\os.walk_practice\Level_0_2\Level_1_0</a:t>
            </a:r>
          </a:p>
          <a:p>
            <a:r>
              <a:rPr lang="en-US" sz="1200" dirty="0"/>
              <a:t>[]</a:t>
            </a:r>
          </a:p>
          <a:p>
            <a:r>
              <a:rPr lang="en-US" sz="1200" dirty="0"/>
              <a:t>[]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C:\Python_Repo\Lecture_2\os.walk_practice\Level_0_2</a:t>
            </a:r>
          </a:p>
          <a:p>
            <a:r>
              <a:rPr lang="en-US" sz="1200" dirty="0"/>
              <a:t>['Level_1_0']</a:t>
            </a:r>
          </a:p>
          <a:p>
            <a:r>
              <a:rPr lang="en-US" sz="1200" dirty="0"/>
              <a:t>[]</a:t>
            </a:r>
          </a:p>
          <a:p>
            <a:endParaRPr lang="en-US" sz="1200" dirty="0"/>
          </a:p>
          <a:p>
            <a:r>
              <a:rPr lang="en-US" sz="1200" dirty="0"/>
              <a:t>C:\Python_Repo\Lecture_2\os.walk_practice</a:t>
            </a:r>
          </a:p>
          <a:p>
            <a:r>
              <a:rPr lang="en-US" sz="1200" dirty="0"/>
              <a:t>['Level_0_0', 'Level_0_1', 'Level_0_2']</a:t>
            </a:r>
          </a:p>
          <a:p>
            <a:r>
              <a:rPr lang="en-US" sz="1200" dirty="0"/>
              <a:t>['File_0_0.txt', 'File_0_1.txt']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30974" y="795136"/>
            <a:ext cx="6238178" cy="4036016"/>
            <a:chOff x="497159" y="360239"/>
            <a:chExt cx="6238178" cy="4036016"/>
          </a:xfrm>
        </p:grpSpPr>
        <p:sp>
          <p:nvSpPr>
            <p:cNvPr id="29" name="TextBox 28"/>
            <p:cNvSpPr txBox="1"/>
            <p:nvPr/>
          </p:nvSpPr>
          <p:spPr>
            <a:xfrm>
              <a:off x="2497873" y="360239"/>
              <a:ext cx="1304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os.walk_practice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159" y="1539680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level_0_0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7592" y="1529337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level_0_1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3479" y="1529338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level_0_2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973" y="2948045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level_1_0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7159" y="2937704"/>
              <a:ext cx="795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level_1_0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3912" y="1539680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File_0_0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6829" y="1539679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File_0_1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9477" y="2937703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File_1_0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4225" y="2937703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File_1_1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159" y="4119256"/>
              <a:ext cx="1438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File_2_0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895118" y="637238"/>
              <a:ext cx="1942867" cy="9024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78076" y="647580"/>
              <a:ext cx="759909" cy="910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837985" y="632067"/>
              <a:ext cx="499599" cy="9263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33572" y="647580"/>
              <a:ext cx="1613910" cy="910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833572" y="637238"/>
              <a:ext cx="2780722" cy="9211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895119" y="1758262"/>
              <a:ext cx="971432" cy="1195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785361" y="1758261"/>
              <a:ext cx="75153" cy="1213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66551" y="1739958"/>
              <a:ext cx="638064" cy="12479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37584" y="1768604"/>
              <a:ext cx="16379" cy="1179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7" idx="2"/>
            </p:cNvCxnSpPr>
            <p:nvPr/>
          </p:nvCxnSpPr>
          <p:spPr>
            <a:xfrm flipH="1">
              <a:off x="813928" y="3214703"/>
              <a:ext cx="81191" cy="940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6519751" y="246082"/>
            <a:ext cx="5047409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1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1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11F3F"/>
                </a:solidFill>
                <a:latin typeface="Consolas" panose="020B0609020204030204" pitchFamily="49" charset="0"/>
              </a:rPr>
              <a:t>s.walk_practice</a:t>
            </a:r>
            <a:r>
              <a:rPr lang="en-US" sz="1100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root,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files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1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(files)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278" y="291041"/>
            <a:ext cx="878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 err="1">
                <a:solidFill>
                  <a:srgbClr val="811F3F"/>
                </a:solidFill>
                <a:latin typeface="Consolas" panose="020B0609020204030204" pitchFamily="49" charset="0"/>
              </a:rPr>
              <a:t>s.walk_practice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278" y="1326433"/>
            <a:ext cx="6765074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root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files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followlinks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(root,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files)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followlinks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1650" y="1326433"/>
            <a:ext cx="416126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C:\Python_Repo\Lecture_2\os.walk_practice</a:t>
            </a:r>
          </a:p>
          <a:p>
            <a:r>
              <a:rPr lang="en-US" sz="1300" dirty="0"/>
              <a:t>['Level_0_0', 'Level_0_1', 'Level_0_2']</a:t>
            </a:r>
          </a:p>
          <a:p>
            <a:r>
              <a:rPr lang="en-US" sz="1300" dirty="0"/>
              <a:t>['File_0_0.txt', 'File_0_1.txt']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278" y="2669602"/>
            <a:ext cx="4278352" cy="6924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osTuple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(p):</a:t>
            </a:r>
          </a:p>
          <a:p>
            <a:r>
              <a:rPr lang="en-US" sz="13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osTuple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break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1335" y="2669601"/>
            <a:ext cx="65420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('C:\\</a:t>
            </a:r>
            <a:r>
              <a:rPr lang="en-US" sz="1300" dirty="0" err="1"/>
              <a:t>Python_Repo</a:t>
            </a:r>
            <a:r>
              <a:rPr lang="en-US" sz="1300" dirty="0"/>
              <a:t>\\Lecture_2\\</a:t>
            </a:r>
            <a:r>
              <a:rPr lang="en-US" sz="1300" dirty="0" err="1"/>
              <a:t>os.walk_practice</a:t>
            </a:r>
            <a:r>
              <a:rPr lang="en-US" sz="1300" dirty="0"/>
              <a:t>', ['Level_0_0', 'Level_0_1', 'Level_0_2'], ['File_0_0.txt', 'File_0_1.txt'])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278" y="3865022"/>
            <a:ext cx="4248615" cy="6924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ow =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3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one_walk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(ow)</a:t>
            </a: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one_walk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598" y="3812715"/>
            <a:ext cx="62632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('C:\\</a:t>
            </a:r>
            <a:r>
              <a:rPr lang="en-US" sz="1300" dirty="0" err="1"/>
              <a:t>Python_Repo</a:t>
            </a:r>
            <a:r>
              <a:rPr lang="en-US" sz="1300" dirty="0"/>
              <a:t>\\Lecture_2\\</a:t>
            </a:r>
            <a:r>
              <a:rPr lang="en-US" sz="1300" dirty="0" err="1"/>
              <a:t>os.walk_practice</a:t>
            </a:r>
            <a:r>
              <a:rPr lang="en-US" sz="1300" dirty="0"/>
              <a:t>', ['Level_0_0', 'Level_0_1', 'Level_0_2'], ['File_0_0.txt', 'File_0_1.txt'])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278" y="5319131"/>
            <a:ext cx="11485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Questions: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How to control the depth?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How to walk under the current directory (not recursive) like “</a:t>
            </a:r>
            <a:r>
              <a:rPr lang="en-US" sz="1400" dirty="0" err="1"/>
              <a:t>SearchOption.TopDirectoryOnly</a:t>
            </a:r>
            <a:r>
              <a:rPr lang="en-US" sz="1400" dirty="0"/>
              <a:t>” in C#? 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537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914" y="289260"/>
            <a:ext cx="316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Q1. How </a:t>
            </a:r>
            <a:r>
              <a:rPr lang="en-US" dirty="0"/>
              <a:t>the control the depth?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737" y="814039"/>
            <a:ext cx="6713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Top/Root: </a:t>
            </a:r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Python_Repo\Lecture_2\os.walk_practice</a:t>
            </a:r>
          </a:p>
          <a:p>
            <a:r>
              <a:rPr lang="en-US" sz="1400" b="1" dirty="0" smtClean="0">
                <a:solidFill>
                  <a:srgbClr val="00B0F0"/>
                </a:solidFill>
              </a:rPr>
              <a:t>Depth + 1: </a:t>
            </a:r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Python_Repo\Lecture_2\os.walk_practice\Level_0_0</a:t>
            </a:r>
          </a:p>
          <a:p>
            <a:r>
              <a:rPr lang="en-US" sz="1400" b="1" dirty="0" smtClean="0">
                <a:solidFill>
                  <a:srgbClr val="00B0F0"/>
                </a:solidFill>
              </a:rPr>
              <a:t>Depth </a:t>
            </a:r>
            <a:r>
              <a:rPr lang="en-US" sz="1400" b="1" dirty="0">
                <a:solidFill>
                  <a:srgbClr val="00B0F0"/>
                </a:solidFill>
              </a:rPr>
              <a:t>+ 1: </a:t>
            </a:r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Python_Repo\Lecture_2\os.walk_practice\Level_0_1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Depth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2: </a:t>
            </a:r>
            <a:r>
              <a:rPr lang="en-US" sz="1400" dirty="0" smtClean="0"/>
              <a:t>C</a:t>
            </a:r>
            <a:r>
              <a:rPr lang="en-US" sz="1400" dirty="0"/>
              <a:t>:\Python_Repo\Lecture_2\os.walk_practice\Level_0_1\Level_1_0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737" y="3229907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2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2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11F3F"/>
                </a:solidFill>
                <a:latin typeface="Consolas" panose="020B0609020204030204" pitchFamily="49" charset="0"/>
              </a:rPr>
              <a:t>s.walk_practice</a:t>
            </a:r>
            <a:r>
              <a:rPr lang="en-US" sz="1200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root,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files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depth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(root[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(p):].count(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os.sep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1923593"/>
            <a:ext cx="8591550" cy="1057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9575" y="4867504"/>
            <a:ext cx="214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depth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(p):])</a:t>
            </a:r>
          </a:p>
          <a:p>
            <a:r>
              <a:rPr lang="fr-F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1991" y="3374785"/>
            <a:ext cx="56164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1400" dirty="0"/>
          </a:p>
          <a:p>
            <a:r>
              <a:rPr lang="en-US" sz="1400" dirty="0"/>
              <a:t>C:\Python_Repo\Lecture_2\os.walk_practice</a:t>
            </a:r>
          </a:p>
          <a:p>
            <a:endParaRPr lang="en-US" sz="1400" dirty="0"/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\Level_0_0</a:t>
            </a:r>
          </a:p>
          <a:p>
            <a:r>
              <a:rPr lang="en-US" sz="1400" dirty="0"/>
              <a:t>C:\Python_Repo\Lecture_2\os.walk_practice\Level_0_0</a:t>
            </a:r>
          </a:p>
          <a:p>
            <a:endParaRPr lang="en-US" sz="1400" dirty="0"/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\Level_0_1</a:t>
            </a:r>
          </a:p>
          <a:p>
            <a:r>
              <a:rPr lang="en-US" sz="1400" dirty="0"/>
              <a:t>C:\Python_Repo\Lecture_2\os.walk_practice\Level_0_1</a:t>
            </a:r>
          </a:p>
          <a:p>
            <a:endParaRPr lang="en-US" sz="1400" dirty="0"/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\Level_0_1\Level_1_0</a:t>
            </a:r>
          </a:p>
          <a:p>
            <a:r>
              <a:rPr lang="en-US" sz="1400" dirty="0"/>
              <a:t>C:\Python_Repo\Lecture_2\os.walk_practice\Level_0_1\Level_1_0</a:t>
            </a:r>
          </a:p>
        </p:txBody>
      </p:sp>
    </p:spTree>
    <p:extLst>
      <p:ext uri="{BB962C8B-B14F-4D97-AF65-F5344CB8AC3E}">
        <p14:creationId xmlns:p14="http://schemas.microsoft.com/office/powerpoint/2010/main" val="38762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914" y="289260"/>
            <a:ext cx="328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Q2. “</a:t>
            </a:r>
            <a:r>
              <a:rPr lang="en-US" dirty="0" err="1" smtClean="0"/>
              <a:t>SearchOption.TopDirectory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737" y="814039"/>
            <a:ext cx="6713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Top/Root: </a:t>
            </a:r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Python_Repo\Lecture_2\os.walk_practice</a:t>
            </a:r>
          </a:p>
          <a:p>
            <a:r>
              <a:rPr lang="en-US" sz="1400" b="1" dirty="0" smtClean="0">
                <a:solidFill>
                  <a:srgbClr val="00B0F0"/>
                </a:solidFill>
              </a:rPr>
              <a:t>Depth + 1: </a:t>
            </a:r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Python_Repo\Lecture_2\os.walk_practice\Level_0_0</a:t>
            </a:r>
          </a:p>
          <a:p>
            <a:r>
              <a:rPr lang="en-US" sz="1400" b="1" dirty="0" smtClean="0">
                <a:solidFill>
                  <a:srgbClr val="00B0F0"/>
                </a:solidFill>
              </a:rPr>
              <a:t>Depth </a:t>
            </a:r>
            <a:r>
              <a:rPr lang="en-US" sz="1400" b="1" dirty="0">
                <a:solidFill>
                  <a:srgbClr val="00B0F0"/>
                </a:solidFill>
              </a:rPr>
              <a:t>+ 1: </a:t>
            </a:r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Python_Repo\Lecture_2\os.walk_practice\Level_0_1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Depth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2: </a:t>
            </a:r>
            <a:r>
              <a:rPr lang="en-US" sz="1400" dirty="0" smtClean="0"/>
              <a:t>C</a:t>
            </a:r>
            <a:r>
              <a:rPr lang="en-US" sz="1400" dirty="0"/>
              <a:t>:\Python_Repo\Lecture_2\os.walk_practice\Level_0_1\Level_1_0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737" y="3013040"/>
            <a:ext cx="4732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2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2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11F3F"/>
                </a:solidFill>
                <a:latin typeface="Consolas" panose="020B0609020204030204" pitchFamily="49" charset="0"/>
              </a:rPr>
              <a:t>s.walk_practice</a:t>
            </a:r>
            <a:r>
              <a:rPr lang="en-US" sz="1200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root,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files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topdown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root != p:</a:t>
            </a:r>
          </a:p>
          <a:p>
            <a:r>
              <a:rPr lang="en-US" sz="1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  break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157" y="3259662"/>
            <a:ext cx="4197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C:\Python_Repo\Lecture_2\os.walk_practice</a:t>
            </a:r>
          </a:p>
          <a:p>
            <a:r>
              <a:rPr lang="en-US" sz="1400" dirty="0"/>
              <a:t>['Level_0_0', 'Level_0_1', 'Level_0_2']</a:t>
            </a:r>
          </a:p>
          <a:p>
            <a:r>
              <a:rPr lang="en-US" sz="1400" dirty="0"/>
              <a:t>['File_0_0.txt', 'File_0_1.txt']</a:t>
            </a:r>
          </a:p>
        </p:txBody>
      </p:sp>
    </p:spTree>
    <p:extLst>
      <p:ext uri="{BB962C8B-B14F-4D97-AF65-F5344CB8AC3E}">
        <p14:creationId xmlns:p14="http://schemas.microsoft.com/office/powerpoint/2010/main" val="235935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6314" y="2219092"/>
            <a:ext cx="34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</a:t>
            </a:r>
            <a:r>
              <a:rPr lang="en-US" altLang="zh-CN" sz="4800" dirty="0" smtClean="0"/>
              <a:t>hank you</a:t>
            </a:r>
            <a:r>
              <a:rPr lang="en-US" altLang="zh-CN" sz="4800" dirty="0"/>
              <a:t>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64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991" y="32198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format_1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'a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format_2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{0}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{1}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.format(a, b)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9991" y="15816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 = 2;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format1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, b =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format2 =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 = {0}, b = {1}"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ormat a string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Built-in Function: open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376" y="774553"/>
            <a:ext cx="111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open(): It opens a file and return a corresponding file object, or throws </a:t>
            </a:r>
            <a:r>
              <a:rPr lang="en-US" dirty="0" err="1" smtClean="0"/>
              <a:t>OSError</a:t>
            </a:r>
            <a:r>
              <a:rPr lang="en-US" dirty="0" smtClean="0"/>
              <a:t> for failures.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85927"/>
              </p:ext>
            </p:extLst>
          </p:nvPr>
        </p:nvGraphicFramePr>
        <p:xfrm>
          <a:off x="847494" y="1269942"/>
          <a:ext cx="10727473" cy="52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337">
                  <a:extLst>
                    <a:ext uri="{9D8B030D-6E8A-4147-A177-3AD203B41FA5}">
                      <a16:colId xmlns:a16="http://schemas.microsoft.com/office/drawing/2014/main" val="2633038069"/>
                    </a:ext>
                  </a:extLst>
                </a:gridCol>
                <a:gridCol w="1216940">
                  <a:extLst>
                    <a:ext uri="{9D8B030D-6E8A-4147-A177-3AD203B41FA5}">
                      <a16:colId xmlns:a16="http://schemas.microsoft.com/office/drawing/2014/main" val="3926107443"/>
                    </a:ext>
                  </a:extLst>
                </a:gridCol>
                <a:gridCol w="4404731">
                  <a:extLst>
                    <a:ext uri="{9D8B030D-6E8A-4147-A177-3AD203B41FA5}">
                      <a16:colId xmlns:a16="http://schemas.microsoft.com/office/drawing/2014/main" val="2922841035"/>
                    </a:ext>
                  </a:extLst>
                </a:gridCol>
                <a:gridCol w="4237465">
                  <a:extLst>
                    <a:ext uri="{9D8B030D-6E8A-4147-A177-3AD203B41FA5}">
                      <a16:colId xmlns:a16="http://schemas.microsoft.com/office/drawing/2014/main" val="5965653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2 – 8:</a:t>
                      </a:r>
                      <a:r>
                        <a:rPr lang="en-US" baseline="0" dirty="0" smtClean="0"/>
                        <a:t> Optional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7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file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absolute or relative path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mode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 to use the file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‘r’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6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encoding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name</a:t>
                      </a:r>
                      <a:r>
                        <a:rPr lang="en-US" sz="1400" baseline="0" dirty="0" smtClean="0"/>
                        <a:t> of encoding to decode or encode the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Default</a:t>
                      </a:r>
                      <a:r>
                        <a:rPr lang="en-US" sz="1400" baseline="0" dirty="0" smtClean="0"/>
                        <a:t> encoding is platform dependent.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Should only be used in text mode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buffering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used to set the</a:t>
                      </a:r>
                      <a:r>
                        <a:rPr lang="en-US" sz="1400" baseline="0" dirty="0" smtClean="0"/>
                        <a:t> buffering policy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Default: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4096 or 8192 bytes long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line buffering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errors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</a:t>
                      </a:r>
                      <a:r>
                        <a:rPr lang="en-US" sz="1400" baseline="0" dirty="0" smtClean="0"/>
                        <a:t> encoding and decoding errors are to be handled</a:t>
                      </a:r>
                    </a:p>
                    <a:p>
                      <a:r>
                        <a:rPr lang="en-US" sz="1400" baseline="0" dirty="0" smtClean="0"/>
                        <a:t>(‘strict’, ‘ignore’, ‘replace’, ‘</a:t>
                      </a:r>
                      <a:r>
                        <a:rPr lang="en-US" sz="1400" baseline="0" dirty="0" err="1" smtClean="0"/>
                        <a:t>surrograteescape</a:t>
                      </a:r>
                      <a:r>
                        <a:rPr lang="en-US" sz="1400" baseline="0" dirty="0" smtClean="0"/>
                        <a:t>’, …)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Default: None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8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newline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controls how universal newlines mode works (text mode only):</a:t>
                      </a:r>
                      <a:r>
                        <a:rPr lang="en-US" sz="1400" baseline="0" dirty="0" smtClean="0"/>
                        <a:t> None, ‘’, ‘\n’, ‘\r’, ‘\r\n’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Default: None (using universal</a:t>
                      </a:r>
                      <a:r>
                        <a:rPr lang="en-US" sz="1400" baseline="0" dirty="0" smtClean="0"/>
                        <a:t> newlines mode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1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closefd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determine</a:t>
                      </a:r>
                      <a:r>
                        <a:rPr lang="en-US" sz="1400" baseline="0" dirty="0" smtClean="0"/>
                        <a:t> if the file should be kept open by assigning with a file descriptor.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opener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calls a function on</a:t>
                      </a:r>
                      <a:r>
                        <a:rPr lang="en-US" sz="1400" baseline="0" dirty="0" smtClean="0"/>
                        <a:t> how to open the file (with specific actions)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9094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1376" y="6488668"/>
            <a:ext cx="4233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docs.python.org/3/library/functions.html#open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42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13443"/>
              </p:ext>
            </p:extLst>
          </p:nvPr>
        </p:nvGraphicFramePr>
        <p:xfrm>
          <a:off x="638099" y="1031901"/>
          <a:ext cx="10892264" cy="3458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693">
                  <a:extLst>
                    <a:ext uri="{9D8B030D-6E8A-4147-A177-3AD203B41FA5}">
                      <a16:colId xmlns:a16="http://schemas.microsoft.com/office/drawing/2014/main" val="3068933245"/>
                    </a:ext>
                  </a:extLst>
                </a:gridCol>
                <a:gridCol w="1018693">
                  <a:extLst>
                    <a:ext uri="{9D8B030D-6E8A-4147-A177-3AD203B41FA5}">
                      <a16:colId xmlns:a16="http://schemas.microsoft.com/office/drawing/2014/main" val="1958765987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135853141"/>
                    </a:ext>
                  </a:extLst>
                </a:gridCol>
                <a:gridCol w="2373705">
                  <a:extLst>
                    <a:ext uri="{9D8B030D-6E8A-4147-A177-3AD203B41FA5}">
                      <a16:colId xmlns:a16="http://schemas.microsoft.com/office/drawing/2014/main" val="4097124536"/>
                    </a:ext>
                  </a:extLst>
                </a:gridCol>
                <a:gridCol w="3134999">
                  <a:extLst>
                    <a:ext uri="{9D8B030D-6E8A-4147-A177-3AD203B41FA5}">
                      <a16:colId xmlns:a16="http://schemas.microsoft.com/office/drawing/2014/main" val="2339411986"/>
                    </a:ext>
                  </a:extLst>
                </a:gridCol>
              </a:tblGrid>
              <a:tr h="44006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r>
                        <a:rPr lang="en-US" baseline="0" dirty="0" smtClean="0"/>
                        <a:t> of file pointer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file does not exist…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26314"/>
                  </a:ext>
                </a:extLst>
              </a:tr>
              <a:tr h="538914">
                <a:tc rowSpan="4">
                  <a:txBody>
                    <a:bodyPr/>
                    <a:lstStyle/>
                    <a:p>
                      <a:r>
                        <a:rPr lang="en-US" sz="1400" dirty="0" smtClean="0"/>
                        <a:t>Main modes</a:t>
                      </a:r>
                    </a:p>
                    <a:p>
                      <a:r>
                        <a:rPr lang="en-US" sz="1400" dirty="0" smtClean="0"/>
                        <a:t>(Read, Write, Append, Create)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‘r’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(Default) Opens a file for reading</a:t>
                      </a:r>
                      <a:r>
                        <a:rPr lang="en-US" sz="1400" baseline="0" dirty="0" smtClean="0"/>
                        <a:t> only.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Beginning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FileNotFoundError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34742"/>
                  </a:ext>
                </a:extLst>
              </a:tr>
              <a:tr h="5389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‘w’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 a file</a:t>
                      </a:r>
                      <a:r>
                        <a:rPr lang="en-US" sz="1400" baseline="0" dirty="0" smtClean="0"/>
                        <a:t> for writing only. Truncates the existing file first.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Beginning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Creates the</a:t>
                      </a:r>
                      <a:r>
                        <a:rPr lang="en-US" sz="1400" baseline="0" dirty="0" smtClean="0"/>
                        <a:t> file first.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08379"/>
                  </a:ext>
                </a:extLst>
              </a:tr>
              <a:tr h="3856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‘a’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 a file for</a:t>
                      </a:r>
                      <a:r>
                        <a:rPr lang="en-US" sz="1400" baseline="0" dirty="0" smtClean="0"/>
                        <a:t> appending content at the end.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Creates</a:t>
                      </a:r>
                      <a:r>
                        <a:rPr lang="en-US" sz="1400" baseline="0" dirty="0" smtClean="0"/>
                        <a:t> the file first.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12138"/>
                  </a:ext>
                </a:extLst>
              </a:tr>
              <a:tr h="3856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‘x’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</a:t>
                      </a:r>
                      <a:r>
                        <a:rPr lang="en-US" sz="1400" baseline="0" dirty="0" smtClean="0"/>
                        <a:t> a file for exclusive creation.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Beginning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FileExistError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96283"/>
                  </a:ext>
                </a:extLst>
              </a:tr>
              <a:tr h="385693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Additional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additional read/write</a:t>
                      </a:r>
                      <a:r>
                        <a:rPr lang="en-US" sz="1400" baseline="0" dirty="0" smtClean="0"/>
                        <a:t> role.</a:t>
                      </a:r>
                    </a:p>
                    <a:p>
                      <a:r>
                        <a:rPr lang="en-US" sz="1400" baseline="0" dirty="0" smtClean="0"/>
                        <a:t>(‘r+’, ‘w+’, ‘a+’)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8365"/>
                  </a:ext>
                </a:extLst>
              </a:tr>
              <a:tr h="3856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Reads</a:t>
                      </a:r>
                      <a:r>
                        <a:rPr lang="en-US" sz="1400" baseline="0" dirty="0" smtClean="0"/>
                        <a:t> file (JPEG, EXE, …) in binary mode.</a:t>
                      </a:r>
                    </a:p>
                    <a:p>
                      <a:r>
                        <a:rPr lang="en-US" sz="1400" baseline="0" dirty="0" smtClean="0"/>
                        <a:t>(‘</a:t>
                      </a:r>
                      <a:r>
                        <a:rPr lang="en-US" sz="1400" baseline="0" dirty="0" err="1" smtClean="0"/>
                        <a:t>rb</a:t>
                      </a:r>
                      <a:r>
                        <a:rPr lang="en-US" sz="1400" baseline="0" dirty="0" smtClean="0"/>
                        <a:t>’, ‘</a:t>
                      </a:r>
                      <a:r>
                        <a:rPr lang="en-US" sz="1400" baseline="0" dirty="0" err="1" smtClean="0"/>
                        <a:t>wb</a:t>
                      </a:r>
                      <a:r>
                        <a:rPr lang="en-US" sz="1400" baseline="0" dirty="0" smtClean="0"/>
                        <a:t>’, ‘ab’)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7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6083" y="421954"/>
            <a:ext cx="6508596" cy="2342711"/>
            <a:chOff x="2206083" y="421954"/>
            <a:chExt cx="6508596" cy="2342711"/>
          </a:xfrm>
        </p:grpSpPr>
        <p:sp>
          <p:nvSpPr>
            <p:cNvPr id="3" name="Rectangle 2"/>
            <p:cNvSpPr/>
            <p:nvPr/>
          </p:nvSpPr>
          <p:spPr>
            <a:xfrm>
              <a:off x="2206083" y="421954"/>
              <a:ext cx="65085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C#</a:t>
              </a:r>
              <a:endPara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StreamWriter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(string path, bool append, Encoding encoding</a:t>
              </a:r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)</a:t>
              </a:r>
              <a:endPara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StreamWriter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sw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StreamWriter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filePath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Encoding.UTF8))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n-NO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10; ++i)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sw.WriteLine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6083" y="1933668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Python </a:t>
              </a:r>
              <a:endParaRPr lang="en-US" sz="1200" dirty="0" smtClean="0">
                <a:solidFill>
                  <a:srgbClr val="AF00DB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AF00DB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open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file_path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encoding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'utf-8'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2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f:</a:t>
              </a:r>
            </a:p>
            <a:p>
              <a:r>
                <a:rPr lang="en-US" sz="1200" dirty="0" smtClean="0">
                  <a:solidFill>
                    <a:srgbClr val="AF00DB"/>
                  </a:solidFill>
                  <a:latin typeface="Consolas" panose="020B0609020204030204" pitchFamily="49" charset="0"/>
                </a:rPr>
                <a:t>    for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{0}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\</a:t>
              </a:r>
              <a:r>
                <a:rPr lang="en-US" sz="12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2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.format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06083" y="3092017"/>
            <a:ext cx="148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06083" y="3722382"/>
            <a:ext cx="6096000" cy="3031024"/>
            <a:chOff x="2206083" y="3722382"/>
            <a:chExt cx="6096000" cy="3031024"/>
          </a:xfrm>
        </p:grpSpPr>
        <p:sp>
          <p:nvSpPr>
            <p:cNvPr id="5" name="Rectangle 4"/>
            <p:cNvSpPr/>
            <p:nvPr/>
          </p:nvSpPr>
          <p:spPr>
            <a:xfrm>
              <a:off x="2206083" y="5368411"/>
              <a:ext cx="6096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Python 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 = </a:t>
              </a:r>
              <a:r>
                <a:rPr lang="en-US" sz="12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open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file_path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encoding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'utf-8'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"...."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if necessary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f.flush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close the stream manually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f.close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6083" y="3722382"/>
              <a:ext cx="6096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C</a:t>
              </a:r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#</a:t>
              </a:r>
              <a:endPara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StreamWriter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sw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StreamWriter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filePath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Encoding.UTF8);</a:t>
              </a:r>
            </a:p>
            <a:p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sw.WriteLine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"......"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if necessary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sw.Flush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close the stream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sw.Close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6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chardet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836" y="903249"/>
            <a:ext cx="5374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“Character encoding auto-detection in Python”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Installation: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pip install </a:t>
            </a:r>
            <a:r>
              <a:rPr lang="en-US" sz="1600" dirty="0" err="1" smtClean="0"/>
              <a:t>chardet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2451" y="6366675"/>
            <a:ext cx="3274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https://chardet.readthedocs.io/en/latest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94" y="2615519"/>
            <a:ext cx="7305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361" y="247734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chardet.universaldetector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UniversalDetector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detector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UniversalDetector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rb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while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detector.feed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fobj.readline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detector.done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    break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detector.close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detector.result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361" y="82161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bytes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os.path.getsize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rb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chardet.detect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fobj.read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bytes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sz="1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2361" y="5241060"/>
            <a:ext cx="10266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Lato"/>
              </a:rPr>
              <a:t>“If you’re dealing with a large amount of text, you can call the Universal Encoding Detector library incrementally, and it will stop as soon as it is confident enough to report its results.”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203795" y="6369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{'encoding': 'UTF-8-SIG', 'confidence': 1.0, 'language': </a:t>
            </a:r>
            <a:r>
              <a:rPr lang="en-US" dirty="0" smtClean="0"/>
              <a:t>''}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03795" y="2477341"/>
            <a:ext cx="5377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{'encoding': 'UTF-8-SIG', 'confidence': 1.0, 'language': ''}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677" y="6528412"/>
            <a:ext cx="2838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docs.python.org/3/library/os.html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Built-in module “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–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os.path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5853" y="65284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docs.python.org/3/library/os.path.html#module-os.path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66677" y="817136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4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4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\F</a:t>
            </a:r>
            <a:r>
              <a:rPr lang="en-US" sz="1400" dirty="0">
                <a:solidFill>
                  <a:srgbClr val="811F3F"/>
                </a:solidFill>
                <a:latin typeface="Consolas" panose="020B0609020204030204" pitchFamily="49" charset="0"/>
              </a:rPr>
              <a:t>ileIO.py'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56535"/>
              </p:ext>
            </p:extLst>
          </p:nvPr>
        </p:nvGraphicFramePr>
        <p:xfrm>
          <a:off x="535259" y="1161278"/>
          <a:ext cx="11140764" cy="5259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690">
                  <a:extLst>
                    <a:ext uri="{9D8B030D-6E8A-4147-A177-3AD203B41FA5}">
                      <a16:colId xmlns:a16="http://schemas.microsoft.com/office/drawing/2014/main" val="2745584699"/>
                    </a:ext>
                  </a:extLst>
                </a:gridCol>
                <a:gridCol w="2535790">
                  <a:extLst>
                    <a:ext uri="{9D8B030D-6E8A-4147-A177-3AD203B41FA5}">
                      <a16:colId xmlns:a16="http://schemas.microsoft.com/office/drawing/2014/main" val="735322091"/>
                    </a:ext>
                  </a:extLst>
                </a:gridCol>
                <a:gridCol w="2365163">
                  <a:extLst>
                    <a:ext uri="{9D8B030D-6E8A-4147-A177-3AD203B41FA5}">
                      <a16:colId xmlns:a16="http://schemas.microsoft.com/office/drawing/2014/main" val="492453968"/>
                    </a:ext>
                  </a:extLst>
                </a:gridCol>
                <a:gridCol w="3589121">
                  <a:extLst>
                    <a:ext uri="{9D8B030D-6E8A-4147-A177-3AD203B41FA5}">
                      <a16:colId xmlns:a16="http://schemas.microsoft.com/office/drawing/2014/main" val="275337562"/>
                    </a:ext>
                  </a:extLst>
                </a:gridCol>
              </a:tblGrid>
              <a:tr h="365298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71243"/>
                  </a:ext>
                </a:extLst>
              </a:tr>
              <a:tr h="1535089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os.path.split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 the path into (head, tail) pair. Tail is the last path component (without slash in it). Head is everything leading up to tail.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tail part will never contain a slash; if path ends in a slash, tail will be empty. If there is no slash in path, head will be empty. If path is empty, both head and tail are empty.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('C:\\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Python_Repo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\\Lecture_2', 'FileIO.py')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66056"/>
                  </a:ext>
                </a:extLst>
              </a:tr>
              <a:tr h="501856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os.path.dirname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directory name of path (same as head from split())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79154"/>
                  </a:ext>
                </a:extLst>
              </a:tr>
              <a:tr h="501856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os.path.basename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base name of path (same as tail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split()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16917"/>
                  </a:ext>
                </a:extLst>
              </a:tr>
              <a:tr h="501856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os.path.join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(path, *paths)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 “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Path.Combine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()”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os.path.join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'a', 'b'))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=&gt;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C:\Python_Repo\Lecture_2\FileIO.py\a\b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31466"/>
                  </a:ext>
                </a:extLst>
              </a:tr>
              <a:tr h="35917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os.path.isfile</a:t>
                      </a:r>
                      <a:r>
                        <a:rPr lang="en-US" sz="1400" dirty="0" smtClean="0"/>
                        <a:t>(path)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</a:t>
                      </a:r>
                      <a:r>
                        <a:rPr lang="en-US" sz="1400" baseline="0" dirty="0" smtClean="0"/>
                        <a:t> if it is a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r>
                        <a:rPr lang="en-US" sz="1400" baseline="0" dirty="0" smtClean="0"/>
                        <a:t> or False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36052"/>
                  </a:ext>
                </a:extLst>
              </a:tr>
              <a:tr h="35917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os.path.isdir</a:t>
                      </a:r>
                      <a:r>
                        <a:rPr lang="en-US" sz="1400" dirty="0" smtClean="0"/>
                        <a:t>(path)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</a:t>
                      </a:r>
                      <a:r>
                        <a:rPr lang="en-US" sz="1400" baseline="0" dirty="0" smtClean="0"/>
                        <a:t> if it is a directory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 or False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3494"/>
                  </a:ext>
                </a:extLst>
              </a:tr>
              <a:tr h="5018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os.path.getsize</a:t>
                      </a:r>
                      <a:r>
                        <a:rPr lang="en-US" sz="1400" dirty="0" smtClean="0"/>
                        <a:t>(path)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 size in bytes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Raise </a:t>
                      </a:r>
                      <a:r>
                        <a:rPr lang="en-US" sz="1400" dirty="0" err="1" smtClean="0"/>
                        <a:t>OSError</a:t>
                      </a:r>
                      <a:r>
                        <a:rPr lang="en-US" sz="1400" dirty="0" smtClean="0"/>
                        <a:t> if path does not exist</a:t>
                      </a:r>
                      <a:r>
                        <a:rPr lang="en-US" sz="1400" baseline="0" dirty="0" smtClean="0"/>
                        <a:t> or accessible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in b</a:t>
                      </a:r>
                      <a:r>
                        <a:rPr lang="en-US" sz="1400" dirty="0" smtClean="0"/>
                        <a:t>ytes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99557"/>
                  </a:ext>
                </a:extLst>
              </a:tr>
              <a:tr h="5018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os.path.exists</a:t>
                      </a:r>
                      <a:r>
                        <a:rPr lang="en-US" sz="1400" dirty="0" smtClean="0"/>
                        <a:t>(path)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 if the path exists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False</a:t>
                      </a:r>
                      <a:r>
                        <a:rPr lang="en-US" sz="1400" baseline="0" dirty="0" smtClean="0"/>
                        <a:t> for permission 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 or False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1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os.open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4724" y="5128438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Lucida Grande"/>
              </a:rPr>
              <a:t>“This </a:t>
            </a:r>
            <a:r>
              <a:rPr lang="en-US" dirty="0">
                <a:solidFill>
                  <a:srgbClr val="222222"/>
                </a:solidFill>
                <a:latin typeface="Lucida Grande"/>
              </a:rPr>
              <a:t>function is intended for low-level </a:t>
            </a:r>
            <a:r>
              <a:rPr lang="en-US" dirty="0" smtClean="0">
                <a:solidFill>
                  <a:srgbClr val="222222"/>
                </a:solidFill>
                <a:latin typeface="Lucida Grande"/>
              </a:rPr>
              <a:t>I/O”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7492" y="970367"/>
            <a:ext cx="10950498" cy="921976"/>
            <a:chOff x="847492" y="970367"/>
            <a:chExt cx="10950498" cy="921976"/>
          </a:xfrm>
        </p:grpSpPr>
        <p:sp>
          <p:nvSpPr>
            <p:cNvPr id="5" name="TextBox 4"/>
            <p:cNvSpPr txBox="1"/>
            <p:nvPr/>
          </p:nvSpPr>
          <p:spPr>
            <a:xfrm>
              <a:off x="847492" y="1523011"/>
              <a:ext cx="109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 opens a file and sets various flags, and possibly sets the mode. It will return a file descriptor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7492" y="970367"/>
              <a:ext cx="2967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os</a:t>
              </a:r>
              <a:r>
                <a:rPr lang="en-US" dirty="0" err="1">
                  <a:solidFill>
                    <a:srgbClr val="666600"/>
                  </a:solidFill>
                  <a:latin typeface="Menlo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open</a:t>
              </a:r>
              <a:r>
                <a:rPr lang="en-US" dirty="0">
                  <a:solidFill>
                    <a:srgbClr val="6666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file</a:t>
              </a:r>
              <a:r>
                <a:rPr lang="en-US" dirty="0">
                  <a:solidFill>
                    <a:srgbClr val="666600"/>
                  </a:solidFill>
                  <a:latin typeface="Menlo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 flags</a:t>
              </a:r>
              <a:r>
                <a:rPr lang="en-US" dirty="0">
                  <a:solidFill>
                    <a:srgbClr val="666600"/>
                  </a:solidFill>
                  <a:latin typeface="Menlo"/>
                </a:rPr>
                <a:t>[,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 mode</a:t>
              </a:r>
              <a:r>
                <a:rPr lang="en-US" dirty="0" smtClean="0">
                  <a:solidFill>
                    <a:srgbClr val="666600"/>
                  </a:solidFill>
                  <a:latin typeface="Menlo"/>
                </a:rPr>
                <a:t>])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151542" y="2194525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300" dirty="0" err="1">
                <a:solidFill>
                  <a:srgbClr val="811F3F"/>
                </a:solidFill>
                <a:latin typeface="Consolas" panose="020B0609020204030204" pitchFamily="49" charset="0"/>
              </a:rPr>
              <a:t>'C</a:t>
            </a:r>
            <a:r>
              <a:rPr lang="en-US" sz="1300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811F3F"/>
                </a:solidFill>
                <a:latin typeface="Consolas" panose="020B0609020204030204" pitchFamily="49" charset="0"/>
              </a:rPr>
              <a:t>ython_Repo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\L</a:t>
            </a:r>
            <a:r>
              <a:rPr lang="en-US" sz="1300" dirty="0">
                <a:solidFill>
                  <a:srgbClr val="811F3F"/>
                </a:solidFill>
                <a:latin typeface="Consolas" panose="020B0609020204030204" pitchFamily="49" charset="0"/>
              </a:rPr>
              <a:t>ecture_2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sz="1300" dirty="0" err="1">
                <a:solidFill>
                  <a:srgbClr val="811F3F"/>
                </a:solidFill>
                <a:latin typeface="Consolas" panose="020B0609020204030204" pitchFamily="49" charset="0"/>
              </a:rPr>
              <a:t>s.walk_practice</a:t>
            </a:r>
            <a:r>
              <a:rPr lang="en-US" sz="1300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os.open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os.O_CREAT|os.O_EXCL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os.write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'....'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os.close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51542" y="3733649"/>
            <a:ext cx="1516566" cy="736882"/>
            <a:chOff x="925551" y="3520438"/>
            <a:chExt cx="1516566" cy="73688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25551" y="3520438"/>
              <a:ext cx="15165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os.</a:t>
              </a: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ea typeface="&amp;quot"/>
                </a:rPr>
                <a:t>(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&amp;quot"/>
                </a:rPr>
                <a:t>fd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Lucida Grande"/>
                </a:rPr>
                <a:t>, </a:t>
              </a:r>
              <a:r>
                <a:rPr kumimoji="0" lang="en-US" altLang="en-US" sz="1200" b="0" i="1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&amp;quot"/>
                </a:rPr>
                <a:t>n</a:t>
              </a: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&amp;quot"/>
                </a:rPr>
                <a:t>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25551" y="3949543"/>
              <a:ext cx="15165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os.</a:t>
              </a: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ea typeface="&amp;quot"/>
                </a:rPr>
                <a:t>(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&amp;quot"/>
                </a:rPr>
                <a:t>fd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Lucida Grande"/>
                </a:rPr>
                <a:t>, </a:t>
              </a:r>
              <a:r>
                <a:rPr lang="en-US" altLang="en-US" sz="1200" i="1" dirty="0" err="1" smtClean="0">
                  <a:solidFill>
                    <a:srgbClr val="222222"/>
                  </a:solidFill>
                  <a:ea typeface="Lucida Grande"/>
                </a:rPr>
                <a:t>str</a:t>
              </a: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&amp;quot"/>
                </a:rPr>
                <a:t>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2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1758</Words>
  <Application>Microsoft Office PowerPoint</Application>
  <PresentationFormat>Widescreen</PresentationFormat>
  <Paragraphs>389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&amp;quot</vt:lpstr>
      <vt:lpstr>等线</vt:lpstr>
      <vt:lpstr>等线 Light</vt:lpstr>
      <vt:lpstr>Lato</vt:lpstr>
      <vt:lpstr>Lucida Grande</vt:lpstr>
      <vt:lpstr>Menlo</vt:lpstr>
      <vt:lpstr>Arial</vt:lpstr>
      <vt:lpstr>Calibri</vt:lpstr>
      <vt:lpstr>Calibri Light</vt:lpstr>
      <vt:lpstr>Consolas</vt:lpstr>
      <vt:lpstr>Courier New</vt:lpstr>
      <vt:lpstr>Office Theme</vt:lpstr>
      <vt:lpstr>Python – 2</vt:lpstr>
      <vt:lpstr>1. Format a string</vt:lpstr>
      <vt:lpstr>2. Built-in Function: open()</vt:lpstr>
      <vt:lpstr>PowerPoint Presentation</vt:lpstr>
      <vt:lpstr>PowerPoint Presentation</vt:lpstr>
      <vt:lpstr>3. chardet</vt:lpstr>
      <vt:lpstr>PowerPoint Presentation</vt:lpstr>
      <vt:lpstr>4. Built-in module “os” – os.path</vt:lpstr>
      <vt:lpstr>4.1 os.open()</vt:lpstr>
      <vt:lpstr>PowerPoint Presentation</vt:lpstr>
      <vt:lpstr>4.2 os.walk()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- 2</dc:title>
  <dc:creator>Wenqiang Luo (CSI Interfusion Inc)</dc:creator>
  <cp:lastModifiedBy>Wenqiang Luo (CSI Interfusion Inc)</cp:lastModifiedBy>
  <cp:revision>74</cp:revision>
  <dcterms:created xsi:type="dcterms:W3CDTF">2018-06-11T08:38:12Z</dcterms:created>
  <dcterms:modified xsi:type="dcterms:W3CDTF">2018-07-20T05:54:58Z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v-weluo@microsoft.com</vt:lpwstr>
  </property>
  <property fmtid="{D5CDD505-2E9C-101B-9397-08002B2CF9AE}" pid="5" name="MSIP_Label_f42aa342-8706-4288-bd11-ebb85995028c_SetDate">
    <vt:lpwstr>2018-06-11T08:39:22.6721019Z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