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83" r:id="rId3"/>
    <p:sldId id="289" r:id="rId4"/>
    <p:sldId id="290" r:id="rId5"/>
    <p:sldId id="292" r:id="rId6"/>
    <p:sldId id="291" r:id="rId7"/>
    <p:sldId id="294" r:id="rId8"/>
    <p:sldId id="295" r:id="rId9"/>
    <p:sldId id="296" r:id="rId10"/>
    <p:sldId id="298" r:id="rId11"/>
    <p:sldId id="29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7FE4-FDA7-4ADA-8F5F-6B0C75184B6C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BA43-275D-424B-8BB3-D3361AAF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E80BA-9625-4067-BCB6-A637A9804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BA43-275D-424B-8BB3-D3361AAF9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7B19-168E-4C7D-8EA1-4FEE8C238738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ython.org/3/library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384" y="2308302"/>
            <a:ext cx="9144000" cy="7136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–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447" y="5975041"/>
            <a:ext cx="3598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https://docs.python.org/3/tutorial/index.html</a:t>
            </a:r>
            <a:r>
              <a:rPr lang="en-US" sz="1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447" y="6344373"/>
            <a:ext cx="3525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https://docs.python.org/3/library/index.html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Sorting –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sorted()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EE310-0ED8-4E4A-A62B-F5F7A6E2BFB2}"/>
              </a:ext>
            </a:extLst>
          </p:cNvPr>
          <p:cNvSpPr txBox="1"/>
          <p:nvPr/>
        </p:nvSpPr>
        <p:spPr>
          <a:xfrm>
            <a:off x="1324251" y="1206907"/>
            <a:ext cx="8612394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sorted() </a:t>
            </a:r>
            <a:r>
              <a:rPr lang="en-US" dirty="0"/>
              <a:t>is a built-in function in Python. It is used for sorting items in a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Order: Ascending or Descending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911947C-1313-4305-8037-EC8A1F99B648}"/>
              </a:ext>
            </a:extLst>
          </p:cNvPr>
          <p:cNvSpPr txBox="1"/>
          <p:nvPr/>
        </p:nvSpPr>
        <p:spPr>
          <a:xfrm>
            <a:off x="1318544" y="2851395"/>
            <a:ext cx="861239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Syntax:</a:t>
            </a:r>
          </a:p>
          <a:p>
            <a:r>
              <a:rPr lang="en-US" dirty="0"/>
              <a:t>	result = </a:t>
            </a:r>
            <a:r>
              <a:rPr lang="en-US" dirty="0">
                <a:solidFill>
                  <a:srgbClr val="7030A0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iterable</a:t>
            </a:r>
            <a:r>
              <a:rPr lang="en-US" dirty="0"/>
              <a:t>[,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r>
              <a:rPr lang="en-US" dirty="0"/>
              <a:t>] [,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reverse</a:t>
            </a:r>
            <a:r>
              <a:rPr lang="en-US" dirty="0"/>
              <a:t>])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C352103-16E4-491B-A398-A1E4E66AB7ED}"/>
              </a:ext>
            </a:extLst>
          </p:cNvPr>
          <p:cNvSpPr txBox="1"/>
          <p:nvPr/>
        </p:nvSpPr>
        <p:spPr>
          <a:xfrm>
            <a:off x="1318544" y="4218885"/>
            <a:ext cx="8612394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Iterable</a:t>
            </a:r>
            <a:r>
              <a:rPr lang="en-US" dirty="0"/>
              <a:t>: sequence (list, dictionary, string, tuple, set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(optional): function (works for sort comparison)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 (optional): True (descending) or False (ascending)</a:t>
            </a:r>
          </a:p>
        </p:txBody>
      </p:sp>
    </p:spTree>
    <p:extLst>
      <p:ext uri="{BB962C8B-B14F-4D97-AF65-F5344CB8AC3E}">
        <p14:creationId xmlns:p14="http://schemas.microsoft.com/office/powerpoint/2010/main" val="21100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0371CB4-E0F6-4617-87B5-421EB4728EE8}"/>
              </a:ext>
            </a:extLst>
          </p:cNvPr>
          <p:cNvSpPr/>
          <p:nvPr/>
        </p:nvSpPr>
        <p:spPr>
          <a:xfrm>
            <a:off x="911627" y="2277655"/>
            <a:ext cx="9903228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Sort a list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: '&lt;' not supported between instances of 'str' and 'int'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[1, 100, 3, 'a', 'hello world']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 dirty="0">
                <a:solidFill>
                  <a:srgbClr val="267F99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(x),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745AE4-A792-4B78-8062-59516E4F7063}"/>
              </a:ext>
            </a:extLst>
          </p:cNvPr>
          <p:cNvSpPr/>
          <p:nvPr/>
        </p:nvSpPr>
        <p:spPr>
          <a:xfrm>
            <a:off x="911628" y="645406"/>
            <a:ext cx="9903229" cy="11695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Sort a string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Chinasoft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['t', 's', 'o', 'n', '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', 'h', 'f', 'a', 'C']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a_sorted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FD4414-A254-4A7A-A5D3-3C6022760733}"/>
              </a:ext>
            </a:extLst>
          </p:cNvPr>
          <p:cNvSpPr/>
          <p:nvPr/>
        </p:nvSpPr>
        <p:spPr>
          <a:xfrm>
            <a:off x="911627" y="4556235"/>
            <a:ext cx="9903227" cy="1384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Sort a dictionary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word_freq_dict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'pen'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87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'tree'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'the'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items(): returns a list of tuples (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dict’s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key-value pairs)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[('pen', 1), ('tree', 6), ('a', 87), ('the', 120)]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sorted_dict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word_freq_dict.items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:x[</a:t>
            </a:r>
            <a:r>
              <a:rPr lang="en-US" altLang="zh-CN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6314" y="2219092"/>
            <a:ext cx="34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</a:t>
            </a:r>
            <a:r>
              <a:rPr lang="en-US" altLang="zh-CN" sz="4800" dirty="0"/>
              <a:t>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64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Lambda Expression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6007" y="1790754"/>
            <a:ext cx="8612394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lambda expression, function or operator is a way to create anonymous functions.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be used in combination with </a:t>
            </a:r>
            <a:r>
              <a:rPr lang="en-US" i="1" dirty="0"/>
              <a:t>filter()</a:t>
            </a:r>
            <a:r>
              <a:rPr lang="en-US" dirty="0"/>
              <a:t>, </a:t>
            </a:r>
            <a:r>
              <a:rPr lang="en-US" i="1" dirty="0"/>
              <a:t>map()</a:t>
            </a:r>
            <a:r>
              <a:rPr lang="en-US" dirty="0"/>
              <a:t>, </a:t>
            </a:r>
            <a:r>
              <a:rPr lang="en-US" i="1" dirty="0"/>
              <a:t>reduce() </a:t>
            </a:r>
            <a:r>
              <a:rPr lang="en-US" i="1" dirty="0">
                <a:solidFill>
                  <a:srgbClr val="C00000"/>
                </a:solidFill>
              </a:rPr>
              <a:t>(reduce is abandoned in 3.x)</a:t>
            </a:r>
            <a:r>
              <a:rPr lang="en-US" i="1" dirty="0"/>
              <a:t>.</a:t>
            </a:r>
            <a:r>
              <a:rPr lang="en-US" dirty="0"/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007" y="3870406"/>
            <a:ext cx="861239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900CC"/>
                </a:solidFill>
              </a:rPr>
              <a:t>lambda</a:t>
            </a:r>
            <a:r>
              <a:rPr lang="en-US" dirty="0"/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argument_list</a:t>
            </a:r>
            <a:r>
              <a:rPr lang="en-US" dirty="0"/>
              <a:t>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expression </a:t>
            </a:r>
          </a:p>
        </p:txBody>
      </p:sp>
    </p:spTree>
    <p:extLst>
      <p:ext uri="{BB962C8B-B14F-4D97-AF65-F5344CB8AC3E}">
        <p14:creationId xmlns:p14="http://schemas.microsoft.com/office/powerpoint/2010/main" val="15642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6608" y="737899"/>
            <a:ext cx="10344375" cy="1384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s-ES" sz="12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b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sum_lambda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2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x + y</a:t>
            </a:r>
          </a:p>
          <a:p>
            <a:b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E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sum_lambda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6607" y="3392887"/>
            <a:ext cx="10344375" cy="193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raise_error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  raise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pythagorean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(x**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y**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* y &gt; 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raise_error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ValueError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"Non-positive side value"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2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pythagorean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 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ValueError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exception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pythagorean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5.0</a:t>
            </a:r>
            <a:b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3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Filtering –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filter()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0541" y="1283182"/>
            <a:ext cx="850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out elements from a </a:t>
            </a:r>
            <a:r>
              <a:rPr lang="en-US" dirty="0">
                <a:solidFill>
                  <a:srgbClr val="00B050"/>
                </a:solidFill>
              </a:rPr>
              <a:t>sequence</a:t>
            </a:r>
            <a:r>
              <a:rPr lang="en-US" dirty="0"/>
              <a:t>, for which the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 returns 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an iterator and return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r>
              <a:rPr lang="en-US" dirty="0"/>
              <a:t>	filter(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sequence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0541" y="5680037"/>
            <a:ext cx="639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use the result?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0541" y="3401692"/>
            <a:ext cx="6096000" cy="1169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# //&lt;filter object at 0x000002657CA8C240&gt;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127" y="1602891"/>
            <a:ext cx="762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Method-1: Convert the result to a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5433" y="352327"/>
            <a:ext cx="3083858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127" y="3487271"/>
            <a:ext cx="762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Method-2: Use the result as an iterator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44707" y="2263596"/>
            <a:ext cx="9219302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b_list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b_list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AAAAAA"/>
                </a:solidFill>
                <a:latin typeface="Consolas" panose="020B0609020204030204" pitchFamily="49" charset="0"/>
              </a:rPr>
              <a:t># [2, 3, 4]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44708" y="4147977"/>
            <a:ext cx="9219301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b_item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  print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b_item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4708" y="5169953"/>
            <a:ext cx="9219301" cy="7386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Filtering – generator expression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3429" y="940900"/>
            <a:ext cx="8612394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generator is a kind of function, and it returns an iterator. The generator expression </a:t>
            </a:r>
          </a:p>
          <a:p>
            <a:r>
              <a:rPr lang="en-US" dirty="0"/>
              <a:t>is a generalization method of list comprehensions and generators.</a:t>
            </a:r>
          </a:p>
          <a:p>
            <a:endParaRPr lang="en-US" dirty="0"/>
          </a:p>
          <a:p>
            <a:r>
              <a:rPr lang="en-US" dirty="0"/>
              <a:t>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more effective way on generalization, filtering…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</a:t>
            </a:r>
            <a:r>
              <a:rPr lang="en-US" dirty="0" err="1"/>
              <a:t>IEnumerable</a:t>
            </a:r>
            <a:r>
              <a:rPr lang="en-US" dirty="0"/>
              <a:t> in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Generator expressions don’t construct list objects. Instead, they generate values “just in time” like a class-based iterator or generator function would.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429" y="4212564"/>
            <a:ext cx="8612394" cy="2462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[0, 0, 0, 0, 0, 0, 0, 0, 0, 0]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&lt;class 'list'&gt;</a:t>
            </a:r>
          </a:p>
          <a:p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hold all values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a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&lt;generator object &lt;</a:t>
            </a:r>
            <a:r>
              <a:rPr lang="en-US" sz="1400" dirty="0" err="1">
                <a:solidFill>
                  <a:srgbClr val="6A737D"/>
                </a:solidFill>
                <a:latin typeface="Consolas" panose="020B0609020204030204" pitchFamily="49" charset="0"/>
              </a:rPr>
              <a:t>genexpr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&gt; at 0x000001DD05B96410&gt;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&lt;class 'generator'&gt;</a:t>
            </a:r>
          </a:p>
          <a:p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hold one value each time you invoke it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b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(b))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0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AA3531F-4FFD-44DF-AE46-818CAC0733B0}"/>
              </a:ext>
            </a:extLst>
          </p:cNvPr>
          <p:cNvGrpSpPr/>
          <p:nvPr/>
        </p:nvGrpSpPr>
        <p:grpSpPr>
          <a:xfrm>
            <a:off x="882126" y="1247887"/>
            <a:ext cx="9359153" cy="776638"/>
            <a:chOff x="882127" y="1247887"/>
            <a:chExt cx="5172582" cy="776638"/>
          </a:xfrm>
        </p:grpSpPr>
        <p:sp>
          <p:nvSpPr>
            <p:cNvPr id="4" name="TextBox 3"/>
            <p:cNvSpPr txBox="1"/>
            <p:nvPr/>
          </p:nvSpPr>
          <p:spPr>
            <a:xfrm>
              <a:off x="882127" y="1247887"/>
              <a:ext cx="214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(1) Initialization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98893" y="1716748"/>
              <a:ext cx="4855816" cy="3077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a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[[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24292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]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24292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]</a:t>
              </a:r>
              <a:endPara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022899" y="245666"/>
            <a:ext cx="5041701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Syntax: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B0F0"/>
                </a:solidFill>
              </a:rPr>
              <a:t>expression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>
                <a:solidFill>
                  <a:srgbClr val="204A87"/>
                </a:solidFill>
              </a:rPr>
              <a:t>for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item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>
                <a:solidFill>
                  <a:srgbClr val="204A87"/>
                </a:solidFill>
              </a:rPr>
              <a:t>in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collection</a:t>
            </a:r>
            <a:r>
              <a:rPr lang="en-US" dirty="0">
                <a:solidFill>
                  <a:srgbClr val="222222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condition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1DEFE7-DB24-45D2-A301-4028CA7ABB82}"/>
              </a:ext>
            </a:extLst>
          </p:cNvPr>
          <p:cNvGrpSpPr/>
          <p:nvPr/>
        </p:nvGrpSpPr>
        <p:grpSpPr>
          <a:xfrm>
            <a:off x="882127" y="2379711"/>
            <a:ext cx="9359152" cy="2064231"/>
            <a:chOff x="882127" y="2379711"/>
            <a:chExt cx="9359152" cy="2064231"/>
          </a:xfrm>
        </p:grpSpPr>
        <p:sp>
          <p:nvSpPr>
            <p:cNvPr id="6" name="TextBox 5"/>
            <p:cNvSpPr txBox="1"/>
            <p:nvPr/>
          </p:nvSpPr>
          <p:spPr>
            <a:xfrm>
              <a:off x="882127" y="2379711"/>
              <a:ext cx="214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(2) Filtering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8893" y="2843504"/>
              <a:ext cx="9042386" cy="160043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a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[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5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6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US" sz="1400" dirty="0">
                <a:solidFill>
                  <a:srgbClr val="24292E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6A737D"/>
                  </a:solidFill>
                  <a:latin typeface="Consolas" panose="020B0609020204030204" pitchFamily="49" charset="0"/>
                </a:rPr>
                <a:t># [2, 4, 6]</a:t>
              </a:r>
              <a:endParaRPr lang="en-US" sz="1400" dirty="0">
                <a:solidFill>
                  <a:srgbClr val="24292E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b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[x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x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a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x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%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]</a:t>
              </a:r>
            </a:p>
            <a:p>
              <a:endParaRPr lang="en-US" sz="1400" dirty="0">
                <a:solidFill>
                  <a:srgbClr val="24292E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6A737D"/>
                  </a:solidFill>
                  <a:latin typeface="Consolas" panose="020B0609020204030204" pitchFamily="49" charset="0"/>
                </a:rPr>
                <a:t># [1, 27, 125]</a:t>
              </a:r>
              <a:endParaRPr lang="en-US" sz="1400" dirty="0">
                <a:solidFill>
                  <a:srgbClr val="24292E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c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[x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**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x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a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x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%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]</a:t>
              </a:r>
              <a:endPara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A8B915-44A2-454D-8C3B-C77AA41C087B}"/>
              </a:ext>
            </a:extLst>
          </p:cNvPr>
          <p:cNvGrpSpPr/>
          <p:nvPr/>
        </p:nvGrpSpPr>
        <p:grpSpPr>
          <a:xfrm>
            <a:off x="882126" y="4799129"/>
            <a:ext cx="9359153" cy="1835861"/>
            <a:chOff x="882126" y="4799129"/>
            <a:chExt cx="9359153" cy="1835861"/>
          </a:xfrm>
        </p:grpSpPr>
        <p:sp>
          <p:nvSpPr>
            <p:cNvPr id="11" name="TextBox 10"/>
            <p:cNvSpPr txBox="1"/>
            <p:nvPr/>
          </p:nvSpPr>
          <p:spPr>
            <a:xfrm>
              <a:off x="882126" y="4799129"/>
              <a:ext cx="4195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(3) Others (e.g. mapping)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8893" y="5249995"/>
              <a:ext cx="9042386" cy="138499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24292E"/>
                  </a:solidFill>
                  <a:latin typeface="Consolas" panose="020B0609020204030204" pitchFamily="49" charset="0"/>
                </a:rPr>
                <a:t>file_count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98</a:t>
              </a:r>
            </a:p>
            <a:p>
              <a:endParaRPr lang="en-US" sz="1400" dirty="0">
                <a:solidFill>
                  <a:srgbClr val="24292E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files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400" dirty="0">
                  <a:solidFill>
                    <a:srgbClr val="22863A"/>
                  </a:solidFill>
                  <a:latin typeface="Consolas" panose="020B0609020204030204" pitchFamily="49" charset="0"/>
                </a:rPr>
                <a:t>'File_'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+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5CC5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6F42C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24292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6F42C1"/>
                  </a:solidFill>
                  <a:latin typeface="Consolas" panose="020B0609020204030204" pitchFamily="49" charset="0"/>
                </a:rPr>
                <a:t>file_count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n-US" sz="1400" dirty="0">
                <a:solidFill>
                  <a:srgbClr val="D73A49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24292E"/>
                  </a:solidFill>
                  <a:latin typeface="Consolas" panose="020B0609020204030204" pitchFamily="49" charset="0"/>
                </a:rPr>
                <a:t>one_file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73A49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1400" dirty="0">
                  <a:solidFill>
                    <a:srgbClr val="24292E"/>
                  </a:solidFill>
                  <a:latin typeface="Consolas" panose="020B0609020204030204" pitchFamily="49" charset="0"/>
                </a:rPr>
                <a:t> files:</a:t>
              </a:r>
            </a:p>
            <a:p>
              <a:r>
                <a:rPr lang="en-US" sz="1400" dirty="0">
                  <a:solidFill>
                    <a:srgbClr val="005CC5"/>
                  </a:solidFill>
                  <a:latin typeface="Consolas" panose="020B0609020204030204" pitchFamily="49" charset="0"/>
                </a:rPr>
                <a:t>    print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6F42C1"/>
                  </a:solidFill>
                  <a:latin typeface="Consolas" panose="020B0609020204030204" pitchFamily="49" charset="0"/>
                </a:rPr>
                <a:t>one_file</a:t>
              </a:r>
              <a:r>
                <a:rPr lang="en-US" sz="1400" dirty="0">
                  <a:solidFill>
                    <a:srgbClr val="6F42C1"/>
                  </a:solidFill>
                  <a:latin typeface="Consolas" panose="020B0609020204030204" pitchFamily="49" charset="0"/>
                </a:rPr>
                <a:t>)</a:t>
              </a:r>
              <a:endPara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7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Mapping –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9946" y="1476697"/>
            <a:ext cx="8612394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map() </a:t>
            </a:r>
            <a:r>
              <a:rPr lang="en-US" dirty="0"/>
              <a:t>applies the function to all elements of a sequence.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Argument: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(can be combined lambda expression),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iterable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Return: A new iterator with elements changed by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9945" y="2988675"/>
            <a:ext cx="861239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r>
              <a:rPr lang="en-US" dirty="0"/>
              <a:t>	result = </a:t>
            </a:r>
            <a:r>
              <a:rPr lang="en-US" dirty="0">
                <a:solidFill>
                  <a:srgbClr val="9900CC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iterable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9945" y="4157842"/>
            <a:ext cx="8612395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can be a defined function or a lambda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map() can apply more than one </a:t>
            </a:r>
            <a:r>
              <a:rPr lang="en-US" dirty="0" err="1"/>
              <a:t>iterable</a:t>
            </a:r>
            <a:r>
              <a:rPr lang="en-US" dirty="0"/>
              <a:t>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with the same length</a:t>
            </a:r>
          </a:p>
        </p:txBody>
      </p:sp>
    </p:spTree>
    <p:extLst>
      <p:ext uri="{BB962C8B-B14F-4D97-AF65-F5344CB8AC3E}">
        <p14:creationId xmlns:p14="http://schemas.microsoft.com/office/powerpoint/2010/main" val="25093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6622" y="175748"/>
            <a:ext cx="10291483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math</a:t>
            </a:r>
          </a:p>
          <a:p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D73A49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cal_circle_area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27F2D"/>
                </a:solidFill>
                <a:latin typeface="Consolas" panose="020B0609020204030204" pitchFamily="49" charset="0"/>
              </a:rPr>
              <a:t>radius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math.pi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(radius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radius_list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circle_area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cal_circle_area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radius_list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&lt;map object at 0x00000152F3CE97F0&gt;</a:t>
            </a:r>
          </a:p>
          <a:p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To use: for-loop, next, convert to list …</a:t>
            </a:r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6622" y="4061958"/>
            <a:ext cx="10291483" cy="20313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a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[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4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b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[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10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20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30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40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c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[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100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200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300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05CC5"/>
                </a:solidFill>
                <a:latin typeface="Consolas" panose="020B0609020204030204" pitchFamily="49" charset="0"/>
              </a:rPr>
              <a:t>400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d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5CC5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lambda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E27F2D"/>
                </a:solidFill>
                <a:latin typeface="Consolas" panose="020B0609020204030204" pitchFamily="49" charset="0"/>
              </a:rPr>
              <a:t>x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E27F2D"/>
                </a:solidFill>
                <a:latin typeface="Consolas" panose="020B0609020204030204" pitchFamily="49" charset="0"/>
              </a:rPr>
              <a:t>y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: x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y, a, c)</a:t>
            </a:r>
            <a:endParaRPr lang="es-E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5CC5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(d))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6A737D"/>
                </a:solidFill>
                <a:latin typeface="Consolas" panose="020B0609020204030204" pitchFamily="49" charset="0"/>
              </a:rPr>
              <a:t># [101, 202, 303, 404]</a:t>
            </a:r>
            <a:endParaRPr lang="es-E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b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e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5CC5"/>
                </a:solidFill>
                <a:latin typeface="Consolas" panose="020B0609020204030204" pitchFamily="49" charset="0"/>
              </a:rPr>
              <a:t>map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lambda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E27F2D"/>
                </a:solidFill>
                <a:latin typeface="Consolas" panose="020B0609020204030204" pitchFamily="49" charset="0"/>
              </a:rPr>
              <a:t>x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E27F2D"/>
                </a:solidFill>
                <a:latin typeface="Consolas" panose="020B0609020204030204" pitchFamily="49" charset="0"/>
              </a:rPr>
              <a:t>y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E27F2D"/>
                </a:solidFill>
                <a:latin typeface="Consolas" panose="020B0609020204030204" pitchFamily="49" charset="0"/>
              </a:rPr>
              <a:t>z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: (x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z) </a:t>
            </a:r>
            <a:r>
              <a:rPr lang="es-ES" sz="1400" dirty="0">
                <a:solidFill>
                  <a:srgbClr val="D73A49"/>
                </a:solidFill>
                <a:latin typeface="Consolas" panose="020B0609020204030204" pitchFamily="49" charset="0"/>
              </a:rPr>
              <a:t>/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 y, a, b, c)</a:t>
            </a:r>
            <a:endParaRPr lang="es-E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5CC5"/>
                </a:solidFill>
                <a:latin typeface="Consolas" panose="020B0609020204030204" pitchFamily="49" charset="0"/>
              </a:rPr>
              <a:t>list</a:t>
            </a:r>
            <a:r>
              <a:rPr lang="es-ES" sz="1400" dirty="0">
                <a:solidFill>
                  <a:srgbClr val="6F42C1"/>
                </a:solidFill>
                <a:latin typeface="Consolas" panose="020B0609020204030204" pitchFamily="49" charset="0"/>
              </a:rPr>
              <a:t>(e))</a:t>
            </a:r>
            <a:r>
              <a:rPr lang="es-E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6A737D"/>
                </a:solidFill>
                <a:latin typeface="Consolas" panose="020B0609020204030204" pitchFamily="49" charset="0"/>
              </a:rPr>
              <a:t># [10.1, 10.1, 10.1, 10.1]</a:t>
            </a:r>
            <a:endParaRPr lang="es-E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621" y="2471010"/>
            <a:ext cx="10291484" cy="11695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dic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22863A"/>
                </a:solidFill>
                <a:latin typeface="Consolas" panose="020B0609020204030204" pitchFamily="49" charset="0"/>
              </a:rPr>
              <a:t>'Hello'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22863A"/>
                </a:solidFill>
                <a:latin typeface="Consolas" panose="020B0609020204030204" pitchFamily="49" charset="0"/>
              </a:rPr>
              <a:t>'World'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2863A"/>
                </a:solidFill>
                <a:latin typeface="Consolas" panose="020B0609020204030204" pitchFamily="49" charset="0"/>
              </a:rPr>
              <a:t>'2'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22863A"/>
                </a:solidFill>
                <a:latin typeface="Consolas" panose="020B0609020204030204" pitchFamily="49" charset="0"/>
              </a:rPr>
              <a:t>'Python'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4292E"/>
                </a:solidFill>
                <a:latin typeface="Consolas" panose="020B0609020204030204" pitchFamily="49" charset="0"/>
              </a:rPr>
              <a:t>dic_map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73A49"/>
                </a:solidFill>
                <a:latin typeface="Consolas" panose="020B0609020204030204" pitchFamily="49" charset="0"/>
              </a:rPr>
              <a:t>lambda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27F2D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D73A49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 err="1">
                <a:solidFill>
                  <a:srgbClr val="22863A"/>
                </a:solidFill>
                <a:latin typeface="Consolas" panose="020B0609020204030204" pitchFamily="49" charset="0"/>
              </a:rPr>
              <a:t>'value</a:t>
            </a:r>
            <a:r>
              <a:rPr lang="en-US" sz="1400" dirty="0">
                <a:solidFill>
                  <a:srgbClr val="22863A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{x[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]}</a:t>
            </a:r>
            <a:r>
              <a:rPr lang="en-US" sz="1400" dirty="0">
                <a:solidFill>
                  <a:srgbClr val="22863A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dic.items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4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5CC5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dic_map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# ['</a:t>
            </a:r>
            <a:r>
              <a:rPr lang="en-US" sz="1400" dirty="0" err="1">
                <a:solidFill>
                  <a:srgbClr val="6A737D"/>
                </a:solidFill>
                <a:latin typeface="Consolas" panose="020B0609020204030204" pitchFamily="49" charset="0"/>
              </a:rPr>
              <a:t>value_Hello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6A737D"/>
                </a:solidFill>
                <a:latin typeface="Consolas" panose="020B0609020204030204" pitchFamily="49" charset="0"/>
              </a:rPr>
              <a:t>value_World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', '</a:t>
            </a:r>
            <a:r>
              <a:rPr lang="en-US" sz="1400" dirty="0" err="1">
                <a:solidFill>
                  <a:srgbClr val="6A737D"/>
                </a:solidFill>
                <a:latin typeface="Consolas" panose="020B0609020204030204" pitchFamily="49" charset="0"/>
              </a:rPr>
              <a:t>value_Python</a:t>
            </a:r>
            <a:r>
              <a:rPr lang="en-US" sz="1400" dirty="0">
                <a:solidFill>
                  <a:srgbClr val="6A737D"/>
                </a:solidFill>
                <a:latin typeface="Consolas" panose="020B0609020204030204" pitchFamily="49" charset="0"/>
              </a:rPr>
              <a:t>']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宽屏</PresentationFormat>
  <Paragraphs>140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Python – 3</vt:lpstr>
      <vt:lpstr>1. Lambda Expression</vt:lpstr>
      <vt:lpstr>PowerPoint 演示文稿</vt:lpstr>
      <vt:lpstr>2. Filtering – filter()</vt:lpstr>
      <vt:lpstr>PowerPoint 演示文稿</vt:lpstr>
      <vt:lpstr>2. Filtering – generator expression</vt:lpstr>
      <vt:lpstr>PowerPoint 演示文稿</vt:lpstr>
      <vt:lpstr>3. Mapping – map()</vt:lpstr>
      <vt:lpstr>PowerPoint 演示文稿</vt:lpstr>
      <vt:lpstr>4. Sorting – sorted()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- 2</dc:title>
  <dc:creator>Wenqiang Luo (CSI Interfusion Inc)</dc:creator>
  <cp:lastModifiedBy>LUO WENQIANG</cp:lastModifiedBy>
  <cp:revision>117</cp:revision>
  <dcterms:created xsi:type="dcterms:W3CDTF">2018-06-11T08:38:12Z</dcterms:created>
  <dcterms:modified xsi:type="dcterms:W3CDTF">2018-08-16T11:48:57Z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v-weluo@microsoft.com</vt:lpwstr>
  </property>
  <property fmtid="{D5CDD505-2E9C-101B-9397-08002B2CF9AE}" pid="5" name="MSIP_Label_f42aa342-8706-4288-bd11-ebb85995028c_SetDate">
    <vt:lpwstr>2018-06-11T08:39:22.6721019Z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