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16"/>
  </p:notesMasterIdLst>
  <p:sldIdLst>
    <p:sldId id="366" r:id="rId2"/>
    <p:sldId id="436" r:id="rId3"/>
    <p:sldId id="448" r:id="rId4"/>
    <p:sldId id="447" r:id="rId5"/>
    <p:sldId id="437" r:id="rId6"/>
    <p:sldId id="452" r:id="rId7"/>
    <p:sldId id="421" r:id="rId8"/>
    <p:sldId id="458" r:id="rId9"/>
    <p:sldId id="449" r:id="rId10"/>
    <p:sldId id="450" r:id="rId11"/>
    <p:sldId id="451" r:id="rId12"/>
    <p:sldId id="453" r:id="rId13"/>
    <p:sldId id="457" r:id="rId14"/>
    <p:sldId id="45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2" autoAdjust="0"/>
    <p:restoredTop sz="94660"/>
  </p:normalViewPr>
  <p:slideViewPr>
    <p:cSldViewPr snapToGrid="0">
      <p:cViewPr varScale="1">
        <p:scale>
          <a:sx n="66" d="100"/>
          <a:sy n="66" d="100"/>
        </p:scale>
        <p:origin x="-678"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B1A1B-E8A0-4654-A4B2-56F8C9C636EC}" type="datetimeFigureOut">
              <a:rPr lang="en-US" smtClean="0"/>
              <a:pPr/>
              <a:t>9/21/2021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14CFB9-E0D5-4E44-8935-9203E116A1E5}" type="slidenum">
              <a:rPr lang="en-US" smtClean="0"/>
              <a:pPr/>
              <a:t>‹#›</a:t>
            </a:fld>
            <a:endParaRPr lang="en-US"/>
          </a:p>
        </p:txBody>
      </p:sp>
    </p:spTree>
    <p:extLst>
      <p:ext uri="{BB962C8B-B14F-4D97-AF65-F5344CB8AC3E}">
        <p14:creationId xmlns:p14="http://schemas.microsoft.com/office/powerpoint/2010/main" xmlns="" val="3862362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ltLang="en-US">
              <a:latin typeface="Times New Roman" pitchFamily="18" charset="0"/>
            </a:endParaRPr>
          </a:p>
        </p:txBody>
      </p:sp>
      <p:sp>
        <p:nvSpPr>
          <p:cNvPr id="47108" name="Slide Number Placeholder 3"/>
          <p:cNvSpPr>
            <a:spLocks noGrp="1"/>
          </p:cNvSpPr>
          <p:nvPr>
            <p:ph type="sldNum" sz="quarter" idx="5"/>
          </p:nvPr>
        </p:nvSpPr>
        <p:spPr>
          <a:noFill/>
        </p:spPr>
        <p:txBody>
          <a:bodyPr/>
          <a:lstStyle/>
          <a:p>
            <a:fld id="{3A8A4E13-8FEC-410B-ACB4-FC39C76DA7B7}" type="slidenum">
              <a:rPr lang="en-US" altLang="en-US"/>
              <a:pPr/>
              <a:t>5</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ltLang="en-US">
              <a:latin typeface="Times New Roman" pitchFamily="18" charset="0"/>
            </a:endParaRPr>
          </a:p>
        </p:txBody>
      </p:sp>
      <p:sp>
        <p:nvSpPr>
          <p:cNvPr id="49156" name="Slide Number Placeholder 3"/>
          <p:cNvSpPr>
            <a:spLocks noGrp="1"/>
          </p:cNvSpPr>
          <p:nvPr>
            <p:ph type="sldNum" sz="quarter" idx="5"/>
          </p:nvPr>
        </p:nvSpPr>
        <p:spPr>
          <a:noFill/>
        </p:spPr>
        <p:txBody>
          <a:bodyPr/>
          <a:lstStyle/>
          <a:p>
            <a:fld id="{4ED66765-7ED0-432B-A663-D273C84EC874}" type="slidenum">
              <a:rPr lang="en-US" altLang="en-US"/>
              <a:pPr/>
              <a:t>7</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0C12E2D-E0BB-4028-9FDF-47CC5722A890}" type="datetime1">
              <a:rPr lang="en-US" smtClean="0"/>
              <a:pPr/>
              <a:t>9/21/2021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369BE44-8B07-4359-8998-A807DD9BBE0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93B247-83A7-40AB-BD2F-5B896813E3A9}" type="datetime1">
              <a:rPr lang="en-US" smtClean="0"/>
              <a:pPr/>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9BE44-8B07-4359-8998-A807DD9BBE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073175-38C2-4CB3-AF23-C3933F6BBBBB}" type="datetime1">
              <a:rPr lang="en-US" smtClean="0"/>
              <a:pPr/>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9BE44-8B07-4359-8998-A807DD9BBE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67A3D3-45BA-4C39-BD4A-76AA2401F28A}" type="datetime1">
              <a:rPr lang="en-US" smtClean="0"/>
              <a:pPr/>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9BE44-8B07-4359-8998-A807DD9BBE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505C3CE-EAFD-46C2-BD33-99B5A8A09F09}" type="datetime1">
              <a:rPr lang="en-US" smtClean="0"/>
              <a:pPr/>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9BE44-8B07-4359-8998-A807DD9BBE0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7B98AC-00F9-46F6-8C88-027166E21202}" type="datetime1">
              <a:rPr lang="en-US" smtClean="0"/>
              <a:pPr/>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9BE44-8B07-4359-8998-A807DD9BBE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6254D38-4FFC-4C2F-8EAE-BE677E0AF7A4}" type="datetime1">
              <a:rPr lang="en-US" smtClean="0"/>
              <a:pPr/>
              <a:t>9/21/2021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69BE44-8B07-4359-8998-A807DD9BBE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6071185-EC69-475C-A04E-9C22F9761963}" type="datetime1">
              <a:rPr lang="en-US" smtClean="0"/>
              <a:pPr/>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69BE44-8B07-4359-8998-A807DD9BBE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1F8D20-3442-4CEE-AD4E-5D566CC7CB00}" type="datetime1">
              <a:rPr lang="en-US" smtClean="0"/>
              <a:pPr/>
              <a:t>9/21/2021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69BE44-8B07-4359-8998-A807DD9BBE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16C14F-F474-40F7-B00E-FC559CF38ED8}" type="datetime1">
              <a:rPr lang="en-US" smtClean="0"/>
              <a:pPr/>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9BE44-8B07-4359-8998-A807DD9BBE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AD63DEF-F469-47E2-91DE-F8F894B7C5CD}" type="datetime1">
              <a:rPr lang="en-US" smtClean="0"/>
              <a:pPr/>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8369BE44-8B07-4359-8998-A807DD9BBE06}"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F521BE-790B-4B37-980E-762E35FC78A5}" type="datetime1">
              <a:rPr lang="en-US" smtClean="0"/>
              <a:pPr/>
              <a:t>9/21/2021</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369BE44-8B07-4359-8998-A807DD9BBE06}"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2209800" y="1371600"/>
            <a:ext cx="7772400" cy="1676400"/>
          </a:xfrm>
        </p:spPr>
        <p:txBody>
          <a:bodyPr>
            <a:normAutofit fontScale="90000"/>
          </a:bodyPr>
          <a:lstStyle/>
          <a:p>
            <a:pPr algn="ctr" eaLnBrk="1" hangingPunct="1"/>
            <a:r>
              <a:rPr lang="en-GB" altLang="en-US" sz="3200" dirty="0">
                <a:latin typeface="Times New Roman" pitchFamily="18" charset="0"/>
                <a:cs typeface="Times New Roman" pitchFamily="18" charset="0"/>
              </a:rPr>
              <a:t/>
            </a:r>
            <a:br>
              <a:rPr lang="en-GB" altLang="en-US" sz="3200" dirty="0">
                <a:latin typeface="Times New Roman" pitchFamily="18" charset="0"/>
                <a:cs typeface="Times New Roman" pitchFamily="18" charset="0"/>
              </a:rPr>
            </a:br>
            <a:r>
              <a:rPr lang="en-GB" altLang="en-US" sz="3200" dirty="0">
                <a:latin typeface="Times New Roman" pitchFamily="18" charset="0"/>
                <a:cs typeface="Times New Roman" pitchFamily="18" charset="0"/>
              </a:rPr>
              <a:t/>
            </a:r>
            <a:br>
              <a:rPr lang="en-GB" altLang="en-US" sz="3200" dirty="0">
                <a:latin typeface="Times New Roman" pitchFamily="18" charset="0"/>
                <a:cs typeface="Times New Roman" pitchFamily="18" charset="0"/>
              </a:rPr>
            </a:br>
            <a:r>
              <a:rPr lang="en-GB" altLang="en-US" sz="3200" dirty="0">
                <a:latin typeface="Times New Roman" pitchFamily="18" charset="0"/>
                <a:cs typeface="Times New Roman" pitchFamily="18" charset="0"/>
              </a:rPr>
              <a:t/>
            </a:r>
            <a:br>
              <a:rPr lang="en-GB" altLang="en-US" sz="3200" dirty="0">
                <a:latin typeface="Times New Roman" pitchFamily="18" charset="0"/>
                <a:cs typeface="Times New Roman" pitchFamily="18" charset="0"/>
              </a:rPr>
            </a:br>
            <a:r>
              <a:rPr lang="en-GB" altLang="en-US" sz="3200" dirty="0">
                <a:latin typeface="Arial" charset="0"/>
                <a:cs typeface="Arial" charset="0"/>
              </a:rPr>
              <a:t>CSE302_Software Quality Engineering </a:t>
            </a:r>
            <a:br>
              <a:rPr lang="en-GB" altLang="en-US" sz="3200" dirty="0">
                <a:latin typeface="Arial" charset="0"/>
                <a:cs typeface="Arial" charset="0"/>
              </a:rPr>
            </a:br>
            <a:r>
              <a:rPr lang="en-US" altLang="en-US" sz="3600" dirty="0">
                <a:latin typeface="Arial" charset="0"/>
                <a:cs typeface="Arial" charset="0"/>
              </a:rPr>
              <a:t/>
            </a:r>
            <a:br>
              <a:rPr lang="en-US" altLang="en-US" sz="3600" dirty="0">
                <a:latin typeface="Arial" charset="0"/>
                <a:cs typeface="Arial" charset="0"/>
              </a:rPr>
            </a:br>
            <a:endParaRPr lang="en-US" altLang="en-US" sz="3600" dirty="0">
              <a:latin typeface="Arial" charset="0"/>
              <a:cs typeface="Arial" charset="0"/>
            </a:endParaRPr>
          </a:p>
        </p:txBody>
      </p:sp>
      <p:sp>
        <p:nvSpPr>
          <p:cNvPr id="15363" name="Rectangle 3"/>
          <p:cNvSpPr>
            <a:spLocks noGrp="1" noChangeArrowheads="1"/>
          </p:cNvSpPr>
          <p:nvPr>
            <p:ph type="subTitle" idx="1"/>
          </p:nvPr>
        </p:nvSpPr>
        <p:spPr>
          <a:xfrm>
            <a:off x="1912257" y="3817257"/>
            <a:ext cx="7010400" cy="2148114"/>
          </a:xfrm>
        </p:spPr>
        <p:txBody>
          <a:bodyPr>
            <a:normAutofit fontScale="32500" lnSpcReduction="20000"/>
          </a:bodyPr>
          <a:lstStyle/>
          <a:p>
            <a:pPr marL="63500"/>
            <a:endParaRPr lang="en-US" altLang="en-US" sz="1600" dirty="0">
              <a:cs typeface="Times New Roman" pitchFamily="18" charset="0"/>
            </a:endParaRPr>
          </a:p>
          <a:p>
            <a:pPr marL="63500"/>
            <a:endParaRPr lang="en-US" altLang="en-US" sz="1600" dirty="0">
              <a:cs typeface="Times New Roman" pitchFamily="18" charset="0"/>
            </a:endParaRPr>
          </a:p>
          <a:p>
            <a:pPr marL="63500" algn="l"/>
            <a:r>
              <a:rPr lang="en-US" altLang="en-US" sz="5100" dirty="0">
                <a:latin typeface="Arial" charset="0"/>
                <a:cs typeface="Arial" charset="0"/>
              </a:rPr>
              <a:t>Lecture 2</a:t>
            </a:r>
          </a:p>
          <a:p>
            <a:pPr marL="63500" algn="ctr"/>
            <a:r>
              <a:rPr lang="en-US" altLang="en-US" sz="5100" b="1" dirty="0">
                <a:latin typeface="Arial" charset="0"/>
                <a:cs typeface="Arial" charset="0"/>
              </a:rPr>
              <a:t>What is Software Quality</a:t>
            </a:r>
            <a:r>
              <a:rPr lang="en-US" altLang="en-US" sz="5100" b="1" smtClean="0">
                <a:latin typeface="Arial" charset="0"/>
                <a:cs typeface="Arial" charset="0"/>
              </a:rPr>
              <a:t>?</a:t>
            </a:r>
            <a:r>
              <a:rPr lang="en-US" altLang="en-US" sz="5100" smtClean="0">
                <a:latin typeface="Arial" charset="0"/>
                <a:cs typeface="Arial" charset="0"/>
              </a:rPr>
              <a:t> </a:t>
            </a:r>
            <a:endParaRPr lang="en-US" altLang="en-US" sz="5100" dirty="0" smtClean="0">
              <a:latin typeface="Arial" charset="0"/>
              <a:cs typeface="Arial" charset="0"/>
            </a:endParaRPr>
          </a:p>
          <a:p>
            <a:pPr lvl="2" algn="r">
              <a:defRPr/>
            </a:pPr>
            <a:r>
              <a:rPr lang="en-US" sz="5100" b="1" kern="0" dirty="0" smtClean="0">
                <a:solidFill>
                  <a:srgbClr val="002060"/>
                </a:solidFill>
              </a:rPr>
              <a:t>Instructor: Sobia </a:t>
            </a:r>
            <a:r>
              <a:rPr lang="en-US" sz="5100" b="1" kern="0" dirty="0" err="1" smtClean="0">
                <a:solidFill>
                  <a:srgbClr val="002060"/>
                </a:solidFill>
              </a:rPr>
              <a:t>Usman</a:t>
            </a:r>
            <a:endParaRPr lang="en-US" sz="5100" b="1" kern="0" dirty="0" smtClean="0">
              <a:solidFill>
                <a:srgbClr val="002060"/>
              </a:solidFill>
            </a:endParaRPr>
          </a:p>
          <a:p>
            <a:pPr lvl="2" algn="r">
              <a:defRPr/>
            </a:pPr>
            <a:r>
              <a:rPr lang="en-US" sz="5100" kern="0" dirty="0" smtClean="0"/>
              <a:t>               </a:t>
            </a:r>
            <a:r>
              <a:rPr lang="en-US" sz="5100" kern="0" dirty="0" smtClean="0">
                <a:solidFill>
                  <a:srgbClr val="002060"/>
                </a:solidFill>
              </a:rPr>
              <a:t>     Assistant Professor</a:t>
            </a:r>
          </a:p>
          <a:p>
            <a:pPr lvl="2" algn="r">
              <a:defRPr/>
            </a:pPr>
            <a:r>
              <a:rPr lang="en-US" sz="5100" kern="0" dirty="0" smtClean="0">
                <a:solidFill>
                  <a:srgbClr val="002060"/>
                </a:solidFill>
              </a:rPr>
              <a:t>                      CS - CUI, LHR</a:t>
            </a:r>
          </a:p>
          <a:p>
            <a:pPr marL="63500"/>
            <a:endParaRPr lang="en-US" altLang="en-US" sz="3200" dirty="0">
              <a:latin typeface="Arial" charset="0"/>
              <a:cs typeface="Arial" charset="0"/>
            </a:endParaRPr>
          </a:p>
          <a:p>
            <a:pPr marL="63500"/>
            <a:endParaRPr lang="en-US" altLang="en-US" dirty="0">
              <a:cs typeface="Times New Roman" pitchFamily="18" charset="0"/>
            </a:endParaRPr>
          </a:p>
          <a:p>
            <a:pPr marL="63500"/>
            <a:r>
              <a:rPr lang="en-US" altLang="en-US" b="1" dirty="0">
                <a:solidFill>
                  <a:schemeClr val="tx1"/>
                </a:solidFill>
                <a:latin typeface="Times New Roman" pitchFamily="18" charset="0"/>
                <a:cs typeface="Times New Roman" pitchFamily="18" charset="0"/>
              </a:rPr>
              <a:t>		</a:t>
            </a:r>
          </a:p>
          <a:p>
            <a:pPr marL="63500"/>
            <a:endParaRPr lang="en-US" altLang="en-US" dirty="0">
              <a:latin typeface="Times New Roman" pitchFamily="18" charset="0"/>
              <a:cs typeface="Times New Roman" pitchFamily="18" charset="0"/>
            </a:endParaRPr>
          </a:p>
          <a:p>
            <a:pPr marL="63500"/>
            <a:endParaRPr lang="en-US" alt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advTm="12449"/>
    </mc:Choice>
    <mc:Fallback>
      <p:transition spd="slow" advTm="1244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B4EC56-A087-4078-BA1E-F01B95948D04}"/>
              </a:ext>
            </a:extLst>
          </p:cNvPr>
          <p:cNvSpPr>
            <a:spLocks noGrp="1"/>
          </p:cNvSpPr>
          <p:nvPr>
            <p:ph type="title"/>
          </p:nvPr>
        </p:nvSpPr>
        <p:spPr/>
        <p:txBody>
          <a:bodyPr>
            <a:normAutofit/>
          </a:bodyPr>
          <a:lstStyle/>
          <a:p>
            <a:r>
              <a:rPr lang="en-US" sz="4000" b="1" dirty="0"/>
              <a:t>Objectives of SQA Activities</a:t>
            </a:r>
          </a:p>
        </p:txBody>
      </p:sp>
      <p:sp>
        <p:nvSpPr>
          <p:cNvPr id="3" name="Content Placeholder 2">
            <a:extLst>
              <a:ext uri="{FF2B5EF4-FFF2-40B4-BE49-F238E27FC236}">
                <a16:creationId xmlns:a16="http://schemas.microsoft.com/office/drawing/2014/main" xmlns="" id="{56E8EE5D-531D-4158-9C7F-E7F47C601A14}"/>
              </a:ext>
            </a:extLst>
          </p:cNvPr>
          <p:cNvSpPr>
            <a:spLocks noGrp="1"/>
          </p:cNvSpPr>
          <p:nvPr>
            <p:ph idx="1"/>
          </p:nvPr>
        </p:nvSpPr>
        <p:spPr>
          <a:xfrm>
            <a:off x="609600" y="2119086"/>
            <a:ext cx="10972800" cy="4205514"/>
          </a:xfrm>
        </p:spPr>
        <p:txBody>
          <a:bodyPr>
            <a:normAutofit/>
          </a:bodyPr>
          <a:lstStyle/>
          <a:p>
            <a:r>
              <a:rPr lang="en-US" sz="2000" b="1" dirty="0">
                <a:latin typeface="Times New Roman" panose="02020603050405020304" pitchFamily="18" charset="0"/>
                <a:cs typeface="Times New Roman" panose="02020603050405020304" pitchFamily="18" charset="0"/>
              </a:rPr>
              <a:t>Software </a:t>
            </a:r>
            <a:r>
              <a:rPr lang="en-US" sz="2000" b="1" dirty="0" smtClean="0">
                <a:latin typeface="Times New Roman" panose="02020603050405020304" pitchFamily="18" charset="0"/>
                <a:cs typeface="Times New Roman" panose="02020603050405020304" pitchFamily="18" charset="0"/>
              </a:rPr>
              <a:t>Maintenance </a:t>
            </a:r>
            <a:r>
              <a:rPr lang="en-US" sz="2000" b="1" dirty="0">
                <a:latin typeface="Times New Roman" panose="02020603050405020304" pitchFamily="18" charset="0"/>
                <a:cs typeface="Times New Roman" panose="02020603050405020304" pitchFamily="18" charset="0"/>
              </a:rPr>
              <a:t>(product-oriented):</a:t>
            </a:r>
          </a:p>
          <a:p>
            <a:pPr marL="457200" lvl="1" indent="0">
              <a:buNone/>
            </a:pPr>
            <a:r>
              <a:rPr lang="en-US" sz="2000" dirty="0">
                <a:latin typeface="Times New Roman" panose="02020603050405020304" pitchFamily="18" charset="0"/>
                <a:cs typeface="Times New Roman" panose="02020603050405020304" pitchFamily="18" charset="0"/>
              </a:rPr>
              <a:t>1. Assuring with an acceptable level of confidence that the software maintenance activities will conform to the functional technical requirements.</a:t>
            </a:r>
          </a:p>
          <a:p>
            <a:pPr marL="457200" lvl="1" indent="0">
              <a:buNone/>
            </a:pPr>
            <a:r>
              <a:rPr lang="en-US" sz="2000" dirty="0">
                <a:latin typeface="Times New Roman" panose="02020603050405020304" pitchFamily="18" charset="0"/>
                <a:cs typeface="Times New Roman" panose="02020603050405020304" pitchFamily="18" charset="0"/>
              </a:rPr>
              <a:t>2. Assuring with an acceptable level of confidence that the software maintenance activities will conform to managerial scheduling and budgetary requirements.</a:t>
            </a:r>
          </a:p>
          <a:p>
            <a:pPr marL="457200" lvl="1" indent="0">
              <a:buNone/>
            </a:pPr>
            <a:r>
              <a:rPr lang="en-US" sz="2000" dirty="0">
                <a:latin typeface="Times New Roman" panose="02020603050405020304" pitchFamily="18" charset="0"/>
                <a:cs typeface="Times New Roman" panose="02020603050405020304" pitchFamily="18" charset="0"/>
              </a:rPr>
              <a:t>3. Initiating and managing activities to improve and increase the efficiency of software maintenance and SQA activities. This involves improving the prospects of achieving functional and managerial requirements while reducing costs.</a:t>
            </a:r>
          </a:p>
        </p:txBody>
      </p:sp>
      <p:sp>
        <p:nvSpPr>
          <p:cNvPr id="4" name="Slide Number Placeholder 3">
            <a:extLst>
              <a:ext uri="{FF2B5EF4-FFF2-40B4-BE49-F238E27FC236}">
                <a16:creationId xmlns:a16="http://schemas.microsoft.com/office/drawing/2014/main" xmlns="" id="{5565422F-B237-490C-8539-C3AF25749433}"/>
              </a:ext>
            </a:extLst>
          </p:cNvPr>
          <p:cNvSpPr>
            <a:spLocks noGrp="1"/>
          </p:cNvSpPr>
          <p:nvPr>
            <p:ph type="sldNum" sz="quarter" idx="12"/>
          </p:nvPr>
        </p:nvSpPr>
        <p:spPr/>
        <p:txBody>
          <a:bodyPr/>
          <a:lstStyle/>
          <a:p>
            <a:fld id="{8369BE44-8B07-4359-8998-A807DD9BBE06}" type="slidenum">
              <a:rPr lang="en-US" smtClean="0"/>
              <a:pPr/>
              <a:t>10</a:t>
            </a:fld>
            <a:endParaRPr lang="en-US"/>
          </a:p>
        </p:txBody>
      </p:sp>
    </p:spTree>
    <p:extLst>
      <p:ext uri="{BB962C8B-B14F-4D97-AF65-F5344CB8AC3E}">
        <p14:creationId xmlns:p14="http://schemas.microsoft.com/office/powerpoint/2010/main" xmlns="" val="757313560"/>
      </p:ext>
    </p:extLst>
  </p:cSld>
  <p:clrMapOvr>
    <a:masterClrMapping/>
  </p:clrMapOvr>
  <mc:AlternateContent xmlns:mc="http://schemas.openxmlformats.org/markup-compatibility/2006">
    <mc:Choice xmlns:p14="http://schemas.microsoft.com/office/powerpoint/2010/main" xmlns="" Requires="p14">
      <p:transition spd="slow" p14:dur="2000" advTm="76034"/>
    </mc:Choice>
    <mc:Fallback>
      <p:transition spd="slow" advTm="76034"/>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0201FB-9267-4484-94C6-FD55CC8FAAA6}"/>
              </a:ext>
            </a:extLst>
          </p:cNvPr>
          <p:cNvSpPr>
            <a:spLocks noGrp="1"/>
          </p:cNvSpPr>
          <p:nvPr>
            <p:ph type="title"/>
          </p:nvPr>
        </p:nvSpPr>
        <p:spPr>
          <a:xfrm>
            <a:off x="609600" y="464457"/>
            <a:ext cx="10972800" cy="1382631"/>
          </a:xfrm>
        </p:spPr>
        <p:txBody>
          <a:bodyPr>
            <a:normAutofit fontScale="90000"/>
          </a:bodyPr>
          <a:lstStyle/>
          <a:p>
            <a:r>
              <a:rPr lang="en-US" dirty="0"/>
              <a:t>Software </a:t>
            </a:r>
            <a:r>
              <a:rPr lang="en-US" dirty="0" smtClean="0"/>
              <a:t>Quality </a:t>
            </a:r>
            <a:r>
              <a:rPr lang="en-US" dirty="0"/>
              <a:t>A</a:t>
            </a:r>
            <a:r>
              <a:rPr lang="en-US" dirty="0" smtClean="0"/>
              <a:t>ssurance </a:t>
            </a:r>
            <a:r>
              <a:rPr lang="en-US" dirty="0"/>
              <a:t>and </a:t>
            </a:r>
            <a:r>
              <a:rPr lang="en-US" dirty="0" smtClean="0"/>
              <a:t>Software </a:t>
            </a:r>
            <a:r>
              <a:rPr lang="en-US" dirty="0"/>
              <a:t>engineering</a:t>
            </a:r>
          </a:p>
        </p:txBody>
      </p:sp>
      <p:sp>
        <p:nvSpPr>
          <p:cNvPr id="3" name="Content Placeholder 2">
            <a:extLst>
              <a:ext uri="{FF2B5EF4-FFF2-40B4-BE49-F238E27FC236}">
                <a16:creationId xmlns:a16="http://schemas.microsoft.com/office/drawing/2014/main" xmlns="" id="{836AA2B8-9311-4D63-ADCC-3F0D69A8AC4E}"/>
              </a:ext>
            </a:extLst>
          </p:cNvPr>
          <p:cNvSpPr>
            <a:spLocks noGrp="1"/>
          </p:cNvSpPr>
          <p:nvPr>
            <p:ph idx="1"/>
          </p:nvPr>
        </p:nvSpPr>
        <p:spPr/>
        <p:txBody>
          <a:bodyPr/>
          <a:lstStyle/>
          <a:p>
            <a:r>
              <a:rPr lang="en-US" b="1" dirty="0"/>
              <a:t>Software Engineering:  IEEE definition</a:t>
            </a:r>
          </a:p>
          <a:p>
            <a:r>
              <a:rPr lang="en-US" b="1" dirty="0"/>
              <a:t>“</a:t>
            </a:r>
            <a:r>
              <a:rPr lang="en-US" dirty="0"/>
              <a:t>The application of a systematic, disciplined, quantifiable approach to the development, operation and maintenance of software; that is, the application of engineering to software.”</a:t>
            </a:r>
          </a:p>
          <a:p>
            <a:endParaRPr lang="en-US" dirty="0"/>
          </a:p>
          <a:p>
            <a:r>
              <a:rPr lang="en-US" dirty="0"/>
              <a:t>It is commonly accepted that cooperation between software engineers and the SQA team is the appropriate way to achieve efficient and economic development and maintenance activities that, at the same time, assure the quality of the product of these activities.</a:t>
            </a:r>
          </a:p>
        </p:txBody>
      </p:sp>
      <p:sp>
        <p:nvSpPr>
          <p:cNvPr id="4" name="Slide Number Placeholder 3">
            <a:extLst>
              <a:ext uri="{FF2B5EF4-FFF2-40B4-BE49-F238E27FC236}">
                <a16:creationId xmlns:a16="http://schemas.microsoft.com/office/drawing/2014/main" xmlns="" id="{C0938CF5-36E0-4E8B-A448-1087BADD6230}"/>
              </a:ext>
            </a:extLst>
          </p:cNvPr>
          <p:cNvSpPr>
            <a:spLocks noGrp="1"/>
          </p:cNvSpPr>
          <p:nvPr>
            <p:ph type="sldNum" sz="quarter" idx="12"/>
          </p:nvPr>
        </p:nvSpPr>
        <p:spPr/>
        <p:txBody>
          <a:bodyPr/>
          <a:lstStyle/>
          <a:p>
            <a:fld id="{8369BE44-8B07-4359-8998-A807DD9BBE06}" type="slidenum">
              <a:rPr lang="en-US" smtClean="0"/>
              <a:pPr/>
              <a:t>11</a:t>
            </a:fld>
            <a:endParaRPr lang="en-US"/>
          </a:p>
        </p:txBody>
      </p:sp>
    </p:spTree>
    <p:extLst>
      <p:ext uri="{BB962C8B-B14F-4D97-AF65-F5344CB8AC3E}">
        <p14:creationId xmlns:p14="http://schemas.microsoft.com/office/powerpoint/2010/main" xmlns="" val="2914060018"/>
      </p:ext>
    </p:extLst>
  </p:cSld>
  <p:clrMapOvr>
    <a:masterClrMapping/>
  </p:clrMapOvr>
  <mc:AlternateContent xmlns:mc="http://schemas.openxmlformats.org/markup-compatibility/2006">
    <mc:Choice xmlns:p14="http://schemas.microsoft.com/office/powerpoint/2010/main" xmlns="" Requires="p14">
      <p:transition spd="slow" p14:dur="2000" advTm="117827"/>
    </mc:Choice>
    <mc:Fallback>
      <p:transition spd="slow" advTm="117827"/>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George Wise is an exceptional programmer. Testing his software modules reveals very few errors, far fewer than the team’s average. He keeps his schedule promptly, and only rarely is he late in completing his task. He always finds original ways to solve programming difficulties, and uses an original, individual version of the coding style. He dislikes preparing the required documentation, and rarely does it according to the team’s templates.</a:t>
            </a:r>
          </a:p>
          <a:p>
            <a:pPr>
              <a:buNone/>
            </a:pPr>
            <a:r>
              <a:rPr lang="en-US" dirty="0" smtClean="0"/>
              <a:t>	A day after completing a challenging task, on time, he was called to the office of the department’s chief software engineer. Instead of being praised for his accomplishments (as he expected), he was warned by the company’s chief software engineer that he would be fired unless he began to fully comply with the team’s coding and documentation instructions. </a:t>
            </a:r>
          </a:p>
          <a:p>
            <a:r>
              <a:rPr lang="en-US" dirty="0" smtClean="0"/>
              <a:t>(1) Do you agree with the position taken by the department’s chief software engineer?</a:t>
            </a:r>
          </a:p>
          <a:p>
            <a:r>
              <a:rPr lang="en-US" dirty="0" smtClean="0"/>
              <a:t>(2) If yes, could you suggest why his or her position was so decisive?</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8369BE44-8B07-4359-8998-A807DD9BBE06}"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508000" y="685800"/>
            <a:ext cx="10972800" cy="838200"/>
          </a:xfrm>
        </p:spPr>
        <p:txBody>
          <a:bodyPr/>
          <a:lstStyle/>
          <a:p>
            <a:r>
              <a:rPr lang="en-US" sz="3200" smtClean="0">
                <a:latin typeface="Times New Roman" pitchFamily="18" charset="0"/>
                <a:cs typeface="Times New Roman" pitchFamily="18" charset="0"/>
              </a:rPr>
              <a:t>Solution</a:t>
            </a:r>
          </a:p>
        </p:txBody>
      </p:sp>
      <p:sp>
        <p:nvSpPr>
          <p:cNvPr id="43011" name="Content Placeholder 2"/>
          <p:cNvSpPr>
            <a:spLocks noGrp="1"/>
          </p:cNvSpPr>
          <p:nvPr>
            <p:ph idx="1"/>
          </p:nvPr>
        </p:nvSpPr>
        <p:spPr/>
        <p:txBody>
          <a:bodyPr/>
          <a:lstStyle/>
          <a:p>
            <a:pPr>
              <a:buFont typeface="Georgia" pitchFamily="18" charset="0"/>
              <a:buNone/>
            </a:pPr>
            <a:r>
              <a:rPr lang="en-US" sz="2200" smtClean="0">
                <a:latin typeface="Times New Roman" pitchFamily="18" charset="0"/>
                <a:cs typeface="Times New Roman" pitchFamily="18" charset="0"/>
              </a:rPr>
              <a:t>1.Yes</a:t>
            </a:r>
          </a:p>
          <a:p>
            <a:pPr>
              <a:buFont typeface="Georgia" pitchFamily="18" charset="0"/>
              <a:buNone/>
            </a:pPr>
            <a:r>
              <a:rPr lang="en-US" sz="2200" smtClean="0">
                <a:latin typeface="Times New Roman" pitchFamily="18" charset="0"/>
                <a:cs typeface="Times New Roman" pitchFamily="18" charset="0"/>
              </a:rPr>
              <a:t>2:The use of non-standard coding and documentation methods by George Wise cause:</a:t>
            </a:r>
          </a:p>
          <a:p>
            <a:r>
              <a:rPr lang="en-US" sz="2200" smtClean="0">
                <a:latin typeface="Times New Roman" pitchFamily="18" charset="0"/>
                <a:cs typeface="Times New Roman" pitchFamily="18" charset="0"/>
              </a:rPr>
              <a:t>Extra difficulties to other programmers who have to develop software modules that need to interface with George’s module that may result in errors. </a:t>
            </a:r>
          </a:p>
          <a:p>
            <a:r>
              <a:rPr lang="en-US" sz="2200" smtClean="0">
                <a:latin typeface="Times New Roman" pitchFamily="18" charset="0"/>
                <a:cs typeface="Times New Roman" pitchFamily="18" charset="0"/>
              </a:rPr>
              <a:t>Extra difficulties to an inspection team and testing team</a:t>
            </a:r>
          </a:p>
          <a:p>
            <a:r>
              <a:rPr lang="en-US" sz="2200" smtClean="0">
                <a:latin typeface="Times New Roman" pitchFamily="18" charset="0"/>
                <a:cs typeface="Times New Roman" pitchFamily="18" charset="0"/>
              </a:rPr>
              <a:t>Extra difficulty to replacement programmer</a:t>
            </a:r>
          </a:p>
          <a:p>
            <a:r>
              <a:rPr lang="en-US" sz="2200" smtClean="0">
                <a:latin typeface="Times New Roman" pitchFamily="18" charset="0"/>
                <a:cs typeface="Times New Roman" pitchFamily="18" charset="0"/>
              </a:rPr>
              <a:t>Difficulty in performing maintenance task of failure repairs</a:t>
            </a:r>
          </a:p>
          <a:p>
            <a:endParaRPr lang="en-US" sz="2200" smtClean="0">
              <a:latin typeface="Times New Roman" pitchFamily="18" charset="0"/>
              <a:cs typeface="Times New Roman" pitchFamily="18" charset="0"/>
            </a:endParaRPr>
          </a:p>
          <a:p>
            <a:pPr>
              <a:buFont typeface="Georgia" pitchFamily="18" charset="0"/>
              <a:buNone/>
            </a:pPr>
            <a:endParaRPr lang="en-US" smtClean="0"/>
          </a:p>
        </p:txBody>
      </p:sp>
      <p:sp>
        <p:nvSpPr>
          <p:cNvPr id="43012"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516790E-7FF4-4C80-8C9D-E9892ED73A0F}" type="slidenum">
              <a:rPr lang="en-US" smtClean="0">
                <a:latin typeface="Times New Roman" pitchFamily="18" charset="0"/>
              </a:rPr>
              <a:pPr/>
              <a:t>13</a:t>
            </a:fld>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Reading</a:t>
            </a:r>
          </a:p>
        </p:txBody>
      </p:sp>
      <p:sp>
        <p:nvSpPr>
          <p:cNvPr id="3" name="Content Placeholder 2"/>
          <p:cNvSpPr>
            <a:spLocks noGrp="1"/>
          </p:cNvSpPr>
          <p:nvPr>
            <p:ph idx="1"/>
          </p:nvPr>
        </p:nvSpPr>
        <p:spPr/>
        <p:txBody>
          <a:bodyPr/>
          <a:lstStyle/>
          <a:p>
            <a:pPr algn="just"/>
            <a:r>
              <a:rPr lang="en-US" b="1" i="1" dirty="0"/>
              <a:t>Chapter </a:t>
            </a:r>
            <a:r>
              <a:rPr lang="en-US" b="1" i="1" dirty="0" smtClean="0"/>
              <a:t>2</a:t>
            </a:r>
            <a:r>
              <a:rPr lang="en-US" b="1" dirty="0" smtClean="0"/>
              <a:t>, What is Software Quality?</a:t>
            </a:r>
            <a:endParaRPr lang="en-US" b="1" dirty="0"/>
          </a:p>
          <a:p>
            <a:pPr marL="0" indent="0" algn="just">
              <a:buNone/>
            </a:pPr>
            <a:r>
              <a:rPr lang="en-US" dirty="0" smtClean="0"/>
              <a:t>Software Quality Assurance From theory to implementation by DANIEL GALIN</a:t>
            </a:r>
            <a:endParaRPr lang="en-US" dirty="0"/>
          </a:p>
          <a:p>
            <a:pPr marL="0" indent="0" algn="just">
              <a:buNone/>
            </a:pPr>
            <a:endParaRPr lang="en-US" dirty="0"/>
          </a:p>
          <a:p>
            <a:pPr marL="0" indent="0" algn="just">
              <a:buNone/>
            </a:pPr>
            <a:endParaRPr lang="en-US" dirty="0"/>
          </a:p>
          <a:p>
            <a:pPr marL="0" indent="0" algn="just">
              <a:buNone/>
            </a:pPr>
            <a:endParaRPr lang="en-US" dirty="0"/>
          </a:p>
        </p:txBody>
      </p:sp>
      <p:sp>
        <p:nvSpPr>
          <p:cNvPr id="4" name="Slide Number Placeholder 3"/>
          <p:cNvSpPr>
            <a:spLocks noGrp="1"/>
          </p:cNvSpPr>
          <p:nvPr>
            <p:ph type="sldNum" sz="quarter" idx="12"/>
          </p:nvPr>
        </p:nvSpPr>
        <p:spPr/>
        <p:txBody>
          <a:bodyPr/>
          <a:lstStyle/>
          <a:p>
            <a:fld id="{0A68DB68-8052-4758-A647-54338E95D837}" type="slidenum">
              <a:rPr lang="en-US" smtClean="0"/>
              <a:pPr/>
              <a:t>14</a:t>
            </a:fld>
            <a:endParaRPr lang="en-US" dirty="0"/>
          </a:p>
        </p:txBody>
      </p:sp>
      <p:sp>
        <p:nvSpPr>
          <p:cNvPr id="5" name="Date Placeholder 4"/>
          <p:cNvSpPr>
            <a:spLocks noGrp="1"/>
          </p:cNvSpPr>
          <p:nvPr>
            <p:ph type="dt" sz="half" idx="10"/>
          </p:nvPr>
        </p:nvSpPr>
        <p:spPr/>
        <p:txBody>
          <a:bodyPr/>
          <a:lstStyle/>
          <a:p>
            <a:fld id="{BDB8FFEF-0265-4CC1-AD2D-30C1E32F0952}" type="datetime1">
              <a:rPr lang="en-US" smtClean="0"/>
              <a:pPr/>
              <a:t>9/21/2021</a:t>
            </a:fld>
            <a:endParaRPr lang="en-US" dirty="0"/>
          </a:p>
        </p:txBody>
      </p:sp>
      <p:sp>
        <p:nvSpPr>
          <p:cNvPr id="6" name="Footer Placeholder 5"/>
          <p:cNvSpPr>
            <a:spLocks noGrp="1"/>
          </p:cNvSpPr>
          <p:nvPr>
            <p:ph type="ftr" sz="quarter" idx="11"/>
          </p:nvPr>
        </p:nvSpPr>
        <p:spPr/>
        <p:txBody>
          <a:bodyPr/>
          <a:lstStyle/>
          <a:p>
            <a:r>
              <a:rPr lang="en-US"/>
              <a:t>CSC291 - Software Engineering Concepts</a:t>
            </a:r>
            <a:endParaRPr lang="en-US" dirty="0"/>
          </a:p>
        </p:txBody>
      </p:sp>
    </p:spTree>
    <p:extLst>
      <p:ext uri="{BB962C8B-B14F-4D97-AF65-F5344CB8AC3E}">
        <p14:creationId xmlns="" xmlns:p14="http://schemas.microsoft.com/office/powerpoint/2010/main" val="2456230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899886" y="678016"/>
            <a:ext cx="9082314" cy="882650"/>
          </a:xfrm>
        </p:spPr>
        <p:txBody>
          <a:bodyPr>
            <a:normAutofit fontScale="90000"/>
          </a:bodyPr>
          <a:lstStyle/>
          <a:p>
            <a:r>
              <a:rPr lang="en-US" altLang="en-US" sz="3200" dirty="0">
                <a:latin typeface="Times New Roman" pitchFamily="18" charset="0"/>
                <a:cs typeface="Times New Roman" pitchFamily="18" charset="0"/>
              </a:rPr>
              <a:t/>
            </a:r>
            <a:br>
              <a:rPr lang="en-US" altLang="en-US" sz="3200" dirty="0">
                <a:latin typeface="Times New Roman" pitchFamily="18" charset="0"/>
                <a:cs typeface="Times New Roman" pitchFamily="18" charset="0"/>
              </a:rPr>
            </a:br>
            <a:r>
              <a:rPr lang="en-US" altLang="en-US" sz="3200" dirty="0">
                <a:latin typeface="Times New Roman" pitchFamily="18" charset="0"/>
                <a:cs typeface="Times New Roman" pitchFamily="18" charset="0"/>
              </a:rPr>
              <a:t/>
            </a:r>
            <a:br>
              <a:rPr lang="en-US" altLang="en-US" sz="3200" dirty="0">
                <a:latin typeface="Times New Roman" pitchFamily="18" charset="0"/>
                <a:cs typeface="Times New Roman" pitchFamily="18" charset="0"/>
              </a:rPr>
            </a:br>
            <a:r>
              <a:rPr lang="en-US" altLang="en-US" sz="3200" dirty="0">
                <a:latin typeface="Times New Roman" pitchFamily="18" charset="0"/>
                <a:cs typeface="Times New Roman" pitchFamily="18" charset="0"/>
              </a:rPr>
              <a:t/>
            </a:r>
            <a:br>
              <a:rPr lang="en-US" altLang="en-US" sz="3200" dirty="0">
                <a:latin typeface="Times New Roman" pitchFamily="18" charset="0"/>
                <a:cs typeface="Times New Roman" pitchFamily="18" charset="0"/>
              </a:rPr>
            </a:br>
            <a:r>
              <a:rPr lang="en-US" altLang="en-US" sz="3200" b="1" dirty="0">
                <a:latin typeface="Times New Roman" pitchFamily="18" charset="0"/>
                <a:cs typeface="Times New Roman" pitchFamily="18" charset="0"/>
              </a:rPr>
              <a:t/>
            </a:r>
            <a:br>
              <a:rPr lang="en-US" altLang="en-US" sz="3200" b="1" dirty="0">
                <a:latin typeface="Times New Roman" pitchFamily="18" charset="0"/>
                <a:cs typeface="Times New Roman" pitchFamily="18" charset="0"/>
              </a:rPr>
            </a:br>
            <a:r>
              <a:rPr lang="en-US" altLang="en-US" dirty="0"/>
              <a:t/>
            </a:r>
            <a:br>
              <a:rPr lang="en-US" altLang="en-US" dirty="0"/>
            </a:br>
            <a:r>
              <a:rPr lang="en-US" altLang="en-US" sz="5400" b="1" dirty="0" smtClean="0"/>
              <a:t> Software Quality– IEEE Definition</a:t>
            </a:r>
            <a:endParaRPr lang="en-US" altLang="en-US" dirty="0"/>
          </a:p>
        </p:txBody>
      </p:sp>
      <p:sp>
        <p:nvSpPr>
          <p:cNvPr id="44035" name="Content Placeholder 2"/>
          <p:cNvSpPr>
            <a:spLocks noGrp="1"/>
          </p:cNvSpPr>
          <p:nvPr>
            <p:ph idx="1"/>
          </p:nvPr>
        </p:nvSpPr>
        <p:spPr>
          <a:xfrm>
            <a:off x="1465007" y="1412874"/>
            <a:ext cx="8229600" cy="5126038"/>
          </a:xfrm>
        </p:spPr>
        <p:txBody>
          <a:bodyPr/>
          <a:lstStyle/>
          <a:p>
            <a:pPr>
              <a:buFont typeface="Georgia" pitchFamily="18" charset="0"/>
              <a:buNone/>
            </a:pPr>
            <a:endParaRPr lang="en-US" altLang="en-US" sz="2200" dirty="0">
              <a:latin typeface="Times New Roman" pitchFamily="18" charset="0"/>
              <a:cs typeface="Times New Roman" pitchFamily="18" charset="0"/>
            </a:endParaRPr>
          </a:p>
          <a:p>
            <a:pPr>
              <a:buFont typeface="Georgia" pitchFamily="18" charset="0"/>
              <a:buNone/>
            </a:pPr>
            <a:r>
              <a:rPr lang="en-US" altLang="en-US" sz="2200" dirty="0">
                <a:latin typeface="Times New Roman" pitchFamily="18" charset="0"/>
                <a:cs typeface="Times New Roman" pitchFamily="18" charset="0"/>
              </a:rPr>
              <a:t>Software quality is:</a:t>
            </a:r>
          </a:p>
          <a:p>
            <a:pPr>
              <a:buFont typeface="Georgia" pitchFamily="18" charset="0"/>
              <a:buNone/>
            </a:pPr>
            <a:endParaRPr lang="en-US" altLang="en-US" sz="2200" dirty="0">
              <a:latin typeface="Times New Roman" pitchFamily="18" charset="0"/>
              <a:cs typeface="Times New Roman" pitchFamily="18" charset="0"/>
            </a:endParaRPr>
          </a:p>
          <a:p>
            <a:pPr>
              <a:buFont typeface="Georgia" pitchFamily="18" charset="0"/>
              <a:buNone/>
            </a:pPr>
            <a:r>
              <a:rPr lang="en-US" altLang="en-US" sz="2200" dirty="0">
                <a:latin typeface="Times New Roman" pitchFamily="18" charset="0"/>
                <a:cs typeface="Times New Roman" pitchFamily="18" charset="0"/>
              </a:rPr>
              <a:t>1.The degree to which a system, component, or process meets specified requirements.</a:t>
            </a:r>
          </a:p>
          <a:p>
            <a:pPr>
              <a:buFont typeface="Georgia" pitchFamily="18" charset="0"/>
              <a:buNone/>
            </a:pPr>
            <a:endParaRPr lang="en-US" altLang="en-US" sz="2200" dirty="0">
              <a:latin typeface="Times New Roman" pitchFamily="18" charset="0"/>
              <a:cs typeface="Times New Roman" pitchFamily="18" charset="0"/>
            </a:endParaRPr>
          </a:p>
          <a:p>
            <a:pPr>
              <a:buFont typeface="Georgia" pitchFamily="18" charset="0"/>
              <a:buNone/>
            </a:pPr>
            <a:r>
              <a:rPr lang="en-US" altLang="en-US" sz="2200" dirty="0">
                <a:latin typeface="Times New Roman" pitchFamily="18" charset="0"/>
                <a:cs typeface="Times New Roman" pitchFamily="18" charset="0"/>
              </a:rPr>
              <a:t>2.The degree to which a system, component, or process meets customer or user needs or expectations. </a:t>
            </a:r>
          </a:p>
          <a:p>
            <a:pPr>
              <a:buFont typeface="Georgia" pitchFamily="18" charset="0"/>
              <a:buNone/>
            </a:pPr>
            <a:endParaRPr lang="en-US" altLang="en-US" dirty="0"/>
          </a:p>
          <a:p>
            <a:pPr>
              <a:buFont typeface="Georgia" pitchFamily="18" charset="0"/>
              <a:buNone/>
            </a:pPr>
            <a:endParaRPr lang="en-US" altLang="en-US" dirty="0"/>
          </a:p>
          <a:p>
            <a:pPr>
              <a:buFont typeface="Georgia" pitchFamily="18" charset="0"/>
              <a:buNone/>
            </a:pPr>
            <a:endParaRPr lang="en-US" altLang="en-US" dirty="0"/>
          </a:p>
          <a:p>
            <a:pPr>
              <a:buFont typeface="Georgia" pitchFamily="18" charset="0"/>
              <a:buNone/>
            </a:pPr>
            <a:endParaRPr lang="en-US" altLang="en-US" dirty="0"/>
          </a:p>
        </p:txBody>
      </p:sp>
      <p:sp>
        <p:nvSpPr>
          <p:cNvPr id="44036" name="Slide Number Placeholder 3"/>
          <p:cNvSpPr>
            <a:spLocks noGrp="1"/>
          </p:cNvSpPr>
          <p:nvPr>
            <p:ph type="sldNum" sz="quarter" idx="12"/>
          </p:nvPr>
        </p:nvSpPr>
        <p:spPr bwMode="auto">
          <a:noFill/>
          <a:ln>
            <a:miter lim="800000"/>
            <a:headEnd/>
            <a:tailEnd/>
          </a:ln>
        </p:spPr>
        <p:txBody>
          <a:bodyPr/>
          <a:lstStyle/>
          <a:p>
            <a:fld id="{D987AC53-8CB5-40EA-9407-DBA8E3FD5F56}" type="slidenum">
              <a:rPr lang="en-US" altLang="en-US"/>
              <a:pPr/>
              <a:t>2</a:t>
            </a:fld>
            <a:endParaRPr lang="en-US" altLang="en-US"/>
          </a:p>
        </p:txBody>
      </p:sp>
    </p:spTree>
  </p:cSld>
  <p:clrMapOvr>
    <a:masterClrMapping/>
  </p:clrMapOvr>
  <mc:AlternateContent xmlns:mc="http://schemas.openxmlformats.org/markup-compatibility/2006">
    <mc:Choice xmlns:p14="http://schemas.microsoft.com/office/powerpoint/2010/main" xmlns="" Requires="p14">
      <p:transition spd="slow" p14:dur="2000" advTm="52075"/>
    </mc:Choice>
    <mc:Fallback>
      <p:transition spd="slow" advTm="5207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2B82C7-7650-4CB7-988E-C0DA3685A147}"/>
              </a:ext>
            </a:extLst>
          </p:cNvPr>
          <p:cNvSpPr>
            <a:spLocks noGrp="1"/>
          </p:cNvSpPr>
          <p:nvPr>
            <p:ph type="title"/>
          </p:nvPr>
        </p:nvSpPr>
        <p:spPr/>
        <p:txBody>
          <a:bodyPr/>
          <a:lstStyle/>
          <a:p>
            <a:r>
              <a:rPr lang="en-US" b="1" dirty="0"/>
              <a:t>Software Quality – Pressman’s definition</a:t>
            </a:r>
            <a:endParaRPr lang="en-US" dirty="0"/>
          </a:p>
        </p:txBody>
      </p:sp>
      <p:sp>
        <p:nvSpPr>
          <p:cNvPr id="3" name="Content Placeholder 2">
            <a:extLst>
              <a:ext uri="{FF2B5EF4-FFF2-40B4-BE49-F238E27FC236}">
                <a16:creationId xmlns:a16="http://schemas.microsoft.com/office/drawing/2014/main" xmlns="" id="{D24FE05C-CA6E-4434-AA55-F9006D4D8CF5}"/>
              </a:ext>
            </a:extLst>
          </p:cNvPr>
          <p:cNvSpPr>
            <a:spLocks noGrp="1"/>
          </p:cNvSpPr>
          <p:nvPr>
            <p:ph idx="1"/>
          </p:nvPr>
        </p:nvSpPr>
        <p:spPr/>
        <p:txBody>
          <a:bodyPr/>
          <a:lstStyle/>
          <a:p>
            <a:r>
              <a:rPr lang="en-US" dirty="0"/>
              <a:t>Software quality is defined as:</a:t>
            </a:r>
          </a:p>
          <a:p>
            <a:pPr marL="0" indent="0">
              <a:buNone/>
            </a:pPr>
            <a:r>
              <a:rPr lang="en-US" dirty="0"/>
              <a:t>	</a:t>
            </a:r>
          </a:p>
          <a:p>
            <a:pPr marL="0" indent="0">
              <a:buNone/>
            </a:pPr>
            <a:r>
              <a:rPr lang="en-US" dirty="0"/>
              <a:t>Conformance to explicitly stated functional and performance requirements, explicitly documented development standards, and implicit characteristics that are expected of all professionally developed software.</a:t>
            </a:r>
          </a:p>
        </p:txBody>
      </p:sp>
      <p:sp>
        <p:nvSpPr>
          <p:cNvPr id="4" name="Slide Number Placeholder 3">
            <a:extLst>
              <a:ext uri="{FF2B5EF4-FFF2-40B4-BE49-F238E27FC236}">
                <a16:creationId xmlns:a16="http://schemas.microsoft.com/office/drawing/2014/main" xmlns="" id="{23E28D1D-83B9-451A-A896-58CEF926690D}"/>
              </a:ext>
            </a:extLst>
          </p:cNvPr>
          <p:cNvSpPr>
            <a:spLocks noGrp="1"/>
          </p:cNvSpPr>
          <p:nvPr>
            <p:ph type="sldNum" sz="quarter" idx="12"/>
          </p:nvPr>
        </p:nvSpPr>
        <p:spPr/>
        <p:txBody>
          <a:bodyPr/>
          <a:lstStyle/>
          <a:p>
            <a:fld id="{8369BE44-8B07-4359-8998-A807DD9BBE06}" type="slidenum">
              <a:rPr lang="en-US" smtClean="0"/>
              <a:pPr/>
              <a:t>3</a:t>
            </a:fld>
            <a:endParaRPr lang="en-US"/>
          </a:p>
        </p:txBody>
      </p:sp>
    </p:spTree>
    <p:extLst>
      <p:ext uri="{BB962C8B-B14F-4D97-AF65-F5344CB8AC3E}">
        <p14:creationId xmlns:p14="http://schemas.microsoft.com/office/powerpoint/2010/main" xmlns="" val="1944328762"/>
      </p:ext>
    </p:extLst>
  </p:cSld>
  <p:clrMapOvr>
    <a:masterClrMapping/>
  </p:clrMapOvr>
  <mc:AlternateContent xmlns:mc="http://schemas.openxmlformats.org/markup-compatibility/2006">
    <mc:Choice xmlns:p14="http://schemas.microsoft.com/office/powerpoint/2010/main" xmlns="" Requires="p14">
      <p:transition spd="slow" p14:dur="2000" advTm="85761"/>
    </mc:Choice>
    <mc:Fallback>
      <p:transition spd="slow" advTm="8576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046433" y="406401"/>
            <a:ext cx="9822426" cy="1364797"/>
          </a:xfrm>
        </p:spPr>
        <p:txBody>
          <a:bodyPr>
            <a:noAutofit/>
          </a:bodyPr>
          <a:lstStyle/>
          <a:p>
            <a:r>
              <a:rPr lang="en-US" altLang="en-US" b="1" dirty="0"/>
              <a:t>Software Quality Assurance- IEEE Definition</a:t>
            </a:r>
          </a:p>
        </p:txBody>
      </p:sp>
      <p:sp>
        <p:nvSpPr>
          <p:cNvPr id="45059" name="Content Placeholder 2"/>
          <p:cNvSpPr>
            <a:spLocks noGrp="1"/>
          </p:cNvSpPr>
          <p:nvPr>
            <p:ph idx="1"/>
          </p:nvPr>
        </p:nvSpPr>
        <p:spPr>
          <a:xfrm>
            <a:off x="1208868" y="1774826"/>
            <a:ext cx="9616448" cy="4625975"/>
          </a:xfrm>
        </p:spPr>
        <p:txBody>
          <a:bodyPr/>
          <a:lstStyle/>
          <a:p>
            <a:pPr algn="just"/>
            <a:endParaRPr lang="en-US" altLang="en-US" sz="2200" dirty="0">
              <a:latin typeface="Times New Roman" pitchFamily="18" charset="0"/>
              <a:cs typeface="Times New Roman" pitchFamily="18" charset="0"/>
            </a:endParaRPr>
          </a:p>
          <a:p>
            <a:pPr algn="just"/>
            <a:r>
              <a:rPr lang="en-US" altLang="en-US" sz="2200" dirty="0">
                <a:latin typeface="Times New Roman" pitchFamily="18" charset="0"/>
                <a:cs typeface="Times New Roman" pitchFamily="18" charset="0"/>
              </a:rPr>
              <a:t>A planned and systematic pattern of all actions that are necessary to provide adequate confidence that an item or product conforms to established technical requirements</a:t>
            </a:r>
          </a:p>
          <a:p>
            <a:pPr algn="just">
              <a:buFont typeface="Georgia" pitchFamily="18" charset="0"/>
              <a:buNone/>
            </a:pPr>
            <a:endParaRPr lang="en-US" altLang="en-US" sz="2200" dirty="0">
              <a:latin typeface="Times New Roman" pitchFamily="18" charset="0"/>
              <a:cs typeface="Times New Roman" pitchFamily="18" charset="0"/>
            </a:endParaRPr>
          </a:p>
          <a:p>
            <a:pPr algn="just"/>
            <a:r>
              <a:rPr lang="en-US" altLang="en-US" sz="2200" dirty="0">
                <a:latin typeface="Times New Roman" pitchFamily="18" charset="0"/>
                <a:cs typeface="Times New Roman" pitchFamily="18" charset="0"/>
              </a:rPr>
              <a:t>A set of activities designed to evaluate the process by which the products are developed or manufactured. </a:t>
            </a:r>
          </a:p>
        </p:txBody>
      </p:sp>
      <p:sp>
        <p:nvSpPr>
          <p:cNvPr id="2" name="Slide Number Placeholder 1">
            <a:extLst>
              <a:ext uri="{FF2B5EF4-FFF2-40B4-BE49-F238E27FC236}">
                <a16:creationId xmlns:a16="http://schemas.microsoft.com/office/drawing/2014/main" xmlns="" id="{CE9B1903-833A-4DBE-A2AE-75362D87EA0E}"/>
              </a:ext>
            </a:extLst>
          </p:cNvPr>
          <p:cNvSpPr>
            <a:spLocks noGrp="1"/>
          </p:cNvSpPr>
          <p:nvPr>
            <p:ph type="sldNum" sz="quarter" idx="12"/>
          </p:nvPr>
        </p:nvSpPr>
        <p:spPr/>
        <p:txBody>
          <a:bodyPr/>
          <a:lstStyle/>
          <a:p>
            <a:fld id="{BEC83312-BFCB-434D-827B-B60413C55403}" type="slidenum">
              <a:rPr lang="en-US" smtClean="0"/>
              <a:pPr/>
              <a:t>4</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advTm="98493"/>
    </mc:Choice>
    <mc:Fallback>
      <p:transition spd="slow" advTm="98493"/>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960895" y="362857"/>
            <a:ext cx="10115144" cy="1542143"/>
          </a:xfrm>
        </p:spPr>
        <p:txBody>
          <a:bodyPr>
            <a:normAutofit fontScale="90000"/>
          </a:bodyPr>
          <a:lstStyle/>
          <a:p>
            <a:pPr algn="ctr"/>
            <a:r>
              <a:rPr lang="en-US" altLang="en-US" dirty="0"/>
              <a:t/>
            </a:r>
            <a:br>
              <a:rPr lang="en-US" altLang="en-US" dirty="0"/>
            </a:br>
            <a:r>
              <a:rPr lang="en-US" altLang="en-US" dirty="0"/>
              <a:t/>
            </a:r>
            <a:br>
              <a:rPr lang="en-US" altLang="en-US" dirty="0"/>
            </a:br>
            <a:r>
              <a:rPr lang="it-IT" altLang="en-US" sz="3200" b="1" dirty="0">
                <a:latin typeface="Times New Roman" pitchFamily="18" charset="0"/>
                <a:cs typeface="Times New Roman" pitchFamily="18" charset="0"/>
              </a:rPr>
              <a:t/>
            </a:r>
            <a:br>
              <a:rPr lang="it-IT" altLang="en-US" sz="3200" b="1" dirty="0">
                <a:latin typeface="Times New Roman" pitchFamily="18" charset="0"/>
                <a:cs typeface="Times New Roman" pitchFamily="18" charset="0"/>
              </a:rPr>
            </a:br>
            <a:r>
              <a:rPr lang="it-IT" altLang="en-US" sz="5400" b="1" dirty="0" smtClean="0"/>
              <a:t> </a:t>
            </a:r>
            <a:r>
              <a:rPr lang="en-US" altLang="en-US" b="1" dirty="0"/>
              <a:t/>
            </a:r>
            <a:br>
              <a:rPr lang="en-US" altLang="en-US" b="1" dirty="0"/>
            </a:br>
            <a:r>
              <a:rPr lang="it-IT" altLang="en-US" sz="5400" b="1" dirty="0" smtClean="0"/>
              <a:t> Software Quality Assurance vs. Software Quality Control</a:t>
            </a:r>
            <a:endParaRPr lang="en-US" altLang="en-US" b="1" dirty="0"/>
          </a:p>
        </p:txBody>
      </p:sp>
      <p:sp>
        <p:nvSpPr>
          <p:cNvPr id="46083" name="Content Placeholder 2"/>
          <p:cNvSpPr>
            <a:spLocks noGrp="1"/>
          </p:cNvSpPr>
          <p:nvPr>
            <p:ph idx="1"/>
          </p:nvPr>
        </p:nvSpPr>
        <p:spPr>
          <a:xfrm>
            <a:off x="960895" y="1676400"/>
            <a:ext cx="10392905" cy="4897438"/>
          </a:xfrm>
        </p:spPr>
        <p:txBody>
          <a:bodyPr/>
          <a:lstStyle/>
          <a:p>
            <a:endParaRPr lang="en-US" altLang="en-US" sz="2200" dirty="0">
              <a:latin typeface="Times New Roman" pitchFamily="18" charset="0"/>
              <a:cs typeface="Times New Roman" pitchFamily="18" charset="0"/>
            </a:endParaRPr>
          </a:p>
          <a:p>
            <a:r>
              <a:rPr lang="en-US" altLang="en-US" sz="2200" dirty="0">
                <a:latin typeface="Times New Roman" pitchFamily="18" charset="0"/>
                <a:cs typeface="Times New Roman" pitchFamily="18" charset="0"/>
              </a:rPr>
              <a:t>Quality Control (QC) is a set of activities designed to evaluate the quality of developed or manufactured product(IEEE,1991)</a:t>
            </a:r>
          </a:p>
          <a:p>
            <a:r>
              <a:rPr lang="en-US" altLang="en-US" sz="2200" dirty="0">
                <a:latin typeface="Times New Roman" pitchFamily="18" charset="0"/>
                <a:cs typeface="Times New Roman" pitchFamily="18" charset="0"/>
              </a:rPr>
              <a:t>Activities whose main objective is the withholding of any product that does not qualify.</a:t>
            </a:r>
          </a:p>
          <a:p>
            <a:pPr>
              <a:buFont typeface="Georgia" pitchFamily="18" charset="0"/>
              <a:buNone/>
            </a:pPr>
            <a:endParaRPr lang="en-US" altLang="en-US" sz="2200" dirty="0">
              <a:latin typeface="Times New Roman" pitchFamily="18" charset="0"/>
              <a:cs typeface="Times New Roman" pitchFamily="18" charset="0"/>
            </a:endParaRPr>
          </a:p>
          <a:p>
            <a:r>
              <a:rPr lang="en-US" altLang="en-US" sz="2200" dirty="0">
                <a:latin typeface="Times New Roman" pitchFamily="18" charset="0"/>
                <a:cs typeface="Times New Roman" pitchFamily="18" charset="0"/>
              </a:rPr>
              <a:t> Quality Assurance (QA) is meant to minimize the costs of quality by introducing a variety of activities throughout the development process and maintenance process in order to prevent the causes of errors, detects them, and corrects them in the early stages of the development</a:t>
            </a:r>
            <a:r>
              <a:rPr lang="en-US" altLang="en-US" dirty="0"/>
              <a:t>.</a:t>
            </a:r>
          </a:p>
          <a:p>
            <a:endParaRPr lang="en-US" altLang="en-US" dirty="0"/>
          </a:p>
        </p:txBody>
      </p:sp>
      <p:sp>
        <p:nvSpPr>
          <p:cNvPr id="46084" name="Slide Number Placeholder 3"/>
          <p:cNvSpPr>
            <a:spLocks noGrp="1"/>
          </p:cNvSpPr>
          <p:nvPr>
            <p:ph type="sldNum" sz="quarter" idx="12"/>
          </p:nvPr>
        </p:nvSpPr>
        <p:spPr bwMode="auto">
          <a:noFill/>
          <a:ln>
            <a:miter lim="800000"/>
            <a:headEnd/>
            <a:tailEnd/>
          </a:ln>
        </p:spPr>
        <p:txBody>
          <a:bodyPr/>
          <a:lstStyle/>
          <a:p>
            <a:fld id="{30039A39-A6D2-40DB-BC2F-113CECBD5B98}" type="slidenum">
              <a:rPr lang="en-US" altLang="en-US"/>
              <a:pPr/>
              <a:t>5</a:t>
            </a:fld>
            <a:endParaRPr lang="en-US" altLang="en-US"/>
          </a:p>
        </p:txBody>
      </p:sp>
    </p:spTree>
  </p:cSld>
  <p:clrMapOvr>
    <a:masterClrMapping/>
  </p:clrMapOvr>
  <mc:AlternateContent xmlns:mc="http://schemas.openxmlformats.org/markup-compatibility/2006">
    <mc:Choice xmlns:p14="http://schemas.microsoft.com/office/powerpoint/2010/main" xmlns="" Requires="p14">
      <p:transition spd="slow" p14:dur="2000" advTm="166326"/>
    </mc:Choice>
    <mc:Fallback>
      <p:transition spd="slow" advTm="16632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altLang="en-US" sz="4800" b="1" dirty="0" smtClean="0"/>
              <a:t> Software Quality Assurance vs. Software Quality Control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main objective of quality assurance is to minimize the cost of guaranteeing quality by a variety of activities performed throughout the development and manufacturing processes/stages. These activities prevent the causes of errors, and detect and correct them early in the development process. As a result, quality assurance activities substantially reduce the rate of products that do not qualify for </a:t>
            </a:r>
            <a:r>
              <a:rPr lang="en-US" dirty="0" smtClean="0"/>
              <a:t>shipment.</a:t>
            </a:r>
            <a:endParaRPr lang="en-US" dirty="0" smtClean="0"/>
          </a:p>
          <a:p>
            <a:pPr>
              <a:buNone/>
            </a:pPr>
            <a:endParaRPr lang="en-US" dirty="0" smtClean="0"/>
          </a:p>
          <a:p>
            <a:pPr>
              <a:buNone/>
            </a:pPr>
            <a:r>
              <a:rPr lang="en-US" dirty="0" smtClean="0"/>
              <a:t>So, </a:t>
            </a:r>
          </a:p>
          <a:p>
            <a:endParaRPr lang="en-US" dirty="0" smtClean="0"/>
          </a:p>
          <a:p>
            <a:r>
              <a:rPr lang="en-US" dirty="0" smtClean="0"/>
              <a:t>Quality control and quality assurance activities serve different objectives.</a:t>
            </a:r>
          </a:p>
          <a:p>
            <a:r>
              <a:rPr lang="en-US" dirty="0" smtClean="0"/>
              <a:t>Quality control activities are only a part of the total range of quality assurance activities. </a:t>
            </a:r>
            <a:endParaRPr lang="en-US" dirty="0"/>
          </a:p>
        </p:txBody>
      </p:sp>
      <p:sp>
        <p:nvSpPr>
          <p:cNvPr id="4" name="Slide Number Placeholder 3"/>
          <p:cNvSpPr>
            <a:spLocks noGrp="1"/>
          </p:cNvSpPr>
          <p:nvPr>
            <p:ph type="sldNum" sz="quarter" idx="12"/>
          </p:nvPr>
        </p:nvSpPr>
        <p:spPr/>
        <p:txBody>
          <a:bodyPr/>
          <a:lstStyle/>
          <a:p>
            <a:fld id="{8369BE44-8B07-4359-8998-A807DD9BBE06}"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301857" y="457200"/>
            <a:ext cx="9729000" cy="1066800"/>
          </a:xfrm>
        </p:spPr>
        <p:txBody>
          <a:bodyPr>
            <a:normAutofit fontScale="90000"/>
          </a:bodyPr>
          <a:lstStyle/>
          <a:p>
            <a:r>
              <a:rPr lang="en-GB" altLang="en-US" b="1" dirty="0"/>
              <a:t>Definition: Software Quality Engineering</a:t>
            </a:r>
            <a:endParaRPr lang="en-US" altLang="en-US" b="1" dirty="0"/>
          </a:p>
        </p:txBody>
      </p:sp>
      <p:sp>
        <p:nvSpPr>
          <p:cNvPr id="48131" name="Content Placeholder 2"/>
          <p:cNvSpPr>
            <a:spLocks noGrp="1"/>
          </p:cNvSpPr>
          <p:nvPr>
            <p:ph idx="1"/>
          </p:nvPr>
        </p:nvSpPr>
        <p:spPr>
          <a:xfrm>
            <a:off x="1301857" y="1828800"/>
            <a:ext cx="9732935" cy="4745038"/>
          </a:xfrm>
        </p:spPr>
        <p:txBody>
          <a:bodyPr/>
          <a:lstStyle/>
          <a:p>
            <a:pPr>
              <a:buFont typeface="Georgia" pitchFamily="18" charset="0"/>
              <a:buNone/>
            </a:pPr>
            <a:r>
              <a:rPr lang="en-GB" altLang="en-US" sz="2200" b="1" dirty="0">
                <a:latin typeface="Times New Roman" pitchFamily="18" charset="0"/>
                <a:cs typeface="Times New Roman" pitchFamily="18" charset="0"/>
              </a:rPr>
              <a:t>Software Quality Engineering:  </a:t>
            </a:r>
            <a:endParaRPr lang="en-US" altLang="en-US" sz="2200" dirty="0">
              <a:latin typeface="Times New Roman" pitchFamily="18" charset="0"/>
              <a:cs typeface="Times New Roman" pitchFamily="18" charset="0"/>
            </a:endParaRPr>
          </a:p>
          <a:p>
            <a:pPr>
              <a:buFont typeface="Georgia" pitchFamily="18" charset="0"/>
              <a:buNone/>
            </a:pPr>
            <a:r>
              <a:rPr lang="en-GB" altLang="en-US" sz="2200" b="1" dirty="0">
                <a:latin typeface="Times New Roman" pitchFamily="18" charset="0"/>
                <a:cs typeface="Times New Roman" pitchFamily="18" charset="0"/>
              </a:rPr>
              <a:t>“ </a:t>
            </a:r>
            <a:r>
              <a:rPr lang="en-GB" altLang="en-US" sz="2200" dirty="0">
                <a:latin typeface="Times New Roman" pitchFamily="18" charset="0"/>
                <a:cs typeface="Times New Roman" pitchFamily="18" charset="0"/>
              </a:rPr>
              <a:t>The function of software quality is to assure that quality is built into the software by performing analysis, investigations on the requirements, design, code and verification processes and results to assure that reliability, maintainability, and other quality factors are met.”</a:t>
            </a:r>
            <a:endParaRPr lang="en-US" altLang="en-US" sz="2200" dirty="0">
              <a:latin typeface="Times New Roman" pitchFamily="18" charset="0"/>
              <a:cs typeface="Times New Roman" pitchFamily="18" charset="0"/>
            </a:endParaRPr>
          </a:p>
          <a:p>
            <a:pPr>
              <a:buFont typeface="Georgia" pitchFamily="18" charset="0"/>
              <a:buNone/>
            </a:pPr>
            <a:r>
              <a:rPr lang="en-US" altLang="en-US" sz="2200" b="1" dirty="0">
                <a:latin typeface="Times New Roman" pitchFamily="18" charset="0"/>
                <a:cs typeface="Times New Roman" pitchFamily="18" charset="0"/>
              </a:rPr>
              <a:t>or</a:t>
            </a:r>
          </a:p>
          <a:p>
            <a:pPr algn="just">
              <a:buFont typeface="Georgia" pitchFamily="18" charset="0"/>
              <a:buNone/>
            </a:pPr>
            <a:r>
              <a:rPr lang="en-US" altLang="en-US" sz="2200" dirty="0">
                <a:latin typeface="Times New Roman" pitchFamily="18" charset="0"/>
                <a:cs typeface="Times New Roman" pitchFamily="18" charset="0"/>
              </a:rPr>
              <a:t> “The application of a continuous, systematic, disciplined, quantifiable approach to the development and maintenance of quality throughout the whole life cycle of software products and systems; that is, the application of quality engineering to software”</a:t>
            </a:r>
          </a:p>
        </p:txBody>
      </p:sp>
      <p:sp>
        <p:nvSpPr>
          <p:cNvPr id="48132" name="Slide Number Placeholder 3"/>
          <p:cNvSpPr>
            <a:spLocks noGrp="1"/>
          </p:cNvSpPr>
          <p:nvPr>
            <p:ph type="sldNum" sz="quarter" idx="12"/>
          </p:nvPr>
        </p:nvSpPr>
        <p:spPr bwMode="auto">
          <a:noFill/>
          <a:ln>
            <a:miter lim="800000"/>
            <a:headEnd/>
            <a:tailEnd/>
          </a:ln>
        </p:spPr>
        <p:txBody>
          <a:bodyPr/>
          <a:lstStyle/>
          <a:p>
            <a:fld id="{9FC7328B-209D-4B94-8AA8-D6F4DB6CCA35}" type="slidenum">
              <a:rPr lang="en-US" altLang="en-US"/>
              <a:pPr/>
              <a:t>7</a:t>
            </a:fld>
            <a:endParaRPr lang="en-US" altLang="en-US"/>
          </a:p>
        </p:txBody>
      </p:sp>
    </p:spTree>
  </p:cSld>
  <p:clrMapOvr>
    <a:masterClrMapping/>
  </p:clrMapOvr>
  <mc:AlternateContent xmlns:mc="http://schemas.openxmlformats.org/markup-compatibility/2006">
    <mc:Choice xmlns:p14="http://schemas.microsoft.com/office/powerpoint/2010/main" xmlns="" Requires="p14">
      <p:transition spd="slow" p14:dur="2000" advTm="67413"/>
    </mc:Choice>
    <mc:Fallback>
      <p:transition spd="slow" advTm="67413"/>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smtClean="0"/>
              <a:t>Software Quality Engineering</a:t>
            </a:r>
            <a:endParaRPr lang="en-US" dirty="0"/>
          </a:p>
        </p:txBody>
      </p:sp>
      <p:sp>
        <p:nvSpPr>
          <p:cNvPr id="4" name="Slide Number Placeholder 3"/>
          <p:cNvSpPr>
            <a:spLocks noGrp="1"/>
          </p:cNvSpPr>
          <p:nvPr>
            <p:ph type="sldNum" sz="quarter" idx="12"/>
          </p:nvPr>
        </p:nvSpPr>
        <p:spPr/>
        <p:txBody>
          <a:bodyPr/>
          <a:lstStyle/>
          <a:p>
            <a:fld id="{8369BE44-8B07-4359-8998-A807DD9BBE06}" type="slidenum">
              <a:rPr lang="en-US" smtClean="0"/>
              <a:pPr/>
              <a:t>8</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669143" y="2322287"/>
            <a:ext cx="6212113" cy="242231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8B3871-ECBF-48E1-B8FD-D11328B13C89}"/>
              </a:ext>
            </a:extLst>
          </p:cNvPr>
          <p:cNvSpPr>
            <a:spLocks noGrp="1"/>
          </p:cNvSpPr>
          <p:nvPr>
            <p:ph type="title"/>
          </p:nvPr>
        </p:nvSpPr>
        <p:spPr/>
        <p:txBody>
          <a:bodyPr/>
          <a:lstStyle/>
          <a:p>
            <a:r>
              <a:rPr lang="en-US" sz="4000" b="1" dirty="0"/>
              <a:t>Objectives of SQA Activities</a:t>
            </a:r>
          </a:p>
        </p:txBody>
      </p:sp>
      <p:sp>
        <p:nvSpPr>
          <p:cNvPr id="3" name="Content Placeholder 2">
            <a:extLst>
              <a:ext uri="{FF2B5EF4-FFF2-40B4-BE49-F238E27FC236}">
                <a16:creationId xmlns:a16="http://schemas.microsoft.com/office/drawing/2014/main" xmlns="" id="{E929FAEB-2764-48F0-99E9-CA93A286D7B2}"/>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Software </a:t>
            </a:r>
            <a:r>
              <a:rPr lang="en-US" sz="2000" b="1" dirty="0" smtClean="0">
                <a:latin typeface="Times New Roman" panose="02020603050405020304" pitchFamily="18" charset="0"/>
                <a:cs typeface="Times New Roman" panose="02020603050405020304" pitchFamily="18" charset="0"/>
              </a:rPr>
              <a:t>Development </a:t>
            </a:r>
            <a:r>
              <a:rPr lang="en-US" sz="2000" b="1" dirty="0">
                <a:latin typeface="Times New Roman" panose="02020603050405020304" pitchFamily="18" charset="0"/>
                <a:cs typeface="Times New Roman" panose="02020603050405020304" pitchFamily="18" charset="0"/>
              </a:rPr>
              <a:t>(process-oriented):</a:t>
            </a:r>
          </a:p>
          <a:p>
            <a:pPr marL="457200" lvl="1" indent="0">
              <a:buNone/>
            </a:pPr>
            <a:r>
              <a:rPr lang="en-US" sz="2000" dirty="0">
                <a:latin typeface="Times New Roman" panose="02020603050405020304" pitchFamily="18" charset="0"/>
                <a:cs typeface="Times New Roman" panose="02020603050405020304" pitchFamily="18" charset="0"/>
              </a:rPr>
              <a:t>1. Assuring an acceptable level of confidence that the software will conform to functional technical requirements.</a:t>
            </a:r>
          </a:p>
          <a:p>
            <a:pPr marL="457200" lvl="1" indent="0">
              <a:buNone/>
            </a:pPr>
            <a:r>
              <a:rPr lang="en-US" sz="2000" dirty="0">
                <a:latin typeface="Times New Roman" panose="02020603050405020304" pitchFamily="18" charset="0"/>
                <a:cs typeface="Times New Roman" panose="02020603050405020304" pitchFamily="18" charset="0"/>
              </a:rPr>
              <a:t>2. Assuring an acceptable level of confidence that the software will conform to managerial scheduling and budgetary requirements.</a:t>
            </a:r>
          </a:p>
          <a:p>
            <a:pPr marL="457200" lvl="1" indent="0">
              <a:buNone/>
            </a:pPr>
            <a:r>
              <a:rPr lang="en-US" sz="2000" dirty="0">
                <a:latin typeface="Times New Roman" panose="02020603050405020304" pitchFamily="18" charset="0"/>
                <a:cs typeface="Times New Roman" panose="02020603050405020304" pitchFamily="18" charset="0"/>
              </a:rPr>
              <a:t>3. Initiating and managing of activities for the improvement and greater efficiency of software development and SQA activities. This means improving the prospects that the functional and managerial requirements will be achieved while reducing the costs of carrying out the software development and SQA activities.</a:t>
            </a:r>
          </a:p>
        </p:txBody>
      </p:sp>
      <p:sp>
        <p:nvSpPr>
          <p:cNvPr id="4" name="Slide Number Placeholder 3">
            <a:extLst>
              <a:ext uri="{FF2B5EF4-FFF2-40B4-BE49-F238E27FC236}">
                <a16:creationId xmlns:a16="http://schemas.microsoft.com/office/drawing/2014/main" xmlns="" id="{0A6EAF45-2C82-41CC-81BF-B4AC11DACE4A}"/>
              </a:ext>
            </a:extLst>
          </p:cNvPr>
          <p:cNvSpPr>
            <a:spLocks noGrp="1"/>
          </p:cNvSpPr>
          <p:nvPr>
            <p:ph type="sldNum" sz="quarter" idx="12"/>
          </p:nvPr>
        </p:nvSpPr>
        <p:spPr/>
        <p:txBody>
          <a:bodyPr/>
          <a:lstStyle/>
          <a:p>
            <a:fld id="{8369BE44-8B07-4359-8998-A807DD9BBE06}" type="slidenum">
              <a:rPr lang="en-US" smtClean="0"/>
              <a:pPr/>
              <a:t>9</a:t>
            </a:fld>
            <a:endParaRPr lang="en-US"/>
          </a:p>
        </p:txBody>
      </p:sp>
    </p:spTree>
    <p:extLst>
      <p:ext uri="{BB962C8B-B14F-4D97-AF65-F5344CB8AC3E}">
        <p14:creationId xmlns:p14="http://schemas.microsoft.com/office/powerpoint/2010/main" xmlns="" val="627699368"/>
      </p:ext>
    </p:extLst>
  </p:cSld>
  <p:clrMapOvr>
    <a:masterClrMapping/>
  </p:clrMapOvr>
  <mc:AlternateContent xmlns:mc="http://schemas.openxmlformats.org/markup-compatibility/2006">
    <mc:Choice xmlns:p14="http://schemas.microsoft.com/office/powerpoint/2010/main" xmlns="" Requires="p14">
      <p:transition spd="slow" p14:dur="2000" advTm="93571"/>
    </mc:Choice>
    <mc:Fallback>
      <p:transition spd="slow" advTm="93571"/>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255</TotalTime>
  <Words>860</Words>
  <Application>Microsoft Office PowerPoint</Application>
  <PresentationFormat>Custom</PresentationFormat>
  <Paragraphs>97</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   CSE302_Software Quality Engineering   </vt:lpstr>
      <vt:lpstr>      Software Quality– IEEE Definition</vt:lpstr>
      <vt:lpstr>Software Quality – Pressman’s definition</vt:lpstr>
      <vt:lpstr>Software Quality Assurance- IEEE Definition</vt:lpstr>
      <vt:lpstr>      Software Quality Assurance vs. Software Quality Control</vt:lpstr>
      <vt:lpstr> Software Quality Assurance vs. Software Quality Control</vt:lpstr>
      <vt:lpstr>Definition: Software Quality Engineering</vt:lpstr>
      <vt:lpstr>Software Quality Engineering</vt:lpstr>
      <vt:lpstr>Objectives of SQA Activities</vt:lpstr>
      <vt:lpstr>Objectives of SQA Activities</vt:lpstr>
      <vt:lpstr>Software Quality Assurance and Software engineering</vt:lpstr>
      <vt:lpstr>Case study</vt:lpstr>
      <vt:lpstr>Solution</vt:lpstr>
      <vt:lpstr>Chapter Reading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Sobia</dc:creator>
  <cp:lastModifiedBy>Sobia</cp:lastModifiedBy>
  <cp:revision>40</cp:revision>
  <dcterms:created xsi:type="dcterms:W3CDTF">2020-09-27T16:49:25Z</dcterms:created>
  <dcterms:modified xsi:type="dcterms:W3CDTF">2021-09-21T06:36:40Z</dcterms:modified>
</cp:coreProperties>
</file>