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4"/>
  </p:sldMasterIdLst>
  <p:notesMasterIdLst>
    <p:notesMasterId r:id="rId47"/>
  </p:notesMasterIdLst>
  <p:handoutMasterIdLst>
    <p:handoutMasterId r:id="rId48"/>
  </p:handoutMasterIdLst>
  <p:sldIdLst>
    <p:sldId id="256" r:id="rId5"/>
    <p:sldId id="257" r:id="rId6"/>
    <p:sldId id="261" r:id="rId7"/>
    <p:sldId id="353" r:id="rId8"/>
    <p:sldId id="356" r:id="rId9"/>
    <p:sldId id="355" r:id="rId10"/>
    <p:sldId id="339" r:id="rId11"/>
    <p:sldId id="349" r:id="rId12"/>
    <p:sldId id="337" r:id="rId13"/>
    <p:sldId id="366" r:id="rId14"/>
    <p:sldId id="336" r:id="rId15"/>
    <p:sldId id="367" r:id="rId16"/>
    <p:sldId id="335" r:id="rId17"/>
    <p:sldId id="368" r:id="rId18"/>
    <p:sldId id="340" r:id="rId19"/>
    <p:sldId id="369" r:id="rId20"/>
    <p:sldId id="342" r:id="rId21"/>
    <p:sldId id="370" r:id="rId22"/>
    <p:sldId id="354" r:id="rId23"/>
    <p:sldId id="357" r:id="rId24"/>
    <p:sldId id="358" r:id="rId25"/>
    <p:sldId id="343" r:id="rId26"/>
    <p:sldId id="371" r:id="rId27"/>
    <p:sldId id="341" r:id="rId28"/>
    <p:sldId id="348" r:id="rId29"/>
    <p:sldId id="372" r:id="rId30"/>
    <p:sldId id="347" r:id="rId31"/>
    <p:sldId id="373" r:id="rId32"/>
    <p:sldId id="346" r:id="rId33"/>
    <p:sldId id="374" r:id="rId34"/>
    <p:sldId id="350" r:id="rId35"/>
    <p:sldId id="375" r:id="rId36"/>
    <p:sldId id="351" r:id="rId37"/>
    <p:sldId id="376" r:id="rId38"/>
    <p:sldId id="359" r:id="rId39"/>
    <p:sldId id="352" r:id="rId40"/>
    <p:sldId id="360" r:id="rId41"/>
    <p:sldId id="361" r:id="rId42"/>
    <p:sldId id="362" r:id="rId43"/>
    <p:sldId id="363" r:id="rId44"/>
    <p:sldId id="364" r:id="rId45"/>
    <p:sldId id="365" r:id="rId46"/>
  </p:sldIdLst>
  <p:sldSz cx="9144000" cy="6858000" type="screen4x3"/>
  <p:notesSz cx="7315200" cy="96012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6"/>
    <a:srgbClr val="4A0612"/>
    <a:srgbClr val="437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76" autoAdjust="0"/>
    <p:restoredTop sz="79470" autoAdjust="0"/>
  </p:normalViewPr>
  <p:slideViewPr>
    <p:cSldViewPr>
      <p:cViewPr>
        <p:scale>
          <a:sx n="64" d="100"/>
          <a:sy n="64" d="100"/>
        </p:scale>
        <p:origin x="-282" y="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800"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103" tIns="48052" rIns="96103" bIns="48052"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103" tIns="48052" rIns="96103" bIns="48052" rtlCol="0"/>
          <a:lstStyle>
            <a:lvl1pPr algn="r">
              <a:defRPr sz="1300"/>
            </a:lvl1pPr>
          </a:lstStyle>
          <a:p>
            <a:fld id="{13EF1EB7-EB35-435C-8A89-E008F757D2AE}" type="datetimeFigureOut">
              <a:rPr lang="en-US" smtClean="0"/>
              <a:pPr/>
              <a:t>8/28/2012</a:t>
            </a:fld>
            <a:endParaRPr lang="en-US" dirty="0"/>
          </a:p>
        </p:txBody>
      </p:sp>
      <p:sp>
        <p:nvSpPr>
          <p:cNvPr id="4" name="Footer Placeholder 3"/>
          <p:cNvSpPr>
            <a:spLocks noGrp="1"/>
          </p:cNvSpPr>
          <p:nvPr>
            <p:ph type="ftr" sz="quarter" idx="2"/>
          </p:nvPr>
        </p:nvSpPr>
        <p:spPr>
          <a:xfrm>
            <a:off x="0" y="9119473"/>
            <a:ext cx="3169920" cy="480060"/>
          </a:xfrm>
          <a:prstGeom prst="rect">
            <a:avLst/>
          </a:prstGeom>
        </p:spPr>
        <p:txBody>
          <a:bodyPr vert="horz" lIns="96103" tIns="48052" rIns="96103" bIns="48052" rtlCol="0" anchor="b"/>
          <a:lstStyle>
            <a:lvl1pPr algn="l">
              <a:defRPr sz="1300"/>
            </a:lvl1pPr>
          </a:lstStyle>
          <a:p>
            <a:r>
              <a:rPr lang="en-US" dirty="0" smtClean="0"/>
              <a:t>Proprietary and Confidential - For Training Only</a:t>
            </a:r>
            <a:endParaRPr lang="en-US" dirty="0"/>
          </a:p>
        </p:txBody>
      </p:sp>
      <p:sp>
        <p:nvSpPr>
          <p:cNvPr id="5" name="Slide Number Placeholder 4"/>
          <p:cNvSpPr>
            <a:spLocks noGrp="1"/>
          </p:cNvSpPr>
          <p:nvPr>
            <p:ph type="sldNum" sz="quarter" idx="3"/>
          </p:nvPr>
        </p:nvSpPr>
        <p:spPr>
          <a:xfrm>
            <a:off x="4143587" y="9119473"/>
            <a:ext cx="3169920" cy="480060"/>
          </a:xfrm>
          <a:prstGeom prst="rect">
            <a:avLst/>
          </a:prstGeom>
        </p:spPr>
        <p:txBody>
          <a:bodyPr vert="horz" lIns="96103" tIns="48052" rIns="96103" bIns="48052" rtlCol="0" anchor="b"/>
          <a:lstStyle>
            <a:lvl1pPr algn="r">
              <a:defRPr sz="1300"/>
            </a:lvl1pPr>
          </a:lstStyle>
          <a:p>
            <a:fld id="{E22DBFDE-62BF-4050-9027-7F0BBA4F9D9A}" type="slidenum">
              <a:rPr lang="en-US" smtClean="0"/>
              <a:pPr/>
              <a:t>‹#›</a:t>
            </a:fld>
            <a:endParaRPr lang="en-US" dirty="0"/>
          </a:p>
        </p:txBody>
      </p:sp>
    </p:spTree>
    <p:extLst>
      <p:ext uri="{BB962C8B-B14F-4D97-AF65-F5344CB8AC3E}">
        <p14:creationId xmlns:p14="http://schemas.microsoft.com/office/powerpoint/2010/main" val="11470817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Image Placeholder 3"/>
          <p:cNvSpPr>
            <a:spLocks noGrp="1" noRot="1" noChangeAspect="1"/>
          </p:cNvSpPr>
          <p:nvPr>
            <p:ph type="sldImg" idx="2"/>
          </p:nvPr>
        </p:nvSpPr>
        <p:spPr>
          <a:xfrm>
            <a:off x="228600" y="228600"/>
            <a:ext cx="6865798" cy="5148072"/>
          </a:xfrm>
          <a:prstGeom prst="rect">
            <a:avLst/>
          </a:prstGeom>
          <a:noFill/>
          <a:ln w="12700">
            <a:solidFill>
              <a:prstClr val="black"/>
            </a:solidFill>
          </a:ln>
        </p:spPr>
        <p:txBody>
          <a:bodyPr vert="horz" lIns="96103" tIns="48052" rIns="96103" bIns="48052" rtlCol="0" anchor="ctr"/>
          <a:lstStyle/>
          <a:p>
            <a:endParaRPr lang="en-US" dirty="0"/>
          </a:p>
        </p:txBody>
      </p:sp>
      <p:sp>
        <p:nvSpPr>
          <p:cNvPr id="16"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
        <p:nvSpPr>
          <p:cNvPr id="17" name="TextBox 16"/>
          <p:cNvSpPr txBox="1"/>
          <p:nvPr/>
        </p:nvSpPr>
        <p:spPr>
          <a:xfrm>
            <a:off x="2" y="9358827"/>
            <a:ext cx="2428357" cy="242373"/>
          </a:xfrm>
          <a:prstGeom prst="rect">
            <a:avLst/>
          </a:prstGeom>
          <a:noFill/>
        </p:spPr>
        <p:txBody>
          <a:bodyPr wrap="square" lIns="96103" tIns="48052" rIns="96103" bIns="48052" rtlCol="0">
            <a:spAutoFit/>
          </a:bodyPr>
          <a:lstStyle/>
          <a:p>
            <a:pPr marL="0" marR="0" indent="0" algn="l" defTabSz="961034" rtl="0" eaLnBrk="1" fontAlgn="auto" latinLnBrk="0" hangingPunct="1">
              <a:lnSpc>
                <a:spcPct val="100000"/>
              </a:lnSpc>
              <a:spcBef>
                <a:spcPts val="0"/>
              </a:spcBef>
              <a:spcAft>
                <a:spcPts val="0"/>
              </a:spcAft>
              <a:buClrTx/>
              <a:buSzTx/>
              <a:buFontTx/>
              <a:buNone/>
              <a:tabLst/>
              <a:defRPr/>
            </a:pPr>
            <a:r>
              <a:rPr lang="en-US" sz="900" dirty="0" smtClean="0">
                <a:latin typeface="+mj-lt"/>
              </a:rPr>
              <a:t>©2012 McAfee, Inc. All Rights Reserved.</a:t>
            </a:r>
          </a:p>
        </p:txBody>
      </p:sp>
      <p:sp>
        <p:nvSpPr>
          <p:cNvPr id="18" name="Rectangle 5"/>
          <p:cNvSpPr>
            <a:spLocks noGrp="1" noChangeArrowheads="1"/>
          </p:cNvSpPr>
          <p:nvPr>
            <p:ph type="body" sz="quarter" idx="3"/>
          </p:nvPr>
        </p:nvSpPr>
        <p:spPr bwMode="auto">
          <a:xfrm>
            <a:off x="228600" y="5413248"/>
            <a:ext cx="6858000" cy="3886200"/>
          </a:xfrm>
          <a:prstGeom prst="rect">
            <a:avLst/>
          </a:prstGeom>
          <a:noFill/>
          <a:ln w="9525">
            <a:noFill/>
            <a:miter lim="800000"/>
            <a:headEnd/>
            <a:tailEnd/>
          </a:ln>
        </p:spPr>
        <p:txBody>
          <a:bodyPr vert="horz" wrap="square" lIns="97929" tIns="48965" rIns="97929" bIns="4896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9" name="TextBox 18"/>
          <p:cNvSpPr txBox="1"/>
          <p:nvPr/>
        </p:nvSpPr>
        <p:spPr>
          <a:xfrm>
            <a:off x="3200400" y="9372600"/>
            <a:ext cx="1143000" cy="235542"/>
          </a:xfrm>
          <a:prstGeom prst="rect">
            <a:avLst/>
          </a:prstGeom>
          <a:noFill/>
        </p:spPr>
        <p:txBody>
          <a:bodyPr wrap="square" lIns="96103" tIns="48052" rIns="96103" bIns="4805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chemeClr val="tx1"/>
                </a:solidFill>
                <a:latin typeface="+mj-lt"/>
              </a:rPr>
              <a:t>5    -     </a:t>
            </a:r>
            <a:fld id="{3AB7E5DB-ACFB-4CA0-AA88-533A00E25E31}" type="slidenum">
              <a:rPr lang="en-US" sz="900" smtClean="0">
                <a:solidFill>
                  <a:schemeClr val="tx1"/>
                </a:solidFill>
                <a:latin typeface="+mj-lt"/>
              </a:rPr>
              <a:t>‹#›</a:t>
            </a:fld>
            <a:endParaRPr lang="en-US" sz="900" dirty="0">
              <a:solidFill>
                <a:schemeClr val="tx1"/>
              </a:solidFill>
              <a:latin typeface="+mj-lt"/>
            </a:endParaRPr>
          </a:p>
        </p:txBody>
      </p:sp>
    </p:spTree>
    <p:extLst>
      <p:ext uri="{BB962C8B-B14F-4D97-AF65-F5344CB8AC3E}">
        <p14:creationId xmlns:p14="http://schemas.microsoft.com/office/powerpoint/2010/main" val="17610510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000" kern="1200">
        <a:solidFill>
          <a:schemeClr val="tx1"/>
        </a:solidFill>
        <a:latin typeface="+mn-lt"/>
        <a:ea typeface="+mn-ea"/>
        <a:cs typeface="+mn-cs"/>
      </a:defRPr>
    </a:lvl1pPr>
    <a:lvl2pPr marL="342900" indent="-114300" algn="l" defTabSz="914400" rtl="0" eaLnBrk="1" latinLnBrk="0" hangingPunct="1">
      <a:buFont typeface="Arial" pitchFamily="34" charset="0"/>
      <a:buChar char="•"/>
      <a:tabLst/>
      <a:defRPr sz="1000" kern="1200">
        <a:solidFill>
          <a:schemeClr val="tx1"/>
        </a:solidFill>
        <a:latin typeface="+mn-lt"/>
        <a:ea typeface="+mn-ea"/>
        <a:cs typeface="+mn-cs"/>
      </a:defRPr>
    </a:lvl2pPr>
    <a:lvl3pPr marL="457200" indent="-112713" algn="l" defTabSz="914400" rtl="0" eaLnBrk="1" latinLnBrk="0" hangingPunct="1">
      <a:buFont typeface="Arial" pitchFamily="34" charset="0"/>
      <a:buChar char="•"/>
      <a:defRPr sz="1000" kern="1200">
        <a:solidFill>
          <a:schemeClr val="tx1"/>
        </a:solidFill>
        <a:latin typeface="+mn-lt"/>
        <a:ea typeface="+mn-ea"/>
        <a:cs typeface="+mn-cs"/>
      </a:defRPr>
    </a:lvl3pPr>
    <a:lvl4pPr marL="571500" indent="-114300" algn="l" defTabSz="914400" rtl="0" eaLnBrk="1" latinLnBrk="0" hangingPunct="1">
      <a:buFont typeface="Arial" pitchFamily="34" charset="0"/>
      <a:buChar char="•"/>
      <a:defRPr sz="1000" kern="1200">
        <a:solidFill>
          <a:schemeClr val="tx1"/>
        </a:solidFill>
        <a:latin typeface="+mn-lt"/>
        <a:ea typeface="+mn-ea"/>
        <a:cs typeface="+mn-cs"/>
      </a:defRPr>
    </a:lvl4pPr>
    <a:lvl5pPr marL="685800" indent="-11430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pPr marL="171450" lvl="0" indent="-171450">
              <a:buFont typeface="Arial"/>
              <a:buChar char="•"/>
              <a:defRPr/>
            </a:pPr>
            <a:r>
              <a:rPr lang="en-US" dirty="0">
                <a:solidFill>
                  <a:srgbClr val="4C4D4F"/>
                </a:solidFill>
              </a:rPr>
              <a:t>Level 3 Aggregation</a:t>
            </a:r>
          </a:p>
          <a:p>
            <a:pPr marL="571500" lvl="1" indent="-228600">
              <a:buFont typeface="+mj-lt"/>
              <a:buAutoNum type="arabicPeriod"/>
              <a:defRPr/>
            </a:pPr>
            <a:r>
              <a:rPr lang="en-US" dirty="0">
                <a:solidFill>
                  <a:srgbClr val="4C4D4F"/>
                </a:solidFill>
              </a:rPr>
              <a:t>Receive events with SIP 1, DIP 2, SIG 1 and see if event already exists.</a:t>
            </a:r>
          </a:p>
          <a:p>
            <a:pPr marL="685800" lvl="2" indent="-228600">
              <a:defRPr/>
            </a:pPr>
            <a:r>
              <a:rPr lang="en-US" dirty="0">
                <a:solidFill>
                  <a:srgbClr val="4C4D4F"/>
                </a:solidFill>
              </a:rPr>
              <a:t>If event does not exist set the Source  IP (SIP) to 0.0.0.0 and check if event record for this aggregated event exists</a:t>
            </a:r>
          </a:p>
          <a:p>
            <a:pPr marL="800100" lvl="3" indent="-228600">
              <a:defRPr/>
            </a:pPr>
            <a:r>
              <a:rPr lang="en-US" dirty="0">
                <a:solidFill>
                  <a:srgbClr val="4C4D4F"/>
                </a:solidFill>
              </a:rPr>
              <a:t>If aggregated event (SIP 0.0.0.0) exists update event record count</a:t>
            </a:r>
          </a:p>
          <a:p>
            <a:pPr marL="800100" lvl="3" indent="-228600">
              <a:defRPr/>
            </a:pPr>
            <a:r>
              <a:rPr lang="en-US" dirty="0">
                <a:solidFill>
                  <a:srgbClr val="4C4D4F"/>
                </a:solidFill>
              </a:rPr>
              <a:t>If aggregated event (SIP 0.0.0.0) does not exist create a new aggregated event record with SIP 0.0.0.0</a:t>
            </a:r>
          </a:p>
          <a:p>
            <a:pPr marL="685800" lvl="2" indent="-228600">
              <a:defRPr/>
            </a:pPr>
            <a:r>
              <a:rPr lang="en-US" dirty="0">
                <a:solidFill>
                  <a:srgbClr val="4C4D4F"/>
                </a:solidFill>
              </a:rPr>
              <a:t>If event does exist increment the event count and update the last time field in previous aggregated event record.</a:t>
            </a:r>
          </a:p>
          <a:p>
            <a:pPr marL="571500" lvl="1" indent="-228600">
              <a:buFont typeface="+mj-lt"/>
              <a:buAutoNum type="arabicPeriod"/>
              <a:defRPr/>
            </a:pPr>
            <a:r>
              <a:rPr lang="en-US" dirty="0">
                <a:solidFill>
                  <a:srgbClr val="4C4D4F"/>
                </a:solidFill>
              </a:rPr>
              <a:t>Events continue to be received repeating step 1 until a 60 minute or 1 Hour time window expires.</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221021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indent="0" eaLnBrk="1" hangingPunct="1">
              <a:buFont typeface="Wingdings" pitchFamily="2" charset="2"/>
              <a:buNone/>
              <a:defRPr/>
            </a:pPr>
            <a:r>
              <a:rPr lang="en-US" sz="1100" dirty="0" smtClean="0"/>
              <a:t>How event aggregation levels move from one level to the next higher</a:t>
            </a:r>
            <a:r>
              <a:rPr lang="en-US" sz="1100" baseline="0" dirty="0" smtClean="0"/>
              <a:t> level using “Medium High” settings:</a:t>
            </a:r>
            <a:endParaRPr lang="en-US" sz="1100" dirty="0" smtClean="0"/>
          </a:p>
          <a:p>
            <a:pPr marL="171450" indent="-171450" eaLnBrk="1" hangingPunct="1">
              <a:buFont typeface="Arial"/>
              <a:buChar char="•"/>
              <a:defRPr/>
            </a:pPr>
            <a:r>
              <a:rPr lang="en-US" sz="1100" dirty="0" smtClean="0"/>
              <a:t>Start at Level 1 Aggregation</a:t>
            </a:r>
          </a:p>
          <a:p>
            <a:pPr marL="685800" lvl="1" indent="-342900" eaLnBrk="1" hangingPunct="1">
              <a:buFont typeface="+mj-lt"/>
              <a:buAutoNum type="arabicPeriod"/>
              <a:defRPr/>
            </a:pPr>
            <a:r>
              <a:rPr lang="en-US" sz="1100" dirty="0" smtClean="0"/>
              <a:t>Receive event with SIP 1, DIP 2, SIG 1</a:t>
            </a:r>
            <a:r>
              <a:rPr lang="en-US" sz="1100" baseline="0" dirty="0" smtClean="0"/>
              <a:t> and </a:t>
            </a:r>
            <a:r>
              <a:rPr lang="en-US" sz="1100" baseline="0" dirty="0" smtClean="0">
                <a:solidFill>
                  <a:schemeClr val="tx1"/>
                </a:solidFill>
              </a:rPr>
              <a:t>s</a:t>
            </a:r>
            <a:r>
              <a:rPr lang="en-US" sz="1100" dirty="0" smtClean="0">
                <a:solidFill>
                  <a:schemeClr val="tx1"/>
                </a:solidFill>
              </a:rPr>
              <a:t>ee if</a:t>
            </a:r>
            <a:r>
              <a:rPr lang="en-US" sz="1100" baseline="0" dirty="0" smtClean="0">
                <a:solidFill>
                  <a:schemeClr val="tx1"/>
                </a:solidFill>
              </a:rPr>
              <a:t> event already</a:t>
            </a:r>
            <a:r>
              <a:rPr lang="en-US" sz="1100" dirty="0" smtClean="0">
                <a:solidFill>
                  <a:schemeClr val="tx1"/>
                </a:solidFill>
              </a:rPr>
              <a:t> exists.</a:t>
            </a:r>
            <a:r>
              <a:rPr lang="en-US" sz="1100" baseline="0" dirty="0" smtClean="0">
                <a:solidFill>
                  <a:schemeClr val="tx1"/>
                </a:solidFill>
              </a:rPr>
              <a:t>  </a:t>
            </a:r>
          </a:p>
          <a:p>
            <a:pPr marL="800100" lvl="2" indent="-342900" eaLnBrk="1" hangingPunct="1">
              <a:defRPr/>
            </a:pPr>
            <a:r>
              <a:rPr lang="en-US" sz="1100" baseline="0" dirty="0" smtClean="0">
                <a:solidFill>
                  <a:schemeClr val="tx1"/>
                </a:solidFill>
              </a:rPr>
              <a:t>If event</a:t>
            </a:r>
            <a:r>
              <a:rPr lang="en-US" sz="1100" dirty="0" smtClean="0">
                <a:solidFill>
                  <a:schemeClr val="tx1"/>
                </a:solidFill>
              </a:rPr>
              <a:t> does not exist create new event record.</a:t>
            </a:r>
          </a:p>
          <a:p>
            <a:pPr marL="800100" lvl="2" indent="-342900" eaLnBrk="1" hangingPunct="1">
              <a:defRPr/>
            </a:pPr>
            <a:r>
              <a:rPr lang="en-US" sz="1100" dirty="0" smtClean="0">
                <a:solidFill>
                  <a:schemeClr val="tx1"/>
                </a:solidFill>
              </a:rPr>
              <a:t>If event does</a:t>
            </a:r>
            <a:r>
              <a:rPr lang="en-US" sz="1100" baseline="0" dirty="0" smtClean="0">
                <a:solidFill>
                  <a:schemeClr val="tx1"/>
                </a:solidFill>
              </a:rPr>
              <a:t> exist increment the event count and update the last time field in previous event record.</a:t>
            </a:r>
          </a:p>
          <a:p>
            <a:pPr marL="685800" lvl="1" indent="-342900" eaLnBrk="1" hangingPunct="1">
              <a:buFont typeface="+mj-lt"/>
              <a:buAutoNum type="arabicPeriod"/>
              <a:defRPr/>
            </a:pPr>
            <a:r>
              <a:rPr lang="en-US" sz="1100" baseline="0" dirty="0" smtClean="0">
                <a:solidFill>
                  <a:schemeClr val="tx1"/>
                </a:solidFill>
              </a:rPr>
              <a:t>Events continue to be received repeating step 1 until 1000 event records have been created within one (1) minute.</a:t>
            </a:r>
          </a:p>
          <a:p>
            <a:pPr marL="800100" lvl="2" indent="-342900" eaLnBrk="1" hangingPunct="1">
              <a:defRPr/>
            </a:pPr>
            <a:r>
              <a:rPr lang="en-US" sz="1100" baseline="0" dirty="0" smtClean="0">
                <a:solidFill>
                  <a:schemeClr val="tx1"/>
                </a:solidFill>
              </a:rPr>
              <a:t>If 1000 or less events have been received in one (1) minute stay at level 1 aggregation</a:t>
            </a:r>
          </a:p>
          <a:p>
            <a:pPr marL="800100" lvl="2" indent="-342900" eaLnBrk="1" hangingPunct="1">
              <a:defRPr/>
            </a:pPr>
            <a:r>
              <a:rPr lang="en-US" sz="1100" baseline="0" dirty="0" smtClean="0">
                <a:solidFill>
                  <a:schemeClr val="tx1"/>
                </a:solidFill>
              </a:rPr>
              <a:t>If 1001 or more events have been received transition to level 2 aggregation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Level 2 Aggregation</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Receive events with SIP 1, DIP 2, SIG 1 and see if event already exists.</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event does not exist set the Destination IP (DIP) to 0.0.0.0 and check if event record for this aggregated event exists</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event (DIP 0.0.0.0) exists update event record count</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event (DIP 0.0.0.0) does not exist create a new aggregated event record with DIP 0.0.0.0</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event does exist increment the event count and update the last time field in previous aggregated event record.</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Events continue to be received repeating step 1 until 1500 event records have created within one (1) minute</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1500 or less events have been received in one (1) minute stay at level 2 aggregation</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1501 or more events have been received transition to level 3 aggregation  </a:t>
            </a:r>
          </a:p>
          <a:p>
            <a:pPr>
              <a:defRPr/>
            </a:pPr>
            <a:endParaRPr lang="en-US" dirty="0">
              <a:solidFill>
                <a:srgbClr val="4C4D4F"/>
              </a:solidFill>
            </a:endParaRPr>
          </a:p>
          <a:p>
            <a:pPr>
              <a:defRPr/>
            </a:pPr>
            <a:r>
              <a:rPr kumimoji="0" lang="en-US" b="0" i="1" u="none" strike="noStrike" kern="1200" cap="none" spc="0" normalizeH="0" baseline="0" noProof="0" dirty="0" smtClean="0">
                <a:ln>
                  <a:noFill/>
                </a:ln>
                <a:solidFill>
                  <a:srgbClr val="4C4D4F"/>
                </a:solidFill>
                <a:effectLst/>
                <a:uLnTx/>
                <a:uFillTx/>
                <a:latin typeface="+mn-lt"/>
                <a:ea typeface="+mn-ea"/>
                <a:cs typeface="+mn-cs"/>
              </a:rPr>
              <a:t>Continued on next page</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133644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228600"/>
            <a:ext cx="6858000" cy="9070848"/>
          </a:xfrm>
        </p:spPr>
        <p:txBody>
          <a:bodyPr/>
          <a:lstStyle/>
          <a:p>
            <a:pPr marL="171450" lvl="0" indent="-171450">
              <a:buFont typeface="Arial"/>
              <a:buChar char="•"/>
              <a:defRPr/>
            </a:pPr>
            <a:r>
              <a:rPr lang="en-US" dirty="0">
                <a:solidFill>
                  <a:srgbClr val="4C4D4F"/>
                </a:solidFill>
              </a:rPr>
              <a:t>Level 3 Aggregation</a:t>
            </a:r>
          </a:p>
          <a:p>
            <a:pPr marL="571500" lvl="1" indent="-228600">
              <a:buFont typeface="+mj-lt"/>
              <a:buAutoNum type="arabicPeriod"/>
              <a:defRPr/>
            </a:pPr>
            <a:r>
              <a:rPr lang="en-US" dirty="0">
                <a:solidFill>
                  <a:srgbClr val="4C4D4F"/>
                </a:solidFill>
              </a:rPr>
              <a:t>Receive events with SIP 1, DIP 2, SIG 1 and see if event already exists.</a:t>
            </a:r>
          </a:p>
          <a:p>
            <a:pPr marL="685800" lvl="2" indent="-228600">
              <a:defRPr/>
            </a:pPr>
            <a:r>
              <a:rPr lang="en-US" dirty="0">
                <a:solidFill>
                  <a:srgbClr val="4C4D4F"/>
                </a:solidFill>
              </a:rPr>
              <a:t>If event does not exist set the Source  IP (SIP) to 0.0.0.0 and check if event record for this aggregated event exists</a:t>
            </a:r>
          </a:p>
          <a:p>
            <a:pPr marL="800100" lvl="3" indent="-228600">
              <a:defRPr/>
            </a:pPr>
            <a:r>
              <a:rPr lang="en-US" dirty="0">
                <a:solidFill>
                  <a:srgbClr val="4C4D4F"/>
                </a:solidFill>
              </a:rPr>
              <a:t>If aggregated event (SIP 0.0.0.0) exists update event record count</a:t>
            </a:r>
          </a:p>
          <a:p>
            <a:pPr marL="800100" lvl="3" indent="-228600">
              <a:defRPr/>
            </a:pPr>
            <a:r>
              <a:rPr lang="en-US" dirty="0">
                <a:solidFill>
                  <a:srgbClr val="4C4D4F"/>
                </a:solidFill>
              </a:rPr>
              <a:t>If aggregated event (SIP 0.0.0.0) does not exist create a new aggregated event record with SIP 0.0.0.0</a:t>
            </a:r>
          </a:p>
          <a:p>
            <a:pPr marL="685800" lvl="2" indent="-228600">
              <a:defRPr/>
            </a:pPr>
            <a:r>
              <a:rPr lang="en-US" dirty="0">
                <a:solidFill>
                  <a:srgbClr val="4C4D4F"/>
                </a:solidFill>
              </a:rPr>
              <a:t>If event does exist increment the event count and update the last time field in previous aggregated event record.</a:t>
            </a:r>
          </a:p>
          <a:p>
            <a:pPr marL="571500" lvl="1" indent="-228600">
              <a:buFont typeface="+mj-lt"/>
              <a:buAutoNum type="arabicPeriod"/>
              <a:defRPr/>
            </a:pPr>
            <a:r>
              <a:rPr lang="en-US" dirty="0">
                <a:solidFill>
                  <a:srgbClr val="4C4D4F"/>
                </a:solidFill>
              </a:rPr>
              <a:t>Events continue to be received repeating step 1 until a 60 minute or 1 Hour time window expires.</a:t>
            </a:r>
          </a:p>
          <a:p>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244353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indent="0" eaLnBrk="1" hangingPunct="1">
              <a:buFont typeface="Wingdings" pitchFamily="2" charset="2"/>
              <a:buNone/>
              <a:defRPr/>
            </a:pPr>
            <a:r>
              <a:rPr lang="en-US" sz="1100" dirty="0" smtClean="0"/>
              <a:t>How event aggregation levels move from one level to the next higher</a:t>
            </a:r>
            <a:r>
              <a:rPr lang="en-US" sz="1100" baseline="0" dirty="0" smtClean="0"/>
              <a:t> level using “Medium” settings.</a:t>
            </a:r>
            <a:endParaRPr lang="en-US" sz="1100" dirty="0" smtClean="0"/>
          </a:p>
          <a:p>
            <a:pPr marL="171450" indent="-171450" eaLnBrk="1" hangingPunct="1">
              <a:buFont typeface="Arial"/>
              <a:buChar char="•"/>
              <a:defRPr/>
            </a:pPr>
            <a:r>
              <a:rPr lang="en-US" sz="1100" dirty="0" smtClean="0"/>
              <a:t>Start at Level 1 Aggregation</a:t>
            </a:r>
          </a:p>
          <a:p>
            <a:pPr marL="685800" lvl="1" indent="-342900" eaLnBrk="1" hangingPunct="1">
              <a:buFont typeface="+mj-lt"/>
              <a:buAutoNum type="arabicPeriod"/>
              <a:defRPr/>
            </a:pPr>
            <a:r>
              <a:rPr lang="en-US" sz="1100" dirty="0" smtClean="0"/>
              <a:t>Receive event with SIP 1, DIP 2, SIG 1</a:t>
            </a:r>
            <a:r>
              <a:rPr lang="en-US" sz="1100" baseline="0" dirty="0" smtClean="0"/>
              <a:t> and </a:t>
            </a:r>
            <a:r>
              <a:rPr lang="en-US" sz="1100" baseline="0" dirty="0" smtClean="0">
                <a:solidFill>
                  <a:schemeClr val="tx1"/>
                </a:solidFill>
              </a:rPr>
              <a:t>s</a:t>
            </a:r>
            <a:r>
              <a:rPr lang="en-US" sz="1100" dirty="0" smtClean="0">
                <a:solidFill>
                  <a:schemeClr val="tx1"/>
                </a:solidFill>
              </a:rPr>
              <a:t>ee if</a:t>
            </a:r>
            <a:r>
              <a:rPr lang="en-US" sz="1100" baseline="0" dirty="0" smtClean="0">
                <a:solidFill>
                  <a:schemeClr val="tx1"/>
                </a:solidFill>
              </a:rPr>
              <a:t> event already</a:t>
            </a:r>
            <a:r>
              <a:rPr lang="en-US" sz="1100" dirty="0" smtClean="0">
                <a:solidFill>
                  <a:schemeClr val="tx1"/>
                </a:solidFill>
              </a:rPr>
              <a:t> exists.</a:t>
            </a:r>
            <a:r>
              <a:rPr lang="en-US" sz="1100" baseline="0" dirty="0" smtClean="0">
                <a:solidFill>
                  <a:schemeClr val="tx1"/>
                </a:solidFill>
              </a:rPr>
              <a:t>  </a:t>
            </a:r>
          </a:p>
          <a:p>
            <a:pPr marL="800100" lvl="2" indent="-342900" eaLnBrk="1" hangingPunct="1">
              <a:defRPr/>
            </a:pPr>
            <a:r>
              <a:rPr lang="en-US" sz="1100" baseline="0" dirty="0" smtClean="0">
                <a:solidFill>
                  <a:schemeClr val="tx1"/>
                </a:solidFill>
              </a:rPr>
              <a:t>If event</a:t>
            </a:r>
            <a:r>
              <a:rPr lang="en-US" sz="1100" dirty="0" smtClean="0">
                <a:solidFill>
                  <a:schemeClr val="tx1"/>
                </a:solidFill>
              </a:rPr>
              <a:t> does not exist create new event record.</a:t>
            </a:r>
          </a:p>
          <a:p>
            <a:pPr marL="800100" lvl="2" indent="-342900" eaLnBrk="1" hangingPunct="1">
              <a:defRPr/>
            </a:pPr>
            <a:r>
              <a:rPr lang="en-US" sz="1100" dirty="0" smtClean="0">
                <a:solidFill>
                  <a:schemeClr val="tx1"/>
                </a:solidFill>
              </a:rPr>
              <a:t>If event does</a:t>
            </a:r>
            <a:r>
              <a:rPr lang="en-US" sz="1100" baseline="0" dirty="0" smtClean="0">
                <a:solidFill>
                  <a:schemeClr val="tx1"/>
                </a:solidFill>
              </a:rPr>
              <a:t> exist increment the event count and update the last time field in previous event record.</a:t>
            </a:r>
          </a:p>
          <a:p>
            <a:pPr marL="685800" lvl="1" indent="-342900" eaLnBrk="1" hangingPunct="1">
              <a:buFont typeface="+mj-lt"/>
              <a:buAutoNum type="arabicPeriod"/>
              <a:defRPr/>
            </a:pPr>
            <a:r>
              <a:rPr lang="en-US" sz="1100" baseline="0" dirty="0" smtClean="0">
                <a:solidFill>
                  <a:schemeClr val="tx1"/>
                </a:solidFill>
              </a:rPr>
              <a:t>Events continue to be received repeating step 1 until 10000 event records have been created within one (1) minute.</a:t>
            </a:r>
          </a:p>
          <a:p>
            <a:pPr marL="800100" lvl="2" indent="-342900" eaLnBrk="1" hangingPunct="1">
              <a:defRPr/>
            </a:pPr>
            <a:r>
              <a:rPr lang="en-US" sz="1100" baseline="0" dirty="0" smtClean="0">
                <a:solidFill>
                  <a:schemeClr val="tx1"/>
                </a:solidFill>
              </a:rPr>
              <a:t>If 10000 or less events have been received in one (1) minute stay at level 1 aggregation</a:t>
            </a:r>
          </a:p>
          <a:p>
            <a:pPr marL="800100" lvl="2" indent="-342900" eaLnBrk="1" hangingPunct="1">
              <a:defRPr/>
            </a:pPr>
            <a:r>
              <a:rPr lang="en-US" sz="1100" baseline="0" dirty="0" smtClean="0">
                <a:solidFill>
                  <a:schemeClr val="tx1"/>
                </a:solidFill>
              </a:rPr>
              <a:t>If 10001 or more events have been received transition to level 2 aggregation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Level 2 Aggregation</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Receive events with SIP 1, DIP 2, SIG 1 and see if event already exists.</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event does not exist set the Destination IP (DIP) to 0.0.0.0 and check if event record for this aggregated event exists</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event (DIP 0.0.0.0) exists update event record count</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event (DIP 0.0.0.0) does not exist create a new aggregated event record with DIP 0.0.0.0</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event does exist increment the event count and update the last time field in previous aggregated event record.</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Events continue to be received repeating step 1 until 15000 event records have created within one (1) minute</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15000 or less events have been received in one (1) minute stay at level 2 aggregation</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15001 or more events have been received transition to level 3 aggregation  </a:t>
            </a:r>
          </a:p>
          <a:p>
            <a:endParaRPr lang="en-US" dirty="0" smtClean="0"/>
          </a:p>
          <a:p>
            <a:r>
              <a:rPr lang="en-US" i="1" dirty="0" smtClean="0"/>
              <a:t>Continued on next page</a:t>
            </a:r>
            <a:endParaRPr lang="en-US" i="1"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2668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228600"/>
            <a:ext cx="6858000" cy="9070848"/>
          </a:xfrm>
        </p:spPr>
        <p:txBody>
          <a:bodyPr/>
          <a:lstStyle/>
          <a:p>
            <a:pPr marL="171450" lvl="0" indent="-171450">
              <a:buFont typeface="Arial"/>
              <a:buChar char="•"/>
              <a:defRPr/>
            </a:pPr>
            <a:r>
              <a:rPr lang="en-US" dirty="0">
                <a:solidFill>
                  <a:srgbClr val="4C4D4F"/>
                </a:solidFill>
              </a:rPr>
              <a:t>Level 3 Aggregation</a:t>
            </a:r>
          </a:p>
          <a:p>
            <a:pPr marL="571500" lvl="1" indent="-228600">
              <a:buFont typeface="+mj-lt"/>
              <a:buAutoNum type="arabicPeriod"/>
              <a:defRPr/>
            </a:pPr>
            <a:r>
              <a:rPr lang="en-US" dirty="0">
                <a:solidFill>
                  <a:srgbClr val="4C4D4F"/>
                </a:solidFill>
              </a:rPr>
              <a:t>Receive events with SIP 1, DIP 2, SIG 1 and see if event already exists.</a:t>
            </a:r>
          </a:p>
          <a:p>
            <a:pPr marL="685800" lvl="2" indent="-228600">
              <a:defRPr/>
            </a:pPr>
            <a:r>
              <a:rPr lang="en-US" dirty="0">
                <a:solidFill>
                  <a:srgbClr val="4C4D4F"/>
                </a:solidFill>
              </a:rPr>
              <a:t>If event does not exist set the Source  IP (SIP) to 0.0.0.0 and check if event record for this aggregated event exists</a:t>
            </a:r>
          </a:p>
          <a:p>
            <a:pPr marL="800100" lvl="3" indent="-228600">
              <a:defRPr/>
            </a:pPr>
            <a:r>
              <a:rPr lang="en-US" dirty="0">
                <a:solidFill>
                  <a:srgbClr val="4C4D4F"/>
                </a:solidFill>
              </a:rPr>
              <a:t>If aggregated event (SIP 0.0.0.0) exists update event record count</a:t>
            </a:r>
          </a:p>
          <a:p>
            <a:pPr marL="800100" lvl="3" indent="-228600">
              <a:defRPr/>
            </a:pPr>
            <a:r>
              <a:rPr lang="en-US" dirty="0">
                <a:solidFill>
                  <a:srgbClr val="4C4D4F"/>
                </a:solidFill>
              </a:rPr>
              <a:t>If aggregated event (SIP 0.0.0.0) does not exist create a new aggregated event record with SIP 0.0.0.0</a:t>
            </a:r>
          </a:p>
          <a:p>
            <a:pPr marL="685800" lvl="2" indent="-228600">
              <a:defRPr/>
            </a:pPr>
            <a:r>
              <a:rPr lang="en-US" dirty="0">
                <a:solidFill>
                  <a:srgbClr val="4C4D4F"/>
                </a:solidFill>
              </a:rPr>
              <a:t>If event does exist increment the event count and update the last time field in previous aggregated event record.</a:t>
            </a:r>
          </a:p>
          <a:p>
            <a:pPr marL="571500" lvl="1" indent="-228600">
              <a:buFont typeface="+mj-lt"/>
              <a:buAutoNum type="arabicPeriod"/>
              <a:defRPr/>
            </a:pPr>
            <a:r>
              <a:rPr lang="en-US" dirty="0">
                <a:solidFill>
                  <a:srgbClr val="4C4D4F"/>
                </a:solidFill>
              </a:rPr>
              <a:t>Events continue to be received repeating step 1 until a 60 minute or 1 Hour time window expires.</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228197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a:off x="228600" y="5413248"/>
            <a:ext cx="6858000" cy="4035552"/>
          </a:xfrm>
        </p:spPr>
        <p:txBody>
          <a:bodyPr/>
          <a:lstStyle/>
          <a:p>
            <a:pPr marL="0" indent="0" eaLnBrk="1" hangingPunct="1">
              <a:buFont typeface="Wingdings" pitchFamily="2" charset="2"/>
              <a:buNone/>
              <a:defRPr/>
            </a:pPr>
            <a:r>
              <a:rPr lang="en-US" sz="1100" dirty="0" smtClean="0"/>
              <a:t>How event aggregation levels move from one level to the next higher</a:t>
            </a:r>
            <a:r>
              <a:rPr lang="en-US" sz="1100" baseline="0" dirty="0" smtClean="0"/>
              <a:t> level using “Medium Low” settings.</a:t>
            </a:r>
            <a:endParaRPr lang="en-US" sz="1100" dirty="0" smtClean="0"/>
          </a:p>
          <a:p>
            <a:pPr marL="171450" indent="-171450" eaLnBrk="1" hangingPunct="1">
              <a:buFont typeface="Arial"/>
              <a:buChar char="•"/>
              <a:defRPr/>
            </a:pPr>
            <a:r>
              <a:rPr lang="en-US" sz="1100" dirty="0" smtClean="0"/>
              <a:t>Start at Level 1 Aggregation</a:t>
            </a:r>
          </a:p>
          <a:p>
            <a:pPr marL="685800" lvl="1" indent="-342900" eaLnBrk="1" hangingPunct="1">
              <a:buFont typeface="+mj-lt"/>
              <a:buAutoNum type="arabicPeriod"/>
              <a:defRPr/>
            </a:pPr>
            <a:r>
              <a:rPr lang="en-US" sz="1100" dirty="0" smtClean="0"/>
              <a:t>Receive event with SIP 1, DIP 2, SIG 1</a:t>
            </a:r>
            <a:r>
              <a:rPr lang="en-US" sz="1100" baseline="0" dirty="0" smtClean="0"/>
              <a:t> and </a:t>
            </a:r>
            <a:r>
              <a:rPr lang="en-US" sz="1100" baseline="0" dirty="0" smtClean="0">
                <a:solidFill>
                  <a:schemeClr val="tx1"/>
                </a:solidFill>
              </a:rPr>
              <a:t>s</a:t>
            </a:r>
            <a:r>
              <a:rPr lang="en-US" sz="1100" dirty="0" smtClean="0">
                <a:solidFill>
                  <a:schemeClr val="tx1"/>
                </a:solidFill>
              </a:rPr>
              <a:t>ee if</a:t>
            </a:r>
            <a:r>
              <a:rPr lang="en-US" sz="1100" baseline="0" dirty="0" smtClean="0">
                <a:solidFill>
                  <a:schemeClr val="tx1"/>
                </a:solidFill>
              </a:rPr>
              <a:t> event already</a:t>
            </a:r>
            <a:r>
              <a:rPr lang="en-US" sz="1100" dirty="0" smtClean="0">
                <a:solidFill>
                  <a:schemeClr val="tx1"/>
                </a:solidFill>
              </a:rPr>
              <a:t> exists.</a:t>
            </a:r>
            <a:r>
              <a:rPr lang="en-US" sz="1100" baseline="0" dirty="0" smtClean="0">
                <a:solidFill>
                  <a:schemeClr val="tx1"/>
                </a:solidFill>
              </a:rPr>
              <a:t>  </a:t>
            </a:r>
          </a:p>
          <a:p>
            <a:pPr marL="800100" lvl="2" indent="-342900" eaLnBrk="1" hangingPunct="1">
              <a:defRPr/>
            </a:pPr>
            <a:r>
              <a:rPr lang="en-US" sz="1100" baseline="0" dirty="0" smtClean="0">
                <a:solidFill>
                  <a:schemeClr val="tx1"/>
                </a:solidFill>
              </a:rPr>
              <a:t>If event</a:t>
            </a:r>
            <a:r>
              <a:rPr lang="en-US" sz="1100" dirty="0" smtClean="0">
                <a:solidFill>
                  <a:schemeClr val="tx1"/>
                </a:solidFill>
              </a:rPr>
              <a:t> does not exist create new event record.</a:t>
            </a:r>
          </a:p>
          <a:p>
            <a:pPr marL="800100" lvl="2" indent="-342900" eaLnBrk="1" hangingPunct="1">
              <a:defRPr/>
            </a:pPr>
            <a:r>
              <a:rPr lang="en-US" sz="1100" dirty="0" smtClean="0">
                <a:solidFill>
                  <a:schemeClr val="tx1"/>
                </a:solidFill>
              </a:rPr>
              <a:t>If event does</a:t>
            </a:r>
            <a:r>
              <a:rPr lang="en-US" sz="1100" baseline="0" dirty="0" smtClean="0">
                <a:solidFill>
                  <a:schemeClr val="tx1"/>
                </a:solidFill>
              </a:rPr>
              <a:t> exist increment the event count and update the last time field in previous event record.</a:t>
            </a:r>
          </a:p>
          <a:p>
            <a:pPr marL="685800" lvl="1" indent="-342900" eaLnBrk="1" hangingPunct="1">
              <a:buFont typeface="+mj-lt"/>
              <a:buAutoNum type="arabicPeriod"/>
              <a:defRPr/>
            </a:pPr>
            <a:r>
              <a:rPr lang="en-US" sz="1100" baseline="0" dirty="0" smtClean="0">
                <a:solidFill>
                  <a:schemeClr val="tx1"/>
                </a:solidFill>
              </a:rPr>
              <a:t>Events continue to be received repeating step 1 until 100000 event records have been created within one (1) minute.</a:t>
            </a:r>
          </a:p>
          <a:p>
            <a:pPr marL="800100" lvl="2" indent="-342900" eaLnBrk="1" hangingPunct="1">
              <a:defRPr/>
            </a:pPr>
            <a:r>
              <a:rPr lang="en-US" sz="1100" baseline="0" dirty="0" smtClean="0">
                <a:solidFill>
                  <a:schemeClr val="tx1"/>
                </a:solidFill>
              </a:rPr>
              <a:t>If 100000 or less events have been received in one (1) minute stay at level 1 aggregation</a:t>
            </a:r>
          </a:p>
          <a:p>
            <a:pPr marL="800100" lvl="2" indent="-342900" eaLnBrk="1" hangingPunct="1">
              <a:defRPr/>
            </a:pPr>
            <a:r>
              <a:rPr lang="en-US" sz="1100" baseline="0" dirty="0" smtClean="0">
                <a:solidFill>
                  <a:schemeClr val="tx1"/>
                </a:solidFill>
              </a:rPr>
              <a:t>If 100001 or more events have been received transition to level 2 aggregation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Level 2 Aggregation</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Receive events with SIP 1, DIP 2, SIG 1 and see if event already exists.</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event does not exist set the Destination IP (DIP) to 0.0.0.0 and check if event record for this aggregated event exists</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event (DIP 0.0.0.0) exists update event record count</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event (DIP 0.0.0.0) does not exist create a new aggregated event record with DIP 0.0.0.0</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event does exist increment the event count and update the last time field in previous aggregated event record.</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Events continue to be received repeating step 1 until 150000 event records have created within one (1) minute</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150000 or less events have been received in one (1) minute stay at level 2 aggregation</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150001 or more events have been received transition to level 3 aggregation  </a:t>
            </a:r>
          </a:p>
          <a:p>
            <a:pPr>
              <a:defRPr/>
            </a:pPr>
            <a:endParaRPr lang="en-US" dirty="0">
              <a:solidFill>
                <a:srgbClr val="4C4D4F"/>
              </a:solidFill>
            </a:endParaRPr>
          </a:p>
          <a:p>
            <a:pPr>
              <a:defRPr/>
            </a:pPr>
            <a:r>
              <a:rPr kumimoji="0" lang="en-US" b="0" i="1" u="none" strike="noStrike" kern="1200" cap="none" spc="0" normalizeH="0" baseline="0" noProof="0" dirty="0" smtClean="0">
                <a:ln>
                  <a:noFill/>
                </a:ln>
                <a:solidFill>
                  <a:srgbClr val="4C4D4F"/>
                </a:solidFill>
                <a:effectLst/>
                <a:uLnTx/>
                <a:uFillTx/>
                <a:latin typeface="+mn-lt"/>
                <a:ea typeface="+mn-ea"/>
                <a:cs typeface="+mn-cs"/>
              </a:rPr>
              <a:t>Continued on next page</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053032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pPr marL="171450" lvl="0" indent="-171450">
              <a:buFont typeface="Arial"/>
              <a:buChar char="•"/>
              <a:defRPr/>
            </a:pPr>
            <a:r>
              <a:rPr lang="en-US" dirty="0">
                <a:solidFill>
                  <a:srgbClr val="4C4D4F"/>
                </a:solidFill>
              </a:rPr>
              <a:t>Level 3 Aggregation</a:t>
            </a:r>
          </a:p>
          <a:p>
            <a:pPr marL="571500" lvl="1" indent="-228600">
              <a:buFont typeface="+mj-lt"/>
              <a:buAutoNum type="arabicPeriod"/>
              <a:defRPr/>
            </a:pPr>
            <a:r>
              <a:rPr lang="en-US" dirty="0">
                <a:solidFill>
                  <a:srgbClr val="4C4D4F"/>
                </a:solidFill>
              </a:rPr>
              <a:t>Receive events with SIP 1, DIP 2, SIG 1 and see if event already exists.</a:t>
            </a:r>
          </a:p>
          <a:p>
            <a:pPr marL="685800" lvl="2" indent="-228600">
              <a:defRPr/>
            </a:pPr>
            <a:r>
              <a:rPr lang="en-US" dirty="0">
                <a:solidFill>
                  <a:srgbClr val="4C4D4F"/>
                </a:solidFill>
              </a:rPr>
              <a:t>If event does not exist set the Source  IP (SIP) to 0.0.0.0 and check if event record for this aggregated event exists</a:t>
            </a:r>
          </a:p>
          <a:p>
            <a:pPr marL="800100" lvl="3" indent="-228600">
              <a:defRPr/>
            </a:pPr>
            <a:r>
              <a:rPr lang="en-US" dirty="0">
                <a:solidFill>
                  <a:srgbClr val="4C4D4F"/>
                </a:solidFill>
              </a:rPr>
              <a:t>If aggregated event (SIP 0.0.0.0) exists update event record count</a:t>
            </a:r>
          </a:p>
          <a:p>
            <a:pPr marL="800100" lvl="3" indent="-228600">
              <a:defRPr/>
            </a:pPr>
            <a:r>
              <a:rPr lang="en-US" dirty="0">
                <a:solidFill>
                  <a:srgbClr val="4C4D4F"/>
                </a:solidFill>
              </a:rPr>
              <a:t>If aggregated event (SIP 0.0.0.0) does not exist create a new aggregated event record with SIP 0.0.0.0</a:t>
            </a:r>
          </a:p>
          <a:p>
            <a:pPr marL="685800" lvl="2" indent="-228600">
              <a:defRPr/>
            </a:pPr>
            <a:r>
              <a:rPr lang="en-US" dirty="0">
                <a:solidFill>
                  <a:srgbClr val="4C4D4F"/>
                </a:solidFill>
              </a:rPr>
              <a:t>If event does exist increment the event count and update the last time field in previous aggregated event record.</a:t>
            </a:r>
          </a:p>
          <a:p>
            <a:pPr marL="571500" lvl="1" indent="-228600">
              <a:buFont typeface="+mj-lt"/>
              <a:buAutoNum type="arabicPeriod"/>
              <a:defRPr/>
            </a:pPr>
            <a:r>
              <a:rPr lang="en-US" dirty="0">
                <a:solidFill>
                  <a:srgbClr val="4C4D4F"/>
                </a:solidFill>
              </a:rPr>
              <a:t>Events continue to be received repeating step 1 until a 60 minute or 1 Hour time window expires.</a:t>
            </a:r>
          </a:p>
          <a:p>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104316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a:off x="228600" y="5413248"/>
            <a:ext cx="6858000" cy="4035552"/>
          </a:xfrm>
        </p:spPr>
        <p:txBody>
          <a:bodyPr/>
          <a:lstStyle/>
          <a:p>
            <a:pPr marL="0" indent="0" eaLnBrk="1" hangingPunct="1">
              <a:buFont typeface="Wingdings" pitchFamily="2" charset="2"/>
              <a:buNone/>
              <a:defRPr/>
            </a:pPr>
            <a:r>
              <a:rPr lang="en-US" sz="1100" dirty="0" smtClean="0"/>
              <a:t>How event aggregation levels move from one level to the next higher</a:t>
            </a:r>
            <a:r>
              <a:rPr lang="en-US" sz="1100" baseline="0" dirty="0" smtClean="0"/>
              <a:t> level using “Low” settings.</a:t>
            </a:r>
            <a:endParaRPr lang="en-US" sz="1100" dirty="0" smtClean="0"/>
          </a:p>
          <a:p>
            <a:pPr marL="171450" indent="-171450" eaLnBrk="1" hangingPunct="1">
              <a:buFont typeface="Arial"/>
              <a:buChar char="•"/>
              <a:defRPr/>
            </a:pPr>
            <a:r>
              <a:rPr lang="en-US" sz="1100" dirty="0" smtClean="0"/>
              <a:t>Start at Level 1 Aggregation</a:t>
            </a:r>
          </a:p>
          <a:p>
            <a:pPr marL="685800" lvl="1" indent="-342900" eaLnBrk="1" hangingPunct="1">
              <a:buFont typeface="+mj-lt"/>
              <a:buAutoNum type="arabicPeriod"/>
              <a:defRPr/>
            </a:pPr>
            <a:r>
              <a:rPr lang="en-US" sz="1100" dirty="0" smtClean="0"/>
              <a:t>Receive event with SIP 1, DIP 2, SIG 1</a:t>
            </a:r>
            <a:r>
              <a:rPr lang="en-US" sz="1100" baseline="0" dirty="0" smtClean="0"/>
              <a:t> and </a:t>
            </a:r>
            <a:r>
              <a:rPr lang="en-US" sz="1100" baseline="0" dirty="0" smtClean="0">
                <a:solidFill>
                  <a:schemeClr val="tx1"/>
                </a:solidFill>
              </a:rPr>
              <a:t>s</a:t>
            </a:r>
            <a:r>
              <a:rPr lang="en-US" sz="1100" dirty="0" smtClean="0">
                <a:solidFill>
                  <a:schemeClr val="tx1"/>
                </a:solidFill>
              </a:rPr>
              <a:t>ee if</a:t>
            </a:r>
            <a:r>
              <a:rPr lang="en-US" sz="1100" baseline="0" dirty="0" smtClean="0">
                <a:solidFill>
                  <a:schemeClr val="tx1"/>
                </a:solidFill>
              </a:rPr>
              <a:t> event already</a:t>
            </a:r>
            <a:r>
              <a:rPr lang="en-US" sz="1100" dirty="0" smtClean="0">
                <a:solidFill>
                  <a:schemeClr val="tx1"/>
                </a:solidFill>
              </a:rPr>
              <a:t> exists.</a:t>
            </a:r>
            <a:r>
              <a:rPr lang="en-US" sz="1100" baseline="0" dirty="0" smtClean="0">
                <a:solidFill>
                  <a:schemeClr val="tx1"/>
                </a:solidFill>
              </a:rPr>
              <a:t>  </a:t>
            </a:r>
          </a:p>
          <a:p>
            <a:pPr marL="800100" lvl="2" indent="-342900" eaLnBrk="1" hangingPunct="1">
              <a:defRPr/>
            </a:pPr>
            <a:r>
              <a:rPr lang="en-US" sz="1100" baseline="0" dirty="0" smtClean="0">
                <a:solidFill>
                  <a:schemeClr val="tx1"/>
                </a:solidFill>
              </a:rPr>
              <a:t>If event</a:t>
            </a:r>
            <a:r>
              <a:rPr lang="en-US" sz="1100" dirty="0" smtClean="0">
                <a:solidFill>
                  <a:schemeClr val="tx1"/>
                </a:solidFill>
              </a:rPr>
              <a:t> does not exist create new event record.</a:t>
            </a:r>
          </a:p>
          <a:p>
            <a:pPr marL="800100" lvl="2" indent="-342900" eaLnBrk="1" hangingPunct="1">
              <a:defRPr/>
            </a:pPr>
            <a:r>
              <a:rPr lang="en-US" sz="1100" dirty="0" smtClean="0">
                <a:solidFill>
                  <a:schemeClr val="tx1"/>
                </a:solidFill>
              </a:rPr>
              <a:t>If event does</a:t>
            </a:r>
            <a:r>
              <a:rPr lang="en-US" sz="1100" baseline="0" dirty="0" smtClean="0">
                <a:solidFill>
                  <a:schemeClr val="tx1"/>
                </a:solidFill>
              </a:rPr>
              <a:t> exist increment the event count and update the last time field in previous event record.</a:t>
            </a:r>
          </a:p>
          <a:p>
            <a:pPr marL="685800" lvl="1" indent="-342900" eaLnBrk="1" hangingPunct="1">
              <a:buFont typeface="+mj-lt"/>
              <a:buAutoNum type="arabicPeriod"/>
              <a:defRPr/>
            </a:pPr>
            <a:r>
              <a:rPr lang="en-US" sz="1100" baseline="0" dirty="0" smtClean="0">
                <a:solidFill>
                  <a:schemeClr val="tx1"/>
                </a:solidFill>
              </a:rPr>
              <a:t>Events continue to be received repeating step 1 until 500000 event records have been created within one (1) minute.</a:t>
            </a:r>
          </a:p>
          <a:p>
            <a:pPr marL="800100" lvl="2" indent="-342900" eaLnBrk="1" hangingPunct="1">
              <a:defRPr/>
            </a:pPr>
            <a:r>
              <a:rPr lang="en-US" sz="1100" baseline="0" dirty="0" smtClean="0">
                <a:solidFill>
                  <a:schemeClr val="tx1"/>
                </a:solidFill>
              </a:rPr>
              <a:t>If 500000 or less events have been received in one (1) minute stay at level 1 aggregation</a:t>
            </a:r>
          </a:p>
          <a:p>
            <a:pPr marL="800100" lvl="2" indent="-342900" eaLnBrk="1" hangingPunct="1">
              <a:defRPr/>
            </a:pPr>
            <a:r>
              <a:rPr lang="en-US" sz="1100" baseline="0" dirty="0" smtClean="0">
                <a:solidFill>
                  <a:schemeClr val="tx1"/>
                </a:solidFill>
              </a:rPr>
              <a:t>If 500001 or more events have been received transition to level 2 aggregation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Level 2 Aggregation</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Receive events with SIP 1, DIP 2, SIG 1 and see if event already exists.</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event does not exist set the Destination IP (DIP) to 0.0.0.0 and check if event record for this aggregated event exists</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event (DIP 0.0.0.0) exists update event record count</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event (DIP 0.0.0.0) does not exist create a new aggregated event record with DIP 0.0.0.0</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event does exist increment the event count and update the last time field in previous aggregated event record.</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Events continue to be received repeating step 1 until 500000 event records have created within one (1) minute</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500000 or less events have been received in one (1) minute stay at level 2 aggregation</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500001 or more events have been received transition to level 3 aggregation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kumimoji="0" lang="en-US" sz="1000" b="0" i="0" u="none" strike="noStrike" kern="1200" cap="none" spc="0" normalizeH="0" baseline="0" noProof="0" dirty="0" smtClean="0">
              <a:ln>
                <a:noFill/>
              </a:ln>
              <a:solidFill>
                <a:srgbClr val="4C4D4F"/>
              </a:solidFill>
              <a:effectLst/>
              <a:uLnTx/>
              <a:uFillTx/>
              <a:latin typeface="+mn-lt"/>
              <a:ea typeface="+mn-ea"/>
              <a:cs typeface="+mn-cs"/>
            </a:endParaRPr>
          </a:p>
          <a:p>
            <a:r>
              <a:rPr lang="en-US" i="1" dirty="0" smtClean="0"/>
              <a:t>Continued on next page</a:t>
            </a:r>
            <a:endParaRPr lang="en-US" i="1"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293465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pPr marL="171450" lvl="0" indent="-171450">
              <a:buFont typeface="Arial"/>
              <a:buChar char="•"/>
              <a:defRPr/>
            </a:pPr>
            <a:r>
              <a:rPr lang="en-US" dirty="0">
                <a:solidFill>
                  <a:srgbClr val="4C4D4F"/>
                </a:solidFill>
              </a:rPr>
              <a:t>Level 3 Aggregation</a:t>
            </a:r>
          </a:p>
          <a:p>
            <a:pPr marL="571500" lvl="1" indent="-228600">
              <a:buFont typeface="+mj-lt"/>
              <a:buAutoNum type="arabicPeriod"/>
              <a:defRPr/>
            </a:pPr>
            <a:r>
              <a:rPr lang="en-US" dirty="0">
                <a:solidFill>
                  <a:srgbClr val="4C4D4F"/>
                </a:solidFill>
              </a:rPr>
              <a:t>Receive events with SIP 1, DIP 2, SIG 1 and see if event already exists.</a:t>
            </a:r>
          </a:p>
          <a:p>
            <a:pPr marL="685800" lvl="2" indent="-228600">
              <a:defRPr/>
            </a:pPr>
            <a:r>
              <a:rPr lang="en-US" dirty="0">
                <a:solidFill>
                  <a:srgbClr val="4C4D4F"/>
                </a:solidFill>
              </a:rPr>
              <a:t>If event does not exist set the Source  IP (SIP) to 0.0.0.0 and check if event record for this aggregated event exists</a:t>
            </a:r>
          </a:p>
          <a:p>
            <a:pPr marL="800100" lvl="3" indent="-228600">
              <a:defRPr/>
            </a:pPr>
            <a:r>
              <a:rPr lang="en-US" dirty="0">
                <a:solidFill>
                  <a:srgbClr val="4C4D4F"/>
                </a:solidFill>
              </a:rPr>
              <a:t>If aggregated event (SIP 0.0.0.0) exists update event record count</a:t>
            </a:r>
          </a:p>
          <a:p>
            <a:pPr marL="800100" lvl="3" indent="-228600">
              <a:defRPr/>
            </a:pPr>
            <a:r>
              <a:rPr lang="en-US" dirty="0">
                <a:solidFill>
                  <a:srgbClr val="4C4D4F"/>
                </a:solidFill>
              </a:rPr>
              <a:t>If aggregated event (SIP 0.0.0.0) does not exist create a new aggregated event record with SIP 0.0.0.0</a:t>
            </a:r>
          </a:p>
          <a:p>
            <a:pPr marL="685800" lvl="2" indent="-228600">
              <a:defRPr/>
            </a:pPr>
            <a:r>
              <a:rPr lang="en-US" dirty="0">
                <a:solidFill>
                  <a:srgbClr val="4C4D4F"/>
                </a:solidFill>
              </a:rPr>
              <a:t>If event does exist increment the event count and update the last time field in previous aggregated event record.</a:t>
            </a:r>
          </a:p>
          <a:p>
            <a:pPr marL="571500" lvl="1" indent="-228600">
              <a:buFont typeface="+mj-lt"/>
              <a:buAutoNum type="arabicPeriod"/>
              <a:defRPr/>
            </a:pPr>
            <a:r>
              <a:rPr lang="en-US" dirty="0">
                <a:solidFill>
                  <a:srgbClr val="4C4D4F"/>
                </a:solidFill>
              </a:rPr>
              <a:t>Events continue to be received repeating step 1 until a 60 minute or 1 Hour time window expires.</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74268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As each network is different, the default aggregation settings may not be optimal for the events generated by your network traffic and may need to be raised or lowered until they fit your needs. The Custom setting allows you to define specific attributes for each aggregation level. The attributes that you are able to define are indicated by a text box with up and down arrows, which enable you to select the desired number. Transition from one level to the next higher level occurs</a:t>
            </a:r>
            <a:r>
              <a:rPr lang="en-US" baseline="0" dirty="0" smtClean="0"/>
              <a:t> just like it would in any of the defined settings but using your custom values instead.</a:t>
            </a:r>
            <a:endParaRPr lang="en-US" dirty="0" smtClean="0"/>
          </a:p>
          <a:p>
            <a:endParaRPr lang="en-US" dirty="0" smtClean="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835206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79114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 you can see</a:t>
            </a:r>
            <a:r>
              <a:rPr lang="en-US" baseline="0" dirty="0" smtClean="0"/>
              <a:t> with authentication events the default aggregation settings loose the required details needed for compliance monitoring of a username or what a security analyst would need to investigate an incident.  This problem can be resolved by configuring the McAfee receiver to aggregate on a different set of fields such as Username, SIP, and SIGID.  </a:t>
            </a:r>
            <a:endParaRPr lang="en-US" dirty="0" smtClean="0"/>
          </a:p>
          <a:p>
            <a:pPr marL="0" marR="0" lvl="3"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89712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a:off x="228600" y="5413248"/>
            <a:ext cx="6858000" cy="4035552"/>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Modify aggregation settings option on the View menu allows you to create exceptions to these general aggregation settings for individual rules</a:t>
            </a:r>
            <a:endParaRPr lang="en-US" dirty="0" smtClean="0">
              <a:effectLst/>
            </a:endParaRPr>
          </a:p>
          <a:p>
            <a:pPr marL="0" lvl="0" indent="-114300">
              <a:buNone/>
            </a:pPr>
            <a:endParaRPr lang="en-US" dirty="0" smtClean="0">
              <a:effectLst/>
            </a:endParaRPr>
          </a:p>
          <a:p>
            <a:pPr marL="0" lvl="0" indent="-114300">
              <a:buNone/>
            </a:pPr>
            <a:r>
              <a:rPr lang="en-US" dirty="0" smtClean="0">
                <a:effectLst/>
              </a:rPr>
              <a:t>The Field</a:t>
            </a:r>
            <a:r>
              <a:rPr lang="en-US" baseline="0" dirty="0" smtClean="0">
                <a:effectLst/>
              </a:rPr>
              <a:t> 2 and Field 3</a:t>
            </a:r>
            <a:r>
              <a:rPr lang="en-US" dirty="0" smtClean="0">
                <a:effectLst/>
              </a:rPr>
              <a:t> options are:</a:t>
            </a:r>
          </a:p>
          <a:p>
            <a:pPr marL="458787" lvl="3" indent="0">
              <a:buNone/>
            </a:pPr>
            <a:r>
              <a:rPr lang="en-US" sz="1000" kern="1200" dirty="0" smtClean="0">
                <a:solidFill>
                  <a:schemeClr val="tx1"/>
                </a:solidFill>
                <a:effectLst/>
                <a:latin typeface="+mn-lt"/>
                <a:ea typeface="+mn-ea"/>
                <a:cs typeface="+mn-cs"/>
              </a:rPr>
              <a:t>• </a:t>
            </a:r>
            <a:r>
              <a:rPr lang="en-US" dirty="0" smtClean="0">
                <a:effectLst/>
              </a:rPr>
              <a:t>Application</a:t>
            </a:r>
          </a:p>
          <a:p>
            <a:pPr marL="458787" lvl="3" indent="0">
              <a:buNone/>
            </a:pPr>
            <a:r>
              <a:rPr lang="en-US" sz="1000" kern="1200" dirty="0" smtClean="0">
                <a:solidFill>
                  <a:schemeClr val="tx1"/>
                </a:solidFill>
                <a:effectLst/>
                <a:latin typeface="+mn-lt"/>
                <a:ea typeface="+mn-ea"/>
                <a:cs typeface="+mn-cs"/>
              </a:rPr>
              <a:t>• </a:t>
            </a:r>
            <a:r>
              <a:rPr lang="en-US" dirty="0" smtClean="0">
                <a:effectLst/>
              </a:rPr>
              <a:t>Application</a:t>
            </a:r>
            <a:r>
              <a:rPr lang="en-US" baseline="0" dirty="0" smtClean="0">
                <a:effectLst/>
              </a:rPr>
              <a:t> </a:t>
            </a:r>
            <a:r>
              <a:rPr lang="en-US" dirty="0" smtClean="0">
                <a:effectLst/>
              </a:rPr>
              <a:t>Protocol</a:t>
            </a:r>
          </a:p>
          <a:p>
            <a:pPr lvl="3"/>
            <a:r>
              <a:rPr lang="en-US" dirty="0" smtClean="0">
                <a:effectLst/>
              </a:rPr>
              <a:t>Command</a:t>
            </a:r>
          </a:p>
          <a:p>
            <a:pPr marL="458787" lvl="3" indent="0">
              <a:buNone/>
            </a:pPr>
            <a:r>
              <a:rPr lang="en-US" sz="1000" kern="1200" dirty="0" smtClean="0">
                <a:solidFill>
                  <a:schemeClr val="tx1"/>
                </a:solidFill>
                <a:effectLst/>
                <a:latin typeface="+mn-lt"/>
                <a:ea typeface="+mn-ea"/>
                <a:cs typeface="+mn-cs"/>
              </a:rPr>
              <a:t>• </a:t>
            </a:r>
            <a:r>
              <a:rPr lang="en-US" dirty="0" smtClean="0">
                <a:effectLst/>
              </a:rPr>
              <a:t>Contact</a:t>
            </a:r>
            <a:r>
              <a:rPr lang="en-US" baseline="0" dirty="0" smtClean="0">
                <a:effectLst/>
              </a:rPr>
              <a:t> </a:t>
            </a:r>
            <a:r>
              <a:rPr lang="en-US" dirty="0" smtClean="0">
                <a:effectLst/>
              </a:rPr>
              <a:t>name</a:t>
            </a:r>
          </a:p>
          <a:p>
            <a:pPr marL="458787" lvl="3" indent="0">
              <a:buNone/>
            </a:pPr>
            <a:r>
              <a:rPr lang="en-US" sz="1000" kern="1200" dirty="0" smtClean="0">
                <a:solidFill>
                  <a:schemeClr val="tx1"/>
                </a:solidFill>
                <a:effectLst/>
                <a:latin typeface="+mn-lt"/>
                <a:ea typeface="+mn-ea"/>
                <a:cs typeface="+mn-cs"/>
              </a:rPr>
              <a:t>• </a:t>
            </a:r>
            <a:r>
              <a:rPr lang="en-US" dirty="0" smtClean="0">
                <a:effectLst/>
              </a:rPr>
              <a:t>Contact</a:t>
            </a:r>
            <a:r>
              <a:rPr lang="en-US" baseline="0" dirty="0" smtClean="0">
                <a:effectLst/>
              </a:rPr>
              <a:t> </a:t>
            </a:r>
            <a:r>
              <a:rPr lang="en-US" dirty="0" smtClean="0">
                <a:effectLst/>
              </a:rPr>
              <a:t>Nickname</a:t>
            </a:r>
          </a:p>
          <a:p>
            <a:pPr marL="458787" lvl="3" indent="0">
              <a:buNone/>
            </a:pPr>
            <a:r>
              <a:rPr lang="en-US" sz="1000" kern="1200" dirty="0" smtClean="0">
                <a:solidFill>
                  <a:schemeClr val="tx1"/>
                </a:solidFill>
                <a:effectLst/>
                <a:latin typeface="+mn-lt"/>
                <a:ea typeface="+mn-ea"/>
                <a:cs typeface="+mn-cs"/>
              </a:rPr>
              <a:t>• </a:t>
            </a:r>
            <a:r>
              <a:rPr lang="en-US" dirty="0" smtClean="0">
                <a:effectLst/>
              </a:rPr>
              <a:t>Database</a:t>
            </a:r>
            <a:r>
              <a:rPr lang="en-US" baseline="0" dirty="0" smtClean="0">
                <a:effectLst/>
              </a:rPr>
              <a:t> </a:t>
            </a:r>
            <a:r>
              <a:rPr lang="en-US" dirty="0" smtClean="0">
                <a:effectLst/>
              </a:rPr>
              <a:t>Name</a:t>
            </a:r>
          </a:p>
          <a:p>
            <a:pPr marL="458787" lvl="3" indent="0">
              <a:buNone/>
            </a:pPr>
            <a:r>
              <a:rPr lang="en-US" sz="1000" kern="1200" dirty="0" smtClean="0">
                <a:solidFill>
                  <a:schemeClr val="tx1"/>
                </a:solidFill>
                <a:effectLst/>
                <a:latin typeface="+mn-lt"/>
                <a:ea typeface="+mn-ea"/>
                <a:cs typeface="+mn-cs"/>
              </a:rPr>
              <a:t>• </a:t>
            </a:r>
            <a:r>
              <a:rPr lang="en-US" dirty="0" smtClean="0">
                <a:effectLst/>
              </a:rPr>
              <a:t>Destination IP</a:t>
            </a:r>
          </a:p>
          <a:p>
            <a:pPr marL="458787" lvl="3" indent="0">
              <a:buNone/>
            </a:pPr>
            <a:r>
              <a:rPr lang="en-US" sz="1000" kern="1200" dirty="0" smtClean="0">
                <a:solidFill>
                  <a:schemeClr val="tx1"/>
                </a:solidFill>
                <a:effectLst/>
                <a:latin typeface="+mn-lt"/>
                <a:ea typeface="+mn-ea"/>
                <a:cs typeface="+mn-cs"/>
              </a:rPr>
              <a:t>• </a:t>
            </a:r>
            <a:r>
              <a:rPr lang="en-US" dirty="0" smtClean="0">
                <a:effectLst/>
              </a:rPr>
              <a:t>Destination User</a:t>
            </a:r>
          </a:p>
          <a:p>
            <a:pPr marL="458787" lvl="3" indent="0">
              <a:buNone/>
            </a:pPr>
            <a:r>
              <a:rPr lang="en-US" sz="1000" kern="1200" dirty="0" smtClean="0">
                <a:solidFill>
                  <a:schemeClr val="tx1"/>
                </a:solidFill>
                <a:effectLst/>
                <a:latin typeface="+mn-lt"/>
                <a:ea typeface="+mn-ea"/>
                <a:cs typeface="+mn-cs"/>
              </a:rPr>
              <a:t>• </a:t>
            </a:r>
            <a:r>
              <a:rPr lang="en-US" dirty="0" smtClean="0">
                <a:effectLst/>
              </a:rPr>
              <a:t>Domain</a:t>
            </a:r>
          </a:p>
          <a:p>
            <a:pPr marL="458787" lvl="3" indent="0">
              <a:buNone/>
            </a:pPr>
            <a:r>
              <a:rPr lang="en-US" sz="1000" kern="1200" dirty="0" smtClean="0">
                <a:solidFill>
                  <a:schemeClr val="tx1"/>
                </a:solidFill>
                <a:effectLst/>
                <a:latin typeface="+mn-lt"/>
                <a:ea typeface="+mn-ea"/>
                <a:cs typeface="+mn-cs"/>
              </a:rPr>
              <a:t>• </a:t>
            </a:r>
            <a:r>
              <a:rPr lang="en-US" dirty="0" smtClean="0">
                <a:effectLst/>
              </a:rPr>
              <a:t>File</a:t>
            </a:r>
            <a:r>
              <a:rPr lang="en-US" baseline="0" dirty="0" smtClean="0">
                <a:effectLst/>
              </a:rPr>
              <a:t> </a:t>
            </a:r>
            <a:r>
              <a:rPr lang="en-US" dirty="0" smtClean="0">
                <a:effectLst/>
              </a:rPr>
              <a:t>Operation</a:t>
            </a:r>
          </a:p>
          <a:p>
            <a:pPr marL="458787" lvl="3" indent="0">
              <a:buNone/>
            </a:pPr>
            <a:r>
              <a:rPr lang="en-US" sz="1000" kern="1200" dirty="0" smtClean="0">
                <a:solidFill>
                  <a:schemeClr val="tx1"/>
                </a:solidFill>
                <a:effectLst/>
                <a:latin typeface="+mn-lt"/>
                <a:ea typeface="+mn-ea"/>
                <a:cs typeface="+mn-cs"/>
              </a:rPr>
              <a:t>• </a:t>
            </a:r>
            <a:r>
              <a:rPr lang="en-US" dirty="0" smtClean="0">
                <a:effectLst/>
              </a:rPr>
              <a:t>File</a:t>
            </a:r>
            <a:r>
              <a:rPr lang="en-US" baseline="0" dirty="0" smtClean="0">
                <a:effectLst/>
              </a:rPr>
              <a:t> </a:t>
            </a:r>
            <a:r>
              <a:rPr lang="en-US" dirty="0" smtClean="0">
                <a:effectLst/>
              </a:rPr>
              <a:t>Operation</a:t>
            </a:r>
            <a:r>
              <a:rPr lang="en-US" baseline="0" dirty="0" smtClean="0">
                <a:effectLst/>
              </a:rPr>
              <a:t> </a:t>
            </a:r>
            <a:r>
              <a:rPr lang="en-US" dirty="0" smtClean="0">
                <a:effectLst/>
              </a:rPr>
              <a:t>Succeeded</a:t>
            </a:r>
          </a:p>
          <a:p>
            <a:pPr marL="458787" lvl="3" indent="0">
              <a:buNone/>
            </a:pPr>
            <a:r>
              <a:rPr lang="en-US" sz="1000" kern="1200" dirty="0" smtClean="0">
                <a:solidFill>
                  <a:schemeClr val="tx1"/>
                </a:solidFill>
                <a:effectLst/>
                <a:latin typeface="+mn-lt"/>
                <a:ea typeface="+mn-ea"/>
                <a:cs typeface="+mn-cs"/>
              </a:rPr>
              <a:t>• </a:t>
            </a:r>
            <a:r>
              <a:rPr lang="en-US" dirty="0" smtClean="0">
                <a:effectLst/>
              </a:rPr>
              <a:t>Host</a:t>
            </a:r>
          </a:p>
          <a:p>
            <a:pPr marL="458787" lvl="3" indent="0">
              <a:buNone/>
            </a:pPr>
            <a:r>
              <a:rPr lang="en-US" sz="1000" kern="1200" dirty="0" smtClean="0">
                <a:solidFill>
                  <a:schemeClr val="tx1"/>
                </a:solidFill>
                <a:effectLst/>
                <a:latin typeface="+mn-lt"/>
                <a:ea typeface="+mn-ea"/>
                <a:cs typeface="+mn-cs"/>
              </a:rPr>
              <a:t>• </a:t>
            </a:r>
            <a:r>
              <a:rPr lang="en-US" dirty="0" smtClean="0">
                <a:effectLst/>
              </a:rPr>
              <a:t>Method</a:t>
            </a:r>
          </a:p>
          <a:p>
            <a:pPr marL="458787" lvl="3" indent="0">
              <a:buNone/>
            </a:pPr>
            <a:r>
              <a:rPr lang="en-US" sz="1000" kern="1200" dirty="0" smtClean="0">
                <a:solidFill>
                  <a:schemeClr val="tx1"/>
                </a:solidFill>
                <a:effectLst/>
                <a:latin typeface="+mn-lt"/>
                <a:ea typeface="+mn-ea"/>
                <a:cs typeface="+mn-cs"/>
              </a:rPr>
              <a:t>• </a:t>
            </a:r>
            <a:r>
              <a:rPr lang="en-US" dirty="0" smtClean="0">
                <a:effectLst/>
              </a:rPr>
              <a:t>NAT_Details</a:t>
            </a:r>
          </a:p>
          <a:p>
            <a:pPr marL="458787" lvl="3" indent="0">
              <a:buNone/>
            </a:pPr>
            <a:r>
              <a:rPr lang="en-US" sz="1000" kern="1200" dirty="0" smtClean="0">
                <a:solidFill>
                  <a:schemeClr val="tx1"/>
                </a:solidFill>
                <a:effectLst/>
                <a:latin typeface="+mn-lt"/>
                <a:ea typeface="+mn-ea"/>
                <a:cs typeface="+mn-cs"/>
              </a:rPr>
              <a:t>• </a:t>
            </a:r>
            <a:r>
              <a:rPr lang="en-US" dirty="0" smtClean="0">
                <a:effectLst/>
              </a:rPr>
              <a:t>Object</a:t>
            </a:r>
          </a:p>
          <a:p>
            <a:pPr marL="458787" lvl="3" indent="0">
              <a:buNone/>
            </a:pPr>
            <a:r>
              <a:rPr lang="en-US" sz="1000" kern="1200" dirty="0" smtClean="0">
                <a:solidFill>
                  <a:schemeClr val="tx1"/>
                </a:solidFill>
                <a:effectLst/>
                <a:latin typeface="+mn-lt"/>
                <a:ea typeface="+mn-ea"/>
                <a:cs typeface="+mn-cs"/>
              </a:rPr>
              <a:t>• </a:t>
            </a:r>
            <a:r>
              <a:rPr lang="en-US" dirty="0" smtClean="0">
                <a:effectLst/>
              </a:rPr>
              <a:t>Object_Type</a:t>
            </a:r>
          </a:p>
          <a:p>
            <a:pPr marL="458787" lvl="3" indent="0">
              <a:buNone/>
            </a:pPr>
            <a:r>
              <a:rPr lang="en-US" sz="1000" kern="1200" dirty="0" smtClean="0">
                <a:solidFill>
                  <a:schemeClr val="tx1"/>
                </a:solidFill>
                <a:effectLst/>
                <a:latin typeface="+mn-lt"/>
                <a:ea typeface="+mn-ea"/>
                <a:cs typeface="+mn-cs"/>
              </a:rPr>
              <a:t>• </a:t>
            </a:r>
            <a:r>
              <a:rPr lang="en-US" dirty="0" smtClean="0">
                <a:effectLst/>
              </a:rPr>
              <a:t>Response_Time</a:t>
            </a:r>
          </a:p>
          <a:p>
            <a:pPr marL="458787" lvl="3" indent="0">
              <a:buNone/>
            </a:pPr>
            <a:r>
              <a:rPr lang="en-US" sz="1000" kern="1200" dirty="0" smtClean="0">
                <a:solidFill>
                  <a:schemeClr val="tx1"/>
                </a:solidFill>
                <a:effectLst/>
                <a:latin typeface="+mn-lt"/>
                <a:ea typeface="+mn-ea"/>
                <a:cs typeface="+mn-cs"/>
              </a:rPr>
              <a:t>• </a:t>
            </a:r>
            <a:r>
              <a:rPr lang="en-US" dirty="0" smtClean="0">
                <a:effectLst/>
              </a:rPr>
              <a:t>Source IP</a:t>
            </a:r>
          </a:p>
          <a:p>
            <a:pPr marL="458787" lvl="3" indent="0">
              <a:buNone/>
            </a:pPr>
            <a:r>
              <a:rPr lang="en-US" sz="1000" kern="1200" dirty="0" smtClean="0">
                <a:solidFill>
                  <a:schemeClr val="tx1"/>
                </a:solidFill>
                <a:effectLst/>
                <a:latin typeface="+mn-lt"/>
                <a:ea typeface="+mn-ea"/>
                <a:cs typeface="+mn-cs"/>
              </a:rPr>
              <a:t>• </a:t>
            </a:r>
            <a:r>
              <a:rPr lang="en-US" dirty="0" smtClean="0">
                <a:effectLst/>
              </a:rPr>
              <a:t>Source User</a:t>
            </a:r>
          </a:p>
          <a:p>
            <a:pPr marL="458787" lvl="3" indent="0">
              <a:buNone/>
            </a:pPr>
            <a:r>
              <a:rPr lang="en-US" sz="1000" kern="1200" dirty="0" smtClean="0">
                <a:solidFill>
                  <a:schemeClr val="tx1"/>
                </a:solidFill>
                <a:effectLst/>
                <a:latin typeface="+mn-lt"/>
                <a:ea typeface="+mn-ea"/>
                <a:cs typeface="+mn-cs"/>
              </a:rPr>
              <a:t>• </a:t>
            </a:r>
            <a:r>
              <a:rPr lang="en-US" dirty="0" smtClean="0">
                <a:effectLst/>
              </a:rPr>
              <a:t>User_Nickname</a:t>
            </a:r>
          </a:p>
          <a:p>
            <a:pPr marL="0" marR="0" lvl="0" indent="-112713" algn="l" defTabSz="914400" rtl="0" eaLnBrk="1" fontAlgn="auto" latinLnBrk="0" hangingPunct="1">
              <a:lnSpc>
                <a:spcPct val="100000"/>
              </a:lnSpc>
              <a:spcBef>
                <a:spcPts val="0"/>
              </a:spcBef>
              <a:spcAft>
                <a:spcPts val="0"/>
              </a:spcAft>
              <a:buClrTx/>
              <a:buSzTx/>
              <a:buFontTx/>
              <a:buNone/>
              <a:tabLst/>
              <a:defRPr/>
            </a:pPr>
            <a:r>
              <a:rPr lang="en-US" i="1" dirty="0" smtClean="0">
                <a:effectLst/>
              </a:rPr>
              <a:t>Continued on next page</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919873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228600"/>
            <a:ext cx="6858000" cy="9070848"/>
          </a:xfrm>
        </p:spPr>
        <p:txBody>
          <a:bodyPr/>
          <a:lstStyle/>
          <a:p>
            <a:pPr lvl="0" indent="-112713">
              <a:defRPr/>
            </a:pPr>
            <a:r>
              <a:rPr lang="en-US" dirty="0"/>
              <a:t>When you select these field types, the description for Level 1 Aggregation, Level 2 Aggregation, and Level 3 Aggregation on the </a:t>
            </a:r>
            <a:r>
              <a:rPr lang="en-US" i="1" dirty="0"/>
              <a:t>Edit Exceptions</a:t>
            </a:r>
            <a:r>
              <a:rPr lang="en-US" dirty="0"/>
              <a:t> dialog will change to reflect the selections you made. The time limits for each level will depend on the </a:t>
            </a:r>
            <a:r>
              <a:rPr lang="en-US" i="1" dirty="0"/>
              <a:t>Event Aggregation</a:t>
            </a:r>
            <a:r>
              <a:rPr lang="en-US" dirty="0"/>
              <a:t> setting you defined for the device. </a:t>
            </a:r>
          </a:p>
          <a:p>
            <a:pPr lvl="0" indent="-112713"/>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197087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effectLst/>
              </a:rPr>
              <a:t>Using flow aggregation also more efficiently utilizes disk space on both the device and </a:t>
            </a:r>
            <a:r>
              <a:rPr lang="en-US" sz="1000" b="0" i="0" u="none" strike="noStrike" kern="1200" dirty="0" smtClean="0">
                <a:solidFill>
                  <a:schemeClr val="tx1"/>
                </a:solidFill>
                <a:effectLst/>
                <a:latin typeface="+mn-lt"/>
                <a:ea typeface="+mn-ea"/>
                <a:cs typeface="+mn-cs"/>
              </a:rPr>
              <a:t>ESM</a:t>
            </a:r>
            <a:r>
              <a:rPr lang="en-US" dirty="0" smtClean="0">
                <a:effectLst/>
              </a:rPr>
              <a:t> since it eliminates the need to store each packet which generated one of the flows. This feature only applies to those rules that have aggregation enabled in the Policy Editor.</a:t>
            </a:r>
          </a:p>
          <a:p>
            <a:endParaRPr lang="en-US" dirty="0" smtClean="0"/>
          </a:p>
          <a:p>
            <a:r>
              <a:rPr lang="en-US" dirty="0" smtClean="0"/>
              <a:t>Aggregated flows use the first time, last time, and total fields to indicate the duration and amount of aggregation. For example, if the same flow occurred 30 times in the first ten minutes after noon, the flow’s first time field might contain the time 12:00 (the time of the first instance of the flow), the last time field might contain the time 12:10 (the time of the last instance of the flow), and the total field would contain the value 30.</a:t>
            </a:r>
          </a:p>
          <a:p>
            <a:endParaRPr lang="en-US" b="0" dirty="0" smtClean="0">
              <a:effectLst/>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471880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indent="0" eaLnBrk="1" hangingPunct="1">
              <a:buFont typeface="Wingdings" pitchFamily="2" charset="2"/>
              <a:buNone/>
              <a:defRPr/>
            </a:pPr>
            <a:r>
              <a:rPr lang="en-US" sz="1100" dirty="0" smtClean="0"/>
              <a:t>How flow</a:t>
            </a:r>
            <a:r>
              <a:rPr lang="en-US" sz="1100" baseline="0" dirty="0" smtClean="0"/>
              <a:t> aggregation</a:t>
            </a:r>
            <a:r>
              <a:rPr lang="en-US" sz="1100" dirty="0" smtClean="0"/>
              <a:t> levels move from one level to the next higher</a:t>
            </a:r>
            <a:r>
              <a:rPr lang="en-US" sz="1100" baseline="0" dirty="0" smtClean="0"/>
              <a:t> level using default “HIGH” settings.</a:t>
            </a:r>
            <a:endParaRPr lang="en-US" sz="1100" dirty="0" smtClean="0"/>
          </a:p>
          <a:p>
            <a:pPr marL="171450" indent="-171450" eaLnBrk="1" hangingPunct="1">
              <a:buFont typeface="Arial"/>
              <a:buChar char="•"/>
              <a:defRPr/>
            </a:pPr>
            <a:r>
              <a:rPr lang="en-US" sz="1100" dirty="0" smtClean="0"/>
              <a:t>Start at Level 1 Aggregation</a:t>
            </a:r>
          </a:p>
          <a:p>
            <a:pPr marL="685800" lvl="1" indent="-342900" eaLnBrk="1" hangingPunct="1">
              <a:buFont typeface="+mj-lt"/>
              <a:buAutoNum type="arabicPeriod"/>
              <a:defRPr/>
            </a:pPr>
            <a:r>
              <a:rPr lang="en-US" sz="1100" dirty="0" smtClean="0"/>
              <a:t>Receive flow with SIP 1, DIP 2, DPT 1</a:t>
            </a:r>
            <a:r>
              <a:rPr lang="en-US" sz="1100" baseline="0" dirty="0" smtClean="0"/>
              <a:t> and </a:t>
            </a:r>
            <a:r>
              <a:rPr lang="en-US" sz="1100" baseline="0" dirty="0" smtClean="0">
                <a:solidFill>
                  <a:schemeClr val="tx1"/>
                </a:solidFill>
              </a:rPr>
              <a:t>s</a:t>
            </a:r>
            <a:r>
              <a:rPr lang="en-US" sz="1100" dirty="0" smtClean="0">
                <a:solidFill>
                  <a:schemeClr val="tx1"/>
                </a:solidFill>
              </a:rPr>
              <a:t>ee if</a:t>
            </a:r>
            <a:r>
              <a:rPr lang="en-US" sz="1100" baseline="0" dirty="0" smtClean="0">
                <a:solidFill>
                  <a:schemeClr val="tx1"/>
                </a:solidFill>
              </a:rPr>
              <a:t> flow already</a:t>
            </a:r>
            <a:r>
              <a:rPr lang="en-US" sz="1100" dirty="0" smtClean="0">
                <a:solidFill>
                  <a:schemeClr val="tx1"/>
                </a:solidFill>
              </a:rPr>
              <a:t> exists.</a:t>
            </a:r>
            <a:r>
              <a:rPr lang="en-US" sz="1100" baseline="0" dirty="0" smtClean="0">
                <a:solidFill>
                  <a:schemeClr val="tx1"/>
                </a:solidFill>
              </a:rPr>
              <a:t>  </a:t>
            </a:r>
          </a:p>
          <a:p>
            <a:pPr marL="800100" lvl="2" indent="-342900" eaLnBrk="1" hangingPunct="1">
              <a:defRPr/>
            </a:pPr>
            <a:r>
              <a:rPr lang="en-US" sz="1100" baseline="0" dirty="0" smtClean="0">
                <a:solidFill>
                  <a:schemeClr val="tx1"/>
                </a:solidFill>
              </a:rPr>
              <a:t>If flow</a:t>
            </a:r>
            <a:r>
              <a:rPr lang="en-US" sz="1100" dirty="0" smtClean="0">
                <a:solidFill>
                  <a:schemeClr val="tx1"/>
                </a:solidFill>
              </a:rPr>
              <a:t> does not exist create new event record.</a:t>
            </a:r>
          </a:p>
          <a:p>
            <a:pPr marL="800100" lvl="2" indent="-342900" eaLnBrk="1" hangingPunct="1">
              <a:defRPr/>
            </a:pPr>
            <a:r>
              <a:rPr lang="en-US" sz="1100" dirty="0" smtClean="0">
                <a:solidFill>
                  <a:schemeClr val="tx1"/>
                </a:solidFill>
              </a:rPr>
              <a:t>If flow does</a:t>
            </a:r>
            <a:r>
              <a:rPr lang="en-US" sz="1100" baseline="0" dirty="0" smtClean="0">
                <a:solidFill>
                  <a:schemeClr val="tx1"/>
                </a:solidFill>
              </a:rPr>
              <a:t> exist increment the flow count and update the last time field in previous flow record.</a:t>
            </a:r>
          </a:p>
          <a:p>
            <a:pPr marL="685800" lvl="1" indent="-342900" eaLnBrk="1" hangingPunct="1">
              <a:buFont typeface="+mj-lt"/>
              <a:buAutoNum type="arabicPeriod"/>
              <a:defRPr/>
            </a:pPr>
            <a:r>
              <a:rPr lang="en-US" sz="1100" baseline="0" dirty="0" smtClean="0">
                <a:solidFill>
                  <a:schemeClr val="tx1"/>
                </a:solidFill>
              </a:rPr>
              <a:t>Flows continue to be received repeating step 1 until 300 flow records have been created within one (1) minute.</a:t>
            </a:r>
          </a:p>
          <a:p>
            <a:pPr marL="800100" lvl="2" indent="-342900" eaLnBrk="1" hangingPunct="1">
              <a:defRPr/>
            </a:pPr>
            <a:r>
              <a:rPr lang="en-US" sz="1100" baseline="0" dirty="0" smtClean="0">
                <a:solidFill>
                  <a:schemeClr val="tx1"/>
                </a:solidFill>
              </a:rPr>
              <a:t>If 300 or less flows have been received in one (1) minute stay at level 1 aggregation</a:t>
            </a:r>
          </a:p>
          <a:p>
            <a:pPr marL="800100" lvl="2" indent="-342900" eaLnBrk="1" hangingPunct="1">
              <a:defRPr/>
            </a:pPr>
            <a:r>
              <a:rPr lang="en-US" sz="1100" baseline="0" dirty="0" smtClean="0">
                <a:solidFill>
                  <a:schemeClr val="tx1"/>
                </a:solidFill>
              </a:rPr>
              <a:t>If 301 or more flows have been received transition to level 2 aggregation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Level 2 Aggregation</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Receive flows with SIP 1, DIP 2, DPT 1 and see if flow already exists.</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flow does not exist set the Destination IP (DIP) to 0.0.0.0 and check if flow record for this aggregated flow exists</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flow (DIP 0.0.0.0) exists update flow record count</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flow (DIP 0.0.0.0) does not exist create a new aggregated flow record with DIP 0.0.0.0</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flow does exist increment the flow count and update the last time field in previous aggregated flow record.</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Flows continue to be received repeating step 1 until 350 flow records have created within one (1) minute</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350 or less flows have been received in one (1) minute stay at level 2 aggregation</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351 or more flows have been received transition to level 3 aggregation  </a:t>
            </a:r>
          </a:p>
          <a:p>
            <a:pPr marL="342900" lvl="0" indent="-342900" eaLnBrk="1" hangingPunct="1">
              <a:defRPr/>
            </a:pPr>
            <a:endParaRPr lang="en-US" sz="1100" i="1" dirty="0" smtClean="0">
              <a:solidFill>
                <a:schemeClr val="tx1"/>
              </a:solidFill>
            </a:endParaRPr>
          </a:p>
          <a:p>
            <a:pPr marL="342900" lvl="0" indent="-342900" eaLnBrk="1" hangingPunct="1">
              <a:defRPr/>
            </a:pPr>
            <a:r>
              <a:rPr lang="en-US" sz="1100" i="1" dirty="0" smtClean="0"/>
              <a:t>Continued on next page</a:t>
            </a:r>
            <a:endParaRPr lang="en-US" sz="1100" i="1" dirty="0" smtClean="0">
              <a:solidFill>
                <a:schemeClr val="tx1"/>
              </a:solidFill>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051411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pPr marL="171450" lvl="0" indent="-171450">
              <a:buFont typeface="Arial"/>
              <a:buChar char="•"/>
              <a:defRPr/>
            </a:pPr>
            <a:r>
              <a:rPr lang="en-US" dirty="0">
                <a:solidFill>
                  <a:srgbClr val="4C4D4F"/>
                </a:solidFill>
              </a:rPr>
              <a:t>Level 3 Aggregation</a:t>
            </a:r>
          </a:p>
          <a:p>
            <a:pPr marL="571500" lvl="1" indent="-228600">
              <a:buFont typeface="+mj-lt"/>
              <a:buAutoNum type="arabicPeriod"/>
              <a:defRPr/>
            </a:pPr>
            <a:r>
              <a:rPr lang="en-US" dirty="0">
                <a:solidFill>
                  <a:srgbClr val="4C4D4F"/>
                </a:solidFill>
              </a:rPr>
              <a:t>Receive flows with SIP 1, DIP 2, DPT 1 and see if flow already exists.</a:t>
            </a:r>
          </a:p>
          <a:p>
            <a:pPr marL="685800" lvl="2" indent="-228600">
              <a:defRPr/>
            </a:pPr>
            <a:r>
              <a:rPr lang="en-US" dirty="0">
                <a:solidFill>
                  <a:srgbClr val="4C4D4F"/>
                </a:solidFill>
              </a:rPr>
              <a:t>If flow does not exist set the Source  IP (SIP) to 0.0.0.0 and check if flow record for this aggregated flow exists</a:t>
            </a:r>
          </a:p>
          <a:p>
            <a:pPr marL="800100" lvl="3" indent="-228600">
              <a:defRPr/>
            </a:pPr>
            <a:r>
              <a:rPr lang="en-US" dirty="0">
                <a:solidFill>
                  <a:srgbClr val="4C4D4F"/>
                </a:solidFill>
              </a:rPr>
              <a:t>If aggregated flow (SIP 0.0.0.0) exists update flow record count</a:t>
            </a:r>
          </a:p>
          <a:p>
            <a:pPr marL="800100" lvl="3" indent="-228600">
              <a:defRPr/>
            </a:pPr>
            <a:r>
              <a:rPr lang="en-US" dirty="0">
                <a:solidFill>
                  <a:srgbClr val="4C4D4F"/>
                </a:solidFill>
              </a:rPr>
              <a:t>If aggregated flow (SIP 0.0.0.0) does not exist create a new aggregated flow record with SIP 0.0.0.0</a:t>
            </a:r>
          </a:p>
          <a:p>
            <a:pPr marL="685800" lvl="2" indent="-228600">
              <a:defRPr/>
            </a:pPr>
            <a:r>
              <a:rPr lang="en-US" dirty="0">
                <a:solidFill>
                  <a:srgbClr val="4C4D4F"/>
                </a:solidFill>
              </a:rPr>
              <a:t>If flow does exist increment the flow count and update the last time field in previous aggregated flow record.</a:t>
            </a:r>
          </a:p>
          <a:p>
            <a:pPr marL="571500" lvl="1" indent="-228600">
              <a:buFont typeface="+mj-lt"/>
              <a:buAutoNum type="arabicPeriod"/>
              <a:defRPr/>
            </a:pPr>
            <a:r>
              <a:rPr lang="en-US" dirty="0">
                <a:solidFill>
                  <a:srgbClr val="4C4D4F"/>
                </a:solidFill>
              </a:rPr>
              <a:t>Flows continue to be received repeating step 1 until a 60 minute or 1 Hour time window expires.</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796675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a:off x="228600" y="5413248"/>
            <a:ext cx="6858000" cy="3959352"/>
          </a:xfrm>
        </p:spPr>
        <p:txBody>
          <a:bodyPr/>
          <a:lstStyle/>
          <a:p>
            <a:pPr marL="0" indent="0" eaLnBrk="1" hangingPunct="1">
              <a:buFont typeface="Wingdings" pitchFamily="2" charset="2"/>
              <a:buNone/>
              <a:defRPr/>
            </a:pPr>
            <a:r>
              <a:rPr lang="en-US" sz="1100" dirty="0" smtClean="0"/>
              <a:t>How flow</a:t>
            </a:r>
            <a:r>
              <a:rPr lang="en-US" sz="1100" baseline="0" dirty="0" smtClean="0"/>
              <a:t> aggregation</a:t>
            </a:r>
            <a:r>
              <a:rPr lang="en-US" sz="1100" dirty="0" smtClean="0"/>
              <a:t> levels move from one level to the next higher</a:t>
            </a:r>
            <a:r>
              <a:rPr lang="en-US" sz="1100" baseline="0" dirty="0" smtClean="0"/>
              <a:t> level using default “Medium High” settings.</a:t>
            </a:r>
            <a:endParaRPr lang="en-US" sz="1100" dirty="0" smtClean="0"/>
          </a:p>
          <a:p>
            <a:pPr marL="171450" indent="-171450" eaLnBrk="1" hangingPunct="1">
              <a:buFont typeface="Arial"/>
              <a:buChar char="•"/>
              <a:defRPr/>
            </a:pPr>
            <a:r>
              <a:rPr lang="en-US" sz="1100" dirty="0" smtClean="0"/>
              <a:t>Start at Level 1 Aggregation</a:t>
            </a:r>
          </a:p>
          <a:p>
            <a:pPr marL="685800" lvl="1" indent="-342900" eaLnBrk="1" hangingPunct="1">
              <a:buFont typeface="+mj-lt"/>
              <a:buAutoNum type="arabicPeriod"/>
              <a:defRPr/>
            </a:pPr>
            <a:r>
              <a:rPr lang="en-US" sz="1100" dirty="0" smtClean="0"/>
              <a:t>Receive flow with SIP 1, DIP 2, DPT 1</a:t>
            </a:r>
            <a:r>
              <a:rPr lang="en-US" sz="1100" baseline="0" dirty="0" smtClean="0"/>
              <a:t> and </a:t>
            </a:r>
            <a:r>
              <a:rPr lang="en-US" sz="1100" baseline="0" dirty="0" smtClean="0">
                <a:solidFill>
                  <a:schemeClr val="tx1"/>
                </a:solidFill>
              </a:rPr>
              <a:t>s</a:t>
            </a:r>
            <a:r>
              <a:rPr lang="en-US" sz="1100" dirty="0" smtClean="0">
                <a:solidFill>
                  <a:schemeClr val="tx1"/>
                </a:solidFill>
              </a:rPr>
              <a:t>ee if</a:t>
            </a:r>
            <a:r>
              <a:rPr lang="en-US" sz="1100" baseline="0" dirty="0" smtClean="0">
                <a:solidFill>
                  <a:schemeClr val="tx1"/>
                </a:solidFill>
              </a:rPr>
              <a:t> flow already</a:t>
            </a:r>
            <a:r>
              <a:rPr lang="en-US" sz="1100" dirty="0" smtClean="0">
                <a:solidFill>
                  <a:schemeClr val="tx1"/>
                </a:solidFill>
              </a:rPr>
              <a:t> exists.</a:t>
            </a:r>
            <a:r>
              <a:rPr lang="en-US" sz="1100" baseline="0" dirty="0" smtClean="0">
                <a:solidFill>
                  <a:schemeClr val="tx1"/>
                </a:solidFill>
              </a:rPr>
              <a:t>  </a:t>
            </a:r>
          </a:p>
          <a:p>
            <a:pPr marL="800100" lvl="2" indent="-342900" eaLnBrk="1" hangingPunct="1">
              <a:defRPr/>
            </a:pPr>
            <a:r>
              <a:rPr lang="en-US" sz="1100" baseline="0" dirty="0" smtClean="0">
                <a:solidFill>
                  <a:schemeClr val="tx1"/>
                </a:solidFill>
              </a:rPr>
              <a:t>If flow</a:t>
            </a:r>
            <a:r>
              <a:rPr lang="en-US" sz="1100" dirty="0" smtClean="0">
                <a:solidFill>
                  <a:schemeClr val="tx1"/>
                </a:solidFill>
              </a:rPr>
              <a:t> does not exist create new event record.</a:t>
            </a:r>
          </a:p>
          <a:p>
            <a:pPr marL="800100" lvl="2" indent="-342900" eaLnBrk="1" hangingPunct="1">
              <a:defRPr/>
            </a:pPr>
            <a:r>
              <a:rPr lang="en-US" sz="1100" dirty="0" smtClean="0">
                <a:solidFill>
                  <a:schemeClr val="tx1"/>
                </a:solidFill>
              </a:rPr>
              <a:t>If flow does</a:t>
            </a:r>
            <a:r>
              <a:rPr lang="en-US" sz="1100" baseline="0" dirty="0" smtClean="0">
                <a:solidFill>
                  <a:schemeClr val="tx1"/>
                </a:solidFill>
              </a:rPr>
              <a:t> exist increment the flow count and update the last time field in previous flow record.</a:t>
            </a:r>
          </a:p>
          <a:p>
            <a:pPr marL="685800" lvl="1" indent="-342900" eaLnBrk="1" hangingPunct="1">
              <a:buFont typeface="+mj-lt"/>
              <a:buAutoNum type="arabicPeriod"/>
              <a:defRPr/>
            </a:pPr>
            <a:r>
              <a:rPr lang="en-US" sz="1100" baseline="0" dirty="0" smtClean="0">
                <a:solidFill>
                  <a:schemeClr val="tx1"/>
                </a:solidFill>
              </a:rPr>
              <a:t>Flows continue to be received repeating step 1 until 300 flow records have been created within one (1) minute.</a:t>
            </a:r>
          </a:p>
          <a:p>
            <a:pPr marL="800100" lvl="2" indent="-342900" eaLnBrk="1" hangingPunct="1">
              <a:defRPr/>
            </a:pPr>
            <a:r>
              <a:rPr lang="en-US" sz="1100" baseline="0" dirty="0" smtClean="0">
                <a:solidFill>
                  <a:schemeClr val="tx1"/>
                </a:solidFill>
              </a:rPr>
              <a:t>If 1000 or less flows have been received in one (1) minute stay at level 1 aggregation</a:t>
            </a:r>
          </a:p>
          <a:p>
            <a:pPr marL="800100" lvl="2" indent="-342900" eaLnBrk="1" hangingPunct="1">
              <a:defRPr/>
            </a:pPr>
            <a:r>
              <a:rPr lang="en-US" sz="1100" baseline="0" dirty="0" smtClean="0">
                <a:solidFill>
                  <a:schemeClr val="tx1"/>
                </a:solidFill>
              </a:rPr>
              <a:t>If 1001 or more flows have been received transition to level 2 aggregation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Level 2 Aggregation</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Receive flows with SIP 1, DIP 2, DPT 1 and see if flow already exists.</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flow does not exist set the Destination IP (DIP) to 0.0.0.0 and check if flow record for this aggregated flow exists</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flow (DIP 0.0.0.0) exists update flow record count</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flow (DIP 0.0.0.0) does not exist create a new aggregated flow record with DIP 0.0.0.0</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flow does exist increment the flow count and update the last time field in previous aggregated flow record.</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Flows continue to be received repeating step 1 until 350 flow records have created within one (1) minute</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1500 or less flows have been received in one (1) minute stay at level 2 aggregation</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1501 or more flows have been received transition to level 3 aggregation  </a:t>
            </a:r>
          </a:p>
          <a:p>
            <a:pPr>
              <a:defRPr/>
            </a:pPr>
            <a:endParaRPr lang="en-US" dirty="0">
              <a:solidFill>
                <a:srgbClr val="4C4D4F"/>
              </a:solidFill>
            </a:endParaRPr>
          </a:p>
          <a:p>
            <a:pPr>
              <a:defRPr/>
            </a:pPr>
            <a:r>
              <a:rPr kumimoji="0" lang="en-US" b="0" i="1" u="none" strike="noStrike" kern="1200" cap="none" spc="0" normalizeH="0" baseline="0" noProof="0" dirty="0" smtClean="0">
                <a:ln>
                  <a:noFill/>
                </a:ln>
                <a:solidFill>
                  <a:srgbClr val="4C4D4F"/>
                </a:solidFill>
                <a:effectLst/>
                <a:uLnTx/>
                <a:uFillTx/>
                <a:latin typeface="+mn-lt"/>
                <a:ea typeface="+mn-ea"/>
                <a:cs typeface="+mn-cs"/>
              </a:rPr>
              <a:t>Continued on next page</a:t>
            </a: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773563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pPr marL="171450" lvl="0" indent="-171450">
              <a:buFont typeface="Arial"/>
              <a:buChar char="•"/>
              <a:defRPr/>
            </a:pPr>
            <a:r>
              <a:rPr lang="en-US" dirty="0">
                <a:solidFill>
                  <a:srgbClr val="4C4D4F"/>
                </a:solidFill>
              </a:rPr>
              <a:t>Level 3 Aggregation</a:t>
            </a:r>
          </a:p>
          <a:p>
            <a:pPr marL="571500" lvl="1" indent="-228600">
              <a:buFont typeface="+mj-lt"/>
              <a:buAutoNum type="arabicPeriod"/>
              <a:defRPr/>
            </a:pPr>
            <a:r>
              <a:rPr lang="en-US" dirty="0">
                <a:solidFill>
                  <a:srgbClr val="4C4D4F"/>
                </a:solidFill>
              </a:rPr>
              <a:t>Receive flows with SIP 1, DIP 2, DPT 1 and see if flow already exists.</a:t>
            </a:r>
          </a:p>
          <a:p>
            <a:pPr marL="685800" lvl="2" indent="-228600">
              <a:defRPr/>
            </a:pPr>
            <a:r>
              <a:rPr lang="en-US" dirty="0">
                <a:solidFill>
                  <a:srgbClr val="4C4D4F"/>
                </a:solidFill>
              </a:rPr>
              <a:t>If flow does not exist set the Source  IP (SIP) to 0.0.0.0 and check if flow record for this aggregated flow exists</a:t>
            </a:r>
          </a:p>
          <a:p>
            <a:pPr marL="800100" lvl="3" indent="-228600">
              <a:defRPr/>
            </a:pPr>
            <a:r>
              <a:rPr lang="en-US" dirty="0">
                <a:solidFill>
                  <a:srgbClr val="4C4D4F"/>
                </a:solidFill>
              </a:rPr>
              <a:t>If aggregated flow (SIP 0.0.0.0) exists update flow record count</a:t>
            </a:r>
          </a:p>
          <a:p>
            <a:pPr marL="800100" lvl="3" indent="-228600">
              <a:defRPr/>
            </a:pPr>
            <a:r>
              <a:rPr lang="en-US" dirty="0">
                <a:solidFill>
                  <a:srgbClr val="4C4D4F"/>
                </a:solidFill>
              </a:rPr>
              <a:t>If aggregated flow (SIP 0.0.0.0) does not exist create a new aggregated flow record with SIP 0.0.0.0</a:t>
            </a:r>
          </a:p>
          <a:p>
            <a:pPr marL="685800" lvl="2" indent="-228600">
              <a:defRPr/>
            </a:pPr>
            <a:r>
              <a:rPr lang="en-US" dirty="0">
                <a:solidFill>
                  <a:srgbClr val="4C4D4F"/>
                </a:solidFill>
              </a:rPr>
              <a:t>If flow does exist increment the flow count and update the last time field in previous aggregated flow record.</a:t>
            </a:r>
          </a:p>
          <a:p>
            <a:pPr marL="571500" lvl="1" indent="-228600">
              <a:buFont typeface="+mj-lt"/>
              <a:buAutoNum type="arabicPeriod"/>
              <a:defRPr/>
            </a:pPr>
            <a:r>
              <a:rPr lang="en-US" dirty="0">
                <a:solidFill>
                  <a:srgbClr val="4C4D4F"/>
                </a:solidFill>
              </a:rPr>
              <a:t>Flows continue to be received repeating step 1 until a 60 minute or 1 Hour time window expires.</a:t>
            </a:r>
          </a:p>
          <a:p>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9357214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indent="0" eaLnBrk="1" hangingPunct="1">
              <a:buFont typeface="Wingdings" pitchFamily="2" charset="2"/>
              <a:buNone/>
              <a:defRPr/>
            </a:pPr>
            <a:r>
              <a:rPr lang="en-US" sz="1100" dirty="0" smtClean="0"/>
              <a:t>How flow</a:t>
            </a:r>
            <a:r>
              <a:rPr lang="en-US" sz="1100" baseline="0" dirty="0" smtClean="0"/>
              <a:t> aggregation</a:t>
            </a:r>
            <a:r>
              <a:rPr lang="en-US" sz="1100" dirty="0" smtClean="0"/>
              <a:t> levels move from one level to the next higher</a:t>
            </a:r>
            <a:r>
              <a:rPr lang="en-US" sz="1100" baseline="0" dirty="0" smtClean="0"/>
              <a:t> level using default “Medium” settings.</a:t>
            </a:r>
            <a:endParaRPr lang="en-US" sz="1100" dirty="0" smtClean="0"/>
          </a:p>
          <a:p>
            <a:pPr marL="171450" indent="-171450" eaLnBrk="1" hangingPunct="1">
              <a:buFont typeface="Arial"/>
              <a:buChar char="•"/>
              <a:defRPr/>
            </a:pPr>
            <a:r>
              <a:rPr lang="en-US" sz="1100" dirty="0" smtClean="0"/>
              <a:t>Start at Level 1 Aggregation</a:t>
            </a:r>
          </a:p>
          <a:p>
            <a:pPr marL="685800" lvl="1" indent="-342900" eaLnBrk="1" hangingPunct="1">
              <a:buFont typeface="+mj-lt"/>
              <a:buAutoNum type="arabicPeriod"/>
              <a:defRPr/>
            </a:pPr>
            <a:r>
              <a:rPr lang="en-US" sz="1100" dirty="0" smtClean="0"/>
              <a:t>Receive flow with SIP 1, DIP 2, DPT 1</a:t>
            </a:r>
            <a:r>
              <a:rPr lang="en-US" sz="1100" baseline="0" dirty="0" smtClean="0"/>
              <a:t> and </a:t>
            </a:r>
            <a:r>
              <a:rPr lang="en-US" sz="1100" baseline="0" dirty="0" smtClean="0">
                <a:solidFill>
                  <a:schemeClr val="tx1"/>
                </a:solidFill>
              </a:rPr>
              <a:t>s</a:t>
            </a:r>
            <a:r>
              <a:rPr lang="en-US" sz="1100" dirty="0" smtClean="0">
                <a:solidFill>
                  <a:schemeClr val="tx1"/>
                </a:solidFill>
              </a:rPr>
              <a:t>ee if</a:t>
            </a:r>
            <a:r>
              <a:rPr lang="en-US" sz="1100" baseline="0" dirty="0" smtClean="0">
                <a:solidFill>
                  <a:schemeClr val="tx1"/>
                </a:solidFill>
              </a:rPr>
              <a:t> flow already</a:t>
            </a:r>
            <a:r>
              <a:rPr lang="en-US" sz="1100" dirty="0" smtClean="0">
                <a:solidFill>
                  <a:schemeClr val="tx1"/>
                </a:solidFill>
              </a:rPr>
              <a:t> exists.</a:t>
            </a:r>
            <a:r>
              <a:rPr lang="en-US" sz="1100" baseline="0" dirty="0" smtClean="0">
                <a:solidFill>
                  <a:schemeClr val="tx1"/>
                </a:solidFill>
              </a:rPr>
              <a:t>  </a:t>
            </a:r>
          </a:p>
          <a:p>
            <a:pPr marL="800100" lvl="2" indent="-342900" eaLnBrk="1" hangingPunct="1">
              <a:defRPr/>
            </a:pPr>
            <a:r>
              <a:rPr lang="en-US" sz="1100" baseline="0" dirty="0" smtClean="0">
                <a:solidFill>
                  <a:schemeClr val="tx1"/>
                </a:solidFill>
              </a:rPr>
              <a:t>If flow</a:t>
            </a:r>
            <a:r>
              <a:rPr lang="en-US" sz="1100" dirty="0" smtClean="0">
                <a:solidFill>
                  <a:schemeClr val="tx1"/>
                </a:solidFill>
              </a:rPr>
              <a:t> does not exist create new event record.</a:t>
            </a:r>
          </a:p>
          <a:p>
            <a:pPr marL="800100" lvl="2" indent="-342900" eaLnBrk="1" hangingPunct="1">
              <a:defRPr/>
            </a:pPr>
            <a:r>
              <a:rPr lang="en-US" sz="1100" dirty="0" smtClean="0">
                <a:solidFill>
                  <a:schemeClr val="tx1"/>
                </a:solidFill>
              </a:rPr>
              <a:t>If flow does</a:t>
            </a:r>
            <a:r>
              <a:rPr lang="en-US" sz="1100" baseline="0" dirty="0" smtClean="0">
                <a:solidFill>
                  <a:schemeClr val="tx1"/>
                </a:solidFill>
              </a:rPr>
              <a:t> exist increment the flow count and update the last time field in previous flow record.</a:t>
            </a:r>
          </a:p>
          <a:p>
            <a:pPr marL="685800" lvl="1" indent="-342900" eaLnBrk="1" hangingPunct="1">
              <a:buFont typeface="+mj-lt"/>
              <a:buAutoNum type="arabicPeriod"/>
              <a:defRPr/>
            </a:pPr>
            <a:r>
              <a:rPr lang="en-US" sz="1100" baseline="0" dirty="0" smtClean="0">
                <a:solidFill>
                  <a:schemeClr val="tx1"/>
                </a:solidFill>
              </a:rPr>
              <a:t>Flows continue to be received repeating step 1 until 300 flow records have been created within one (1) minute.</a:t>
            </a:r>
          </a:p>
          <a:p>
            <a:pPr marL="800100" lvl="2" indent="-342900" eaLnBrk="1" hangingPunct="1">
              <a:defRPr/>
            </a:pPr>
            <a:r>
              <a:rPr lang="en-US" sz="1100" baseline="0" dirty="0" smtClean="0">
                <a:solidFill>
                  <a:schemeClr val="tx1"/>
                </a:solidFill>
              </a:rPr>
              <a:t>If 10000 or less flows have been received in one (1) minute stay at level 1 aggregation</a:t>
            </a:r>
          </a:p>
          <a:p>
            <a:pPr marL="800100" lvl="2" indent="-342900" eaLnBrk="1" hangingPunct="1">
              <a:defRPr/>
            </a:pPr>
            <a:r>
              <a:rPr lang="en-US" sz="1100" baseline="0" dirty="0" smtClean="0">
                <a:solidFill>
                  <a:schemeClr val="tx1"/>
                </a:solidFill>
              </a:rPr>
              <a:t>If 10001 or more flows have been received transition to level 2 aggregation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Level 2 Aggregation</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Receive flows with SIP 1, DIP 2, DPT 1 and see if flow already exists.</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flow does not exist set the Destination IP (DIP) to 0.0.0.0 and check if flow record for this aggregated flow exists</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flow (DIP 0.0.0.0) exists update flow record count</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flow (DIP 0.0.0.0) does not exist create a new aggregated flow record with DIP 0.0.0.0</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flow does exist increment the flow count and update the last time field in previous aggregated flow record.</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Flows continue to be received repeating step 1 until 350 flow records have created within one (1) minute</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15000 or less flows have been received in one (1) minute stay at level 2 aggregation</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15001 or more flows have been received transition to level 3 aggregation  </a:t>
            </a:r>
          </a:p>
          <a:p>
            <a:endParaRPr lang="en-US" dirty="0" smtClean="0"/>
          </a:p>
          <a:p>
            <a:r>
              <a:rPr lang="en-US" i="1" dirty="0" smtClean="0"/>
              <a:t>Continued on next page</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174522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228600"/>
            <a:ext cx="6858000" cy="9070848"/>
          </a:xfrm>
        </p:spPr>
        <p:txBody>
          <a:bodyPr/>
          <a:lstStyle/>
          <a:p>
            <a:pPr marL="171450" lvl="0" indent="-171450">
              <a:buFont typeface="Arial"/>
              <a:buChar char="•"/>
              <a:defRPr/>
            </a:pPr>
            <a:r>
              <a:rPr lang="en-US" dirty="0">
                <a:solidFill>
                  <a:srgbClr val="4C4D4F"/>
                </a:solidFill>
              </a:rPr>
              <a:t>Level 3 Aggregation</a:t>
            </a:r>
          </a:p>
          <a:p>
            <a:pPr marL="571500" lvl="1" indent="-228600">
              <a:buFont typeface="+mj-lt"/>
              <a:buAutoNum type="arabicPeriod"/>
              <a:defRPr/>
            </a:pPr>
            <a:r>
              <a:rPr lang="en-US" dirty="0">
                <a:solidFill>
                  <a:srgbClr val="4C4D4F"/>
                </a:solidFill>
              </a:rPr>
              <a:t>Receive flows with SIP 1, DIP 2, DPT 1 and see if flow already exists.</a:t>
            </a:r>
          </a:p>
          <a:p>
            <a:pPr marL="685800" lvl="2" indent="-228600">
              <a:defRPr/>
            </a:pPr>
            <a:r>
              <a:rPr lang="en-US" dirty="0">
                <a:solidFill>
                  <a:srgbClr val="4C4D4F"/>
                </a:solidFill>
              </a:rPr>
              <a:t>If flow does not exist set the Source  IP (SIP) to 0.0.0.0 and check if flow record for this aggregated flow exists</a:t>
            </a:r>
          </a:p>
          <a:p>
            <a:pPr marL="800100" lvl="3" indent="-228600">
              <a:defRPr/>
            </a:pPr>
            <a:r>
              <a:rPr lang="en-US" dirty="0">
                <a:solidFill>
                  <a:srgbClr val="4C4D4F"/>
                </a:solidFill>
              </a:rPr>
              <a:t>If aggregated flow (SIP 0.0.0.0) exists update flow record count</a:t>
            </a:r>
          </a:p>
          <a:p>
            <a:pPr marL="800100" lvl="3" indent="-228600">
              <a:defRPr/>
            </a:pPr>
            <a:r>
              <a:rPr lang="en-US" dirty="0">
                <a:solidFill>
                  <a:srgbClr val="4C4D4F"/>
                </a:solidFill>
              </a:rPr>
              <a:t>If aggregated flow (SIP 0.0.0.0) does not exist create a new aggregated flow record with SIP 0.0.0.0</a:t>
            </a:r>
          </a:p>
          <a:p>
            <a:pPr marL="685800" lvl="2" indent="-228600">
              <a:defRPr/>
            </a:pPr>
            <a:r>
              <a:rPr lang="en-US" dirty="0">
                <a:solidFill>
                  <a:srgbClr val="4C4D4F"/>
                </a:solidFill>
              </a:rPr>
              <a:t>If flow does exist increment the flow count and update the last time field in previous aggregated flow record.</a:t>
            </a:r>
          </a:p>
          <a:p>
            <a:pPr marL="571500" lvl="1" indent="-228600">
              <a:buFont typeface="+mj-lt"/>
              <a:buAutoNum type="arabicPeriod"/>
              <a:defRPr/>
            </a:pPr>
            <a:r>
              <a:rPr lang="en-US" dirty="0">
                <a:solidFill>
                  <a:srgbClr val="4C4D4F"/>
                </a:solidFill>
              </a:rPr>
              <a:t>Flows continue to be received repeating step 1 until a 60 minute or 1 Hour time window expires.</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583629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a:off x="228600" y="5413248"/>
            <a:ext cx="6858000" cy="4035552"/>
          </a:xfrm>
        </p:spPr>
        <p:txBody>
          <a:bodyPr/>
          <a:lstStyle/>
          <a:p>
            <a:pPr marL="0" indent="0" eaLnBrk="1" hangingPunct="1">
              <a:buFont typeface="Wingdings" pitchFamily="2" charset="2"/>
              <a:buNone/>
              <a:defRPr/>
            </a:pPr>
            <a:r>
              <a:rPr lang="en-US" sz="1100" dirty="0" smtClean="0"/>
              <a:t>How flow</a:t>
            </a:r>
            <a:r>
              <a:rPr lang="en-US" sz="1100" baseline="0" dirty="0" smtClean="0"/>
              <a:t> aggregation</a:t>
            </a:r>
            <a:r>
              <a:rPr lang="en-US" sz="1100" dirty="0" smtClean="0"/>
              <a:t> levels move from one level to the next higher</a:t>
            </a:r>
            <a:r>
              <a:rPr lang="en-US" sz="1100" baseline="0" dirty="0" smtClean="0"/>
              <a:t> level using default “Medium Low” settings.</a:t>
            </a:r>
            <a:endParaRPr lang="en-US" sz="1100" dirty="0" smtClean="0"/>
          </a:p>
          <a:p>
            <a:pPr marL="171450" indent="-171450" eaLnBrk="1" hangingPunct="1">
              <a:buFont typeface="Arial"/>
              <a:buChar char="•"/>
              <a:defRPr/>
            </a:pPr>
            <a:r>
              <a:rPr lang="en-US" sz="1100" dirty="0" smtClean="0"/>
              <a:t>Start at Level 1 Aggregation</a:t>
            </a:r>
          </a:p>
          <a:p>
            <a:pPr marL="685800" lvl="1" indent="-342900" eaLnBrk="1" hangingPunct="1">
              <a:buFont typeface="+mj-lt"/>
              <a:buAutoNum type="arabicPeriod"/>
              <a:defRPr/>
            </a:pPr>
            <a:r>
              <a:rPr lang="en-US" sz="1100" dirty="0" smtClean="0"/>
              <a:t>Receive flow with SIP 1, DIP 2, DPT 1</a:t>
            </a:r>
            <a:r>
              <a:rPr lang="en-US" sz="1100" baseline="0" dirty="0" smtClean="0"/>
              <a:t> and </a:t>
            </a:r>
            <a:r>
              <a:rPr lang="en-US" sz="1100" baseline="0" dirty="0" smtClean="0">
                <a:solidFill>
                  <a:schemeClr val="tx1"/>
                </a:solidFill>
              </a:rPr>
              <a:t>s</a:t>
            </a:r>
            <a:r>
              <a:rPr lang="en-US" sz="1100" dirty="0" smtClean="0">
                <a:solidFill>
                  <a:schemeClr val="tx1"/>
                </a:solidFill>
              </a:rPr>
              <a:t>ee if</a:t>
            </a:r>
            <a:r>
              <a:rPr lang="en-US" sz="1100" baseline="0" dirty="0" smtClean="0">
                <a:solidFill>
                  <a:schemeClr val="tx1"/>
                </a:solidFill>
              </a:rPr>
              <a:t> flow already</a:t>
            </a:r>
            <a:r>
              <a:rPr lang="en-US" sz="1100" dirty="0" smtClean="0">
                <a:solidFill>
                  <a:schemeClr val="tx1"/>
                </a:solidFill>
              </a:rPr>
              <a:t> exists.</a:t>
            </a:r>
            <a:r>
              <a:rPr lang="en-US" sz="1100" baseline="0" dirty="0" smtClean="0">
                <a:solidFill>
                  <a:schemeClr val="tx1"/>
                </a:solidFill>
              </a:rPr>
              <a:t>  </a:t>
            </a:r>
          </a:p>
          <a:p>
            <a:pPr marL="800100" lvl="2" indent="-342900" eaLnBrk="1" hangingPunct="1">
              <a:defRPr/>
            </a:pPr>
            <a:r>
              <a:rPr lang="en-US" sz="1100" baseline="0" dirty="0" smtClean="0">
                <a:solidFill>
                  <a:schemeClr val="tx1"/>
                </a:solidFill>
              </a:rPr>
              <a:t>If flow</a:t>
            </a:r>
            <a:r>
              <a:rPr lang="en-US" sz="1100" dirty="0" smtClean="0">
                <a:solidFill>
                  <a:schemeClr val="tx1"/>
                </a:solidFill>
              </a:rPr>
              <a:t> does not exist create new event record.</a:t>
            </a:r>
          </a:p>
          <a:p>
            <a:pPr marL="800100" lvl="2" indent="-342900" eaLnBrk="1" hangingPunct="1">
              <a:defRPr/>
            </a:pPr>
            <a:r>
              <a:rPr lang="en-US" sz="1100" dirty="0" smtClean="0">
                <a:solidFill>
                  <a:schemeClr val="tx1"/>
                </a:solidFill>
              </a:rPr>
              <a:t>If flow does</a:t>
            </a:r>
            <a:r>
              <a:rPr lang="en-US" sz="1100" baseline="0" dirty="0" smtClean="0">
                <a:solidFill>
                  <a:schemeClr val="tx1"/>
                </a:solidFill>
              </a:rPr>
              <a:t> exist increment the flow count and update the last time field in previous flow record.</a:t>
            </a:r>
          </a:p>
          <a:p>
            <a:pPr marL="685800" lvl="1" indent="-342900" eaLnBrk="1" hangingPunct="1">
              <a:buFont typeface="+mj-lt"/>
              <a:buAutoNum type="arabicPeriod"/>
              <a:defRPr/>
            </a:pPr>
            <a:r>
              <a:rPr lang="en-US" sz="1100" baseline="0" dirty="0" smtClean="0">
                <a:solidFill>
                  <a:schemeClr val="tx1"/>
                </a:solidFill>
              </a:rPr>
              <a:t>Flows continue to be received repeating step 1 until 300 flow records have been created within one (1) minute.</a:t>
            </a:r>
          </a:p>
          <a:p>
            <a:pPr marL="800100" lvl="2" indent="-342900" eaLnBrk="1" hangingPunct="1">
              <a:defRPr/>
            </a:pPr>
            <a:r>
              <a:rPr lang="en-US" sz="1100" baseline="0" dirty="0" smtClean="0">
                <a:solidFill>
                  <a:schemeClr val="tx1"/>
                </a:solidFill>
              </a:rPr>
              <a:t>If 10000 or less flows have been received in one (1) minute stay at level 1 aggregation</a:t>
            </a:r>
          </a:p>
          <a:p>
            <a:pPr marL="800100" lvl="2" indent="-342900" eaLnBrk="1" hangingPunct="1">
              <a:defRPr/>
            </a:pPr>
            <a:r>
              <a:rPr lang="en-US" sz="1100" baseline="0" dirty="0" smtClean="0">
                <a:solidFill>
                  <a:schemeClr val="tx1"/>
                </a:solidFill>
              </a:rPr>
              <a:t>If 10001 or more flows have been received transition to level 2 aggregation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Level 2 Aggregation</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Receive flows with SIP 1, DIP 2, DPT 1 and see if flow already exists.</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flow does not exist set the Destination IP (DIP) to 0.0.0.0 and check if flow record for this aggregated flow exists</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flow (DIP 0.0.0.0) exists update flow record count</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flow (DIP 0.0.0.0) does not exist create a new aggregated flow record with DIP 0.0.0.0</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flow does exist increment the flow count and update the last time field in previous aggregated flow record.</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Flows continue to be received repeating step 1 until 350 flow records have created within one (1) minute</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15000 or less flows have been received in one (1) minute stay at level 2 aggregation</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15001 or more flows have been received transition to level 3 aggregation  </a:t>
            </a:r>
          </a:p>
          <a:p>
            <a:endParaRPr lang="en-US" dirty="0" smtClean="0"/>
          </a:p>
          <a:p>
            <a:r>
              <a:rPr lang="en-US" i="1" dirty="0" smtClean="0"/>
              <a:t>Continued on next page</a:t>
            </a:r>
            <a:endParaRPr lang="en-US" i="1"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054717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228600"/>
            <a:ext cx="6858000" cy="9070848"/>
          </a:xfrm>
        </p:spPr>
        <p:txBody>
          <a:bodyPr/>
          <a:lstStyle/>
          <a:p>
            <a:pPr marL="171450" lvl="0" indent="-171450">
              <a:buFont typeface="Arial"/>
              <a:buChar char="•"/>
              <a:defRPr/>
            </a:pPr>
            <a:r>
              <a:rPr lang="en-US" dirty="0">
                <a:solidFill>
                  <a:srgbClr val="4C4D4F"/>
                </a:solidFill>
              </a:rPr>
              <a:t>Level 3 Aggregation</a:t>
            </a:r>
          </a:p>
          <a:p>
            <a:pPr marL="571500" lvl="1" indent="-228600">
              <a:buFont typeface="+mj-lt"/>
              <a:buAutoNum type="arabicPeriod"/>
              <a:defRPr/>
            </a:pPr>
            <a:r>
              <a:rPr lang="en-US" dirty="0">
                <a:solidFill>
                  <a:srgbClr val="4C4D4F"/>
                </a:solidFill>
              </a:rPr>
              <a:t>Receive flows with SIP 1, DIP 2, DPT 1 and see if flow already exists.</a:t>
            </a:r>
          </a:p>
          <a:p>
            <a:pPr marL="685800" lvl="2" indent="-228600">
              <a:defRPr/>
            </a:pPr>
            <a:r>
              <a:rPr lang="en-US" dirty="0">
                <a:solidFill>
                  <a:srgbClr val="4C4D4F"/>
                </a:solidFill>
              </a:rPr>
              <a:t>If flow does not exist set the Source  IP (SIP) to 0.0.0.0 and check if flow record for this aggregated flow exists</a:t>
            </a:r>
          </a:p>
          <a:p>
            <a:pPr marL="800100" lvl="3" indent="-228600">
              <a:defRPr/>
            </a:pPr>
            <a:r>
              <a:rPr lang="en-US" dirty="0">
                <a:solidFill>
                  <a:srgbClr val="4C4D4F"/>
                </a:solidFill>
              </a:rPr>
              <a:t>If aggregated flow (SIP 0.0.0.0) exists update flow record count</a:t>
            </a:r>
          </a:p>
          <a:p>
            <a:pPr marL="800100" lvl="3" indent="-228600">
              <a:defRPr/>
            </a:pPr>
            <a:r>
              <a:rPr lang="en-US" dirty="0">
                <a:solidFill>
                  <a:srgbClr val="4C4D4F"/>
                </a:solidFill>
              </a:rPr>
              <a:t>If aggregated flow (SIP 0.0.0.0) does not exist create a new aggregated flow record with SIP 0.0.0.0</a:t>
            </a:r>
          </a:p>
          <a:p>
            <a:pPr marL="685800" lvl="2" indent="-228600">
              <a:defRPr/>
            </a:pPr>
            <a:r>
              <a:rPr lang="en-US" dirty="0">
                <a:solidFill>
                  <a:srgbClr val="4C4D4F"/>
                </a:solidFill>
              </a:rPr>
              <a:t>If flow does exist increment the flow count and update the last time field in previous aggregated flow record.</a:t>
            </a:r>
          </a:p>
          <a:p>
            <a:pPr marL="571500" lvl="1" indent="-228600">
              <a:buFont typeface="+mj-lt"/>
              <a:buAutoNum type="arabicPeriod"/>
              <a:defRPr/>
            </a:pPr>
            <a:r>
              <a:rPr lang="en-US" dirty="0">
                <a:solidFill>
                  <a:srgbClr val="4C4D4F"/>
                </a:solidFill>
              </a:rPr>
              <a:t>Flows continue to be received repeating step 1 until a 60 minute or 1 Hour time window expires.</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560280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indent="0" eaLnBrk="1" hangingPunct="1">
              <a:buFont typeface="Wingdings" pitchFamily="2" charset="2"/>
              <a:buNone/>
              <a:defRPr/>
            </a:pPr>
            <a:r>
              <a:rPr lang="en-US" sz="1100" dirty="0" smtClean="0"/>
              <a:t>How flow</a:t>
            </a:r>
            <a:r>
              <a:rPr lang="en-US" sz="1100" baseline="0" dirty="0" smtClean="0"/>
              <a:t> aggregation</a:t>
            </a:r>
            <a:r>
              <a:rPr lang="en-US" sz="1100" dirty="0" smtClean="0"/>
              <a:t> levels move from one level to the next higher</a:t>
            </a:r>
            <a:r>
              <a:rPr lang="en-US" sz="1100" baseline="0" dirty="0" smtClean="0"/>
              <a:t> level using default “Low” settings.</a:t>
            </a:r>
            <a:endParaRPr lang="en-US" sz="1100" dirty="0" smtClean="0"/>
          </a:p>
          <a:p>
            <a:pPr marL="171450" indent="-171450" eaLnBrk="1" hangingPunct="1">
              <a:buFont typeface="Arial"/>
              <a:buChar char="•"/>
              <a:defRPr/>
            </a:pPr>
            <a:r>
              <a:rPr lang="en-US" sz="1100" dirty="0" smtClean="0"/>
              <a:t>Start at Level 1 Aggregation</a:t>
            </a:r>
          </a:p>
          <a:p>
            <a:pPr marL="685800" lvl="1" indent="-342900" eaLnBrk="1" hangingPunct="1">
              <a:buFont typeface="+mj-lt"/>
              <a:buAutoNum type="arabicPeriod"/>
              <a:defRPr/>
            </a:pPr>
            <a:r>
              <a:rPr lang="en-US" sz="1100" dirty="0" smtClean="0"/>
              <a:t>Receive flow with SIP 1, DIP 2, DPT 1</a:t>
            </a:r>
            <a:r>
              <a:rPr lang="en-US" sz="1100" baseline="0" dirty="0" smtClean="0"/>
              <a:t> and </a:t>
            </a:r>
            <a:r>
              <a:rPr lang="en-US" sz="1100" baseline="0" dirty="0" smtClean="0">
                <a:solidFill>
                  <a:schemeClr val="tx1"/>
                </a:solidFill>
              </a:rPr>
              <a:t>s</a:t>
            </a:r>
            <a:r>
              <a:rPr lang="en-US" sz="1100" dirty="0" smtClean="0">
                <a:solidFill>
                  <a:schemeClr val="tx1"/>
                </a:solidFill>
              </a:rPr>
              <a:t>ee if</a:t>
            </a:r>
            <a:r>
              <a:rPr lang="en-US" sz="1100" baseline="0" dirty="0" smtClean="0">
                <a:solidFill>
                  <a:schemeClr val="tx1"/>
                </a:solidFill>
              </a:rPr>
              <a:t> flow already</a:t>
            </a:r>
            <a:r>
              <a:rPr lang="en-US" sz="1100" dirty="0" smtClean="0">
                <a:solidFill>
                  <a:schemeClr val="tx1"/>
                </a:solidFill>
              </a:rPr>
              <a:t> exists.</a:t>
            </a:r>
            <a:r>
              <a:rPr lang="en-US" sz="1100" baseline="0" dirty="0" smtClean="0">
                <a:solidFill>
                  <a:schemeClr val="tx1"/>
                </a:solidFill>
              </a:rPr>
              <a:t>  </a:t>
            </a:r>
          </a:p>
          <a:p>
            <a:pPr marL="800100" lvl="2" indent="-342900" eaLnBrk="1" hangingPunct="1">
              <a:defRPr/>
            </a:pPr>
            <a:r>
              <a:rPr lang="en-US" sz="1100" baseline="0" dirty="0" smtClean="0">
                <a:solidFill>
                  <a:schemeClr val="tx1"/>
                </a:solidFill>
              </a:rPr>
              <a:t>If flow</a:t>
            </a:r>
            <a:r>
              <a:rPr lang="en-US" sz="1100" dirty="0" smtClean="0">
                <a:solidFill>
                  <a:schemeClr val="tx1"/>
                </a:solidFill>
              </a:rPr>
              <a:t> does not exist create new event record.</a:t>
            </a:r>
          </a:p>
          <a:p>
            <a:pPr marL="800100" lvl="2" indent="-342900" eaLnBrk="1" hangingPunct="1">
              <a:defRPr/>
            </a:pPr>
            <a:r>
              <a:rPr lang="en-US" sz="1100" dirty="0" smtClean="0">
                <a:solidFill>
                  <a:schemeClr val="tx1"/>
                </a:solidFill>
              </a:rPr>
              <a:t>If flow does</a:t>
            </a:r>
            <a:r>
              <a:rPr lang="en-US" sz="1100" baseline="0" dirty="0" smtClean="0">
                <a:solidFill>
                  <a:schemeClr val="tx1"/>
                </a:solidFill>
              </a:rPr>
              <a:t> exist increment the flow count and update the last time field in previous flow record.</a:t>
            </a:r>
          </a:p>
          <a:p>
            <a:pPr marL="685800" lvl="1" indent="-342900" eaLnBrk="1" hangingPunct="1">
              <a:buFont typeface="+mj-lt"/>
              <a:buAutoNum type="arabicPeriod"/>
              <a:defRPr/>
            </a:pPr>
            <a:r>
              <a:rPr lang="en-US" sz="1100" baseline="0" dirty="0" smtClean="0">
                <a:solidFill>
                  <a:schemeClr val="tx1"/>
                </a:solidFill>
              </a:rPr>
              <a:t>Flows continue to be received repeating step 1 until 300 flow records have been created within one (1) minute.</a:t>
            </a:r>
          </a:p>
          <a:p>
            <a:pPr marL="800100" lvl="2" indent="-342900" eaLnBrk="1" hangingPunct="1">
              <a:defRPr/>
            </a:pPr>
            <a:r>
              <a:rPr lang="en-US" sz="1100" baseline="0" dirty="0" smtClean="0">
                <a:solidFill>
                  <a:schemeClr val="tx1"/>
                </a:solidFill>
              </a:rPr>
              <a:t>If 500000 or less flows have been received in one (1) minute stay at level 1 aggregation</a:t>
            </a:r>
          </a:p>
          <a:p>
            <a:pPr marL="800100" lvl="2" indent="-342900" eaLnBrk="1" hangingPunct="1">
              <a:defRPr/>
            </a:pPr>
            <a:r>
              <a:rPr lang="en-US" sz="1100" baseline="0" dirty="0" smtClean="0">
                <a:solidFill>
                  <a:schemeClr val="tx1"/>
                </a:solidFill>
              </a:rPr>
              <a:t>If 500001 or more flows have been received transition to level 2 aggregation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Level 2 Aggregation</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Receive flows with SIP 1, DIP 2, DPT 1 and see if flow already exists.</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flow does not exist set the Destination IP (DIP) to 0.0.0.0 and check if flow record for this aggregated flow exists</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flow (DIP 0.0.0.0) exists update flow record count</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flow (DIP 0.0.0.0) does not exist create a new aggregated flow record with DIP 0.0.0.0</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flow does exist increment the flow count and update the last time field in previous aggregated flow record.</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Flows continue to be received repeating step 1 until 350 flow records have created within one (1) minute</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500000 or less flows have been received in one (1) minute stay at level 2 aggregation</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500001 or more flows have been received transition to level 3 aggregation  </a:t>
            </a:r>
          </a:p>
          <a:p>
            <a:endParaRPr lang="en-US" dirty="0" smtClean="0"/>
          </a:p>
          <a:p>
            <a:r>
              <a:rPr lang="en-US" i="1" dirty="0" smtClean="0"/>
              <a:t>Continued on next page</a:t>
            </a:r>
            <a:endParaRPr lang="en-US" i="1"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463248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pPr marL="171450" lvl="0" indent="-171450">
              <a:buFont typeface="Arial"/>
              <a:buChar char="•"/>
              <a:defRPr/>
            </a:pPr>
            <a:r>
              <a:rPr lang="en-US" dirty="0">
                <a:solidFill>
                  <a:srgbClr val="4C4D4F"/>
                </a:solidFill>
              </a:rPr>
              <a:t>Level 3 Aggregation</a:t>
            </a:r>
          </a:p>
          <a:p>
            <a:pPr marL="571500" lvl="1" indent="-228600">
              <a:buFont typeface="+mj-lt"/>
              <a:buAutoNum type="arabicPeriod"/>
              <a:defRPr/>
            </a:pPr>
            <a:r>
              <a:rPr lang="en-US" dirty="0">
                <a:solidFill>
                  <a:srgbClr val="4C4D4F"/>
                </a:solidFill>
              </a:rPr>
              <a:t>Receive flows with SIP 1, DIP 2, DPT 1 and see if flow already exists.</a:t>
            </a:r>
          </a:p>
          <a:p>
            <a:pPr marL="685800" lvl="2" indent="-228600">
              <a:defRPr/>
            </a:pPr>
            <a:r>
              <a:rPr lang="en-US" dirty="0">
                <a:solidFill>
                  <a:srgbClr val="4C4D4F"/>
                </a:solidFill>
              </a:rPr>
              <a:t>If flow does not exist set the Source  IP (SIP) to 0.0.0.0 and check if flow record for this aggregated flow exists</a:t>
            </a:r>
          </a:p>
          <a:p>
            <a:pPr marL="800100" lvl="3" indent="-228600">
              <a:defRPr/>
            </a:pPr>
            <a:r>
              <a:rPr lang="en-US" dirty="0">
                <a:solidFill>
                  <a:srgbClr val="4C4D4F"/>
                </a:solidFill>
              </a:rPr>
              <a:t>If aggregated flow (SIP 0.0.0.0) exists update flow record count</a:t>
            </a:r>
          </a:p>
          <a:p>
            <a:pPr marL="800100" lvl="3" indent="-228600">
              <a:defRPr/>
            </a:pPr>
            <a:r>
              <a:rPr lang="en-US" dirty="0">
                <a:solidFill>
                  <a:srgbClr val="4C4D4F"/>
                </a:solidFill>
              </a:rPr>
              <a:t>If aggregated flow (SIP 0.0.0.0) does not exist create a new aggregated flow record with SIP 0.0.0.0</a:t>
            </a:r>
          </a:p>
          <a:p>
            <a:pPr marL="685800" lvl="2" indent="-228600">
              <a:defRPr/>
            </a:pPr>
            <a:r>
              <a:rPr lang="en-US" dirty="0">
                <a:solidFill>
                  <a:srgbClr val="4C4D4F"/>
                </a:solidFill>
              </a:rPr>
              <a:t>If flow does exist increment the flow count and update the last time field in previous aggregated flow record.</a:t>
            </a:r>
          </a:p>
          <a:p>
            <a:pPr marL="571500" lvl="1" indent="-228600">
              <a:buFont typeface="+mj-lt"/>
              <a:buAutoNum type="arabicPeriod"/>
              <a:defRPr/>
            </a:pPr>
            <a:r>
              <a:rPr lang="en-US" dirty="0">
                <a:solidFill>
                  <a:srgbClr val="4C4D4F"/>
                </a:solidFill>
              </a:rPr>
              <a:t>Flows continue to be received repeating step 1 until a 60 minute or 1 Hour time window expires.</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2207551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As each network is different, the default aggregation settings may not be optimal for the flows generated by your network traffic and may need to be raised or lowered until they fit your needs. This Custom setting allows you to define specific attributes for each aggregation level. The attributes that you are able to define are indicated by a text box with up and down arrows, which enable you to select the desired number. When you select the Custom level, the following explanation for each of the levels is displayed:</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533893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5292510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latin typeface="Arial" charset="0"/>
              </a:rPr>
              <a:t>You can perform the following functions on this screen:</a:t>
            </a:r>
          </a:p>
          <a:p>
            <a:endParaRPr lang="en-US" dirty="0" smtClean="0">
              <a:latin typeface="Arial" charset="0"/>
            </a:endParaRPr>
          </a:p>
          <a:p>
            <a:r>
              <a:rPr lang="en-US" b="1" u="sng" dirty="0" smtClean="0">
                <a:latin typeface="Arial" charset="0"/>
              </a:rPr>
              <a:t>Add a new value to the existing table.</a:t>
            </a:r>
          </a:p>
          <a:p>
            <a:r>
              <a:rPr lang="en-US" dirty="0" smtClean="0">
                <a:latin typeface="Arial" charset="0"/>
              </a:rPr>
              <a:t>a. Click on the New button. The New Port screen will open.</a:t>
            </a:r>
          </a:p>
          <a:p>
            <a:r>
              <a:rPr lang="en-US" dirty="0" smtClean="0">
                <a:latin typeface="Arial" charset="0"/>
              </a:rPr>
              <a:t>b. Enter a name for the new port in the Name field and a value(s) (which can be single values, a list of values separated by commas, or ranges) in the Value field.</a:t>
            </a:r>
          </a:p>
          <a:p>
            <a:r>
              <a:rPr lang="en-US" dirty="0" smtClean="0">
                <a:latin typeface="Arial" charset="0"/>
              </a:rPr>
              <a:t>c. Click OK. The new port value will be added to the list of existing values.</a:t>
            </a:r>
          </a:p>
          <a:p>
            <a:r>
              <a:rPr lang="en-US" dirty="0" smtClean="0">
                <a:latin typeface="Arial" charset="0"/>
              </a:rPr>
              <a:t>d. You can then highlight it and click on OK to add it to the Port Value field on the Flow Aggregation screen.</a:t>
            </a:r>
          </a:p>
          <a:p>
            <a:r>
              <a:rPr lang="en-US" b="1" u="sng" dirty="0" smtClean="0">
                <a:latin typeface="Arial" charset="0"/>
              </a:rPr>
              <a:t>Select an existing value.</a:t>
            </a:r>
          </a:p>
          <a:p>
            <a:r>
              <a:rPr lang="en-US" dirty="0" smtClean="0">
                <a:latin typeface="Arial" charset="0"/>
              </a:rPr>
              <a:t>a. Double click on the desired item on the list or highlight it and click on Add Value.</a:t>
            </a:r>
          </a:p>
          <a:p>
            <a:r>
              <a:rPr lang="en-US" dirty="0" smtClean="0">
                <a:latin typeface="Arial" charset="0"/>
              </a:rPr>
              <a:t>b. Click on OK. It will be added to the Port Value field on the Flow Aggregation screen.</a:t>
            </a:r>
          </a:p>
          <a:p>
            <a:r>
              <a:rPr lang="en-US" b="1" u="sng" dirty="0" smtClean="0">
                <a:latin typeface="Arial" charset="0"/>
              </a:rPr>
              <a:t>Combine existing values.</a:t>
            </a:r>
          </a:p>
          <a:p>
            <a:r>
              <a:rPr lang="en-US" dirty="0" smtClean="0">
                <a:latin typeface="Arial" charset="0"/>
              </a:rPr>
              <a:t>a. Highlight a value and click on the Add Value button. The value will be added to the Current Value text box at the bottom of the screen.</a:t>
            </a:r>
          </a:p>
          <a:p>
            <a:r>
              <a:rPr lang="en-US" dirty="0" smtClean="0">
                <a:latin typeface="Arial" charset="0"/>
              </a:rPr>
              <a:t>b. Click on the next value and click on the Add Value button. The second value will be added to the first in the Current Value text box, separated by a comma.</a:t>
            </a:r>
          </a:p>
          <a:p>
            <a:r>
              <a:rPr lang="en-US" dirty="0" smtClean="0">
                <a:latin typeface="Arial" charset="0"/>
              </a:rPr>
              <a:t>c. Once you have combined all the desired values, click on OK. That custom value combination will be added to the Port Value field on the Flow Aggregation screen.</a:t>
            </a:r>
          </a:p>
          <a:p>
            <a:r>
              <a:rPr lang="en-US" b="1" i="1" dirty="0" smtClean="0">
                <a:latin typeface="Arial" charset="0"/>
              </a:rPr>
              <a:t>Modify or remove a custom port value from the Port Values list.</a:t>
            </a:r>
          </a:p>
          <a:p>
            <a:r>
              <a:rPr lang="en-US" dirty="0" smtClean="0">
                <a:latin typeface="Arial" charset="0"/>
              </a:rPr>
              <a:t>a. Highlight the value to be modified or removed.</a:t>
            </a:r>
          </a:p>
          <a:p>
            <a:r>
              <a:rPr lang="en-US" dirty="0" smtClean="0">
                <a:latin typeface="Arial" charset="0"/>
              </a:rPr>
              <a:t>b. Click on the Edit button to modify the value or the Delete button to remove it.</a:t>
            </a:r>
          </a:p>
          <a:p>
            <a:endParaRPr lang="en-US" i="1" dirty="0" smtClean="0">
              <a:latin typeface="Arial" charset="0"/>
            </a:endParaRP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60534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 True</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965269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 High</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023227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b="1" dirty="0" smtClean="0"/>
              <a:t>Important Note:</a:t>
            </a:r>
          </a:p>
          <a:p>
            <a:r>
              <a:rPr lang="en-US" dirty="0" smtClean="0"/>
              <a:t>For iPv6 events, the Source IP is the low 4 bytes of the iPv6 Source IP</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0446086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 Source</a:t>
            </a:r>
            <a:r>
              <a:rPr lang="en-US" baseline="0" dirty="0" smtClean="0"/>
              <a:t> IP, Destination IP, and Signature ID</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5639841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 Source</a:t>
            </a:r>
            <a:r>
              <a:rPr lang="en-US" baseline="0" dirty="0" smtClean="0"/>
              <a:t> IP, Destination IP, and Destination Port</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5639841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026705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276509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Aggregated events use First time, Last time, and total fields to indicate the event properties and details.</a:t>
            </a:r>
            <a:r>
              <a:rPr lang="en-US" baseline="0" dirty="0" smtClean="0"/>
              <a:t>  T</a:t>
            </a:r>
            <a:r>
              <a:rPr lang="en-US" dirty="0" smtClean="0"/>
              <a:t>here is no need to sort through thousands of events, as we can simply observe a single event with an event count to</a:t>
            </a:r>
            <a:r>
              <a:rPr lang="en-US" baseline="0" dirty="0" smtClean="0"/>
              <a:t> gain a holistic view of the actions occurring.    </a:t>
            </a:r>
            <a:endParaRPr lang="en-US" dirty="0" smtClean="0"/>
          </a:p>
          <a:p>
            <a:pPr marL="0" marR="0" lvl="3"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89712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latin typeface="Arial" charset="0"/>
              </a:rPr>
              <a:t>To access the </a:t>
            </a:r>
            <a:r>
              <a:rPr lang="en-US" i="1" dirty="0" smtClean="0">
                <a:latin typeface="Arial" charset="0"/>
              </a:rPr>
              <a:t>Event Aggregation </a:t>
            </a:r>
            <a:r>
              <a:rPr lang="en-US" dirty="0" smtClean="0">
                <a:latin typeface="Arial" charset="0"/>
              </a:rPr>
              <a:t>screen:</a:t>
            </a:r>
          </a:p>
          <a:p>
            <a:endParaRPr lang="en-US" dirty="0" smtClean="0">
              <a:latin typeface="Arial" charset="0"/>
            </a:endParaRPr>
          </a:p>
          <a:p>
            <a:pPr marL="224325" indent="-224325">
              <a:buFont typeface="+mj-lt"/>
              <a:buAutoNum type="arabicPeriod"/>
            </a:pPr>
            <a:r>
              <a:rPr lang="en-US" dirty="0" smtClean="0">
                <a:latin typeface="Arial" charset="0"/>
              </a:rPr>
              <a:t>Click on a Receiver in the </a:t>
            </a:r>
            <a:r>
              <a:rPr lang="en-US" i="1" dirty="0" smtClean="0">
                <a:latin typeface="Arial" charset="0"/>
              </a:rPr>
              <a:t>System Navigation Tree</a:t>
            </a:r>
            <a:r>
              <a:rPr lang="en-US" dirty="0" smtClean="0">
                <a:latin typeface="Arial" charset="0"/>
              </a:rPr>
              <a:t>.</a:t>
            </a:r>
          </a:p>
          <a:p>
            <a:pPr marL="224325" indent="-224325">
              <a:buFont typeface="+mj-lt"/>
              <a:buAutoNum type="arabicPeriod"/>
            </a:pPr>
            <a:r>
              <a:rPr lang="en-US" dirty="0" smtClean="0">
                <a:latin typeface="Arial" charset="0"/>
              </a:rPr>
              <a:t>Click on the </a:t>
            </a:r>
            <a:r>
              <a:rPr lang="en-US" i="1" dirty="0" smtClean="0">
                <a:latin typeface="Arial" charset="0"/>
              </a:rPr>
              <a:t>Properties </a:t>
            </a:r>
            <a:r>
              <a:rPr lang="en-US" dirty="0" smtClean="0">
                <a:latin typeface="Arial" charset="0"/>
              </a:rPr>
              <a:t>icon in the </a:t>
            </a:r>
            <a:r>
              <a:rPr lang="en-US" i="1" dirty="0" smtClean="0">
                <a:latin typeface="Arial" charset="0"/>
              </a:rPr>
              <a:t>Actions Toolbar</a:t>
            </a:r>
            <a:r>
              <a:rPr lang="en-US" dirty="0" smtClean="0">
                <a:latin typeface="Arial" charset="0"/>
              </a:rPr>
              <a:t>. The </a:t>
            </a:r>
            <a:r>
              <a:rPr lang="en-US" i="1" dirty="0" smtClean="0">
                <a:latin typeface="Arial" charset="0"/>
              </a:rPr>
              <a:t>Receiver Properties </a:t>
            </a:r>
            <a:r>
              <a:rPr lang="en-US" dirty="0" smtClean="0">
                <a:latin typeface="Arial" charset="0"/>
              </a:rPr>
              <a:t>screen will open.</a:t>
            </a:r>
          </a:p>
          <a:p>
            <a:pPr marL="224325" indent="-224325">
              <a:buFont typeface="+mj-lt"/>
              <a:buAutoNum type="arabicPeriod"/>
            </a:pPr>
            <a:r>
              <a:rPr lang="en-US" dirty="0" smtClean="0">
                <a:latin typeface="Arial" charset="0"/>
              </a:rPr>
              <a:t>Click on </a:t>
            </a:r>
            <a:r>
              <a:rPr lang="en-US" i="1" dirty="0" smtClean="0">
                <a:latin typeface="Arial" charset="0"/>
              </a:rPr>
              <a:t>Event Aggregation</a:t>
            </a:r>
            <a:r>
              <a:rPr lang="en-US" dirty="0" smtClean="0">
                <a:latin typeface="Arial" charset="0"/>
              </a:rPr>
              <a:t>. The </a:t>
            </a:r>
            <a:r>
              <a:rPr lang="en-US" i="1" dirty="0" smtClean="0">
                <a:latin typeface="Arial" charset="0"/>
              </a:rPr>
              <a:t>Event Aggregation </a:t>
            </a:r>
            <a:r>
              <a:rPr lang="en-US" dirty="0" smtClean="0">
                <a:latin typeface="Arial" charset="0"/>
              </a:rPr>
              <a:t>screen will open.</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350486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253733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indent="0" eaLnBrk="1" hangingPunct="1">
              <a:buFont typeface="Wingdings" pitchFamily="2" charset="2"/>
              <a:buNone/>
              <a:defRPr/>
            </a:pPr>
            <a:r>
              <a:rPr lang="en-US" sz="1100" dirty="0" smtClean="0">
                <a:ea typeface="+mn-ea"/>
                <a:cs typeface="+mn-cs"/>
              </a:rPr>
              <a:t>How event aggregation levels move from one level to the next higher</a:t>
            </a:r>
            <a:r>
              <a:rPr lang="en-US" sz="1100" baseline="0" dirty="0" smtClean="0">
                <a:ea typeface="+mn-ea"/>
                <a:cs typeface="+mn-cs"/>
              </a:rPr>
              <a:t> level using default “HIGH” settings:</a:t>
            </a:r>
            <a:endParaRPr lang="en-US" sz="1100" dirty="0" smtClean="0">
              <a:ea typeface="+mn-ea"/>
              <a:cs typeface="+mn-cs"/>
            </a:endParaRPr>
          </a:p>
          <a:p>
            <a:pPr marL="171450" indent="-171450" eaLnBrk="1" hangingPunct="1">
              <a:buFont typeface="Arial"/>
              <a:buChar char="•"/>
              <a:defRPr/>
            </a:pPr>
            <a:r>
              <a:rPr lang="en-US" dirty="0" smtClean="0">
                <a:ea typeface="+mn-ea"/>
                <a:cs typeface="+mn-cs"/>
              </a:rPr>
              <a:t>Start at Level 1 Aggregation</a:t>
            </a:r>
          </a:p>
          <a:p>
            <a:pPr marL="685800" lvl="1" indent="-342900" eaLnBrk="1" hangingPunct="1">
              <a:buFont typeface="+mj-lt"/>
              <a:buAutoNum type="arabicPeriod"/>
              <a:defRPr/>
            </a:pPr>
            <a:r>
              <a:rPr lang="en-US" sz="1100" dirty="0" smtClean="0"/>
              <a:t>Receive event with SIP 1, DIP 2, SIG 1</a:t>
            </a:r>
            <a:r>
              <a:rPr lang="en-US" sz="1100" baseline="0" dirty="0" smtClean="0"/>
              <a:t> and </a:t>
            </a:r>
            <a:r>
              <a:rPr lang="en-US" sz="1100" baseline="0" dirty="0" smtClean="0">
                <a:solidFill>
                  <a:schemeClr val="tx1"/>
                </a:solidFill>
              </a:rPr>
              <a:t>s</a:t>
            </a:r>
            <a:r>
              <a:rPr lang="en-US" sz="1100" dirty="0" smtClean="0">
                <a:solidFill>
                  <a:schemeClr val="tx1"/>
                </a:solidFill>
              </a:rPr>
              <a:t>ee if</a:t>
            </a:r>
            <a:r>
              <a:rPr lang="en-US" sz="1100" baseline="0" dirty="0" smtClean="0">
                <a:solidFill>
                  <a:schemeClr val="tx1"/>
                </a:solidFill>
              </a:rPr>
              <a:t> event already</a:t>
            </a:r>
            <a:r>
              <a:rPr lang="en-US" sz="1100" dirty="0" smtClean="0">
                <a:solidFill>
                  <a:schemeClr val="tx1"/>
                </a:solidFill>
              </a:rPr>
              <a:t> exists.</a:t>
            </a:r>
            <a:r>
              <a:rPr lang="en-US" sz="1100" baseline="0" dirty="0" smtClean="0">
                <a:solidFill>
                  <a:schemeClr val="tx1"/>
                </a:solidFill>
              </a:rPr>
              <a:t>  </a:t>
            </a:r>
          </a:p>
          <a:p>
            <a:pPr marL="800100" lvl="2" indent="-342900" eaLnBrk="1" hangingPunct="1">
              <a:defRPr/>
            </a:pPr>
            <a:r>
              <a:rPr lang="en-US" sz="1100" baseline="0" dirty="0" smtClean="0">
                <a:solidFill>
                  <a:schemeClr val="tx1"/>
                </a:solidFill>
              </a:rPr>
              <a:t>If event</a:t>
            </a:r>
            <a:r>
              <a:rPr lang="en-US" sz="1100" dirty="0" smtClean="0">
                <a:solidFill>
                  <a:schemeClr val="tx1"/>
                </a:solidFill>
              </a:rPr>
              <a:t> does not exist create new event record.</a:t>
            </a:r>
          </a:p>
          <a:p>
            <a:pPr marL="800100" lvl="2" indent="-342900" eaLnBrk="1" hangingPunct="1">
              <a:defRPr/>
            </a:pPr>
            <a:r>
              <a:rPr lang="en-US" sz="1100" dirty="0" smtClean="0">
                <a:solidFill>
                  <a:schemeClr val="tx1"/>
                </a:solidFill>
              </a:rPr>
              <a:t>If event does</a:t>
            </a:r>
            <a:r>
              <a:rPr lang="en-US" sz="1100" baseline="0" dirty="0" smtClean="0">
                <a:solidFill>
                  <a:schemeClr val="tx1"/>
                </a:solidFill>
              </a:rPr>
              <a:t> exist increment the event count and update the last time field in previous event record.</a:t>
            </a:r>
          </a:p>
          <a:p>
            <a:pPr marL="685800" lvl="1" indent="-342900" eaLnBrk="1" hangingPunct="1">
              <a:buFont typeface="+mj-lt"/>
              <a:buAutoNum type="arabicPeriod"/>
              <a:defRPr/>
            </a:pPr>
            <a:r>
              <a:rPr lang="en-US" sz="1100" baseline="0" dirty="0" smtClean="0">
                <a:solidFill>
                  <a:schemeClr val="tx1"/>
                </a:solidFill>
              </a:rPr>
              <a:t>Events continue to be received repeating step 1 until 300 event records have been created within one (1) minute.</a:t>
            </a:r>
          </a:p>
          <a:p>
            <a:pPr marL="800100" lvl="2" indent="-342900" eaLnBrk="1" hangingPunct="1">
              <a:defRPr/>
            </a:pPr>
            <a:r>
              <a:rPr lang="en-US" sz="1100" baseline="0" dirty="0" smtClean="0">
                <a:solidFill>
                  <a:schemeClr val="tx1"/>
                </a:solidFill>
              </a:rPr>
              <a:t>If 300 or less events have been received in one (1) minute stay at level 1 aggregation</a:t>
            </a:r>
          </a:p>
          <a:p>
            <a:pPr marL="800100" lvl="2" indent="-342900" eaLnBrk="1" hangingPunct="1">
              <a:defRPr/>
            </a:pPr>
            <a:r>
              <a:rPr lang="en-US" sz="1100" baseline="0" dirty="0" smtClean="0">
                <a:solidFill>
                  <a:schemeClr val="tx1"/>
                </a:solidFill>
              </a:rPr>
              <a:t>If 301 or more events have been received transition to level 2 aggregation</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Level 2 Aggregation</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Receive events with SIP 1, DIP 2, SIG 1 and see if event already exists.</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event does not exist set the Destination IP (DIP) to 0.0.0.0 and check if event record for this aggregated event exists</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event (DIP 0.0.0.0) exists update event record count</a:t>
            </a:r>
          </a:p>
          <a:p>
            <a:pPr marL="800100" marR="0" lvl="3"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aggregated event (DIP 0.0.0.0) does not exist create a new aggregated event record with DIP 0.0.0.0</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event does exist increment the event count and update the last time field in previous aggregated event record.</a:t>
            </a:r>
          </a:p>
          <a:p>
            <a:pPr marL="5715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Events continue to be received repeating step 1 until 350 event records have created within one (1) minute</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350 or less events have been received in one (1) minute stay at level 2 aggregation</a:t>
            </a:r>
          </a:p>
          <a:p>
            <a:pPr marL="685800" marR="0" lvl="2" indent="-228600" algn="l" defTabSz="914400" rtl="0" eaLnBrk="1" fontAlgn="auto" latinLnBrk="0" hangingPunct="1">
              <a:lnSpc>
                <a:spcPct val="100000"/>
              </a:lnSpc>
              <a:spcBef>
                <a:spcPts val="0"/>
              </a:spcBef>
              <a:spcAft>
                <a:spcPts val="0"/>
              </a:spcAft>
              <a:buClrTx/>
              <a:buSzTx/>
              <a:tabLst/>
              <a:defRPr/>
            </a:pPr>
            <a:r>
              <a:rPr kumimoji="0" lang="en-US" sz="1000" b="0" i="0" u="none" strike="noStrike" kern="1200" cap="none" spc="0" normalizeH="0" baseline="0" noProof="0" dirty="0" smtClean="0">
                <a:ln>
                  <a:noFill/>
                </a:ln>
                <a:solidFill>
                  <a:srgbClr val="4C4D4F"/>
                </a:solidFill>
                <a:effectLst/>
                <a:uLnTx/>
                <a:uFillTx/>
                <a:latin typeface="+mn-lt"/>
                <a:ea typeface="+mn-ea"/>
                <a:cs typeface="+mn-cs"/>
              </a:rPr>
              <a:t>If 351 or more events have been received transition to level 3 aggregation  </a:t>
            </a:r>
          </a:p>
          <a:p>
            <a:pPr>
              <a:defRPr/>
            </a:pPr>
            <a:endParaRPr lang="en-US" dirty="0">
              <a:solidFill>
                <a:srgbClr val="4C4D4F"/>
              </a:solidFill>
            </a:endParaRPr>
          </a:p>
          <a:p>
            <a:pPr>
              <a:defRPr/>
            </a:pPr>
            <a:r>
              <a:rPr kumimoji="0" lang="en-US" b="0" i="1" u="none" strike="noStrike" kern="1200" cap="none" spc="0" normalizeH="0" baseline="0" noProof="0" dirty="0" smtClean="0">
                <a:ln>
                  <a:noFill/>
                </a:ln>
                <a:solidFill>
                  <a:srgbClr val="4C4D4F"/>
                </a:solidFill>
                <a:effectLst/>
                <a:uLnTx/>
                <a:uFillTx/>
                <a:latin typeface="+mn-lt"/>
                <a:ea typeface="+mn-ea"/>
                <a:cs typeface="+mn-cs"/>
              </a:rPr>
              <a:t>Continued on next page</a:t>
            </a:r>
          </a:p>
          <a:p>
            <a:pPr marL="342900" lvl="0" indent="-342900" eaLnBrk="1" hangingPunct="1">
              <a:defRPr/>
            </a:pPr>
            <a:endParaRPr lang="en-US" sz="1600" dirty="0" smtClean="0">
              <a:solidFill>
                <a:schemeClr val="tx1"/>
              </a:solidFill>
            </a:endParaRP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163422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lgn="r"/>
            <a:r>
              <a:rPr lang="en-US" dirty="0" smtClean="0"/>
              <a:t>Aggregation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slide instructions only">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Intel">
    <p:spTree>
      <p:nvGrpSpPr>
        <p:cNvPr id="1" name=""/>
        <p:cNvGrpSpPr/>
        <p:nvPr/>
      </p:nvGrpSpPr>
      <p:grpSpPr>
        <a:xfrm>
          <a:off x="0" y="0"/>
          <a:ext cx="0" cy="0"/>
          <a:chOff x="0" y="0"/>
          <a:chExt cx="0" cy="0"/>
        </a:xfrm>
      </p:grpSpPr>
      <p:sp>
        <p:nvSpPr>
          <p:cNvPr id="3"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Aggregation</a:t>
            </a:r>
            <a:endParaRPr lang="en-US" dirty="0"/>
          </a:p>
        </p:txBody>
      </p:sp>
      <p:pic>
        <p:nvPicPr>
          <p:cNvPr id="5" name="Picture 2" descr="C:\Users\dlink\AppData\Local\Temp\SNAGHTML396d82.PNG"/>
          <p:cNvPicPr>
            <a:picLocks noChangeAspect="1" noChangeArrowheads="1"/>
          </p:cNvPicPr>
          <p:nvPr userDrawn="1"/>
        </p:nvPicPr>
        <p:blipFill>
          <a:blip r:embed="rId2" cstate="print"/>
          <a:srcRect/>
          <a:stretch>
            <a:fillRect/>
          </a:stretch>
        </p:blipFill>
        <p:spPr bwMode="auto">
          <a:xfrm>
            <a:off x="2971800" y="2819400"/>
            <a:ext cx="3314510" cy="1017501"/>
          </a:xfrm>
          <a:prstGeom prst="rect">
            <a:avLst/>
          </a:prstGeom>
          <a:noFill/>
        </p:spPr>
      </p:pic>
      <p:sp>
        <p:nvSpPr>
          <p:cNvPr id="6" name="TextBox 5"/>
          <p:cNvSpPr txBox="1"/>
          <p:nvPr userDrawn="1"/>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0" name="Picture 30" descr="watermarkproperty"/>
          <p:cNvPicPr>
            <a:picLocks noChangeArrowheads="1"/>
          </p:cNvPicPr>
          <p:nvPr userDrawn="1"/>
        </p:nvPicPr>
        <p:blipFill>
          <a:blip r:embed="rId3" cstate="print"/>
          <a:srcRect/>
          <a:stretch>
            <a:fillRect/>
          </a:stretch>
        </p:blipFill>
        <p:spPr bwMode="auto">
          <a:xfrm>
            <a:off x="0" y="304800"/>
            <a:ext cx="9144000" cy="609600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5" name="Picture 38" descr="composite"/>
          <p:cNvPicPr>
            <a:picLocks noChangeAspect="1" noChangeArrowheads="1"/>
          </p:cNvPicPr>
          <p:nvPr userDrawn="1"/>
        </p:nvPicPr>
        <p:blipFill>
          <a:blip r:embed="rId2" cstate="print"/>
          <a:srcRect/>
          <a:stretch>
            <a:fillRect/>
          </a:stretch>
        </p:blipFill>
        <p:spPr bwMode="gray">
          <a:xfrm>
            <a:off x="0" y="2960688"/>
            <a:ext cx="9144000" cy="3908425"/>
          </a:xfrm>
          <a:prstGeom prst="rect">
            <a:avLst/>
          </a:prstGeom>
          <a:noFill/>
        </p:spPr>
      </p:pic>
      <p:sp>
        <p:nvSpPr>
          <p:cNvPr id="2" name="Title 1"/>
          <p:cNvSpPr>
            <a:spLocks noGrp="1"/>
          </p:cNvSpPr>
          <p:nvPr>
            <p:ph type="ctrTitle" hasCustomPrompt="1"/>
          </p:nvPr>
        </p:nvSpPr>
        <p:spPr>
          <a:xfrm>
            <a:off x="152400" y="609600"/>
            <a:ext cx="5257800" cy="914400"/>
          </a:xfrm>
        </p:spPr>
        <p:txBody>
          <a:bodyPr>
            <a:noAutofit/>
          </a:bodyPr>
          <a:lstStyle>
            <a:lvl1pPr marL="0" indent="0" algn="l">
              <a:defRPr sz="2400" b="1">
                <a:solidFill>
                  <a:schemeClr val="tx1"/>
                </a:solidFill>
              </a:defRPr>
            </a:lvl1pPr>
          </a:lstStyle>
          <a:p>
            <a:r>
              <a:rPr lang="en-US" dirty="0" smtClean="0"/>
              <a:t>Click to add Course or Module Title</a:t>
            </a:r>
            <a:endParaRPr lang="en-US" dirty="0"/>
          </a:p>
        </p:txBody>
      </p:sp>
      <p:sp>
        <p:nvSpPr>
          <p:cNvPr id="3" name="Subtitle 2"/>
          <p:cNvSpPr>
            <a:spLocks noGrp="1"/>
          </p:cNvSpPr>
          <p:nvPr>
            <p:ph type="subTitle" idx="1" hasCustomPrompt="1"/>
          </p:nvPr>
        </p:nvSpPr>
        <p:spPr>
          <a:xfrm>
            <a:off x="152400" y="1600200"/>
            <a:ext cx="5257800" cy="609600"/>
          </a:xfrm>
        </p:spPr>
        <p:txBody>
          <a:bodyPr>
            <a:noAutofit/>
          </a:bodyPr>
          <a:lstStyle>
            <a:lvl1pPr marL="0" indent="0" algn="l">
              <a:buNone/>
              <a:defRPr sz="1600" i="1"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Module Number &lt;Module 1&gt;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Aggregation</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Aggregation</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pPr algn="r"/>
            <a:r>
              <a:rPr lang="en-US" smtClean="0"/>
              <a:t>Aggregation</a:t>
            </a:r>
            <a:endParaRPr lang="en-US" dirty="0"/>
          </a:p>
        </p:txBody>
      </p:sp>
    </p:spTree>
    <p:extLst>
      <p:ext uri="{BB962C8B-B14F-4D97-AF65-F5344CB8AC3E}">
        <p14:creationId xmlns:p14="http://schemas.microsoft.com/office/powerpoint/2010/main" val="215708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1143000"/>
            <a:ext cx="8610600" cy="685800"/>
          </a:xfrm>
        </p:spPr>
        <p:txBody>
          <a:bodyPr>
            <a:normAutofit/>
          </a:bodyPr>
          <a:lstStyle>
            <a:lvl1pPr marL="0" indent="0" algn="l">
              <a:defRPr sz="2400" b="1">
                <a:solidFill>
                  <a:schemeClr val="tx1"/>
                </a:solidFill>
              </a:defRPr>
            </a:lvl1pPr>
          </a:lstStyle>
          <a:p>
            <a:r>
              <a:rPr lang="en-US" dirty="0" smtClean="0"/>
              <a:t>Section Title</a:t>
            </a:r>
            <a:endParaRPr lang="en-US" dirty="0"/>
          </a:p>
        </p:txBody>
      </p:sp>
      <p:pic>
        <p:nvPicPr>
          <p:cNvPr id="9" name="Picture 8" descr="section-title-page.png"/>
          <p:cNvPicPr>
            <a:picLocks noChangeAspect="1"/>
          </p:cNvPicPr>
          <p:nvPr userDrawn="1"/>
        </p:nvPicPr>
        <p:blipFill>
          <a:blip r:embed="rId2" cstate="print"/>
          <a:stretch>
            <a:fillRect/>
          </a:stretch>
        </p:blipFill>
        <p:spPr>
          <a:xfrm>
            <a:off x="0" y="2400300"/>
            <a:ext cx="9144000" cy="4457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Aggregation</a:t>
            </a:r>
            <a:endParaRPr lang="en-US" dirty="0"/>
          </a:p>
        </p:txBody>
      </p:sp>
      <p:sp>
        <p:nvSpPr>
          <p:cNvPr id="7" name="Content Placeholder 6"/>
          <p:cNvSpPr>
            <a:spLocks noGrp="1" noChangeArrowheads="1"/>
          </p:cNvSpPr>
          <p:nvPr>
            <p:ph idx="1" hasCustomPrompt="1"/>
          </p:nvPr>
        </p:nvSpPr>
        <p:spPr bwMode="auto">
          <a:xfrm>
            <a:off x="71437" y="695325"/>
            <a:ext cx="8310563"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3038" marR="0" indent="-173038" algn="l" defTabSz="914400" rtl="0" eaLnBrk="1" fontAlgn="base" latinLnBrk="0" hangingPunct="1">
              <a:lnSpc>
                <a:spcPct val="100000"/>
              </a:lnSpc>
              <a:spcBef>
                <a:spcPct val="20000"/>
              </a:spcBef>
              <a:spcAft>
                <a:spcPct val="0"/>
              </a:spcAft>
              <a:buClrTx/>
              <a:buSzTx/>
              <a:buFontTx/>
              <a:buChar char="•"/>
              <a:tabLst/>
              <a:defRPr/>
            </a:lvl1pPr>
            <a:lvl2pPr marL="569913" marR="0" indent="-223838" algn="l" defTabSz="914400" rtl="0" eaLnBrk="1" fontAlgn="base" latinLnBrk="0" hangingPunct="1">
              <a:lnSpc>
                <a:spcPct val="100000"/>
              </a:lnSpc>
              <a:spcBef>
                <a:spcPct val="20000"/>
              </a:spcBef>
              <a:spcAft>
                <a:spcPct val="0"/>
              </a:spcAft>
              <a:buClrTx/>
              <a:buSzTx/>
              <a:buFontTx/>
              <a:buChar char="–"/>
              <a:tabLst/>
              <a:defRPr/>
            </a:lvl2pPr>
            <a:lvl3pPr marL="915988" marR="0" indent="-173038" algn="l" defTabSz="914400" rtl="0" eaLnBrk="1" fontAlgn="base" latinLnBrk="0" hangingPunct="1">
              <a:lnSpc>
                <a:spcPct val="100000"/>
              </a:lnSpc>
              <a:spcBef>
                <a:spcPct val="20000"/>
              </a:spcBef>
              <a:spcAft>
                <a:spcPct val="0"/>
              </a:spcAft>
              <a:buClrTx/>
              <a:buSzTx/>
              <a:buFontTx/>
              <a:buChar char="•"/>
              <a:tabLst/>
              <a:defRPr/>
            </a:lvl3pPr>
            <a:lvl4pPr marL="1312863" marR="0" indent="-225425" algn="l" defTabSz="914400" rtl="0" eaLnBrk="1" fontAlgn="base" latinLnBrk="0" hangingPunct="1">
              <a:lnSpc>
                <a:spcPct val="100000"/>
              </a:lnSpc>
              <a:spcBef>
                <a:spcPct val="20000"/>
              </a:spcBef>
              <a:spcAft>
                <a:spcPct val="0"/>
              </a:spcAft>
              <a:buClrTx/>
              <a:buSzTx/>
              <a:buFontTx/>
              <a:buChar char="–"/>
              <a:tabLst/>
              <a:defRPr/>
            </a:lvl4pPr>
            <a:lvl5pPr marL="1662113" marR="0" indent="-228600" algn="l" defTabSz="914400" rtl="0" eaLnBrk="1" fontAlgn="base" latinLnBrk="0" hangingPunct="1">
              <a:lnSpc>
                <a:spcPct val="100000"/>
              </a:lnSpc>
              <a:spcBef>
                <a:spcPct val="20000"/>
              </a:spcBef>
              <a:spcAft>
                <a:spcPct val="0"/>
              </a:spcAft>
              <a:buClrTx/>
              <a:buSzTx/>
              <a:buFontTx/>
              <a:buChar char="»"/>
              <a:tabLst/>
              <a:defRPr/>
            </a:lvl5pPr>
          </a:lstStyle>
          <a:p>
            <a:pPr marL="173038" marR="0" lvl="0" indent="-173038"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rgbClr val="4C4D4F"/>
                </a:solidFill>
                <a:effectLst/>
                <a:uLnTx/>
                <a:uFillTx/>
                <a:latin typeface="+mj-lt"/>
                <a:ea typeface="+mj-ea"/>
                <a:cs typeface="+mn-cs"/>
              </a:rPr>
              <a:t>Click to edit Master text styles</a:t>
            </a:r>
          </a:p>
          <a:p>
            <a:pPr marL="569913" marR="0" lvl="1" indent="-2238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Second level</a:t>
            </a:r>
          </a:p>
          <a:p>
            <a:pPr marL="915988" marR="0" lvl="2" indent="-1730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Third level</a:t>
            </a:r>
          </a:p>
          <a:p>
            <a:pPr marL="1312863" marR="0" lvl="3" indent="-225425"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Fourth level</a:t>
            </a:r>
          </a:p>
          <a:p>
            <a:pPr marL="1662113"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odule_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7138987" cy="609600"/>
          </a:xfrm>
        </p:spPr>
        <p:txBody>
          <a:bodyPr/>
          <a:lstStyle>
            <a:lvl1pPr>
              <a:defRPr/>
            </a:lvl1pPr>
          </a:lstStyle>
          <a:p>
            <a:r>
              <a:rPr lang="en-US" dirty="0" smtClean="0"/>
              <a:t>Module Objectives</a:t>
            </a:r>
            <a:endParaRPr lang="en-US" dirty="0"/>
          </a:p>
        </p:txBody>
      </p:sp>
      <p:sp>
        <p:nvSpPr>
          <p:cNvPr id="10" name="Text Placeholder 9"/>
          <p:cNvSpPr>
            <a:spLocks noGrp="1"/>
          </p:cNvSpPr>
          <p:nvPr>
            <p:ph type="body" sz="quarter" idx="12" hasCustomPrompt="1"/>
          </p:nvPr>
        </p:nvSpPr>
        <p:spPr>
          <a:xfrm>
            <a:off x="152400" y="1162110"/>
            <a:ext cx="8839200" cy="4953000"/>
          </a:xfrm>
        </p:spPr>
        <p:txBody>
          <a:bodyPr/>
          <a:lstStyle>
            <a:lvl1pPr>
              <a:buFont typeface="Arial" pitchFamily="34" charset="0"/>
              <a:buChar char="•"/>
              <a:defRPr baseline="0"/>
            </a:lvl1pPr>
          </a:lstStyle>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
        <p:nvSpPr>
          <p:cNvPr id="9" name="TextBox 8"/>
          <p:cNvSpPr txBox="1"/>
          <p:nvPr/>
        </p:nvSpPr>
        <p:spPr>
          <a:xfrm>
            <a:off x="0" y="762000"/>
            <a:ext cx="7348487" cy="400110"/>
          </a:xfrm>
          <a:prstGeom prst="rect">
            <a:avLst/>
          </a:prstGeom>
          <a:noFill/>
        </p:spPr>
        <p:txBody>
          <a:bodyPr wrap="none" rtlCol="0">
            <a:spAutoFit/>
          </a:bodyPr>
          <a:lstStyle/>
          <a:p>
            <a:r>
              <a:rPr lang="en-US" sz="2000" dirty="0" smtClean="0"/>
              <a:t>On</a:t>
            </a:r>
            <a:r>
              <a:rPr lang="en-US" sz="2000" baseline="0" dirty="0" smtClean="0"/>
              <a:t> successful completion of </a:t>
            </a:r>
            <a:r>
              <a:rPr lang="en-US" sz="2000" dirty="0" smtClean="0"/>
              <a:t>this module, you should be able to:</a:t>
            </a:r>
            <a:endParaRPr lang="en-US" sz="2000" dirty="0"/>
          </a:p>
        </p:txBody>
      </p:sp>
      <p:sp>
        <p:nvSpPr>
          <p:cNvPr id="6"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Aggregation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38987" cy="609600"/>
          </a:xfrm>
        </p:spPr>
        <p:txBody>
          <a:bodyPr/>
          <a:lstStyle/>
          <a:p>
            <a:r>
              <a:rPr lang="en-US" smtClean="0"/>
              <a:t>Click to edit Master title style</a:t>
            </a:r>
            <a:endParaRPr lang="en-US" dirty="0"/>
          </a:p>
        </p:txBody>
      </p:sp>
      <p:sp>
        <p:nvSpPr>
          <p:cNvPr id="5" name="Media Placeholder 3"/>
          <p:cNvSpPr>
            <a:spLocks noGrp="1"/>
          </p:cNvSpPr>
          <p:nvPr>
            <p:ph type="media" sz="quarter" idx="12"/>
          </p:nvPr>
        </p:nvSpPr>
        <p:spPr>
          <a:xfrm>
            <a:off x="3200400" y="1676400"/>
            <a:ext cx="5791200" cy="3810000"/>
          </a:xfrm>
          <a:prstGeom prst="rect">
            <a:avLst/>
          </a:prstGeom>
          <a:ln w="38100">
            <a:solidFill>
              <a:srgbClr val="A80030"/>
            </a:solidFill>
          </a:ln>
        </p:spPr>
        <p:txBody>
          <a:bodyPr/>
          <a:lstStyle/>
          <a:p>
            <a:r>
              <a:rPr lang="en-US" dirty="0" smtClean="0"/>
              <a:t>Click icon to add media</a:t>
            </a:r>
            <a:endParaRPr lang="en-US" dirty="0"/>
          </a:p>
        </p:txBody>
      </p:sp>
      <p:sp>
        <p:nvSpPr>
          <p:cNvPr id="6" name="Text Placeholder 6"/>
          <p:cNvSpPr>
            <a:spLocks noGrp="1"/>
          </p:cNvSpPr>
          <p:nvPr>
            <p:ph type="body" sz="quarter" idx="13"/>
          </p:nvPr>
        </p:nvSpPr>
        <p:spPr>
          <a:xfrm>
            <a:off x="0" y="762000"/>
            <a:ext cx="8839200" cy="914400"/>
          </a:xfrm>
          <a:prstGeom prst="rect">
            <a:avLst/>
          </a:prstGeom>
        </p:spPr>
        <p:txBody>
          <a:bodyPr/>
          <a:lstStyle>
            <a:lvl1pPr>
              <a:buNone/>
              <a:defRPr sz="22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7" name="Content Placeholder 8"/>
          <p:cNvSpPr>
            <a:spLocks noGrp="1"/>
          </p:cNvSpPr>
          <p:nvPr>
            <p:ph sz="quarter" idx="14"/>
          </p:nvPr>
        </p:nvSpPr>
        <p:spPr>
          <a:xfrm>
            <a:off x="0" y="1752600"/>
            <a:ext cx="2971800" cy="3733800"/>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0"/>
          <p:cNvSpPr>
            <a:spLocks noGrp="1"/>
          </p:cNvSpPr>
          <p:nvPr>
            <p:ph type="body" sz="quarter" idx="15"/>
          </p:nvPr>
        </p:nvSpPr>
        <p:spPr>
          <a:xfrm>
            <a:off x="152400" y="5715000"/>
            <a:ext cx="8839200" cy="914400"/>
          </a:xfrm>
          <a:prstGeom prst="rect">
            <a:avLst/>
          </a:prstGeom>
        </p:spPr>
        <p:txBody>
          <a:bodyPr/>
          <a:lstStyle>
            <a:lvl1pPr algn="ctr">
              <a:buNone/>
              <a:defRPr sz="2000">
                <a:latin typeface="Arial" pitchFamily="34" charset="0"/>
                <a:cs typeface="Arial" pitchFamily="34" charset="0"/>
              </a:defRPr>
            </a:lvl1pPr>
            <a:lvl2pPr>
              <a:buNone/>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p:txBody>
      </p:sp>
      <p:sp>
        <p:nvSpPr>
          <p:cNvPr id="10"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Aggregation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_Only">
    <p:spTree>
      <p:nvGrpSpPr>
        <p:cNvPr id="1" name=""/>
        <p:cNvGrpSpPr/>
        <p:nvPr/>
      </p:nvGrpSpPr>
      <p:grpSpPr>
        <a:xfrm>
          <a:off x="0" y="0"/>
          <a:ext cx="0" cy="0"/>
          <a:chOff x="0" y="0"/>
          <a:chExt cx="0" cy="0"/>
        </a:xfrm>
      </p:grpSpPr>
      <p:sp>
        <p:nvSpPr>
          <p:cNvPr id="3"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Aggregation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nowledge Check Multiple Choice ">
    <p:spTree>
      <p:nvGrpSpPr>
        <p:cNvPr id="1" name=""/>
        <p:cNvGrpSpPr/>
        <p:nvPr/>
      </p:nvGrpSpPr>
      <p:grpSpPr>
        <a:xfrm>
          <a:off x="0" y="0"/>
          <a:ext cx="0" cy="0"/>
          <a:chOff x="0" y="0"/>
          <a:chExt cx="0" cy="0"/>
        </a:xfrm>
      </p:grpSpPr>
      <p:sp>
        <p:nvSpPr>
          <p:cNvPr id="15" name="Rounded Rectangle 14"/>
          <p:cNvSpPr/>
          <p:nvPr/>
        </p:nvSpPr>
        <p:spPr>
          <a:xfrm>
            <a:off x="228599" y="1295400"/>
            <a:ext cx="6772275"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52400" y="870871"/>
            <a:ext cx="6858000"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Multiple Choice: Choose the correct answer(s):</a:t>
            </a:r>
          </a:p>
        </p:txBody>
      </p:sp>
      <p:sp>
        <p:nvSpPr>
          <p:cNvPr id="8" name="Rectangle 7"/>
          <p:cNvSpPr/>
          <p:nvPr/>
        </p:nvSpPr>
        <p:spPr bwMode="ltGray">
          <a:xfrm>
            <a:off x="0" y="7620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10" name="Text Placeholder 18"/>
          <p:cNvSpPr>
            <a:spLocks noGrp="1"/>
          </p:cNvSpPr>
          <p:nvPr>
            <p:ph type="body" sz="quarter" idx="13" hasCustomPrompt="1"/>
          </p:nvPr>
        </p:nvSpPr>
        <p:spPr bwMode="ltGray">
          <a:xfrm>
            <a:off x="330197" y="1329268"/>
            <a:ext cx="6486527"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1" name="Text Placeholder 20"/>
          <p:cNvSpPr>
            <a:spLocks noGrp="1"/>
          </p:cNvSpPr>
          <p:nvPr>
            <p:ph type="body" sz="quarter" idx="14" hasCustomPrompt="1"/>
          </p:nvPr>
        </p:nvSpPr>
        <p:spPr>
          <a:xfrm>
            <a:off x="152400" y="2057400"/>
            <a:ext cx="6858000" cy="3962400"/>
          </a:xfrm>
          <a:prstGeom prst="rect">
            <a:avLst/>
          </a:prstGeom>
        </p:spPr>
        <p:txBody>
          <a:bodyPr/>
          <a:lstStyle>
            <a:lvl1pPr>
              <a:lnSpc>
                <a:spcPct val="200000"/>
              </a:lnSpc>
              <a:buFont typeface="Wingdings" pitchFamily="2" charset="2"/>
              <a:buChar char="q"/>
              <a:defRPr sz="18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dirty="0" smtClean="0"/>
              <a:t>Choice</a:t>
            </a:r>
          </a:p>
          <a:p>
            <a:pPr lvl="0"/>
            <a:r>
              <a:rPr lang="en-US" dirty="0" smtClean="0"/>
              <a:t>Choice</a:t>
            </a:r>
          </a:p>
          <a:p>
            <a:pPr lvl="0"/>
            <a:r>
              <a:rPr lang="en-US" dirty="0" smtClean="0"/>
              <a:t>Choice</a:t>
            </a:r>
          </a:p>
          <a:p>
            <a:pPr lvl="0"/>
            <a:r>
              <a:rPr lang="en-US" dirty="0" smtClean="0"/>
              <a:t>Choice</a:t>
            </a:r>
          </a:p>
          <a:p>
            <a:pPr lvl="0"/>
            <a:endParaRPr lang="en-US" dirty="0" smtClean="0"/>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Aggregation</a:t>
            </a:r>
            <a:endParaRPr lang="en-US" dirty="0"/>
          </a:p>
        </p:txBody>
      </p:sp>
      <p:pic>
        <p:nvPicPr>
          <p:cNvPr id="2051" name="Picture 3" descr="C:\Users\dlink\Documents\Training\Images\question.jpg"/>
          <p:cNvPicPr>
            <a:picLocks noChangeAspect="1" noChangeArrowheads="1"/>
          </p:cNvPicPr>
          <p:nvPr userDrawn="1"/>
        </p:nvPicPr>
        <p:blipFill>
          <a:blip r:embed="rId2" cstate="print"/>
          <a:srcRect/>
          <a:stretch>
            <a:fillRect/>
          </a:stretch>
        </p:blipFill>
        <p:spPr bwMode="auto">
          <a:xfrm>
            <a:off x="5486400" y="4114800"/>
            <a:ext cx="3462986" cy="230505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nowledge Check Fill in Blank">
    <p:spTree>
      <p:nvGrpSpPr>
        <p:cNvPr id="1" name=""/>
        <p:cNvGrpSpPr/>
        <p:nvPr/>
      </p:nvGrpSpPr>
      <p:grpSpPr>
        <a:xfrm>
          <a:off x="0" y="0"/>
          <a:ext cx="0" cy="0"/>
          <a:chOff x="0" y="0"/>
          <a:chExt cx="0" cy="0"/>
        </a:xfrm>
      </p:grpSpPr>
      <p:sp>
        <p:nvSpPr>
          <p:cNvPr id="17" name="Rounded Rectangle 16"/>
          <p:cNvSpPr/>
          <p:nvPr/>
        </p:nvSpPr>
        <p:spPr>
          <a:xfrm>
            <a:off x="261257" y="1261532"/>
            <a:ext cx="727480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03201" y="837003"/>
            <a:ext cx="7707827"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Fill in the blanks.</a:t>
            </a:r>
          </a:p>
        </p:txBody>
      </p:sp>
      <p:sp>
        <p:nvSpPr>
          <p:cNvPr id="10" name="Text Placeholder 18"/>
          <p:cNvSpPr>
            <a:spLocks noGrp="1"/>
          </p:cNvSpPr>
          <p:nvPr>
            <p:ph type="body" sz="quarter" idx="13" hasCustomPrompt="1"/>
          </p:nvPr>
        </p:nvSpPr>
        <p:spPr bwMode="ltGray">
          <a:xfrm>
            <a:off x="304800" y="1295400"/>
            <a:ext cx="7159332"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279402" y="2175932"/>
            <a:ext cx="7188198"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mj-lt"/>
              <a:buAutoNum type="arabicPeriod"/>
              <a:tabLst/>
              <a:defRPr baseline="0"/>
            </a:lvl1pPr>
          </a:lstStyle>
          <a:p>
            <a:pPr lvl="0"/>
            <a:r>
              <a:rPr lang="en-US" dirty="0" smtClean="0"/>
              <a:t>Statement with blanks to _____ here.</a:t>
            </a: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a:tabLst/>
              <a:defRPr/>
            </a:pPr>
            <a:r>
              <a:rPr lang="en-US" dirty="0" smtClean="0"/>
              <a:t>Statement with blanks to _____ here.</a:t>
            </a:r>
          </a:p>
          <a:p>
            <a:pPr lvl="0"/>
            <a:endParaRPr lang="en-US" dirty="0" smtClean="0"/>
          </a:p>
          <a:p>
            <a:pPr lvl="0"/>
            <a:endParaRPr lang="en-US" dirty="0" smtClean="0"/>
          </a:p>
        </p:txBody>
      </p:sp>
      <p:sp>
        <p:nvSpPr>
          <p:cNvPr id="11" name="Rectangle 10"/>
          <p:cNvSpPr/>
          <p:nvPr/>
        </p:nvSpPr>
        <p:spPr bwMode="ltGray">
          <a:xfrm>
            <a:off x="0" y="8638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Aggregation</a:t>
            </a:r>
            <a:endParaRPr lang="en-US" dirty="0"/>
          </a:p>
        </p:txBody>
      </p:sp>
      <p:pic>
        <p:nvPicPr>
          <p:cNvPr id="12" name="Picture 2" descr="C:\Users\dlink\Documents\Training\Images\Hand with puzzle piece.jpg"/>
          <p:cNvPicPr>
            <a:picLocks noChangeAspect="1" noChangeArrowheads="1"/>
          </p:cNvPicPr>
          <p:nvPr userDrawn="1"/>
        </p:nvPicPr>
        <p:blipFill>
          <a:blip r:embed="rId2" cstate="print"/>
          <a:srcRect/>
          <a:stretch>
            <a:fillRect/>
          </a:stretch>
        </p:blipFill>
        <p:spPr bwMode="auto">
          <a:xfrm>
            <a:off x="7010400" y="3429000"/>
            <a:ext cx="2058114" cy="3092002"/>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Knowledge Check Fill in Blank">
    <p:spTree>
      <p:nvGrpSpPr>
        <p:cNvPr id="1" name=""/>
        <p:cNvGrpSpPr/>
        <p:nvPr/>
      </p:nvGrpSpPr>
      <p:grpSpPr>
        <a:xfrm>
          <a:off x="0" y="0"/>
          <a:ext cx="0" cy="0"/>
          <a:chOff x="0" y="0"/>
          <a:chExt cx="0" cy="0"/>
        </a:xfrm>
      </p:grpSpPr>
      <p:sp>
        <p:nvSpPr>
          <p:cNvPr id="16" name="Rounded Rectangle 15"/>
          <p:cNvSpPr/>
          <p:nvPr/>
        </p:nvSpPr>
        <p:spPr>
          <a:xfrm>
            <a:off x="304799" y="1295400"/>
            <a:ext cx="748045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8600" y="870871"/>
            <a:ext cx="7925718"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True - False</a:t>
            </a:r>
          </a:p>
        </p:txBody>
      </p:sp>
      <p:sp>
        <p:nvSpPr>
          <p:cNvPr id="10" name="Text Placeholder 18"/>
          <p:cNvSpPr>
            <a:spLocks noGrp="1"/>
          </p:cNvSpPr>
          <p:nvPr>
            <p:ph type="body" sz="quarter" idx="13" hasCustomPrompt="1"/>
          </p:nvPr>
        </p:nvSpPr>
        <p:spPr bwMode="ltGray">
          <a:xfrm>
            <a:off x="406397" y="1329268"/>
            <a:ext cx="7272665"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304800" y="2209800"/>
            <a:ext cx="7391400"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Wingdings" pitchFamily="2" charset="2"/>
              <a:buChar char="q"/>
              <a:tabLst/>
              <a:defRPr baseline="0"/>
            </a:lvl1pPr>
          </a:lstStyle>
          <a:p>
            <a:pPr lvl="0"/>
            <a:r>
              <a:rPr lang="en-US" dirty="0" smtClean="0"/>
              <a:t>True</a:t>
            </a:r>
          </a:p>
          <a:p>
            <a:pPr lvl="0"/>
            <a:r>
              <a:rPr lang="en-US" dirty="0" smtClean="0"/>
              <a:t>False</a:t>
            </a:r>
          </a:p>
        </p:txBody>
      </p:sp>
      <p:sp>
        <p:nvSpPr>
          <p:cNvPr id="12" name="Rectangle 11"/>
          <p:cNvSpPr/>
          <p:nvPr/>
        </p:nvSpPr>
        <p:spPr bwMode="ltGray">
          <a:xfrm>
            <a:off x="0" y="76200"/>
            <a:ext cx="4495800" cy="523220"/>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Aggregation</a:t>
            </a:r>
            <a:endParaRPr lang="en-US" dirty="0"/>
          </a:p>
        </p:txBody>
      </p:sp>
      <p:pic>
        <p:nvPicPr>
          <p:cNvPr id="4098" name="Picture 2" descr="C:\Users\dlink\Documents\Training\Images\suspicious.jpg"/>
          <p:cNvPicPr>
            <a:picLocks noChangeAspect="1" noChangeArrowheads="1"/>
          </p:cNvPicPr>
          <p:nvPr userDrawn="1"/>
        </p:nvPicPr>
        <p:blipFill>
          <a:blip r:embed="rId2" cstate="print"/>
          <a:srcRect/>
          <a:stretch>
            <a:fillRect/>
          </a:stretch>
        </p:blipFill>
        <p:spPr bwMode="auto">
          <a:xfrm>
            <a:off x="5410200" y="4038600"/>
            <a:ext cx="3564391" cy="23622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Picture 30" descr="watermarkproperty"/>
          <p:cNvPicPr>
            <a:picLocks noChangeArrowheads="1"/>
          </p:cNvPicPr>
          <p:nvPr/>
        </p:nvPicPr>
        <p:blipFill>
          <a:blip r:embed="rId17" cstate="print"/>
          <a:srcRect/>
          <a:stretch>
            <a:fillRect/>
          </a:stretch>
        </p:blipFill>
        <p:spPr bwMode="auto">
          <a:xfrm>
            <a:off x="457200" y="304800"/>
            <a:ext cx="9144000" cy="6096000"/>
          </a:xfrm>
          <a:prstGeom prst="rect">
            <a:avLst/>
          </a:prstGeom>
          <a:noFill/>
        </p:spPr>
      </p:pic>
      <p:sp>
        <p:nvSpPr>
          <p:cNvPr id="114694" name="Rectangle 6"/>
          <p:cNvSpPr>
            <a:spLocks noGrp="1" noChangeArrowheads="1"/>
          </p:cNvSpPr>
          <p:nvPr>
            <p:ph type="body" idx="1"/>
          </p:nvPr>
        </p:nvSpPr>
        <p:spPr bwMode="auto">
          <a:xfrm>
            <a:off x="71437" y="685800"/>
            <a:ext cx="8996363"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Aggregation</a:t>
            </a:r>
            <a:endParaRPr lang="en-US" dirty="0"/>
          </a:p>
        </p:txBody>
      </p:sp>
      <p:pic>
        <p:nvPicPr>
          <p:cNvPr id="10" name="Picture 9" descr="mfe_ppt_content_banner_std_blank_96.png"/>
          <p:cNvPicPr>
            <a:picLocks noChangeAspect="1"/>
          </p:cNvPicPr>
          <p:nvPr/>
        </p:nvPicPr>
        <p:blipFill>
          <a:blip r:embed="rId18" cstate="print"/>
          <a:stretch>
            <a:fillRect/>
          </a:stretch>
        </p:blipFill>
        <p:spPr>
          <a:xfrm>
            <a:off x="0" y="0"/>
            <a:ext cx="9144000" cy="619125"/>
          </a:xfrm>
          <a:prstGeom prst="rect">
            <a:avLst/>
          </a:prstGeom>
        </p:spPr>
      </p:pic>
      <p:sp>
        <p:nvSpPr>
          <p:cNvPr id="114693" name="Rectangle 5"/>
          <p:cNvSpPr>
            <a:spLocks noGrp="1" noChangeArrowheads="1"/>
          </p:cNvSpPr>
          <p:nvPr>
            <p:ph type="title"/>
          </p:nvPr>
        </p:nvSpPr>
        <p:spPr bwMode="ltGray">
          <a:xfrm>
            <a:off x="0" y="0"/>
            <a:ext cx="7138987" cy="5953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8" name="TextBox 7"/>
          <p:cNvSpPr txBox="1"/>
          <p:nvPr/>
        </p:nvSpPr>
        <p:spPr>
          <a:xfrm>
            <a:off x="4114800" y="6627168"/>
            <a:ext cx="914400" cy="230832"/>
          </a:xfrm>
          <a:prstGeom prst="rect">
            <a:avLst/>
          </a:prstGeom>
          <a:noFill/>
        </p:spPr>
        <p:txBody>
          <a:bodyPr wrap="square" rtlCol="0">
            <a:spAutoFit/>
          </a:bodyPr>
          <a:lstStyle/>
          <a:p>
            <a:pPr algn="ctr"/>
            <a:r>
              <a:rPr lang="en-US" sz="900" dirty="0" smtClean="0">
                <a:solidFill>
                  <a:schemeClr val="tx1"/>
                </a:solidFill>
                <a:latin typeface="+mj-lt"/>
              </a:rPr>
              <a:t>5     -     </a:t>
            </a:r>
            <a:fld id="{5B0A45A0-05C0-4C03-BBF1-17FE7298BD73}" type="slidenum">
              <a:rPr lang="en-US" sz="900" smtClean="0">
                <a:solidFill>
                  <a:schemeClr val="tx1"/>
                </a:solidFill>
                <a:latin typeface="+mj-lt"/>
              </a:rPr>
              <a:pPr algn="ctr"/>
              <a:t>‹#›</a:t>
            </a:fld>
            <a:endParaRPr lang="en-US" sz="900" dirty="0">
              <a:solidFill>
                <a:schemeClr val="tx1"/>
              </a:solidFill>
              <a:latin typeface="+mj-lt"/>
            </a:endParaRPr>
          </a:p>
        </p:txBody>
      </p:sp>
      <p:sp>
        <p:nvSpPr>
          <p:cNvPr id="11" name="TextBox 10"/>
          <p:cNvSpPr txBox="1"/>
          <p:nvPr/>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2" name="Picture 2"/>
          <p:cNvPicPr>
            <a:picLocks noChangeAspect="1" noChangeArrowheads="1"/>
          </p:cNvPicPr>
          <p:nvPr/>
        </p:nvPicPr>
        <p:blipFill>
          <a:blip r:embed="rId19" cstate="print"/>
          <a:srcRect/>
          <a:stretch>
            <a:fillRect/>
          </a:stretch>
        </p:blipFill>
        <p:spPr bwMode="auto">
          <a:xfrm>
            <a:off x="7391400" y="76200"/>
            <a:ext cx="1676400" cy="51457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sldNum="0" hd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ea typeface="MS PGothic" pitchFamily="34" charset="-128"/>
        </a:defRPr>
      </a:lvl2pPr>
      <a:lvl3pPr algn="l" rtl="0" eaLnBrk="1" fontAlgn="base" hangingPunct="1">
        <a:spcBef>
          <a:spcPct val="0"/>
        </a:spcBef>
        <a:spcAft>
          <a:spcPct val="0"/>
        </a:spcAft>
        <a:defRPr sz="2400">
          <a:solidFill>
            <a:schemeClr val="bg1"/>
          </a:solidFill>
          <a:latin typeface="Arial" charset="0"/>
          <a:ea typeface="MS PGothic" pitchFamily="34" charset="-128"/>
        </a:defRPr>
      </a:lvl3pPr>
      <a:lvl4pPr algn="l" rtl="0" eaLnBrk="1" fontAlgn="base" hangingPunct="1">
        <a:spcBef>
          <a:spcPct val="0"/>
        </a:spcBef>
        <a:spcAft>
          <a:spcPct val="0"/>
        </a:spcAft>
        <a:defRPr sz="2400">
          <a:solidFill>
            <a:schemeClr val="bg1"/>
          </a:solidFill>
          <a:latin typeface="Arial" charset="0"/>
          <a:ea typeface="MS PGothic" pitchFamily="34" charset="-128"/>
        </a:defRPr>
      </a:lvl4pPr>
      <a:lvl5pPr algn="l" rtl="0" eaLnBrk="1" fontAlgn="base" hangingPunct="1">
        <a:spcBef>
          <a:spcPct val="0"/>
        </a:spcBef>
        <a:spcAft>
          <a:spcPct val="0"/>
        </a:spcAft>
        <a:defRPr sz="2400">
          <a:solidFill>
            <a:schemeClr val="bg1"/>
          </a:solidFill>
          <a:latin typeface="Arial" charset="0"/>
          <a:ea typeface="MS PGothic" pitchFamily="34" charset="-128"/>
        </a:defRPr>
      </a:lvl5pPr>
      <a:lvl6pPr marL="457200" algn="l" rtl="0" eaLnBrk="1" fontAlgn="base" hangingPunct="1">
        <a:spcBef>
          <a:spcPct val="0"/>
        </a:spcBef>
        <a:spcAft>
          <a:spcPct val="0"/>
        </a:spcAft>
        <a:defRPr sz="2400">
          <a:solidFill>
            <a:schemeClr val="bg1"/>
          </a:solidFill>
          <a:latin typeface="Arial" charset="0"/>
          <a:ea typeface="MS PGothic" pitchFamily="34" charset="-128"/>
        </a:defRPr>
      </a:lvl6pPr>
      <a:lvl7pPr marL="914400" algn="l" rtl="0" eaLnBrk="1" fontAlgn="base" hangingPunct="1">
        <a:spcBef>
          <a:spcPct val="0"/>
        </a:spcBef>
        <a:spcAft>
          <a:spcPct val="0"/>
        </a:spcAft>
        <a:defRPr sz="2400">
          <a:solidFill>
            <a:schemeClr val="bg1"/>
          </a:solidFill>
          <a:latin typeface="Arial" charset="0"/>
          <a:ea typeface="MS PGothic" pitchFamily="34" charset="-128"/>
        </a:defRPr>
      </a:lvl7pPr>
      <a:lvl8pPr marL="1371600" algn="l" rtl="0" eaLnBrk="1" fontAlgn="base" hangingPunct="1">
        <a:spcBef>
          <a:spcPct val="0"/>
        </a:spcBef>
        <a:spcAft>
          <a:spcPct val="0"/>
        </a:spcAft>
        <a:defRPr sz="2400">
          <a:solidFill>
            <a:schemeClr val="bg1"/>
          </a:solidFill>
          <a:latin typeface="Arial" charset="0"/>
          <a:ea typeface="MS PGothic" pitchFamily="34" charset="-128"/>
        </a:defRPr>
      </a:lvl8pPr>
      <a:lvl9pPr marL="1828800" algn="l" rtl="0" eaLnBrk="1" fontAlgn="base" hangingPunct="1">
        <a:spcBef>
          <a:spcPct val="0"/>
        </a:spcBef>
        <a:spcAft>
          <a:spcPct val="0"/>
        </a:spcAft>
        <a:defRPr sz="2400">
          <a:solidFill>
            <a:schemeClr val="bg1"/>
          </a:solidFill>
          <a:latin typeface="Arial" charset="0"/>
          <a:ea typeface="MS PGothic" pitchFamily="34" charset="-128"/>
        </a:defRPr>
      </a:lvl9pPr>
    </p:titleStyle>
    <p:body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rtlCol="0"/>
          <a:lstStyle/>
          <a:p>
            <a:pPr>
              <a:defRPr/>
            </a:pPr>
            <a:r>
              <a:rPr lang="en-US" dirty="0" smtClean="0"/>
              <a:t>Aggregation</a:t>
            </a:r>
            <a:endParaRPr dirty="0"/>
          </a:p>
        </p:txBody>
      </p:sp>
      <p:sp>
        <p:nvSpPr>
          <p:cNvPr id="7" name="Text Placeholder 6"/>
          <p:cNvSpPr>
            <a:spLocks noGrp="1"/>
          </p:cNvSpPr>
          <p:nvPr>
            <p:ph type="subTitle" idx="1"/>
          </p:nvPr>
        </p:nvSpPr>
        <p:spPr/>
        <p:txBody>
          <a:bodyPr/>
          <a:lstStyle/>
          <a:p>
            <a:pPr eaLnBrk="1" fontAlgn="auto" hangingPunct="1">
              <a:spcAft>
                <a:spcPts val="0"/>
              </a:spcAft>
              <a:buFont typeface="Arial" pitchFamily="34" charset="0"/>
              <a:buNone/>
              <a:defRPr/>
            </a:pPr>
            <a:r>
              <a:rPr lang="en-US" dirty="0" smtClean="0"/>
              <a:t>Module 5</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3964205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Aggregation – Medium High</a:t>
            </a:r>
            <a:endParaRPr lang="en-US" dirty="0"/>
          </a:p>
        </p:txBody>
      </p:sp>
      <p:sp>
        <p:nvSpPr>
          <p:cNvPr id="3" name="Content Placeholder 2"/>
          <p:cNvSpPr>
            <a:spLocks noGrp="1"/>
          </p:cNvSpPr>
          <p:nvPr>
            <p:ph idx="1"/>
          </p:nvPr>
        </p:nvSpPr>
        <p:spPr/>
        <p:txBody>
          <a:bodyPr/>
          <a:lstStyle/>
          <a:p>
            <a:r>
              <a:rPr lang="en-US" b="1" dirty="0"/>
              <a:t>Level 1 Aggregation: </a:t>
            </a:r>
            <a:r>
              <a:rPr lang="en-US" b="1" dirty="0" smtClean="0"/>
              <a:t/>
            </a:r>
            <a:br>
              <a:rPr lang="en-US" b="1" dirty="0" smtClean="0"/>
            </a:br>
            <a:r>
              <a:rPr lang="en-US" dirty="0" smtClean="0"/>
              <a:t>Events </a:t>
            </a:r>
            <a:r>
              <a:rPr lang="en-US" dirty="0"/>
              <a:t>with the same Signature ID, Source and Destination </a:t>
            </a:r>
            <a:r>
              <a:rPr lang="en-US" dirty="0" smtClean="0"/>
              <a:t>IPs </a:t>
            </a:r>
            <a:r>
              <a:rPr lang="en-US" dirty="0"/>
              <a:t>will be grouped into one event record, if the time between events is no greater than </a:t>
            </a:r>
            <a:r>
              <a:rPr lang="en-US" b="1" dirty="0">
                <a:solidFill>
                  <a:srgbClr val="A50026"/>
                </a:solidFill>
              </a:rPr>
              <a:t>45</a:t>
            </a:r>
            <a:r>
              <a:rPr lang="en-US" dirty="0"/>
              <a:t> minutes. If the record continues to aggregate events, a new record will get created after </a:t>
            </a:r>
            <a:r>
              <a:rPr lang="en-US" b="1" dirty="0">
                <a:solidFill>
                  <a:srgbClr val="A50026"/>
                </a:solidFill>
              </a:rPr>
              <a:t>820</a:t>
            </a:r>
            <a:r>
              <a:rPr lang="en-US" dirty="0"/>
              <a:t> minutes</a:t>
            </a:r>
            <a:r>
              <a:rPr lang="en-US" dirty="0" smtClean="0"/>
              <a:t>.</a:t>
            </a:r>
          </a:p>
          <a:p>
            <a:pPr marL="0" indent="0">
              <a:buNone/>
            </a:pPr>
            <a:endParaRPr lang="en-US" dirty="0"/>
          </a:p>
          <a:p>
            <a:r>
              <a:rPr lang="en-US" b="1" dirty="0"/>
              <a:t>Level 2 Aggregation: </a:t>
            </a:r>
            <a:r>
              <a:rPr lang="en-US" dirty="0" smtClean="0"/>
              <a:t/>
            </a:r>
            <a:br>
              <a:rPr lang="en-US" dirty="0" smtClean="0"/>
            </a:br>
            <a:r>
              <a:rPr lang="en-US" dirty="0" smtClean="0"/>
              <a:t>If </a:t>
            </a:r>
            <a:r>
              <a:rPr lang="en-US" dirty="0"/>
              <a:t>more than </a:t>
            </a:r>
            <a:r>
              <a:rPr lang="en-US" b="1" dirty="0">
                <a:solidFill>
                  <a:srgbClr val="A50026"/>
                </a:solidFill>
              </a:rPr>
              <a:t>1000</a:t>
            </a:r>
            <a:r>
              <a:rPr lang="en-US" dirty="0"/>
              <a:t> matching events are logged per minute after Level 1 Aggregation is reached, events with the same Signature ID and Source IP will be grouped, ignoring Destination </a:t>
            </a:r>
            <a:r>
              <a:rPr lang="en-US" dirty="0" smtClean="0"/>
              <a:t>IP.</a:t>
            </a:r>
          </a:p>
          <a:p>
            <a:endParaRPr lang="en-US" dirty="0"/>
          </a:p>
          <a:p>
            <a:r>
              <a:rPr lang="en-US" b="1" dirty="0" smtClean="0"/>
              <a:t>Level </a:t>
            </a:r>
            <a:r>
              <a:rPr lang="en-US" b="1" dirty="0"/>
              <a:t>3 Aggregation: </a:t>
            </a:r>
            <a:r>
              <a:rPr lang="en-US" dirty="0" smtClean="0"/>
              <a:t/>
            </a:r>
            <a:br>
              <a:rPr lang="en-US" dirty="0" smtClean="0"/>
            </a:br>
            <a:r>
              <a:rPr lang="en-US" dirty="0" smtClean="0"/>
              <a:t>If </a:t>
            </a:r>
            <a:r>
              <a:rPr lang="en-US" dirty="0"/>
              <a:t>more than </a:t>
            </a:r>
            <a:r>
              <a:rPr lang="en-US" b="1" dirty="0">
                <a:solidFill>
                  <a:srgbClr val="A50026"/>
                </a:solidFill>
              </a:rPr>
              <a:t>1500</a:t>
            </a:r>
            <a:r>
              <a:rPr lang="en-US" dirty="0"/>
              <a:t> matching events are logged per minute after Level 2 Aggregation is reached, events with the same Signature ID will be grouped, ignoring Source and Destination IPs.</a:t>
            </a:r>
          </a:p>
          <a:p>
            <a:endParaRPr lang="en-US" dirty="0"/>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1886059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3125673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Aggregation - Medium</a:t>
            </a:r>
            <a:endParaRPr lang="en-US" dirty="0"/>
          </a:p>
        </p:txBody>
      </p:sp>
      <p:sp>
        <p:nvSpPr>
          <p:cNvPr id="3" name="Content Placeholder 2"/>
          <p:cNvSpPr>
            <a:spLocks noGrp="1"/>
          </p:cNvSpPr>
          <p:nvPr>
            <p:ph idx="1"/>
          </p:nvPr>
        </p:nvSpPr>
        <p:spPr/>
        <p:txBody>
          <a:bodyPr/>
          <a:lstStyle/>
          <a:p>
            <a:r>
              <a:rPr lang="en-US" b="1" dirty="0"/>
              <a:t>Level 1 Aggregation: </a:t>
            </a:r>
            <a:r>
              <a:rPr lang="en-US" dirty="0" smtClean="0"/>
              <a:t/>
            </a:r>
            <a:br>
              <a:rPr lang="en-US" dirty="0" smtClean="0"/>
            </a:br>
            <a:r>
              <a:rPr lang="en-US" dirty="0" smtClean="0"/>
              <a:t>Events </a:t>
            </a:r>
            <a:r>
              <a:rPr lang="en-US" dirty="0"/>
              <a:t>with the same Signature ID, Source and Destination </a:t>
            </a:r>
            <a:r>
              <a:rPr lang="en-US" dirty="0" smtClean="0"/>
              <a:t>IPs </a:t>
            </a:r>
            <a:r>
              <a:rPr lang="en-US" dirty="0"/>
              <a:t>will be grouped into one event record, if the time between events is no greater than </a:t>
            </a:r>
            <a:r>
              <a:rPr lang="en-US" b="1" dirty="0">
                <a:solidFill>
                  <a:srgbClr val="A50026"/>
                </a:solidFill>
              </a:rPr>
              <a:t>32</a:t>
            </a:r>
            <a:r>
              <a:rPr lang="en-US" dirty="0"/>
              <a:t> minutes. If the record continues to aggregate events, a new record will get created after </a:t>
            </a:r>
            <a:r>
              <a:rPr lang="en-US" b="1" dirty="0">
                <a:solidFill>
                  <a:srgbClr val="A50026"/>
                </a:solidFill>
              </a:rPr>
              <a:t>620</a:t>
            </a:r>
            <a:r>
              <a:rPr lang="en-US" dirty="0"/>
              <a:t> minutes</a:t>
            </a:r>
            <a:r>
              <a:rPr lang="en-US" dirty="0" smtClean="0"/>
              <a:t>.</a:t>
            </a:r>
          </a:p>
          <a:p>
            <a:pPr marL="0" indent="0">
              <a:buNone/>
            </a:pPr>
            <a:endParaRPr lang="en-US" dirty="0"/>
          </a:p>
          <a:p>
            <a:r>
              <a:rPr lang="en-US" b="1" dirty="0"/>
              <a:t>Level 2 Aggregation: </a:t>
            </a:r>
            <a:r>
              <a:rPr lang="en-US" dirty="0" smtClean="0"/>
              <a:t/>
            </a:r>
            <a:br>
              <a:rPr lang="en-US" dirty="0" smtClean="0"/>
            </a:br>
            <a:r>
              <a:rPr lang="en-US" dirty="0" smtClean="0"/>
              <a:t>If </a:t>
            </a:r>
            <a:r>
              <a:rPr lang="en-US" dirty="0"/>
              <a:t>more than </a:t>
            </a:r>
            <a:r>
              <a:rPr lang="en-US" b="1" dirty="0">
                <a:solidFill>
                  <a:srgbClr val="A50026"/>
                </a:solidFill>
              </a:rPr>
              <a:t>10000</a:t>
            </a:r>
            <a:r>
              <a:rPr lang="en-US" dirty="0"/>
              <a:t> matching events are logged per minute after Level 1 Aggregation is reached, events with the same Signature ID and Source IP will be grouped, ignoring Destination </a:t>
            </a:r>
            <a:r>
              <a:rPr lang="en-US" dirty="0" smtClean="0"/>
              <a:t>IP.</a:t>
            </a:r>
          </a:p>
          <a:p>
            <a:endParaRPr lang="en-US" dirty="0"/>
          </a:p>
          <a:p>
            <a:r>
              <a:rPr lang="en-US" b="1" dirty="0" smtClean="0"/>
              <a:t>Level </a:t>
            </a:r>
            <a:r>
              <a:rPr lang="en-US" b="1" dirty="0"/>
              <a:t>3 Aggregation: </a:t>
            </a:r>
            <a:r>
              <a:rPr lang="en-US" b="1" dirty="0" smtClean="0"/>
              <a:t/>
            </a:r>
            <a:br>
              <a:rPr lang="en-US" b="1" dirty="0" smtClean="0"/>
            </a:br>
            <a:r>
              <a:rPr lang="en-US" dirty="0" smtClean="0"/>
              <a:t>If </a:t>
            </a:r>
            <a:r>
              <a:rPr lang="en-US" dirty="0"/>
              <a:t>more than </a:t>
            </a:r>
            <a:r>
              <a:rPr lang="en-US" b="1" dirty="0">
                <a:solidFill>
                  <a:srgbClr val="A50026"/>
                </a:solidFill>
              </a:rPr>
              <a:t>15000</a:t>
            </a:r>
            <a:r>
              <a:rPr lang="en-US" dirty="0"/>
              <a:t> matching events are logged per minute after Level 2 Aggregation is </a:t>
            </a:r>
            <a:r>
              <a:rPr lang="en-US" dirty="0" smtClean="0"/>
              <a:t>reached, events </a:t>
            </a:r>
            <a:r>
              <a:rPr lang="en-US" dirty="0"/>
              <a:t>with the same Signature ID will be grouped, ignoring Source and Destination IPs.</a:t>
            </a:r>
          </a:p>
          <a:p>
            <a:endParaRPr lang="en-US" dirty="0"/>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2666668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1610592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Aggregation – Medium Low</a:t>
            </a:r>
            <a:endParaRPr lang="en-US" dirty="0"/>
          </a:p>
        </p:txBody>
      </p:sp>
      <p:sp>
        <p:nvSpPr>
          <p:cNvPr id="3" name="Content Placeholder 2"/>
          <p:cNvSpPr>
            <a:spLocks noGrp="1"/>
          </p:cNvSpPr>
          <p:nvPr>
            <p:ph idx="1"/>
          </p:nvPr>
        </p:nvSpPr>
        <p:spPr/>
        <p:txBody>
          <a:bodyPr/>
          <a:lstStyle/>
          <a:p>
            <a:r>
              <a:rPr lang="en-US" b="1" dirty="0"/>
              <a:t>Level 1 Aggregation: </a:t>
            </a:r>
            <a:r>
              <a:rPr lang="en-US" b="1" dirty="0" smtClean="0"/>
              <a:t/>
            </a:r>
            <a:br>
              <a:rPr lang="en-US" b="1" dirty="0" smtClean="0"/>
            </a:br>
            <a:r>
              <a:rPr lang="en-US" dirty="0" smtClean="0"/>
              <a:t>Events </a:t>
            </a:r>
            <a:r>
              <a:rPr lang="en-US" dirty="0"/>
              <a:t>with the same Signature ID, Source and Destination </a:t>
            </a:r>
            <a:r>
              <a:rPr lang="en-US" dirty="0" smtClean="0"/>
              <a:t>IPs </a:t>
            </a:r>
            <a:r>
              <a:rPr lang="en-US" dirty="0"/>
              <a:t>will be grouped into one event record, if the time between events is no greater than </a:t>
            </a:r>
            <a:r>
              <a:rPr lang="en-US" b="1" dirty="0">
                <a:solidFill>
                  <a:srgbClr val="A50026"/>
                </a:solidFill>
              </a:rPr>
              <a:t>15</a:t>
            </a:r>
            <a:r>
              <a:rPr lang="en-US" dirty="0"/>
              <a:t> minutes. If the record continues to aggregate events, a new record will get created after </a:t>
            </a:r>
            <a:r>
              <a:rPr lang="en-US" b="1" dirty="0">
                <a:solidFill>
                  <a:srgbClr val="A50026"/>
                </a:solidFill>
              </a:rPr>
              <a:t>300</a:t>
            </a:r>
            <a:r>
              <a:rPr lang="en-US" dirty="0"/>
              <a:t> minutes</a:t>
            </a:r>
            <a:r>
              <a:rPr lang="en-US" dirty="0" smtClean="0"/>
              <a:t>.</a:t>
            </a:r>
          </a:p>
          <a:p>
            <a:pPr marL="0" indent="0">
              <a:buNone/>
            </a:pPr>
            <a:endParaRPr lang="en-US" dirty="0"/>
          </a:p>
          <a:p>
            <a:r>
              <a:rPr lang="en-US" b="1" dirty="0"/>
              <a:t>Level 2 Aggregation: </a:t>
            </a:r>
            <a:r>
              <a:rPr lang="en-US" dirty="0" smtClean="0"/>
              <a:t/>
            </a:r>
            <a:br>
              <a:rPr lang="en-US" dirty="0" smtClean="0"/>
            </a:br>
            <a:r>
              <a:rPr lang="en-US" dirty="0" smtClean="0"/>
              <a:t>If </a:t>
            </a:r>
            <a:r>
              <a:rPr lang="en-US" dirty="0"/>
              <a:t>more than </a:t>
            </a:r>
            <a:r>
              <a:rPr lang="en-US" b="1" dirty="0">
                <a:solidFill>
                  <a:srgbClr val="A50026"/>
                </a:solidFill>
              </a:rPr>
              <a:t>100000</a:t>
            </a:r>
            <a:r>
              <a:rPr lang="en-US" dirty="0"/>
              <a:t> matching events are logged per minute after Level 1 Aggregation is reached, events with the same Signature ID and Source IP will be grouped, ignoring Destination </a:t>
            </a:r>
            <a:r>
              <a:rPr lang="en-US" dirty="0" smtClean="0"/>
              <a:t>IP.</a:t>
            </a:r>
          </a:p>
          <a:p>
            <a:endParaRPr lang="en-US" dirty="0"/>
          </a:p>
          <a:p>
            <a:r>
              <a:rPr lang="en-US" b="1" dirty="0" smtClean="0"/>
              <a:t>Level </a:t>
            </a:r>
            <a:r>
              <a:rPr lang="en-US" b="1" dirty="0"/>
              <a:t>3 Aggregation: </a:t>
            </a:r>
            <a:r>
              <a:rPr lang="en-US" dirty="0" smtClean="0"/>
              <a:t/>
            </a:r>
            <a:br>
              <a:rPr lang="en-US" dirty="0" smtClean="0"/>
            </a:br>
            <a:r>
              <a:rPr lang="en-US" dirty="0" smtClean="0"/>
              <a:t>If </a:t>
            </a:r>
            <a:r>
              <a:rPr lang="en-US" dirty="0"/>
              <a:t>more than </a:t>
            </a:r>
            <a:r>
              <a:rPr lang="en-US" b="1" dirty="0">
                <a:solidFill>
                  <a:srgbClr val="A50026"/>
                </a:solidFill>
              </a:rPr>
              <a:t>150000</a:t>
            </a:r>
            <a:r>
              <a:rPr lang="en-US" dirty="0"/>
              <a:t> matching events are logged per minute after Level 2 Aggregation is reached, events with the same Signature ID will be grouped, ignoring Source and Destination IPs.</a:t>
            </a:r>
          </a:p>
          <a:p>
            <a:endParaRPr lang="en-US" dirty="0"/>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386122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3441254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Aggregation - Low</a:t>
            </a:r>
            <a:endParaRPr lang="en-US" dirty="0"/>
          </a:p>
        </p:txBody>
      </p:sp>
      <p:sp>
        <p:nvSpPr>
          <p:cNvPr id="3" name="Content Placeholder 2"/>
          <p:cNvSpPr>
            <a:spLocks noGrp="1"/>
          </p:cNvSpPr>
          <p:nvPr>
            <p:ph idx="1"/>
          </p:nvPr>
        </p:nvSpPr>
        <p:spPr/>
        <p:txBody>
          <a:bodyPr/>
          <a:lstStyle/>
          <a:p>
            <a:r>
              <a:rPr lang="en-US" b="1" dirty="0"/>
              <a:t>Level 1 Aggregation: </a:t>
            </a:r>
            <a:r>
              <a:rPr lang="en-US" dirty="0" smtClean="0"/>
              <a:t/>
            </a:r>
            <a:br>
              <a:rPr lang="en-US" dirty="0" smtClean="0"/>
            </a:br>
            <a:r>
              <a:rPr lang="en-US" dirty="0" smtClean="0"/>
              <a:t>Events </a:t>
            </a:r>
            <a:r>
              <a:rPr lang="en-US" dirty="0"/>
              <a:t>with the same Signature ID, Source and Destination </a:t>
            </a:r>
            <a:r>
              <a:rPr lang="en-US" dirty="0" smtClean="0"/>
              <a:t>IPs </a:t>
            </a:r>
            <a:r>
              <a:rPr lang="en-US" dirty="0"/>
              <a:t>will be grouped into one event record, if the time between events is no greater than </a:t>
            </a:r>
            <a:r>
              <a:rPr lang="en-US" b="1" dirty="0">
                <a:solidFill>
                  <a:srgbClr val="A50026"/>
                </a:solidFill>
              </a:rPr>
              <a:t>5</a:t>
            </a:r>
            <a:r>
              <a:rPr lang="en-US" b="1" dirty="0"/>
              <a:t> </a:t>
            </a:r>
            <a:r>
              <a:rPr lang="en-US" dirty="0"/>
              <a:t>minutes. If the record continues to aggregate events, a new record will get created after </a:t>
            </a:r>
            <a:r>
              <a:rPr lang="en-US" b="1" dirty="0">
                <a:solidFill>
                  <a:srgbClr val="A50026"/>
                </a:solidFill>
              </a:rPr>
              <a:t>60</a:t>
            </a:r>
            <a:r>
              <a:rPr lang="en-US" b="1" dirty="0"/>
              <a:t> </a:t>
            </a:r>
            <a:r>
              <a:rPr lang="en-US" dirty="0"/>
              <a:t>minutes</a:t>
            </a:r>
            <a:r>
              <a:rPr lang="en-US" dirty="0" smtClean="0"/>
              <a:t>.</a:t>
            </a:r>
          </a:p>
          <a:p>
            <a:pPr marL="0" indent="0">
              <a:buNone/>
            </a:pPr>
            <a:endParaRPr lang="en-US" dirty="0"/>
          </a:p>
          <a:p>
            <a:r>
              <a:rPr lang="en-US" b="1" dirty="0"/>
              <a:t>Level 2 Aggregation: </a:t>
            </a:r>
            <a:r>
              <a:rPr lang="en-US" dirty="0" smtClean="0"/>
              <a:t/>
            </a:r>
            <a:br>
              <a:rPr lang="en-US" dirty="0" smtClean="0"/>
            </a:br>
            <a:r>
              <a:rPr lang="en-US" dirty="0" smtClean="0"/>
              <a:t>If </a:t>
            </a:r>
            <a:r>
              <a:rPr lang="en-US" dirty="0"/>
              <a:t>more than </a:t>
            </a:r>
            <a:r>
              <a:rPr lang="en-US" b="1" dirty="0">
                <a:solidFill>
                  <a:srgbClr val="A50026"/>
                </a:solidFill>
              </a:rPr>
              <a:t>500000</a:t>
            </a:r>
            <a:r>
              <a:rPr lang="en-US" b="1" dirty="0"/>
              <a:t> </a:t>
            </a:r>
            <a:r>
              <a:rPr lang="en-US" dirty="0"/>
              <a:t>matching events are logged per minute after Level 1 Aggregation is reached, events with the same Signature ID and Source IP will be grouped, ignoring Destination </a:t>
            </a:r>
            <a:r>
              <a:rPr lang="en-US" dirty="0" smtClean="0"/>
              <a:t>IP.</a:t>
            </a:r>
          </a:p>
          <a:p>
            <a:endParaRPr lang="en-US" dirty="0"/>
          </a:p>
          <a:p>
            <a:r>
              <a:rPr lang="en-US" b="1" dirty="0" smtClean="0"/>
              <a:t>Level </a:t>
            </a:r>
            <a:r>
              <a:rPr lang="en-US" b="1" dirty="0"/>
              <a:t>3 Aggregation: </a:t>
            </a:r>
            <a:r>
              <a:rPr lang="en-US" dirty="0" smtClean="0"/>
              <a:t/>
            </a:r>
            <a:br>
              <a:rPr lang="en-US" dirty="0" smtClean="0"/>
            </a:br>
            <a:r>
              <a:rPr lang="en-US" dirty="0" smtClean="0"/>
              <a:t>If </a:t>
            </a:r>
            <a:r>
              <a:rPr lang="en-US" dirty="0"/>
              <a:t>more than </a:t>
            </a:r>
            <a:r>
              <a:rPr lang="en-US" b="1" dirty="0">
                <a:solidFill>
                  <a:srgbClr val="A50026"/>
                </a:solidFill>
              </a:rPr>
              <a:t>500000</a:t>
            </a:r>
            <a:r>
              <a:rPr lang="en-US" b="1" dirty="0"/>
              <a:t> </a:t>
            </a:r>
            <a:r>
              <a:rPr lang="en-US" dirty="0"/>
              <a:t>matching events are logged per minute after Level 2 Aggregation is reached, events with the same Signature ID will be grouped, ignoring Source and Destination </a:t>
            </a:r>
            <a:r>
              <a:rPr lang="en-US" dirty="0" smtClean="0"/>
              <a:t>IPs.</a:t>
            </a:r>
            <a:endParaRPr lang="en-US" dirty="0"/>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319865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1503113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Aggregation - Custom</a:t>
            </a:r>
            <a:endParaRPr lang="en-US" dirty="0"/>
          </a:p>
        </p:txBody>
      </p:sp>
      <p:sp>
        <p:nvSpPr>
          <p:cNvPr id="3" name="Content Placeholder 2"/>
          <p:cNvSpPr>
            <a:spLocks noGrp="1"/>
          </p:cNvSpPr>
          <p:nvPr>
            <p:ph idx="1"/>
          </p:nvPr>
        </p:nvSpPr>
        <p:spPr/>
        <p:txBody>
          <a:bodyPr/>
          <a:lstStyle/>
          <a:p>
            <a:r>
              <a:rPr lang="en-US" b="1" dirty="0"/>
              <a:t>Level 1 Aggregation: </a:t>
            </a:r>
            <a:r>
              <a:rPr lang="en-US" dirty="0" smtClean="0"/>
              <a:t/>
            </a:r>
            <a:br>
              <a:rPr lang="en-US" dirty="0" smtClean="0"/>
            </a:br>
            <a:r>
              <a:rPr lang="en-US" dirty="0" smtClean="0"/>
              <a:t>Events </a:t>
            </a:r>
            <a:r>
              <a:rPr lang="en-US" dirty="0"/>
              <a:t>with the same Signature ID, Source and Destination IPs will be grouped into one event record, if the time between events is no greater than </a:t>
            </a:r>
            <a:r>
              <a:rPr lang="en-US" b="1" dirty="0">
                <a:solidFill>
                  <a:srgbClr val="800000"/>
                </a:solidFill>
              </a:rPr>
              <a:t>(select setting) </a:t>
            </a:r>
            <a:r>
              <a:rPr lang="en-US" dirty="0"/>
              <a:t>minutes. If the record continues to aggregate events, a new record will get created after </a:t>
            </a:r>
            <a:r>
              <a:rPr lang="en-US" b="1" dirty="0">
                <a:solidFill>
                  <a:srgbClr val="800000"/>
                </a:solidFill>
              </a:rPr>
              <a:t>(select setting) </a:t>
            </a:r>
            <a:r>
              <a:rPr lang="en-US" dirty="0"/>
              <a:t>minutes</a:t>
            </a:r>
            <a:r>
              <a:rPr lang="en-US" dirty="0" smtClean="0"/>
              <a:t>.</a:t>
            </a:r>
          </a:p>
          <a:p>
            <a:pPr marL="0" indent="0">
              <a:buNone/>
            </a:pPr>
            <a:endParaRPr lang="en-US" dirty="0"/>
          </a:p>
          <a:p>
            <a:r>
              <a:rPr lang="en-US" b="1" dirty="0"/>
              <a:t>Level 2 Aggregation: </a:t>
            </a:r>
            <a:r>
              <a:rPr lang="en-US" dirty="0" smtClean="0"/>
              <a:t/>
            </a:r>
            <a:br>
              <a:rPr lang="en-US" dirty="0" smtClean="0"/>
            </a:br>
            <a:r>
              <a:rPr lang="en-US" dirty="0" smtClean="0"/>
              <a:t>If </a:t>
            </a:r>
            <a:r>
              <a:rPr lang="en-US" dirty="0"/>
              <a:t>more than </a:t>
            </a:r>
            <a:r>
              <a:rPr lang="en-US" b="1" dirty="0">
                <a:solidFill>
                  <a:srgbClr val="800000"/>
                </a:solidFill>
              </a:rPr>
              <a:t>(select setting) </a:t>
            </a:r>
            <a:r>
              <a:rPr lang="en-US" dirty="0"/>
              <a:t>matching events are logged per minute after Level 1 Aggregation is reached, events with the same Signature ID and Source IP will be grouped, ignoring Destination IP</a:t>
            </a:r>
            <a:r>
              <a:rPr lang="en-US" dirty="0" smtClean="0"/>
              <a:t>.</a:t>
            </a:r>
          </a:p>
          <a:p>
            <a:pPr marL="0" indent="0">
              <a:buNone/>
            </a:pPr>
            <a:endParaRPr lang="en-US" dirty="0"/>
          </a:p>
          <a:p>
            <a:r>
              <a:rPr lang="en-US" b="1" dirty="0"/>
              <a:t>Level 3 Aggregation: </a:t>
            </a:r>
            <a:r>
              <a:rPr lang="en-US" dirty="0" smtClean="0"/>
              <a:t/>
            </a:r>
            <a:br>
              <a:rPr lang="en-US" dirty="0" smtClean="0"/>
            </a:br>
            <a:r>
              <a:rPr lang="en-US" dirty="0" smtClean="0"/>
              <a:t>If </a:t>
            </a:r>
            <a:r>
              <a:rPr lang="en-US" dirty="0"/>
              <a:t>more than </a:t>
            </a:r>
            <a:r>
              <a:rPr lang="en-US" b="1" dirty="0">
                <a:solidFill>
                  <a:srgbClr val="800000"/>
                </a:solidFill>
              </a:rPr>
              <a:t>(select setting) </a:t>
            </a:r>
            <a:r>
              <a:rPr lang="en-US" dirty="0"/>
              <a:t>matching events are logged per minute after Level 2 Aggregation is reached, events with the same Signature ID will be grouped, ignoring Source and Destination IPs.</a:t>
            </a:r>
          </a:p>
          <a:p>
            <a:endParaRPr lang="en-US" dirty="0"/>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30181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smtClean="0"/>
              <a:t>Module Objectives</a:t>
            </a:r>
          </a:p>
        </p:txBody>
      </p:sp>
      <p:sp>
        <p:nvSpPr>
          <p:cNvPr id="5" name="Footer Placeholder 4"/>
          <p:cNvSpPr>
            <a:spLocks noGrp="1"/>
          </p:cNvSpPr>
          <p:nvPr>
            <p:ph type="ftr" sz="quarter" idx="3"/>
          </p:nvPr>
        </p:nvSpPr>
        <p:spPr/>
        <p:txBody>
          <a:bodyPr/>
          <a:lstStyle/>
          <a:p>
            <a:pPr algn="r"/>
            <a:r>
              <a:rPr lang="en-US" sz="900" dirty="0" smtClean="0"/>
              <a:t>Aggregation</a:t>
            </a:r>
            <a:endParaRPr lang="en-US" sz="900" dirty="0"/>
          </a:p>
        </p:txBody>
      </p:sp>
      <p:sp>
        <p:nvSpPr>
          <p:cNvPr id="29698" name="Rectangle 3"/>
          <p:cNvSpPr>
            <a:spLocks noGrp="1" noChangeArrowheads="1"/>
          </p:cNvSpPr>
          <p:nvPr>
            <p:ph type="body" sz="quarter" idx="4294967295"/>
          </p:nvPr>
        </p:nvSpPr>
        <p:spPr bwMode="auto">
          <a:xfrm>
            <a:off x="152400" y="1162110"/>
            <a:ext cx="8839200" cy="495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2400" dirty="0" smtClean="0">
                <a:latin typeface="Arial" charset="0"/>
                <a:cs typeface="Arial" charset="0"/>
              </a:rPr>
              <a:t>Upon completion of this module, you will be able to:</a:t>
            </a:r>
          </a:p>
          <a:p>
            <a:pPr eaLnBrk="1" hangingPunct="1">
              <a:buFontTx/>
              <a:buNone/>
            </a:pPr>
            <a:endParaRPr lang="en-US" sz="2400" dirty="0" smtClean="0">
              <a:latin typeface="Arial" charset="0"/>
              <a:cs typeface="Arial" charset="0"/>
            </a:endParaRPr>
          </a:p>
          <a:p>
            <a:pPr lvl="1" eaLnBrk="1" hangingPunct="1">
              <a:buFont typeface="Arial" charset="0"/>
              <a:buChar char="•"/>
            </a:pPr>
            <a:r>
              <a:rPr lang="en-US" sz="2000" dirty="0" smtClean="0">
                <a:latin typeface="Arial" charset="0"/>
                <a:cs typeface="Arial" charset="0"/>
              </a:rPr>
              <a:t>List and define the advantages and nuances associated with event aggregation.</a:t>
            </a:r>
          </a:p>
          <a:p>
            <a:pPr lvl="1" eaLnBrk="1" hangingPunct="1">
              <a:buFont typeface="Arial" charset="0"/>
              <a:buChar char="•"/>
            </a:pPr>
            <a:r>
              <a:rPr lang="en-US" sz="2000" dirty="0" smtClean="0">
                <a:latin typeface="Arial" charset="0"/>
                <a:cs typeface="Arial" charset="0"/>
              </a:rPr>
              <a:t>Choose an optimized event aggregation setting that meets your environment requirements. </a:t>
            </a:r>
          </a:p>
          <a:p>
            <a:pPr lvl="1" eaLnBrk="1" hangingPunct="1">
              <a:buFont typeface="Arial" charset="0"/>
              <a:buChar char="•"/>
            </a:pPr>
            <a:r>
              <a:rPr lang="en-US" sz="2000" dirty="0" smtClean="0">
                <a:latin typeface="Arial" charset="0"/>
                <a:cs typeface="Arial" charset="0"/>
              </a:rPr>
              <a:t>Customize event aggregation fields on a per signature basis.</a:t>
            </a:r>
          </a:p>
          <a:p>
            <a:pPr lvl="1" eaLnBrk="1" hangingPunct="1">
              <a:buFont typeface="Arial" charset="0"/>
              <a:buChar char="•"/>
            </a:pPr>
            <a:r>
              <a:rPr lang="en-US" sz="2000" dirty="0" smtClean="0">
                <a:latin typeface="Arial" charset="0"/>
                <a:cs typeface="Arial" charset="0"/>
              </a:rPr>
              <a:t>List and define the advantage and nuances associated with flow aggregation.</a:t>
            </a:r>
          </a:p>
          <a:p>
            <a:pPr lvl="1" eaLnBrk="1" hangingPunct="1">
              <a:buFont typeface="Arial" charset="0"/>
              <a:buChar char="•"/>
            </a:pPr>
            <a:r>
              <a:rPr lang="en-US" sz="2000" dirty="0" smtClean="0">
                <a:latin typeface="Arial" charset="0"/>
                <a:cs typeface="Arial" charset="0"/>
              </a:rPr>
              <a:t>Customize flow aggregation port settings to me your network flow monitoring needs.</a:t>
            </a:r>
          </a:p>
          <a:p>
            <a:pPr lvl="1" eaLnBrk="1" hangingPunct="1">
              <a:buFont typeface="Arial" charset="0"/>
              <a:buChar char="•"/>
            </a:pPr>
            <a:endParaRPr lang="en-US" sz="2000" dirty="0" smtClean="0">
              <a:latin typeface="Arial" charset="0"/>
              <a:cs typeface="Arial" charset="0"/>
            </a:endParaRPr>
          </a:p>
          <a:p>
            <a:pPr lvl="1" eaLnBrk="1" hangingPunct="1">
              <a:buFont typeface="Arial" charset="0"/>
              <a:buChar char="•"/>
            </a:pPr>
            <a:endParaRPr lang="en-US" sz="2000" dirty="0" smtClean="0">
              <a:latin typeface="Arial" charset="0"/>
              <a:cs typeface="Arial" charset="0"/>
            </a:endParaRPr>
          </a:p>
          <a:p>
            <a:pPr eaLnBrk="1" hangingPunct="1"/>
            <a:endParaRPr lang="en-US" sz="24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Customized Event Fields Aggregation </a:t>
            </a:r>
            <a:endParaRPr lang="en-US" dirty="0"/>
          </a:p>
        </p:txBody>
      </p:sp>
      <p:sp>
        <p:nvSpPr>
          <p:cNvPr id="3" name="Content Placeholder 2"/>
          <p:cNvSpPr>
            <a:spLocks noGrp="1"/>
          </p:cNvSpPr>
          <p:nvPr>
            <p:ph idx="1"/>
          </p:nvPr>
        </p:nvSpPr>
        <p:spPr/>
        <p:txBody>
          <a:bodyPr/>
          <a:lstStyle/>
          <a:p>
            <a:pPr>
              <a:spcAft>
                <a:spcPts val="600"/>
              </a:spcAft>
            </a:pPr>
            <a:r>
              <a:rPr lang="en-US" dirty="0" smtClean="0"/>
              <a:t>By default </a:t>
            </a:r>
            <a:r>
              <a:rPr lang="en-US" dirty="0"/>
              <a:t>a</a:t>
            </a:r>
            <a:r>
              <a:rPr lang="en-US" dirty="0" smtClean="0"/>
              <a:t>ggregation occurs based </a:t>
            </a:r>
            <a:r>
              <a:rPr lang="en-US" dirty="0"/>
              <a:t>on the source IP, destination IP, and signature </a:t>
            </a:r>
            <a:r>
              <a:rPr lang="en-US" dirty="0" smtClean="0"/>
              <a:t>ID fields but this may not be optimal for all events</a:t>
            </a:r>
            <a:r>
              <a:rPr lang="en-US" dirty="0"/>
              <a:t> </a:t>
            </a:r>
            <a:r>
              <a:rPr lang="en-US" dirty="0" smtClean="0"/>
              <a:t>such as:</a:t>
            </a:r>
          </a:p>
          <a:p>
            <a:pPr lvl="2">
              <a:spcAft>
                <a:spcPts val="600"/>
              </a:spcAft>
            </a:pPr>
            <a:r>
              <a:rPr lang="en-US" dirty="0" smtClean="0"/>
              <a:t>Authentication Events</a:t>
            </a:r>
          </a:p>
          <a:p>
            <a:pPr lvl="2">
              <a:spcAft>
                <a:spcPts val="600"/>
              </a:spcAft>
            </a:pPr>
            <a:r>
              <a:rPr lang="en-US" dirty="0" smtClean="0"/>
              <a:t>DNS Events</a:t>
            </a:r>
          </a:p>
          <a:p>
            <a:pPr lvl="2">
              <a:spcAft>
                <a:spcPts val="600"/>
              </a:spcAft>
            </a:pPr>
            <a:r>
              <a:rPr lang="en-US" dirty="0" smtClean="0"/>
              <a:t>URL Monitoring Events</a:t>
            </a:r>
          </a:p>
          <a:p>
            <a:pPr lvl="2">
              <a:spcAft>
                <a:spcPts val="600"/>
              </a:spcAft>
            </a:pPr>
            <a:r>
              <a:rPr lang="en-US" dirty="0" smtClean="0"/>
              <a:t>Any event that requires preserving more than just the original event details and IPs</a:t>
            </a:r>
          </a:p>
          <a:p>
            <a:pPr>
              <a:spcAft>
                <a:spcPts val="600"/>
              </a:spcAft>
            </a:pPr>
            <a:r>
              <a:rPr lang="en-US" dirty="0"/>
              <a:t>Aggregation can be used to meet compliance </a:t>
            </a:r>
            <a:r>
              <a:rPr lang="en-US" dirty="0" smtClean="0"/>
              <a:t>requirements</a:t>
            </a:r>
          </a:p>
          <a:p>
            <a:pPr>
              <a:spcAft>
                <a:spcPts val="600"/>
              </a:spcAft>
            </a:pPr>
            <a:r>
              <a:rPr lang="en-US" dirty="0" smtClean="0"/>
              <a:t>The </a:t>
            </a:r>
            <a:r>
              <a:rPr lang="en-US" dirty="0" smtClean="0"/>
              <a:t>ability to perform event investigations or track policy violations can be directly impacted for DNS and URL based monitoring</a:t>
            </a:r>
          </a:p>
          <a:p>
            <a:pPr>
              <a:spcAft>
                <a:spcPts val="600"/>
              </a:spcAft>
            </a:pPr>
            <a:r>
              <a:rPr lang="en-US" dirty="0"/>
              <a:t>Aggregation on a per Signature can be customized to preserve the relevant details of the </a:t>
            </a:r>
            <a:r>
              <a:rPr lang="en-US" dirty="0" smtClean="0"/>
              <a:t>event and solves these issues</a:t>
            </a:r>
          </a:p>
          <a:p>
            <a:pPr lvl="2">
              <a:spcAft>
                <a:spcPts val="600"/>
              </a:spcAft>
            </a:pPr>
            <a:r>
              <a:rPr lang="en-US" dirty="0" smtClean="0"/>
              <a:t>Remember that the ELM will always store every event in an un-aggregated format if you need additional details</a:t>
            </a:r>
            <a:endParaRPr lang="en-US" dirty="0"/>
          </a:p>
          <a:p>
            <a:pPr marL="0" indent="0">
              <a:buNone/>
            </a:pPr>
            <a:r>
              <a:rPr lang="en-US" dirty="0" smtClean="0"/>
              <a:t>  </a:t>
            </a:r>
          </a:p>
          <a:p>
            <a:pPr lvl="2"/>
            <a:endParaRPr lang="en-US" dirty="0"/>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4087457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Field Aggregation Example</a:t>
            </a:r>
            <a:endParaRPr lang="en-US" dirty="0"/>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sp>
        <p:nvSpPr>
          <p:cNvPr id="5" name="TextBox 4"/>
          <p:cNvSpPr txBox="1"/>
          <p:nvPr/>
        </p:nvSpPr>
        <p:spPr>
          <a:xfrm>
            <a:off x="533400" y="661611"/>
            <a:ext cx="8077200" cy="400110"/>
          </a:xfrm>
          <a:prstGeom prst="rect">
            <a:avLst/>
          </a:prstGeom>
          <a:noFill/>
        </p:spPr>
        <p:txBody>
          <a:bodyPr wrap="square" rtlCol="0">
            <a:spAutoFit/>
          </a:bodyPr>
          <a:lstStyle/>
          <a:p>
            <a:pPr algn="ctr"/>
            <a:r>
              <a:rPr lang="en-US" sz="2000" b="1" dirty="0" smtClean="0">
                <a:solidFill>
                  <a:srgbClr val="800000"/>
                </a:solidFill>
              </a:rPr>
              <a:t>Un-Aggregated Events</a:t>
            </a:r>
            <a:endParaRPr lang="en-US" sz="2000" b="1" dirty="0">
              <a:solidFill>
                <a:srgbClr val="8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52172165"/>
              </p:ext>
            </p:extLst>
          </p:nvPr>
        </p:nvGraphicFramePr>
        <p:xfrm>
          <a:off x="533401" y="1066801"/>
          <a:ext cx="8077199" cy="2133600"/>
        </p:xfrm>
        <a:graphic>
          <a:graphicData uri="http://schemas.openxmlformats.org/drawingml/2006/table">
            <a:tbl>
              <a:tblPr firstRow="1" bandRow="1">
                <a:tableStyleId>{5C22544A-7EE6-4342-B048-85BDC9FD1C3A}</a:tableStyleId>
              </a:tblPr>
              <a:tblGrid>
                <a:gridCol w="734289"/>
                <a:gridCol w="867798"/>
                <a:gridCol w="934552"/>
                <a:gridCol w="1120958"/>
                <a:gridCol w="1219200"/>
                <a:gridCol w="1219200"/>
                <a:gridCol w="1143000"/>
                <a:gridCol w="838202"/>
              </a:tblGrid>
              <a:tr h="218440">
                <a:tc>
                  <a:txBody>
                    <a:bodyPr/>
                    <a:lstStyle/>
                    <a:p>
                      <a:r>
                        <a:rPr lang="en-US" sz="1400" dirty="0" smtClean="0"/>
                        <a:t>SigID</a:t>
                      </a:r>
                      <a:endParaRPr lang="en-US" sz="1400" dirty="0"/>
                    </a:p>
                  </a:txBody>
                  <a:tcPr>
                    <a:solidFill>
                      <a:srgbClr val="A50026"/>
                    </a:solidFill>
                  </a:tcPr>
                </a:tc>
                <a:tc>
                  <a:txBody>
                    <a:bodyPr/>
                    <a:lstStyle/>
                    <a:p>
                      <a:r>
                        <a:rPr lang="en-US" sz="1400" dirty="0" smtClean="0"/>
                        <a:t>SRC</a:t>
                      </a:r>
                      <a:r>
                        <a:rPr lang="en-US" sz="1400" baseline="0" dirty="0" smtClean="0"/>
                        <a:t> IP</a:t>
                      </a:r>
                      <a:endParaRPr lang="en-US" sz="1400" dirty="0"/>
                    </a:p>
                  </a:txBody>
                  <a:tcPr>
                    <a:solidFill>
                      <a:srgbClr val="A50026"/>
                    </a:solidFill>
                  </a:tcPr>
                </a:tc>
                <a:tc>
                  <a:txBody>
                    <a:bodyPr/>
                    <a:lstStyle/>
                    <a:p>
                      <a:r>
                        <a:rPr lang="en-US" sz="1400" dirty="0" smtClean="0"/>
                        <a:t>DST IP</a:t>
                      </a:r>
                      <a:endParaRPr lang="en-US" sz="1400" dirty="0"/>
                    </a:p>
                  </a:txBody>
                  <a:tcPr>
                    <a:solidFill>
                      <a:srgbClr val="A50026"/>
                    </a:solidFill>
                  </a:tcPr>
                </a:tc>
                <a:tc>
                  <a:txBody>
                    <a:bodyPr/>
                    <a:lstStyle/>
                    <a:p>
                      <a:r>
                        <a:rPr lang="en-US" sz="1400" dirty="0" smtClean="0"/>
                        <a:t>Event</a:t>
                      </a:r>
                      <a:endParaRPr lang="en-US" sz="1400" dirty="0"/>
                    </a:p>
                  </a:txBody>
                  <a:tcPr>
                    <a:solidFill>
                      <a:srgbClr val="A50026"/>
                    </a:solidFill>
                  </a:tcPr>
                </a:tc>
                <a:tc>
                  <a:txBody>
                    <a:bodyPr/>
                    <a:lstStyle/>
                    <a:p>
                      <a:r>
                        <a:rPr lang="en-US" sz="1400" dirty="0" smtClean="0"/>
                        <a:t>Username</a:t>
                      </a:r>
                      <a:endParaRPr lang="en-US" sz="1400" dirty="0"/>
                    </a:p>
                  </a:txBody>
                  <a:tcPr>
                    <a:solidFill>
                      <a:srgbClr val="A50026"/>
                    </a:solidFill>
                  </a:tcPr>
                </a:tc>
                <a:tc>
                  <a:txBody>
                    <a:bodyPr/>
                    <a:lstStyle/>
                    <a:p>
                      <a:r>
                        <a:rPr lang="en-US" sz="1400" dirty="0" smtClean="0"/>
                        <a:t>First Time</a:t>
                      </a:r>
                      <a:endParaRPr lang="en-US" sz="1400" dirty="0"/>
                    </a:p>
                  </a:txBody>
                  <a:tcPr>
                    <a:solidFill>
                      <a:srgbClr val="A50026"/>
                    </a:solidFill>
                  </a:tcPr>
                </a:tc>
                <a:tc>
                  <a:txBody>
                    <a:bodyPr/>
                    <a:lstStyle/>
                    <a:p>
                      <a:r>
                        <a:rPr lang="en-US" sz="1400" dirty="0" smtClean="0"/>
                        <a:t>Last Time</a:t>
                      </a:r>
                      <a:endParaRPr lang="en-US" sz="1400" dirty="0"/>
                    </a:p>
                  </a:txBody>
                  <a:tcPr>
                    <a:solidFill>
                      <a:srgbClr val="A50026"/>
                    </a:solidFill>
                  </a:tcPr>
                </a:tc>
                <a:tc>
                  <a:txBody>
                    <a:bodyPr/>
                    <a:lstStyle/>
                    <a:p>
                      <a:r>
                        <a:rPr lang="en-US" sz="1400" dirty="0" smtClean="0"/>
                        <a:t>Count</a:t>
                      </a:r>
                      <a:endParaRPr lang="en-US" sz="1400" dirty="0"/>
                    </a:p>
                  </a:txBody>
                  <a:tcPr>
                    <a:solidFill>
                      <a:srgbClr val="A50026"/>
                    </a:solidFill>
                  </a:tcPr>
                </a:tc>
              </a:tr>
              <a:tr h="218440">
                <a:tc>
                  <a:txBody>
                    <a:bodyPr/>
                    <a:lstStyle/>
                    <a:p>
                      <a:r>
                        <a:rPr lang="en-US" sz="1400" dirty="0" smtClean="0"/>
                        <a:t>0001</a:t>
                      </a:r>
                      <a:endParaRPr lang="en-US" sz="1400" dirty="0"/>
                    </a:p>
                  </a:txBody>
                  <a:tcPr/>
                </a:tc>
                <a:tc>
                  <a:txBody>
                    <a:bodyPr/>
                    <a:lstStyle/>
                    <a:p>
                      <a:r>
                        <a:rPr lang="en-US" sz="1400" dirty="0" smtClean="0"/>
                        <a:t>1.1.1.1</a:t>
                      </a:r>
                      <a:endParaRPr lang="en-US" sz="1400" dirty="0"/>
                    </a:p>
                  </a:txBody>
                  <a:tcPr/>
                </a:tc>
                <a:tc>
                  <a:txBody>
                    <a:bodyPr/>
                    <a:lstStyle/>
                    <a:p>
                      <a:r>
                        <a:rPr lang="en-US" sz="1400" dirty="0" smtClean="0"/>
                        <a:t>2.2.2.2</a:t>
                      </a:r>
                      <a:endParaRPr lang="en-US" sz="1400" dirty="0"/>
                    </a:p>
                  </a:txBody>
                  <a:tcPr/>
                </a:tc>
                <a:tc>
                  <a:txBody>
                    <a:bodyPr/>
                    <a:lstStyle/>
                    <a:p>
                      <a:r>
                        <a:rPr lang="en-US" sz="1400" dirty="0" smtClean="0"/>
                        <a:t>Login</a:t>
                      </a:r>
                      <a:endParaRPr lang="en-US" sz="1400" dirty="0"/>
                    </a:p>
                  </a:txBody>
                  <a:tcPr/>
                </a:tc>
                <a:tc>
                  <a:txBody>
                    <a:bodyPr/>
                    <a:lstStyle/>
                    <a:p>
                      <a:r>
                        <a:rPr lang="en-US" sz="1400" dirty="0" smtClean="0"/>
                        <a:t>Bob</a:t>
                      </a:r>
                      <a:endParaRPr lang="en-US" sz="1400" dirty="0"/>
                    </a:p>
                  </a:txBody>
                  <a:tcPr/>
                </a:tc>
                <a:tc>
                  <a:txBody>
                    <a:bodyPr/>
                    <a:lstStyle/>
                    <a:p>
                      <a:r>
                        <a:rPr lang="en-US" sz="1400" dirty="0" smtClean="0"/>
                        <a:t>01:00:01</a:t>
                      </a:r>
                      <a:endParaRPr lang="en-US" sz="1400" dirty="0"/>
                    </a:p>
                  </a:txBody>
                  <a:tcPr/>
                </a:tc>
                <a:tc>
                  <a:txBody>
                    <a:bodyPr/>
                    <a:lstStyle/>
                    <a:p>
                      <a:r>
                        <a:rPr lang="en-US" sz="1400" dirty="0" smtClean="0"/>
                        <a:t>01:00:01</a:t>
                      </a:r>
                      <a:endParaRPr lang="en-US" sz="1400" dirty="0"/>
                    </a:p>
                  </a:txBody>
                  <a:tcPr/>
                </a:tc>
                <a:tc>
                  <a:txBody>
                    <a:bodyPr/>
                    <a:lstStyle/>
                    <a:p>
                      <a:r>
                        <a:rPr lang="en-US" sz="1400" dirty="0" smtClean="0"/>
                        <a:t>1</a:t>
                      </a:r>
                      <a:endParaRPr lang="en-US" sz="1400" dirty="0"/>
                    </a:p>
                  </a:txBody>
                  <a:tcPr/>
                </a:tc>
              </a:tr>
              <a:tr h="218440">
                <a:tc>
                  <a:txBody>
                    <a:bodyPr/>
                    <a:lstStyle/>
                    <a:p>
                      <a:r>
                        <a:rPr lang="en-US" sz="1400" dirty="0" smtClean="0"/>
                        <a:t>0001</a:t>
                      </a:r>
                      <a:endParaRPr lang="en-US" sz="1400" dirty="0"/>
                    </a:p>
                  </a:txBody>
                  <a:tcPr/>
                </a:tc>
                <a:tc>
                  <a:txBody>
                    <a:bodyPr/>
                    <a:lstStyle/>
                    <a:p>
                      <a:r>
                        <a:rPr lang="en-US" sz="1400" dirty="0" smtClean="0"/>
                        <a:t>1.1.1.1</a:t>
                      </a:r>
                      <a:endParaRPr lang="en-US" sz="1400" dirty="0"/>
                    </a:p>
                  </a:txBody>
                  <a:tcPr/>
                </a:tc>
                <a:tc>
                  <a:txBody>
                    <a:bodyPr/>
                    <a:lstStyle/>
                    <a:p>
                      <a:r>
                        <a:rPr lang="en-US" sz="1400" dirty="0" smtClean="0"/>
                        <a:t>2.2.2.2</a:t>
                      </a:r>
                      <a:endParaRPr lang="en-US" sz="1400" dirty="0"/>
                    </a:p>
                  </a:txBody>
                  <a:tcPr/>
                </a:tc>
                <a:tc>
                  <a:txBody>
                    <a:bodyPr/>
                    <a:lstStyle/>
                    <a:p>
                      <a:r>
                        <a:rPr lang="en-US" sz="1400" dirty="0" smtClean="0"/>
                        <a:t>Login</a:t>
                      </a:r>
                      <a:endParaRPr lang="en-US" sz="1400" dirty="0"/>
                    </a:p>
                  </a:txBody>
                  <a:tcPr/>
                </a:tc>
                <a:tc>
                  <a:txBody>
                    <a:bodyPr/>
                    <a:lstStyle/>
                    <a:p>
                      <a:r>
                        <a:rPr lang="en-US" sz="1400" dirty="0" smtClean="0"/>
                        <a:t>Tom</a:t>
                      </a:r>
                      <a:endParaRPr lang="en-US" sz="1400" dirty="0"/>
                    </a:p>
                  </a:txBody>
                  <a:tcPr/>
                </a:tc>
                <a:tc>
                  <a:txBody>
                    <a:bodyPr/>
                    <a:lstStyle/>
                    <a:p>
                      <a:r>
                        <a:rPr lang="en-US" sz="1400" dirty="0" smtClean="0"/>
                        <a:t>01:01:00</a:t>
                      </a:r>
                      <a:endParaRPr lang="en-US" sz="1400" dirty="0"/>
                    </a:p>
                  </a:txBody>
                  <a:tcPr/>
                </a:tc>
                <a:tc>
                  <a:txBody>
                    <a:bodyPr/>
                    <a:lstStyle/>
                    <a:p>
                      <a:r>
                        <a:rPr lang="en-US" sz="1400" dirty="0" smtClean="0"/>
                        <a:t>01:01:00</a:t>
                      </a:r>
                      <a:endParaRPr lang="en-US" sz="1400" dirty="0"/>
                    </a:p>
                  </a:txBody>
                  <a:tcPr/>
                </a:tc>
                <a:tc>
                  <a:txBody>
                    <a:bodyPr/>
                    <a:lstStyle/>
                    <a:p>
                      <a:r>
                        <a:rPr lang="en-US" sz="1400" dirty="0" smtClean="0"/>
                        <a:t>1</a:t>
                      </a:r>
                      <a:endParaRPr lang="en-US" sz="1400" dirty="0"/>
                    </a:p>
                  </a:txBody>
                  <a:tcPr/>
                </a:tc>
              </a:tr>
              <a:tr h="218440">
                <a:tc>
                  <a:txBody>
                    <a:bodyPr/>
                    <a:lstStyle/>
                    <a:p>
                      <a:r>
                        <a:rPr lang="en-US" sz="1400" dirty="0" smtClean="0"/>
                        <a:t>0001</a:t>
                      </a:r>
                      <a:endParaRPr lang="en-US" sz="1400" dirty="0"/>
                    </a:p>
                  </a:txBody>
                  <a:tcPr/>
                </a:tc>
                <a:tc>
                  <a:txBody>
                    <a:bodyPr/>
                    <a:lstStyle/>
                    <a:p>
                      <a:r>
                        <a:rPr lang="en-US" sz="1400" dirty="0" smtClean="0"/>
                        <a:t>1.1.1.1</a:t>
                      </a:r>
                      <a:endParaRPr lang="en-US" sz="1400" dirty="0"/>
                    </a:p>
                  </a:txBody>
                  <a:tcPr/>
                </a:tc>
                <a:tc>
                  <a:txBody>
                    <a:bodyPr/>
                    <a:lstStyle/>
                    <a:p>
                      <a:r>
                        <a:rPr lang="en-US" sz="1400" dirty="0" smtClean="0"/>
                        <a:t>2.2.2.2</a:t>
                      </a:r>
                      <a:endParaRPr lang="en-US" sz="1400" dirty="0"/>
                    </a:p>
                  </a:txBody>
                  <a:tcPr/>
                </a:tc>
                <a:tc>
                  <a:txBody>
                    <a:bodyPr/>
                    <a:lstStyle/>
                    <a:p>
                      <a:r>
                        <a:rPr lang="en-US" sz="1400" dirty="0" smtClean="0"/>
                        <a:t>Login</a:t>
                      </a:r>
                      <a:endParaRPr lang="en-US" sz="1400" dirty="0"/>
                    </a:p>
                  </a:txBody>
                  <a:tcPr/>
                </a:tc>
                <a:tc>
                  <a:txBody>
                    <a:bodyPr/>
                    <a:lstStyle/>
                    <a:p>
                      <a:r>
                        <a:rPr lang="en-US" sz="1400" dirty="0" smtClean="0"/>
                        <a:t>Jim</a:t>
                      </a:r>
                      <a:endParaRPr lang="en-US" sz="1400" dirty="0"/>
                    </a:p>
                  </a:txBody>
                  <a:tcPr/>
                </a:tc>
                <a:tc>
                  <a:txBody>
                    <a:bodyPr/>
                    <a:lstStyle/>
                    <a:p>
                      <a:r>
                        <a:rPr lang="en-US" sz="1400" dirty="0" smtClean="0"/>
                        <a:t>01:01:40</a:t>
                      </a:r>
                      <a:endParaRPr lang="en-US" sz="1400" dirty="0"/>
                    </a:p>
                  </a:txBody>
                  <a:tcPr/>
                </a:tc>
                <a:tc>
                  <a:txBody>
                    <a:bodyPr/>
                    <a:lstStyle/>
                    <a:p>
                      <a:r>
                        <a:rPr lang="en-US" sz="1400" dirty="0" smtClean="0"/>
                        <a:t>01:01:40</a:t>
                      </a:r>
                      <a:endParaRPr lang="en-US" sz="1400" dirty="0"/>
                    </a:p>
                  </a:txBody>
                  <a:tcPr/>
                </a:tc>
                <a:tc>
                  <a:txBody>
                    <a:bodyPr/>
                    <a:lstStyle/>
                    <a:p>
                      <a:r>
                        <a:rPr lang="en-US" sz="1400" dirty="0" smtClean="0"/>
                        <a:t>1</a:t>
                      </a:r>
                      <a:endParaRPr lang="en-US" sz="1400" dirty="0"/>
                    </a:p>
                  </a:txBody>
                  <a:tcPr/>
                </a:tc>
              </a:tr>
              <a:tr h="218440">
                <a:tc>
                  <a:txBody>
                    <a:bodyPr/>
                    <a:lstStyle/>
                    <a:p>
                      <a:r>
                        <a:rPr lang="en-US" sz="1400" dirty="0" smtClean="0"/>
                        <a:t>0001</a:t>
                      </a:r>
                      <a:endParaRPr lang="en-US" sz="1400" dirty="0"/>
                    </a:p>
                  </a:txBody>
                  <a:tcPr/>
                </a:tc>
                <a:tc>
                  <a:txBody>
                    <a:bodyPr/>
                    <a:lstStyle/>
                    <a:p>
                      <a:r>
                        <a:rPr lang="en-US" sz="1400" dirty="0" smtClean="0"/>
                        <a:t>1.1.1.1</a:t>
                      </a:r>
                      <a:endParaRPr lang="en-US" sz="1400" dirty="0"/>
                    </a:p>
                  </a:txBody>
                  <a:tcPr/>
                </a:tc>
                <a:tc>
                  <a:txBody>
                    <a:bodyPr/>
                    <a:lstStyle/>
                    <a:p>
                      <a:r>
                        <a:rPr lang="en-US" sz="1400" dirty="0" smtClean="0"/>
                        <a:t>2.2.2.2</a:t>
                      </a:r>
                      <a:endParaRPr lang="en-US" sz="1400" dirty="0"/>
                    </a:p>
                  </a:txBody>
                  <a:tcPr/>
                </a:tc>
                <a:tc>
                  <a:txBody>
                    <a:bodyPr/>
                    <a:lstStyle/>
                    <a:p>
                      <a:r>
                        <a:rPr lang="en-US" sz="1400" dirty="0" smtClean="0"/>
                        <a:t>Login</a:t>
                      </a:r>
                      <a:endParaRPr lang="en-US" sz="1400" dirty="0"/>
                    </a:p>
                  </a:txBody>
                  <a:tcPr/>
                </a:tc>
                <a:tc>
                  <a:txBody>
                    <a:bodyPr/>
                    <a:lstStyle/>
                    <a:p>
                      <a:r>
                        <a:rPr lang="en-US" sz="1400" dirty="0" smtClean="0"/>
                        <a:t>Tom</a:t>
                      </a:r>
                      <a:endParaRPr lang="en-US" sz="1400" dirty="0"/>
                    </a:p>
                  </a:txBody>
                  <a:tcPr/>
                </a:tc>
                <a:tc>
                  <a:txBody>
                    <a:bodyPr/>
                    <a:lstStyle/>
                    <a:p>
                      <a:r>
                        <a:rPr lang="en-US" sz="1400" dirty="0" smtClean="0"/>
                        <a:t>01:02:10</a:t>
                      </a:r>
                      <a:endParaRPr lang="en-US" sz="1400" dirty="0"/>
                    </a:p>
                  </a:txBody>
                  <a:tcPr/>
                </a:tc>
                <a:tc>
                  <a:txBody>
                    <a:bodyPr/>
                    <a:lstStyle/>
                    <a:p>
                      <a:r>
                        <a:rPr lang="en-US" sz="1400" dirty="0" smtClean="0"/>
                        <a:t>01:02:10</a:t>
                      </a:r>
                      <a:endParaRPr lang="en-US" sz="1400" dirty="0"/>
                    </a:p>
                  </a:txBody>
                  <a:tcPr/>
                </a:tc>
                <a:tc>
                  <a:txBody>
                    <a:bodyPr/>
                    <a:lstStyle/>
                    <a:p>
                      <a:r>
                        <a:rPr lang="en-US" sz="1400" dirty="0" smtClean="0"/>
                        <a:t>1</a:t>
                      </a:r>
                      <a:endParaRPr lang="en-US" sz="1400" dirty="0"/>
                    </a:p>
                  </a:txBody>
                  <a:tcPr/>
                </a:tc>
              </a:tr>
              <a:tr h="218440">
                <a:tc>
                  <a:txBody>
                    <a:bodyPr/>
                    <a:lstStyle/>
                    <a:p>
                      <a:r>
                        <a:rPr lang="en-US" sz="1400" dirty="0" smtClean="0"/>
                        <a:t>0001</a:t>
                      </a:r>
                      <a:endParaRPr lang="en-US" sz="1400" dirty="0"/>
                    </a:p>
                  </a:txBody>
                  <a:tcPr/>
                </a:tc>
                <a:tc>
                  <a:txBody>
                    <a:bodyPr/>
                    <a:lstStyle/>
                    <a:p>
                      <a:r>
                        <a:rPr lang="en-US" sz="1400" dirty="0" smtClean="0"/>
                        <a:t>1.1.1.1</a:t>
                      </a:r>
                      <a:endParaRPr lang="en-US" sz="1400" dirty="0"/>
                    </a:p>
                  </a:txBody>
                  <a:tcPr/>
                </a:tc>
                <a:tc>
                  <a:txBody>
                    <a:bodyPr/>
                    <a:lstStyle/>
                    <a:p>
                      <a:r>
                        <a:rPr lang="en-US" sz="1400" dirty="0" smtClean="0"/>
                        <a:t>2.2.2.2</a:t>
                      </a:r>
                      <a:endParaRPr lang="en-US" sz="1400" dirty="0"/>
                    </a:p>
                  </a:txBody>
                  <a:tcPr/>
                </a:tc>
                <a:tc>
                  <a:txBody>
                    <a:bodyPr/>
                    <a:lstStyle/>
                    <a:p>
                      <a:r>
                        <a:rPr lang="en-US" sz="1400" dirty="0" smtClean="0"/>
                        <a:t>Login</a:t>
                      </a:r>
                      <a:endParaRPr lang="en-US" sz="1400" dirty="0"/>
                    </a:p>
                  </a:txBody>
                  <a:tcPr/>
                </a:tc>
                <a:tc>
                  <a:txBody>
                    <a:bodyPr/>
                    <a:lstStyle/>
                    <a:p>
                      <a:r>
                        <a:rPr lang="en-US" sz="1400" dirty="0" smtClean="0"/>
                        <a:t>Bob</a:t>
                      </a:r>
                      <a:endParaRPr lang="en-US" sz="1400" dirty="0"/>
                    </a:p>
                  </a:txBody>
                  <a:tcPr/>
                </a:tc>
                <a:tc>
                  <a:txBody>
                    <a:bodyPr/>
                    <a:lstStyle/>
                    <a:p>
                      <a:r>
                        <a:rPr lang="en-US" sz="1400" dirty="0" smtClean="0"/>
                        <a:t>01:03:15</a:t>
                      </a:r>
                      <a:endParaRPr lang="en-US" sz="1400" dirty="0"/>
                    </a:p>
                  </a:txBody>
                  <a:tcPr/>
                </a:tc>
                <a:tc>
                  <a:txBody>
                    <a:bodyPr/>
                    <a:lstStyle/>
                    <a:p>
                      <a:r>
                        <a:rPr lang="en-US" sz="1400" dirty="0" smtClean="0"/>
                        <a:t>01:03:15</a:t>
                      </a:r>
                      <a:endParaRPr lang="en-US" sz="1400" dirty="0"/>
                    </a:p>
                  </a:txBody>
                  <a:tcPr/>
                </a:tc>
                <a:tc>
                  <a:txBody>
                    <a:bodyPr/>
                    <a:lstStyle/>
                    <a:p>
                      <a:r>
                        <a:rPr lang="en-US" sz="1400" dirty="0" smtClean="0"/>
                        <a:t>1</a:t>
                      </a:r>
                      <a:endParaRPr lang="en-US" sz="1400" dirty="0"/>
                    </a:p>
                  </a:txBody>
                  <a:tcPr/>
                </a:tc>
              </a:tr>
              <a:tr h="218440">
                <a:tc>
                  <a:txBody>
                    <a:bodyPr/>
                    <a:lstStyle/>
                    <a:p>
                      <a:r>
                        <a:rPr lang="en-US" sz="1400" dirty="0" smtClean="0"/>
                        <a:t>0001</a:t>
                      </a:r>
                      <a:endParaRPr lang="en-US" sz="1400" dirty="0"/>
                    </a:p>
                  </a:txBody>
                  <a:tcPr/>
                </a:tc>
                <a:tc>
                  <a:txBody>
                    <a:bodyPr/>
                    <a:lstStyle/>
                    <a:p>
                      <a:r>
                        <a:rPr lang="en-US" sz="1400" dirty="0" smtClean="0"/>
                        <a:t>1.1.1.1</a:t>
                      </a:r>
                      <a:endParaRPr lang="en-US" sz="1400" dirty="0"/>
                    </a:p>
                  </a:txBody>
                  <a:tcPr/>
                </a:tc>
                <a:tc>
                  <a:txBody>
                    <a:bodyPr/>
                    <a:lstStyle/>
                    <a:p>
                      <a:r>
                        <a:rPr lang="en-US" sz="1400" dirty="0" smtClean="0"/>
                        <a:t>2.2.2.2</a:t>
                      </a:r>
                      <a:endParaRPr lang="en-US" sz="1400" dirty="0"/>
                    </a:p>
                  </a:txBody>
                  <a:tcPr/>
                </a:tc>
                <a:tc>
                  <a:txBody>
                    <a:bodyPr/>
                    <a:lstStyle/>
                    <a:p>
                      <a:r>
                        <a:rPr lang="en-US" sz="1400" dirty="0" smtClean="0"/>
                        <a:t>Login</a:t>
                      </a:r>
                      <a:endParaRPr lang="en-US" sz="1400" dirty="0"/>
                    </a:p>
                  </a:txBody>
                  <a:tcPr/>
                </a:tc>
                <a:tc>
                  <a:txBody>
                    <a:bodyPr/>
                    <a:lstStyle/>
                    <a:p>
                      <a:r>
                        <a:rPr lang="en-US" sz="1400" dirty="0" smtClean="0"/>
                        <a:t>Jim</a:t>
                      </a:r>
                      <a:endParaRPr lang="en-US" sz="1400" dirty="0"/>
                    </a:p>
                  </a:txBody>
                  <a:tcPr/>
                </a:tc>
                <a:tc>
                  <a:txBody>
                    <a:bodyPr/>
                    <a:lstStyle/>
                    <a:p>
                      <a:r>
                        <a:rPr lang="en-US" sz="1400" dirty="0" smtClean="0"/>
                        <a:t>01:04:20</a:t>
                      </a:r>
                      <a:endParaRPr lang="en-US" sz="1400" dirty="0"/>
                    </a:p>
                  </a:txBody>
                  <a:tcPr/>
                </a:tc>
                <a:tc>
                  <a:txBody>
                    <a:bodyPr/>
                    <a:lstStyle/>
                    <a:p>
                      <a:r>
                        <a:rPr lang="en-US" sz="1400" dirty="0" smtClean="0"/>
                        <a:t>01:04:20</a:t>
                      </a:r>
                      <a:endParaRPr lang="en-US" sz="1400" dirty="0"/>
                    </a:p>
                  </a:txBody>
                  <a:tcPr/>
                </a:tc>
                <a:tc>
                  <a:txBody>
                    <a:bodyPr/>
                    <a:lstStyle/>
                    <a:p>
                      <a:r>
                        <a:rPr lang="en-US" sz="1400" dirty="0" smtClean="0"/>
                        <a:t>1</a:t>
                      </a:r>
                      <a:endParaRPr lang="en-US" sz="1400" dirty="0"/>
                    </a:p>
                  </a:txBody>
                  <a:tcPr/>
                </a:tc>
              </a:tr>
            </a:tbl>
          </a:graphicData>
        </a:graphic>
      </p:graphicFrame>
      <p:sp>
        <p:nvSpPr>
          <p:cNvPr id="7" name="TextBox 6"/>
          <p:cNvSpPr txBox="1"/>
          <p:nvPr/>
        </p:nvSpPr>
        <p:spPr>
          <a:xfrm>
            <a:off x="533400" y="3486091"/>
            <a:ext cx="8077200" cy="400110"/>
          </a:xfrm>
          <a:prstGeom prst="rect">
            <a:avLst/>
          </a:prstGeom>
          <a:noFill/>
        </p:spPr>
        <p:txBody>
          <a:bodyPr wrap="square" rtlCol="0">
            <a:spAutoFit/>
          </a:bodyPr>
          <a:lstStyle/>
          <a:p>
            <a:pPr algn="ctr"/>
            <a:r>
              <a:rPr lang="en-US" sz="2000" b="1" dirty="0" smtClean="0">
                <a:solidFill>
                  <a:srgbClr val="800000"/>
                </a:solidFill>
              </a:rPr>
              <a:t>Default Aggregated Events (SIP,DIP,SIGID)</a:t>
            </a:r>
            <a:endParaRPr lang="en-US" sz="2000" b="1" dirty="0">
              <a:solidFill>
                <a:srgbClr val="80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744569717"/>
              </p:ext>
            </p:extLst>
          </p:nvPr>
        </p:nvGraphicFramePr>
        <p:xfrm>
          <a:off x="533400" y="3886201"/>
          <a:ext cx="8077199" cy="609600"/>
        </p:xfrm>
        <a:graphic>
          <a:graphicData uri="http://schemas.openxmlformats.org/drawingml/2006/table">
            <a:tbl>
              <a:tblPr firstRow="1" bandRow="1">
                <a:tableStyleId>{5C22544A-7EE6-4342-B048-85BDC9FD1C3A}</a:tableStyleId>
              </a:tblPr>
              <a:tblGrid>
                <a:gridCol w="734289"/>
                <a:gridCol w="867798"/>
                <a:gridCol w="934552"/>
                <a:gridCol w="1120958"/>
                <a:gridCol w="1219200"/>
                <a:gridCol w="1219200"/>
                <a:gridCol w="1143000"/>
                <a:gridCol w="838202"/>
              </a:tblGrid>
              <a:tr h="218440">
                <a:tc>
                  <a:txBody>
                    <a:bodyPr/>
                    <a:lstStyle/>
                    <a:p>
                      <a:r>
                        <a:rPr lang="en-US" sz="1400" dirty="0" smtClean="0"/>
                        <a:t>SigID</a:t>
                      </a:r>
                      <a:endParaRPr lang="en-US" sz="1400" dirty="0"/>
                    </a:p>
                  </a:txBody>
                  <a:tcPr>
                    <a:solidFill>
                      <a:srgbClr val="A50026"/>
                    </a:solidFill>
                  </a:tcPr>
                </a:tc>
                <a:tc>
                  <a:txBody>
                    <a:bodyPr/>
                    <a:lstStyle/>
                    <a:p>
                      <a:r>
                        <a:rPr lang="en-US" sz="1400" dirty="0" smtClean="0"/>
                        <a:t>SRC</a:t>
                      </a:r>
                      <a:r>
                        <a:rPr lang="en-US" sz="1400" baseline="0" dirty="0" smtClean="0"/>
                        <a:t> IP</a:t>
                      </a:r>
                      <a:endParaRPr lang="en-US" sz="1400" dirty="0"/>
                    </a:p>
                  </a:txBody>
                  <a:tcPr>
                    <a:solidFill>
                      <a:srgbClr val="A50026"/>
                    </a:solidFill>
                  </a:tcPr>
                </a:tc>
                <a:tc>
                  <a:txBody>
                    <a:bodyPr/>
                    <a:lstStyle/>
                    <a:p>
                      <a:r>
                        <a:rPr lang="en-US" sz="1400" dirty="0" smtClean="0"/>
                        <a:t>DST IP</a:t>
                      </a:r>
                      <a:endParaRPr lang="en-US" sz="1400" dirty="0"/>
                    </a:p>
                  </a:txBody>
                  <a:tcPr>
                    <a:solidFill>
                      <a:srgbClr val="A50026"/>
                    </a:solidFill>
                  </a:tcPr>
                </a:tc>
                <a:tc>
                  <a:txBody>
                    <a:bodyPr/>
                    <a:lstStyle/>
                    <a:p>
                      <a:r>
                        <a:rPr lang="en-US" sz="1400" dirty="0" smtClean="0"/>
                        <a:t>Event</a:t>
                      </a:r>
                      <a:endParaRPr lang="en-US" sz="1400" dirty="0"/>
                    </a:p>
                  </a:txBody>
                  <a:tcPr>
                    <a:solidFill>
                      <a:srgbClr val="A50026"/>
                    </a:solidFill>
                  </a:tcPr>
                </a:tc>
                <a:tc>
                  <a:txBody>
                    <a:bodyPr/>
                    <a:lstStyle/>
                    <a:p>
                      <a:r>
                        <a:rPr lang="en-US" sz="1400" dirty="0" smtClean="0"/>
                        <a:t>Username</a:t>
                      </a:r>
                      <a:endParaRPr lang="en-US" sz="1400" dirty="0"/>
                    </a:p>
                  </a:txBody>
                  <a:tcPr>
                    <a:solidFill>
                      <a:srgbClr val="A50026"/>
                    </a:solidFill>
                  </a:tcPr>
                </a:tc>
                <a:tc>
                  <a:txBody>
                    <a:bodyPr/>
                    <a:lstStyle/>
                    <a:p>
                      <a:r>
                        <a:rPr lang="en-US" sz="1400" dirty="0" smtClean="0"/>
                        <a:t>First Time</a:t>
                      </a:r>
                      <a:endParaRPr lang="en-US" sz="1400" dirty="0"/>
                    </a:p>
                  </a:txBody>
                  <a:tcPr>
                    <a:solidFill>
                      <a:srgbClr val="A50026"/>
                    </a:solidFill>
                  </a:tcPr>
                </a:tc>
                <a:tc>
                  <a:txBody>
                    <a:bodyPr/>
                    <a:lstStyle/>
                    <a:p>
                      <a:r>
                        <a:rPr lang="en-US" sz="1400" dirty="0" smtClean="0"/>
                        <a:t>Last Time</a:t>
                      </a:r>
                      <a:endParaRPr lang="en-US" sz="1400" dirty="0"/>
                    </a:p>
                  </a:txBody>
                  <a:tcPr>
                    <a:solidFill>
                      <a:srgbClr val="A50026"/>
                    </a:solidFill>
                  </a:tcPr>
                </a:tc>
                <a:tc>
                  <a:txBody>
                    <a:bodyPr/>
                    <a:lstStyle/>
                    <a:p>
                      <a:r>
                        <a:rPr lang="en-US" sz="1400" dirty="0" smtClean="0"/>
                        <a:t>Count</a:t>
                      </a:r>
                      <a:endParaRPr lang="en-US" sz="1400" dirty="0"/>
                    </a:p>
                  </a:txBody>
                  <a:tcPr>
                    <a:solidFill>
                      <a:srgbClr val="A50026"/>
                    </a:solidFill>
                  </a:tcPr>
                </a:tc>
              </a:tr>
              <a:tr h="218440">
                <a:tc>
                  <a:txBody>
                    <a:bodyPr/>
                    <a:lstStyle/>
                    <a:p>
                      <a:r>
                        <a:rPr lang="en-US" sz="1400" dirty="0" smtClean="0"/>
                        <a:t>0001</a:t>
                      </a:r>
                      <a:endParaRPr lang="en-US" sz="1400" dirty="0"/>
                    </a:p>
                  </a:txBody>
                  <a:tcPr/>
                </a:tc>
                <a:tc>
                  <a:txBody>
                    <a:bodyPr/>
                    <a:lstStyle/>
                    <a:p>
                      <a:r>
                        <a:rPr lang="en-US" sz="1400" dirty="0" smtClean="0"/>
                        <a:t>1.1.1.1</a:t>
                      </a:r>
                      <a:endParaRPr lang="en-US" sz="1400" dirty="0"/>
                    </a:p>
                  </a:txBody>
                  <a:tcPr/>
                </a:tc>
                <a:tc>
                  <a:txBody>
                    <a:bodyPr/>
                    <a:lstStyle/>
                    <a:p>
                      <a:r>
                        <a:rPr lang="en-US" sz="1400" dirty="0" smtClean="0"/>
                        <a:t>2.2.2.2</a:t>
                      </a:r>
                      <a:endParaRPr lang="en-US" sz="1400" dirty="0"/>
                    </a:p>
                  </a:txBody>
                  <a:tcPr/>
                </a:tc>
                <a:tc>
                  <a:txBody>
                    <a:bodyPr/>
                    <a:lstStyle/>
                    <a:p>
                      <a:r>
                        <a:rPr lang="en-US" sz="1400" dirty="0" smtClean="0"/>
                        <a:t>Login</a:t>
                      </a:r>
                      <a:endParaRPr lang="en-US" sz="1400" dirty="0"/>
                    </a:p>
                  </a:txBody>
                  <a:tcPr/>
                </a:tc>
                <a:tc>
                  <a:txBody>
                    <a:bodyPr/>
                    <a:lstStyle/>
                    <a:p>
                      <a:r>
                        <a:rPr lang="en-US" sz="1400" dirty="0" smtClean="0"/>
                        <a:t>Bob</a:t>
                      </a:r>
                      <a:endParaRPr lang="en-US" sz="1400" dirty="0"/>
                    </a:p>
                  </a:txBody>
                  <a:tcPr/>
                </a:tc>
                <a:tc>
                  <a:txBody>
                    <a:bodyPr/>
                    <a:lstStyle/>
                    <a:p>
                      <a:r>
                        <a:rPr lang="en-US" sz="1400" dirty="0" smtClean="0"/>
                        <a:t>01:00:01</a:t>
                      </a:r>
                      <a:endParaRPr lang="en-US" sz="1400" dirty="0"/>
                    </a:p>
                  </a:txBody>
                  <a:tcPr/>
                </a:tc>
                <a:tc>
                  <a:txBody>
                    <a:bodyPr/>
                    <a:lstStyle/>
                    <a:p>
                      <a:r>
                        <a:rPr lang="en-US" sz="1400" dirty="0" smtClean="0"/>
                        <a:t>01:04:20</a:t>
                      </a:r>
                      <a:endParaRPr lang="en-US" sz="1400" dirty="0"/>
                    </a:p>
                  </a:txBody>
                  <a:tcPr/>
                </a:tc>
                <a:tc>
                  <a:txBody>
                    <a:bodyPr/>
                    <a:lstStyle/>
                    <a:p>
                      <a:r>
                        <a:rPr lang="en-US" sz="1400" dirty="0" smtClean="0"/>
                        <a:t>6</a:t>
                      </a:r>
                      <a:endParaRPr lang="en-US" sz="1400" dirty="0"/>
                    </a:p>
                  </a:txBody>
                  <a:tcPr/>
                </a:tc>
              </a:tr>
            </a:tbl>
          </a:graphicData>
        </a:graphic>
      </p:graphicFrame>
      <p:sp>
        <p:nvSpPr>
          <p:cNvPr id="10" name="TextBox 9"/>
          <p:cNvSpPr txBox="1"/>
          <p:nvPr/>
        </p:nvSpPr>
        <p:spPr>
          <a:xfrm>
            <a:off x="533400" y="4776411"/>
            <a:ext cx="8077200" cy="400110"/>
          </a:xfrm>
          <a:prstGeom prst="rect">
            <a:avLst/>
          </a:prstGeom>
          <a:noFill/>
        </p:spPr>
        <p:txBody>
          <a:bodyPr wrap="square" rtlCol="0">
            <a:spAutoFit/>
          </a:bodyPr>
          <a:lstStyle/>
          <a:p>
            <a:pPr algn="ctr"/>
            <a:r>
              <a:rPr lang="en-US" sz="2000" b="1" dirty="0" smtClean="0">
                <a:solidFill>
                  <a:srgbClr val="800000"/>
                </a:solidFill>
              </a:rPr>
              <a:t>Custom Aggregated Events (Username, SIP, SIGID)</a:t>
            </a:r>
            <a:endParaRPr lang="en-US" sz="2000" b="1" dirty="0">
              <a:solidFill>
                <a:srgbClr val="800000"/>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853692247"/>
              </p:ext>
            </p:extLst>
          </p:nvPr>
        </p:nvGraphicFramePr>
        <p:xfrm>
          <a:off x="533401" y="5181601"/>
          <a:ext cx="8077199" cy="1219200"/>
        </p:xfrm>
        <a:graphic>
          <a:graphicData uri="http://schemas.openxmlformats.org/drawingml/2006/table">
            <a:tbl>
              <a:tblPr firstRow="1" bandRow="1">
                <a:tableStyleId>{5C22544A-7EE6-4342-B048-85BDC9FD1C3A}</a:tableStyleId>
              </a:tblPr>
              <a:tblGrid>
                <a:gridCol w="734289"/>
                <a:gridCol w="867798"/>
                <a:gridCol w="934552"/>
                <a:gridCol w="1120958"/>
                <a:gridCol w="1219200"/>
                <a:gridCol w="1219200"/>
                <a:gridCol w="1143000"/>
                <a:gridCol w="838202"/>
              </a:tblGrid>
              <a:tr h="218440">
                <a:tc>
                  <a:txBody>
                    <a:bodyPr/>
                    <a:lstStyle/>
                    <a:p>
                      <a:r>
                        <a:rPr lang="en-US" sz="1400" dirty="0" smtClean="0"/>
                        <a:t>SigID</a:t>
                      </a:r>
                      <a:endParaRPr lang="en-US" sz="1400" dirty="0"/>
                    </a:p>
                  </a:txBody>
                  <a:tcPr>
                    <a:solidFill>
                      <a:srgbClr val="A50026"/>
                    </a:solidFill>
                  </a:tcPr>
                </a:tc>
                <a:tc>
                  <a:txBody>
                    <a:bodyPr/>
                    <a:lstStyle/>
                    <a:p>
                      <a:r>
                        <a:rPr lang="en-US" sz="1400" dirty="0" smtClean="0"/>
                        <a:t>SRC</a:t>
                      </a:r>
                      <a:r>
                        <a:rPr lang="en-US" sz="1400" baseline="0" dirty="0" smtClean="0"/>
                        <a:t> IP</a:t>
                      </a:r>
                      <a:endParaRPr lang="en-US" sz="1400" dirty="0"/>
                    </a:p>
                  </a:txBody>
                  <a:tcPr>
                    <a:solidFill>
                      <a:srgbClr val="A50026"/>
                    </a:solidFill>
                  </a:tcPr>
                </a:tc>
                <a:tc>
                  <a:txBody>
                    <a:bodyPr/>
                    <a:lstStyle/>
                    <a:p>
                      <a:r>
                        <a:rPr lang="en-US" sz="1400" dirty="0" smtClean="0"/>
                        <a:t>DST IP</a:t>
                      </a:r>
                      <a:endParaRPr lang="en-US" sz="1400" dirty="0"/>
                    </a:p>
                  </a:txBody>
                  <a:tcPr>
                    <a:solidFill>
                      <a:srgbClr val="A50026"/>
                    </a:solidFill>
                  </a:tcPr>
                </a:tc>
                <a:tc>
                  <a:txBody>
                    <a:bodyPr/>
                    <a:lstStyle/>
                    <a:p>
                      <a:r>
                        <a:rPr lang="en-US" sz="1400" dirty="0" smtClean="0"/>
                        <a:t>Event</a:t>
                      </a:r>
                      <a:endParaRPr lang="en-US" sz="1400" dirty="0"/>
                    </a:p>
                  </a:txBody>
                  <a:tcPr>
                    <a:solidFill>
                      <a:srgbClr val="A50026"/>
                    </a:solidFill>
                  </a:tcPr>
                </a:tc>
                <a:tc>
                  <a:txBody>
                    <a:bodyPr/>
                    <a:lstStyle/>
                    <a:p>
                      <a:r>
                        <a:rPr lang="en-US" sz="1400" dirty="0" smtClean="0"/>
                        <a:t>Username</a:t>
                      </a:r>
                      <a:endParaRPr lang="en-US" sz="1400" dirty="0"/>
                    </a:p>
                  </a:txBody>
                  <a:tcPr>
                    <a:solidFill>
                      <a:srgbClr val="A50026"/>
                    </a:solidFill>
                  </a:tcPr>
                </a:tc>
                <a:tc>
                  <a:txBody>
                    <a:bodyPr/>
                    <a:lstStyle/>
                    <a:p>
                      <a:r>
                        <a:rPr lang="en-US" sz="1400" dirty="0" smtClean="0"/>
                        <a:t>First Time</a:t>
                      </a:r>
                      <a:endParaRPr lang="en-US" sz="1400" dirty="0"/>
                    </a:p>
                  </a:txBody>
                  <a:tcPr>
                    <a:solidFill>
                      <a:srgbClr val="A50026"/>
                    </a:solidFill>
                  </a:tcPr>
                </a:tc>
                <a:tc>
                  <a:txBody>
                    <a:bodyPr/>
                    <a:lstStyle/>
                    <a:p>
                      <a:r>
                        <a:rPr lang="en-US" sz="1400" dirty="0" smtClean="0"/>
                        <a:t>Last Time</a:t>
                      </a:r>
                      <a:endParaRPr lang="en-US" sz="1400" dirty="0"/>
                    </a:p>
                  </a:txBody>
                  <a:tcPr>
                    <a:solidFill>
                      <a:srgbClr val="A50026"/>
                    </a:solidFill>
                  </a:tcPr>
                </a:tc>
                <a:tc>
                  <a:txBody>
                    <a:bodyPr/>
                    <a:lstStyle/>
                    <a:p>
                      <a:r>
                        <a:rPr lang="en-US" sz="1400" dirty="0" smtClean="0"/>
                        <a:t>Count</a:t>
                      </a:r>
                      <a:endParaRPr lang="en-US" sz="1400" dirty="0"/>
                    </a:p>
                  </a:txBody>
                  <a:tcPr>
                    <a:solidFill>
                      <a:srgbClr val="A50026"/>
                    </a:solidFill>
                  </a:tcPr>
                </a:tc>
              </a:tr>
              <a:tr h="218440">
                <a:tc>
                  <a:txBody>
                    <a:bodyPr/>
                    <a:lstStyle/>
                    <a:p>
                      <a:r>
                        <a:rPr lang="en-US" sz="1400" dirty="0" smtClean="0"/>
                        <a:t>0001</a:t>
                      </a:r>
                      <a:endParaRPr lang="en-US" sz="1400" dirty="0"/>
                    </a:p>
                  </a:txBody>
                  <a:tcPr/>
                </a:tc>
                <a:tc>
                  <a:txBody>
                    <a:bodyPr/>
                    <a:lstStyle/>
                    <a:p>
                      <a:r>
                        <a:rPr lang="en-US" sz="1400" dirty="0" smtClean="0"/>
                        <a:t>1.1.1.1</a:t>
                      </a:r>
                      <a:endParaRPr lang="en-US" sz="1400" dirty="0"/>
                    </a:p>
                  </a:txBody>
                  <a:tcPr/>
                </a:tc>
                <a:tc>
                  <a:txBody>
                    <a:bodyPr/>
                    <a:lstStyle/>
                    <a:p>
                      <a:r>
                        <a:rPr lang="en-US" sz="1400" dirty="0" smtClean="0"/>
                        <a:t>2.2.2.2</a:t>
                      </a:r>
                      <a:endParaRPr lang="en-US" sz="1400" dirty="0"/>
                    </a:p>
                  </a:txBody>
                  <a:tcPr/>
                </a:tc>
                <a:tc>
                  <a:txBody>
                    <a:bodyPr/>
                    <a:lstStyle/>
                    <a:p>
                      <a:r>
                        <a:rPr lang="en-US" sz="1400" dirty="0" smtClean="0"/>
                        <a:t>Login</a:t>
                      </a:r>
                      <a:endParaRPr lang="en-US" sz="1400" dirty="0"/>
                    </a:p>
                  </a:txBody>
                  <a:tcPr/>
                </a:tc>
                <a:tc>
                  <a:txBody>
                    <a:bodyPr/>
                    <a:lstStyle/>
                    <a:p>
                      <a:r>
                        <a:rPr lang="en-US" sz="1400" dirty="0" smtClean="0"/>
                        <a:t>Bob</a:t>
                      </a:r>
                      <a:endParaRPr lang="en-US" sz="1400" dirty="0"/>
                    </a:p>
                  </a:txBody>
                  <a:tcPr/>
                </a:tc>
                <a:tc>
                  <a:txBody>
                    <a:bodyPr/>
                    <a:lstStyle/>
                    <a:p>
                      <a:r>
                        <a:rPr lang="en-US" sz="1400" dirty="0" smtClean="0"/>
                        <a:t>01:00:01</a:t>
                      </a:r>
                      <a:endParaRPr lang="en-US" sz="1400" dirty="0"/>
                    </a:p>
                  </a:txBody>
                  <a:tcPr/>
                </a:tc>
                <a:tc>
                  <a:txBody>
                    <a:bodyPr/>
                    <a:lstStyle/>
                    <a:p>
                      <a:r>
                        <a:rPr lang="en-US" sz="1400" dirty="0" smtClean="0"/>
                        <a:t>01:03:15</a:t>
                      </a:r>
                      <a:endParaRPr lang="en-US" sz="1400" dirty="0"/>
                    </a:p>
                  </a:txBody>
                  <a:tcPr/>
                </a:tc>
                <a:tc>
                  <a:txBody>
                    <a:bodyPr/>
                    <a:lstStyle/>
                    <a:p>
                      <a:r>
                        <a:rPr lang="en-US" sz="1400" dirty="0" smtClean="0"/>
                        <a:t>2</a:t>
                      </a:r>
                      <a:endParaRPr lang="en-US" sz="1400" dirty="0"/>
                    </a:p>
                  </a:txBody>
                  <a:tcPr/>
                </a:tc>
              </a:tr>
              <a:tr h="218440">
                <a:tc>
                  <a:txBody>
                    <a:bodyPr/>
                    <a:lstStyle/>
                    <a:p>
                      <a:r>
                        <a:rPr lang="en-US" sz="1400" dirty="0" smtClean="0"/>
                        <a:t>0001</a:t>
                      </a:r>
                      <a:endParaRPr lang="en-US" sz="1400" dirty="0"/>
                    </a:p>
                  </a:txBody>
                  <a:tcPr/>
                </a:tc>
                <a:tc>
                  <a:txBody>
                    <a:bodyPr/>
                    <a:lstStyle/>
                    <a:p>
                      <a:r>
                        <a:rPr lang="en-US" sz="1400" dirty="0" smtClean="0"/>
                        <a:t>1.1.1.1</a:t>
                      </a:r>
                      <a:endParaRPr lang="en-US" sz="1400" dirty="0"/>
                    </a:p>
                  </a:txBody>
                  <a:tcPr/>
                </a:tc>
                <a:tc>
                  <a:txBody>
                    <a:bodyPr/>
                    <a:lstStyle/>
                    <a:p>
                      <a:r>
                        <a:rPr lang="en-US" sz="1400" dirty="0" smtClean="0"/>
                        <a:t>2.2.2.2</a:t>
                      </a:r>
                      <a:endParaRPr lang="en-US" sz="1400" dirty="0"/>
                    </a:p>
                  </a:txBody>
                  <a:tcPr/>
                </a:tc>
                <a:tc>
                  <a:txBody>
                    <a:bodyPr/>
                    <a:lstStyle/>
                    <a:p>
                      <a:r>
                        <a:rPr lang="en-US" sz="1400" dirty="0" smtClean="0"/>
                        <a:t>Login</a:t>
                      </a:r>
                      <a:endParaRPr lang="en-US" sz="1400" dirty="0"/>
                    </a:p>
                  </a:txBody>
                  <a:tcPr/>
                </a:tc>
                <a:tc>
                  <a:txBody>
                    <a:bodyPr/>
                    <a:lstStyle/>
                    <a:p>
                      <a:r>
                        <a:rPr lang="en-US" sz="1400" dirty="0" smtClean="0"/>
                        <a:t>Tom</a:t>
                      </a:r>
                      <a:endParaRPr lang="en-US" sz="1400" dirty="0"/>
                    </a:p>
                  </a:txBody>
                  <a:tcPr/>
                </a:tc>
                <a:tc>
                  <a:txBody>
                    <a:bodyPr/>
                    <a:lstStyle/>
                    <a:p>
                      <a:r>
                        <a:rPr lang="en-US" sz="1400" dirty="0" smtClean="0"/>
                        <a:t>01:01:00</a:t>
                      </a:r>
                      <a:endParaRPr lang="en-US" sz="1400" dirty="0"/>
                    </a:p>
                  </a:txBody>
                  <a:tcPr/>
                </a:tc>
                <a:tc>
                  <a:txBody>
                    <a:bodyPr/>
                    <a:lstStyle/>
                    <a:p>
                      <a:r>
                        <a:rPr lang="en-US" sz="1400" dirty="0" smtClean="0"/>
                        <a:t>01:02:10</a:t>
                      </a:r>
                      <a:endParaRPr lang="en-US" sz="1400" dirty="0"/>
                    </a:p>
                  </a:txBody>
                  <a:tcPr/>
                </a:tc>
                <a:tc>
                  <a:txBody>
                    <a:bodyPr/>
                    <a:lstStyle/>
                    <a:p>
                      <a:r>
                        <a:rPr lang="en-US" sz="1400" dirty="0" smtClean="0"/>
                        <a:t>2</a:t>
                      </a:r>
                      <a:endParaRPr lang="en-US" sz="1400" dirty="0"/>
                    </a:p>
                  </a:txBody>
                  <a:tcPr/>
                </a:tc>
              </a:tr>
              <a:tr h="218440">
                <a:tc>
                  <a:txBody>
                    <a:bodyPr/>
                    <a:lstStyle/>
                    <a:p>
                      <a:r>
                        <a:rPr lang="en-US" sz="1400" dirty="0" smtClean="0"/>
                        <a:t>0001</a:t>
                      </a:r>
                      <a:endParaRPr lang="en-US" sz="1400" dirty="0"/>
                    </a:p>
                  </a:txBody>
                  <a:tcPr/>
                </a:tc>
                <a:tc>
                  <a:txBody>
                    <a:bodyPr/>
                    <a:lstStyle/>
                    <a:p>
                      <a:r>
                        <a:rPr lang="en-US" sz="1400" dirty="0" smtClean="0"/>
                        <a:t>1.1.1.1</a:t>
                      </a:r>
                      <a:endParaRPr lang="en-US" sz="1400" dirty="0"/>
                    </a:p>
                  </a:txBody>
                  <a:tcPr/>
                </a:tc>
                <a:tc>
                  <a:txBody>
                    <a:bodyPr/>
                    <a:lstStyle/>
                    <a:p>
                      <a:r>
                        <a:rPr lang="en-US" sz="1400" dirty="0" smtClean="0"/>
                        <a:t>2.2.2.2</a:t>
                      </a:r>
                      <a:endParaRPr lang="en-US" sz="1400" dirty="0"/>
                    </a:p>
                  </a:txBody>
                  <a:tcPr/>
                </a:tc>
                <a:tc>
                  <a:txBody>
                    <a:bodyPr/>
                    <a:lstStyle/>
                    <a:p>
                      <a:r>
                        <a:rPr lang="en-US" sz="1400" dirty="0" smtClean="0"/>
                        <a:t>Login</a:t>
                      </a:r>
                      <a:endParaRPr lang="en-US" sz="1400" dirty="0"/>
                    </a:p>
                  </a:txBody>
                  <a:tcPr/>
                </a:tc>
                <a:tc>
                  <a:txBody>
                    <a:bodyPr/>
                    <a:lstStyle/>
                    <a:p>
                      <a:r>
                        <a:rPr lang="en-US" sz="1400" dirty="0" smtClean="0"/>
                        <a:t>Jim</a:t>
                      </a:r>
                      <a:endParaRPr lang="en-US" sz="1400" dirty="0"/>
                    </a:p>
                  </a:txBody>
                  <a:tcPr/>
                </a:tc>
                <a:tc>
                  <a:txBody>
                    <a:bodyPr/>
                    <a:lstStyle/>
                    <a:p>
                      <a:r>
                        <a:rPr lang="en-US" sz="1400" dirty="0" smtClean="0"/>
                        <a:t>01:01:40</a:t>
                      </a:r>
                      <a:endParaRPr lang="en-US" sz="1400" dirty="0"/>
                    </a:p>
                  </a:txBody>
                  <a:tcPr/>
                </a:tc>
                <a:tc>
                  <a:txBody>
                    <a:bodyPr/>
                    <a:lstStyle/>
                    <a:p>
                      <a:r>
                        <a:rPr lang="en-US" sz="1400" dirty="0" smtClean="0"/>
                        <a:t>01:04:20</a:t>
                      </a:r>
                      <a:endParaRPr lang="en-US" sz="1400" dirty="0"/>
                    </a:p>
                  </a:txBody>
                  <a:tcPr/>
                </a:tc>
                <a:tc>
                  <a:txBody>
                    <a:bodyPr/>
                    <a:lstStyle/>
                    <a:p>
                      <a:r>
                        <a:rPr lang="en-US" sz="1400" dirty="0" smtClean="0"/>
                        <a:t>2</a:t>
                      </a:r>
                      <a:endParaRPr lang="en-US" sz="1400" dirty="0"/>
                    </a:p>
                  </a:txBody>
                  <a:tcPr/>
                </a:tc>
              </a:tr>
            </a:tbl>
          </a:graphicData>
        </a:graphic>
      </p:graphicFrame>
    </p:spTree>
    <p:extLst>
      <p:ext uri="{BB962C8B-B14F-4D97-AF65-F5344CB8AC3E}">
        <p14:creationId xmlns:p14="http://schemas.microsoft.com/office/powerpoint/2010/main" val="2356983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Event Aggregation Settings</a:t>
            </a:r>
            <a:endParaRPr lang="en-US" dirty="0"/>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pic>
        <p:nvPicPr>
          <p:cNvPr id="7" name="Content Placeholder 6" descr="Modify event aggregation settings.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43" t="79" r="88" b="111"/>
          <a:stretch/>
        </p:blipFill>
        <p:spPr>
          <a:xfrm>
            <a:off x="152400" y="766623"/>
            <a:ext cx="5410200" cy="5862777"/>
          </a:xfrm>
          <a:ln>
            <a:solidFill>
              <a:srgbClr val="000000"/>
            </a:solidFill>
          </a:ln>
        </p:spPr>
      </p:pic>
      <p:sp>
        <p:nvSpPr>
          <p:cNvPr id="9" name="Rounded Rectangle 8"/>
          <p:cNvSpPr/>
          <p:nvPr/>
        </p:nvSpPr>
        <p:spPr bwMode="auto">
          <a:xfrm>
            <a:off x="3836748" y="2812796"/>
            <a:ext cx="265722" cy="259862"/>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solidFill>
                  <a:schemeClr val="bg1"/>
                </a:solidFill>
                <a:latin typeface="Arial" charset="0"/>
                <a:ea typeface="MS PGothic" pitchFamily="34" charset="-128"/>
              </a:rPr>
              <a:t>3</a:t>
            </a:r>
            <a:endParaRPr kumimoji="0" lang="en-US" sz="1200" b="0" i="0" u="none" strike="noStrike" cap="none" normalizeH="0" baseline="0" dirty="0" smtClean="0">
              <a:ln>
                <a:noFill/>
              </a:ln>
              <a:solidFill>
                <a:schemeClr val="bg1"/>
              </a:solidFill>
              <a:effectLst/>
              <a:latin typeface="Arial" charset="0"/>
              <a:ea typeface="MS PGothic" pitchFamily="34" charset="-128"/>
            </a:endParaRPr>
          </a:p>
        </p:txBody>
      </p:sp>
      <p:sp>
        <p:nvSpPr>
          <p:cNvPr id="10" name="Rounded Rectangle 9"/>
          <p:cNvSpPr/>
          <p:nvPr/>
        </p:nvSpPr>
        <p:spPr bwMode="auto">
          <a:xfrm>
            <a:off x="4611078" y="5840516"/>
            <a:ext cx="265722" cy="259862"/>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solidFill>
                  <a:schemeClr val="bg1"/>
                </a:solidFill>
                <a:latin typeface="Arial" charset="0"/>
                <a:ea typeface="MS PGothic" pitchFamily="34" charset="-128"/>
              </a:rPr>
              <a:t>1</a:t>
            </a:r>
            <a:endParaRPr kumimoji="0" lang="en-US" sz="1200" b="0" i="0" u="none" strike="noStrike" cap="none" normalizeH="0" baseline="0" dirty="0" smtClean="0">
              <a:ln>
                <a:noFill/>
              </a:ln>
              <a:solidFill>
                <a:schemeClr val="bg1"/>
              </a:solidFill>
              <a:effectLst/>
              <a:latin typeface="Arial" charset="0"/>
              <a:ea typeface="MS PGothic" pitchFamily="34" charset="-128"/>
            </a:endParaRPr>
          </a:p>
        </p:txBody>
      </p:sp>
      <p:sp>
        <p:nvSpPr>
          <p:cNvPr id="11" name="Rounded Rectangle 10"/>
          <p:cNvSpPr/>
          <p:nvPr/>
        </p:nvSpPr>
        <p:spPr bwMode="auto">
          <a:xfrm>
            <a:off x="4114800" y="1443422"/>
            <a:ext cx="265722" cy="259862"/>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solidFill>
                  <a:schemeClr val="bg1"/>
                </a:solidFill>
                <a:latin typeface="Arial" charset="0"/>
                <a:ea typeface="MS PGothic" pitchFamily="34" charset="-128"/>
              </a:rPr>
              <a:t>2</a:t>
            </a:r>
            <a:endParaRPr kumimoji="0" lang="en-US" sz="1200" b="0" i="0" u="none" strike="noStrike" cap="none" normalizeH="0" baseline="0" dirty="0" smtClean="0">
              <a:ln>
                <a:noFill/>
              </a:ln>
              <a:solidFill>
                <a:schemeClr val="bg1"/>
              </a:solidFill>
              <a:effectLst/>
              <a:latin typeface="Arial" charset="0"/>
              <a:ea typeface="MS PGothic" pitchFamily="34" charset="-128"/>
            </a:endParaRPr>
          </a:p>
        </p:txBody>
      </p:sp>
      <p:sp>
        <p:nvSpPr>
          <p:cNvPr id="14" name="Content Placeholder 4"/>
          <p:cNvSpPr txBox="1">
            <a:spLocks/>
          </p:cNvSpPr>
          <p:nvPr/>
        </p:nvSpPr>
        <p:spPr bwMode="auto">
          <a:xfrm>
            <a:off x="5867400" y="5105400"/>
            <a:ext cx="2971800" cy="1188018"/>
          </a:xfrm>
          <a:prstGeom prst="rect">
            <a:avLst/>
          </a:prstGeom>
          <a:noFill/>
          <a:ln w="38100" cmpd="sng">
            <a:solidFill>
              <a:srgbClr val="A50026"/>
            </a:solidFill>
            <a:miter lim="800000"/>
            <a:headEnd/>
            <a:tailEnd/>
          </a:ln>
        </p:spPr>
        <p:txBody>
          <a:bodyPr vert="horz" wrap="square" lIns="91440" tIns="45720" rIns="91440" bIns="45720" numCol="1" rtlCol="0" anchor="t" anchorCtr="0" compatLnSpc="1">
            <a:prstTxWarp prst="textNoShape">
              <a:avLst/>
            </a:prstTxWarp>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NOTE</a:t>
            </a:r>
            <a:endParaRPr lang="en-US" sz="1800" b="1" dirty="0" smtClean="0">
              <a:solidFill>
                <a:srgbClr val="A50026"/>
              </a:solidFill>
            </a:endParaRPr>
          </a:p>
          <a:p>
            <a:pPr marL="0" indent="0" algn="ctr">
              <a:buNone/>
            </a:pPr>
            <a:r>
              <a:rPr lang="en-US" sz="1600" dirty="0" smtClean="0"/>
              <a:t>The fields you select in Field 2 and Field 3 must be different types or an error will result</a:t>
            </a:r>
            <a:endParaRPr lang="en-US" sz="1600" dirty="0"/>
          </a:p>
        </p:txBody>
      </p:sp>
      <p:sp>
        <p:nvSpPr>
          <p:cNvPr id="3" name="Rectangle 2"/>
          <p:cNvSpPr/>
          <p:nvPr/>
        </p:nvSpPr>
        <p:spPr>
          <a:xfrm>
            <a:off x="5562600" y="1010483"/>
            <a:ext cx="3352800" cy="3693319"/>
          </a:xfrm>
          <a:prstGeom prst="rect">
            <a:avLst/>
          </a:prstGeom>
        </p:spPr>
        <p:txBody>
          <a:bodyPr wrap="square">
            <a:spAutoFit/>
          </a:bodyPr>
          <a:lstStyle/>
          <a:p>
            <a:pPr marL="228600" lvl="1"/>
            <a:r>
              <a:rPr lang="en-US" dirty="0"/>
              <a:t>On an event view, highlight the event(s) for which you would like to set exceptions. </a:t>
            </a:r>
            <a:endParaRPr lang="en-US" dirty="0" smtClean="0"/>
          </a:p>
          <a:p>
            <a:pPr marL="571500" lvl="1" indent="-342900">
              <a:buFont typeface="+mj-lt"/>
              <a:buAutoNum type="arabicPeriod"/>
            </a:pPr>
            <a:endParaRPr lang="en-US" dirty="0"/>
          </a:p>
          <a:p>
            <a:pPr marL="228600" lvl="1"/>
            <a:r>
              <a:rPr lang="en-US" dirty="0" smtClean="0"/>
              <a:t>Click </a:t>
            </a:r>
            <a:r>
              <a:rPr lang="en-US" dirty="0"/>
              <a:t>on the </a:t>
            </a:r>
            <a:r>
              <a:rPr lang="en-US" i="1" dirty="0"/>
              <a:t>View Menu</a:t>
            </a:r>
            <a:r>
              <a:rPr lang="en-US" dirty="0"/>
              <a:t> icon </a:t>
            </a:r>
            <a:r>
              <a:rPr lang="en-US" dirty="0" smtClean="0"/>
              <a:t>(    )</a:t>
            </a:r>
            <a:r>
              <a:rPr lang="en-US" dirty="0"/>
              <a:t>, and select </a:t>
            </a:r>
            <a:r>
              <a:rPr lang="en-US" i="1" dirty="0"/>
              <a:t>Edit</a:t>
            </a:r>
            <a:r>
              <a:rPr lang="en-US" dirty="0"/>
              <a:t>. The </a:t>
            </a:r>
            <a:r>
              <a:rPr lang="en-US" i="1" dirty="0"/>
              <a:t>Modify Event Exception</a:t>
            </a:r>
            <a:r>
              <a:rPr lang="en-US" dirty="0"/>
              <a:t> dialog opens</a:t>
            </a:r>
            <a:r>
              <a:rPr lang="en-US" dirty="0" smtClean="0"/>
              <a:t>.</a:t>
            </a:r>
          </a:p>
          <a:p>
            <a:pPr marL="228600" lvl="1"/>
            <a:endParaRPr lang="en-US" dirty="0"/>
          </a:p>
          <a:p>
            <a:pPr marL="228600" lvl="1"/>
            <a:r>
              <a:rPr lang="en-US" dirty="0" smtClean="0"/>
              <a:t>Select </a:t>
            </a:r>
            <a:r>
              <a:rPr lang="en-US" dirty="0"/>
              <a:t>the field types for which you would like to aggregate from the </a:t>
            </a:r>
            <a:r>
              <a:rPr lang="en-US" i="1" dirty="0"/>
              <a:t>Field 2</a:t>
            </a:r>
            <a:r>
              <a:rPr lang="en-US" dirty="0"/>
              <a:t> and </a:t>
            </a:r>
            <a:r>
              <a:rPr lang="en-US" i="1" dirty="0"/>
              <a:t>Field 3</a:t>
            </a:r>
            <a:r>
              <a:rPr lang="en-US" dirty="0"/>
              <a:t> drop-down lists. </a:t>
            </a:r>
          </a:p>
        </p:txBody>
      </p:sp>
      <p:cxnSp>
        <p:nvCxnSpPr>
          <p:cNvPr id="6" name="Straight Arrow Connector 5"/>
          <p:cNvCxnSpPr>
            <a:stCxn id="9" idx="1"/>
          </p:cNvCxnSpPr>
          <p:nvPr/>
        </p:nvCxnSpPr>
        <p:spPr bwMode="auto">
          <a:xfrm flipH="1">
            <a:off x="3492870" y="2942727"/>
            <a:ext cx="343878" cy="403469"/>
          </a:xfrm>
          <a:prstGeom prst="straightConnector1">
            <a:avLst/>
          </a:prstGeom>
          <a:solidFill>
            <a:schemeClr val="accent1"/>
          </a:solidFill>
          <a:ln w="9525" cap="flat" cmpd="sng" algn="ctr">
            <a:solidFill>
              <a:srgbClr val="A50026"/>
            </a:solidFill>
            <a:prstDash val="solid"/>
            <a:round/>
            <a:headEnd type="none" w="med" len="med"/>
            <a:tailEnd type="arrow"/>
          </a:ln>
          <a:effectLst/>
        </p:spPr>
      </p:cxnSp>
      <p:cxnSp>
        <p:nvCxnSpPr>
          <p:cNvPr id="13" name="Straight Arrow Connector 12"/>
          <p:cNvCxnSpPr>
            <a:stCxn id="9" idx="3"/>
          </p:cNvCxnSpPr>
          <p:nvPr/>
        </p:nvCxnSpPr>
        <p:spPr bwMode="auto">
          <a:xfrm>
            <a:off x="4102470" y="2942727"/>
            <a:ext cx="473930" cy="379496"/>
          </a:xfrm>
          <a:prstGeom prst="straightConnector1">
            <a:avLst/>
          </a:prstGeom>
          <a:solidFill>
            <a:schemeClr val="accent1"/>
          </a:solidFill>
          <a:ln w="9525" cap="flat" cmpd="sng" algn="ctr">
            <a:solidFill>
              <a:srgbClr val="A50026"/>
            </a:solidFill>
            <a:prstDash val="solid"/>
            <a:round/>
            <a:headEnd type="none" w="med" len="med"/>
            <a:tailEnd type="arrow"/>
          </a:ln>
          <a:effectLst/>
        </p:spPr>
      </p:cxnSp>
      <p:pic>
        <p:nvPicPr>
          <p:cNvPr id="5" name="Picture 4" descr="1-menuicon.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5930" y="2489942"/>
            <a:ext cx="254000" cy="203200"/>
          </a:xfrm>
          <a:prstGeom prst="rect">
            <a:avLst/>
          </a:prstGeom>
        </p:spPr>
      </p:pic>
    </p:spTree>
    <p:extLst>
      <p:ext uri="{BB962C8B-B14F-4D97-AF65-F5344CB8AC3E}">
        <p14:creationId xmlns:p14="http://schemas.microsoft.com/office/powerpoint/2010/main" val="3750471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195425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Aggregation</a:t>
            </a:r>
            <a:endParaRPr lang="en-US" dirty="0"/>
          </a:p>
        </p:txBody>
      </p:sp>
      <p:pic>
        <p:nvPicPr>
          <p:cNvPr id="5" name="Content Placeholder 4" descr="Flow Aggregation.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86" t="-132" r="-55" b="112"/>
          <a:stretch/>
        </p:blipFill>
        <p:spPr>
          <a:xfrm>
            <a:off x="3733800" y="762000"/>
            <a:ext cx="5257800" cy="5791200"/>
          </a:xfrm>
          <a:ln w="12700" cmpd="sng">
            <a:solidFill>
              <a:schemeClr val="tx2"/>
            </a:solidFill>
          </a:ln>
        </p:spPr>
      </p:pic>
      <p:sp>
        <p:nvSpPr>
          <p:cNvPr id="4" name="Footer Placeholder 3"/>
          <p:cNvSpPr>
            <a:spLocks noGrp="1"/>
          </p:cNvSpPr>
          <p:nvPr>
            <p:ph type="ftr" sz="quarter" idx="3"/>
          </p:nvPr>
        </p:nvSpPr>
        <p:spPr/>
        <p:txBody>
          <a:bodyPr/>
          <a:lstStyle/>
          <a:p>
            <a:pPr algn="r"/>
            <a:r>
              <a:rPr lang="en-US" dirty="0" smtClean="0"/>
              <a:t>Aggregation</a:t>
            </a:r>
            <a:endParaRPr lang="en-US" dirty="0"/>
          </a:p>
        </p:txBody>
      </p:sp>
      <p:sp>
        <p:nvSpPr>
          <p:cNvPr id="6" name="Rectangle 5"/>
          <p:cNvSpPr/>
          <p:nvPr/>
        </p:nvSpPr>
        <p:spPr>
          <a:xfrm>
            <a:off x="76200" y="1066800"/>
            <a:ext cx="3505200" cy="4801315"/>
          </a:xfrm>
          <a:prstGeom prst="rect">
            <a:avLst/>
          </a:prstGeom>
        </p:spPr>
        <p:txBody>
          <a:bodyPr wrap="square">
            <a:spAutoFit/>
          </a:bodyPr>
          <a:lstStyle/>
          <a:p>
            <a:pPr marL="285750" indent="-285750">
              <a:buFont typeface="Arial"/>
              <a:buChar char="•"/>
            </a:pPr>
            <a:r>
              <a:rPr lang="en-US" dirty="0"/>
              <a:t>Aggregated flows are flows for which fields </a:t>
            </a:r>
            <a:r>
              <a:rPr lang="en-US" dirty="0" smtClean="0"/>
              <a:t>source </a:t>
            </a:r>
            <a:r>
              <a:rPr lang="en-US" dirty="0"/>
              <a:t>IP, destination IP, and </a:t>
            </a:r>
            <a:r>
              <a:rPr lang="en-US" dirty="0" smtClean="0"/>
              <a:t>destination port match </a:t>
            </a:r>
          </a:p>
          <a:p>
            <a:pPr marL="285750" indent="-285750">
              <a:buFont typeface="Arial"/>
              <a:buChar char="•"/>
            </a:pPr>
            <a:endParaRPr lang="en-US" dirty="0"/>
          </a:p>
          <a:p>
            <a:pPr marL="285750" indent="-285750">
              <a:buFont typeface="Arial"/>
              <a:buChar char="•"/>
            </a:pPr>
            <a:r>
              <a:rPr lang="en-US" dirty="0" smtClean="0"/>
              <a:t>Flow aggregation is enabled by default</a:t>
            </a:r>
          </a:p>
          <a:p>
            <a:pPr marL="285750" indent="-285750">
              <a:buFont typeface="Arial"/>
              <a:buChar char="•"/>
            </a:pPr>
            <a:endParaRPr lang="en-US" dirty="0" smtClean="0"/>
          </a:p>
          <a:p>
            <a:pPr marL="285750" indent="-285750">
              <a:buFont typeface="Arial"/>
              <a:buChar char="•"/>
            </a:pPr>
            <a:r>
              <a:rPr lang="en-US" dirty="0" smtClean="0"/>
              <a:t>Instead </a:t>
            </a:r>
            <a:r>
              <a:rPr lang="en-US" dirty="0"/>
              <a:t>of forcing you to sift through thousands of identical flows, the flow aggregation feature allows you to conveniently view them as a single flow with an “flow count” that indicates the number of times the flow </a:t>
            </a:r>
            <a:r>
              <a:rPr lang="en-US" dirty="0" smtClean="0"/>
              <a:t>occurred </a:t>
            </a:r>
            <a:endParaRPr lang="en-US" dirty="0"/>
          </a:p>
        </p:txBody>
      </p:sp>
    </p:spTree>
    <p:extLst>
      <p:ext uri="{BB962C8B-B14F-4D97-AF65-F5344CB8AC3E}">
        <p14:creationId xmlns:p14="http://schemas.microsoft.com/office/powerpoint/2010/main" val="176437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Aggregation – High (Default)</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
        <p:nvSpPr>
          <p:cNvPr id="4" name="Rectangle 3"/>
          <p:cNvSpPr/>
          <p:nvPr/>
        </p:nvSpPr>
        <p:spPr>
          <a:xfrm>
            <a:off x="152400" y="889843"/>
            <a:ext cx="8839200" cy="4708981"/>
          </a:xfrm>
          <a:prstGeom prst="rect">
            <a:avLst/>
          </a:prstGeom>
        </p:spPr>
        <p:txBody>
          <a:bodyPr wrap="square">
            <a:spAutoFit/>
          </a:bodyPr>
          <a:lstStyle/>
          <a:p>
            <a:pPr marL="342900" indent="-342900">
              <a:buFont typeface="Arial"/>
              <a:buChar char="•"/>
            </a:pPr>
            <a:r>
              <a:rPr lang="en-US" sz="2000" b="1" dirty="0"/>
              <a:t>Level 1 Aggregation: </a:t>
            </a:r>
            <a:r>
              <a:rPr lang="en-US" sz="2000" b="1" dirty="0" smtClean="0"/>
              <a:t/>
            </a:r>
            <a:br>
              <a:rPr lang="en-US" sz="2000" b="1" dirty="0" smtClean="0"/>
            </a:br>
            <a:r>
              <a:rPr lang="en-US" sz="2000" dirty="0" smtClean="0"/>
              <a:t>Flows </a:t>
            </a:r>
            <a:r>
              <a:rPr lang="en-US" sz="2000" dirty="0"/>
              <a:t>with the same Source IP, Destination IP and Destination Port will be grouped into one flow record, if the time between flows is no greater than </a:t>
            </a:r>
            <a:r>
              <a:rPr lang="en-US" sz="2000" b="1" dirty="0">
                <a:solidFill>
                  <a:srgbClr val="A50026"/>
                </a:solidFill>
              </a:rPr>
              <a:t>60</a:t>
            </a:r>
            <a:r>
              <a:rPr lang="en-US" sz="2000" dirty="0"/>
              <a:t> minutes. If the record continues to aggregate flows, a new record will get created after </a:t>
            </a:r>
            <a:r>
              <a:rPr lang="en-US" sz="2000" b="1" dirty="0">
                <a:solidFill>
                  <a:srgbClr val="A50026"/>
                </a:solidFill>
              </a:rPr>
              <a:t>1440</a:t>
            </a:r>
            <a:r>
              <a:rPr lang="en-US" sz="2000" dirty="0"/>
              <a:t> </a:t>
            </a:r>
            <a:r>
              <a:rPr lang="en-US" sz="2000" dirty="0" smtClean="0"/>
              <a:t>minutes.</a:t>
            </a:r>
          </a:p>
          <a:p>
            <a:pPr marL="342900" indent="-342900">
              <a:buFont typeface="Arial"/>
              <a:buChar char="•"/>
            </a:pPr>
            <a:endParaRPr lang="en-US" sz="2000" dirty="0"/>
          </a:p>
          <a:p>
            <a:pPr marL="342900" indent="-342900">
              <a:buFont typeface="Arial"/>
              <a:buChar char="•"/>
            </a:pPr>
            <a:r>
              <a:rPr lang="en-US" sz="2000" b="1" dirty="0" smtClean="0"/>
              <a:t>Level </a:t>
            </a:r>
            <a:r>
              <a:rPr lang="en-US" sz="2000" b="1" dirty="0"/>
              <a:t>2 Aggregation: </a:t>
            </a:r>
            <a:r>
              <a:rPr lang="en-US" sz="2000" b="1" dirty="0" smtClean="0"/>
              <a:t/>
            </a:r>
            <a:br>
              <a:rPr lang="en-US" sz="2000" b="1" dirty="0" smtClean="0"/>
            </a:br>
            <a:r>
              <a:rPr lang="en-US" sz="2000" dirty="0" smtClean="0"/>
              <a:t>If </a:t>
            </a:r>
            <a:r>
              <a:rPr lang="en-US" sz="2000" dirty="0"/>
              <a:t>more than </a:t>
            </a:r>
            <a:r>
              <a:rPr lang="en-US" sz="2000" b="1" dirty="0">
                <a:solidFill>
                  <a:srgbClr val="A50026"/>
                </a:solidFill>
              </a:rPr>
              <a:t>300</a:t>
            </a:r>
            <a:r>
              <a:rPr lang="en-US" sz="2000" dirty="0">
                <a:solidFill>
                  <a:srgbClr val="A50026"/>
                </a:solidFill>
              </a:rPr>
              <a:t> </a:t>
            </a:r>
            <a:r>
              <a:rPr lang="en-US" sz="2000" dirty="0"/>
              <a:t>matching flows are logged per minute after Level 1 Aggregation is reached, flows with the same Source and Destination IPs will be grouped, ignoring Destination </a:t>
            </a:r>
            <a:r>
              <a:rPr lang="en-US" sz="2000" dirty="0" smtClean="0"/>
              <a:t>Port.</a:t>
            </a:r>
          </a:p>
          <a:p>
            <a:pPr marL="342900" indent="-342900">
              <a:buFont typeface="Arial"/>
              <a:buChar char="•"/>
            </a:pPr>
            <a:endParaRPr lang="en-US" sz="2000" dirty="0"/>
          </a:p>
          <a:p>
            <a:pPr marL="342900" indent="-342900">
              <a:buFont typeface="Arial"/>
              <a:buChar char="•"/>
            </a:pPr>
            <a:r>
              <a:rPr lang="en-US" sz="2000" b="1" dirty="0" smtClean="0"/>
              <a:t>Level </a:t>
            </a:r>
            <a:r>
              <a:rPr lang="en-US" sz="2000" b="1" dirty="0"/>
              <a:t>3 Aggregation: </a:t>
            </a:r>
            <a:r>
              <a:rPr lang="en-US" sz="2000" dirty="0" smtClean="0"/>
              <a:t/>
            </a:r>
            <a:br>
              <a:rPr lang="en-US" sz="2000" dirty="0" smtClean="0"/>
            </a:br>
            <a:r>
              <a:rPr lang="en-US" sz="2000" dirty="0" smtClean="0"/>
              <a:t>If </a:t>
            </a:r>
            <a:r>
              <a:rPr lang="en-US" sz="2000" dirty="0"/>
              <a:t>more than </a:t>
            </a:r>
            <a:r>
              <a:rPr lang="en-US" sz="2000" b="1" dirty="0">
                <a:solidFill>
                  <a:srgbClr val="A50026"/>
                </a:solidFill>
              </a:rPr>
              <a:t>350</a:t>
            </a:r>
            <a:r>
              <a:rPr lang="en-US" sz="2000" dirty="0">
                <a:solidFill>
                  <a:srgbClr val="A50026"/>
                </a:solidFill>
              </a:rPr>
              <a:t> </a:t>
            </a:r>
            <a:r>
              <a:rPr lang="en-US" sz="2000" dirty="0"/>
              <a:t>matching flows are logged per minute after Level 2 Aggregation is reached, flows will be grouped into one record, ignoring Source IP, Destination IP and Destination Port.</a:t>
            </a:r>
          </a:p>
        </p:txBody>
      </p:sp>
    </p:spTree>
    <p:extLst>
      <p:ext uri="{BB962C8B-B14F-4D97-AF65-F5344CB8AC3E}">
        <p14:creationId xmlns:p14="http://schemas.microsoft.com/office/powerpoint/2010/main" val="1357255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927267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Aggregation – Medium High</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
        <p:nvSpPr>
          <p:cNvPr id="4" name="Rectangle 3"/>
          <p:cNvSpPr/>
          <p:nvPr/>
        </p:nvSpPr>
        <p:spPr>
          <a:xfrm>
            <a:off x="114300" y="889843"/>
            <a:ext cx="8915400" cy="4708981"/>
          </a:xfrm>
          <a:prstGeom prst="rect">
            <a:avLst/>
          </a:prstGeom>
        </p:spPr>
        <p:txBody>
          <a:bodyPr wrap="square">
            <a:spAutoFit/>
          </a:bodyPr>
          <a:lstStyle/>
          <a:p>
            <a:pPr marL="285750" indent="-285750">
              <a:buFont typeface="Arial"/>
              <a:buChar char="•"/>
            </a:pPr>
            <a:r>
              <a:rPr lang="en-US" sz="2000" b="1" dirty="0"/>
              <a:t>Level 1 Aggregation: </a:t>
            </a:r>
            <a:r>
              <a:rPr lang="en-US" sz="2000" dirty="0" smtClean="0"/>
              <a:t/>
            </a:r>
            <a:br>
              <a:rPr lang="en-US" sz="2000" dirty="0" smtClean="0"/>
            </a:br>
            <a:r>
              <a:rPr lang="en-US" sz="2000" dirty="0" smtClean="0"/>
              <a:t>Flows </a:t>
            </a:r>
            <a:r>
              <a:rPr lang="en-US" sz="2000" dirty="0"/>
              <a:t>with the same Source IP, Destination IP and Destination Port will be grouped into one flow record, if the time between flows is no greater than </a:t>
            </a:r>
            <a:r>
              <a:rPr lang="en-US" sz="2000" b="1" dirty="0">
                <a:solidFill>
                  <a:srgbClr val="A50026"/>
                </a:solidFill>
              </a:rPr>
              <a:t>45</a:t>
            </a:r>
            <a:r>
              <a:rPr lang="en-US" sz="2000" dirty="0">
                <a:solidFill>
                  <a:srgbClr val="A50026"/>
                </a:solidFill>
              </a:rPr>
              <a:t> </a:t>
            </a:r>
            <a:r>
              <a:rPr lang="en-US" sz="2000" dirty="0"/>
              <a:t>minutes. If the record continues to aggregate flows, a new record will get created after </a:t>
            </a:r>
            <a:r>
              <a:rPr lang="en-US" sz="2000" b="1" dirty="0">
                <a:solidFill>
                  <a:srgbClr val="A50026"/>
                </a:solidFill>
              </a:rPr>
              <a:t>820</a:t>
            </a:r>
            <a:r>
              <a:rPr lang="en-US" sz="2000" dirty="0">
                <a:solidFill>
                  <a:srgbClr val="A50026"/>
                </a:solidFill>
              </a:rPr>
              <a:t> </a:t>
            </a:r>
            <a:r>
              <a:rPr lang="en-US" sz="2000" dirty="0" smtClean="0"/>
              <a:t>minutes.</a:t>
            </a:r>
          </a:p>
          <a:p>
            <a:pPr marL="285750" indent="-285750">
              <a:buFont typeface="Arial"/>
              <a:buChar char="•"/>
            </a:pPr>
            <a:endParaRPr lang="en-US" sz="2000" dirty="0"/>
          </a:p>
          <a:p>
            <a:pPr marL="285750" indent="-285750">
              <a:buFont typeface="Arial"/>
              <a:buChar char="•"/>
            </a:pPr>
            <a:r>
              <a:rPr lang="en-US" sz="2000" b="1" dirty="0" smtClean="0"/>
              <a:t>Level </a:t>
            </a:r>
            <a:r>
              <a:rPr lang="en-US" sz="2000" b="1" dirty="0"/>
              <a:t>2 Aggregation: </a:t>
            </a:r>
            <a:r>
              <a:rPr lang="en-US" sz="2000" dirty="0" smtClean="0"/>
              <a:t/>
            </a:r>
            <a:br>
              <a:rPr lang="en-US" sz="2000" dirty="0" smtClean="0"/>
            </a:br>
            <a:r>
              <a:rPr lang="en-US" sz="2000" dirty="0" smtClean="0"/>
              <a:t>If </a:t>
            </a:r>
            <a:r>
              <a:rPr lang="en-US" sz="2000" dirty="0"/>
              <a:t>more than </a:t>
            </a:r>
            <a:r>
              <a:rPr lang="en-US" sz="2000" b="1" dirty="0">
                <a:solidFill>
                  <a:srgbClr val="A50026"/>
                </a:solidFill>
              </a:rPr>
              <a:t>1000</a:t>
            </a:r>
            <a:r>
              <a:rPr lang="en-US" sz="2000" dirty="0">
                <a:solidFill>
                  <a:srgbClr val="A50026"/>
                </a:solidFill>
              </a:rPr>
              <a:t> </a:t>
            </a:r>
            <a:r>
              <a:rPr lang="en-US" sz="2000" dirty="0"/>
              <a:t>matching flows are logged per minute after Level 1 Aggregation is reached, flows with the same Source and Destination IPs will be grouped, ignoring Destination </a:t>
            </a:r>
            <a:r>
              <a:rPr lang="en-US" sz="2000" dirty="0" smtClean="0"/>
              <a:t>Port.</a:t>
            </a:r>
          </a:p>
          <a:p>
            <a:pPr marL="285750" indent="-285750">
              <a:buFont typeface="Arial"/>
              <a:buChar char="•"/>
            </a:pPr>
            <a:endParaRPr lang="en-US" sz="2000" dirty="0"/>
          </a:p>
          <a:p>
            <a:pPr marL="285750" indent="-285750">
              <a:buFont typeface="Arial"/>
              <a:buChar char="•"/>
            </a:pPr>
            <a:r>
              <a:rPr lang="en-US" sz="2000" b="1" dirty="0" smtClean="0"/>
              <a:t>Level </a:t>
            </a:r>
            <a:r>
              <a:rPr lang="en-US" sz="2000" b="1" dirty="0"/>
              <a:t>3 Aggregation: </a:t>
            </a:r>
            <a:r>
              <a:rPr lang="en-US" sz="2000" dirty="0" smtClean="0"/>
              <a:t/>
            </a:r>
            <a:br>
              <a:rPr lang="en-US" sz="2000" dirty="0" smtClean="0"/>
            </a:br>
            <a:r>
              <a:rPr lang="en-US" sz="2000" dirty="0" smtClean="0"/>
              <a:t>If </a:t>
            </a:r>
            <a:r>
              <a:rPr lang="en-US" sz="2000" dirty="0"/>
              <a:t>more than </a:t>
            </a:r>
            <a:r>
              <a:rPr lang="en-US" sz="2000" b="1" dirty="0">
                <a:solidFill>
                  <a:srgbClr val="A50026"/>
                </a:solidFill>
              </a:rPr>
              <a:t>1500</a:t>
            </a:r>
            <a:r>
              <a:rPr lang="en-US" sz="2000" dirty="0">
                <a:solidFill>
                  <a:srgbClr val="A50026"/>
                </a:solidFill>
              </a:rPr>
              <a:t> </a:t>
            </a:r>
            <a:r>
              <a:rPr lang="en-US" sz="2000" dirty="0"/>
              <a:t>matching flows are logged per minute after Level 2 Aggregation is reached, flows will be grouped into one record, ignoring Source IP, Destination IP and Destination Port.</a:t>
            </a:r>
          </a:p>
        </p:txBody>
      </p:sp>
    </p:spTree>
    <p:extLst>
      <p:ext uri="{BB962C8B-B14F-4D97-AF65-F5344CB8AC3E}">
        <p14:creationId xmlns:p14="http://schemas.microsoft.com/office/powerpoint/2010/main" val="2807526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951489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Aggregation - Medium</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
        <p:nvSpPr>
          <p:cNvPr id="4" name="Rectangle 3"/>
          <p:cNvSpPr/>
          <p:nvPr/>
        </p:nvSpPr>
        <p:spPr>
          <a:xfrm>
            <a:off x="190500" y="751344"/>
            <a:ext cx="8763000" cy="4708981"/>
          </a:xfrm>
          <a:prstGeom prst="rect">
            <a:avLst/>
          </a:prstGeom>
        </p:spPr>
        <p:txBody>
          <a:bodyPr wrap="square">
            <a:spAutoFit/>
          </a:bodyPr>
          <a:lstStyle/>
          <a:p>
            <a:pPr marL="342900" indent="-342900">
              <a:buFont typeface="Arial"/>
              <a:buChar char="•"/>
            </a:pPr>
            <a:r>
              <a:rPr lang="en-US" sz="2000" b="1" dirty="0"/>
              <a:t>Level 1 Aggregation: </a:t>
            </a:r>
            <a:r>
              <a:rPr lang="en-US" sz="2000" dirty="0" smtClean="0"/>
              <a:t/>
            </a:r>
            <a:br>
              <a:rPr lang="en-US" sz="2000" dirty="0" smtClean="0"/>
            </a:br>
            <a:r>
              <a:rPr lang="en-US" sz="2000" dirty="0" smtClean="0"/>
              <a:t>Flows </a:t>
            </a:r>
            <a:r>
              <a:rPr lang="en-US" sz="2000" dirty="0"/>
              <a:t>with the same Source IP, Destination IP and Destination Port will be grouped into one flow record, if the time between flows is no greater than </a:t>
            </a:r>
            <a:r>
              <a:rPr lang="en-US" sz="2000" b="1" dirty="0">
                <a:solidFill>
                  <a:srgbClr val="A50026"/>
                </a:solidFill>
              </a:rPr>
              <a:t>32</a:t>
            </a:r>
            <a:r>
              <a:rPr lang="en-US" sz="2000" dirty="0">
                <a:solidFill>
                  <a:srgbClr val="A50026"/>
                </a:solidFill>
              </a:rPr>
              <a:t> </a:t>
            </a:r>
            <a:r>
              <a:rPr lang="en-US" sz="2000" dirty="0"/>
              <a:t>minutes. If the record continues to aggregate flows, a new record will get created after </a:t>
            </a:r>
            <a:r>
              <a:rPr lang="en-US" sz="2000" b="1" dirty="0">
                <a:solidFill>
                  <a:srgbClr val="A50026"/>
                </a:solidFill>
              </a:rPr>
              <a:t>620</a:t>
            </a:r>
            <a:r>
              <a:rPr lang="en-US" sz="2000" dirty="0">
                <a:solidFill>
                  <a:srgbClr val="A50026"/>
                </a:solidFill>
              </a:rPr>
              <a:t> </a:t>
            </a:r>
            <a:r>
              <a:rPr lang="en-US" sz="2000" dirty="0" smtClean="0"/>
              <a:t>minutes.</a:t>
            </a:r>
          </a:p>
          <a:p>
            <a:pPr marL="342900" indent="-342900">
              <a:buFont typeface="Arial"/>
              <a:buChar char="•"/>
            </a:pPr>
            <a:endParaRPr lang="en-US" sz="2000" dirty="0"/>
          </a:p>
          <a:p>
            <a:pPr marL="342900" indent="-342900">
              <a:buFont typeface="Arial"/>
              <a:buChar char="•"/>
            </a:pPr>
            <a:r>
              <a:rPr lang="en-US" sz="2000" b="1" dirty="0" smtClean="0"/>
              <a:t>Level </a:t>
            </a:r>
            <a:r>
              <a:rPr lang="en-US" sz="2000" b="1" dirty="0"/>
              <a:t>2 Aggregation: </a:t>
            </a:r>
            <a:r>
              <a:rPr lang="en-US" sz="2000" dirty="0" smtClean="0"/>
              <a:t/>
            </a:r>
            <a:br>
              <a:rPr lang="en-US" sz="2000" dirty="0" smtClean="0"/>
            </a:br>
            <a:r>
              <a:rPr lang="en-US" sz="2000" dirty="0" smtClean="0"/>
              <a:t>If </a:t>
            </a:r>
            <a:r>
              <a:rPr lang="en-US" sz="2000" dirty="0"/>
              <a:t>more than </a:t>
            </a:r>
            <a:r>
              <a:rPr lang="en-US" sz="2000" b="1" dirty="0">
                <a:solidFill>
                  <a:srgbClr val="A50026"/>
                </a:solidFill>
              </a:rPr>
              <a:t>10000</a:t>
            </a:r>
            <a:r>
              <a:rPr lang="en-US" sz="2000" dirty="0">
                <a:solidFill>
                  <a:srgbClr val="A50026"/>
                </a:solidFill>
              </a:rPr>
              <a:t> </a:t>
            </a:r>
            <a:r>
              <a:rPr lang="en-US" sz="2000" dirty="0"/>
              <a:t>matching flows are logged per minute after Level 1 Aggregation is reached, flows with the same Source and Destination IPs will be grouped, ignoring Destination </a:t>
            </a:r>
            <a:r>
              <a:rPr lang="en-US" sz="2000" dirty="0" smtClean="0"/>
              <a:t>Port.</a:t>
            </a:r>
          </a:p>
          <a:p>
            <a:pPr marL="342900" indent="-342900">
              <a:buFont typeface="Arial"/>
              <a:buChar char="•"/>
            </a:pPr>
            <a:endParaRPr lang="en-US" sz="2000" dirty="0"/>
          </a:p>
          <a:p>
            <a:pPr marL="342900" indent="-342900">
              <a:buFont typeface="Arial"/>
              <a:buChar char="•"/>
            </a:pPr>
            <a:r>
              <a:rPr lang="en-US" sz="2000" b="1" dirty="0" smtClean="0"/>
              <a:t>Level </a:t>
            </a:r>
            <a:r>
              <a:rPr lang="en-US" sz="2000" b="1" dirty="0"/>
              <a:t>3 Aggregation: </a:t>
            </a:r>
            <a:r>
              <a:rPr lang="en-US" sz="2000" dirty="0" smtClean="0"/>
              <a:t/>
            </a:r>
            <a:br>
              <a:rPr lang="en-US" sz="2000" dirty="0" smtClean="0"/>
            </a:br>
            <a:r>
              <a:rPr lang="en-US" sz="2000" dirty="0" smtClean="0"/>
              <a:t>If </a:t>
            </a:r>
            <a:r>
              <a:rPr lang="en-US" sz="2000" dirty="0"/>
              <a:t>more than </a:t>
            </a:r>
            <a:r>
              <a:rPr lang="en-US" sz="2000" b="1" dirty="0">
                <a:solidFill>
                  <a:srgbClr val="A50026"/>
                </a:solidFill>
              </a:rPr>
              <a:t>15000</a:t>
            </a:r>
            <a:r>
              <a:rPr lang="en-US" sz="2000" dirty="0">
                <a:solidFill>
                  <a:srgbClr val="A50026"/>
                </a:solidFill>
              </a:rPr>
              <a:t> </a:t>
            </a:r>
            <a:r>
              <a:rPr lang="en-US" sz="2000" dirty="0"/>
              <a:t>matching flows are logged per minute after Level 2 Aggregation is reached, flows will be grouped into one record, ignoring Source IP, Destination IP and Destination Port.</a:t>
            </a:r>
          </a:p>
        </p:txBody>
      </p:sp>
    </p:spTree>
    <p:extLst>
      <p:ext uri="{BB962C8B-B14F-4D97-AF65-F5344CB8AC3E}">
        <p14:creationId xmlns:p14="http://schemas.microsoft.com/office/powerpoint/2010/main" val="424524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smtClean="0"/>
              <a:t>Module Topics</a:t>
            </a:r>
          </a:p>
        </p:txBody>
      </p:sp>
      <p:sp>
        <p:nvSpPr>
          <p:cNvPr id="31746"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eaLnBrk="1" hangingPunct="1">
              <a:buFont typeface="Arial" charset="0"/>
              <a:buChar char="•"/>
            </a:pPr>
            <a:r>
              <a:rPr lang="en-US" sz="2800" dirty="0" smtClean="0">
                <a:latin typeface="Arial" charset="0"/>
                <a:cs typeface="Arial" charset="0"/>
              </a:rPr>
              <a:t>Event Aggregation</a:t>
            </a:r>
          </a:p>
          <a:p>
            <a:pPr lvl="1" eaLnBrk="1" hangingPunct="1">
              <a:buFont typeface="Arial" charset="0"/>
              <a:buChar char="•"/>
            </a:pPr>
            <a:r>
              <a:rPr lang="en-US" sz="2800" dirty="0" smtClean="0">
                <a:latin typeface="Arial" charset="0"/>
                <a:cs typeface="Arial" charset="0"/>
              </a:rPr>
              <a:t>McAfee Event Aggregation Levels</a:t>
            </a:r>
          </a:p>
          <a:p>
            <a:pPr lvl="1" eaLnBrk="1" hangingPunct="1">
              <a:buFont typeface="Arial" charset="0"/>
              <a:buChar char="•"/>
            </a:pPr>
            <a:r>
              <a:rPr lang="en-US" sz="2800" dirty="0" smtClean="0">
                <a:latin typeface="Arial" charset="0"/>
                <a:cs typeface="Arial" charset="0"/>
              </a:rPr>
              <a:t>Custom field Event Aggregation</a:t>
            </a:r>
          </a:p>
          <a:p>
            <a:pPr lvl="1" eaLnBrk="1" hangingPunct="1">
              <a:buFont typeface="Arial" charset="0"/>
              <a:buChar char="•"/>
            </a:pPr>
            <a:r>
              <a:rPr lang="en-US" sz="2800" dirty="0" smtClean="0">
                <a:latin typeface="Arial" charset="0"/>
                <a:cs typeface="Arial" charset="0"/>
              </a:rPr>
              <a:t>Flow Aggregation </a:t>
            </a:r>
          </a:p>
          <a:p>
            <a:pPr lvl="1" eaLnBrk="1" hangingPunct="1">
              <a:buFont typeface="Arial" charset="0"/>
              <a:buChar char="•"/>
            </a:pPr>
            <a:r>
              <a:rPr lang="en-US" sz="2800" dirty="0" smtClean="0">
                <a:latin typeface="Arial" charset="0"/>
                <a:cs typeface="Arial" charset="0"/>
              </a:rPr>
              <a:t>Flow Aggregation Levels</a:t>
            </a:r>
          </a:p>
          <a:p>
            <a:pPr lvl="1" eaLnBrk="1" hangingPunct="1">
              <a:buFont typeface="Arial" charset="0"/>
              <a:buChar char="•"/>
            </a:pPr>
            <a:r>
              <a:rPr lang="en-US" sz="2800" dirty="0" smtClean="0">
                <a:latin typeface="Arial" charset="0"/>
                <a:cs typeface="Arial" charset="0"/>
              </a:rPr>
              <a:t>Flow Port Aggregation</a:t>
            </a:r>
          </a:p>
          <a:p>
            <a:pPr marL="0" indent="0" eaLnBrk="1" hangingPunct="1">
              <a:buNone/>
            </a:pPr>
            <a:endParaRPr lang="en-US" sz="3200" dirty="0" smtClean="0">
              <a:latin typeface="Arial" charset="0"/>
              <a:cs typeface="Arial" charset="0"/>
            </a:endParaRPr>
          </a:p>
        </p:txBody>
      </p:sp>
      <p:sp>
        <p:nvSpPr>
          <p:cNvPr id="7" name="Footer Placeholder 6"/>
          <p:cNvSpPr>
            <a:spLocks noGrp="1"/>
          </p:cNvSpPr>
          <p:nvPr>
            <p:ph type="ftr" sz="quarter" idx="3"/>
          </p:nvPr>
        </p:nvSpPr>
        <p:spPr/>
        <p:txBody>
          <a:bodyPr/>
          <a:lstStyle/>
          <a:p>
            <a:pPr algn="r"/>
            <a:r>
              <a:rPr lang="en-US" dirty="0" smtClean="0"/>
              <a:t>Aggregation</a:t>
            </a:r>
            <a:endParaRPr lang="en-US" dirty="0"/>
          </a:p>
        </p:txBody>
      </p:sp>
      <p:pic>
        <p:nvPicPr>
          <p:cNvPr id="31747" name="Picture 3"/>
          <p:cNvPicPr>
            <a:picLocks noChangeAspect="1" noChangeArrowheads="1"/>
          </p:cNvPicPr>
          <p:nvPr/>
        </p:nvPicPr>
        <p:blipFill>
          <a:blip r:embed="rId3" cstate="print"/>
          <a:srcRect/>
          <a:stretch>
            <a:fillRect/>
          </a:stretch>
        </p:blipFill>
        <p:spPr bwMode="auto">
          <a:xfrm>
            <a:off x="6096000" y="3186816"/>
            <a:ext cx="2438400" cy="326340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2192326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Aggregation – Medium Low</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
        <p:nvSpPr>
          <p:cNvPr id="4" name="Rectangle 3"/>
          <p:cNvSpPr/>
          <p:nvPr/>
        </p:nvSpPr>
        <p:spPr>
          <a:xfrm>
            <a:off x="228600" y="751344"/>
            <a:ext cx="8686800" cy="4708981"/>
          </a:xfrm>
          <a:prstGeom prst="rect">
            <a:avLst/>
          </a:prstGeom>
        </p:spPr>
        <p:txBody>
          <a:bodyPr wrap="square">
            <a:spAutoFit/>
          </a:bodyPr>
          <a:lstStyle/>
          <a:p>
            <a:pPr marL="285750" indent="-285750">
              <a:buFont typeface="Arial"/>
              <a:buChar char="•"/>
            </a:pPr>
            <a:r>
              <a:rPr lang="en-US" sz="2000" b="1" dirty="0"/>
              <a:t>Level 1 Aggregation: </a:t>
            </a:r>
            <a:r>
              <a:rPr lang="en-US" sz="2000" dirty="0" smtClean="0"/>
              <a:t/>
            </a:r>
            <a:br>
              <a:rPr lang="en-US" sz="2000" dirty="0" smtClean="0"/>
            </a:br>
            <a:r>
              <a:rPr lang="en-US" sz="2000" dirty="0" smtClean="0"/>
              <a:t>Flows </a:t>
            </a:r>
            <a:r>
              <a:rPr lang="en-US" sz="2000" dirty="0"/>
              <a:t>with the same Source IP, Destination IP and Destination Port will be grouped into one flow record, if the time between flows is no greater than </a:t>
            </a:r>
            <a:r>
              <a:rPr lang="en-US" sz="2000" b="1" dirty="0">
                <a:solidFill>
                  <a:srgbClr val="A50026"/>
                </a:solidFill>
              </a:rPr>
              <a:t>15</a:t>
            </a:r>
            <a:r>
              <a:rPr lang="en-US" sz="2000" dirty="0">
                <a:solidFill>
                  <a:srgbClr val="A50026"/>
                </a:solidFill>
              </a:rPr>
              <a:t> </a:t>
            </a:r>
            <a:r>
              <a:rPr lang="en-US" sz="2000" dirty="0"/>
              <a:t>minutes. If the record continues to aggregate flows, a new record will get created after </a:t>
            </a:r>
            <a:r>
              <a:rPr lang="en-US" sz="2000" b="1" dirty="0">
                <a:solidFill>
                  <a:srgbClr val="A50026"/>
                </a:solidFill>
              </a:rPr>
              <a:t>300</a:t>
            </a:r>
            <a:r>
              <a:rPr lang="en-US" sz="2000" dirty="0">
                <a:solidFill>
                  <a:srgbClr val="A50026"/>
                </a:solidFill>
              </a:rPr>
              <a:t> </a:t>
            </a:r>
            <a:r>
              <a:rPr lang="en-US" sz="2000" dirty="0" smtClean="0"/>
              <a:t>minutes.</a:t>
            </a:r>
          </a:p>
          <a:p>
            <a:pPr marL="285750" indent="-285750">
              <a:buFont typeface="Arial"/>
              <a:buChar char="•"/>
            </a:pPr>
            <a:endParaRPr lang="en-US" sz="2000" dirty="0"/>
          </a:p>
          <a:p>
            <a:pPr marL="285750" indent="-285750">
              <a:buFont typeface="Arial"/>
              <a:buChar char="•"/>
            </a:pPr>
            <a:r>
              <a:rPr lang="en-US" sz="2000" b="1" dirty="0" smtClean="0"/>
              <a:t>Level </a:t>
            </a:r>
            <a:r>
              <a:rPr lang="en-US" sz="2000" b="1" dirty="0"/>
              <a:t>2 Aggregation: </a:t>
            </a:r>
            <a:r>
              <a:rPr lang="en-US" sz="2000" dirty="0" smtClean="0"/>
              <a:t/>
            </a:r>
            <a:br>
              <a:rPr lang="en-US" sz="2000" dirty="0" smtClean="0"/>
            </a:br>
            <a:r>
              <a:rPr lang="en-US" sz="2000" dirty="0" smtClean="0"/>
              <a:t>If </a:t>
            </a:r>
            <a:r>
              <a:rPr lang="en-US" sz="2000" dirty="0"/>
              <a:t>more than </a:t>
            </a:r>
            <a:r>
              <a:rPr lang="en-US" sz="2000" b="1" dirty="0">
                <a:solidFill>
                  <a:srgbClr val="A50026"/>
                </a:solidFill>
              </a:rPr>
              <a:t>10000</a:t>
            </a:r>
            <a:r>
              <a:rPr lang="en-US" sz="2000" dirty="0">
                <a:solidFill>
                  <a:srgbClr val="A50026"/>
                </a:solidFill>
              </a:rPr>
              <a:t> </a:t>
            </a:r>
            <a:r>
              <a:rPr lang="en-US" sz="2000" dirty="0"/>
              <a:t>matching flows are logged per minute after Level 1 Aggregation is reached, flows with the same Source and Destination IPs will be grouped, ignoring Destination </a:t>
            </a:r>
            <a:r>
              <a:rPr lang="en-US" sz="2000" dirty="0" smtClean="0"/>
              <a:t>Port.</a:t>
            </a:r>
          </a:p>
          <a:p>
            <a:pPr marL="285750" indent="-285750">
              <a:buFont typeface="Arial"/>
              <a:buChar char="•"/>
            </a:pPr>
            <a:endParaRPr lang="en-US" sz="2000" dirty="0"/>
          </a:p>
          <a:p>
            <a:pPr marL="285750" indent="-285750">
              <a:buFont typeface="Arial"/>
              <a:buChar char="•"/>
            </a:pPr>
            <a:r>
              <a:rPr lang="en-US" sz="2000" b="1" dirty="0" smtClean="0"/>
              <a:t>Level </a:t>
            </a:r>
            <a:r>
              <a:rPr lang="en-US" sz="2000" b="1" dirty="0"/>
              <a:t>3 Aggregation: </a:t>
            </a:r>
            <a:r>
              <a:rPr lang="en-US" sz="2000" dirty="0" smtClean="0"/>
              <a:t/>
            </a:r>
            <a:br>
              <a:rPr lang="en-US" sz="2000" dirty="0" smtClean="0"/>
            </a:br>
            <a:r>
              <a:rPr lang="en-US" sz="2000" dirty="0" smtClean="0"/>
              <a:t>If </a:t>
            </a:r>
            <a:r>
              <a:rPr lang="en-US" sz="2000" dirty="0"/>
              <a:t>more than </a:t>
            </a:r>
            <a:r>
              <a:rPr lang="en-US" sz="2000" b="1" dirty="0">
                <a:solidFill>
                  <a:srgbClr val="A50026"/>
                </a:solidFill>
              </a:rPr>
              <a:t>150000</a:t>
            </a:r>
            <a:r>
              <a:rPr lang="en-US" sz="2000" dirty="0">
                <a:solidFill>
                  <a:srgbClr val="A50026"/>
                </a:solidFill>
              </a:rPr>
              <a:t> </a:t>
            </a:r>
            <a:r>
              <a:rPr lang="en-US" sz="2000" dirty="0"/>
              <a:t>matching flows are logged per minute after Level 2 Aggregation is reached, flows will be grouped into one record, ignoring Source IP, Destination IP and Destination Port.</a:t>
            </a:r>
          </a:p>
        </p:txBody>
      </p:sp>
    </p:spTree>
    <p:extLst>
      <p:ext uri="{BB962C8B-B14F-4D97-AF65-F5344CB8AC3E}">
        <p14:creationId xmlns:p14="http://schemas.microsoft.com/office/powerpoint/2010/main" val="2740809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3341067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Aggregation - Low</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
        <p:nvSpPr>
          <p:cNvPr id="4" name="Rectangle 3"/>
          <p:cNvSpPr/>
          <p:nvPr/>
        </p:nvSpPr>
        <p:spPr>
          <a:xfrm>
            <a:off x="190500" y="751344"/>
            <a:ext cx="8763000" cy="4708981"/>
          </a:xfrm>
          <a:prstGeom prst="rect">
            <a:avLst/>
          </a:prstGeom>
        </p:spPr>
        <p:txBody>
          <a:bodyPr wrap="square">
            <a:spAutoFit/>
          </a:bodyPr>
          <a:lstStyle/>
          <a:p>
            <a:pPr marL="342900" indent="-342900">
              <a:buFont typeface="Arial"/>
              <a:buChar char="•"/>
            </a:pPr>
            <a:r>
              <a:rPr lang="en-US" sz="2000" b="1" dirty="0"/>
              <a:t>Level 1 Aggregation: </a:t>
            </a:r>
            <a:r>
              <a:rPr lang="en-US" sz="2000" dirty="0" smtClean="0"/>
              <a:t/>
            </a:r>
            <a:br>
              <a:rPr lang="en-US" sz="2000" dirty="0" smtClean="0"/>
            </a:br>
            <a:r>
              <a:rPr lang="en-US" sz="2000" dirty="0" smtClean="0"/>
              <a:t>Flows </a:t>
            </a:r>
            <a:r>
              <a:rPr lang="en-US" sz="2000" dirty="0"/>
              <a:t>with the same Source IP, Destination IP and Destination Port will be grouped into one flow record, if the time between flows is no greater than </a:t>
            </a:r>
            <a:r>
              <a:rPr lang="en-US" sz="2000" b="1" dirty="0">
                <a:solidFill>
                  <a:srgbClr val="A50026"/>
                </a:solidFill>
              </a:rPr>
              <a:t>5</a:t>
            </a:r>
            <a:r>
              <a:rPr lang="en-US" sz="2000" dirty="0">
                <a:solidFill>
                  <a:srgbClr val="A50026"/>
                </a:solidFill>
              </a:rPr>
              <a:t> </a:t>
            </a:r>
            <a:r>
              <a:rPr lang="en-US" sz="2000" dirty="0"/>
              <a:t>minutes. If the record continues to aggregate flows, a new record will get created after </a:t>
            </a:r>
            <a:r>
              <a:rPr lang="en-US" sz="2000" b="1" dirty="0">
                <a:solidFill>
                  <a:srgbClr val="A50026"/>
                </a:solidFill>
              </a:rPr>
              <a:t>60</a:t>
            </a:r>
            <a:r>
              <a:rPr lang="en-US" sz="2000" dirty="0">
                <a:solidFill>
                  <a:srgbClr val="A50026"/>
                </a:solidFill>
              </a:rPr>
              <a:t> </a:t>
            </a:r>
            <a:r>
              <a:rPr lang="en-US" sz="2000" dirty="0" smtClean="0"/>
              <a:t>minutes.</a:t>
            </a:r>
          </a:p>
          <a:p>
            <a:pPr marL="342900" indent="-342900">
              <a:buFont typeface="Arial"/>
              <a:buChar char="•"/>
            </a:pPr>
            <a:endParaRPr lang="en-US" sz="2000" dirty="0"/>
          </a:p>
          <a:p>
            <a:pPr marL="342900" indent="-342900">
              <a:buFont typeface="Arial"/>
              <a:buChar char="•"/>
            </a:pPr>
            <a:r>
              <a:rPr lang="en-US" sz="2000" b="1" dirty="0" smtClean="0"/>
              <a:t>Level </a:t>
            </a:r>
            <a:r>
              <a:rPr lang="en-US" sz="2000" b="1" dirty="0"/>
              <a:t>2 Aggregation: </a:t>
            </a:r>
            <a:r>
              <a:rPr lang="en-US" sz="2000" dirty="0" smtClean="0"/>
              <a:t/>
            </a:r>
            <a:br>
              <a:rPr lang="en-US" sz="2000" dirty="0" smtClean="0"/>
            </a:br>
            <a:r>
              <a:rPr lang="en-US" sz="2000" dirty="0" smtClean="0"/>
              <a:t>If </a:t>
            </a:r>
            <a:r>
              <a:rPr lang="en-US" sz="2000" dirty="0"/>
              <a:t>more than </a:t>
            </a:r>
            <a:r>
              <a:rPr lang="en-US" sz="2000" b="1" dirty="0">
                <a:solidFill>
                  <a:srgbClr val="A50026"/>
                </a:solidFill>
              </a:rPr>
              <a:t>500000</a:t>
            </a:r>
            <a:r>
              <a:rPr lang="en-US" sz="2000" dirty="0">
                <a:solidFill>
                  <a:srgbClr val="A50026"/>
                </a:solidFill>
              </a:rPr>
              <a:t> </a:t>
            </a:r>
            <a:r>
              <a:rPr lang="en-US" sz="2000" dirty="0"/>
              <a:t>matching flows are logged per minute after Level 1 Aggregation is reached, flows with the same Source and Destination IPs will be grouped, ignoring Destination </a:t>
            </a:r>
            <a:r>
              <a:rPr lang="en-US" sz="2000" dirty="0" smtClean="0"/>
              <a:t>Port.</a:t>
            </a:r>
          </a:p>
          <a:p>
            <a:pPr marL="342900" indent="-342900">
              <a:buFont typeface="Arial"/>
              <a:buChar char="•"/>
            </a:pPr>
            <a:endParaRPr lang="en-US" sz="2000" dirty="0"/>
          </a:p>
          <a:p>
            <a:pPr marL="342900" indent="-342900">
              <a:buFont typeface="Arial"/>
              <a:buChar char="•"/>
            </a:pPr>
            <a:r>
              <a:rPr lang="en-US" sz="2000" b="1" dirty="0" smtClean="0"/>
              <a:t>Level </a:t>
            </a:r>
            <a:r>
              <a:rPr lang="en-US" sz="2000" b="1" dirty="0"/>
              <a:t>3 Aggregation: </a:t>
            </a:r>
            <a:r>
              <a:rPr lang="en-US" sz="2000" dirty="0" smtClean="0"/>
              <a:t/>
            </a:r>
            <a:br>
              <a:rPr lang="en-US" sz="2000" dirty="0" smtClean="0"/>
            </a:br>
            <a:r>
              <a:rPr lang="en-US" sz="2000" dirty="0" smtClean="0"/>
              <a:t>If </a:t>
            </a:r>
            <a:r>
              <a:rPr lang="en-US" sz="2000" dirty="0"/>
              <a:t>more than </a:t>
            </a:r>
            <a:r>
              <a:rPr lang="en-US" sz="2000" b="1" dirty="0">
                <a:solidFill>
                  <a:srgbClr val="A50026"/>
                </a:solidFill>
              </a:rPr>
              <a:t>500000</a:t>
            </a:r>
            <a:r>
              <a:rPr lang="en-US" sz="2000" dirty="0">
                <a:solidFill>
                  <a:srgbClr val="A50026"/>
                </a:solidFill>
              </a:rPr>
              <a:t> </a:t>
            </a:r>
            <a:r>
              <a:rPr lang="en-US" sz="2000" dirty="0"/>
              <a:t>matching flows are logged per minute after Level 2 Aggregation is reached, flows will be grouped into one record, ignoring Source IP, Destination IP and Destination Port</a:t>
            </a:r>
          </a:p>
        </p:txBody>
      </p:sp>
    </p:spTree>
    <p:extLst>
      <p:ext uri="{BB962C8B-B14F-4D97-AF65-F5344CB8AC3E}">
        <p14:creationId xmlns:p14="http://schemas.microsoft.com/office/powerpoint/2010/main" val="1731962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3688833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Aggregation - Custom</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sp>
        <p:nvSpPr>
          <p:cNvPr id="6" name="Rectangle 5"/>
          <p:cNvSpPr/>
          <p:nvPr/>
        </p:nvSpPr>
        <p:spPr>
          <a:xfrm>
            <a:off x="114300" y="795277"/>
            <a:ext cx="8915400" cy="4708981"/>
          </a:xfrm>
          <a:prstGeom prst="rect">
            <a:avLst/>
          </a:prstGeom>
        </p:spPr>
        <p:txBody>
          <a:bodyPr wrap="square">
            <a:spAutoFit/>
          </a:bodyPr>
          <a:lstStyle/>
          <a:p>
            <a:pPr marL="285750" indent="-285750">
              <a:buFont typeface="Arial"/>
              <a:buChar char="•"/>
            </a:pPr>
            <a:r>
              <a:rPr lang="en-US" sz="2000" b="1" dirty="0"/>
              <a:t>Level 1 Aggregation: </a:t>
            </a:r>
            <a:r>
              <a:rPr lang="en-US" sz="2000" dirty="0" smtClean="0"/>
              <a:t/>
            </a:r>
            <a:br>
              <a:rPr lang="en-US" sz="2000" dirty="0" smtClean="0"/>
            </a:br>
            <a:r>
              <a:rPr lang="en-US" sz="2000" dirty="0" smtClean="0"/>
              <a:t>Flows </a:t>
            </a:r>
            <a:r>
              <a:rPr lang="en-US" sz="2000" dirty="0"/>
              <a:t>with the same Source IP, Destination IP and Destination Port will be grouped into one flow record, if the time between flows is no greater than (select setting) minutes. If the record continues to aggregate flows, a new record will get created after (select setting) </a:t>
            </a:r>
            <a:r>
              <a:rPr lang="en-US" sz="2000" dirty="0" smtClean="0"/>
              <a:t>minutes.</a:t>
            </a:r>
          </a:p>
          <a:p>
            <a:pPr marL="285750" indent="-285750">
              <a:buFont typeface="Arial"/>
              <a:buChar char="•"/>
            </a:pPr>
            <a:endParaRPr lang="en-US" sz="2000" dirty="0"/>
          </a:p>
          <a:p>
            <a:pPr marL="285750" indent="-285750">
              <a:buFont typeface="Arial"/>
              <a:buChar char="•"/>
            </a:pPr>
            <a:r>
              <a:rPr lang="en-US" sz="2000" b="1" dirty="0" smtClean="0"/>
              <a:t>Level </a:t>
            </a:r>
            <a:r>
              <a:rPr lang="en-US" sz="2000" b="1" dirty="0"/>
              <a:t>2 Aggregation: </a:t>
            </a:r>
            <a:r>
              <a:rPr lang="en-US" sz="2000" dirty="0" smtClean="0"/>
              <a:t/>
            </a:r>
            <a:br>
              <a:rPr lang="en-US" sz="2000" dirty="0" smtClean="0"/>
            </a:br>
            <a:r>
              <a:rPr lang="en-US" sz="2000" dirty="0" smtClean="0"/>
              <a:t>If </a:t>
            </a:r>
            <a:r>
              <a:rPr lang="en-US" sz="2000" dirty="0"/>
              <a:t>more than (select setting) matching flows are logged per minute after Level 1 Aggregation is reached, flows with the same Source and  Destination IPs will be grouped, ignoring Destination </a:t>
            </a:r>
            <a:r>
              <a:rPr lang="en-US" sz="2000" dirty="0" smtClean="0"/>
              <a:t>Port.</a:t>
            </a:r>
          </a:p>
          <a:p>
            <a:pPr marL="285750" indent="-285750">
              <a:buFont typeface="Arial"/>
              <a:buChar char="•"/>
            </a:pPr>
            <a:endParaRPr lang="en-US" sz="2000" dirty="0"/>
          </a:p>
          <a:p>
            <a:pPr marL="285750" indent="-285750">
              <a:buFont typeface="Arial"/>
              <a:buChar char="•"/>
            </a:pPr>
            <a:r>
              <a:rPr lang="en-US" sz="2000" b="1" dirty="0" smtClean="0"/>
              <a:t>Level </a:t>
            </a:r>
            <a:r>
              <a:rPr lang="en-US" sz="2000" b="1" dirty="0"/>
              <a:t>3 Aggregation: </a:t>
            </a:r>
            <a:r>
              <a:rPr lang="en-US" sz="2000" dirty="0" smtClean="0"/>
              <a:t/>
            </a:r>
            <a:br>
              <a:rPr lang="en-US" sz="2000" dirty="0" smtClean="0"/>
            </a:br>
            <a:r>
              <a:rPr lang="en-US" sz="2000" dirty="0" smtClean="0"/>
              <a:t>If </a:t>
            </a:r>
            <a:r>
              <a:rPr lang="en-US" sz="2000" dirty="0"/>
              <a:t>more than (select setting) matching flows are logge3d per minute after Level 2 Aggregation is reached, flows will be grouped into one record, ignoring Source IP, Destination IP and  Destination Port.</a:t>
            </a:r>
          </a:p>
        </p:txBody>
      </p:sp>
    </p:spTree>
    <p:extLst>
      <p:ext uri="{BB962C8B-B14F-4D97-AF65-F5344CB8AC3E}">
        <p14:creationId xmlns:p14="http://schemas.microsoft.com/office/powerpoint/2010/main" val="3168962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Aggregation - Ports</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pic>
        <p:nvPicPr>
          <p:cNvPr id="4" name="Picture 3" descr="Flow Ag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81923"/>
            <a:ext cx="5638800" cy="5595077"/>
          </a:xfrm>
          <a:prstGeom prst="rect">
            <a:avLst/>
          </a:prstGeom>
          <a:ln>
            <a:solidFill>
              <a:srgbClr val="000000"/>
            </a:solidFill>
          </a:ln>
        </p:spPr>
      </p:pic>
      <p:sp>
        <p:nvSpPr>
          <p:cNvPr id="5" name="Rectangle 4"/>
          <p:cNvSpPr/>
          <p:nvPr/>
        </p:nvSpPr>
        <p:spPr>
          <a:xfrm>
            <a:off x="5867400" y="1295400"/>
            <a:ext cx="3276600" cy="4524316"/>
          </a:xfrm>
          <a:prstGeom prst="rect">
            <a:avLst/>
          </a:prstGeom>
        </p:spPr>
        <p:txBody>
          <a:bodyPr wrap="square">
            <a:spAutoFit/>
          </a:bodyPr>
          <a:lstStyle/>
          <a:p>
            <a:pPr marL="285750" indent="-285750">
              <a:buFont typeface="Arial"/>
              <a:buChar char="•"/>
            </a:pPr>
            <a:r>
              <a:rPr lang="en-US" dirty="0"/>
              <a:t>This option allows you to configure the flow port aggregation values that need to be maintained. </a:t>
            </a:r>
            <a:endParaRPr lang="en-US" dirty="0" smtClean="0"/>
          </a:p>
          <a:p>
            <a:pPr marL="285750" indent="-285750">
              <a:buFont typeface="Arial"/>
              <a:buChar char="•"/>
            </a:pPr>
            <a:endParaRPr lang="en-US" dirty="0"/>
          </a:p>
          <a:p>
            <a:pPr marL="285750" indent="-285750">
              <a:buFont typeface="Arial"/>
              <a:buChar char="•"/>
            </a:pPr>
            <a:r>
              <a:rPr lang="en-US" dirty="0" smtClean="0"/>
              <a:t>On </a:t>
            </a:r>
            <a:r>
              <a:rPr lang="en-US" dirty="0"/>
              <a:t>the Ports drop-down list, select None, All, or Custom. If you select Custom, the Port Value field and Edit button will become active. </a:t>
            </a:r>
            <a:endParaRPr lang="en-US" dirty="0" smtClean="0"/>
          </a:p>
          <a:p>
            <a:pPr marL="285750" indent="-285750">
              <a:buFont typeface="Arial"/>
              <a:buChar char="•"/>
            </a:pPr>
            <a:endParaRPr lang="en-US" dirty="0"/>
          </a:p>
          <a:p>
            <a:pPr marL="285750" indent="-285750">
              <a:buFont typeface="Arial"/>
              <a:buChar char="•"/>
            </a:pPr>
            <a:r>
              <a:rPr lang="en-US" dirty="0" smtClean="0"/>
              <a:t>To </a:t>
            </a:r>
            <a:r>
              <a:rPr lang="en-US" dirty="0"/>
              <a:t>modify the value(s) in the Port Value field, click on the Edit button. The Port Values screen will open.</a:t>
            </a:r>
          </a:p>
        </p:txBody>
      </p:sp>
    </p:spTree>
    <p:extLst>
      <p:ext uri="{BB962C8B-B14F-4D97-AF65-F5344CB8AC3E}">
        <p14:creationId xmlns:p14="http://schemas.microsoft.com/office/powerpoint/2010/main" val="3008231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Aggregation – Port Values</a:t>
            </a:r>
            <a:endParaRPr lang="en-US" dirty="0"/>
          </a:p>
        </p:txBody>
      </p:sp>
      <p:sp>
        <p:nvSpPr>
          <p:cNvPr id="3" name="Footer Placeholder 2"/>
          <p:cNvSpPr>
            <a:spLocks noGrp="1"/>
          </p:cNvSpPr>
          <p:nvPr>
            <p:ph type="ftr" sz="quarter" idx="3"/>
          </p:nvPr>
        </p:nvSpPr>
        <p:spPr/>
        <p:txBody>
          <a:bodyPr/>
          <a:lstStyle/>
          <a:p>
            <a:pPr algn="r"/>
            <a:r>
              <a:rPr lang="en-US" dirty="0" smtClean="0"/>
              <a:t>Aggregation</a:t>
            </a:r>
            <a:endParaRPr lang="en-US" dirty="0"/>
          </a:p>
        </p:txBody>
      </p:sp>
      <p:pic>
        <p:nvPicPr>
          <p:cNvPr id="4" name="Picture 3" descr="Port Valu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38200"/>
            <a:ext cx="5029200" cy="5715000"/>
          </a:xfrm>
          <a:prstGeom prst="rect">
            <a:avLst/>
          </a:prstGeom>
          <a:ln>
            <a:solidFill>
              <a:srgbClr val="000000"/>
            </a:solidFill>
          </a:ln>
        </p:spPr>
      </p:pic>
      <p:sp>
        <p:nvSpPr>
          <p:cNvPr id="5" name="Rectangle 4"/>
          <p:cNvSpPr/>
          <p:nvPr/>
        </p:nvSpPr>
        <p:spPr>
          <a:xfrm>
            <a:off x="5410200" y="838200"/>
            <a:ext cx="3581400" cy="3139321"/>
          </a:xfrm>
          <a:prstGeom prst="rect">
            <a:avLst/>
          </a:prstGeom>
        </p:spPr>
        <p:txBody>
          <a:bodyPr wrap="square">
            <a:spAutoFit/>
          </a:bodyPr>
          <a:lstStyle/>
          <a:p>
            <a:pPr marL="285750" indent="-285750">
              <a:buFont typeface="Arial"/>
              <a:buChar char="•"/>
            </a:pPr>
            <a:r>
              <a:rPr lang="en-US" dirty="0">
                <a:latin typeface="Arial" charset="0"/>
              </a:rPr>
              <a:t>This option allows you to configure the flow port aggregation values that need to be </a:t>
            </a:r>
            <a:r>
              <a:rPr lang="en-US" dirty="0" smtClean="0">
                <a:latin typeface="Arial" charset="0"/>
              </a:rPr>
              <a:t>maintained</a:t>
            </a:r>
          </a:p>
          <a:p>
            <a:pPr marL="285750" indent="-285750">
              <a:buFont typeface="Arial"/>
              <a:buChar char="•"/>
            </a:pPr>
            <a:endParaRPr lang="en-US" dirty="0">
              <a:latin typeface="Arial" charset="0"/>
            </a:endParaRPr>
          </a:p>
          <a:p>
            <a:pPr marL="285750" indent="-285750">
              <a:buFont typeface="Arial"/>
              <a:buChar char="•"/>
            </a:pPr>
            <a:r>
              <a:rPr lang="en-US" dirty="0" smtClean="0">
                <a:latin typeface="Arial" charset="0"/>
              </a:rPr>
              <a:t>You can add and edit custom port values and port ranges </a:t>
            </a:r>
          </a:p>
          <a:p>
            <a:endParaRPr lang="en-US" dirty="0">
              <a:latin typeface="Arial" charset="0"/>
            </a:endParaRPr>
          </a:p>
          <a:p>
            <a:pPr marL="285750" indent="-285750">
              <a:buFont typeface="Arial"/>
              <a:buChar char="•"/>
            </a:pPr>
            <a:r>
              <a:rPr lang="en-US" dirty="0">
                <a:latin typeface="Arial" charset="0"/>
              </a:rPr>
              <a:t>Ports NOT on </a:t>
            </a:r>
            <a:r>
              <a:rPr lang="en-US" dirty="0" smtClean="0">
                <a:latin typeface="Arial" charset="0"/>
              </a:rPr>
              <a:t>the defined </a:t>
            </a:r>
            <a:r>
              <a:rPr lang="en-US" dirty="0">
                <a:latin typeface="Arial" charset="0"/>
              </a:rPr>
              <a:t>list will be set to 0 to increase insertion performance</a:t>
            </a:r>
          </a:p>
        </p:txBody>
      </p:sp>
      <p:sp>
        <p:nvSpPr>
          <p:cNvPr id="7" name="Content Placeholder 4"/>
          <p:cNvSpPr txBox="1">
            <a:spLocks/>
          </p:cNvSpPr>
          <p:nvPr/>
        </p:nvSpPr>
        <p:spPr>
          <a:xfrm>
            <a:off x="5562600" y="4724400"/>
            <a:ext cx="3429000" cy="1286506"/>
          </a:xfrm>
          <a:prstGeom prst="rect">
            <a:avLst/>
          </a:prstGeom>
          <a:noFill/>
          <a:ln w="38100" cmpd="sng">
            <a:solidFill>
              <a:srgbClr val="A50026"/>
            </a:solidFill>
          </a:ln>
        </p:spPr>
        <p:txBody>
          <a:bodyPr wrap="square" rtlCol="0">
            <a:spAutoFit/>
          </a:bodyPr>
          <a:lst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a:lstStyle>
          <a:p>
            <a:pPr marL="0" indent="0" algn="ctr">
              <a:buFontTx/>
              <a:buNone/>
            </a:pPr>
            <a:r>
              <a:rPr lang="en-US" b="1" dirty="0" smtClean="0">
                <a:solidFill>
                  <a:srgbClr val="A50026"/>
                </a:solidFill>
              </a:rPr>
              <a:t>NOTE</a:t>
            </a:r>
            <a:endParaRPr lang="en-US" sz="1800" b="1" dirty="0" smtClean="0">
              <a:solidFill>
                <a:srgbClr val="A50026"/>
              </a:solidFill>
            </a:endParaRPr>
          </a:p>
          <a:p>
            <a:pPr marL="0" indent="0" algn="ctr">
              <a:buNone/>
            </a:pPr>
            <a:r>
              <a:rPr lang="en-US" sz="1800" dirty="0" smtClean="0"/>
              <a:t>The Edit and Delete buttons are only active when a user defined port value is highlighted.</a:t>
            </a:r>
            <a:endParaRPr lang="en-US" sz="1800" dirty="0"/>
          </a:p>
        </p:txBody>
      </p:sp>
    </p:spTree>
    <p:extLst>
      <p:ext uri="{BB962C8B-B14F-4D97-AF65-F5344CB8AC3E}">
        <p14:creationId xmlns:p14="http://schemas.microsoft.com/office/powerpoint/2010/main" val="3381923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1400" dirty="0"/>
              <a:t>Using event aggregation </a:t>
            </a:r>
            <a:r>
              <a:rPr lang="en-US" sz="1400" dirty="0" smtClean="0"/>
              <a:t>more </a:t>
            </a:r>
            <a:r>
              <a:rPr lang="en-US" sz="1400" dirty="0"/>
              <a:t>efficiently utilizes disk space on both the device and ESM and it eliminates the need to store each packet that generated one of the </a:t>
            </a:r>
            <a:r>
              <a:rPr lang="en-US" sz="1400" dirty="0" smtClean="0"/>
              <a:t>events.</a:t>
            </a:r>
            <a:endParaRPr lang="en-US" sz="1400" dirty="0"/>
          </a:p>
        </p:txBody>
      </p:sp>
      <p:sp>
        <p:nvSpPr>
          <p:cNvPr id="3" name="Text Placeholder 2"/>
          <p:cNvSpPr>
            <a:spLocks noGrp="1"/>
          </p:cNvSpPr>
          <p:nvPr>
            <p:ph type="body" sz="quarter" idx="14"/>
          </p:nvPr>
        </p:nvSpPr>
        <p:spPr/>
        <p:txBody>
          <a:bodyPr/>
          <a:lstStyle/>
          <a:p>
            <a:r>
              <a:rPr lang="en-US" dirty="0" smtClean="0"/>
              <a:t>True</a:t>
            </a:r>
          </a:p>
          <a:p>
            <a:r>
              <a:rPr lang="en-US" dirty="0" smtClean="0"/>
              <a:t>False</a:t>
            </a:r>
            <a:endParaRPr lang="en-US" dirty="0"/>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1576512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t>What is the McAfee default event aggregation setting?</a:t>
            </a:r>
            <a:endParaRPr lang="en-US" dirty="0"/>
          </a:p>
        </p:txBody>
      </p:sp>
      <p:sp>
        <p:nvSpPr>
          <p:cNvPr id="8" name="Text Placeholder 7"/>
          <p:cNvSpPr>
            <a:spLocks noGrp="1"/>
          </p:cNvSpPr>
          <p:nvPr>
            <p:ph type="body" sz="quarter" idx="14"/>
          </p:nvPr>
        </p:nvSpPr>
        <p:spPr/>
        <p:txBody>
          <a:bodyPr/>
          <a:lstStyle/>
          <a:p>
            <a:r>
              <a:rPr lang="en-US" dirty="0" smtClean="0"/>
              <a:t>Medium-Low</a:t>
            </a:r>
          </a:p>
          <a:p>
            <a:r>
              <a:rPr lang="en-US" dirty="0" smtClean="0"/>
              <a:t>Medium</a:t>
            </a:r>
          </a:p>
          <a:p>
            <a:r>
              <a:rPr lang="en-US" dirty="0" smtClean="0"/>
              <a:t>High</a:t>
            </a:r>
          </a:p>
          <a:p>
            <a:r>
              <a:rPr lang="en-US" dirty="0" smtClean="0"/>
              <a:t>Low</a:t>
            </a:r>
          </a:p>
          <a:p>
            <a:r>
              <a:rPr lang="en-US" dirty="0" smtClean="0"/>
              <a:t>High-Medium</a:t>
            </a:r>
          </a:p>
          <a:p>
            <a:r>
              <a:rPr lang="en-US" dirty="0" smtClean="0"/>
              <a:t>None</a:t>
            </a:r>
            <a:endParaRPr lang="en-US" dirty="0"/>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72930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Event Aggregation?</a:t>
            </a:r>
            <a:endParaRPr lang="en-US" dirty="0"/>
          </a:p>
        </p:txBody>
      </p:sp>
      <p:sp>
        <p:nvSpPr>
          <p:cNvPr id="3" name="Content Placeholder 2"/>
          <p:cNvSpPr>
            <a:spLocks noGrp="1"/>
          </p:cNvSpPr>
          <p:nvPr>
            <p:ph idx="1"/>
          </p:nvPr>
        </p:nvSpPr>
        <p:spPr/>
        <p:txBody>
          <a:bodyPr/>
          <a:lstStyle/>
          <a:p>
            <a:pPr marL="0" indent="0">
              <a:buNone/>
            </a:pPr>
            <a:r>
              <a:rPr lang="en-US" dirty="0" smtClean="0"/>
              <a:t>Instead </a:t>
            </a:r>
            <a:r>
              <a:rPr lang="en-US" dirty="0"/>
              <a:t>of forcing you to sift through thousands of identical events, the event aggregation feature allows you to conveniently view them as a single event with an </a:t>
            </a:r>
            <a:r>
              <a:rPr lang="en-US" i="1" dirty="0"/>
              <a:t>“event count” </a:t>
            </a:r>
            <a:r>
              <a:rPr lang="en-US" dirty="0"/>
              <a:t>that indicates the number of times the event occurred. </a:t>
            </a:r>
            <a:endParaRPr lang="en-US" dirty="0" smtClean="0"/>
          </a:p>
          <a:p>
            <a:pPr marL="0" indent="0">
              <a:buNone/>
            </a:pPr>
            <a:endParaRPr lang="en-US" sz="900" dirty="0"/>
          </a:p>
          <a:p>
            <a:pPr lvl="2">
              <a:spcAft>
                <a:spcPts val="600"/>
              </a:spcAft>
            </a:pPr>
            <a:r>
              <a:rPr lang="en-US" sz="2000" dirty="0" smtClean="0"/>
              <a:t>Aggregated </a:t>
            </a:r>
            <a:r>
              <a:rPr lang="en-US" sz="2000" dirty="0"/>
              <a:t>events </a:t>
            </a:r>
            <a:r>
              <a:rPr lang="en-US" sz="2000" dirty="0" smtClean="0"/>
              <a:t>by default are </a:t>
            </a:r>
            <a:r>
              <a:rPr lang="en-US" sz="2000" dirty="0"/>
              <a:t>events that have fields (e.g., source IP, destination IP, and signature ID) that </a:t>
            </a:r>
            <a:r>
              <a:rPr lang="en-US" sz="2000" dirty="0" smtClean="0"/>
              <a:t>match</a:t>
            </a:r>
          </a:p>
          <a:p>
            <a:pPr lvl="3">
              <a:spcAft>
                <a:spcPts val="600"/>
              </a:spcAft>
            </a:pPr>
            <a:r>
              <a:rPr lang="en-US" dirty="0"/>
              <a:t>Aggregated events use First time, Last time, and total fields to indicate </a:t>
            </a:r>
            <a:r>
              <a:rPr lang="en-US" dirty="0" smtClean="0"/>
              <a:t>event properties and details</a:t>
            </a:r>
          </a:p>
          <a:p>
            <a:pPr lvl="2">
              <a:spcAft>
                <a:spcPts val="600"/>
              </a:spcAft>
            </a:pPr>
            <a:r>
              <a:rPr lang="en-US" sz="2000" dirty="0" smtClean="0"/>
              <a:t>Some </a:t>
            </a:r>
            <a:r>
              <a:rPr lang="en-US" sz="2000" dirty="0"/>
              <a:t>events could potentially be generated thousands of times</a:t>
            </a:r>
            <a:r>
              <a:rPr lang="en-US" sz="2000" dirty="0" smtClean="0"/>
              <a:t>.</a:t>
            </a:r>
          </a:p>
          <a:p>
            <a:pPr lvl="3">
              <a:spcAft>
                <a:spcPts val="600"/>
              </a:spcAft>
            </a:pPr>
            <a:r>
              <a:rPr lang="en-US" dirty="0" smtClean="0"/>
              <a:t>No need </a:t>
            </a:r>
            <a:r>
              <a:rPr lang="en-US" dirty="0"/>
              <a:t>to sort through thousands of events, simply </a:t>
            </a:r>
            <a:r>
              <a:rPr lang="en-US" dirty="0" smtClean="0"/>
              <a:t>observe a single </a:t>
            </a:r>
            <a:r>
              <a:rPr lang="en-US" dirty="0"/>
              <a:t>event with an event count the represents the </a:t>
            </a:r>
            <a:r>
              <a:rPr lang="en-US" dirty="0" smtClean="0"/>
              <a:t>total </a:t>
            </a:r>
          </a:p>
          <a:p>
            <a:pPr lvl="2">
              <a:spcAft>
                <a:spcPts val="600"/>
              </a:spcAft>
            </a:pPr>
            <a:r>
              <a:rPr lang="en-US" sz="2000" dirty="0" smtClean="0"/>
              <a:t>Using </a:t>
            </a:r>
            <a:r>
              <a:rPr lang="en-US" sz="2000" dirty="0"/>
              <a:t>event aggregation also more efficiently utilizes disk space on both the device and ESM </a:t>
            </a:r>
            <a:r>
              <a:rPr lang="en-US" sz="2000" dirty="0" smtClean="0"/>
              <a:t>and </a:t>
            </a:r>
            <a:r>
              <a:rPr lang="en-US" sz="2000" dirty="0"/>
              <a:t>it eliminates the need to store each packet that generated one of the </a:t>
            </a:r>
            <a:r>
              <a:rPr lang="en-US" sz="2000" dirty="0" smtClean="0"/>
              <a:t>events </a:t>
            </a:r>
          </a:p>
          <a:p>
            <a:pPr lvl="2">
              <a:spcAft>
                <a:spcPts val="600"/>
              </a:spcAft>
            </a:pPr>
            <a:r>
              <a:rPr lang="en-US" sz="2000" dirty="0" smtClean="0"/>
              <a:t>This </a:t>
            </a:r>
            <a:r>
              <a:rPr lang="en-US" sz="2000" dirty="0"/>
              <a:t>feature only applies to those rules that have aggregation enabled in the Policy </a:t>
            </a:r>
            <a:r>
              <a:rPr lang="en-US" sz="2000" dirty="0" smtClean="0"/>
              <a:t>Editor</a:t>
            </a:r>
            <a:endParaRPr lang="en-US" sz="2000" dirty="0"/>
          </a:p>
          <a:p>
            <a:endParaRPr lang="en-US" dirty="0"/>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3276530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Default event aggregation occurs on what fields?</a:t>
            </a:r>
            <a:endParaRPr lang="en-US" dirty="0"/>
          </a:p>
        </p:txBody>
      </p:sp>
      <p:sp>
        <p:nvSpPr>
          <p:cNvPr id="3" name="Text Placeholder 2"/>
          <p:cNvSpPr>
            <a:spLocks noGrp="1"/>
          </p:cNvSpPr>
          <p:nvPr>
            <p:ph type="body" sz="quarter" idx="14"/>
          </p:nvPr>
        </p:nvSpPr>
        <p:spPr/>
        <p:txBody>
          <a:bodyPr/>
          <a:lstStyle/>
          <a:p>
            <a:r>
              <a:rPr lang="en-US" dirty="0" smtClean="0"/>
              <a:t>Username</a:t>
            </a:r>
          </a:p>
          <a:p>
            <a:r>
              <a:rPr lang="en-US" dirty="0" smtClean="0"/>
              <a:t>Signature ID</a:t>
            </a:r>
          </a:p>
          <a:p>
            <a:r>
              <a:rPr lang="en-US" dirty="0" smtClean="0"/>
              <a:t>Source Port</a:t>
            </a:r>
          </a:p>
          <a:p>
            <a:r>
              <a:rPr lang="en-US" dirty="0" smtClean="0"/>
              <a:t>Source IP</a:t>
            </a:r>
          </a:p>
          <a:p>
            <a:r>
              <a:rPr lang="en-US" dirty="0" smtClean="0"/>
              <a:t>Destination IP</a:t>
            </a:r>
          </a:p>
          <a:p>
            <a:r>
              <a:rPr lang="en-US" dirty="0" smtClean="0"/>
              <a:t>Destination Port</a:t>
            </a:r>
            <a:endParaRPr lang="en-US" dirty="0"/>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157637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Default flow aggregation occurs on what fields?</a:t>
            </a:r>
            <a:endParaRPr lang="en-US" dirty="0"/>
          </a:p>
        </p:txBody>
      </p:sp>
      <p:sp>
        <p:nvSpPr>
          <p:cNvPr id="3" name="Text Placeholder 2"/>
          <p:cNvSpPr>
            <a:spLocks noGrp="1"/>
          </p:cNvSpPr>
          <p:nvPr>
            <p:ph type="body" sz="quarter" idx="14"/>
          </p:nvPr>
        </p:nvSpPr>
        <p:spPr/>
        <p:txBody>
          <a:bodyPr/>
          <a:lstStyle/>
          <a:p>
            <a:r>
              <a:rPr lang="en-US" dirty="0" smtClean="0"/>
              <a:t>Username</a:t>
            </a:r>
          </a:p>
          <a:p>
            <a:r>
              <a:rPr lang="en-US" dirty="0" smtClean="0"/>
              <a:t>Signature ID</a:t>
            </a:r>
          </a:p>
          <a:p>
            <a:r>
              <a:rPr lang="en-US" dirty="0" smtClean="0"/>
              <a:t>Source Port</a:t>
            </a:r>
          </a:p>
          <a:p>
            <a:r>
              <a:rPr lang="en-US" dirty="0" smtClean="0"/>
              <a:t>Source IP</a:t>
            </a:r>
          </a:p>
          <a:p>
            <a:r>
              <a:rPr lang="en-US" dirty="0" smtClean="0"/>
              <a:t>Destination IP</a:t>
            </a:r>
          </a:p>
          <a:p>
            <a:r>
              <a:rPr lang="en-US" dirty="0" smtClean="0"/>
              <a:t>Destination Port</a:t>
            </a:r>
            <a:endParaRPr lang="en-US" dirty="0"/>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4275554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Hands-on Practice</a:t>
            </a:r>
            <a:br>
              <a:rPr lang="en-US" dirty="0" smtClean="0"/>
            </a:br>
            <a:r>
              <a:rPr lang="en-US" dirty="0" smtClean="0"/>
              <a:t>Refer to the Practice Manual</a:t>
            </a:r>
            <a:br>
              <a:rPr lang="en-US" dirty="0" smtClean="0"/>
            </a:br>
            <a:r>
              <a:rPr lang="en-US" dirty="0" smtClean="0"/>
              <a:t>Practice 5:  Aggregation</a:t>
            </a:r>
            <a:endParaRPr lang="en-US" dirty="0"/>
          </a:p>
        </p:txBody>
      </p:sp>
    </p:spTree>
    <p:extLst>
      <p:ext uri="{BB962C8B-B14F-4D97-AF65-F5344CB8AC3E}">
        <p14:creationId xmlns:p14="http://schemas.microsoft.com/office/powerpoint/2010/main" val="3778218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 and Timestamps</a:t>
            </a:r>
            <a:endParaRPr lang="en-US" dirty="0"/>
          </a:p>
        </p:txBody>
      </p:sp>
      <p:sp>
        <p:nvSpPr>
          <p:cNvPr id="3" name="Content Placeholder 2"/>
          <p:cNvSpPr>
            <a:spLocks noGrp="1"/>
          </p:cNvSpPr>
          <p:nvPr>
            <p:ph idx="1"/>
          </p:nvPr>
        </p:nvSpPr>
        <p:spPr/>
        <p:txBody>
          <a:bodyPr/>
          <a:lstStyle/>
          <a:p>
            <a:r>
              <a:rPr lang="en-US" sz="2400" dirty="0"/>
              <a:t>Aggregated events use the </a:t>
            </a:r>
            <a:r>
              <a:rPr lang="en-US" sz="2400" b="1" i="1" dirty="0">
                <a:solidFill>
                  <a:srgbClr val="800000"/>
                </a:solidFill>
              </a:rPr>
              <a:t>first time, last time, </a:t>
            </a:r>
            <a:r>
              <a:rPr lang="en-US" sz="2400" dirty="0"/>
              <a:t>and </a:t>
            </a:r>
            <a:r>
              <a:rPr lang="en-US" sz="2400" b="1" i="1" dirty="0">
                <a:solidFill>
                  <a:srgbClr val="800000"/>
                </a:solidFill>
              </a:rPr>
              <a:t>total fields </a:t>
            </a:r>
            <a:r>
              <a:rPr lang="en-US" sz="2400" dirty="0"/>
              <a:t>to indicate the </a:t>
            </a:r>
            <a:r>
              <a:rPr lang="en-US" sz="2400" dirty="0" smtClean="0"/>
              <a:t>duration </a:t>
            </a:r>
            <a:r>
              <a:rPr lang="en-US" sz="2400" dirty="0"/>
              <a:t>and amount of </a:t>
            </a:r>
            <a:r>
              <a:rPr lang="en-US" sz="2400" dirty="0" smtClean="0"/>
              <a:t>aggregation</a:t>
            </a:r>
            <a:r>
              <a:rPr lang="en-US" sz="2400" dirty="0"/>
              <a:t> </a:t>
            </a:r>
            <a:r>
              <a:rPr lang="en-US" sz="2400" dirty="0" smtClean="0"/>
              <a:t>occurring</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If </a:t>
            </a:r>
            <a:r>
              <a:rPr lang="en-US" sz="2400" dirty="0"/>
              <a:t>the same event occurred 30 times in the first ten minutes after noon, the event’s first time field </a:t>
            </a:r>
            <a:r>
              <a:rPr lang="en-US" sz="2400" dirty="0" smtClean="0"/>
              <a:t>will </a:t>
            </a:r>
            <a:r>
              <a:rPr lang="en-US" sz="2400" dirty="0"/>
              <a:t>contain the time 12:00 (the time of the first instance of the event), the last time field </a:t>
            </a:r>
            <a:r>
              <a:rPr lang="en-US" sz="2400" dirty="0" smtClean="0"/>
              <a:t>will </a:t>
            </a:r>
            <a:r>
              <a:rPr lang="en-US" sz="2400" dirty="0"/>
              <a:t>contain the time 12:10 (the time of the last instance of the event), and the total field would contain the value 30.</a:t>
            </a:r>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2295170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Aggregation Example</a:t>
            </a:r>
            <a:endParaRPr lang="en-US" dirty="0"/>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sp>
        <p:nvSpPr>
          <p:cNvPr id="5" name="TextBox 4"/>
          <p:cNvSpPr txBox="1"/>
          <p:nvPr/>
        </p:nvSpPr>
        <p:spPr>
          <a:xfrm>
            <a:off x="457200" y="817880"/>
            <a:ext cx="7848600" cy="461665"/>
          </a:xfrm>
          <a:prstGeom prst="rect">
            <a:avLst/>
          </a:prstGeom>
          <a:noFill/>
        </p:spPr>
        <p:txBody>
          <a:bodyPr wrap="square" rtlCol="0">
            <a:spAutoFit/>
          </a:bodyPr>
          <a:lstStyle/>
          <a:p>
            <a:pPr algn="ctr"/>
            <a:r>
              <a:rPr lang="en-US" sz="2400" b="1" dirty="0" smtClean="0">
                <a:solidFill>
                  <a:srgbClr val="800000"/>
                </a:solidFill>
              </a:rPr>
              <a:t>Raw Events</a:t>
            </a:r>
            <a:endParaRPr lang="en-US" sz="2400" b="1" dirty="0">
              <a:solidFill>
                <a:srgbClr val="8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79269733"/>
              </p:ext>
            </p:extLst>
          </p:nvPr>
        </p:nvGraphicFramePr>
        <p:xfrm>
          <a:off x="457201" y="1300480"/>
          <a:ext cx="7848600" cy="2966720"/>
        </p:xfrm>
        <a:graphic>
          <a:graphicData uri="http://schemas.openxmlformats.org/drawingml/2006/table">
            <a:tbl>
              <a:tblPr firstRow="1" bandRow="1">
                <a:tableStyleId>{5C22544A-7EE6-4342-B048-85BDC9FD1C3A}</a:tableStyleId>
              </a:tblPr>
              <a:tblGrid>
                <a:gridCol w="838199"/>
                <a:gridCol w="990600"/>
                <a:gridCol w="1066800"/>
                <a:gridCol w="1371600"/>
                <a:gridCol w="1371600"/>
                <a:gridCol w="1295400"/>
                <a:gridCol w="914401"/>
              </a:tblGrid>
              <a:tr h="370840">
                <a:tc>
                  <a:txBody>
                    <a:bodyPr/>
                    <a:lstStyle/>
                    <a:p>
                      <a:r>
                        <a:rPr lang="en-US" dirty="0" smtClean="0"/>
                        <a:t>SigID</a:t>
                      </a:r>
                      <a:endParaRPr lang="en-US" dirty="0"/>
                    </a:p>
                  </a:txBody>
                  <a:tcPr>
                    <a:solidFill>
                      <a:srgbClr val="A50026"/>
                    </a:solidFill>
                  </a:tcPr>
                </a:tc>
                <a:tc>
                  <a:txBody>
                    <a:bodyPr/>
                    <a:lstStyle/>
                    <a:p>
                      <a:r>
                        <a:rPr lang="en-US" dirty="0" smtClean="0"/>
                        <a:t>SRC</a:t>
                      </a:r>
                      <a:r>
                        <a:rPr lang="en-US" baseline="0" dirty="0" smtClean="0"/>
                        <a:t> IP</a:t>
                      </a:r>
                      <a:endParaRPr lang="en-US" dirty="0"/>
                    </a:p>
                  </a:txBody>
                  <a:tcPr>
                    <a:solidFill>
                      <a:srgbClr val="A50026"/>
                    </a:solidFill>
                  </a:tcPr>
                </a:tc>
                <a:tc>
                  <a:txBody>
                    <a:bodyPr/>
                    <a:lstStyle/>
                    <a:p>
                      <a:r>
                        <a:rPr lang="en-US" dirty="0" smtClean="0"/>
                        <a:t>DST IP</a:t>
                      </a:r>
                      <a:endParaRPr lang="en-US" dirty="0"/>
                    </a:p>
                  </a:txBody>
                  <a:tcPr>
                    <a:solidFill>
                      <a:srgbClr val="A50026"/>
                    </a:solidFill>
                  </a:tcPr>
                </a:tc>
                <a:tc>
                  <a:txBody>
                    <a:bodyPr/>
                    <a:lstStyle/>
                    <a:p>
                      <a:r>
                        <a:rPr lang="en-US" dirty="0" smtClean="0"/>
                        <a:t>Event</a:t>
                      </a:r>
                      <a:endParaRPr lang="en-US" dirty="0"/>
                    </a:p>
                  </a:txBody>
                  <a:tcPr>
                    <a:solidFill>
                      <a:srgbClr val="A50026"/>
                    </a:solidFill>
                  </a:tcPr>
                </a:tc>
                <a:tc>
                  <a:txBody>
                    <a:bodyPr/>
                    <a:lstStyle/>
                    <a:p>
                      <a:r>
                        <a:rPr lang="en-US" dirty="0" smtClean="0"/>
                        <a:t>First Time</a:t>
                      </a:r>
                      <a:endParaRPr lang="en-US" dirty="0"/>
                    </a:p>
                  </a:txBody>
                  <a:tcPr>
                    <a:solidFill>
                      <a:srgbClr val="A50026"/>
                    </a:solidFill>
                  </a:tcPr>
                </a:tc>
                <a:tc>
                  <a:txBody>
                    <a:bodyPr/>
                    <a:lstStyle/>
                    <a:p>
                      <a:r>
                        <a:rPr lang="en-US" dirty="0" smtClean="0"/>
                        <a:t>Last Time</a:t>
                      </a:r>
                      <a:endParaRPr lang="en-US" dirty="0"/>
                    </a:p>
                  </a:txBody>
                  <a:tcPr>
                    <a:solidFill>
                      <a:srgbClr val="A50026"/>
                    </a:solidFill>
                  </a:tcPr>
                </a:tc>
                <a:tc>
                  <a:txBody>
                    <a:bodyPr/>
                    <a:lstStyle/>
                    <a:p>
                      <a:r>
                        <a:rPr lang="en-US" dirty="0" smtClean="0"/>
                        <a:t>Count</a:t>
                      </a:r>
                      <a:endParaRPr lang="en-US" dirty="0"/>
                    </a:p>
                  </a:txBody>
                  <a:tcPr>
                    <a:solidFill>
                      <a:srgbClr val="A50026"/>
                    </a:solidFill>
                  </a:tcPr>
                </a:tc>
              </a:tr>
              <a:tr h="370840">
                <a:tc>
                  <a:txBody>
                    <a:bodyPr/>
                    <a:lstStyle/>
                    <a:p>
                      <a:r>
                        <a:rPr lang="en-US" dirty="0" smtClean="0"/>
                        <a:t>0001</a:t>
                      </a:r>
                      <a:endParaRPr lang="en-US" dirty="0"/>
                    </a:p>
                  </a:txBody>
                  <a:tcPr/>
                </a:tc>
                <a:tc>
                  <a:txBody>
                    <a:bodyPr/>
                    <a:lstStyle/>
                    <a:p>
                      <a:r>
                        <a:rPr lang="en-US" dirty="0" smtClean="0"/>
                        <a:t>1.1.1.1</a:t>
                      </a:r>
                      <a:endParaRPr lang="en-US" dirty="0"/>
                    </a:p>
                  </a:txBody>
                  <a:tcPr/>
                </a:tc>
                <a:tc>
                  <a:txBody>
                    <a:bodyPr/>
                    <a:lstStyle/>
                    <a:p>
                      <a:r>
                        <a:rPr lang="en-US" dirty="0" smtClean="0"/>
                        <a:t>2.2.2.2</a:t>
                      </a:r>
                      <a:endParaRPr lang="en-US" dirty="0"/>
                    </a:p>
                  </a:txBody>
                  <a:tcPr/>
                </a:tc>
                <a:tc>
                  <a:txBody>
                    <a:bodyPr/>
                    <a:lstStyle/>
                    <a:p>
                      <a:r>
                        <a:rPr lang="en-US" dirty="0" smtClean="0"/>
                        <a:t>ACL Block</a:t>
                      </a:r>
                      <a:endParaRPr lang="en-US" dirty="0"/>
                    </a:p>
                  </a:txBody>
                  <a:tcPr/>
                </a:tc>
                <a:tc>
                  <a:txBody>
                    <a:bodyPr/>
                    <a:lstStyle/>
                    <a:p>
                      <a:r>
                        <a:rPr lang="en-US" dirty="0" smtClean="0"/>
                        <a:t>01:00:01</a:t>
                      </a:r>
                      <a:endParaRPr lang="en-US" dirty="0"/>
                    </a:p>
                  </a:txBody>
                  <a:tcPr/>
                </a:tc>
                <a:tc>
                  <a:txBody>
                    <a:bodyPr/>
                    <a:lstStyle/>
                    <a:p>
                      <a:r>
                        <a:rPr lang="en-US" dirty="0" smtClean="0"/>
                        <a:t>01:00:01</a:t>
                      </a:r>
                      <a:endParaRPr lang="en-US" dirty="0"/>
                    </a:p>
                  </a:txBody>
                  <a:tcPr/>
                </a:tc>
                <a:tc>
                  <a:txBody>
                    <a:bodyPr/>
                    <a:lstStyle/>
                    <a:p>
                      <a:r>
                        <a:rPr lang="en-US" dirty="0" smtClean="0"/>
                        <a:t>1</a:t>
                      </a:r>
                      <a:endParaRPr lang="en-US" dirty="0"/>
                    </a:p>
                  </a:txBody>
                  <a:tcPr/>
                </a:tc>
              </a:tr>
              <a:tr h="370840">
                <a:tc>
                  <a:txBody>
                    <a:bodyPr/>
                    <a:lstStyle/>
                    <a:p>
                      <a:r>
                        <a:rPr lang="en-US" dirty="0" smtClean="0"/>
                        <a:t>0001</a:t>
                      </a:r>
                      <a:endParaRPr lang="en-US" dirty="0"/>
                    </a:p>
                  </a:txBody>
                  <a:tcPr/>
                </a:tc>
                <a:tc>
                  <a:txBody>
                    <a:bodyPr/>
                    <a:lstStyle/>
                    <a:p>
                      <a:r>
                        <a:rPr lang="en-US" dirty="0" smtClean="0"/>
                        <a:t>1.1.1.1</a:t>
                      </a:r>
                      <a:endParaRPr lang="en-US" dirty="0"/>
                    </a:p>
                  </a:txBody>
                  <a:tcPr/>
                </a:tc>
                <a:tc>
                  <a:txBody>
                    <a:bodyPr/>
                    <a:lstStyle/>
                    <a:p>
                      <a:r>
                        <a:rPr lang="en-US" dirty="0" smtClean="0"/>
                        <a:t>2.2.2.2</a:t>
                      </a:r>
                      <a:endParaRPr lang="en-US" dirty="0"/>
                    </a:p>
                  </a:txBody>
                  <a:tcPr/>
                </a:tc>
                <a:tc>
                  <a:txBody>
                    <a:bodyPr/>
                    <a:lstStyle/>
                    <a:p>
                      <a:r>
                        <a:rPr lang="en-US" dirty="0" smtClean="0"/>
                        <a:t>ACL Block</a:t>
                      </a:r>
                      <a:endParaRPr lang="en-US" dirty="0"/>
                    </a:p>
                  </a:txBody>
                  <a:tcPr/>
                </a:tc>
                <a:tc>
                  <a:txBody>
                    <a:bodyPr/>
                    <a:lstStyle/>
                    <a:p>
                      <a:r>
                        <a:rPr lang="en-US" dirty="0" smtClean="0"/>
                        <a:t>01:01:00</a:t>
                      </a:r>
                      <a:endParaRPr lang="en-US" dirty="0"/>
                    </a:p>
                  </a:txBody>
                  <a:tcPr/>
                </a:tc>
                <a:tc>
                  <a:txBody>
                    <a:bodyPr/>
                    <a:lstStyle/>
                    <a:p>
                      <a:r>
                        <a:rPr lang="en-US" dirty="0" smtClean="0"/>
                        <a:t>01:01:00</a:t>
                      </a:r>
                      <a:endParaRPr lang="en-US" dirty="0"/>
                    </a:p>
                  </a:txBody>
                  <a:tcPr/>
                </a:tc>
                <a:tc>
                  <a:txBody>
                    <a:bodyPr/>
                    <a:lstStyle/>
                    <a:p>
                      <a:r>
                        <a:rPr lang="en-US" dirty="0" smtClean="0"/>
                        <a:t>1</a:t>
                      </a:r>
                      <a:endParaRPr lang="en-US" dirty="0"/>
                    </a:p>
                  </a:txBody>
                  <a:tcPr/>
                </a:tc>
              </a:tr>
              <a:tr h="370840">
                <a:tc>
                  <a:txBody>
                    <a:bodyPr/>
                    <a:lstStyle/>
                    <a:p>
                      <a:r>
                        <a:rPr lang="en-US" dirty="0" smtClean="0"/>
                        <a:t>0001</a:t>
                      </a:r>
                      <a:endParaRPr lang="en-US" dirty="0"/>
                    </a:p>
                  </a:txBody>
                  <a:tcPr/>
                </a:tc>
                <a:tc>
                  <a:txBody>
                    <a:bodyPr/>
                    <a:lstStyle/>
                    <a:p>
                      <a:r>
                        <a:rPr lang="en-US" dirty="0" smtClean="0"/>
                        <a:t>1.1.1.1</a:t>
                      </a:r>
                      <a:endParaRPr lang="en-US" dirty="0"/>
                    </a:p>
                  </a:txBody>
                  <a:tcPr/>
                </a:tc>
                <a:tc>
                  <a:txBody>
                    <a:bodyPr/>
                    <a:lstStyle/>
                    <a:p>
                      <a:r>
                        <a:rPr lang="en-US" dirty="0" smtClean="0"/>
                        <a:t>2.2.2.2</a:t>
                      </a:r>
                      <a:endParaRPr lang="en-US" dirty="0"/>
                    </a:p>
                  </a:txBody>
                  <a:tcPr/>
                </a:tc>
                <a:tc>
                  <a:txBody>
                    <a:bodyPr/>
                    <a:lstStyle/>
                    <a:p>
                      <a:r>
                        <a:rPr lang="en-US" dirty="0" smtClean="0"/>
                        <a:t>ACL Block</a:t>
                      </a:r>
                      <a:endParaRPr lang="en-US" dirty="0"/>
                    </a:p>
                  </a:txBody>
                  <a:tcPr/>
                </a:tc>
                <a:tc>
                  <a:txBody>
                    <a:bodyPr/>
                    <a:lstStyle/>
                    <a:p>
                      <a:r>
                        <a:rPr lang="en-US" dirty="0" smtClean="0"/>
                        <a:t>01:01:40</a:t>
                      </a:r>
                      <a:endParaRPr lang="en-US" dirty="0"/>
                    </a:p>
                  </a:txBody>
                  <a:tcPr/>
                </a:tc>
                <a:tc>
                  <a:txBody>
                    <a:bodyPr/>
                    <a:lstStyle/>
                    <a:p>
                      <a:r>
                        <a:rPr lang="en-US" dirty="0" smtClean="0"/>
                        <a:t>01:01:40</a:t>
                      </a:r>
                      <a:endParaRPr lang="en-US" dirty="0"/>
                    </a:p>
                  </a:txBody>
                  <a:tcPr/>
                </a:tc>
                <a:tc>
                  <a:txBody>
                    <a:bodyPr/>
                    <a:lstStyle/>
                    <a:p>
                      <a:r>
                        <a:rPr lang="en-US" dirty="0" smtClean="0"/>
                        <a:t>1</a:t>
                      </a:r>
                      <a:endParaRPr lang="en-US" dirty="0"/>
                    </a:p>
                  </a:txBody>
                  <a:tcPr/>
                </a:tc>
              </a:tr>
              <a:tr h="370840">
                <a:tc>
                  <a:txBody>
                    <a:bodyPr/>
                    <a:lstStyle/>
                    <a:p>
                      <a:r>
                        <a:rPr lang="en-US" dirty="0" smtClean="0"/>
                        <a:t>0001</a:t>
                      </a:r>
                      <a:endParaRPr lang="en-US" dirty="0"/>
                    </a:p>
                  </a:txBody>
                  <a:tcPr/>
                </a:tc>
                <a:tc>
                  <a:txBody>
                    <a:bodyPr/>
                    <a:lstStyle/>
                    <a:p>
                      <a:r>
                        <a:rPr lang="en-US" dirty="0" smtClean="0"/>
                        <a:t>1.1.1.1</a:t>
                      </a:r>
                      <a:endParaRPr lang="en-US" dirty="0"/>
                    </a:p>
                  </a:txBody>
                  <a:tcPr/>
                </a:tc>
                <a:tc>
                  <a:txBody>
                    <a:bodyPr/>
                    <a:lstStyle/>
                    <a:p>
                      <a:r>
                        <a:rPr lang="en-US" dirty="0" smtClean="0"/>
                        <a:t>2.2.2.2</a:t>
                      </a:r>
                      <a:endParaRPr lang="en-US" dirty="0"/>
                    </a:p>
                  </a:txBody>
                  <a:tcPr/>
                </a:tc>
                <a:tc>
                  <a:txBody>
                    <a:bodyPr/>
                    <a:lstStyle/>
                    <a:p>
                      <a:r>
                        <a:rPr lang="en-US" dirty="0" smtClean="0"/>
                        <a:t>ACL Block</a:t>
                      </a:r>
                      <a:endParaRPr lang="en-US" dirty="0"/>
                    </a:p>
                  </a:txBody>
                  <a:tcPr/>
                </a:tc>
                <a:tc>
                  <a:txBody>
                    <a:bodyPr/>
                    <a:lstStyle/>
                    <a:p>
                      <a:r>
                        <a:rPr lang="en-US" dirty="0" smtClean="0"/>
                        <a:t>01:02:10</a:t>
                      </a:r>
                      <a:endParaRPr lang="en-US" dirty="0"/>
                    </a:p>
                  </a:txBody>
                  <a:tcPr/>
                </a:tc>
                <a:tc>
                  <a:txBody>
                    <a:bodyPr/>
                    <a:lstStyle/>
                    <a:p>
                      <a:r>
                        <a:rPr lang="en-US" dirty="0" smtClean="0"/>
                        <a:t>01:02:10</a:t>
                      </a:r>
                      <a:endParaRPr lang="en-US" dirty="0"/>
                    </a:p>
                  </a:txBody>
                  <a:tcPr/>
                </a:tc>
                <a:tc>
                  <a:txBody>
                    <a:bodyPr/>
                    <a:lstStyle/>
                    <a:p>
                      <a:r>
                        <a:rPr lang="en-US" dirty="0" smtClean="0"/>
                        <a:t>1</a:t>
                      </a:r>
                      <a:endParaRPr lang="en-US" dirty="0"/>
                    </a:p>
                  </a:txBody>
                  <a:tcPr/>
                </a:tc>
              </a:tr>
              <a:tr h="370840">
                <a:tc>
                  <a:txBody>
                    <a:bodyPr/>
                    <a:lstStyle/>
                    <a:p>
                      <a:r>
                        <a:rPr lang="en-US" dirty="0" smtClean="0"/>
                        <a:t>0001</a:t>
                      </a:r>
                      <a:endParaRPr lang="en-US" dirty="0"/>
                    </a:p>
                  </a:txBody>
                  <a:tcPr/>
                </a:tc>
                <a:tc>
                  <a:txBody>
                    <a:bodyPr/>
                    <a:lstStyle/>
                    <a:p>
                      <a:r>
                        <a:rPr lang="en-US" dirty="0" smtClean="0"/>
                        <a:t>1.1.1.1</a:t>
                      </a:r>
                      <a:endParaRPr lang="en-US" dirty="0"/>
                    </a:p>
                  </a:txBody>
                  <a:tcPr/>
                </a:tc>
                <a:tc>
                  <a:txBody>
                    <a:bodyPr/>
                    <a:lstStyle/>
                    <a:p>
                      <a:r>
                        <a:rPr lang="en-US" dirty="0" smtClean="0"/>
                        <a:t>2.2.2.2</a:t>
                      </a:r>
                      <a:endParaRPr lang="en-US" dirty="0"/>
                    </a:p>
                  </a:txBody>
                  <a:tcPr/>
                </a:tc>
                <a:tc>
                  <a:txBody>
                    <a:bodyPr/>
                    <a:lstStyle/>
                    <a:p>
                      <a:r>
                        <a:rPr lang="en-US" dirty="0" smtClean="0"/>
                        <a:t>ACL Block</a:t>
                      </a:r>
                      <a:endParaRPr lang="en-US" dirty="0"/>
                    </a:p>
                  </a:txBody>
                  <a:tcPr/>
                </a:tc>
                <a:tc>
                  <a:txBody>
                    <a:bodyPr/>
                    <a:lstStyle/>
                    <a:p>
                      <a:r>
                        <a:rPr lang="en-US" dirty="0" smtClean="0"/>
                        <a:t>01:02:55</a:t>
                      </a:r>
                      <a:endParaRPr lang="en-US" dirty="0"/>
                    </a:p>
                  </a:txBody>
                  <a:tcPr/>
                </a:tc>
                <a:tc>
                  <a:txBody>
                    <a:bodyPr/>
                    <a:lstStyle/>
                    <a:p>
                      <a:r>
                        <a:rPr lang="en-US" dirty="0" smtClean="0"/>
                        <a:t>01:02:55</a:t>
                      </a:r>
                      <a:endParaRPr lang="en-US" dirty="0"/>
                    </a:p>
                  </a:txBody>
                  <a:tcPr/>
                </a:tc>
                <a:tc>
                  <a:txBody>
                    <a:bodyPr/>
                    <a:lstStyle/>
                    <a:p>
                      <a:r>
                        <a:rPr lang="en-US" dirty="0" smtClean="0"/>
                        <a:t>1</a:t>
                      </a:r>
                      <a:endParaRPr lang="en-US" dirty="0"/>
                    </a:p>
                  </a:txBody>
                  <a:tcPr/>
                </a:tc>
              </a:tr>
              <a:tr h="370840">
                <a:tc>
                  <a:txBody>
                    <a:bodyPr/>
                    <a:lstStyle/>
                    <a:p>
                      <a:r>
                        <a:rPr lang="en-US" dirty="0" smtClean="0"/>
                        <a:t>0001</a:t>
                      </a:r>
                      <a:endParaRPr lang="en-US" dirty="0"/>
                    </a:p>
                  </a:txBody>
                  <a:tcPr/>
                </a:tc>
                <a:tc>
                  <a:txBody>
                    <a:bodyPr/>
                    <a:lstStyle/>
                    <a:p>
                      <a:r>
                        <a:rPr lang="en-US" dirty="0" smtClean="0"/>
                        <a:t>1.1.1.1</a:t>
                      </a:r>
                      <a:endParaRPr lang="en-US" dirty="0"/>
                    </a:p>
                  </a:txBody>
                  <a:tcPr/>
                </a:tc>
                <a:tc>
                  <a:txBody>
                    <a:bodyPr/>
                    <a:lstStyle/>
                    <a:p>
                      <a:r>
                        <a:rPr lang="en-US" dirty="0" smtClean="0"/>
                        <a:t>2.2.2.2</a:t>
                      </a:r>
                      <a:endParaRPr lang="en-US" dirty="0"/>
                    </a:p>
                  </a:txBody>
                  <a:tcPr/>
                </a:tc>
                <a:tc>
                  <a:txBody>
                    <a:bodyPr/>
                    <a:lstStyle/>
                    <a:p>
                      <a:r>
                        <a:rPr lang="en-US" dirty="0" smtClean="0"/>
                        <a:t>ACL Block</a:t>
                      </a:r>
                      <a:endParaRPr lang="en-US" dirty="0"/>
                    </a:p>
                  </a:txBody>
                  <a:tcPr/>
                </a:tc>
                <a:tc>
                  <a:txBody>
                    <a:bodyPr/>
                    <a:lstStyle/>
                    <a:p>
                      <a:r>
                        <a:rPr lang="en-US" dirty="0" smtClean="0"/>
                        <a:t>01:03:15</a:t>
                      </a:r>
                      <a:endParaRPr lang="en-US" dirty="0"/>
                    </a:p>
                  </a:txBody>
                  <a:tcPr/>
                </a:tc>
                <a:tc>
                  <a:txBody>
                    <a:bodyPr/>
                    <a:lstStyle/>
                    <a:p>
                      <a:r>
                        <a:rPr lang="en-US" dirty="0" smtClean="0"/>
                        <a:t>01:03:15</a:t>
                      </a:r>
                      <a:endParaRPr lang="en-US" dirty="0"/>
                    </a:p>
                  </a:txBody>
                  <a:tcPr/>
                </a:tc>
                <a:tc>
                  <a:txBody>
                    <a:bodyPr/>
                    <a:lstStyle/>
                    <a:p>
                      <a:r>
                        <a:rPr lang="en-US" dirty="0" smtClean="0"/>
                        <a:t>1</a:t>
                      </a:r>
                      <a:endParaRPr lang="en-US" dirty="0"/>
                    </a:p>
                  </a:txBody>
                  <a:tcPr/>
                </a:tc>
              </a:tr>
              <a:tr h="370840">
                <a:tc>
                  <a:txBody>
                    <a:bodyPr/>
                    <a:lstStyle/>
                    <a:p>
                      <a:r>
                        <a:rPr lang="en-US" dirty="0" smtClean="0"/>
                        <a:t>0001</a:t>
                      </a:r>
                      <a:endParaRPr lang="en-US" dirty="0"/>
                    </a:p>
                  </a:txBody>
                  <a:tcPr/>
                </a:tc>
                <a:tc>
                  <a:txBody>
                    <a:bodyPr/>
                    <a:lstStyle/>
                    <a:p>
                      <a:r>
                        <a:rPr lang="en-US" dirty="0" smtClean="0"/>
                        <a:t>1.1.1.1</a:t>
                      </a:r>
                      <a:endParaRPr lang="en-US" dirty="0"/>
                    </a:p>
                  </a:txBody>
                  <a:tcPr/>
                </a:tc>
                <a:tc>
                  <a:txBody>
                    <a:bodyPr/>
                    <a:lstStyle/>
                    <a:p>
                      <a:r>
                        <a:rPr lang="en-US" dirty="0" smtClean="0"/>
                        <a:t>2.2.2.2</a:t>
                      </a:r>
                      <a:endParaRPr lang="en-US" dirty="0"/>
                    </a:p>
                  </a:txBody>
                  <a:tcPr/>
                </a:tc>
                <a:tc>
                  <a:txBody>
                    <a:bodyPr/>
                    <a:lstStyle/>
                    <a:p>
                      <a:r>
                        <a:rPr lang="en-US" dirty="0" smtClean="0"/>
                        <a:t>ACL Block</a:t>
                      </a:r>
                      <a:endParaRPr lang="en-US" dirty="0"/>
                    </a:p>
                  </a:txBody>
                  <a:tcPr/>
                </a:tc>
                <a:tc>
                  <a:txBody>
                    <a:bodyPr/>
                    <a:lstStyle/>
                    <a:p>
                      <a:r>
                        <a:rPr lang="en-US" dirty="0" smtClean="0"/>
                        <a:t>01:04:20</a:t>
                      </a:r>
                      <a:endParaRPr lang="en-US" dirty="0"/>
                    </a:p>
                  </a:txBody>
                  <a:tcPr/>
                </a:tc>
                <a:tc>
                  <a:txBody>
                    <a:bodyPr/>
                    <a:lstStyle/>
                    <a:p>
                      <a:r>
                        <a:rPr lang="en-US" dirty="0" smtClean="0"/>
                        <a:t>01:04:20</a:t>
                      </a:r>
                      <a:endParaRPr lang="en-US" dirty="0"/>
                    </a:p>
                  </a:txBody>
                  <a:tcPr/>
                </a:tc>
                <a:tc>
                  <a:txBody>
                    <a:bodyPr/>
                    <a:lstStyle/>
                    <a:p>
                      <a:r>
                        <a:rPr lang="en-US" dirty="0" smtClean="0"/>
                        <a:t>1</a:t>
                      </a:r>
                      <a:endParaRPr lang="en-US" dirty="0"/>
                    </a:p>
                  </a:txBody>
                  <a:tcPr/>
                </a:tc>
              </a:tr>
            </a:tbl>
          </a:graphicData>
        </a:graphic>
      </p:graphicFrame>
      <p:sp>
        <p:nvSpPr>
          <p:cNvPr id="7" name="TextBox 6"/>
          <p:cNvSpPr txBox="1"/>
          <p:nvPr/>
        </p:nvSpPr>
        <p:spPr>
          <a:xfrm>
            <a:off x="457200" y="4724400"/>
            <a:ext cx="7848600" cy="461665"/>
          </a:xfrm>
          <a:prstGeom prst="rect">
            <a:avLst/>
          </a:prstGeom>
          <a:noFill/>
        </p:spPr>
        <p:txBody>
          <a:bodyPr wrap="square" rtlCol="0">
            <a:spAutoFit/>
          </a:bodyPr>
          <a:lstStyle/>
          <a:p>
            <a:pPr algn="ctr"/>
            <a:r>
              <a:rPr lang="en-US" sz="2400" b="1" dirty="0" smtClean="0">
                <a:solidFill>
                  <a:srgbClr val="800000"/>
                </a:solidFill>
              </a:rPr>
              <a:t>Aggregated Events</a:t>
            </a:r>
            <a:endParaRPr lang="en-US" sz="2400" b="1" dirty="0">
              <a:solidFill>
                <a:srgbClr val="80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483870361"/>
              </p:ext>
            </p:extLst>
          </p:nvPr>
        </p:nvGraphicFramePr>
        <p:xfrm>
          <a:off x="457200" y="5201920"/>
          <a:ext cx="7848600" cy="741680"/>
        </p:xfrm>
        <a:graphic>
          <a:graphicData uri="http://schemas.openxmlformats.org/drawingml/2006/table">
            <a:tbl>
              <a:tblPr firstRow="1" bandRow="1">
                <a:tableStyleId>{5C22544A-7EE6-4342-B048-85BDC9FD1C3A}</a:tableStyleId>
              </a:tblPr>
              <a:tblGrid>
                <a:gridCol w="838199"/>
                <a:gridCol w="990600"/>
                <a:gridCol w="1066800"/>
                <a:gridCol w="1371600"/>
                <a:gridCol w="1371600"/>
                <a:gridCol w="1295400"/>
                <a:gridCol w="914401"/>
              </a:tblGrid>
              <a:tr h="370840">
                <a:tc>
                  <a:txBody>
                    <a:bodyPr/>
                    <a:lstStyle/>
                    <a:p>
                      <a:r>
                        <a:rPr lang="en-US" dirty="0" smtClean="0"/>
                        <a:t>SigID</a:t>
                      </a:r>
                      <a:endParaRPr lang="en-US" dirty="0"/>
                    </a:p>
                  </a:txBody>
                  <a:tcPr>
                    <a:solidFill>
                      <a:srgbClr val="A50026"/>
                    </a:solidFill>
                  </a:tcPr>
                </a:tc>
                <a:tc>
                  <a:txBody>
                    <a:bodyPr/>
                    <a:lstStyle/>
                    <a:p>
                      <a:r>
                        <a:rPr lang="en-US" dirty="0" smtClean="0"/>
                        <a:t>SRC</a:t>
                      </a:r>
                      <a:r>
                        <a:rPr lang="en-US" baseline="0" dirty="0" smtClean="0"/>
                        <a:t> IP</a:t>
                      </a:r>
                      <a:endParaRPr lang="en-US" dirty="0"/>
                    </a:p>
                  </a:txBody>
                  <a:tcPr>
                    <a:solidFill>
                      <a:srgbClr val="A50026"/>
                    </a:solidFill>
                  </a:tcPr>
                </a:tc>
                <a:tc>
                  <a:txBody>
                    <a:bodyPr/>
                    <a:lstStyle/>
                    <a:p>
                      <a:r>
                        <a:rPr lang="en-US" dirty="0" smtClean="0"/>
                        <a:t>DST IP</a:t>
                      </a:r>
                      <a:endParaRPr lang="en-US" dirty="0"/>
                    </a:p>
                  </a:txBody>
                  <a:tcPr>
                    <a:solidFill>
                      <a:srgbClr val="A50026"/>
                    </a:solidFill>
                  </a:tcPr>
                </a:tc>
                <a:tc>
                  <a:txBody>
                    <a:bodyPr/>
                    <a:lstStyle/>
                    <a:p>
                      <a:r>
                        <a:rPr lang="en-US" dirty="0" smtClean="0"/>
                        <a:t>Event</a:t>
                      </a:r>
                      <a:endParaRPr lang="en-US" dirty="0"/>
                    </a:p>
                  </a:txBody>
                  <a:tcPr>
                    <a:solidFill>
                      <a:srgbClr val="A50026"/>
                    </a:solidFill>
                  </a:tcPr>
                </a:tc>
                <a:tc>
                  <a:txBody>
                    <a:bodyPr/>
                    <a:lstStyle/>
                    <a:p>
                      <a:r>
                        <a:rPr lang="en-US" dirty="0" smtClean="0"/>
                        <a:t>First Time</a:t>
                      </a:r>
                      <a:endParaRPr lang="en-US" dirty="0"/>
                    </a:p>
                  </a:txBody>
                  <a:tcPr>
                    <a:solidFill>
                      <a:srgbClr val="A50026"/>
                    </a:solidFill>
                  </a:tcPr>
                </a:tc>
                <a:tc>
                  <a:txBody>
                    <a:bodyPr/>
                    <a:lstStyle/>
                    <a:p>
                      <a:r>
                        <a:rPr lang="en-US" dirty="0" smtClean="0"/>
                        <a:t>Last Time</a:t>
                      </a:r>
                      <a:endParaRPr lang="en-US" dirty="0"/>
                    </a:p>
                  </a:txBody>
                  <a:tcPr>
                    <a:solidFill>
                      <a:srgbClr val="A50026"/>
                    </a:solidFill>
                  </a:tcPr>
                </a:tc>
                <a:tc>
                  <a:txBody>
                    <a:bodyPr/>
                    <a:lstStyle/>
                    <a:p>
                      <a:r>
                        <a:rPr lang="en-US" dirty="0" smtClean="0"/>
                        <a:t>Count</a:t>
                      </a:r>
                      <a:endParaRPr lang="en-US" dirty="0"/>
                    </a:p>
                  </a:txBody>
                  <a:tcPr>
                    <a:solidFill>
                      <a:srgbClr val="A50026"/>
                    </a:solidFill>
                  </a:tcPr>
                </a:tc>
              </a:tr>
              <a:tr h="370840">
                <a:tc>
                  <a:txBody>
                    <a:bodyPr/>
                    <a:lstStyle/>
                    <a:p>
                      <a:r>
                        <a:rPr lang="en-US" dirty="0" smtClean="0"/>
                        <a:t>0001</a:t>
                      </a:r>
                      <a:endParaRPr lang="en-US" dirty="0"/>
                    </a:p>
                  </a:txBody>
                  <a:tcPr/>
                </a:tc>
                <a:tc>
                  <a:txBody>
                    <a:bodyPr/>
                    <a:lstStyle/>
                    <a:p>
                      <a:r>
                        <a:rPr lang="en-US" dirty="0" smtClean="0"/>
                        <a:t>1.1.1.1</a:t>
                      </a:r>
                      <a:endParaRPr lang="en-US" dirty="0"/>
                    </a:p>
                  </a:txBody>
                  <a:tcPr/>
                </a:tc>
                <a:tc>
                  <a:txBody>
                    <a:bodyPr/>
                    <a:lstStyle/>
                    <a:p>
                      <a:r>
                        <a:rPr lang="en-US" dirty="0" smtClean="0"/>
                        <a:t>2.2.2.2</a:t>
                      </a:r>
                      <a:endParaRPr lang="en-US" dirty="0"/>
                    </a:p>
                  </a:txBody>
                  <a:tcPr/>
                </a:tc>
                <a:tc>
                  <a:txBody>
                    <a:bodyPr/>
                    <a:lstStyle/>
                    <a:p>
                      <a:r>
                        <a:rPr lang="en-US" dirty="0" smtClean="0"/>
                        <a:t>ACL Block</a:t>
                      </a:r>
                      <a:endParaRPr lang="en-US" dirty="0"/>
                    </a:p>
                  </a:txBody>
                  <a:tcPr/>
                </a:tc>
                <a:tc>
                  <a:txBody>
                    <a:bodyPr/>
                    <a:lstStyle/>
                    <a:p>
                      <a:r>
                        <a:rPr lang="en-US" dirty="0" smtClean="0"/>
                        <a:t>01:00:01</a:t>
                      </a:r>
                      <a:endParaRPr lang="en-US" dirty="0"/>
                    </a:p>
                  </a:txBody>
                  <a:tcPr/>
                </a:tc>
                <a:tc>
                  <a:txBody>
                    <a:bodyPr/>
                    <a:lstStyle/>
                    <a:p>
                      <a:r>
                        <a:rPr lang="en-US" dirty="0" smtClean="0"/>
                        <a:t>01:04:20</a:t>
                      </a:r>
                      <a:endParaRPr lang="en-US" dirty="0"/>
                    </a:p>
                  </a:txBody>
                  <a:tcPr/>
                </a:tc>
                <a:tc>
                  <a:txBody>
                    <a:bodyPr/>
                    <a:lstStyle/>
                    <a:p>
                      <a:r>
                        <a:rPr lang="en-US" dirty="0" smtClean="0"/>
                        <a:t>7</a:t>
                      </a:r>
                      <a:endParaRPr lang="en-US" dirty="0"/>
                    </a:p>
                  </a:txBody>
                  <a:tcPr/>
                </a:tc>
              </a:tr>
            </a:tbl>
          </a:graphicData>
        </a:graphic>
      </p:graphicFrame>
    </p:spTree>
    <p:extLst>
      <p:ext uri="{BB962C8B-B14F-4D97-AF65-F5344CB8AC3E}">
        <p14:creationId xmlns:p14="http://schemas.microsoft.com/office/powerpoint/2010/main" val="200721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Aggregation</a:t>
            </a:r>
            <a:endParaRPr lang="en-US" dirty="0"/>
          </a:p>
        </p:txBody>
      </p:sp>
      <p:pic>
        <p:nvPicPr>
          <p:cNvPr id="5" name="Content Placeholder 4" descr="Event Aggregation.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37" b="-237"/>
          <a:stretch/>
        </p:blipFill>
        <p:spPr>
          <a:xfrm>
            <a:off x="152400" y="914400"/>
            <a:ext cx="6248400" cy="5181600"/>
          </a:xfrm>
          <a:ln w="12700" cmpd="sng">
            <a:solidFill>
              <a:srgbClr val="000000"/>
            </a:solidFill>
          </a:ln>
        </p:spPr>
      </p:pic>
      <p:sp>
        <p:nvSpPr>
          <p:cNvPr id="4" name="Footer Placeholder 3"/>
          <p:cNvSpPr>
            <a:spLocks noGrp="1"/>
          </p:cNvSpPr>
          <p:nvPr>
            <p:ph type="ftr" sz="quarter" idx="3"/>
          </p:nvPr>
        </p:nvSpPr>
        <p:spPr/>
        <p:txBody>
          <a:bodyPr/>
          <a:lstStyle/>
          <a:p>
            <a:pPr algn="r"/>
            <a:r>
              <a:rPr lang="en-US" dirty="0" smtClean="0"/>
              <a:t>Aggregation</a:t>
            </a:r>
            <a:endParaRPr lang="en-US" dirty="0"/>
          </a:p>
        </p:txBody>
      </p:sp>
      <p:sp>
        <p:nvSpPr>
          <p:cNvPr id="6" name="Rounded Rectangle 5"/>
          <p:cNvSpPr/>
          <p:nvPr/>
        </p:nvSpPr>
        <p:spPr bwMode="auto">
          <a:xfrm>
            <a:off x="152400" y="3008787"/>
            <a:ext cx="265722" cy="259862"/>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Arial" charset="0"/>
                <a:ea typeface="MS PGothic" pitchFamily="34" charset="-128"/>
              </a:rPr>
              <a:t>1</a:t>
            </a:r>
          </a:p>
        </p:txBody>
      </p:sp>
      <p:sp>
        <p:nvSpPr>
          <p:cNvPr id="7" name="Rounded Rectangle 6"/>
          <p:cNvSpPr/>
          <p:nvPr/>
        </p:nvSpPr>
        <p:spPr bwMode="auto">
          <a:xfrm>
            <a:off x="2209800" y="2819400"/>
            <a:ext cx="265722" cy="259862"/>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solidFill>
                  <a:schemeClr val="bg1"/>
                </a:solidFill>
                <a:latin typeface="Arial" charset="0"/>
                <a:ea typeface="MS PGothic" pitchFamily="34" charset="-128"/>
              </a:rPr>
              <a:t>3</a:t>
            </a:r>
            <a:endParaRPr kumimoji="0" lang="en-US" sz="1200" b="0" i="0" u="none" strike="noStrike" cap="none" normalizeH="0" baseline="0" dirty="0" smtClean="0">
              <a:ln>
                <a:noFill/>
              </a:ln>
              <a:solidFill>
                <a:schemeClr val="bg1"/>
              </a:solidFill>
              <a:effectLst/>
              <a:latin typeface="Arial" charset="0"/>
              <a:ea typeface="MS PGothic" pitchFamily="34" charset="-128"/>
            </a:endParaRPr>
          </a:p>
        </p:txBody>
      </p:sp>
      <p:sp>
        <p:nvSpPr>
          <p:cNvPr id="8" name="Rounded Rectangle 7"/>
          <p:cNvSpPr/>
          <p:nvPr/>
        </p:nvSpPr>
        <p:spPr bwMode="auto">
          <a:xfrm>
            <a:off x="122070" y="828642"/>
            <a:ext cx="265722" cy="259862"/>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solidFill>
                  <a:schemeClr val="bg1"/>
                </a:solidFill>
                <a:latin typeface="Arial" charset="0"/>
                <a:ea typeface="MS PGothic" pitchFamily="34" charset="-128"/>
              </a:rPr>
              <a:t>2</a:t>
            </a:r>
            <a:endParaRPr kumimoji="0" lang="en-US" sz="1200" b="0" i="0" u="none" strike="noStrike" cap="none" normalizeH="0" baseline="0" dirty="0" smtClean="0">
              <a:ln>
                <a:noFill/>
              </a:ln>
              <a:solidFill>
                <a:schemeClr val="bg1"/>
              </a:solidFill>
              <a:effectLst/>
              <a:latin typeface="Arial" charset="0"/>
              <a:ea typeface="MS PGothic" pitchFamily="34" charset="-128"/>
            </a:endParaRPr>
          </a:p>
        </p:txBody>
      </p:sp>
      <p:sp>
        <p:nvSpPr>
          <p:cNvPr id="9" name="Rectangle 8"/>
          <p:cNvSpPr/>
          <p:nvPr/>
        </p:nvSpPr>
        <p:spPr>
          <a:xfrm>
            <a:off x="6400800" y="762000"/>
            <a:ext cx="2514600" cy="5232203"/>
          </a:xfrm>
          <a:prstGeom prst="rect">
            <a:avLst/>
          </a:prstGeom>
        </p:spPr>
        <p:txBody>
          <a:bodyPr wrap="square">
            <a:spAutoFit/>
          </a:bodyPr>
          <a:lstStyle/>
          <a:p>
            <a:pPr marL="285750" indent="-285750">
              <a:buFont typeface="Arial"/>
              <a:buChar char="•"/>
            </a:pPr>
            <a:endParaRPr lang="en-US" dirty="0">
              <a:solidFill>
                <a:srgbClr val="A50026"/>
              </a:solidFill>
              <a:latin typeface="Arial" charset="0"/>
            </a:endParaRPr>
          </a:p>
          <a:p>
            <a:pPr marL="285750" indent="-285750">
              <a:spcAft>
                <a:spcPts val="600"/>
              </a:spcAft>
              <a:buFont typeface="Arial"/>
              <a:buChar char="•"/>
            </a:pPr>
            <a:r>
              <a:rPr lang="en-US" sz="1600" dirty="0" smtClean="0"/>
              <a:t>There are six (6) possible settings:</a:t>
            </a:r>
          </a:p>
          <a:p>
            <a:pPr lvl="1">
              <a:spcAft>
                <a:spcPts val="600"/>
              </a:spcAft>
            </a:pPr>
            <a:r>
              <a:rPr lang="en-US" sz="1600" dirty="0" smtClean="0"/>
              <a:t>Custom</a:t>
            </a:r>
          </a:p>
          <a:p>
            <a:pPr lvl="1">
              <a:spcAft>
                <a:spcPts val="600"/>
              </a:spcAft>
            </a:pPr>
            <a:r>
              <a:rPr lang="en-US" sz="1600" dirty="0" smtClean="0"/>
              <a:t>High </a:t>
            </a:r>
            <a:r>
              <a:rPr lang="en-US" sz="1600" i="1" dirty="0" smtClean="0"/>
              <a:t>(default)</a:t>
            </a:r>
          </a:p>
          <a:p>
            <a:pPr lvl="1">
              <a:spcAft>
                <a:spcPts val="600"/>
              </a:spcAft>
            </a:pPr>
            <a:r>
              <a:rPr lang="en-US" sz="1600" dirty="0" smtClean="0"/>
              <a:t>Medium High</a:t>
            </a:r>
            <a:endParaRPr lang="en-US" sz="1600" dirty="0"/>
          </a:p>
          <a:p>
            <a:pPr lvl="1">
              <a:spcAft>
                <a:spcPts val="600"/>
              </a:spcAft>
            </a:pPr>
            <a:r>
              <a:rPr lang="en-US" sz="1600" dirty="0" smtClean="0"/>
              <a:t>Medium</a:t>
            </a:r>
          </a:p>
          <a:p>
            <a:pPr lvl="1">
              <a:spcAft>
                <a:spcPts val="600"/>
              </a:spcAft>
            </a:pPr>
            <a:r>
              <a:rPr lang="en-US" sz="1600" dirty="0" smtClean="0"/>
              <a:t>Medium Low</a:t>
            </a:r>
          </a:p>
          <a:p>
            <a:pPr lvl="1">
              <a:spcAft>
                <a:spcPts val="600"/>
              </a:spcAft>
            </a:pPr>
            <a:r>
              <a:rPr lang="en-US" sz="1600" dirty="0" smtClean="0"/>
              <a:t>Low</a:t>
            </a:r>
          </a:p>
          <a:p>
            <a:pPr lvl="1">
              <a:spcAft>
                <a:spcPts val="600"/>
              </a:spcAft>
            </a:pPr>
            <a:endParaRPr lang="en-US" sz="400" dirty="0" smtClean="0"/>
          </a:p>
          <a:p>
            <a:pPr marL="285750" indent="-285750">
              <a:buFont typeface="Arial"/>
              <a:buChar char="•"/>
            </a:pPr>
            <a:r>
              <a:rPr lang="en-US" sz="1600" dirty="0"/>
              <a:t>E</a:t>
            </a:r>
            <a:r>
              <a:rPr lang="en-US" sz="1600" dirty="0" smtClean="0"/>
              <a:t>ach setting has three (3) levels of aggregation</a:t>
            </a:r>
            <a:endParaRPr lang="en-US" sz="1600" dirty="0"/>
          </a:p>
          <a:p>
            <a:endParaRPr lang="en-US" sz="1600" dirty="0" smtClean="0"/>
          </a:p>
          <a:p>
            <a:pPr marL="285750" indent="-285750">
              <a:buFont typeface="Arial"/>
              <a:buChar char="•"/>
            </a:pPr>
            <a:r>
              <a:rPr lang="en-US" sz="1600" dirty="0" smtClean="0"/>
              <a:t>To change the  current setting, click on the indicator arrow and drag it to the desired setting</a:t>
            </a:r>
            <a:endParaRPr lang="en-US" sz="1600" dirty="0"/>
          </a:p>
        </p:txBody>
      </p:sp>
    </p:spTree>
    <p:extLst>
      <p:ext uri="{BB962C8B-B14F-4D97-AF65-F5344CB8AC3E}">
        <p14:creationId xmlns:p14="http://schemas.microsoft.com/office/powerpoint/2010/main" val="392228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Aggregation Settings</a:t>
            </a:r>
            <a:endParaRPr lang="en-US" dirty="0"/>
          </a:p>
        </p:txBody>
      </p:sp>
      <p:sp>
        <p:nvSpPr>
          <p:cNvPr id="3" name="Content Placeholder 2"/>
          <p:cNvSpPr>
            <a:spLocks noGrp="1"/>
          </p:cNvSpPr>
          <p:nvPr>
            <p:ph idx="1"/>
          </p:nvPr>
        </p:nvSpPr>
        <p:spPr/>
        <p:txBody>
          <a:bodyPr/>
          <a:lstStyle/>
          <a:p>
            <a:pPr>
              <a:spcAft>
                <a:spcPts val="600"/>
              </a:spcAft>
            </a:pPr>
            <a:r>
              <a:rPr lang="en-US" dirty="0"/>
              <a:t>A</a:t>
            </a:r>
            <a:r>
              <a:rPr lang="en-US" dirty="0" smtClean="0"/>
              <a:t>ggregation </a:t>
            </a:r>
            <a:r>
              <a:rPr lang="en-US" dirty="0"/>
              <a:t>settings </a:t>
            </a:r>
            <a:r>
              <a:rPr lang="en-US" dirty="0" smtClean="0"/>
              <a:t>by Default are </a:t>
            </a:r>
            <a:r>
              <a:rPr lang="en-US" dirty="0"/>
              <a:t>set to </a:t>
            </a:r>
            <a:r>
              <a:rPr lang="en-US" b="1" dirty="0" smtClean="0">
                <a:solidFill>
                  <a:srgbClr val="800000"/>
                </a:solidFill>
              </a:rPr>
              <a:t>HIGH</a:t>
            </a:r>
            <a:endParaRPr lang="en-US" b="1" dirty="0"/>
          </a:p>
          <a:p>
            <a:pPr lvl="2">
              <a:spcAft>
                <a:spcPts val="600"/>
              </a:spcAft>
            </a:pPr>
            <a:r>
              <a:rPr lang="en-US" dirty="0"/>
              <a:t>This allows for higher ESM data rates from the receivers and </a:t>
            </a:r>
            <a:r>
              <a:rPr lang="en-US" dirty="0" smtClean="0"/>
              <a:t>also allows </a:t>
            </a:r>
            <a:r>
              <a:rPr lang="en-US" dirty="0"/>
              <a:t>the receivers to process more </a:t>
            </a:r>
            <a:r>
              <a:rPr lang="en-US" dirty="0" smtClean="0"/>
              <a:t>data</a:t>
            </a:r>
            <a:endParaRPr lang="en-US" dirty="0"/>
          </a:p>
          <a:p>
            <a:pPr>
              <a:spcAft>
                <a:spcPts val="600"/>
              </a:spcAft>
            </a:pPr>
            <a:r>
              <a:rPr lang="en-US" dirty="0"/>
              <a:t>Changing the aggregation settings has an effect on the following areas:</a:t>
            </a:r>
          </a:p>
          <a:p>
            <a:pPr lvl="2">
              <a:spcAft>
                <a:spcPts val="600"/>
              </a:spcAft>
            </a:pPr>
            <a:r>
              <a:rPr lang="en-US" b="1" dirty="0"/>
              <a:t>ESM event </a:t>
            </a:r>
            <a:r>
              <a:rPr lang="en-US" b="1" dirty="0" smtClean="0"/>
              <a:t>ratings (EPS)</a:t>
            </a:r>
            <a:endParaRPr lang="en-US" b="1" dirty="0"/>
          </a:p>
          <a:p>
            <a:pPr lvl="3">
              <a:spcAft>
                <a:spcPts val="600"/>
              </a:spcAft>
            </a:pPr>
            <a:r>
              <a:rPr lang="en-US" dirty="0"/>
              <a:t>ESM </a:t>
            </a:r>
            <a:r>
              <a:rPr lang="en-US" dirty="0" smtClean="0"/>
              <a:t>EPS ratings </a:t>
            </a:r>
            <a:r>
              <a:rPr lang="en-US" dirty="0"/>
              <a:t>are based on the default aggregation settings. Changing these values will </a:t>
            </a:r>
            <a:r>
              <a:rPr lang="en-US" dirty="0" smtClean="0"/>
              <a:t>reduce </a:t>
            </a:r>
            <a:r>
              <a:rPr lang="en-US" dirty="0"/>
              <a:t>these </a:t>
            </a:r>
            <a:r>
              <a:rPr lang="en-US" dirty="0" smtClean="0"/>
              <a:t>numbers</a:t>
            </a:r>
            <a:endParaRPr lang="en-US" dirty="0"/>
          </a:p>
          <a:p>
            <a:pPr lvl="2">
              <a:spcAft>
                <a:spcPts val="600"/>
              </a:spcAft>
            </a:pPr>
            <a:r>
              <a:rPr lang="en-US" b="1" dirty="0"/>
              <a:t>ESM storage</a:t>
            </a:r>
          </a:p>
          <a:p>
            <a:pPr lvl="3">
              <a:spcAft>
                <a:spcPts val="600"/>
              </a:spcAft>
            </a:pPr>
            <a:r>
              <a:rPr lang="en-US" dirty="0"/>
              <a:t>Changing these rates will result in the ESM needing to store more events, consuming more disk </a:t>
            </a:r>
            <a:r>
              <a:rPr lang="en-US" dirty="0" smtClean="0"/>
              <a:t>space</a:t>
            </a:r>
            <a:endParaRPr lang="en-US" dirty="0"/>
          </a:p>
          <a:p>
            <a:pPr lvl="2">
              <a:spcAft>
                <a:spcPts val="600"/>
              </a:spcAft>
            </a:pPr>
            <a:r>
              <a:rPr lang="en-US" b="1" dirty="0"/>
              <a:t>Views</a:t>
            </a:r>
          </a:p>
          <a:p>
            <a:pPr lvl="3">
              <a:spcAft>
                <a:spcPts val="600"/>
              </a:spcAft>
            </a:pPr>
            <a:r>
              <a:rPr lang="en-US" dirty="0"/>
              <a:t>Operators will have to view more events while resolving and reviewing </a:t>
            </a:r>
            <a:r>
              <a:rPr lang="en-US" dirty="0" smtClean="0"/>
              <a:t>issues</a:t>
            </a:r>
            <a:endParaRPr lang="en-US" dirty="0"/>
          </a:p>
          <a:p>
            <a:pPr>
              <a:spcAft>
                <a:spcPts val="600"/>
              </a:spcAft>
            </a:pPr>
            <a:r>
              <a:rPr lang="en-US" dirty="0"/>
              <a:t>Remember that all raw logs are sent to the </a:t>
            </a:r>
            <a:r>
              <a:rPr lang="en-US" dirty="0" smtClean="0"/>
              <a:t>ELM and </a:t>
            </a:r>
            <a:r>
              <a:rPr lang="en-US" dirty="0"/>
              <a:t>t</a:t>
            </a:r>
            <a:r>
              <a:rPr lang="en-US" dirty="0" smtClean="0"/>
              <a:t>he </a:t>
            </a:r>
            <a:r>
              <a:rPr lang="en-US" dirty="0"/>
              <a:t>ESM is not designed for full log </a:t>
            </a:r>
            <a:r>
              <a:rPr lang="en-US" dirty="0" smtClean="0"/>
              <a:t>storage</a:t>
            </a:r>
            <a:endParaRPr lang="en-US" dirty="0"/>
          </a:p>
          <a:p>
            <a:endParaRPr lang="en-US" dirty="0"/>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3861426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Aggregation – High (Default)</a:t>
            </a:r>
            <a:endParaRPr lang="en-US" dirty="0"/>
          </a:p>
        </p:txBody>
      </p:sp>
      <p:sp>
        <p:nvSpPr>
          <p:cNvPr id="3" name="Content Placeholder 2"/>
          <p:cNvSpPr>
            <a:spLocks noGrp="1"/>
          </p:cNvSpPr>
          <p:nvPr>
            <p:ph idx="1"/>
          </p:nvPr>
        </p:nvSpPr>
        <p:spPr/>
        <p:txBody>
          <a:bodyPr/>
          <a:lstStyle/>
          <a:p>
            <a:r>
              <a:rPr lang="en-US" b="1" dirty="0"/>
              <a:t>Level 1 Aggregation: </a:t>
            </a:r>
            <a:r>
              <a:rPr lang="en-US" b="1" dirty="0" smtClean="0"/>
              <a:t/>
            </a:r>
            <a:br>
              <a:rPr lang="en-US" b="1" dirty="0" smtClean="0"/>
            </a:br>
            <a:r>
              <a:rPr lang="en-US" dirty="0" smtClean="0"/>
              <a:t>Events </a:t>
            </a:r>
            <a:r>
              <a:rPr lang="en-US" dirty="0"/>
              <a:t>with the same Signature ID, Source and Destination IPs will be grouped into one event record, if the time between events is no greater than </a:t>
            </a:r>
            <a:r>
              <a:rPr lang="en-US" b="1" dirty="0">
                <a:solidFill>
                  <a:srgbClr val="A50026"/>
                </a:solidFill>
              </a:rPr>
              <a:t>60</a:t>
            </a:r>
            <a:r>
              <a:rPr lang="en-US" dirty="0"/>
              <a:t> </a:t>
            </a:r>
            <a:r>
              <a:rPr lang="en-US" dirty="0" smtClean="0"/>
              <a:t>minutes (1 Hour). </a:t>
            </a:r>
            <a:r>
              <a:rPr lang="en-US" dirty="0"/>
              <a:t>If the record continues to aggregate events, a new record will get created after </a:t>
            </a:r>
            <a:r>
              <a:rPr lang="en-US" b="1" dirty="0">
                <a:solidFill>
                  <a:srgbClr val="A50026"/>
                </a:solidFill>
              </a:rPr>
              <a:t>1440</a:t>
            </a:r>
            <a:r>
              <a:rPr lang="en-US" dirty="0"/>
              <a:t> </a:t>
            </a:r>
            <a:r>
              <a:rPr lang="en-US" dirty="0" smtClean="0"/>
              <a:t>minutes (24 Hours or 1 Day)</a:t>
            </a:r>
          </a:p>
          <a:p>
            <a:pPr marL="0" indent="0">
              <a:buNone/>
            </a:pPr>
            <a:endParaRPr lang="en-US" dirty="0"/>
          </a:p>
          <a:p>
            <a:r>
              <a:rPr lang="en-US" b="1" dirty="0"/>
              <a:t>Level 2 Aggregation: </a:t>
            </a:r>
            <a:r>
              <a:rPr lang="en-US" dirty="0" smtClean="0"/>
              <a:t/>
            </a:r>
            <a:br>
              <a:rPr lang="en-US" dirty="0" smtClean="0"/>
            </a:br>
            <a:r>
              <a:rPr lang="en-US" dirty="0" smtClean="0"/>
              <a:t>If </a:t>
            </a:r>
            <a:r>
              <a:rPr lang="en-US" dirty="0"/>
              <a:t>more than </a:t>
            </a:r>
            <a:r>
              <a:rPr lang="en-US" b="1" dirty="0">
                <a:solidFill>
                  <a:srgbClr val="A50026"/>
                </a:solidFill>
              </a:rPr>
              <a:t>300</a:t>
            </a:r>
            <a:r>
              <a:rPr lang="en-US" dirty="0"/>
              <a:t> matching events are logged per minute after Level 1 Aggregation is reached, events with the same Signature ID and Source IP will be grouped, ignoring Destination IP</a:t>
            </a:r>
            <a:r>
              <a:rPr lang="en-US" dirty="0" smtClean="0"/>
              <a:t>.</a:t>
            </a:r>
          </a:p>
          <a:p>
            <a:pPr marL="0" indent="0">
              <a:buNone/>
            </a:pPr>
            <a:endParaRPr lang="en-US" dirty="0"/>
          </a:p>
          <a:p>
            <a:r>
              <a:rPr lang="en-US" b="1" dirty="0"/>
              <a:t>Level 3 Aggregation: </a:t>
            </a:r>
            <a:r>
              <a:rPr lang="en-US" dirty="0" smtClean="0"/>
              <a:t/>
            </a:r>
            <a:br>
              <a:rPr lang="en-US" dirty="0" smtClean="0"/>
            </a:br>
            <a:r>
              <a:rPr lang="en-US" dirty="0" smtClean="0"/>
              <a:t>If </a:t>
            </a:r>
            <a:r>
              <a:rPr lang="en-US" dirty="0"/>
              <a:t>more than </a:t>
            </a:r>
            <a:r>
              <a:rPr lang="en-US" b="1" dirty="0">
                <a:solidFill>
                  <a:srgbClr val="A50026"/>
                </a:solidFill>
              </a:rPr>
              <a:t>350</a:t>
            </a:r>
            <a:r>
              <a:rPr lang="en-US" dirty="0"/>
              <a:t> matching events are logged per minute after Level 2 Aggregation is reached</a:t>
            </a:r>
            <a:r>
              <a:rPr lang="en-US" dirty="0" smtClean="0"/>
              <a:t>, events </a:t>
            </a:r>
            <a:r>
              <a:rPr lang="en-US" dirty="0"/>
              <a:t>with the same Signature ID will be grouped, ignoring Source and Destination IPs.</a:t>
            </a:r>
          </a:p>
          <a:p>
            <a:endParaRPr lang="en-US" dirty="0"/>
          </a:p>
        </p:txBody>
      </p:sp>
      <p:sp>
        <p:nvSpPr>
          <p:cNvPr id="4" name="Footer Placeholder 3"/>
          <p:cNvSpPr>
            <a:spLocks noGrp="1"/>
          </p:cNvSpPr>
          <p:nvPr>
            <p:ph type="ftr" sz="quarter" idx="3"/>
          </p:nvPr>
        </p:nvSpPr>
        <p:spPr/>
        <p:txBody>
          <a:bodyPr/>
          <a:lstStyle/>
          <a:p>
            <a:pPr algn="r"/>
            <a:r>
              <a:rPr lang="en-US" dirty="0" smtClean="0"/>
              <a:t>Aggregation</a:t>
            </a:r>
            <a:endParaRPr lang="en-US" dirty="0"/>
          </a:p>
        </p:txBody>
      </p:sp>
    </p:spTree>
    <p:extLst>
      <p:ext uri="{BB962C8B-B14F-4D97-AF65-F5344CB8AC3E}">
        <p14:creationId xmlns:p14="http://schemas.microsoft.com/office/powerpoint/2010/main" val="32470133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501&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ProfServ_ILT_PPTemplate">
  <a:themeElements>
    <a:clrScheme name="McAfee">
      <a:dk1>
        <a:srgbClr val="5E6A71"/>
      </a:dk1>
      <a:lt1>
        <a:srgbClr val="FFFFFF"/>
      </a:lt1>
      <a:dk2>
        <a:srgbClr val="000000"/>
      </a:dk2>
      <a:lt2>
        <a:srgbClr val="D1D4D3"/>
      </a:lt2>
      <a:accent1>
        <a:srgbClr val="B71234"/>
      </a:accent1>
      <a:accent2>
        <a:srgbClr val="165788"/>
      </a:accent2>
      <a:accent3>
        <a:srgbClr val="FFFFFF"/>
      </a:accent3>
      <a:accent4>
        <a:srgbClr val="275E37"/>
      </a:accent4>
      <a:accent5>
        <a:srgbClr val="A5ACAF"/>
      </a:accent5>
      <a:accent6>
        <a:srgbClr val="55517B"/>
      </a:accent6>
      <a:hlink>
        <a:srgbClr val="8683A4"/>
      </a:hlink>
      <a:folHlink>
        <a:srgbClr val="E1D059"/>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McAfee">
      <a:dk1>
        <a:srgbClr val="4C4D4F"/>
      </a:dk1>
      <a:lt1>
        <a:sysClr val="window" lastClr="FFFFFF"/>
      </a:lt1>
      <a:dk2>
        <a:srgbClr val="000000"/>
      </a:dk2>
      <a:lt2>
        <a:srgbClr val="D4D5D6"/>
      </a:lt2>
      <a:accent1>
        <a:srgbClr val="00585E"/>
      </a:accent1>
      <a:accent2>
        <a:srgbClr val="A80030"/>
      </a:accent2>
      <a:accent3>
        <a:srgbClr val="65A0A7"/>
      </a:accent3>
      <a:accent4>
        <a:srgbClr val="BCDADD"/>
      </a:accent4>
      <a:accent5>
        <a:srgbClr val="8F7710"/>
      </a:accent5>
      <a:accent6>
        <a:srgbClr val="E1D059"/>
      </a:accent6>
      <a:hlink>
        <a:srgbClr val="0000FF"/>
      </a:hlink>
      <a:folHlink>
        <a:srgbClr val="8080A6"/>
      </a:folHlink>
    </a:clrScheme>
    <a:fontScheme name="McAfee U">
      <a:majorFont>
        <a:latin typeface="Frutiger-Ligh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722CB9438E4A4C8016418A2353D0F9" ma:contentTypeVersion="0" ma:contentTypeDescription="Create a new document." ma:contentTypeScope="" ma:versionID="bdbc2f46686717a2ef328288545f004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74044E5-7BCF-4338-91AA-0BD12186B95B}">
  <ds:schemaRefs>
    <ds:schemaRef ds:uri="http://purl.org/dc/dcmitype/"/>
    <ds:schemaRef ds:uri="http://www.w3.org/XML/1998/namespace"/>
    <ds:schemaRef ds:uri="http://purl.org/dc/elements/1.1/"/>
    <ds:schemaRef ds:uri="http://schemas.microsoft.com/office/2006/documentManagement/types"/>
    <ds:schemaRef ds:uri="http://purl.org/dc/term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B4930FB4-65D3-4233-B924-5560DE7BEED5}">
  <ds:schemaRefs>
    <ds:schemaRef ds:uri="http://schemas.microsoft.com/sharepoint/v3/contenttype/forms"/>
  </ds:schemaRefs>
</ds:datastoreItem>
</file>

<file path=customXml/itemProps3.xml><?xml version="1.0" encoding="utf-8"?>
<ds:datastoreItem xmlns:ds="http://schemas.openxmlformats.org/officeDocument/2006/customXml" ds:itemID="{D5E8499D-4A34-487B-93AE-88027DF78D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6265</TotalTime>
  <Words>6510</Words>
  <Application>Microsoft Office PowerPoint</Application>
  <PresentationFormat>On-screen Show (4:3)</PresentationFormat>
  <Paragraphs>789</Paragraphs>
  <Slides>42</Slides>
  <Notes>42</Notes>
  <HiddenSlides>11</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ProfServ_ILT_PPTemplate</vt:lpstr>
      <vt:lpstr>Aggregation</vt:lpstr>
      <vt:lpstr>Module Objectives</vt:lpstr>
      <vt:lpstr>Module Topics</vt:lpstr>
      <vt:lpstr>What is Event Aggregation?</vt:lpstr>
      <vt:lpstr>Aggregation and Timestamps</vt:lpstr>
      <vt:lpstr>Simplified Aggregation Example</vt:lpstr>
      <vt:lpstr>Event Aggregation</vt:lpstr>
      <vt:lpstr>Default Aggregation Settings</vt:lpstr>
      <vt:lpstr>Event Aggregation – High (Default)</vt:lpstr>
      <vt:lpstr>Hidden</vt:lpstr>
      <vt:lpstr>Event Aggregation – Medium High</vt:lpstr>
      <vt:lpstr>Hidden</vt:lpstr>
      <vt:lpstr>Event Aggregation - Medium</vt:lpstr>
      <vt:lpstr>Hidden</vt:lpstr>
      <vt:lpstr>Event Aggregation – Medium Low</vt:lpstr>
      <vt:lpstr>Hidden</vt:lpstr>
      <vt:lpstr>Event Aggregation - Low</vt:lpstr>
      <vt:lpstr>Hidden</vt:lpstr>
      <vt:lpstr>Event Aggregation - Custom</vt:lpstr>
      <vt:lpstr>Customized Event Fields Aggregation </vt:lpstr>
      <vt:lpstr>Custom Field Aggregation Example</vt:lpstr>
      <vt:lpstr>Modify Event Aggregation Settings</vt:lpstr>
      <vt:lpstr>Hidden</vt:lpstr>
      <vt:lpstr>Flow Aggregation</vt:lpstr>
      <vt:lpstr>Flow Aggregation – High (Default)</vt:lpstr>
      <vt:lpstr>Hidden</vt:lpstr>
      <vt:lpstr>Flow Aggregation – Medium High</vt:lpstr>
      <vt:lpstr>Hidden</vt:lpstr>
      <vt:lpstr>Flow Aggregation - Medium</vt:lpstr>
      <vt:lpstr>Hidden</vt:lpstr>
      <vt:lpstr>Flow Aggregation – Medium Low</vt:lpstr>
      <vt:lpstr>Hidden</vt:lpstr>
      <vt:lpstr>Flow Aggregation - Low</vt:lpstr>
      <vt:lpstr>Hidden</vt:lpstr>
      <vt:lpstr>Flow Aggregation - Custom</vt:lpstr>
      <vt:lpstr>Flow Aggregation - Ports</vt:lpstr>
      <vt:lpstr>Flow Aggregation – Port Values</vt:lpstr>
      <vt:lpstr>PowerPoint Presentation</vt:lpstr>
      <vt:lpstr>PowerPoint Presentation</vt:lpstr>
      <vt:lpstr>PowerPoint Presentation</vt:lpstr>
      <vt:lpstr>PowerPoint Presentation</vt:lpstr>
      <vt:lpstr>Hands-on Practice Refer to the Practice Manual Practice 5:  Aggregation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Course</dc:title>
  <dc:creator>dlink</dc:creator>
  <cp:lastModifiedBy>admin</cp:lastModifiedBy>
  <cp:revision>201</cp:revision>
  <dcterms:created xsi:type="dcterms:W3CDTF">2011-01-12T19:22:30Z</dcterms:created>
  <dcterms:modified xsi:type="dcterms:W3CDTF">2012-08-28T19:01:30Z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