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39"/>
  </p:notesMasterIdLst>
  <p:handoutMasterIdLst>
    <p:handoutMasterId r:id="rId40"/>
  </p:handoutMasterIdLst>
  <p:sldIdLst>
    <p:sldId id="256" r:id="rId5"/>
    <p:sldId id="257" r:id="rId6"/>
    <p:sldId id="261" r:id="rId7"/>
    <p:sldId id="325" r:id="rId8"/>
    <p:sldId id="329" r:id="rId9"/>
    <p:sldId id="316" r:id="rId10"/>
    <p:sldId id="330" r:id="rId11"/>
    <p:sldId id="326" r:id="rId12"/>
    <p:sldId id="327" r:id="rId13"/>
    <p:sldId id="351" r:id="rId14"/>
    <p:sldId id="332" r:id="rId15"/>
    <p:sldId id="333" r:id="rId16"/>
    <p:sldId id="334" r:id="rId17"/>
    <p:sldId id="335" r:id="rId18"/>
    <p:sldId id="336" r:id="rId19"/>
    <p:sldId id="337" r:id="rId20"/>
    <p:sldId id="338" r:id="rId21"/>
    <p:sldId id="328" r:id="rId22"/>
    <p:sldId id="352" r:id="rId23"/>
    <p:sldId id="339" r:id="rId24"/>
    <p:sldId id="340" r:id="rId25"/>
    <p:sldId id="341" r:id="rId26"/>
    <p:sldId id="324" r:id="rId27"/>
    <p:sldId id="343" r:id="rId28"/>
    <p:sldId id="342" r:id="rId29"/>
    <p:sldId id="344" r:id="rId30"/>
    <p:sldId id="345" r:id="rId31"/>
    <p:sldId id="346" r:id="rId32"/>
    <p:sldId id="347" r:id="rId33"/>
    <p:sldId id="348" r:id="rId34"/>
    <p:sldId id="349" r:id="rId35"/>
    <p:sldId id="350" r:id="rId36"/>
    <p:sldId id="353" r:id="rId37"/>
    <p:sldId id="290" r:id="rId38"/>
  </p:sldIdLst>
  <p:sldSz cx="9144000" cy="6858000" type="screen4x3"/>
  <p:notesSz cx="7315200" cy="96012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705" autoAdjust="0"/>
    <p:restoredTop sz="77836" autoAdjust="0"/>
  </p:normalViewPr>
  <p:slideViewPr>
    <p:cSldViewPr>
      <p:cViewPr>
        <p:scale>
          <a:sx n="100" d="100"/>
          <a:sy n="100" d="100"/>
        </p:scale>
        <p:origin x="-1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8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8058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the rate data for an event will include a sharp increase at the end created by aggregation, select the amount of time by which you want the time frame offset in the </a:t>
            </a:r>
            <a:r>
              <a:rPr lang="en-US" b="1" dirty="0" smtClean="0"/>
              <a:t>Offset By </a:t>
            </a:r>
            <a:r>
              <a:rPr lang="en-US" dirty="0" smtClean="0"/>
              <a:t>field so that it won't include that sharp increase. For example, if your ESM pulls events every 5 minutes, the last 1 minute of the events retrieved will contain the aggregated events. You would, therefore, want to offset the time frame by that period of time so the last 1 minute would not be included in the data measurement. If you don't do this, the values in the aggregated data will be included in the event count, very likely causing a false positive.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5851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2406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58515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93324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Alarms dialog has five additional options:</a:t>
            </a:r>
          </a:p>
          <a:p>
            <a:endParaRPr lang="en-US" dirty="0" smtClean="0"/>
          </a:p>
          <a:p>
            <a:pPr marL="285750" indent="-285750">
              <a:buFont typeface="Arial"/>
              <a:buChar char="•"/>
            </a:pPr>
            <a:r>
              <a:rPr lang="en-US" b="1" dirty="0" smtClean="0"/>
              <a:t>Enable/Disable Alarm Monitoring </a:t>
            </a:r>
            <a:r>
              <a:rPr lang="en-US" dirty="0" smtClean="0"/>
              <a:t>- Allows you to enable and disable alarm monitoring. </a:t>
            </a:r>
          </a:p>
          <a:p>
            <a:endParaRPr lang="en-US" dirty="0" smtClean="0"/>
          </a:p>
          <a:p>
            <a:pPr marL="285750" indent="-285750">
              <a:buFont typeface="Arial"/>
              <a:buChar char="•"/>
            </a:pPr>
            <a:r>
              <a:rPr lang="en-US" b="1" dirty="0" smtClean="0"/>
              <a:t>Manage Audio Files </a:t>
            </a:r>
            <a:r>
              <a:rPr lang="en-US" dirty="0" smtClean="0"/>
              <a:t>- The </a:t>
            </a:r>
            <a:r>
              <a:rPr lang="en-US" i="1" dirty="0" smtClean="0"/>
              <a:t>Audio</a:t>
            </a:r>
            <a:r>
              <a:rPr lang="en-US" dirty="0" smtClean="0"/>
              <a:t> button opens the list of audio files on the system and allows you to download a file on the system to another location, upload an mp3 file from another location to the ESMI, remove a file from the list of available audio files, refresh the list after uploading a file, and play any of the audio files on the list. </a:t>
            </a:r>
          </a:p>
          <a:p>
            <a:pPr marL="285750" indent="-285750">
              <a:buFont typeface="Arial"/>
              <a:buChar char="•"/>
            </a:pPr>
            <a:endParaRPr lang="en-US" dirty="0" smtClean="0"/>
          </a:p>
          <a:p>
            <a:pPr marL="285750" indent="-285750">
              <a:buFont typeface="Arial"/>
              <a:buChar char="•"/>
            </a:pPr>
            <a:r>
              <a:rPr lang="en-US" b="1" dirty="0" smtClean="0"/>
              <a:t>Manage Recipients </a:t>
            </a:r>
            <a:r>
              <a:rPr lang="en-US" dirty="0" smtClean="0"/>
              <a:t>- The </a:t>
            </a:r>
            <a:r>
              <a:rPr lang="en-US" i="1" dirty="0" smtClean="0"/>
              <a:t>Recipient</a:t>
            </a:r>
            <a:r>
              <a:rPr lang="en-US" dirty="0" smtClean="0"/>
              <a:t> button gives you access to the </a:t>
            </a:r>
            <a:r>
              <a:rPr lang="en-US" i="1" dirty="0" smtClean="0"/>
              <a:t>Recipients</a:t>
            </a:r>
            <a:r>
              <a:rPr lang="en-US" dirty="0" smtClean="0"/>
              <a:t> dialog where you can add, edit, or remove recipients. </a:t>
            </a:r>
          </a:p>
          <a:p>
            <a:pPr marL="285750" indent="-285750">
              <a:buFont typeface="Arial"/>
              <a:buChar char="•"/>
            </a:pPr>
            <a:endParaRPr lang="en-US" dirty="0" smtClean="0"/>
          </a:p>
          <a:p>
            <a:pPr marL="285750" indent="-285750">
              <a:buFont typeface="Arial"/>
              <a:buChar char="•"/>
            </a:pPr>
            <a:r>
              <a:rPr lang="en-US" b="1" dirty="0" smtClean="0"/>
              <a:t>View Reports Queue </a:t>
            </a:r>
            <a:r>
              <a:rPr lang="en-US" dirty="0" smtClean="0"/>
              <a:t>- If you have alarm management rights, the </a:t>
            </a:r>
            <a:r>
              <a:rPr lang="en-US" i="1" dirty="0" smtClean="0"/>
              <a:t>View</a:t>
            </a:r>
            <a:r>
              <a:rPr lang="en-US" dirty="0" smtClean="0"/>
              <a:t> feature on this screen allows you to view the status, updated every 10 seconds, of all of the reports generated by alarms that </a:t>
            </a:r>
            <a:r>
              <a:rPr lang="en-US" b="0" dirty="0" smtClean="0"/>
              <a:t>you</a:t>
            </a:r>
            <a:r>
              <a:rPr lang="en-US" dirty="0" smtClean="0"/>
              <a:t> initiated and are currently in this queue.</a:t>
            </a:r>
          </a:p>
          <a:p>
            <a:r>
              <a:rPr lang="en-US" dirty="0" smtClean="0"/>
              <a:t> </a:t>
            </a:r>
          </a:p>
          <a:p>
            <a:pPr marL="285750" indent="-285750">
              <a:buFont typeface="Arial"/>
              <a:buChar char="•"/>
            </a:pPr>
            <a:r>
              <a:rPr lang="en-US" b="1" dirty="0" smtClean="0"/>
              <a:t>Manage Report Files </a:t>
            </a:r>
            <a:r>
              <a:rPr lang="en-US" dirty="0" smtClean="0"/>
              <a:t>– This view provides a list of the reports that have been generated on the system.</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044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Alarms</a:t>
            </a:r>
            <a:r>
              <a:rPr lang="en-US" b="1" baseline="0" dirty="0" smtClean="0"/>
              <a:t> Log:</a:t>
            </a:r>
          </a:p>
          <a:p>
            <a:r>
              <a:rPr lang="en-US" dirty="0" smtClean="0"/>
              <a:t>You can acknowledge, delete, and view details of any of these triggered alarms. To acknowledge or delete a triggered alarm, click on it and then click on the Acknowledge icon or the Delete icon. </a:t>
            </a:r>
          </a:p>
          <a:p>
            <a:endParaRPr lang="en-US" dirty="0" smtClean="0"/>
          </a:p>
          <a:p>
            <a:r>
              <a:rPr lang="en-US" dirty="0" smtClean="0"/>
              <a:t>When you acknowledge a triggered alarm, it will no longer appear on the Alarms log, but will still be listed on the Triggered Alarms view. When you delete a triggered alarm, it will be removed from the Alarms log as well as from the Triggered Alarms view.</a:t>
            </a:r>
          </a:p>
          <a:p>
            <a:r>
              <a:rPr lang="en-US" sz="1000" kern="1200" dirty="0" smtClean="0">
                <a:solidFill>
                  <a:schemeClr val="tx1"/>
                </a:solidFill>
                <a:effectLst/>
                <a:latin typeface="+mn-lt"/>
                <a:ea typeface="+mn-ea"/>
                <a:cs typeface="+mn-cs"/>
              </a:rPr>
              <a:t>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8151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mn-lt"/>
                <a:ea typeface="+mn-ea"/>
                <a:cs typeface="+mn-cs"/>
              </a:rPr>
              <a:t>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8151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mn-lt"/>
                <a:ea typeface="+mn-ea"/>
                <a:cs typeface="+mn-cs"/>
              </a:rPr>
              <a:t> </a:t>
            </a:r>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938151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79755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14112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73581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4365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3783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90269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False – There is no default escalation time setting configured, but escalation times can be assigned to any alarm.</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83162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24950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6040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81899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Alarms can be created either by selecting the desired event from any view, by adding a new alarm through the ESM Alarm properties screen or </a:t>
            </a:r>
            <a:r>
              <a:rPr lang="en-US" dirty="0" smtClean="0"/>
              <a:t>by </a:t>
            </a:r>
            <a:r>
              <a:rPr lang="en-US" dirty="0" smtClean="0"/>
              <a:t>selecting a rule within policy manager and adding</a:t>
            </a:r>
            <a:r>
              <a:rPr lang="en-US" baseline="0" dirty="0" smtClean="0"/>
              <a:t> the alarm</a:t>
            </a:r>
            <a:r>
              <a:rPr lang="en-US" dirty="0" smtClean="0"/>
              <a:t>.  </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832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Alarm Settings screen has 4 tabs, a summary, condition, actions and escalation.</a:t>
            </a:r>
          </a:p>
          <a:p>
            <a:r>
              <a:rPr lang="en-US" b="1" dirty="0" smtClean="0"/>
              <a:t>Summary</a:t>
            </a:r>
            <a:r>
              <a:rPr lang="en-US" dirty="0" smtClean="0"/>
              <a:t> – An overall summary of the alarm properties, including the name and severity.</a:t>
            </a:r>
          </a:p>
          <a:p>
            <a:r>
              <a:rPr lang="en-US" b="1" dirty="0" smtClean="0"/>
              <a:t>Condition</a:t>
            </a:r>
            <a:r>
              <a:rPr lang="en-US" dirty="0" smtClean="0"/>
              <a:t> – The condition which will trigger the alarm. Conditions include Field Match, Device Status Change, Deviation from Baseline, Device Failure, Device Status Change, and Specified Event Rate.</a:t>
            </a:r>
          </a:p>
          <a:p>
            <a:r>
              <a:rPr lang="en-US" b="1" dirty="0" smtClean="0"/>
              <a:t>Action</a:t>
            </a:r>
            <a:r>
              <a:rPr lang="en-US" dirty="0" smtClean="0"/>
              <a:t> – The desired action to be taken, including the ability to pass data as parameters into a script to be executed.</a:t>
            </a:r>
          </a:p>
          <a:p>
            <a:r>
              <a:rPr lang="en-US" b="1" dirty="0" smtClean="0"/>
              <a:t>Escalation</a:t>
            </a:r>
            <a:r>
              <a:rPr lang="en-US" dirty="0" smtClean="0"/>
              <a:t> – If an assignee leaves an alarm unacknowledged after the specified period of time, escalation defines a secondary set of actions to be taken.</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832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2748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372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Alarms and Notifications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Alarms and Notifications</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Alarms and Notifications</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Alarms and Notifications</a:t>
            </a:r>
            <a:endParaRPr lang="en-US" dirty="0"/>
          </a:p>
        </p:txBody>
      </p:sp>
    </p:spTree>
    <p:extLst>
      <p:ext uri="{BB962C8B-B14F-4D97-AF65-F5344CB8AC3E}">
        <p14:creationId xmlns:p14="http://schemas.microsoft.com/office/powerpoint/2010/main" val="142135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Alarms and Notifications</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8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Alarms and Notifications</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8</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 – Condition Types</a:t>
            </a:r>
            <a:endParaRPr lang="en-US" dirty="0"/>
          </a:p>
        </p:txBody>
      </p:sp>
      <p:sp>
        <p:nvSpPr>
          <p:cNvPr id="3" name="Content Placeholder 2"/>
          <p:cNvSpPr>
            <a:spLocks noGrp="1"/>
          </p:cNvSpPr>
          <p:nvPr>
            <p:ph idx="1"/>
          </p:nvPr>
        </p:nvSpPr>
        <p:spPr>
          <a:xfrm>
            <a:off x="71437" y="685800"/>
            <a:ext cx="8996363" cy="533400"/>
          </a:xfrm>
        </p:spPr>
        <p:txBody>
          <a:bodyPr/>
          <a:lstStyle/>
          <a:p>
            <a:pPr marL="0" indent="0" algn="ctr">
              <a:buNone/>
            </a:pPr>
            <a:r>
              <a:rPr lang="en-US" dirty="0"/>
              <a:t>Each type has </a:t>
            </a:r>
            <a:r>
              <a:rPr lang="en-US" dirty="0" smtClean="0"/>
              <a:t>its </a:t>
            </a:r>
            <a:r>
              <a:rPr lang="en-US" dirty="0"/>
              <a:t>own unique set of conditions that need to be configured.</a:t>
            </a:r>
          </a:p>
          <a:p>
            <a:pPr algn="ct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03151947"/>
              </p:ext>
            </p:extLst>
          </p:nvPr>
        </p:nvGraphicFramePr>
        <p:xfrm>
          <a:off x="152400" y="1219200"/>
          <a:ext cx="8839200" cy="5034280"/>
        </p:xfrm>
        <a:graphic>
          <a:graphicData uri="http://schemas.openxmlformats.org/drawingml/2006/table">
            <a:tbl>
              <a:tblPr firstRow="1" bandRow="1">
                <a:tableStyleId>{5C22544A-7EE6-4342-B048-85BDC9FD1C3A}</a:tableStyleId>
              </a:tblPr>
              <a:tblGrid>
                <a:gridCol w="2057400"/>
                <a:gridCol w="2209800"/>
                <a:gridCol w="4572000"/>
              </a:tblGrid>
              <a:tr h="370840">
                <a:tc>
                  <a:txBody>
                    <a:bodyPr/>
                    <a:lstStyle/>
                    <a:p>
                      <a:pPr algn="ctr"/>
                      <a:r>
                        <a:rPr lang="en-US" sz="1800" dirty="0" smtClean="0"/>
                        <a:t>Condition</a:t>
                      </a:r>
                      <a:endParaRPr lang="en-US" sz="1800" dirty="0"/>
                    </a:p>
                  </a:txBody>
                  <a:tcPr anchor="ctr"/>
                </a:tc>
                <a:tc>
                  <a:txBody>
                    <a:bodyPr/>
                    <a:lstStyle/>
                    <a:p>
                      <a:pPr algn="ctr"/>
                      <a:r>
                        <a:rPr lang="en-US" sz="1800" dirty="0" smtClean="0"/>
                        <a:t>Alarm Type</a:t>
                      </a:r>
                      <a:endParaRPr lang="en-US" sz="1800" dirty="0"/>
                    </a:p>
                  </a:txBody>
                  <a:tcPr anchor="ctr"/>
                </a:tc>
                <a:tc>
                  <a:txBody>
                    <a:bodyPr/>
                    <a:lstStyle/>
                    <a:p>
                      <a:pPr algn="ctr"/>
                      <a:r>
                        <a:rPr lang="en-US" sz="1800" dirty="0" smtClean="0"/>
                        <a:t>Details</a:t>
                      </a:r>
                      <a:endParaRPr lang="en-US" sz="1800" dirty="0"/>
                    </a:p>
                  </a:txBody>
                  <a:tcPr anchor="ctr"/>
                </a:tc>
              </a:tr>
              <a:tr h="370840">
                <a:tc>
                  <a:txBody>
                    <a:bodyPr/>
                    <a:lstStyle/>
                    <a:p>
                      <a:r>
                        <a:rPr lang="en-US" sz="1500" dirty="0" smtClean="0"/>
                        <a:t>Check Rate</a:t>
                      </a:r>
                      <a:endParaRPr lang="en-US" sz="1500" dirty="0"/>
                    </a:p>
                  </a:txBody>
                  <a:tcPr anchor="ctr"/>
                </a:tc>
                <a:tc>
                  <a:txBody>
                    <a:bodyPr/>
                    <a:lstStyle/>
                    <a:p>
                      <a:r>
                        <a:rPr lang="en-US" sz="1500" dirty="0" smtClean="0"/>
                        <a:t>Device Failure, FIPS Failure, Deviation from Baseline, HA Failure</a:t>
                      </a:r>
                      <a:endParaRPr lang="en-US" sz="1500" dirty="0"/>
                    </a:p>
                  </a:txBody>
                  <a:tcPr anchor="ctr"/>
                </a:tc>
                <a:tc>
                  <a:txBody>
                    <a:bodyPr/>
                    <a:lstStyle/>
                    <a:p>
                      <a:r>
                        <a:rPr lang="en-US" sz="1500" dirty="0" smtClean="0"/>
                        <a:t>Select how often the system should check to see if this type of condition exists.</a:t>
                      </a:r>
                      <a:endParaRPr lang="en-US" sz="1500" dirty="0"/>
                    </a:p>
                  </a:txBody>
                  <a:tcPr anchor="ctr"/>
                </a:tc>
              </a:tr>
              <a:tr h="370840">
                <a:tc>
                  <a:txBody>
                    <a:bodyPr/>
                    <a:lstStyle/>
                    <a:p>
                      <a:r>
                        <a:rPr lang="en-US" sz="1500" dirty="0" smtClean="0"/>
                        <a:t>Deviation</a:t>
                      </a:r>
                      <a:endParaRPr lang="en-US" sz="1500" dirty="0"/>
                    </a:p>
                  </a:txBody>
                  <a:tcPr anchor="ctr"/>
                </a:tc>
                <a:tc>
                  <a:txBody>
                    <a:bodyPr/>
                    <a:lstStyle/>
                    <a:p>
                      <a:r>
                        <a:rPr lang="en-US" sz="1500" dirty="0" smtClean="0"/>
                        <a:t>Deviation from Baseline</a:t>
                      </a:r>
                      <a:endParaRPr lang="en-US" sz="1500" dirty="0"/>
                    </a:p>
                  </a:txBody>
                  <a:tcPr anchor="ctr"/>
                </a:tc>
                <a:tc>
                  <a:txBody>
                    <a:bodyPr/>
                    <a:lstStyle/>
                    <a:p>
                      <a:r>
                        <a:rPr lang="en-US" sz="1500" dirty="0" smtClean="0"/>
                        <a:t>This condition allows you to specify a percentage threshold to check above baseline and/or a different percentage below baseline.</a:t>
                      </a:r>
                      <a:endParaRPr lang="en-US" sz="1500" dirty="0"/>
                    </a:p>
                  </a:txBody>
                  <a:tcPr anchor="ctr"/>
                </a:tc>
              </a:tr>
              <a:tr h="370840">
                <a:tc>
                  <a:txBody>
                    <a:bodyPr/>
                    <a:lstStyle/>
                    <a:p>
                      <a:r>
                        <a:rPr lang="en-US" sz="1500" dirty="0" smtClean="0"/>
                        <a:t>Event Rate</a:t>
                      </a:r>
                      <a:endParaRPr lang="en-US" sz="1500" dirty="0"/>
                    </a:p>
                  </a:txBody>
                  <a:tcPr anchor="ctr"/>
                </a:tc>
                <a:tc>
                  <a:txBody>
                    <a:bodyPr/>
                    <a:lstStyle/>
                    <a:p>
                      <a:r>
                        <a:rPr lang="en-US" sz="1500" dirty="0" smtClean="0"/>
                        <a:t>Specified Event</a:t>
                      </a:r>
                      <a:r>
                        <a:rPr lang="en-US" sz="1500" baseline="0" dirty="0" smtClean="0"/>
                        <a:t> Rate</a:t>
                      </a:r>
                      <a:endParaRPr lang="en-US" sz="15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The number of events that need to occur before an alarm is generated. You will also set a time period in which the events need to occur.</a:t>
                      </a:r>
                    </a:p>
                  </a:txBody>
                  <a:tcPr anchor="ctr"/>
                </a:tc>
              </a:tr>
              <a:tr h="370840">
                <a:tc>
                  <a:txBody>
                    <a:bodyPr/>
                    <a:lstStyle/>
                    <a:p>
                      <a:r>
                        <a:rPr lang="en-US" sz="1500" dirty="0" smtClean="0"/>
                        <a:t>Field Match</a:t>
                      </a:r>
                      <a:endParaRPr lang="en-US" sz="1500" dirty="0"/>
                    </a:p>
                  </a:txBody>
                  <a:tcPr anchor="ctr"/>
                </a:tc>
                <a:tc>
                  <a:txBody>
                    <a:bodyPr/>
                    <a:lstStyle/>
                    <a:p>
                      <a:r>
                        <a:rPr lang="en-US" sz="1500" dirty="0" smtClean="0"/>
                        <a:t>Field Match</a:t>
                      </a:r>
                      <a:endParaRPr lang="en-US" sz="15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The type of field and the value that must be matched. Field match can also match watchlist values.</a:t>
                      </a:r>
                    </a:p>
                  </a:txBody>
                  <a:tcPr anchor="ctr"/>
                </a:tc>
              </a:tr>
              <a:tr h="370840">
                <a:tc>
                  <a:txBody>
                    <a:bodyPr/>
                    <a:lstStyle/>
                    <a:p>
                      <a:r>
                        <a:rPr lang="en-US" sz="1500" dirty="0" smtClean="0"/>
                        <a:t>Maximum Condition Trigger Frequency</a:t>
                      </a:r>
                      <a:endParaRPr lang="en-US" sz="1500" dirty="0"/>
                    </a:p>
                  </a:txBody>
                  <a:tcPr anchor="ctr"/>
                </a:tc>
                <a:tc>
                  <a:txBody>
                    <a:bodyPr/>
                    <a:lstStyle/>
                    <a:p>
                      <a:r>
                        <a:rPr lang="en-US" sz="1500" dirty="0" smtClean="0"/>
                        <a:t>All alarms except for Deviation from Baseline</a:t>
                      </a:r>
                      <a:endParaRPr lang="en-US" sz="15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Since events can be experienced on a sustained basis, select the amount of time to allow between each condition is defined to prevent a flood of notifications from being sent.</a:t>
                      </a:r>
                    </a:p>
                  </a:txBody>
                  <a:tcPr anchor="ctr"/>
                </a:tc>
              </a:tr>
              <a:tr h="370840">
                <a:tc>
                  <a:txBody>
                    <a:bodyPr/>
                    <a:lstStyle/>
                    <a:p>
                      <a:r>
                        <a:rPr lang="en-US" sz="1500" dirty="0" smtClean="0"/>
                        <a:t>Health Monitor Status</a:t>
                      </a:r>
                      <a:endParaRPr lang="en-US" sz="1500" dirty="0"/>
                    </a:p>
                  </a:txBody>
                  <a:tcPr anchor="ctr"/>
                </a:tc>
                <a:tc>
                  <a:txBody>
                    <a:bodyPr/>
                    <a:lstStyle/>
                    <a:p>
                      <a:r>
                        <a:rPr lang="en-US" sz="1500" dirty="0" smtClean="0"/>
                        <a:t>Device Status Change</a:t>
                      </a:r>
                      <a:endParaRPr lang="en-US" sz="15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Select the types of device status changes about which you want to be notified.</a:t>
                      </a:r>
                    </a:p>
                  </a:txBody>
                  <a:tcPr anchor="ctr"/>
                </a:tc>
              </a:tr>
            </a:tbl>
          </a:graphicData>
        </a:graphic>
      </p:graphicFrame>
    </p:spTree>
    <p:extLst>
      <p:ext uri="{BB962C8B-B14F-4D97-AF65-F5344CB8AC3E}">
        <p14:creationId xmlns:p14="http://schemas.microsoft.com/office/powerpoint/2010/main" val="4730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larm_dev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14400"/>
            <a:ext cx="5257800" cy="5334000"/>
          </a:xfrm>
          <a:prstGeom prst="rect">
            <a:avLst/>
          </a:prstGeom>
          <a:ln>
            <a:solidFill>
              <a:schemeClr val="tx2"/>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1548348"/>
            <a:ext cx="3429000" cy="3785652"/>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Deviation </a:t>
            </a:r>
            <a:r>
              <a:rPr lang="en-US" dirty="0"/>
              <a:t>from </a:t>
            </a:r>
            <a:r>
              <a:rPr lang="en-US" dirty="0" smtClean="0"/>
              <a:t>baseline we need to configure:</a:t>
            </a:r>
            <a:endParaRPr lang="en-US" dirty="0"/>
          </a:p>
          <a:p>
            <a:pPr marL="628650" lvl="1" indent="-171450">
              <a:spcAft>
                <a:spcPts val="1200"/>
              </a:spcAft>
              <a:buFont typeface="Arial" pitchFamily="34" charset="0"/>
              <a:buChar char="•"/>
            </a:pPr>
            <a:r>
              <a:rPr lang="en-US" dirty="0" smtClean="0"/>
              <a:t>The Query</a:t>
            </a:r>
          </a:p>
          <a:p>
            <a:pPr marL="628650" lvl="1" indent="-171450">
              <a:spcAft>
                <a:spcPts val="1200"/>
              </a:spcAft>
              <a:buFont typeface="Arial" pitchFamily="34" charset="0"/>
              <a:buChar char="•"/>
            </a:pPr>
            <a:r>
              <a:rPr lang="en-US" dirty="0" smtClean="0"/>
              <a:t>Time Frame</a:t>
            </a:r>
          </a:p>
          <a:p>
            <a:pPr marL="628650" lvl="1" indent="-171450">
              <a:spcAft>
                <a:spcPts val="1200"/>
              </a:spcAft>
              <a:buFont typeface="Arial" pitchFamily="34" charset="0"/>
              <a:buChar char="•"/>
            </a:pPr>
            <a:r>
              <a:rPr lang="en-US" dirty="0" smtClean="0"/>
              <a:t>% above baseline</a:t>
            </a:r>
          </a:p>
          <a:p>
            <a:pPr marL="628650" lvl="1" indent="-171450">
              <a:spcAft>
                <a:spcPts val="1200"/>
              </a:spcAft>
              <a:buFont typeface="Arial" pitchFamily="34" charset="0"/>
              <a:buChar char="•"/>
            </a:pPr>
            <a:r>
              <a:rPr lang="en-US" dirty="0" smtClean="0"/>
              <a:t>% below baseline</a:t>
            </a:r>
          </a:p>
          <a:p>
            <a:pPr marL="628650" lvl="1" indent="-171450">
              <a:spcAft>
                <a:spcPts val="1200"/>
              </a:spcAft>
              <a:buFont typeface="Arial" pitchFamily="34" charset="0"/>
              <a:buChar char="•"/>
            </a:pPr>
            <a:r>
              <a:rPr lang="en-US" dirty="0" smtClean="0"/>
              <a:t>Check Rate</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574800"/>
            <a:ext cx="2514600" cy="37338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5085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larm_dev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39800"/>
            <a:ext cx="5334000" cy="52324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2231410"/>
            <a:ext cx="3429000" cy="2492990"/>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Device Failure we need to configure:</a:t>
            </a:r>
            <a:endParaRPr lang="en-US" dirty="0"/>
          </a:p>
          <a:p>
            <a:pPr marL="628650" lvl="1" indent="-171450">
              <a:spcAft>
                <a:spcPts val="1200"/>
              </a:spcAft>
              <a:buFont typeface="Arial" pitchFamily="34" charset="0"/>
              <a:buChar char="•"/>
            </a:pPr>
            <a:r>
              <a:rPr lang="en-US" dirty="0" smtClean="0"/>
              <a:t>Check Rate</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574800"/>
            <a:ext cx="2514600" cy="19304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95168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atus_ala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90600"/>
            <a:ext cx="5257800" cy="52324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2231410"/>
            <a:ext cx="3429000" cy="2769989"/>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Device Status Change we need to configure:</a:t>
            </a:r>
            <a:endParaRPr lang="en-US" dirty="0"/>
          </a:p>
          <a:p>
            <a:pPr marL="628650" lvl="1" indent="-171450">
              <a:spcAft>
                <a:spcPts val="1200"/>
              </a:spcAft>
              <a:buFont typeface="Arial" pitchFamily="34" charset="0"/>
              <a:buChar char="•"/>
            </a:pPr>
            <a:r>
              <a:rPr lang="en-US" dirty="0" smtClean="0"/>
              <a:t>Health Monitor Status</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574800"/>
            <a:ext cx="2514600" cy="32258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89568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ilure_al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03300"/>
            <a:ext cx="5257800" cy="52451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2231410"/>
            <a:ext cx="3429000" cy="2492990"/>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FIPS Failure we need to configure:</a:t>
            </a:r>
            <a:endParaRPr lang="en-US" dirty="0"/>
          </a:p>
          <a:p>
            <a:pPr marL="628650" lvl="1" indent="-171450">
              <a:spcAft>
                <a:spcPts val="1200"/>
              </a:spcAft>
              <a:buFont typeface="Arial" pitchFamily="34" charset="0"/>
              <a:buChar char="•"/>
            </a:pPr>
            <a:r>
              <a:rPr lang="en-US" dirty="0" smtClean="0"/>
              <a:t>Check Rate</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612900"/>
            <a:ext cx="2514600" cy="19304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89568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eld_al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77900"/>
            <a:ext cx="5410200" cy="52705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2231410"/>
            <a:ext cx="3429000" cy="2492990"/>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Field Match we need to configure:</a:t>
            </a:r>
            <a:endParaRPr lang="en-US" dirty="0"/>
          </a:p>
          <a:p>
            <a:pPr marL="628650" lvl="1" indent="-171450">
              <a:spcAft>
                <a:spcPts val="1200"/>
              </a:spcAft>
              <a:buFont typeface="Arial" pitchFamily="34" charset="0"/>
              <a:buChar char="•"/>
            </a:pPr>
            <a:r>
              <a:rPr lang="en-US" dirty="0" smtClean="0"/>
              <a:t>Field Match</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612900"/>
            <a:ext cx="2514600" cy="33401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57399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_al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90600"/>
            <a:ext cx="5257800" cy="52578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2231410"/>
            <a:ext cx="3429000" cy="2492990"/>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HA Failure we need to configure:</a:t>
            </a:r>
            <a:endParaRPr lang="en-US" dirty="0"/>
          </a:p>
          <a:p>
            <a:pPr marL="628650" lvl="1" indent="-171450">
              <a:spcAft>
                <a:spcPts val="1200"/>
              </a:spcAft>
              <a:buFont typeface="Arial" pitchFamily="34" charset="0"/>
              <a:buChar char="•"/>
            </a:pPr>
            <a:r>
              <a:rPr lang="en-US" dirty="0" smtClean="0"/>
              <a:t>Check Rate</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612900"/>
            <a:ext cx="2514600" cy="20447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11142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vent_rate_al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65200"/>
            <a:ext cx="5257800" cy="52832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990600"/>
            <a:ext cx="3429000" cy="2492990"/>
          </a:xfrm>
          <a:prstGeom prst="rect">
            <a:avLst/>
          </a:prstGeom>
        </p:spPr>
        <p:txBody>
          <a:bodyPr wrap="square">
            <a:spAutoFit/>
          </a:bodyPr>
          <a:lstStyle/>
          <a:p>
            <a:pPr marL="171450" indent="-171450">
              <a:spcAft>
                <a:spcPts val="1200"/>
              </a:spcAft>
              <a:buFont typeface="Arial" pitchFamily="34" charset="0"/>
              <a:buChar char="•"/>
            </a:pPr>
            <a:r>
              <a:rPr lang="en-US" dirty="0" smtClean="0"/>
              <a:t>For the condition type Field Match we need to configure:</a:t>
            </a:r>
            <a:endParaRPr lang="en-US" dirty="0"/>
          </a:p>
          <a:p>
            <a:pPr marL="628650" lvl="1" indent="-171450">
              <a:spcAft>
                <a:spcPts val="1200"/>
              </a:spcAft>
              <a:buFont typeface="Arial" pitchFamily="34" charset="0"/>
              <a:buChar char="•"/>
            </a:pPr>
            <a:r>
              <a:rPr lang="en-US" dirty="0" smtClean="0"/>
              <a:t>Event Rate</a:t>
            </a:r>
          </a:p>
          <a:p>
            <a:pPr marL="628650" lvl="1" indent="-171450">
              <a:spcAft>
                <a:spcPts val="1200"/>
              </a:spcAft>
              <a:buFont typeface="Arial" pitchFamily="34" charset="0"/>
              <a:buChar char="•"/>
            </a:pPr>
            <a:r>
              <a:rPr lang="en-US" dirty="0" smtClean="0"/>
              <a:t>Maximum Condition Trigger Frequency</a:t>
            </a:r>
          </a:p>
          <a:p>
            <a:pPr marL="171450" indent="-171450">
              <a:spcAft>
                <a:spcPts val="1200"/>
              </a:spcAft>
              <a:buFont typeface="Arial" pitchFamily="34" charset="0"/>
              <a:buChar char="•"/>
            </a:pPr>
            <a:r>
              <a:rPr lang="en-US" dirty="0" smtClean="0"/>
              <a:t>Select the devices to monitor for the alarm condition</a:t>
            </a:r>
            <a:endParaRPr lang="en-US" dirty="0"/>
          </a:p>
        </p:txBody>
      </p:sp>
      <p:sp>
        <p:nvSpPr>
          <p:cNvPr id="7" name="Rectangle 6"/>
          <p:cNvSpPr/>
          <p:nvPr/>
        </p:nvSpPr>
        <p:spPr bwMode="auto">
          <a:xfrm>
            <a:off x="177800" y="1612900"/>
            <a:ext cx="2514600" cy="37211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8" name="Content Placeholder 4"/>
          <p:cNvSpPr txBox="1">
            <a:spLocks/>
          </p:cNvSpPr>
          <p:nvPr/>
        </p:nvSpPr>
        <p:spPr bwMode="auto">
          <a:xfrm>
            <a:off x="5638800" y="4038600"/>
            <a:ext cx="3276600" cy="1563505"/>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800" dirty="0" smtClean="0"/>
              <a:t>Due to event aggregation false positives can result if the correct offset is not configured.</a:t>
            </a:r>
            <a:endParaRPr lang="en-US" sz="1800" dirty="0"/>
          </a:p>
        </p:txBody>
      </p:sp>
    </p:spTree>
    <p:extLst>
      <p:ext uri="{BB962C8B-B14F-4D97-AF65-F5344CB8AC3E}">
        <p14:creationId xmlns:p14="http://schemas.microsoft.com/office/powerpoint/2010/main" val="311142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 - Action</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Alarm Settings_Ac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39800"/>
            <a:ext cx="5080000" cy="5308600"/>
          </a:xfrm>
          <a:prstGeom prst="rect">
            <a:avLst/>
          </a:prstGeom>
          <a:ln>
            <a:solidFill>
              <a:srgbClr val="000000"/>
            </a:solidFill>
          </a:ln>
        </p:spPr>
      </p:pic>
      <p:sp>
        <p:nvSpPr>
          <p:cNvPr id="6" name="Rectangle 5"/>
          <p:cNvSpPr/>
          <p:nvPr/>
        </p:nvSpPr>
        <p:spPr bwMode="auto">
          <a:xfrm>
            <a:off x="1219200" y="1257300"/>
            <a:ext cx="515252"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7" name="Rectangle 6"/>
          <p:cNvSpPr/>
          <p:nvPr/>
        </p:nvSpPr>
        <p:spPr>
          <a:xfrm>
            <a:off x="5410200" y="762000"/>
            <a:ext cx="3581400" cy="5693867"/>
          </a:xfrm>
          <a:prstGeom prst="rect">
            <a:avLst/>
          </a:prstGeom>
        </p:spPr>
        <p:txBody>
          <a:bodyPr wrap="square">
            <a:spAutoFit/>
          </a:bodyPr>
          <a:lstStyle/>
          <a:p>
            <a:pPr>
              <a:spcAft>
                <a:spcPts val="1200"/>
              </a:spcAft>
            </a:pPr>
            <a:r>
              <a:rPr lang="en-US" sz="1600" b="1" dirty="0"/>
              <a:t>Log event </a:t>
            </a:r>
            <a:r>
              <a:rPr lang="en-US" sz="1600" dirty="0"/>
              <a:t>– Logs an event to the alarm log for review and </a:t>
            </a:r>
            <a:r>
              <a:rPr lang="en-US" sz="1600" dirty="0" smtClean="0"/>
              <a:t>tracking.</a:t>
            </a:r>
          </a:p>
          <a:p>
            <a:pPr>
              <a:spcAft>
                <a:spcPts val="1200"/>
              </a:spcAft>
            </a:pPr>
            <a:r>
              <a:rPr lang="en-US" sz="1600" b="1" dirty="0" smtClean="0"/>
              <a:t>Visual </a:t>
            </a:r>
            <a:r>
              <a:rPr lang="en-US" sz="1600" b="1" dirty="0"/>
              <a:t>Alert </a:t>
            </a:r>
            <a:r>
              <a:rPr lang="en-US" sz="1600" dirty="0"/>
              <a:t>– Triggers a visual alert on the bottom right of the screen.</a:t>
            </a:r>
          </a:p>
          <a:p>
            <a:pPr marL="285750" lvl="0" indent="-171450">
              <a:spcAft>
                <a:spcPts val="1200"/>
              </a:spcAft>
              <a:buFont typeface="Arial"/>
              <a:buChar char="•"/>
            </a:pPr>
            <a:r>
              <a:rPr lang="en-US" sz="1600" dirty="0"/>
              <a:t>You can also choose an audio alert that will </a:t>
            </a:r>
            <a:r>
              <a:rPr lang="en-US" sz="1600" dirty="0" smtClean="0"/>
              <a:t>play.</a:t>
            </a:r>
          </a:p>
          <a:p>
            <a:pPr>
              <a:spcAft>
                <a:spcPts val="1200"/>
              </a:spcAft>
            </a:pPr>
            <a:r>
              <a:rPr lang="en-US" sz="1600" b="1" dirty="0" smtClean="0"/>
              <a:t>Create a Case for </a:t>
            </a:r>
            <a:r>
              <a:rPr lang="en-US" sz="1600" dirty="0" smtClean="0"/>
              <a:t>– Creates a case which is assigned to a selected user.</a:t>
            </a:r>
          </a:p>
          <a:p>
            <a:pPr>
              <a:spcAft>
                <a:spcPts val="1200"/>
              </a:spcAft>
            </a:pPr>
            <a:r>
              <a:rPr lang="en-US" sz="1600" b="1" dirty="0" smtClean="0"/>
              <a:t>Execute </a:t>
            </a:r>
            <a:r>
              <a:rPr lang="en-US" sz="1600" b="1" dirty="0"/>
              <a:t>script </a:t>
            </a:r>
            <a:r>
              <a:rPr lang="en-US" sz="1600" dirty="0"/>
              <a:t>– executes a script on a bastion host. You may pass parameters from the triggering event into the script.</a:t>
            </a:r>
          </a:p>
          <a:p>
            <a:pPr>
              <a:spcAft>
                <a:spcPts val="1200"/>
              </a:spcAft>
            </a:pPr>
            <a:r>
              <a:rPr lang="en-US" sz="1600" b="1" dirty="0" smtClean="0"/>
              <a:t>Send </a:t>
            </a:r>
            <a:r>
              <a:rPr lang="en-US" sz="1600" b="1" dirty="0"/>
              <a:t>Message </a:t>
            </a:r>
            <a:r>
              <a:rPr lang="en-US" sz="1600" dirty="0"/>
              <a:t>– Sends an email or SMS message to the recipients.</a:t>
            </a:r>
          </a:p>
          <a:p>
            <a:pPr>
              <a:spcAft>
                <a:spcPts val="1200"/>
              </a:spcAft>
            </a:pPr>
            <a:r>
              <a:rPr lang="en-US" sz="1600" b="1" dirty="0"/>
              <a:t>Escalation</a:t>
            </a:r>
            <a:r>
              <a:rPr lang="en-US" sz="1600" dirty="0"/>
              <a:t> – If the alarm is not acknowledged or cleared within the specified timeframe, a second set of actions can be taken to ensure it doesn’t go unnoticed.</a:t>
            </a:r>
          </a:p>
        </p:txBody>
      </p:sp>
    </p:spTree>
    <p:extLst>
      <p:ext uri="{BB962C8B-B14F-4D97-AF65-F5344CB8AC3E}">
        <p14:creationId xmlns:p14="http://schemas.microsoft.com/office/powerpoint/2010/main" val="146588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 – Action Execute Script</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6" name="TextBox 5"/>
          <p:cNvSpPr txBox="1"/>
          <p:nvPr/>
        </p:nvSpPr>
        <p:spPr>
          <a:xfrm>
            <a:off x="76200" y="905470"/>
            <a:ext cx="8915400" cy="923330"/>
          </a:xfrm>
          <a:prstGeom prst="rect">
            <a:avLst/>
          </a:prstGeom>
          <a:noFill/>
        </p:spPr>
        <p:txBody>
          <a:bodyPr wrap="square" rtlCol="0">
            <a:spAutoFit/>
          </a:bodyPr>
          <a:lstStyle/>
          <a:p>
            <a:pPr algn="ctr"/>
            <a:r>
              <a:rPr lang="en-US" dirty="0" smtClean="0"/>
              <a:t>The Execute Script action provides limitless automated mitigation capabilities by allowing event parameters to be passed to custom scripts on a remote server for execution</a:t>
            </a:r>
          </a:p>
        </p:txBody>
      </p:sp>
      <p:sp>
        <p:nvSpPr>
          <p:cNvPr id="7" name="Content Placeholder 4"/>
          <p:cNvSpPr txBox="1">
            <a:spLocks/>
          </p:cNvSpPr>
          <p:nvPr/>
        </p:nvSpPr>
        <p:spPr bwMode="auto">
          <a:xfrm>
            <a:off x="203200" y="3048000"/>
            <a:ext cx="2971800" cy="2492990"/>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spcAft>
                <a:spcPts val="1200"/>
              </a:spcAft>
              <a:buFontTx/>
              <a:buNone/>
            </a:pPr>
            <a:r>
              <a:rPr lang="en-US" b="1" dirty="0" smtClean="0">
                <a:solidFill>
                  <a:srgbClr val="A50026"/>
                </a:solidFill>
              </a:rPr>
              <a:t>NOTE</a:t>
            </a:r>
            <a:endParaRPr lang="en-US" sz="1800" b="1" dirty="0" smtClean="0">
              <a:solidFill>
                <a:srgbClr val="A50026"/>
              </a:solidFill>
            </a:endParaRPr>
          </a:p>
          <a:p>
            <a:pPr marL="0" lvl="1" indent="0" algn="ctr" fontAlgn="auto">
              <a:spcBef>
                <a:spcPts val="0"/>
              </a:spcBef>
              <a:spcAft>
                <a:spcPts val="1200"/>
              </a:spcAft>
              <a:buNone/>
              <a:defRPr/>
            </a:pPr>
            <a:r>
              <a:rPr lang="en-US" dirty="0"/>
              <a:t>Executing scripts can be used in all alarm types, but only the Field Match alarm type tracks specific events and will have variables to insert into the command string.</a:t>
            </a:r>
          </a:p>
        </p:txBody>
      </p:sp>
      <p:pic>
        <p:nvPicPr>
          <p:cNvPr id="3" name="Picture 2" descr="exec_script_goo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987" y="1981200"/>
            <a:ext cx="5673613" cy="4495800"/>
          </a:xfrm>
          <a:prstGeom prst="rect">
            <a:avLst/>
          </a:prstGeom>
          <a:ln>
            <a:solidFill>
              <a:srgbClr val="000000"/>
            </a:solidFill>
          </a:ln>
        </p:spPr>
      </p:pic>
    </p:spTree>
    <p:extLst>
      <p:ext uri="{BB962C8B-B14F-4D97-AF65-F5344CB8AC3E}">
        <p14:creationId xmlns:p14="http://schemas.microsoft.com/office/powerpoint/2010/main" val="325171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Alarms and Notifications</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Create an alarm from a McAfee SIEM event within ESMI.</a:t>
            </a:r>
          </a:p>
          <a:p>
            <a:pPr lvl="1" eaLnBrk="1" hangingPunct="1">
              <a:buFont typeface="Arial" charset="0"/>
              <a:buChar char="•"/>
            </a:pPr>
            <a:r>
              <a:rPr lang="en-US" sz="2000" dirty="0" smtClean="0">
                <a:latin typeface="Arial" charset="0"/>
                <a:cs typeface="Arial" charset="0"/>
              </a:rPr>
              <a:t>Configure alarm conditions to meet specific monitoring objectives.</a:t>
            </a:r>
          </a:p>
          <a:p>
            <a:pPr lvl="1" eaLnBrk="1" hangingPunct="1">
              <a:buFont typeface="Arial" charset="0"/>
              <a:buChar char="•"/>
            </a:pPr>
            <a:r>
              <a:rPr lang="en-US" sz="2000" dirty="0" smtClean="0">
                <a:latin typeface="Arial" charset="0"/>
                <a:cs typeface="Arial" charset="0"/>
              </a:rPr>
              <a:t>Respond to triggered alarms using the built-in ESMI view “triggered alarms”.</a:t>
            </a:r>
          </a:p>
          <a:p>
            <a:pPr lvl="1" eaLnBrk="1" hangingPunct="1">
              <a:buFont typeface="Arial" charset="0"/>
              <a:buChar char="•"/>
            </a:pPr>
            <a:endParaRPr lang="en-US" sz="2000" dirty="0" smtClean="0">
              <a:latin typeface="Arial" charset="0"/>
              <a:cs typeface="Arial" charset="0"/>
            </a:endParaRP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scalation_ala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952500"/>
            <a:ext cx="5105400" cy="5219700"/>
          </a:xfrm>
          <a:prstGeom prst="rect">
            <a:avLst/>
          </a:prstGeom>
          <a:ln>
            <a:solidFill>
              <a:srgbClr val="000000"/>
            </a:solidFill>
          </a:ln>
        </p:spPr>
      </p:pic>
      <p:sp>
        <p:nvSpPr>
          <p:cNvPr id="2" name="Title 1"/>
          <p:cNvSpPr>
            <a:spLocks noGrp="1"/>
          </p:cNvSpPr>
          <p:nvPr>
            <p:ph type="title"/>
          </p:nvPr>
        </p:nvSpPr>
        <p:spPr/>
        <p:txBody>
          <a:bodyPr/>
          <a:lstStyle/>
          <a:p>
            <a:r>
              <a:rPr lang="en-US" dirty="0" smtClean="0"/>
              <a:t>Alarm Settings - Action</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6" name="Rectangle 5"/>
          <p:cNvSpPr/>
          <p:nvPr/>
        </p:nvSpPr>
        <p:spPr bwMode="auto">
          <a:xfrm>
            <a:off x="1738745" y="1257300"/>
            <a:ext cx="623455"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7" name="Rectangle 6"/>
          <p:cNvSpPr/>
          <p:nvPr/>
        </p:nvSpPr>
        <p:spPr>
          <a:xfrm>
            <a:off x="5410200" y="948928"/>
            <a:ext cx="3581400" cy="4308872"/>
          </a:xfrm>
          <a:prstGeom prst="rect">
            <a:avLst/>
          </a:prstGeom>
        </p:spPr>
        <p:txBody>
          <a:bodyPr wrap="square">
            <a:spAutoFit/>
          </a:bodyPr>
          <a:lstStyle/>
          <a:p>
            <a:pPr>
              <a:spcAft>
                <a:spcPts val="1200"/>
              </a:spcAft>
            </a:pPr>
            <a:r>
              <a:rPr lang="en-US" sz="1600" dirty="0"/>
              <a:t>If you want to escalate the alarm </a:t>
            </a:r>
            <a:r>
              <a:rPr lang="en-US" sz="1600" dirty="0" smtClean="0"/>
              <a:t>click </a:t>
            </a:r>
            <a:r>
              <a:rPr lang="en-US" sz="1600" dirty="0"/>
              <a:t>on the </a:t>
            </a:r>
            <a:r>
              <a:rPr lang="en-US" sz="1600" b="1" dirty="0"/>
              <a:t>Escalate after</a:t>
            </a:r>
            <a:r>
              <a:rPr lang="en-US" sz="1600" dirty="0"/>
              <a:t> check </a:t>
            </a:r>
            <a:r>
              <a:rPr lang="en-US" sz="1600" dirty="0" smtClean="0"/>
              <a:t>box</a:t>
            </a:r>
          </a:p>
          <a:p>
            <a:pPr>
              <a:spcAft>
                <a:spcPts val="1200"/>
              </a:spcAft>
            </a:pPr>
            <a:r>
              <a:rPr lang="en-US" sz="1600" dirty="0"/>
              <a:t>Select the number of hours and/or minutes after which the alarm should be escalated if it isn't </a:t>
            </a:r>
            <a:r>
              <a:rPr lang="en-US" sz="1600" dirty="0" smtClean="0"/>
              <a:t>acknowledged</a:t>
            </a:r>
          </a:p>
          <a:p>
            <a:pPr>
              <a:spcAft>
                <a:spcPts val="1200"/>
              </a:spcAft>
            </a:pPr>
            <a:r>
              <a:rPr lang="en-US" sz="1600" dirty="0"/>
              <a:t>In the </a:t>
            </a:r>
            <a:r>
              <a:rPr lang="en-US" sz="1600" b="1" dirty="0"/>
              <a:t>Escalated assignee</a:t>
            </a:r>
            <a:r>
              <a:rPr lang="en-US" sz="1600" dirty="0"/>
              <a:t> field, select the person or group who should receive </a:t>
            </a:r>
            <a:r>
              <a:rPr lang="en-US" sz="1600" dirty="0" smtClean="0"/>
              <a:t>notification</a:t>
            </a:r>
          </a:p>
          <a:p>
            <a:pPr>
              <a:spcAft>
                <a:spcPts val="1200"/>
              </a:spcAft>
            </a:pPr>
            <a:r>
              <a:rPr lang="en-US" sz="1600" dirty="0"/>
              <a:t>Select the severity that this alarm should have when it has been </a:t>
            </a:r>
            <a:r>
              <a:rPr lang="en-US" sz="1600" dirty="0" smtClean="0"/>
              <a:t>escalated</a:t>
            </a:r>
          </a:p>
          <a:p>
            <a:pPr>
              <a:spcAft>
                <a:spcPts val="1200"/>
              </a:spcAft>
            </a:pPr>
            <a:r>
              <a:rPr lang="en-US" sz="1600" dirty="0"/>
              <a:t>Select the action that should be taken when the alarm has been </a:t>
            </a:r>
            <a:r>
              <a:rPr lang="en-US" sz="1600" dirty="0" smtClean="0"/>
              <a:t>escalated</a:t>
            </a:r>
          </a:p>
          <a:p>
            <a:pPr>
              <a:spcAft>
                <a:spcPts val="1200"/>
              </a:spcAft>
            </a:pPr>
            <a:endParaRPr lang="en-US" sz="1600" dirty="0"/>
          </a:p>
        </p:txBody>
      </p:sp>
      <p:sp>
        <p:nvSpPr>
          <p:cNvPr id="8" name="Content Placeholder 4"/>
          <p:cNvSpPr txBox="1">
            <a:spLocks/>
          </p:cNvSpPr>
          <p:nvPr/>
        </p:nvSpPr>
        <p:spPr bwMode="auto">
          <a:xfrm>
            <a:off x="5486400" y="5288982"/>
            <a:ext cx="3429000" cy="1188018"/>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smtClean="0"/>
              <a:t>You </a:t>
            </a:r>
            <a:r>
              <a:rPr lang="en-US" sz="1600" dirty="0"/>
              <a:t>can't use the Update </a:t>
            </a:r>
            <a:r>
              <a:rPr lang="en-US" sz="1600" dirty="0"/>
              <a:t>Watchlist</a:t>
            </a:r>
            <a:r>
              <a:rPr lang="en-US" sz="1600" dirty="0"/>
              <a:t>, Send to Remedy, or Create a Case actions in the Escalation </a:t>
            </a:r>
            <a:r>
              <a:rPr lang="en-US" sz="1600" dirty="0" smtClean="0"/>
              <a:t>tab.</a:t>
            </a:r>
            <a:endParaRPr lang="en-US" sz="1600" dirty="0"/>
          </a:p>
        </p:txBody>
      </p:sp>
    </p:spTree>
    <p:extLst>
      <p:ext uri="{BB962C8B-B14F-4D97-AF65-F5344CB8AC3E}">
        <p14:creationId xmlns:p14="http://schemas.microsoft.com/office/powerpoint/2010/main" val="365413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 Additional Notes</a:t>
            </a:r>
            <a:endParaRPr lang="en-US" dirty="0"/>
          </a:p>
        </p:txBody>
      </p:sp>
      <p:sp>
        <p:nvSpPr>
          <p:cNvPr id="3" name="Content Placeholder 2"/>
          <p:cNvSpPr>
            <a:spLocks noGrp="1"/>
          </p:cNvSpPr>
          <p:nvPr>
            <p:ph idx="1"/>
          </p:nvPr>
        </p:nvSpPr>
        <p:spPr>
          <a:xfrm>
            <a:off x="0" y="609600"/>
            <a:ext cx="8996363" cy="5791200"/>
          </a:xfrm>
        </p:spPr>
        <p:txBody>
          <a:bodyPr/>
          <a:lstStyle/>
          <a:p>
            <a:pPr>
              <a:spcAft>
                <a:spcPts val="1200"/>
              </a:spcAft>
            </a:pPr>
            <a:r>
              <a:rPr lang="en-US" sz="1800" dirty="0"/>
              <a:t>Once an alarm has been added, it will begin to trigger when the conditions are met. </a:t>
            </a:r>
            <a:endParaRPr lang="en-US" sz="1800" dirty="0" smtClean="0"/>
          </a:p>
          <a:p>
            <a:pPr lvl="2">
              <a:spcAft>
                <a:spcPts val="1200"/>
              </a:spcAft>
            </a:pPr>
            <a:r>
              <a:rPr lang="en-US" sz="1600" dirty="0" smtClean="0"/>
              <a:t>For </a:t>
            </a:r>
            <a:r>
              <a:rPr lang="en-US" sz="1600" dirty="0"/>
              <a:t>example, if the Maximum Condition Trigger Frequency is set to 15 minutes, the alarm will trigger for the first time when the number of events specified in the Event Count field occur within a 15-minute period. </a:t>
            </a:r>
            <a:r>
              <a:rPr lang="en-US" sz="1600" dirty="0" smtClean="0"/>
              <a:t>Events </a:t>
            </a:r>
            <a:r>
              <a:rPr lang="en-US" sz="1600" dirty="0"/>
              <a:t>that come in during the first 15 minutes will not trigger the alarm</a:t>
            </a:r>
            <a:r>
              <a:rPr lang="en-US" sz="1600" dirty="0" smtClean="0"/>
              <a:t>.</a:t>
            </a:r>
          </a:p>
          <a:p>
            <a:pPr>
              <a:spcAft>
                <a:spcPts val="1200"/>
              </a:spcAft>
            </a:pPr>
            <a:r>
              <a:rPr lang="en-US" sz="1800" b="1" dirty="0" smtClean="0">
                <a:solidFill>
                  <a:srgbClr val="A50026"/>
                </a:solidFill>
              </a:rPr>
              <a:t>UCF </a:t>
            </a:r>
            <a:r>
              <a:rPr lang="en-US" sz="1800" b="1" dirty="0">
                <a:solidFill>
                  <a:srgbClr val="A50026"/>
                </a:solidFill>
              </a:rPr>
              <a:t>Filters</a:t>
            </a:r>
          </a:p>
          <a:p>
            <a:pPr lvl="2">
              <a:spcAft>
                <a:spcPts val="1200"/>
              </a:spcAft>
            </a:pPr>
            <a:r>
              <a:rPr lang="en-US" sz="1600" dirty="0"/>
              <a:t>One of the challenges for regulation </a:t>
            </a:r>
            <a:r>
              <a:rPr lang="en-US" sz="1600" dirty="0" smtClean="0"/>
              <a:t/>
            </a:r>
            <a:br>
              <a:rPr lang="en-US" sz="1600" dirty="0" smtClean="0"/>
            </a:br>
            <a:r>
              <a:rPr lang="en-US" sz="1600" dirty="0" smtClean="0"/>
              <a:t>compliance </a:t>
            </a:r>
            <a:r>
              <a:rPr lang="en-US" sz="1600" dirty="0"/>
              <a:t>support is the ever-changing </a:t>
            </a:r>
            <a:r>
              <a:rPr lang="en-US" sz="1600" dirty="0" smtClean="0"/>
              <a:t/>
            </a:r>
            <a:br>
              <a:rPr lang="en-US" sz="1600" dirty="0" smtClean="0"/>
            </a:br>
            <a:r>
              <a:rPr lang="en-US" sz="1600" dirty="0" smtClean="0"/>
              <a:t>nature </a:t>
            </a:r>
            <a:r>
              <a:rPr lang="en-US" sz="1600" dirty="0"/>
              <a:t>of regulations. </a:t>
            </a:r>
            <a:endParaRPr lang="en-US" sz="1600" dirty="0" smtClean="0"/>
          </a:p>
          <a:p>
            <a:pPr lvl="2">
              <a:spcAft>
                <a:spcPts val="1200"/>
              </a:spcAft>
            </a:pPr>
            <a:r>
              <a:rPr lang="en-US" sz="1600" dirty="0" smtClean="0"/>
              <a:t>Unified </a:t>
            </a:r>
            <a:r>
              <a:rPr lang="en-US" sz="1600" dirty="0"/>
              <a:t>Compliance Framework (UCF) is </a:t>
            </a:r>
            <a:r>
              <a:rPr lang="en-US" sz="1600" dirty="0" smtClean="0"/>
              <a:t/>
            </a:r>
            <a:br>
              <a:rPr lang="en-US" sz="1600" dirty="0" smtClean="0"/>
            </a:br>
            <a:r>
              <a:rPr lang="en-US" sz="1600" dirty="0" smtClean="0"/>
              <a:t>an </a:t>
            </a:r>
            <a:r>
              <a:rPr lang="en-US" sz="1600" dirty="0"/>
              <a:t>organization that maps the specifics of </a:t>
            </a:r>
            <a:r>
              <a:rPr lang="en-US" sz="1600" dirty="0" smtClean="0"/>
              <a:t/>
            </a:r>
            <a:br>
              <a:rPr lang="en-US" sz="1600" dirty="0" smtClean="0"/>
            </a:br>
            <a:r>
              <a:rPr lang="en-US" sz="1600" dirty="0" smtClean="0"/>
              <a:t>each </a:t>
            </a:r>
            <a:r>
              <a:rPr lang="en-US" sz="1600" dirty="0"/>
              <a:t>regulation to harmonized control IDs. </a:t>
            </a:r>
            <a:endParaRPr lang="en-US" sz="1600" dirty="0" smtClean="0"/>
          </a:p>
          <a:p>
            <a:pPr lvl="2">
              <a:spcAft>
                <a:spcPts val="1200"/>
              </a:spcAft>
            </a:pPr>
            <a:r>
              <a:rPr lang="en-US" sz="1600" dirty="0" smtClean="0"/>
              <a:t>As </a:t>
            </a:r>
            <a:r>
              <a:rPr lang="en-US" sz="1600" dirty="0"/>
              <a:t>regulations change, these IDs are </a:t>
            </a:r>
            <a:r>
              <a:rPr lang="en-US" sz="1600" dirty="0" smtClean="0"/>
              <a:t/>
            </a:r>
            <a:br>
              <a:rPr lang="en-US" sz="1600" dirty="0" smtClean="0"/>
            </a:br>
            <a:r>
              <a:rPr lang="en-US" sz="1600" dirty="0" smtClean="0"/>
              <a:t>updated </a:t>
            </a:r>
            <a:r>
              <a:rPr lang="en-US" sz="1600" dirty="0"/>
              <a:t>and pushed to the McAfee ESM. </a:t>
            </a:r>
            <a:endParaRPr lang="en-US" sz="1600" dirty="0" smtClean="0"/>
          </a:p>
          <a:p>
            <a:pPr lvl="2">
              <a:spcAft>
                <a:spcPts val="1200"/>
              </a:spcAft>
            </a:pPr>
            <a:r>
              <a:rPr lang="en-US" sz="1600" dirty="0" smtClean="0"/>
              <a:t>The </a:t>
            </a:r>
            <a:r>
              <a:rPr lang="en-US" sz="1600" dirty="0"/>
              <a:t>Compliance ID filter option allows you </a:t>
            </a:r>
            <a:r>
              <a:rPr lang="en-US" sz="1600" dirty="0" smtClean="0"/>
              <a:t/>
            </a:r>
            <a:br>
              <a:rPr lang="en-US" sz="1600" dirty="0" smtClean="0"/>
            </a:br>
            <a:r>
              <a:rPr lang="en-US" sz="1600" dirty="0" smtClean="0"/>
              <a:t>to </a:t>
            </a:r>
            <a:r>
              <a:rPr lang="en-US" sz="1600" dirty="0"/>
              <a:t>select the required compliance or specific </a:t>
            </a:r>
            <a:r>
              <a:rPr lang="en-US" sz="1600" dirty="0" smtClean="0"/>
              <a:t/>
            </a:r>
            <a:br>
              <a:rPr lang="en-US" sz="1600" dirty="0" smtClean="0"/>
            </a:br>
            <a:r>
              <a:rPr lang="en-US" sz="1600" dirty="0" smtClean="0"/>
              <a:t>subcomponents </a:t>
            </a:r>
            <a:r>
              <a:rPr lang="en-US" sz="1600" dirty="0"/>
              <a:t>and apply the filter so that </a:t>
            </a:r>
            <a:r>
              <a:rPr lang="en-US" sz="1600" dirty="0" smtClean="0"/>
              <a:t/>
            </a:r>
            <a:br>
              <a:rPr lang="en-US" sz="1600" dirty="0" smtClean="0"/>
            </a:br>
            <a:r>
              <a:rPr lang="en-US" sz="1600" dirty="0" smtClean="0"/>
              <a:t>only </a:t>
            </a:r>
            <a:r>
              <a:rPr lang="en-US" sz="1600" dirty="0"/>
              <a:t>the appropriate events are displayed. </a:t>
            </a:r>
          </a:p>
          <a:p>
            <a:pPr>
              <a:spcAft>
                <a:spcPts val="1200"/>
              </a:spcAft>
            </a:pPr>
            <a:endParaRPr lang="en-US" sz="1800" dirty="0"/>
          </a:p>
          <a:p>
            <a:pPr>
              <a:spcAft>
                <a:spcPts val="1200"/>
              </a:spcAft>
            </a:pPr>
            <a:endParaRPr lang="en-US" sz="1800"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uc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714" y="2362200"/>
            <a:ext cx="4093185" cy="4025900"/>
          </a:xfrm>
          <a:prstGeom prst="rect">
            <a:avLst/>
          </a:prstGeom>
          <a:ln>
            <a:solidFill>
              <a:srgbClr val="000000"/>
            </a:solidFill>
          </a:ln>
        </p:spPr>
      </p:pic>
    </p:spTree>
    <p:extLst>
      <p:ext uri="{BB962C8B-B14F-4D97-AF65-F5344CB8AC3E}">
        <p14:creationId xmlns:p14="http://schemas.microsoft.com/office/powerpoint/2010/main" val="3041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Alarm Options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system_props_ala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6" y="914400"/>
            <a:ext cx="5758884" cy="5506503"/>
          </a:xfrm>
          <a:prstGeom prst="rect">
            <a:avLst/>
          </a:prstGeom>
          <a:ln>
            <a:solidFill>
              <a:srgbClr val="000000"/>
            </a:solidFill>
          </a:ln>
        </p:spPr>
      </p:pic>
      <p:sp>
        <p:nvSpPr>
          <p:cNvPr id="7" name="TextBox 6"/>
          <p:cNvSpPr txBox="1"/>
          <p:nvPr/>
        </p:nvSpPr>
        <p:spPr>
          <a:xfrm>
            <a:off x="6019800" y="1719113"/>
            <a:ext cx="3048000" cy="3462487"/>
          </a:xfrm>
          <a:prstGeom prst="rect">
            <a:avLst/>
          </a:prstGeom>
          <a:noFill/>
        </p:spPr>
        <p:txBody>
          <a:bodyPr wrap="square" rtlCol="0">
            <a:spAutoFit/>
          </a:bodyPr>
          <a:lstStyle/>
          <a:p>
            <a:pPr>
              <a:spcAft>
                <a:spcPts val="1800"/>
              </a:spcAft>
            </a:pPr>
            <a:r>
              <a:rPr lang="en-US" dirty="0" smtClean="0"/>
              <a:t>The Alarms dialog has five additional options:</a:t>
            </a:r>
          </a:p>
          <a:p>
            <a:pPr marL="285750" indent="-285750">
              <a:spcAft>
                <a:spcPts val="1800"/>
              </a:spcAft>
              <a:buFont typeface="Arial"/>
              <a:buChar char="•"/>
            </a:pPr>
            <a:r>
              <a:rPr lang="en-US" dirty="0" smtClean="0"/>
              <a:t>Enable/Disable Alarm Monitoring</a:t>
            </a:r>
          </a:p>
          <a:p>
            <a:pPr marL="285750" indent="-285750">
              <a:spcAft>
                <a:spcPts val="1800"/>
              </a:spcAft>
              <a:buFont typeface="Arial"/>
              <a:buChar char="•"/>
            </a:pPr>
            <a:r>
              <a:rPr lang="en-US" dirty="0" smtClean="0"/>
              <a:t>Manage Audio Files</a:t>
            </a:r>
          </a:p>
          <a:p>
            <a:pPr marL="285750" indent="-285750">
              <a:spcAft>
                <a:spcPts val="1800"/>
              </a:spcAft>
              <a:buFont typeface="Arial"/>
              <a:buChar char="•"/>
            </a:pPr>
            <a:r>
              <a:rPr lang="en-US" dirty="0" smtClean="0"/>
              <a:t>Manage Recipients</a:t>
            </a:r>
          </a:p>
          <a:p>
            <a:pPr marL="285750" indent="-285750">
              <a:spcAft>
                <a:spcPts val="1800"/>
              </a:spcAft>
              <a:buFont typeface="Arial"/>
              <a:buChar char="•"/>
            </a:pPr>
            <a:r>
              <a:rPr lang="en-US" dirty="0" smtClean="0"/>
              <a:t>View Reports Queue</a:t>
            </a:r>
          </a:p>
          <a:p>
            <a:pPr marL="285750" indent="-285750">
              <a:spcAft>
                <a:spcPts val="1800"/>
              </a:spcAft>
              <a:buFont typeface="Arial"/>
              <a:buChar char="•"/>
            </a:pPr>
            <a:r>
              <a:rPr lang="en-US" dirty="0" smtClean="0"/>
              <a:t>Manage Report Files</a:t>
            </a:r>
            <a:endParaRPr lang="en-US" dirty="0"/>
          </a:p>
        </p:txBody>
      </p:sp>
    </p:spTree>
    <p:extLst>
      <p:ext uri="{BB962C8B-B14F-4D97-AF65-F5344CB8AC3E}">
        <p14:creationId xmlns:p14="http://schemas.microsoft.com/office/powerpoint/2010/main" val="396971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Alarms Log</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304800" y="760273"/>
            <a:ext cx="8610600" cy="5355313"/>
          </a:xfrm>
          <a:prstGeom prst="rect">
            <a:avLst/>
          </a:prstGeom>
        </p:spPr>
        <p:txBody>
          <a:bodyPr wrap="square">
            <a:spAutoFit/>
          </a:bodyPr>
          <a:lstStyle/>
          <a:p>
            <a:pPr marL="285750" indent="-285750">
              <a:buFont typeface="Arial"/>
              <a:buChar char="•"/>
            </a:pPr>
            <a:r>
              <a:rPr lang="en-US" dirty="0" smtClean="0"/>
              <a:t>When </a:t>
            </a:r>
            <a:r>
              <a:rPr lang="en-US" dirty="0"/>
              <a:t>an alarm is triggered, the alarm notification will be added to the Alarms Log, which is located under the System Navigation Tree. </a:t>
            </a: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endParaRPr lang="en-US" dirty="0" smtClean="0"/>
          </a:p>
          <a:p>
            <a:pPr marL="285750" indent="-285750">
              <a:buFont typeface="Arial"/>
              <a:buChar char="•"/>
            </a:pPr>
            <a:endParaRPr lang="en-US" dirty="0"/>
          </a:p>
          <a:p>
            <a:pPr marL="285750" indent="-285750">
              <a:buFont typeface="Arial"/>
              <a:buChar char="•"/>
            </a:pPr>
            <a:endParaRPr lang="en-US" dirty="0" smtClean="0"/>
          </a:p>
          <a:p>
            <a:endParaRPr lang="en-US" dirty="0"/>
          </a:p>
          <a:p>
            <a:endParaRPr lang="en-US" dirty="0" smtClean="0"/>
          </a:p>
          <a:p>
            <a:endParaRPr lang="en-US" dirty="0"/>
          </a:p>
          <a:p>
            <a:endParaRPr lang="en-US" dirty="0"/>
          </a:p>
          <a:p>
            <a:pPr marL="285750" indent="-285750">
              <a:buFont typeface="Arial"/>
              <a:buChar char="•"/>
            </a:pPr>
            <a:endParaRPr lang="en-US" dirty="0" smtClean="0"/>
          </a:p>
          <a:p>
            <a:pPr marL="285750" indent="-285750">
              <a:buFont typeface="Arial"/>
              <a:buChar char="•"/>
            </a:pPr>
            <a:r>
              <a:rPr lang="en-US" dirty="0" smtClean="0"/>
              <a:t>The </a:t>
            </a:r>
            <a:r>
              <a:rPr lang="en-US" dirty="0"/>
              <a:t>bottom of the pane shows the total number of </a:t>
            </a:r>
            <a:r>
              <a:rPr lang="en-US" dirty="0" smtClean="0"/>
              <a:t>high (   ), medium (  ), </a:t>
            </a:r>
            <a:r>
              <a:rPr lang="en-US" dirty="0"/>
              <a:t>and </a:t>
            </a:r>
            <a:r>
              <a:rPr lang="en-US" dirty="0" smtClean="0"/>
              <a:t> low (  ) severity </a:t>
            </a:r>
            <a:r>
              <a:rPr lang="en-US" dirty="0"/>
              <a:t>alarms currently listed in the Alarms Log. </a:t>
            </a:r>
            <a:endParaRPr lang="en-US" dirty="0" smtClean="0"/>
          </a:p>
          <a:p>
            <a:pPr marL="285750" indent="-285750">
              <a:buFont typeface="Arial"/>
              <a:buChar char="•"/>
            </a:pPr>
            <a:endParaRPr lang="en-US" dirty="0"/>
          </a:p>
          <a:p>
            <a:pPr marL="285750" indent="-285750">
              <a:buFont typeface="Arial"/>
              <a:buChar char="•"/>
            </a:pPr>
            <a:r>
              <a:rPr lang="en-US" dirty="0" smtClean="0"/>
              <a:t>High </a:t>
            </a:r>
            <a:r>
              <a:rPr lang="en-US" dirty="0"/>
              <a:t>is a severity of 66 to 100, medium is 33 to 65, and low is 1 to 32</a:t>
            </a:r>
            <a:r>
              <a:rPr lang="en-US" dirty="0" smtClean="0"/>
              <a:t>.</a:t>
            </a:r>
          </a:p>
        </p:txBody>
      </p:sp>
      <p:pic>
        <p:nvPicPr>
          <p:cNvPr id="3" name="Picture 2" descr="alarms_manage_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52600"/>
            <a:ext cx="3746500" cy="2794000"/>
          </a:xfrm>
          <a:prstGeom prst="rect">
            <a:avLst/>
          </a:prstGeom>
          <a:ln>
            <a:solidFill>
              <a:srgbClr val="000000"/>
            </a:solidFill>
          </a:ln>
        </p:spPr>
      </p:pic>
      <p:sp>
        <p:nvSpPr>
          <p:cNvPr id="8" name="TextBox 7"/>
          <p:cNvSpPr txBox="1"/>
          <p:nvPr/>
        </p:nvSpPr>
        <p:spPr>
          <a:xfrm>
            <a:off x="4191000" y="1524000"/>
            <a:ext cx="4724400" cy="3139321"/>
          </a:xfrm>
          <a:prstGeom prst="rect">
            <a:avLst/>
          </a:prstGeom>
          <a:noFill/>
        </p:spPr>
        <p:txBody>
          <a:bodyPr wrap="square" rtlCol="0">
            <a:spAutoFit/>
          </a:bodyPr>
          <a:lstStyle/>
          <a:p>
            <a:r>
              <a:rPr lang="en-US" dirty="0" smtClean="0"/>
              <a:t>To </a:t>
            </a:r>
            <a:r>
              <a:rPr lang="en-US" dirty="0"/>
              <a:t>acknowledge or delete a triggered alarm, click on it and then click on the Acknowledge icon </a:t>
            </a:r>
            <a:r>
              <a:rPr lang="en-US" dirty="0" smtClean="0"/>
              <a:t>(   ) </a:t>
            </a:r>
            <a:r>
              <a:rPr lang="en-US" dirty="0"/>
              <a:t>or the Delete icon </a:t>
            </a:r>
            <a:r>
              <a:rPr lang="en-US" dirty="0" smtClean="0"/>
              <a:t>(   )</a:t>
            </a:r>
            <a:r>
              <a:rPr lang="en-US" dirty="0"/>
              <a:t>. </a:t>
            </a:r>
            <a:endParaRPr lang="en-US" dirty="0" smtClean="0"/>
          </a:p>
          <a:p>
            <a:endParaRPr lang="en-US" dirty="0"/>
          </a:p>
          <a:p>
            <a:r>
              <a:rPr lang="en-US" dirty="0" smtClean="0"/>
              <a:t>When alarm is acknowledged, </a:t>
            </a:r>
            <a:r>
              <a:rPr lang="en-US" dirty="0"/>
              <a:t>it will no longer appear on the Alarms log, but will still be listed on the Triggered Alarms view. </a:t>
            </a:r>
            <a:endParaRPr lang="en-US" dirty="0" smtClean="0"/>
          </a:p>
          <a:p>
            <a:endParaRPr lang="en-US" dirty="0"/>
          </a:p>
          <a:p>
            <a:r>
              <a:rPr lang="en-US" dirty="0" smtClean="0"/>
              <a:t>When </a:t>
            </a:r>
            <a:r>
              <a:rPr lang="en-US" dirty="0"/>
              <a:t>you delete a triggered alarm, it will be removed from the Alarms log as well as from the Triggered Alarms view</a:t>
            </a:r>
            <a:r>
              <a:rPr lang="en-US" dirty="0" smtClean="0"/>
              <a:t>.</a:t>
            </a:r>
            <a:endParaRPr lang="en-US" dirty="0"/>
          </a:p>
        </p:txBody>
      </p:sp>
      <p:pic>
        <p:nvPicPr>
          <p:cNvPr id="9" name="Picture 8"/>
          <p:cNvPicPr>
            <a:picLocks noChangeAspect="1"/>
          </p:cNvPicPr>
          <p:nvPr/>
        </p:nvPicPr>
        <p:blipFill>
          <a:blip r:embed="rId4"/>
          <a:stretch>
            <a:fillRect/>
          </a:stretch>
        </p:blipFill>
        <p:spPr>
          <a:xfrm>
            <a:off x="6375400" y="5016500"/>
            <a:ext cx="152400" cy="152400"/>
          </a:xfrm>
          <a:prstGeom prst="rect">
            <a:avLst/>
          </a:prstGeom>
        </p:spPr>
      </p:pic>
      <p:pic>
        <p:nvPicPr>
          <p:cNvPr id="10" name="Picture 9"/>
          <p:cNvPicPr>
            <a:picLocks noChangeAspect="1"/>
          </p:cNvPicPr>
          <p:nvPr/>
        </p:nvPicPr>
        <p:blipFill>
          <a:blip r:embed="rId5"/>
          <a:stretch>
            <a:fillRect/>
          </a:stretch>
        </p:blipFill>
        <p:spPr>
          <a:xfrm>
            <a:off x="7696200" y="5016500"/>
            <a:ext cx="152400" cy="152400"/>
          </a:xfrm>
          <a:prstGeom prst="rect">
            <a:avLst/>
          </a:prstGeom>
        </p:spPr>
      </p:pic>
      <p:pic>
        <p:nvPicPr>
          <p:cNvPr id="11" name="Picture 10"/>
          <p:cNvPicPr>
            <a:picLocks noChangeAspect="1"/>
          </p:cNvPicPr>
          <p:nvPr/>
        </p:nvPicPr>
        <p:blipFill>
          <a:blip r:embed="rId6"/>
          <a:stretch>
            <a:fillRect/>
          </a:stretch>
        </p:blipFill>
        <p:spPr>
          <a:xfrm>
            <a:off x="1143000" y="5270500"/>
            <a:ext cx="152400" cy="152400"/>
          </a:xfrm>
          <a:prstGeom prst="rect">
            <a:avLst/>
          </a:prstGeom>
        </p:spPr>
      </p:pic>
      <p:pic>
        <p:nvPicPr>
          <p:cNvPr id="12" name="Picture 11"/>
          <p:cNvPicPr>
            <a:picLocks noChangeAspect="1"/>
          </p:cNvPicPr>
          <p:nvPr/>
        </p:nvPicPr>
        <p:blipFill>
          <a:blip r:embed="rId7"/>
          <a:stretch>
            <a:fillRect/>
          </a:stretch>
        </p:blipFill>
        <p:spPr>
          <a:xfrm>
            <a:off x="4813300" y="2171700"/>
            <a:ext cx="228600" cy="215900"/>
          </a:xfrm>
          <a:prstGeom prst="rect">
            <a:avLst/>
          </a:prstGeom>
        </p:spPr>
      </p:pic>
      <p:pic>
        <p:nvPicPr>
          <p:cNvPr id="13" name="Picture 12"/>
          <p:cNvPicPr>
            <a:picLocks noChangeAspect="1"/>
          </p:cNvPicPr>
          <p:nvPr/>
        </p:nvPicPr>
        <p:blipFill>
          <a:blip r:embed="rId8"/>
          <a:stretch>
            <a:fillRect/>
          </a:stretch>
        </p:blipFill>
        <p:spPr>
          <a:xfrm>
            <a:off x="7073900" y="2171700"/>
            <a:ext cx="228600" cy="228600"/>
          </a:xfrm>
          <a:prstGeom prst="rect">
            <a:avLst/>
          </a:prstGeom>
        </p:spPr>
      </p:pic>
    </p:spTree>
    <p:extLst>
      <p:ext uri="{BB962C8B-B14F-4D97-AF65-F5344CB8AC3E}">
        <p14:creationId xmlns:p14="http://schemas.microsoft.com/office/powerpoint/2010/main" val="174875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Details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304800" y="760273"/>
            <a:ext cx="8610600" cy="369332"/>
          </a:xfrm>
          <a:prstGeom prst="rect">
            <a:avLst/>
          </a:prstGeom>
        </p:spPr>
        <p:txBody>
          <a:bodyPr wrap="square">
            <a:spAutoFit/>
          </a:bodyPr>
          <a:lstStyle/>
          <a:p>
            <a:pPr marL="285750" indent="-285750">
              <a:buFont typeface="Arial"/>
              <a:buChar char="•"/>
            </a:pPr>
            <a:r>
              <a:rPr lang="en-US" dirty="0"/>
              <a:t>To view the details of a triggered </a:t>
            </a:r>
            <a:r>
              <a:rPr lang="en-US" dirty="0" smtClean="0"/>
              <a:t>alarm click on the Details (      ) icon.</a:t>
            </a:r>
            <a:endParaRPr lang="en-US" dirty="0"/>
          </a:p>
        </p:txBody>
      </p:sp>
      <p:pic>
        <p:nvPicPr>
          <p:cNvPr id="3" name="Picture 2" descr="alarms_manage_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19200"/>
            <a:ext cx="2908300" cy="2168902"/>
          </a:xfrm>
          <a:prstGeom prst="rect">
            <a:avLst/>
          </a:prstGeom>
          <a:ln>
            <a:solidFill>
              <a:srgbClr val="000000"/>
            </a:solidFill>
          </a:ln>
        </p:spPr>
      </p:pic>
      <p:pic>
        <p:nvPicPr>
          <p:cNvPr id="6" name="Picture 5"/>
          <p:cNvPicPr>
            <a:picLocks noChangeAspect="1"/>
          </p:cNvPicPr>
          <p:nvPr/>
        </p:nvPicPr>
        <p:blipFill>
          <a:blip r:embed="rId4"/>
          <a:stretch>
            <a:fillRect/>
          </a:stretch>
        </p:blipFill>
        <p:spPr>
          <a:xfrm>
            <a:off x="6743700" y="825500"/>
            <a:ext cx="304800" cy="292100"/>
          </a:xfrm>
          <a:prstGeom prst="rect">
            <a:avLst/>
          </a:prstGeom>
        </p:spPr>
      </p:pic>
      <p:sp>
        <p:nvSpPr>
          <p:cNvPr id="14" name="Rectangle 13"/>
          <p:cNvSpPr/>
          <p:nvPr/>
        </p:nvSpPr>
        <p:spPr bwMode="auto">
          <a:xfrm>
            <a:off x="2971800" y="1193800"/>
            <a:ext cx="240368"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pic>
        <p:nvPicPr>
          <p:cNvPr id="7" name="Picture 6" descr="details_alar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3581400"/>
            <a:ext cx="2971800" cy="2835166"/>
          </a:xfrm>
          <a:prstGeom prst="rect">
            <a:avLst/>
          </a:prstGeom>
          <a:ln>
            <a:solidFill>
              <a:srgbClr val="000000"/>
            </a:solidFill>
          </a:ln>
        </p:spPr>
      </p:pic>
      <p:sp>
        <p:nvSpPr>
          <p:cNvPr id="15" name="TextBox 14"/>
          <p:cNvSpPr txBox="1"/>
          <p:nvPr/>
        </p:nvSpPr>
        <p:spPr>
          <a:xfrm>
            <a:off x="3429000" y="1806981"/>
            <a:ext cx="5562600" cy="3831819"/>
          </a:xfrm>
          <a:prstGeom prst="rect">
            <a:avLst/>
          </a:prstGeom>
          <a:noFill/>
        </p:spPr>
        <p:txBody>
          <a:bodyPr wrap="square" rtlCol="0">
            <a:spAutoFit/>
          </a:bodyPr>
          <a:lstStyle/>
          <a:p>
            <a:pPr>
              <a:spcAft>
                <a:spcPts val="1800"/>
              </a:spcAft>
            </a:pPr>
            <a:r>
              <a:rPr lang="en-US" dirty="0"/>
              <a:t>You can perform the following actions </a:t>
            </a:r>
            <a:r>
              <a:rPr lang="en-US" dirty="0" smtClean="0"/>
              <a:t>within the Triggered Alarm Details dialog</a:t>
            </a:r>
            <a:r>
              <a:rPr lang="en-US" dirty="0"/>
              <a:t>:</a:t>
            </a:r>
          </a:p>
          <a:p>
            <a:pPr marL="285750" indent="-285750">
              <a:spcAft>
                <a:spcPts val="1800"/>
              </a:spcAft>
              <a:buFont typeface="Arial"/>
              <a:buChar char="•"/>
            </a:pPr>
            <a:r>
              <a:rPr lang="en-US" dirty="0" smtClean="0"/>
              <a:t>Change </a:t>
            </a:r>
            <a:r>
              <a:rPr lang="en-US" dirty="0"/>
              <a:t>the assignee by clicking on Assignee and selecting another user or group from the Select Assignee dialog that </a:t>
            </a:r>
            <a:r>
              <a:rPr lang="en-US" dirty="0" smtClean="0"/>
              <a:t>open.</a:t>
            </a:r>
          </a:p>
          <a:p>
            <a:pPr marL="285750" indent="-285750">
              <a:spcAft>
                <a:spcPts val="1800"/>
              </a:spcAft>
              <a:buFont typeface="Arial"/>
              <a:buChar char="•"/>
            </a:pPr>
            <a:r>
              <a:rPr lang="en-US" dirty="0" smtClean="0"/>
              <a:t>Acknowledge</a:t>
            </a:r>
            <a:r>
              <a:rPr lang="en-US" dirty="0"/>
              <a:t>, </a:t>
            </a:r>
            <a:r>
              <a:rPr lang="en-US" dirty="0"/>
              <a:t>unacknowledge</a:t>
            </a:r>
            <a:r>
              <a:rPr lang="en-US" dirty="0"/>
              <a:t>, or delete the alarm from the Alarm Log by clicking on the Acknowledge, </a:t>
            </a:r>
            <a:r>
              <a:rPr lang="en-US" dirty="0"/>
              <a:t>Unacknowledge</a:t>
            </a:r>
            <a:r>
              <a:rPr lang="en-US" dirty="0"/>
              <a:t>, or </a:t>
            </a:r>
            <a:r>
              <a:rPr lang="en-US" dirty="0" smtClean="0"/>
              <a:t>Delete Icon.</a:t>
            </a:r>
          </a:p>
          <a:p>
            <a:pPr marL="285750" indent="-285750">
              <a:spcAft>
                <a:spcPts val="1800"/>
              </a:spcAft>
              <a:buFont typeface="Arial"/>
              <a:buChar char="•"/>
            </a:pPr>
            <a:r>
              <a:rPr lang="en-US" dirty="0" smtClean="0"/>
              <a:t>Create </a:t>
            </a:r>
            <a:r>
              <a:rPr lang="en-US" dirty="0"/>
              <a:t>a case that will be linked to this event by clicking on Create Case. When you do so, the Case Details dialog will open. </a:t>
            </a:r>
          </a:p>
        </p:txBody>
      </p:sp>
    </p:spTree>
    <p:extLst>
      <p:ext uri="{BB962C8B-B14F-4D97-AF65-F5344CB8AC3E}">
        <p14:creationId xmlns:p14="http://schemas.microsoft.com/office/powerpoint/2010/main" val="33614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and Audio Alarms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304800" y="760273"/>
            <a:ext cx="8610600" cy="5909311"/>
          </a:xfrm>
          <a:prstGeom prst="rect">
            <a:avLst/>
          </a:prstGeom>
        </p:spPr>
        <p:txBody>
          <a:bodyPr wrap="square">
            <a:spAutoFit/>
          </a:bodyPr>
          <a:lstStyle/>
          <a:p>
            <a:pPr marL="285750" indent="-285750">
              <a:buFont typeface="Arial"/>
              <a:buChar char="•"/>
            </a:pPr>
            <a:r>
              <a:rPr lang="en-US" dirty="0" smtClean="0"/>
              <a:t>When </a:t>
            </a:r>
            <a:r>
              <a:rPr lang="en-US" dirty="0"/>
              <a:t>you select the Visual Alert action on the Alarm Settings dialog, the following dialog will pop up in the bottom right corner of the ESMI whenever an alarm is triggered. </a:t>
            </a: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endParaRPr lang="en-US" dirty="0"/>
          </a:p>
          <a:p>
            <a:pPr marL="285750" indent="-285750">
              <a:buFont typeface="Arial"/>
              <a:buChar char="•"/>
            </a:pPr>
            <a:r>
              <a:rPr lang="en-US" dirty="0"/>
              <a:t>The alert can be acknowledged or deleted by clicking on either of those options. </a:t>
            </a:r>
            <a:endParaRPr lang="en-US" dirty="0" smtClean="0"/>
          </a:p>
          <a:p>
            <a:pPr marL="285750" indent="-285750">
              <a:buFont typeface="Arial"/>
              <a:buChar char="•"/>
            </a:pPr>
            <a:endParaRPr lang="en-US" dirty="0"/>
          </a:p>
          <a:p>
            <a:pPr marL="285750" indent="-285750">
              <a:buFont typeface="Arial"/>
              <a:buChar char="•"/>
            </a:pPr>
            <a:r>
              <a:rPr lang="en-US" dirty="0"/>
              <a:t>The visual alert will close after 30 seconds if it hasn't been closed, acknowledged, or deleted.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audio alert will play until the visual alert is closed, acknowledged, or deleted unless you click on the audio icon, which will stop the audio alert.</a:t>
            </a:r>
          </a:p>
          <a:p>
            <a:pPr marL="285750" indent="-285750">
              <a:buFont typeface="Arial"/>
              <a:buChar char="•"/>
            </a:pPr>
            <a:endParaRPr lang="en-US" dirty="0"/>
          </a:p>
          <a:p>
            <a:pPr marL="285750" indent="-285750">
              <a:buFont typeface="Arial"/>
              <a:buChar char="•"/>
            </a:pPr>
            <a:r>
              <a:rPr lang="en-US" dirty="0"/>
              <a:t>If you want to turn off the visual and/or audio alarm notifications temporarily, click on the visual </a:t>
            </a:r>
            <a:r>
              <a:rPr lang="en-US" dirty="0" smtClean="0"/>
              <a:t>(    )and</a:t>
            </a:r>
            <a:r>
              <a:rPr lang="en-US" dirty="0"/>
              <a:t>/or </a:t>
            </a:r>
            <a:r>
              <a:rPr lang="en-US" dirty="0" smtClean="0"/>
              <a:t>audio (    ) </a:t>
            </a:r>
            <a:r>
              <a:rPr lang="en-US" dirty="0"/>
              <a:t>icons in the bottom right corner of the main screen of the ESMI. This will stop all visual and audio notifications until you enable them again or until you close and reopen the ESMI.</a:t>
            </a:r>
          </a:p>
          <a:p>
            <a:pPr marL="285750" indent="-285750">
              <a:buFont typeface="Arial"/>
              <a:buChar char="•"/>
            </a:pPr>
            <a:endParaRPr lang="en-US" dirty="0"/>
          </a:p>
        </p:txBody>
      </p:sp>
      <p:pic>
        <p:nvPicPr>
          <p:cNvPr id="6" name="Picture 5"/>
          <p:cNvPicPr>
            <a:picLocks noChangeAspect="1"/>
          </p:cNvPicPr>
          <p:nvPr/>
        </p:nvPicPr>
        <p:blipFill rotWithShape="1">
          <a:blip r:embed="rId3"/>
          <a:srcRect l="4112" t="10237" r="9783" b="28061"/>
          <a:stretch/>
        </p:blipFill>
        <p:spPr>
          <a:xfrm>
            <a:off x="2386050" y="1808018"/>
            <a:ext cx="4404143" cy="1108364"/>
          </a:xfrm>
          <a:prstGeom prst="rect">
            <a:avLst/>
          </a:prstGeom>
          <a:ln>
            <a:solidFill>
              <a:srgbClr val="000000"/>
            </a:solidFill>
          </a:ln>
        </p:spPr>
      </p:pic>
      <p:pic>
        <p:nvPicPr>
          <p:cNvPr id="3" name="Picture 2"/>
          <p:cNvPicPr>
            <a:picLocks noChangeAspect="1"/>
          </p:cNvPicPr>
          <p:nvPr/>
        </p:nvPicPr>
        <p:blipFill>
          <a:blip r:embed="rId4"/>
          <a:stretch>
            <a:fillRect/>
          </a:stretch>
        </p:blipFill>
        <p:spPr>
          <a:xfrm>
            <a:off x="2616200" y="5537200"/>
            <a:ext cx="203200" cy="190500"/>
          </a:xfrm>
          <a:prstGeom prst="rect">
            <a:avLst/>
          </a:prstGeom>
        </p:spPr>
      </p:pic>
      <p:pic>
        <p:nvPicPr>
          <p:cNvPr id="8" name="Picture 7"/>
          <p:cNvPicPr>
            <a:picLocks noChangeAspect="1"/>
          </p:cNvPicPr>
          <p:nvPr/>
        </p:nvPicPr>
        <p:blipFill>
          <a:blip r:embed="rId5"/>
          <a:stretch>
            <a:fillRect/>
          </a:stretch>
        </p:blipFill>
        <p:spPr>
          <a:xfrm>
            <a:off x="4343400" y="5524500"/>
            <a:ext cx="254000" cy="203200"/>
          </a:xfrm>
          <a:prstGeom prst="rect">
            <a:avLst/>
          </a:prstGeom>
        </p:spPr>
      </p:pic>
    </p:spTree>
    <p:extLst>
      <p:ext uri="{BB962C8B-B14F-4D97-AF65-F5344CB8AC3E}">
        <p14:creationId xmlns:p14="http://schemas.microsoft.com/office/powerpoint/2010/main" val="323237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Triggered Alarms View</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trigger_alar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600200"/>
            <a:ext cx="5943600" cy="4851664"/>
          </a:xfrm>
          <a:prstGeom prst="rect">
            <a:avLst/>
          </a:prstGeom>
          <a:ln>
            <a:solidFill>
              <a:srgbClr val="000000"/>
            </a:solidFill>
          </a:ln>
        </p:spPr>
      </p:pic>
      <p:sp>
        <p:nvSpPr>
          <p:cNvPr id="6" name="TextBox 5"/>
          <p:cNvSpPr txBox="1"/>
          <p:nvPr/>
        </p:nvSpPr>
        <p:spPr>
          <a:xfrm>
            <a:off x="228600" y="801469"/>
            <a:ext cx="8763000" cy="646331"/>
          </a:xfrm>
          <a:prstGeom prst="rect">
            <a:avLst/>
          </a:prstGeom>
          <a:noFill/>
        </p:spPr>
        <p:txBody>
          <a:bodyPr wrap="square" rtlCol="0">
            <a:spAutoFit/>
          </a:bodyPr>
          <a:lstStyle/>
          <a:p>
            <a:pPr algn="ctr"/>
            <a:r>
              <a:rPr lang="en-US" dirty="0"/>
              <a:t>The Triggered Alarms view shows all the alarms that have been triggered and have not been deleted. </a:t>
            </a:r>
          </a:p>
        </p:txBody>
      </p:sp>
      <p:sp>
        <p:nvSpPr>
          <p:cNvPr id="7" name="TextBox 6"/>
          <p:cNvSpPr txBox="1"/>
          <p:nvPr/>
        </p:nvSpPr>
        <p:spPr>
          <a:xfrm>
            <a:off x="6172200" y="1600200"/>
            <a:ext cx="2895600" cy="4801315"/>
          </a:xfrm>
          <a:prstGeom prst="rect">
            <a:avLst/>
          </a:prstGeom>
          <a:noFill/>
        </p:spPr>
        <p:txBody>
          <a:bodyPr wrap="square" rtlCol="0">
            <a:spAutoFit/>
          </a:bodyPr>
          <a:lstStyle/>
          <a:p>
            <a:r>
              <a:rPr lang="en-US" dirty="0"/>
              <a:t>It provides filter capabilities, </a:t>
            </a:r>
            <a:r>
              <a:rPr lang="en-US" dirty="0" smtClean="0"/>
              <a:t>allowing </a:t>
            </a:r>
            <a:r>
              <a:rPr lang="en-US" dirty="0"/>
              <a:t>you to acknowledge and delete triggered alarms, perform WHOIS Lookups, and summarize using the event that caused the alarm. </a:t>
            </a:r>
          </a:p>
          <a:p>
            <a:endParaRPr lang="en-US" dirty="0" smtClean="0"/>
          </a:p>
          <a:p>
            <a:r>
              <a:rPr lang="en-US" dirty="0" smtClean="0"/>
              <a:t>The </a:t>
            </a:r>
            <a:r>
              <a:rPr lang="en-US" dirty="0"/>
              <a:t>details section of the view allows you to change the assignee; create a case; and view the condition that triggered the alarm, the packet that triggered it, and the action that was taken.</a:t>
            </a:r>
          </a:p>
        </p:txBody>
      </p:sp>
    </p:spTree>
    <p:extLst>
      <p:ext uri="{BB962C8B-B14F-4D97-AF65-F5344CB8AC3E}">
        <p14:creationId xmlns:p14="http://schemas.microsoft.com/office/powerpoint/2010/main" val="198790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Triggered Alarms – Details Tab</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3" name="Picture 2" descr="details_alar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43400"/>
            <a:ext cx="8803387" cy="2235200"/>
          </a:xfrm>
          <a:prstGeom prst="rect">
            <a:avLst/>
          </a:prstGeom>
          <a:ln>
            <a:solidFill>
              <a:srgbClr val="000000"/>
            </a:solidFill>
          </a:ln>
        </p:spPr>
      </p:pic>
      <p:sp>
        <p:nvSpPr>
          <p:cNvPr id="8" name="TextBox 7"/>
          <p:cNvSpPr txBox="1"/>
          <p:nvPr/>
        </p:nvSpPr>
        <p:spPr>
          <a:xfrm>
            <a:off x="304800" y="838200"/>
            <a:ext cx="8534400" cy="646331"/>
          </a:xfrm>
          <a:prstGeom prst="rect">
            <a:avLst/>
          </a:prstGeom>
          <a:noFill/>
        </p:spPr>
        <p:txBody>
          <a:bodyPr wrap="square" rtlCol="0">
            <a:spAutoFit/>
          </a:bodyPr>
          <a:lstStyle/>
          <a:p>
            <a:r>
              <a:rPr lang="en-US" dirty="0"/>
              <a:t>The Details tab allows you to view all of the available information for the current </a:t>
            </a:r>
            <a:r>
              <a:rPr lang="en-US" dirty="0" smtClean="0"/>
              <a:t>alarm selected/highlighted</a:t>
            </a:r>
            <a:endParaRPr lang="en-US" dirty="0"/>
          </a:p>
        </p:txBody>
      </p:sp>
      <p:sp>
        <p:nvSpPr>
          <p:cNvPr id="9" name="TextBox 8"/>
          <p:cNvSpPr txBox="1"/>
          <p:nvPr/>
        </p:nvSpPr>
        <p:spPr>
          <a:xfrm>
            <a:off x="1066800" y="1723072"/>
            <a:ext cx="7239000" cy="2246769"/>
          </a:xfrm>
          <a:prstGeom prst="rect">
            <a:avLst/>
          </a:prstGeom>
          <a:noFill/>
        </p:spPr>
        <p:txBody>
          <a:bodyPr wrap="square" numCol="2" rtlCol="0">
            <a:spAutoFit/>
          </a:bodyPr>
          <a:lstStyle/>
          <a:p>
            <a:pPr marL="285750" indent="-285750">
              <a:spcAft>
                <a:spcPts val="1200"/>
              </a:spcAft>
              <a:buFont typeface="Arial"/>
              <a:buChar char="•"/>
            </a:pPr>
            <a:r>
              <a:rPr lang="en-US" dirty="0" smtClean="0"/>
              <a:t>Alarm Name</a:t>
            </a:r>
          </a:p>
          <a:p>
            <a:pPr marL="285750" indent="-285750">
              <a:spcAft>
                <a:spcPts val="1200"/>
              </a:spcAft>
              <a:buFont typeface="Arial"/>
              <a:buChar char="•"/>
            </a:pPr>
            <a:r>
              <a:rPr lang="en-US" dirty="0" smtClean="0"/>
              <a:t>Status</a:t>
            </a:r>
          </a:p>
          <a:p>
            <a:pPr marL="285750" indent="-285750">
              <a:spcAft>
                <a:spcPts val="1200"/>
              </a:spcAft>
              <a:buFont typeface="Arial"/>
              <a:buChar char="•"/>
            </a:pPr>
            <a:r>
              <a:rPr lang="en-US" dirty="0" smtClean="0"/>
              <a:t>Assignee</a:t>
            </a:r>
          </a:p>
          <a:p>
            <a:pPr marL="285750" indent="-285750">
              <a:spcAft>
                <a:spcPts val="1200"/>
              </a:spcAft>
              <a:buFont typeface="Arial"/>
              <a:buChar char="•"/>
            </a:pPr>
            <a:r>
              <a:rPr lang="en-US" dirty="0" smtClean="0"/>
              <a:t>Severity</a:t>
            </a:r>
          </a:p>
          <a:p>
            <a:pPr marL="285750" indent="-285750">
              <a:spcAft>
                <a:spcPts val="1200"/>
              </a:spcAft>
              <a:buFont typeface="Arial"/>
              <a:buChar char="•"/>
            </a:pPr>
            <a:r>
              <a:rPr lang="en-US" dirty="0" smtClean="0"/>
              <a:t>Trigger Date</a:t>
            </a:r>
          </a:p>
          <a:p>
            <a:pPr marL="285750" indent="-285750">
              <a:spcAft>
                <a:spcPts val="1200"/>
              </a:spcAft>
              <a:buFont typeface="Arial"/>
              <a:buChar char="•"/>
            </a:pPr>
            <a:r>
              <a:rPr lang="en-US" dirty="0" smtClean="0"/>
              <a:t>Acknowledge Date</a:t>
            </a:r>
          </a:p>
          <a:p>
            <a:pPr marL="285750" indent="-285750">
              <a:spcAft>
                <a:spcPts val="1200"/>
              </a:spcAft>
              <a:buFont typeface="Arial"/>
              <a:buChar char="•"/>
            </a:pPr>
            <a:r>
              <a:rPr lang="en-US" dirty="0" smtClean="0"/>
              <a:t>Acknowledged By</a:t>
            </a:r>
          </a:p>
          <a:p>
            <a:pPr marL="285750" indent="-285750">
              <a:spcAft>
                <a:spcPts val="1200"/>
              </a:spcAft>
              <a:buFont typeface="Arial"/>
              <a:buChar char="•"/>
            </a:pPr>
            <a:r>
              <a:rPr lang="en-US" dirty="0" smtClean="0"/>
              <a:t>Case</a:t>
            </a:r>
          </a:p>
          <a:p>
            <a:pPr marL="285750" indent="-285750">
              <a:spcAft>
                <a:spcPts val="1200"/>
              </a:spcAft>
              <a:buFont typeface="Arial"/>
              <a:buChar char="•"/>
            </a:pPr>
            <a:r>
              <a:rPr lang="en-US" dirty="0" smtClean="0"/>
              <a:t>Escalation Date</a:t>
            </a:r>
          </a:p>
        </p:txBody>
      </p:sp>
    </p:spTree>
    <p:extLst>
      <p:ext uri="{BB962C8B-B14F-4D97-AF65-F5344CB8AC3E}">
        <p14:creationId xmlns:p14="http://schemas.microsoft.com/office/powerpoint/2010/main" val="286698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Triggered Alarms – Triggering Events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8" name="TextBox 7"/>
          <p:cNvSpPr txBox="1"/>
          <p:nvPr/>
        </p:nvSpPr>
        <p:spPr>
          <a:xfrm>
            <a:off x="304800" y="838200"/>
            <a:ext cx="8534400" cy="646331"/>
          </a:xfrm>
          <a:prstGeom prst="rect">
            <a:avLst/>
          </a:prstGeom>
          <a:noFill/>
        </p:spPr>
        <p:txBody>
          <a:bodyPr wrap="square" rtlCol="0">
            <a:spAutoFit/>
          </a:bodyPr>
          <a:lstStyle/>
          <a:p>
            <a:pPr algn="ctr"/>
            <a:r>
              <a:rPr lang="en-US" dirty="0"/>
              <a:t>The </a:t>
            </a:r>
            <a:r>
              <a:rPr lang="en-US" dirty="0" smtClean="0"/>
              <a:t>Triggering Event </a:t>
            </a:r>
            <a:r>
              <a:rPr lang="en-US" dirty="0"/>
              <a:t>tab allows you to view </a:t>
            </a:r>
            <a:r>
              <a:rPr lang="en-US" dirty="0" smtClean="0"/>
              <a:t>the triggering event details for </a:t>
            </a:r>
            <a:r>
              <a:rPr lang="en-US" dirty="0"/>
              <a:t>the current </a:t>
            </a:r>
            <a:r>
              <a:rPr lang="en-US" dirty="0" smtClean="0"/>
              <a:t>alarm selected/highlighted</a:t>
            </a:r>
            <a:endParaRPr lang="en-US" dirty="0"/>
          </a:p>
        </p:txBody>
      </p:sp>
      <p:sp>
        <p:nvSpPr>
          <p:cNvPr id="9" name="TextBox 8"/>
          <p:cNvSpPr txBox="1"/>
          <p:nvPr/>
        </p:nvSpPr>
        <p:spPr>
          <a:xfrm>
            <a:off x="1066800" y="1723072"/>
            <a:ext cx="7239000" cy="1815882"/>
          </a:xfrm>
          <a:prstGeom prst="rect">
            <a:avLst/>
          </a:prstGeom>
          <a:noFill/>
        </p:spPr>
        <p:txBody>
          <a:bodyPr wrap="square" numCol="2" rtlCol="0">
            <a:spAutoFit/>
          </a:bodyPr>
          <a:lstStyle/>
          <a:p>
            <a:pPr marL="285750" indent="-285750">
              <a:spcAft>
                <a:spcPts val="1200"/>
              </a:spcAft>
              <a:buFont typeface="Arial"/>
              <a:buChar char="•"/>
            </a:pPr>
            <a:r>
              <a:rPr lang="en-US" dirty="0" smtClean="0"/>
              <a:t>Event Count</a:t>
            </a:r>
          </a:p>
          <a:p>
            <a:pPr marL="285750" indent="-285750">
              <a:spcAft>
                <a:spcPts val="1200"/>
              </a:spcAft>
              <a:buFont typeface="Arial"/>
              <a:buChar char="•"/>
            </a:pPr>
            <a:r>
              <a:rPr lang="en-US" dirty="0" smtClean="0"/>
              <a:t>Source IP</a:t>
            </a:r>
          </a:p>
          <a:p>
            <a:pPr marL="285750" indent="-285750">
              <a:spcAft>
                <a:spcPts val="1200"/>
              </a:spcAft>
              <a:buFont typeface="Arial"/>
              <a:buChar char="•"/>
            </a:pPr>
            <a:r>
              <a:rPr lang="en-US" dirty="0" smtClean="0"/>
              <a:t>Destination IP</a:t>
            </a:r>
          </a:p>
          <a:p>
            <a:pPr marL="285750" indent="-285750">
              <a:spcAft>
                <a:spcPts val="1200"/>
              </a:spcAft>
              <a:buFont typeface="Arial"/>
              <a:buChar char="•"/>
            </a:pPr>
            <a:r>
              <a:rPr lang="en-US" dirty="0" smtClean="0"/>
              <a:t>Last Time</a:t>
            </a:r>
          </a:p>
          <a:p>
            <a:pPr marL="285750" indent="-285750">
              <a:spcAft>
                <a:spcPts val="1200"/>
              </a:spcAft>
              <a:buFont typeface="Arial"/>
              <a:buChar char="•"/>
            </a:pPr>
            <a:r>
              <a:rPr lang="en-US" dirty="0" smtClean="0"/>
              <a:t>Event Message</a:t>
            </a:r>
          </a:p>
          <a:p>
            <a:pPr marL="285750" indent="-285750">
              <a:spcAft>
                <a:spcPts val="1200"/>
              </a:spcAft>
              <a:buFont typeface="Arial"/>
              <a:buChar char="•"/>
            </a:pPr>
            <a:r>
              <a:rPr lang="en-US" dirty="0" smtClean="0"/>
              <a:t>Subtype</a:t>
            </a:r>
          </a:p>
          <a:p>
            <a:pPr marL="285750" indent="-285750">
              <a:spcAft>
                <a:spcPts val="1200"/>
              </a:spcAft>
              <a:buFont typeface="Arial"/>
              <a:buChar char="•"/>
            </a:pPr>
            <a:r>
              <a:rPr lang="en-US" dirty="0" smtClean="0"/>
              <a:t>Protocol</a:t>
            </a:r>
          </a:p>
          <a:p>
            <a:pPr marL="285750" indent="-285750">
              <a:spcAft>
                <a:spcPts val="1200"/>
              </a:spcAft>
              <a:buFont typeface="Arial"/>
              <a:buChar char="•"/>
            </a:pPr>
            <a:r>
              <a:rPr lang="en-US" dirty="0" smtClean="0"/>
              <a:t>Severity</a:t>
            </a:r>
          </a:p>
        </p:txBody>
      </p:sp>
      <p:pic>
        <p:nvPicPr>
          <p:cNvPr id="5" name="Picture 4" descr="triggeringevents_detail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237368"/>
            <a:ext cx="8839200" cy="2239631"/>
          </a:xfrm>
          <a:prstGeom prst="rect">
            <a:avLst/>
          </a:prstGeom>
          <a:ln>
            <a:solidFill>
              <a:srgbClr val="000000"/>
            </a:solidFill>
          </a:ln>
        </p:spPr>
      </p:pic>
    </p:spTree>
    <p:extLst>
      <p:ext uri="{BB962C8B-B14F-4D97-AF65-F5344CB8AC3E}">
        <p14:creationId xmlns:p14="http://schemas.microsoft.com/office/powerpoint/2010/main" val="44266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Triggered Alarms – Condition Tab</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8" name="TextBox 7"/>
          <p:cNvSpPr txBox="1"/>
          <p:nvPr/>
        </p:nvSpPr>
        <p:spPr>
          <a:xfrm>
            <a:off x="304800" y="2209800"/>
            <a:ext cx="8534400" cy="707886"/>
          </a:xfrm>
          <a:prstGeom prst="rect">
            <a:avLst/>
          </a:prstGeom>
          <a:noFill/>
        </p:spPr>
        <p:txBody>
          <a:bodyPr wrap="square" rtlCol="0">
            <a:spAutoFit/>
          </a:bodyPr>
          <a:lstStyle/>
          <a:p>
            <a:pPr algn="ctr"/>
            <a:r>
              <a:rPr lang="en-US" sz="2000" dirty="0"/>
              <a:t>The </a:t>
            </a:r>
            <a:r>
              <a:rPr lang="en-US" sz="2000" dirty="0" smtClean="0"/>
              <a:t>Condition </a:t>
            </a:r>
            <a:r>
              <a:rPr lang="en-US" sz="2000" dirty="0"/>
              <a:t>tab </a:t>
            </a:r>
            <a:r>
              <a:rPr lang="en-US" sz="2000" dirty="0" smtClean="0"/>
              <a:t>provides information regarding the alarm trigger condition type that triggered the alarm.</a:t>
            </a:r>
            <a:endParaRPr lang="en-US" sz="2000" dirty="0"/>
          </a:p>
        </p:txBody>
      </p:sp>
      <p:pic>
        <p:nvPicPr>
          <p:cNvPr id="5" name="Picture 4" descr="condition_triggered_alar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52800"/>
            <a:ext cx="8839200" cy="2228215"/>
          </a:xfrm>
          <a:prstGeom prst="rect">
            <a:avLst/>
          </a:prstGeom>
          <a:ln>
            <a:solidFill>
              <a:srgbClr val="000000"/>
            </a:solidFill>
          </a:ln>
        </p:spPr>
      </p:pic>
    </p:spTree>
    <p:extLst>
      <p:ext uri="{BB962C8B-B14F-4D97-AF65-F5344CB8AC3E}">
        <p14:creationId xmlns:p14="http://schemas.microsoft.com/office/powerpoint/2010/main" val="44266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Alarms</a:t>
            </a:r>
          </a:p>
          <a:p>
            <a:pPr lvl="1" eaLnBrk="1" hangingPunct="1">
              <a:buFont typeface="Arial" charset="0"/>
              <a:buChar char="•"/>
            </a:pPr>
            <a:r>
              <a:rPr lang="en-US" sz="2800" dirty="0" smtClean="0">
                <a:latin typeface="Arial" charset="0"/>
                <a:cs typeface="Arial" charset="0"/>
              </a:rPr>
              <a:t>Creating Alarms</a:t>
            </a:r>
          </a:p>
          <a:p>
            <a:pPr lvl="1" eaLnBrk="1" hangingPunct="1">
              <a:buFont typeface="Arial" charset="0"/>
              <a:buChar char="•"/>
            </a:pPr>
            <a:r>
              <a:rPr lang="en-US" sz="2800" dirty="0" smtClean="0">
                <a:latin typeface="Arial" charset="0"/>
                <a:cs typeface="Arial" charset="0"/>
              </a:rPr>
              <a:t>Alarm Settings, Conditions and Actions</a:t>
            </a:r>
          </a:p>
          <a:p>
            <a:pPr lvl="1" eaLnBrk="1" hangingPunct="1">
              <a:buFont typeface="Arial" charset="0"/>
              <a:buChar char="•"/>
            </a:pPr>
            <a:r>
              <a:rPr lang="en-US" sz="2800" dirty="0" smtClean="0">
                <a:latin typeface="Arial" charset="0"/>
                <a:cs typeface="Arial" charset="0"/>
              </a:rPr>
              <a:t>Alarm Logs</a:t>
            </a:r>
          </a:p>
          <a:p>
            <a:pPr lvl="1" eaLnBrk="1" hangingPunct="1">
              <a:buFont typeface="Arial" charset="0"/>
              <a:buChar char="•"/>
            </a:pPr>
            <a:r>
              <a:rPr lang="en-US" sz="2800" dirty="0" smtClean="0">
                <a:latin typeface="Arial" charset="0"/>
                <a:cs typeface="Arial" charset="0"/>
              </a:rPr>
              <a:t>Triggered Alarms View</a:t>
            </a:r>
          </a:p>
          <a:p>
            <a:pPr lvl="1" eaLnBrk="1" hangingPunct="1">
              <a:buFont typeface="Arial" charset="0"/>
              <a:buChar char="•"/>
            </a:pPr>
            <a:endParaRPr lang="en-US" sz="2800" dirty="0" smtClean="0">
              <a:latin typeface="Arial" charset="0"/>
              <a:cs typeface="Arial" charset="0"/>
            </a:endParaRPr>
          </a:p>
          <a:p>
            <a:pPr eaLnBrk="1" hangingPunct="1"/>
            <a:endParaRPr lang="en-US" sz="32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Alarms and Notifications</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096000" y="3186816"/>
            <a:ext cx="2438400" cy="32634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Triggered Alarms – Condition Tab</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8" name="TextBox 7"/>
          <p:cNvSpPr txBox="1"/>
          <p:nvPr/>
        </p:nvSpPr>
        <p:spPr>
          <a:xfrm>
            <a:off x="304800" y="2209800"/>
            <a:ext cx="8534400" cy="707886"/>
          </a:xfrm>
          <a:prstGeom prst="rect">
            <a:avLst/>
          </a:prstGeom>
          <a:noFill/>
        </p:spPr>
        <p:txBody>
          <a:bodyPr wrap="square" rtlCol="0">
            <a:spAutoFit/>
          </a:bodyPr>
          <a:lstStyle/>
          <a:p>
            <a:pPr algn="ctr"/>
            <a:r>
              <a:rPr lang="en-US" sz="2000" dirty="0"/>
              <a:t>The </a:t>
            </a:r>
            <a:r>
              <a:rPr lang="en-US" sz="2000" dirty="0" smtClean="0"/>
              <a:t>Actions </a:t>
            </a:r>
            <a:r>
              <a:rPr lang="en-US" sz="2000" dirty="0"/>
              <a:t>tab </a:t>
            </a:r>
            <a:r>
              <a:rPr lang="en-US" sz="2000" dirty="0" smtClean="0"/>
              <a:t>provides what actions have been taken for the selected/highlighted alarm that was triggered.</a:t>
            </a:r>
            <a:endParaRPr lang="en-US" sz="2000" dirty="0"/>
          </a:p>
        </p:txBody>
      </p:sp>
      <p:pic>
        <p:nvPicPr>
          <p:cNvPr id="3" name="Picture 2" descr="actions_triggered_ala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400394"/>
            <a:ext cx="8686800" cy="2314606"/>
          </a:xfrm>
          <a:prstGeom prst="rect">
            <a:avLst/>
          </a:prstGeom>
          <a:ln>
            <a:solidFill>
              <a:srgbClr val="000000"/>
            </a:solidFill>
          </a:ln>
        </p:spPr>
      </p:pic>
    </p:spTree>
    <p:extLst>
      <p:ext uri="{BB962C8B-B14F-4D97-AF65-F5344CB8AC3E}">
        <p14:creationId xmlns:p14="http://schemas.microsoft.com/office/powerpoint/2010/main" val="190178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1400" dirty="0"/>
              <a:t>When an alarm is triggered, it </a:t>
            </a:r>
            <a:r>
              <a:rPr lang="en-US" sz="1400" dirty="0" smtClean="0"/>
              <a:t>is automatically </a:t>
            </a:r>
            <a:r>
              <a:rPr lang="en-US" sz="1400" dirty="0" smtClean="0"/>
              <a:t>added </a:t>
            </a:r>
            <a:r>
              <a:rPr lang="en-US" sz="1400" dirty="0"/>
              <a:t>to the Alarms log, located in the pane under the System </a:t>
            </a:r>
            <a:r>
              <a:rPr lang="en-US" sz="1400" dirty="0" smtClean="0"/>
              <a:t>Navigation Tree </a:t>
            </a:r>
            <a:r>
              <a:rPr lang="en-US" sz="1400" dirty="0"/>
              <a:t>pane, as well as the Triggered Alarms View. </a:t>
            </a:r>
          </a:p>
          <a:p>
            <a:endParaRPr lang="en-US" sz="1400"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Tree>
    <p:extLst>
      <p:ext uri="{BB962C8B-B14F-4D97-AF65-F5344CB8AC3E}">
        <p14:creationId xmlns:p14="http://schemas.microsoft.com/office/powerpoint/2010/main" val="3254331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Alarms are automatically escalated if they are not acknowledged within 60 minutes? </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Tree>
    <p:extLst>
      <p:ext uri="{BB962C8B-B14F-4D97-AF65-F5344CB8AC3E}">
        <p14:creationId xmlns:p14="http://schemas.microsoft.com/office/powerpoint/2010/main" val="188111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8:  Alarms</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dirty="0" smtClean="0"/>
              <a:t>Alarms and Notifications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304800" y="1010483"/>
            <a:ext cx="8458200" cy="5078314"/>
          </a:xfrm>
          <a:prstGeom prst="rect">
            <a:avLst/>
          </a:prstGeom>
        </p:spPr>
        <p:txBody>
          <a:bodyPr wrap="square">
            <a:spAutoFit/>
          </a:bodyPr>
          <a:lstStyle/>
          <a:p>
            <a:pPr marL="285750" indent="-285750">
              <a:spcAft>
                <a:spcPts val="1200"/>
              </a:spcAft>
              <a:buFont typeface="Arial"/>
              <a:buChar char="•"/>
            </a:pPr>
            <a:r>
              <a:rPr lang="en-US" dirty="0"/>
              <a:t>The Alarm feature allows you to set up the system to provide real-time alarms when a condition that you define occurs. </a:t>
            </a:r>
            <a:endParaRPr lang="en-US" dirty="0" smtClean="0"/>
          </a:p>
          <a:p>
            <a:pPr marL="285750" indent="-285750">
              <a:spcAft>
                <a:spcPts val="1200"/>
              </a:spcAft>
              <a:buFont typeface="Arial"/>
              <a:buChar char="•"/>
            </a:pPr>
            <a:r>
              <a:rPr lang="en-US" dirty="0" smtClean="0"/>
              <a:t>When </a:t>
            </a:r>
            <a:r>
              <a:rPr lang="en-US" dirty="0"/>
              <a:t>an alarm is triggered, it automatically is added to the Alarms log, located in the pane under the System Navigation Tree pane, as well as the Triggered Alarms View. </a:t>
            </a:r>
            <a:endParaRPr lang="en-US" dirty="0" smtClean="0"/>
          </a:p>
          <a:p>
            <a:pPr marL="285750" indent="-285750">
              <a:spcAft>
                <a:spcPts val="1200"/>
              </a:spcAft>
              <a:buFont typeface="Arial"/>
              <a:buChar char="•"/>
            </a:pPr>
            <a:r>
              <a:rPr lang="en-US" dirty="0" smtClean="0"/>
              <a:t>You </a:t>
            </a:r>
            <a:r>
              <a:rPr lang="en-US" dirty="0"/>
              <a:t>can configure an Alarm action </a:t>
            </a:r>
            <a:r>
              <a:rPr lang="en-US" dirty="0" smtClean="0"/>
              <a:t>to: </a:t>
            </a:r>
          </a:p>
          <a:p>
            <a:pPr marL="742950" lvl="1" indent="-285750">
              <a:spcAft>
                <a:spcPts val="1200"/>
              </a:spcAft>
              <a:buFont typeface="Arial"/>
              <a:buChar char="•"/>
            </a:pPr>
            <a:r>
              <a:rPr lang="en-US" dirty="0"/>
              <a:t>L</a:t>
            </a:r>
            <a:r>
              <a:rPr lang="en-US" dirty="0" smtClean="0"/>
              <a:t>og </a:t>
            </a:r>
            <a:r>
              <a:rPr lang="en-US" dirty="0"/>
              <a:t>an event to the </a:t>
            </a:r>
            <a:r>
              <a:rPr lang="en-US" dirty="0" smtClean="0"/>
              <a:t>ESM</a:t>
            </a:r>
            <a:endParaRPr lang="en-US" dirty="0"/>
          </a:p>
          <a:p>
            <a:pPr marL="742950" lvl="1" indent="-285750">
              <a:spcAft>
                <a:spcPts val="1200"/>
              </a:spcAft>
              <a:buFont typeface="Arial"/>
              <a:buChar char="•"/>
            </a:pPr>
            <a:r>
              <a:rPr lang="en-US" dirty="0"/>
              <a:t>P</a:t>
            </a:r>
            <a:r>
              <a:rPr lang="en-US" dirty="0" smtClean="0"/>
              <a:t>rovide </a:t>
            </a:r>
            <a:r>
              <a:rPr lang="en-US" dirty="0"/>
              <a:t>a visual and auditory </a:t>
            </a:r>
            <a:r>
              <a:rPr lang="en-US" dirty="0" smtClean="0"/>
              <a:t>alert</a:t>
            </a:r>
          </a:p>
          <a:p>
            <a:pPr marL="742950" lvl="1" indent="-285750">
              <a:spcAft>
                <a:spcPts val="1200"/>
              </a:spcAft>
              <a:buFont typeface="Arial"/>
              <a:buChar char="•"/>
            </a:pPr>
            <a:r>
              <a:rPr lang="en-US" dirty="0"/>
              <a:t>C</a:t>
            </a:r>
            <a:r>
              <a:rPr lang="en-US" dirty="0" smtClean="0"/>
              <a:t>reate </a:t>
            </a:r>
            <a:r>
              <a:rPr lang="en-US" dirty="0"/>
              <a:t>a case for a specific person or </a:t>
            </a:r>
            <a:r>
              <a:rPr lang="en-US" dirty="0" smtClean="0"/>
              <a:t>group</a:t>
            </a:r>
            <a:endParaRPr lang="en-US" dirty="0"/>
          </a:p>
          <a:p>
            <a:pPr marL="742950" lvl="1" indent="-285750">
              <a:spcAft>
                <a:spcPts val="1200"/>
              </a:spcAft>
              <a:buFont typeface="Arial"/>
              <a:buChar char="•"/>
            </a:pPr>
            <a:r>
              <a:rPr lang="en-US" dirty="0"/>
              <a:t>E</a:t>
            </a:r>
            <a:r>
              <a:rPr lang="en-US" dirty="0" smtClean="0"/>
              <a:t>xecute </a:t>
            </a:r>
            <a:r>
              <a:rPr lang="en-US" dirty="0"/>
              <a:t>a </a:t>
            </a:r>
            <a:r>
              <a:rPr lang="en-US" dirty="0" smtClean="0"/>
              <a:t>script</a:t>
            </a:r>
            <a:endParaRPr lang="en-US" dirty="0"/>
          </a:p>
          <a:p>
            <a:pPr marL="742950" lvl="1" indent="-285750">
              <a:spcAft>
                <a:spcPts val="1200"/>
              </a:spcAft>
              <a:buFont typeface="Arial"/>
              <a:buChar char="•"/>
            </a:pPr>
            <a:r>
              <a:rPr lang="en-US" dirty="0"/>
              <a:t>U</a:t>
            </a:r>
            <a:r>
              <a:rPr lang="en-US" dirty="0" smtClean="0"/>
              <a:t>pdate </a:t>
            </a:r>
            <a:r>
              <a:rPr lang="en-US" dirty="0"/>
              <a:t>a </a:t>
            </a:r>
            <a:r>
              <a:rPr lang="en-US" dirty="0" smtClean="0"/>
              <a:t>Watchlist</a:t>
            </a:r>
            <a:endParaRPr lang="en-US" dirty="0"/>
          </a:p>
          <a:p>
            <a:pPr marL="742950" lvl="1" indent="-285750">
              <a:spcAft>
                <a:spcPts val="1200"/>
              </a:spcAft>
              <a:buFont typeface="Arial"/>
              <a:buChar char="•"/>
            </a:pPr>
            <a:r>
              <a:rPr lang="en-US" dirty="0"/>
              <a:t>S</a:t>
            </a:r>
            <a:r>
              <a:rPr lang="en-US" dirty="0" smtClean="0"/>
              <a:t>end </a:t>
            </a:r>
            <a:r>
              <a:rPr lang="en-US" dirty="0"/>
              <a:t>an event to </a:t>
            </a:r>
            <a:r>
              <a:rPr lang="en-US" dirty="0" smtClean="0"/>
              <a:t>remedy</a:t>
            </a:r>
            <a:endParaRPr lang="en-US" dirty="0"/>
          </a:p>
          <a:p>
            <a:pPr marL="742950" lvl="1" indent="-285750">
              <a:spcAft>
                <a:spcPts val="1200"/>
              </a:spcAft>
              <a:buFont typeface="Arial"/>
              <a:buChar char="•"/>
            </a:pPr>
            <a:r>
              <a:rPr lang="en-US" dirty="0"/>
              <a:t>S</a:t>
            </a:r>
            <a:r>
              <a:rPr lang="en-US" dirty="0" smtClean="0"/>
              <a:t>end </a:t>
            </a:r>
            <a:r>
              <a:rPr lang="en-US" dirty="0"/>
              <a:t>a text or </a:t>
            </a:r>
            <a:r>
              <a:rPr lang="en-US" dirty="0" smtClean="0"/>
              <a:t>email </a:t>
            </a:r>
            <a:endParaRPr lang="en-US" dirty="0"/>
          </a:p>
        </p:txBody>
      </p:sp>
      <p:pic>
        <p:nvPicPr>
          <p:cNvPr id="3" name="Picture 2" descr="RedAlar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971800"/>
            <a:ext cx="3251200" cy="3251200"/>
          </a:xfrm>
          <a:prstGeom prst="rect">
            <a:avLst/>
          </a:prstGeom>
        </p:spPr>
      </p:pic>
    </p:spTree>
    <p:extLst>
      <p:ext uri="{BB962C8B-B14F-4D97-AF65-F5344CB8AC3E}">
        <p14:creationId xmlns:p14="http://schemas.microsoft.com/office/powerpoint/2010/main" val="126609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Alarms</a:t>
            </a:r>
            <a:endParaRPr lang="en-US" dirty="0"/>
          </a:p>
        </p:txBody>
      </p:sp>
      <p:sp>
        <p:nvSpPr>
          <p:cNvPr id="3" name="Content Placeholder 2"/>
          <p:cNvSpPr>
            <a:spLocks noGrp="1"/>
          </p:cNvSpPr>
          <p:nvPr>
            <p:ph idx="1"/>
          </p:nvPr>
        </p:nvSpPr>
        <p:spPr>
          <a:xfrm>
            <a:off x="71437" y="685800"/>
            <a:ext cx="8996363" cy="2057400"/>
          </a:xfrm>
        </p:spPr>
        <p:txBody>
          <a:bodyPr/>
          <a:lstStyle/>
          <a:p>
            <a:pPr marL="0" indent="0" algn="ctr">
              <a:buNone/>
            </a:pPr>
            <a:r>
              <a:rPr lang="en-US" sz="4000" dirty="0" smtClean="0"/>
              <a:t>Alarms are </a:t>
            </a:r>
            <a:r>
              <a:rPr lang="en-US" sz="4000" dirty="0" smtClean="0">
                <a:solidFill>
                  <a:srgbClr val="A50026"/>
                </a:solidFill>
              </a:rPr>
              <a:t>GREAT</a:t>
            </a:r>
            <a:r>
              <a:rPr lang="en-US" sz="4000" dirty="0" smtClean="0"/>
              <a:t> for taking some sort of action when a </a:t>
            </a:r>
            <a:r>
              <a:rPr lang="en-US" sz="4000" dirty="0" smtClean="0">
                <a:solidFill>
                  <a:srgbClr val="A50026"/>
                </a:solidFill>
              </a:rPr>
              <a:t>HIGH</a:t>
            </a:r>
            <a:r>
              <a:rPr lang="en-US" sz="4000" dirty="0" smtClean="0"/>
              <a:t> Priority Event Occurs</a:t>
            </a:r>
            <a:endParaRPr lang="en-US" sz="4000"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ale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819400"/>
            <a:ext cx="3962400" cy="3302000"/>
          </a:xfrm>
          <a:prstGeom prst="rect">
            <a:avLst/>
          </a:prstGeom>
        </p:spPr>
      </p:pic>
    </p:spTree>
    <p:extLst>
      <p:ext uri="{BB962C8B-B14F-4D97-AF65-F5344CB8AC3E}">
        <p14:creationId xmlns:p14="http://schemas.microsoft.com/office/powerpoint/2010/main" val="184897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Alarm</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7" name="Rectangle 6"/>
          <p:cNvSpPr/>
          <p:nvPr/>
        </p:nvSpPr>
        <p:spPr>
          <a:xfrm>
            <a:off x="4419600" y="3352800"/>
            <a:ext cx="4572000" cy="2923878"/>
          </a:xfrm>
          <a:prstGeom prst="rect">
            <a:avLst/>
          </a:prstGeom>
        </p:spPr>
        <p:txBody>
          <a:bodyPr wrap="square">
            <a:spAutoFit/>
          </a:bodyPr>
          <a:lstStyle/>
          <a:p>
            <a:pPr marL="285750" indent="-285750">
              <a:spcAft>
                <a:spcPts val="1200"/>
              </a:spcAft>
              <a:buFont typeface="Arial"/>
              <a:buChar char="•"/>
              <a:defRPr/>
            </a:pPr>
            <a:r>
              <a:rPr lang="en-US" dirty="0"/>
              <a:t>Alarms can be created </a:t>
            </a:r>
            <a:r>
              <a:rPr lang="en-US" dirty="0" smtClean="0"/>
              <a:t>by </a:t>
            </a:r>
          </a:p>
          <a:p>
            <a:pPr marL="742950" lvl="1" indent="-285750">
              <a:spcAft>
                <a:spcPts val="1200"/>
              </a:spcAft>
              <a:buFont typeface="Arial"/>
              <a:buChar char="•"/>
              <a:defRPr/>
            </a:pPr>
            <a:r>
              <a:rPr lang="en-US" dirty="0"/>
              <a:t>S</a:t>
            </a:r>
            <a:r>
              <a:rPr lang="en-US" dirty="0" smtClean="0"/>
              <a:t>electing </a:t>
            </a:r>
            <a:r>
              <a:rPr lang="en-US" dirty="0"/>
              <a:t>the desired event from any </a:t>
            </a:r>
            <a:r>
              <a:rPr lang="en-US" dirty="0" smtClean="0"/>
              <a:t>view</a:t>
            </a:r>
          </a:p>
          <a:p>
            <a:pPr marL="742950" lvl="1" indent="-285750">
              <a:spcAft>
                <a:spcPts val="1200"/>
              </a:spcAft>
              <a:buFont typeface="Arial"/>
              <a:buChar char="•"/>
              <a:defRPr/>
            </a:pPr>
            <a:r>
              <a:rPr lang="en-US" dirty="0"/>
              <a:t>T</a:t>
            </a:r>
            <a:r>
              <a:rPr lang="en-US" dirty="0" smtClean="0"/>
              <a:t>hrough </a:t>
            </a:r>
            <a:r>
              <a:rPr lang="en-US" dirty="0"/>
              <a:t>the ESM Alarm properties </a:t>
            </a:r>
            <a:r>
              <a:rPr lang="en-US" dirty="0" smtClean="0"/>
              <a:t>screen</a:t>
            </a:r>
          </a:p>
          <a:p>
            <a:pPr marL="742950" lvl="1" indent="-285750">
              <a:spcAft>
                <a:spcPts val="1200"/>
              </a:spcAft>
              <a:buFont typeface="Arial"/>
              <a:buChar char="•"/>
              <a:defRPr/>
            </a:pPr>
            <a:r>
              <a:rPr lang="en-US" dirty="0" smtClean="0"/>
              <a:t>Selecting a rule from Policy Manger and adding an alarm</a:t>
            </a:r>
            <a:endParaRPr lang="en-US" dirty="0"/>
          </a:p>
          <a:p>
            <a:pPr marL="285750" indent="-285750">
              <a:spcAft>
                <a:spcPts val="1200"/>
              </a:spcAft>
              <a:buFont typeface="Arial"/>
              <a:buChar char="•"/>
              <a:defRPr/>
            </a:pPr>
            <a:endParaRPr lang="en-US" dirty="0"/>
          </a:p>
        </p:txBody>
      </p:sp>
      <p:pic>
        <p:nvPicPr>
          <p:cNvPr id="5" name="Picture 4" descr="alarm_policy_manag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514600"/>
            <a:ext cx="2566988" cy="558800"/>
          </a:xfrm>
          <a:prstGeom prst="rect">
            <a:avLst/>
          </a:prstGeom>
          <a:ln>
            <a:solidFill>
              <a:srgbClr val="000000"/>
            </a:solidFill>
          </a:ln>
        </p:spPr>
      </p:pic>
      <p:pic>
        <p:nvPicPr>
          <p:cNvPr id="6" name="Picture 5" descr="alarm_cre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396112"/>
            <a:ext cx="4114799" cy="4233288"/>
          </a:xfrm>
          <a:prstGeom prst="rect">
            <a:avLst/>
          </a:prstGeom>
          <a:ln>
            <a:solidFill>
              <a:srgbClr val="000000"/>
            </a:solidFill>
          </a:ln>
        </p:spPr>
      </p:pic>
      <p:pic>
        <p:nvPicPr>
          <p:cNvPr id="8" name="Picture 7" descr="esm_alarm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03" y="685800"/>
            <a:ext cx="7717194" cy="1524000"/>
          </a:xfrm>
          <a:prstGeom prst="rect">
            <a:avLst/>
          </a:prstGeom>
          <a:ln>
            <a:solidFill>
              <a:srgbClr val="000000"/>
            </a:solidFill>
          </a:ln>
        </p:spPr>
      </p:pic>
      <p:sp>
        <p:nvSpPr>
          <p:cNvPr id="10" name="Rectangle 9"/>
          <p:cNvSpPr/>
          <p:nvPr/>
        </p:nvSpPr>
        <p:spPr bwMode="auto">
          <a:xfrm>
            <a:off x="5410200" y="2514600"/>
            <a:ext cx="533400" cy="5334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1" name="Rectangle 10"/>
          <p:cNvSpPr/>
          <p:nvPr/>
        </p:nvSpPr>
        <p:spPr bwMode="auto">
          <a:xfrm>
            <a:off x="7315005" y="998941"/>
            <a:ext cx="1143391" cy="364319"/>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12" name="Rectangle 11"/>
          <p:cNvSpPr/>
          <p:nvPr/>
        </p:nvSpPr>
        <p:spPr bwMode="auto">
          <a:xfrm>
            <a:off x="304800" y="4323165"/>
            <a:ext cx="1828800" cy="248835"/>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21816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7" name="Rectangle 6"/>
          <p:cNvSpPr/>
          <p:nvPr/>
        </p:nvSpPr>
        <p:spPr>
          <a:xfrm>
            <a:off x="6324600" y="2430720"/>
            <a:ext cx="2819400" cy="2369880"/>
          </a:xfrm>
          <a:prstGeom prst="rect">
            <a:avLst/>
          </a:prstGeom>
        </p:spPr>
        <p:txBody>
          <a:bodyPr wrap="square">
            <a:spAutoFit/>
          </a:bodyPr>
          <a:lstStyle/>
          <a:p>
            <a:pPr marL="285750" indent="-285750">
              <a:spcAft>
                <a:spcPts val="1200"/>
              </a:spcAft>
              <a:buFont typeface="Arial"/>
              <a:buChar char="•"/>
              <a:defRPr/>
            </a:pPr>
            <a:r>
              <a:rPr lang="en-US" dirty="0"/>
              <a:t>The Alarm </a:t>
            </a:r>
            <a:r>
              <a:rPr lang="en-US" dirty="0" smtClean="0"/>
              <a:t>Settings screen has 4 tabs:</a:t>
            </a:r>
          </a:p>
          <a:p>
            <a:pPr marL="742950" lvl="1" indent="-285750">
              <a:spcAft>
                <a:spcPts val="1200"/>
              </a:spcAft>
              <a:buFont typeface="Arial"/>
              <a:buChar char="•"/>
              <a:defRPr/>
            </a:pPr>
            <a:r>
              <a:rPr lang="en-US" dirty="0" smtClean="0"/>
              <a:t>Summary</a:t>
            </a:r>
          </a:p>
          <a:p>
            <a:pPr marL="742950" lvl="1" indent="-285750">
              <a:spcAft>
                <a:spcPts val="1200"/>
              </a:spcAft>
              <a:buFont typeface="Arial"/>
              <a:buChar char="•"/>
              <a:defRPr/>
            </a:pPr>
            <a:r>
              <a:rPr lang="en-US" dirty="0" smtClean="0"/>
              <a:t>Condition</a:t>
            </a:r>
          </a:p>
          <a:p>
            <a:pPr marL="742950" lvl="1" indent="-285750">
              <a:spcAft>
                <a:spcPts val="1200"/>
              </a:spcAft>
              <a:buFont typeface="Arial"/>
              <a:buChar char="•"/>
              <a:defRPr/>
            </a:pPr>
            <a:r>
              <a:rPr lang="en-US" dirty="0" smtClean="0"/>
              <a:t>Actions</a:t>
            </a:r>
          </a:p>
          <a:p>
            <a:pPr marL="742950" lvl="1" indent="-285750">
              <a:spcAft>
                <a:spcPts val="1200"/>
              </a:spcAft>
              <a:buFont typeface="Arial"/>
              <a:buChar char="•"/>
              <a:defRPr/>
            </a:pPr>
            <a:r>
              <a:rPr lang="en-US" dirty="0" smtClean="0"/>
              <a:t>Escalation</a:t>
            </a:r>
          </a:p>
        </p:txBody>
      </p:sp>
      <p:pic>
        <p:nvPicPr>
          <p:cNvPr id="3" name="Picture 2" descr="Alarm 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828073"/>
            <a:ext cx="6151580" cy="4496527"/>
          </a:xfrm>
          <a:prstGeom prst="rect">
            <a:avLst/>
          </a:prstGeom>
          <a:ln>
            <a:solidFill>
              <a:srgbClr val="000000"/>
            </a:solidFill>
          </a:ln>
        </p:spPr>
      </p:pic>
      <p:sp>
        <p:nvSpPr>
          <p:cNvPr id="6" name="Rectangle 5"/>
          <p:cNvSpPr/>
          <p:nvPr/>
        </p:nvSpPr>
        <p:spPr bwMode="auto">
          <a:xfrm>
            <a:off x="141854" y="2037165"/>
            <a:ext cx="2677546" cy="248835"/>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
        <p:nvSpPr>
          <p:cNvPr id="5" name="TextBox 4"/>
          <p:cNvSpPr txBox="1"/>
          <p:nvPr/>
        </p:nvSpPr>
        <p:spPr>
          <a:xfrm>
            <a:off x="342900" y="801469"/>
            <a:ext cx="8458200" cy="646331"/>
          </a:xfrm>
          <a:prstGeom prst="rect">
            <a:avLst/>
          </a:prstGeom>
          <a:noFill/>
        </p:spPr>
        <p:txBody>
          <a:bodyPr wrap="square" rtlCol="0">
            <a:spAutoFit/>
          </a:bodyPr>
          <a:lstStyle/>
          <a:p>
            <a:pPr algn="ctr"/>
            <a:r>
              <a:rPr lang="en-US" dirty="0"/>
              <a:t>The ability to add an alarm is available to users with administrator privileges and any user belonging to an access group with the Alarm Management privilege</a:t>
            </a:r>
            <a:r>
              <a:rPr lang="en-US" dirty="0" smtClean="0"/>
              <a:t>.</a:t>
            </a:r>
            <a:endParaRPr lang="en-US" dirty="0"/>
          </a:p>
        </p:txBody>
      </p:sp>
    </p:spTree>
    <p:extLst>
      <p:ext uri="{BB962C8B-B14F-4D97-AF65-F5344CB8AC3E}">
        <p14:creationId xmlns:p14="http://schemas.microsoft.com/office/powerpoint/2010/main" val="394602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Settings - Summary</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pic>
        <p:nvPicPr>
          <p:cNvPr id="5" name="Picture 4" descr="Alarm 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74700"/>
            <a:ext cx="4800600" cy="5702300"/>
          </a:xfrm>
          <a:prstGeom prst="rect">
            <a:avLst/>
          </a:prstGeom>
          <a:ln>
            <a:solidFill>
              <a:srgbClr val="000000"/>
            </a:solidFill>
          </a:ln>
        </p:spPr>
      </p:pic>
      <p:sp>
        <p:nvSpPr>
          <p:cNvPr id="7" name="TextBox 6"/>
          <p:cNvSpPr txBox="1"/>
          <p:nvPr/>
        </p:nvSpPr>
        <p:spPr>
          <a:xfrm>
            <a:off x="5334000" y="893087"/>
            <a:ext cx="3505200" cy="5355313"/>
          </a:xfrm>
          <a:prstGeom prst="rect">
            <a:avLst/>
          </a:prstGeom>
          <a:noFill/>
        </p:spPr>
        <p:txBody>
          <a:bodyPr wrap="square" rtlCol="0">
            <a:spAutoFit/>
          </a:bodyPr>
          <a:lstStyle/>
          <a:p>
            <a:r>
              <a:rPr lang="en-US" b="1" dirty="0" smtClean="0"/>
              <a:t>Name</a:t>
            </a:r>
            <a:r>
              <a:rPr lang="en-US" dirty="0" smtClean="0"/>
              <a:t> </a:t>
            </a:r>
            <a:r>
              <a:rPr lang="en-US" dirty="0"/>
              <a:t>– The name of the alarm, this will show in email and other notifications</a:t>
            </a:r>
            <a:r>
              <a:rPr lang="en-US" dirty="0" smtClean="0"/>
              <a:t>.</a:t>
            </a:r>
          </a:p>
          <a:p>
            <a:endParaRPr lang="en-US" dirty="0"/>
          </a:p>
          <a:p>
            <a:r>
              <a:rPr lang="en-US" b="1" dirty="0"/>
              <a:t>Condition</a:t>
            </a:r>
            <a:r>
              <a:rPr lang="en-US" dirty="0"/>
              <a:t> – A hyperlink to the conditions tab</a:t>
            </a:r>
            <a:r>
              <a:rPr lang="en-US" dirty="0" smtClean="0"/>
              <a:t>.</a:t>
            </a:r>
          </a:p>
          <a:p>
            <a:endParaRPr lang="en-US" dirty="0"/>
          </a:p>
          <a:p>
            <a:r>
              <a:rPr lang="en-US" b="1" dirty="0"/>
              <a:t>Actions</a:t>
            </a:r>
            <a:r>
              <a:rPr lang="en-US" dirty="0"/>
              <a:t> – A hyperlink to the actions tab.</a:t>
            </a:r>
          </a:p>
          <a:p>
            <a:endParaRPr lang="en-US" b="1" dirty="0" smtClean="0"/>
          </a:p>
          <a:p>
            <a:r>
              <a:rPr lang="en-US" b="1" dirty="0" smtClean="0"/>
              <a:t>Assignee</a:t>
            </a:r>
            <a:r>
              <a:rPr lang="en-US" dirty="0" smtClean="0"/>
              <a:t> </a:t>
            </a:r>
            <a:r>
              <a:rPr lang="en-US" dirty="0"/>
              <a:t>– The person to whom the alarm is assigned</a:t>
            </a:r>
            <a:r>
              <a:rPr lang="en-US" dirty="0" smtClean="0"/>
              <a:t>.</a:t>
            </a:r>
            <a:endParaRPr lang="en-US" dirty="0"/>
          </a:p>
          <a:p>
            <a:endParaRPr lang="en-US" b="1" dirty="0" smtClean="0"/>
          </a:p>
          <a:p>
            <a:r>
              <a:rPr lang="en-US" b="1" dirty="0" smtClean="0"/>
              <a:t>Severity</a:t>
            </a:r>
            <a:r>
              <a:rPr lang="en-US" dirty="0" smtClean="0"/>
              <a:t> </a:t>
            </a:r>
            <a:r>
              <a:rPr lang="en-US" dirty="0"/>
              <a:t>– The alarm severity, 0 – 100.</a:t>
            </a:r>
          </a:p>
          <a:p>
            <a:endParaRPr lang="en-US" b="1" dirty="0" smtClean="0"/>
          </a:p>
          <a:p>
            <a:r>
              <a:rPr lang="en-US" b="1" dirty="0" smtClean="0"/>
              <a:t>Enabled</a:t>
            </a:r>
            <a:r>
              <a:rPr lang="en-US" dirty="0" smtClean="0"/>
              <a:t> </a:t>
            </a:r>
            <a:r>
              <a:rPr lang="en-US" dirty="0"/>
              <a:t>– If unchecked the alarm actions will </a:t>
            </a:r>
            <a:r>
              <a:rPr lang="en-US" dirty="0" smtClean="0"/>
              <a:t>not </a:t>
            </a:r>
            <a:r>
              <a:rPr lang="en-US" dirty="0"/>
              <a:t>trigger in response to a match.</a:t>
            </a:r>
          </a:p>
        </p:txBody>
      </p:sp>
      <p:sp>
        <p:nvSpPr>
          <p:cNvPr id="6" name="Rectangle 5"/>
          <p:cNvSpPr/>
          <p:nvPr/>
        </p:nvSpPr>
        <p:spPr bwMode="auto">
          <a:xfrm>
            <a:off x="211912" y="1092201"/>
            <a:ext cx="566777"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53354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Setting - Conditions</a:t>
            </a:r>
            <a:endParaRPr lang="en-US" dirty="0"/>
          </a:p>
        </p:txBody>
      </p:sp>
      <p:sp>
        <p:nvSpPr>
          <p:cNvPr id="4" name="Footer Placeholder 3"/>
          <p:cNvSpPr>
            <a:spLocks noGrp="1"/>
          </p:cNvSpPr>
          <p:nvPr>
            <p:ph type="ftr" sz="quarter" idx="3"/>
          </p:nvPr>
        </p:nvSpPr>
        <p:spPr/>
        <p:txBody>
          <a:bodyPr/>
          <a:lstStyle/>
          <a:p>
            <a:pPr algn="r"/>
            <a:r>
              <a:rPr lang="en-US" dirty="0" smtClean="0"/>
              <a:t>Alarms and Notifications</a:t>
            </a:r>
            <a:endParaRPr lang="en-US" dirty="0"/>
          </a:p>
        </p:txBody>
      </p:sp>
      <p:sp>
        <p:nvSpPr>
          <p:cNvPr id="5" name="Rectangle 4"/>
          <p:cNvSpPr/>
          <p:nvPr/>
        </p:nvSpPr>
        <p:spPr>
          <a:xfrm>
            <a:off x="5537200" y="1247774"/>
            <a:ext cx="3429000" cy="4924426"/>
          </a:xfrm>
          <a:prstGeom prst="rect">
            <a:avLst/>
          </a:prstGeom>
        </p:spPr>
        <p:txBody>
          <a:bodyPr wrap="square">
            <a:spAutoFit/>
          </a:bodyPr>
          <a:lstStyle/>
          <a:p>
            <a:pPr marL="285750" indent="-285750">
              <a:spcAft>
                <a:spcPts val="1200"/>
              </a:spcAft>
              <a:buFont typeface="Arial"/>
              <a:buChar char="•"/>
            </a:pPr>
            <a:r>
              <a:rPr lang="en-US" dirty="0"/>
              <a:t>The condition </a:t>
            </a:r>
            <a:r>
              <a:rPr lang="en-US" dirty="0" smtClean="0"/>
              <a:t>is considered the </a:t>
            </a:r>
            <a:r>
              <a:rPr lang="en-US" dirty="0"/>
              <a:t>trigger for the alarm based on the type selected</a:t>
            </a:r>
            <a:r>
              <a:rPr lang="en-US" dirty="0" smtClean="0"/>
              <a:t>.</a:t>
            </a:r>
            <a:endParaRPr lang="en-US" dirty="0"/>
          </a:p>
          <a:p>
            <a:pPr marL="285750" indent="-285750">
              <a:spcAft>
                <a:spcPts val="1200"/>
              </a:spcAft>
              <a:buFont typeface="Arial"/>
              <a:buChar char="•"/>
            </a:pPr>
            <a:r>
              <a:rPr lang="en-US" dirty="0"/>
              <a:t>Type – Select the condition type. Each type will have its own parameters.</a:t>
            </a:r>
          </a:p>
          <a:p>
            <a:pPr marL="628650" lvl="1" indent="-171450">
              <a:spcAft>
                <a:spcPts val="1200"/>
              </a:spcAft>
              <a:buFont typeface="Arial" pitchFamily="34" charset="0"/>
              <a:buChar char="•"/>
            </a:pPr>
            <a:r>
              <a:rPr lang="en-US" dirty="0"/>
              <a:t>Deviation from baseline</a:t>
            </a:r>
          </a:p>
          <a:p>
            <a:pPr marL="628650" lvl="1" indent="-171450">
              <a:spcAft>
                <a:spcPts val="1200"/>
              </a:spcAft>
              <a:buFont typeface="Arial" pitchFamily="34" charset="0"/>
              <a:buChar char="•"/>
            </a:pPr>
            <a:r>
              <a:rPr lang="en-US" dirty="0"/>
              <a:t>Device Failure</a:t>
            </a:r>
          </a:p>
          <a:p>
            <a:pPr marL="628650" lvl="1" indent="-171450">
              <a:spcAft>
                <a:spcPts val="1200"/>
              </a:spcAft>
              <a:buFont typeface="Arial" pitchFamily="34" charset="0"/>
              <a:buChar char="•"/>
            </a:pPr>
            <a:r>
              <a:rPr lang="en-US" dirty="0"/>
              <a:t>Device Status Change</a:t>
            </a:r>
          </a:p>
          <a:p>
            <a:pPr marL="628650" lvl="1" indent="-171450">
              <a:spcAft>
                <a:spcPts val="1200"/>
              </a:spcAft>
              <a:buFont typeface="Arial" pitchFamily="34" charset="0"/>
              <a:buChar char="•"/>
            </a:pPr>
            <a:r>
              <a:rPr lang="en-US" dirty="0"/>
              <a:t>FIPS Failure</a:t>
            </a:r>
          </a:p>
          <a:p>
            <a:pPr marL="628650" lvl="1" indent="-171450">
              <a:spcAft>
                <a:spcPts val="1200"/>
              </a:spcAft>
              <a:buFont typeface="Arial" pitchFamily="34" charset="0"/>
              <a:buChar char="•"/>
            </a:pPr>
            <a:r>
              <a:rPr lang="en-US" dirty="0"/>
              <a:t>Field Match</a:t>
            </a:r>
          </a:p>
          <a:p>
            <a:pPr marL="628650" lvl="1" indent="-171450">
              <a:spcAft>
                <a:spcPts val="1200"/>
              </a:spcAft>
              <a:buFont typeface="Arial" pitchFamily="34" charset="0"/>
              <a:buChar char="•"/>
            </a:pPr>
            <a:r>
              <a:rPr lang="en-US" dirty="0"/>
              <a:t>HA Failure</a:t>
            </a:r>
          </a:p>
          <a:p>
            <a:pPr marL="628650" lvl="1" indent="-171450">
              <a:spcAft>
                <a:spcPts val="1200"/>
              </a:spcAft>
              <a:buFont typeface="Arial" pitchFamily="34" charset="0"/>
              <a:buChar char="•"/>
            </a:pPr>
            <a:r>
              <a:rPr lang="en-US" dirty="0"/>
              <a:t>Specified Event Rate</a:t>
            </a:r>
          </a:p>
        </p:txBody>
      </p:sp>
      <p:pic>
        <p:nvPicPr>
          <p:cNvPr id="6" name="Picture 5" descr="Alarm Settings_Condi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016000"/>
            <a:ext cx="5334000" cy="5308600"/>
          </a:xfrm>
          <a:prstGeom prst="rect">
            <a:avLst/>
          </a:prstGeom>
          <a:ln>
            <a:solidFill>
              <a:srgbClr val="000000"/>
            </a:solidFill>
          </a:ln>
        </p:spPr>
      </p:pic>
      <p:sp>
        <p:nvSpPr>
          <p:cNvPr id="7" name="Rectangle 6"/>
          <p:cNvSpPr/>
          <p:nvPr/>
        </p:nvSpPr>
        <p:spPr bwMode="auto">
          <a:xfrm>
            <a:off x="657461" y="1358900"/>
            <a:ext cx="623455" cy="228600"/>
          </a:xfrm>
          <a:prstGeom prst="rect">
            <a:avLst/>
          </a:prstGeom>
          <a:no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1913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8521</TotalTime>
  <Words>2819</Words>
  <Application>Microsoft Office PowerPoint</Application>
  <PresentationFormat>On-screen Show (4:3)</PresentationFormat>
  <Paragraphs>333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ProfServ_ILT_PPTemplate</vt:lpstr>
      <vt:lpstr>Alarms and Notifications</vt:lpstr>
      <vt:lpstr>Module Objectives</vt:lpstr>
      <vt:lpstr>Module Topics</vt:lpstr>
      <vt:lpstr>Alarms</vt:lpstr>
      <vt:lpstr>Alarms</vt:lpstr>
      <vt:lpstr>Create Alarm</vt:lpstr>
      <vt:lpstr>Alarm Settings</vt:lpstr>
      <vt:lpstr>Alarm Settings - Summary</vt:lpstr>
      <vt:lpstr>Alarm Setting - Conditions</vt:lpstr>
      <vt:lpstr>Alarm Settings – Condition Types</vt:lpstr>
      <vt:lpstr>Alarm Setting - Conditions</vt:lpstr>
      <vt:lpstr>Alarm Setting - Conditions</vt:lpstr>
      <vt:lpstr>Alarm Setting - Conditions</vt:lpstr>
      <vt:lpstr>Alarm Setting - Conditions</vt:lpstr>
      <vt:lpstr>Alarm Setting - Conditions</vt:lpstr>
      <vt:lpstr>Alarm Setting - Conditions</vt:lpstr>
      <vt:lpstr>Alarm Setting - Conditions</vt:lpstr>
      <vt:lpstr>Alarm Settings - Action</vt:lpstr>
      <vt:lpstr>Alarm Settings – Action Execute Script</vt:lpstr>
      <vt:lpstr>Alarm Settings - Action</vt:lpstr>
      <vt:lpstr>Alarm Settings Additional Notes</vt:lpstr>
      <vt:lpstr>Additional Alarm Options</vt:lpstr>
      <vt:lpstr>Alarms Log</vt:lpstr>
      <vt:lpstr>Alarm Details</vt:lpstr>
      <vt:lpstr>Visual and Audio Alarms</vt:lpstr>
      <vt:lpstr>Triggered Alarms View</vt:lpstr>
      <vt:lpstr>Triggered Alarms – Details Tab</vt:lpstr>
      <vt:lpstr>Triggered Alarms – Triggering Events</vt:lpstr>
      <vt:lpstr>Triggered Alarms – Condition Tab</vt:lpstr>
      <vt:lpstr>Triggered Alarms – Condition Tab</vt:lpstr>
      <vt:lpstr>PowerPoint Presentation</vt:lpstr>
      <vt:lpstr>PowerPoint Presentation</vt:lpstr>
      <vt:lpstr>Hands-on Practice Refer to the Practice Manual Practice 8:  Alarms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199</cp:revision>
  <dcterms:created xsi:type="dcterms:W3CDTF">2011-01-12T19:22:30Z</dcterms:created>
  <dcterms:modified xsi:type="dcterms:W3CDTF">2012-08-10T19:51:23Z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