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47"/>
  </p:notesMasterIdLst>
  <p:handoutMasterIdLst>
    <p:handoutMasterId r:id="rId48"/>
  </p:handoutMasterIdLst>
  <p:sldIdLst>
    <p:sldId id="256" r:id="rId5"/>
    <p:sldId id="257" r:id="rId6"/>
    <p:sldId id="261" r:id="rId7"/>
    <p:sldId id="369" r:id="rId8"/>
    <p:sldId id="370" r:id="rId9"/>
    <p:sldId id="372" r:id="rId10"/>
    <p:sldId id="371" r:id="rId11"/>
    <p:sldId id="349" r:id="rId12"/>
    <p:sldId id="388" r:id="rId13"/>
    <p:sldId id="389" r:id="rId14"/>
    <p:sldId id="390" r:id="rId15"/>
    <p:sldId id="355" r:id="rId16"/>
    <p:sldId id="358" r:id="rId17"/>
    <p:sldId id="357" r:id="rId18"/>
    <p:sldId id="356" r:id="rId19"/>
    <p:sldId id="351" r:id="rId20"/>
    <p:sldId id="339" r:id="rId21"/>
    <p:sldId id="374" r:id="rId22"/>
    <p:sldId id="337" r:id="rId23"/>
    <p:sldId id="373" r:id="rId24"/>
    <p:sldId id="365" r:id="rId25"/>
    <p:sldId id="352" r:id="rId26"/>
    <p:sldId id="366" r:id="rId27"/>
    <p:sldId id="376" r:id="rId28"/>
    <p:sldId id="377" r:id="rId29"/>
    <p:sldId id="378" r:id="rId30"/>
    <p:sldId id="375" r:id="rId31"/>
    <p:sldId id="379" r:id="rId32"/>
    <p:sldId id="380" r:id="rId33"/>
    <p:sldId id="336" r:id="rId34"/>
    <p:sldId id="353" r:id="rId35"/>
    <p:sldId id="381" r:id="rId36"/>
    <p:sldId id="382" r:id="rId37"/>
    <p:sldId id="383" r:id="rId38"/>
    <p:sldId id="384" r:id="rId39"/>
    <p:sldId id="385" r:id="rId40"/>
    <p:sldId id="386" r:id="rId41"/>
    <p:sldId id="387" r:id="rId42"/>
    <p:sldId id="391" r:id="rId43"/>
    <p:sldId id="392" r:id="rId44"/>
    <p:sldId id="393" r:id="rId45"/>
    <p:sldId id="394" r:id="rId46"/>
  </p:sldIdLst>
  <p:sldSz cx="9144000" cy="6858000" type="screen4x3"/>
  <p:notesSz cx="7315200" cy="96012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948" autoAdjust="0"/>
    <p:restoredTop sz="77556" autoAdjust="0"/>
  </p:normalViewPr>
  <p:slideViewPr>
    <p:cSldViewPr>
      <p:cViewPr>
        <p:scale>
          <a:sx n="100" d="100"/>
          <a:sy n="100" d="100"/>
        </p:scale>
        <p:origin x="-1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38A524-03A1-6446-8E45-E8CB4CC0D6FE}" type="doc">
      <dgm:prSet loTypeId="urn:microsoft.com/office/officeart/2005/8/layout/pyramid1" loCatId="" qsTypeId="urn:microsoft.com/office/officeart/2005/8/quickstyle/3D2" qsCatId="3D" csTypeId="urn:microsoft.com/office/officeart/2005/8/colors/accent1_3" csCatId="accent1" phldr="1"/>
      <dgm:spPr/>
    </dgm:pt>
    <dgm:pt modelId="{2FF3BE49-26CD-0B4A-B092-D7C64F69E788}">
      <dgm:prSet phldrT="[Text]" custT="1"/>
      <dgm:spPr/>
      <dgm:t>
        <a:bodyPr/>
        <a:lstStyle/>
        <a:p>
          <a:r>
            <a:rPr lang="en-US" sz="3600" b="1" dirty="0" smtClean="0">
              <a:solidFill>
                <a:schemeClr val="bg1"/>
              </a:solidFill>
              <a:latin typeface="Helvetica" pitchFamily="34" charset="0"/>
            </a:rPr>
            <a:t>Reporting</a:t>
          </a:r>
          <a:endParaRPr lang="en-US" sz="3600" b="1" dirty="0">
            <a:solidFill>
              <a:schemeClr val="bg1"/>
            </a:solidFill>
            <a:latin typeface="Helvetica" pitchFamily="34" charset="0"/>
            <a:cs typeface="Helvetica"/>
          </a:endParaRPr>
        </a:p>
      </dgm:t>
    </dgm:pt>
    <dgm:pt modelId="{FE9A5461-4757-7349-898E-1D70BE3FACAE}" type="parTrans" cxnId="{C1E8B861-49FE-564A-8100-83F192D28D77}">
      <dgm:prSet/>
      <dgm:spPr/>
      <dgm:t>
        <a:bodyPr/>
        <a:lstStyle/>
        <a:p>
          <a:endParaRPr lang="en-US" sz="3600" b="1">
            <a:solidFill>
              <a:schemeClr val="bg1"/>
            </a:solidFill>
            <a:latin typeface="Helvetica"/>
            <a:cs typeface="Helvetica"/>
          </a:endParaRPr>
        </a:p>
      </dgm:t>
    </dgm:pt>
    <dgm:pt modelId="{1C0D6438-F67B-614F-8E04-133AE2509F6A}" type="sibTrans" cxnId="{C1E8B861-49FE-564A-8100-83F192D28D77}">
      <dgm:prSet/>
      <dgm:spPr/>
      <dgm:t>
        <a:bodyPr/>
        <a:lstStyle/>
        <a:p>
          <a:endParaRPr lang="en-US" sz="3600" b="1">
            <a:solidFill>
              <a:schemeClr val="bg1"/>
            </a:solidFill>
            <a:latin typeface="Helvetica"/>
            <a:cs typeface="Helvetica"/>
          </a:endParaRPr>
        </a:p>
      </dgm:t>
    </dgm:pt>
    <dgm:pt modelId="{F335BFCF-4E62-644D-B26B-C74AA046BE46}">
      <dgm:prSet phldrT="[Text]" custT="1"/>
      <dgm:spPr>
        <a:solidFill>
          <a:srgbClr val="008000"/>
        </a:solidFill>
      </dgm:spPr>
      <dgm:t>
        <a:bodyPr/>
        <a:lstStyle/>
        <a:p>
          <a:r>
            <a:rPr lang="en-US" sz="3600" b="1" dirty="0" smtClean="0">
              <a:solidFill>
                <a:schemeClr val="bg1"/>
              </a:solidFill>
              <a:latin typeface="Helvetica"/>
              <a:cs typeface="Helvetica"/>
            </a:rPr>
            <a:t>Normalization</a:t>
          </a:r>
          <a:endParaRPr lang="en-US" sz="3600" b="1" dirty="0">
            <a:solidFill>
              <a:schemeClr val="bg1"/>
            </a:solidFill>
            <a:latin typeface="Helvetica"/>
            <a:cs typeface="Helvetica"/>
          </a:endParaRPr>
        </a:p>
      </dgm:t>
    </dgm:pt>
    <dgm:pt modelId="{E06F57EA-341C-6D44-8BAB-51F7EB410E84}" type="parTrans" cxnId="{81D06107-1C4D-304F-8A9D-E38B04E57B7F}">
      <dgm:prSet/>
      <dgm:spPr/>
      <dgm:t>
        <a:bodyPr/>
        <a:lstStyle/>
        <a:p>
          <a:endParaRPr lang="en-US" sz="3600" b="1">
            <a:solidFill>
              <a:schemeClr val="bg1"/>
            </a:solidFill>
            <a:latin typeface="Helvetica"/>
            <a:cs typeface="Helvetica"/>
          </a:endParaRPr>
        </a:p>
      </dgm:t>
    </dgm:pt>
    <dgm:pt modelId="{2D344569-D21B-E54A-9C4F-2EC9F46595D1}" type="sibTrans" cxnId="{81D06107-1C4D-304F-8A9D-E38B04E57B7F}">
      <dgm:prSet/>
      <dgm:spPr/>
      <dgm:t>
        <a:bodyPr/>
        <a:lstStyle/>
        <a:p>
          <a:endParaRPr lang="en-US" sz="3600" b="1">
            <a:solidFill>
              <a:schemeClr val="bg1"/>
            </a:solidFill>
            <a:latin typeface="Helvetica"/>
            <a:cs typeface="Helvetica"/>
          </a:endParaRPr>
        </a:p>
      </dgm:t>
    </dgm:pt>
    <dgm:pt modelId="{5F490C86-7EA5-EC49-9D17-75F6FBC0C34B}">
      <dgm:prSet phldrT="[Text]" custT="1"/>
      <dgm:spPr>
        <a:solidFill>
          <a:srgbClr val="660066"/>
        </a:solidFill>
      </dgm:spPr>
      <dgm:t>
        <a:bodyPr/>
        <a:lstStyle/>
        <a:p>
          <a:r>
            <a:rPr lang="en-US" sz="3600" b="1" dirty="0" smtClean="0">
              <a:solidFill>
                <a:schemeClr val="bg1"/>
              </a:solidFill>
              <a:latin typeface="Helvetica"/>
              <a:cs typeface="Helvetica"/>
            </a:rPr>
            <a:t>Event Collection</a:t>
          </a:r>
          <a:endParaRPr lang="en-US" sz="3600" b="1" dirty="0">
            <a:solidFill>
              <a:schemeClr val="bg1"/>
            </a:solidFill>
            <a:latin typeface="Helvetica"/>
            <a:cs typeface="Helvetica"/>
          </a:endParaRPr>
        </a:p>
      </dgm:t>
    </dgm:pt>
    <dgm:pt modelId="{BC599B37-D7B1-9140-9C5F-4FF6DD0820B2}" type="parTrans" cxnId="{754DBEE5-7B02-904F-8FB1-8FA732018FB3}">
      <dgm:prSet/>
      <dgm:spPr/>
      <dgm:t>
        <a:bodyPr/>
        <a:lstStyle/>
        <a:p>
          <a:endParaRPr lang="en-US" sz="3600" b="1">
            <a:solidFill>
              <a:schemeClr val="bg1"/>
            </a:solidFill>
            <a:latin typeface="Helvetica"/>
            <a:cs typeface="Helvetica"/>
          </a:endParaRPr>
        </a:p>
      </dgm:t>
    </dgm:pt>
    <dgm:pt modelId="{AF596CC9-0173-5540-A4C7-5E69F48281C4}" type="sibTrans" cxnId="{754DBEE5-7B02-904F-8FB1-8FA732018FB3}">
      <dgm:prSet/>
      <dgm:spPr/>
      <dgm:t>
        <a:bodyPr/>
        <a:lstStyle/>
        <a:p>
          <a:endParaRPr lang="en-US" sz="3600" b="1">
            <a:solidFill>
              <a:schemeClr val="bg1"/>
            </a:solidFill>
            <a:latin typeface="Helvetica"/>
            <a:cs typeface="Helvetica"/>
          </a:endParaRPr>
        </a:p>
      </dgm:t>
    </dgm:pt>
    <dgm:pt modelId="{601F63F2-AE75-3D4B-B4F8-9EA6231CB3FB}">
      <dgm:prSet custT="1"/>
      <dgm:spPr>
        <a:solidFill>
          <a:schemeClr val="accent2">
            <a:lumMod val="75000"/>
          </a:schemeClr>
        </a:solidFill>
      </dgm:spPr>
      <dgm:t>
        <a:bodyPr/>
        <a:lstStyle/>
        <a:p>
          <a:r>
            <a:rPr lang="en-US" sz="3600" b="1" dirty="0" smtClean="0">
              <a:solidFill>
                <a:schemeClr val="bg1"/>
              </a:solidFill>
              <a:latin typeface="Helvetica"/>
              <a:cs typeface="Helvetica"/>
            </a:rPr>
            <a:t>Correlation</a:t>
          </a:r>
          <a:endParaRPr lang="en-US" sz="3600" b="1" dirty="0">
            <a:solidFill>
              <a:schemeClr val="bg1"/>
            </a:solidFill>
            <a:latin typeface="Helvetica"/>
            <a:cs typeface="Helvetica"/>
          </a:endParaRPr>
        </a:p>
      </dgm:t>
    </dgm:pt>
    <dgm:pt modelId="{9A205395-A98C-DE45-85A8-B167BF558219}" type="parTrans" cxnId="{BFF7BDB5-1823-8B40-A2CA-423314EF8AD3}">
      <dgm:prSet/>
      <dgm:spPr/>
      <dgm:t>
        <a:bodyPr/>
        <a:lstStyle/>
        <a:p>
          <a:endParaRPr lang="en-US" sz="3600" b="1">
            <a:solidFill>
              <a:schemeClr val="bg1"/>
            </a:solidFill>
            <a:latin typeface="Helvetica"/>
            <a:cs typeface="Helvetica"/>
          </a:endParaRPr>
        </a:p>
      </dgm:t>
    </dgm:pt>
    <dgm:pt modelId="{2D8698C9-110C-104E-A78A-AD4F120C8BE8}" type="sibTrans" cxnId="{BFF7BDB5-1823-8B40-A2CA-423314EF8AD3}">
      <dgm:prSet/>
      <dgm:spPr/>
      <dgm:t>
        <a:bodyPr/>
        <a:lstStyle/>
        <a:p>
          <a:endParaRPr lang="en-US" sz="3600" b="1">
            <a:solidFill>
              <a:schemeClr val="bg1"/>
            </a:solidFill>
            <a:latin typeface="Helvetica"/>
            <a:cs typeface="Helvetica"/>
          </a:endParaRPr>
        </a:p>
      </dgm:t>
    </dgm:pt>
    <dgm:pt modelId="{28242848-E3B9-C349-B09D-C3A1520E5EAD}" type="pres">
      <dgm:prSet presAssocID="{8638A524-03A1-6446-8E45-E8CB4CC0D6FE}" presName="Name0" presStyleCnt="0">
        <dgm:presLayoutVars>
          <dgm:dir/>
          <dgm:animLvl val="lvl"/>
          <dgm:resizeHandles val="exact"/>
        </dgm:presLayoutVars>
      </dgm:prSet>
      <dgm:spPr/>
    </dgm:pt>
    <dgm:pt modelId="{BE120B7C-CFAC-DC4A-AB8B-0B00921D93DB}" type="pres">
      <dgm:prSet presAssocID="{2FF3BE49-26CD-0B4A-B092-D7C64F69E788}" presName="Name8" presStyleCnt="0"/>
      <dgm:spPr/>
    </dgm:pt>
    <dgm:pt modelId="{F9C00986-B920-0D4E-A72A-A702BABF755F}" type="pres">
      <dgm:prSet presAssocID="{2FF3BE49-26CD-0B4A-B092-D7C64F69E788}" presName="level" presStyleLbl="node1" presStyleIdx="0" presStyleCnt="4" custScaleX="105082" custScaleY="95945">
        <dgm:presLayoutVars>
          <dgm:chMax val="1"/>
          <dgm:bulletEnabled val="1"/>
        </dgm:presLayoutVars>
      </dgm:prSet>
      <dgm:spPr/>
      <dgm:t>
        <a:bodyPr/>
        <a:lstStyle/>
        <a:p>
          <a:endParaRPr lang="en-US"/>
        </a:p>
      </dgm:t>
    </dgm:pt>
    <dgm:pt modelId="{659A2616-07AA-D14D-B102-258055038ED1}" type="pres">
      <dgm:prSet presAssocID="{2FF3BE49-26CD-0B4A-B092-D7C64F69E788}" presName="levelTx" presStyleLbl="revTx" presStyleIdx="0" presStyleCnt="0">
        <dgm:presLayoutVars>
          <dgm:chMax val="1"/>
          <dgm:bulletEnabled val="1"/>
        </dgm:presLayoutVars>
      </dgm:prSet>
      <dgm:spPr/>
      <dgm:t>
        <a:bodyPr/>
        <a:lstStyle/>
        <a:p>
          <a:endParaRPr lang="en-US"/>
        </a:p>
      </dgm:t>
    </dgm:pt>
    <dgm:pt modelId="{4D4AD5A2-2ED2-C942-A376-4B1318029CFB}" type="pres">
      <dgm:prSet presAssocID="{601F63F2-AE75-3D4B-B4F8-9EA6231CB3FB}" presName="Name8" presStyleCnt="0"/>
      <dgm:spPr/>
    </dgm:pt>
    <dgm:pt modelId="{6C297ACC-67E3-524E-8614-AD148A6C9807}" type="pres">
      <dgm:prSet presAssocID="{601F63F2-AE75-3D4B-B4F8-9EA6231CB3FB}" presName="level" presStyleLbl="node1" presStyleIdx="1" presStyleCnt="4">
        <dgm:presLayoutVars>
          <dgm:chMax val="1"/>
          <dgm:bulletEnabled val="1"/>
        </dgm:presLayoutVars>
      </dgm:prSet>
      <dgm:spPr/>
      <dgm:t>
        <a:bodyPr/>
        <a:lstStyle/>
        <a:p>
          <a:endParaRPr lang="en-US"/>
        </a:p>
      </dgm:t>
    </dgm:pt>
    <dgm:pt modelId="{2E4CCAF9-F9A7-044B-BEDC-8E0C3F5B56F7}" type="pres">
      <dgm:prSet presAssocID="{601F63F2-AE75-3D4B-B4F8-9EA6231CB3FB}" presName="levelTx" presStyleLbl="revTx" presStyleIdx="0" presStyleCnt="0">
        <dgm:presLayoutVars>
          <dgm:chMax val="1"/>
          <dgm:bulletEnabled val="1"/>
        </dgm:presLayoutVars>
      </dgm:prSet>
      <dgm:spPr/>
      <dgm:t>
        <a:bodyPr/>
        <a:lstStyle/>
        <a:p>
          <a:endParaRPr lang="en-US"/>
        </a:p>
      </dgm:t>
    </dgm:pt>
    <dgm:pt modelId="{3557FC1A-3DC4-BE47-87DC-8E1A57E809AF}" type="pres">
      <dgm:prSet presAssocID="{F335BFCF-4E62-644D-B26B-C74AA046BE46}" presName="Name8" presStyleCnt="0"/>
      <dgm:spPr/>
    </dgm:pt>
    <dgm:pt modelId="{4D3DE0B7-0CFC-EC45-A082-C78F9B7B1D0F}" type="pres">
      <dgm:prSet presAssocID="{F335BFCF-4E62-644D-B26B-C74AA046BE46}" presName="level" presStyleLbl="node1" presStyleIdx="2" presStyleCnt="4">
        <dgm:presLayoutVars>
          <dgm:chMax val="1"/>
          <dgm:bulletEnabled val="1"/>
        </dgm:presLayoutVars>
      </dgm:prSet>
      <dgm:spPr/>
      <dgm:t>
        <a:bodyPr/>
        <a:lstStyle/>
        <a:p>
          <a:endParaRPr lang="en-US"/>
        </a:p>
      </dgm:t>
    </dgm:pt>
    <dgm:pt modelId="{F0B23EFF-8BCD-594C-8AE3-4BF640FBC9E2}" type="pres">
      <dgm:prSet presAssocID="{F335BFCF-4E62-644D-B26B-C74AA046BE46}" presName="levelTx" presStyleLbl="revTx" presStyleIdx="0" presStyleCnt="0">
        <dgm:presLayoutVars>
          <dgm:chMax val="1"/>
          <dgm:bulletEnabled val="1"/>
        </dgm:presLayoutVars>
      </dgm:prSet>
      <dgm:spPr/>
      <dgm:t>
        <a:bodyPr/>
        <a:lstStyle/>
        <a:p>
          <a:endParaRPr lang="en-US"/>
        </a:p>
      </dgm:t>
    </dgm:pt>
    <dgm:pt modelId="{BE9ECB1A-DA46-7D48-9B6B-E1C39C9BBFA6}" type="pres">
      <dgm:prSet presAssocID="{5F490C86-7EA5-EC49-9D17-75F6FBC0C34B}" presName="Name8" presStyleCnt="0"/>
      <dgm:spPr/>
    </dgm:pt>
    <dgm:pt modelId="{0F685BEA-4C09-4C48-A6DE-0AB2C1F345D1}" type="pres">
      <dgm:prSet presAssocID="{5F490C86-7EA5-EC49-9D17-75F6FBC0C34B}" presName="level" presStyleLbl="node1" presStyleIdx="3" presStyleCnt="4">
        <dgm:presLayoutVars>
          <dgm:chMax val="1"/>
          <dgm:bulletEnabled val="1"/>
        </dgm:presLayoutVars>
      </dgm:prSet>
      <dgm:spPr/>
      <dgm:t>
        <a:bodyPr/>
        <a:lstStyle/>
        <a:p>
          <a:endParaRPr lang="en-US"/>
        </a:p>
      </dgm:t>
    </dgm:pt>
    <dgm:pt modelId="{9929E073-90EE-914C-BCA3-E273C54EA998}" type="pres">
      <dgm:prSet presAssocID="{5F490C86-7EA5-EC49-9D17-75F6FBC0C34B}" presName="levelTx" presStyleLbl="revTx" presStyleIdx="0" presStyleCnt="0">
        <dgm:presLayoutVars>
          <dgm:chMax val="1"/>
          <dgm:bulletEnabled val="1"/>
        </dgm:presLayoutVars>
      </dgm:prSet>
      <dgm:spPr/>
      <dgm:t>
        <a:bodyPr/>
        <a:lstStyle/>
        <a:p>
          <a:endParaRPr lang="en-US"/>
        </a:p>
      </dgm:t>
    </dgm:pt>
  </dgm:ptLst>
  <dgm:cxnLst>
    <dgm:cxn modelId="{81D06107-1C4D-304F-8A9D-E38B04E57B7F}" srcId="{8638A524-03A1-6446-8E45-E8CB4CC0D6FE}" destId="{F335BFCF-4E62-644D-B26B-C74AA046BE46}" srcOrd="2" destOrd="0" parTransId="{E06F57EA-341C-6D44-8BAB-51F7EB410E84}" sibTransId="{2D344569-D21B-E54A-9C4F-2EC9F46595D1}"/>
    <dgm:cxn modelId="{447597D1-2327-364A-ADE3-FA429943A3EA}" type="presOf" srcId="{F335BFCF-4E62-644D-B26B-C74AA046BE46}" destId="{4D3DE0B7-0CFC-EC45-A082-C78F9B7B1D0F}" srcOrd="0" destOrd="0" presId="urn:microsoft.com/office/officeart/2005/8/layout/pyramid1"/>
    <dgm:cxn modelId="{728A3858-0300-6D44-95A7-E65CF48152A2}" type="presOf" srcId="{F335BFCF-4E62-644D-B26B-C74AA046BE46}" destId="{F0B23EFF-8BCD-594C-8AE3-4BF640FBC9E2}" srcOrd="1" destOrd="0" presId="urn:microsoft.com/office/officeart/2005/8/layout/pyramid1"/>
    <dgm:cxn modelId="{372ECAEF-19DD-C04B-8CAF-606AB90BDE08}" type="presOf" srcId="{601F63F2-AE75-3D4B-B4F8-9EA6231CB3FB}" destId="{6C297ACC-67E3-524E-8614-AD148A6C9807}" srcOrd="0" destOrd="0" presId="urn:microsoft.com/office/officeart/2005/8/layout/pyramid1"/>
    <dgm:cxn modelId="{9CE27E0A-6DF3-E34B-8F5E-B94110ABBB26}" type="presOf" srcId="{2FF3BE49-26CD-0B4A-B092-D7C64F69E788}" destId="{659A2616-07AA-D14D-B102-258055038ED1}" srcOrd="1" destOrd="0" presId="urn:microsoft.com/office/officeart/2005/8/layout/pyramid1"/>
    <dgm:cxn modelId="{C1E8B861-49FE-564A-8100-83F192D28D77}" srcId="{8638A524-03A1-6446-8E45-E8CB4CC0D6FE}" destId="{2FF3BE49-26CD-0B4A-B092-D7C64F69E788}" srcOrd="0" destOrd="0" parTransId="{FE9A5461-4757-7349-898E-1D70BE3FACAE}" sibTransId="{1C0D6438-F67B-614F-8E04-133AE2509F6A}"/>
    <dgm:cxn modelId="{393422A7-1767-414F-AEDA-40038E6C63BB}" type="presOf" srcId="{5F490C86-7EA5-EC49-9D17-75F6FBC0C34B}" destId="{0F685BEA-4C09-4C48-A6DE-0AB2C1F345D1}" srcOrd="0" destOrd="0" presId="urn:microsoft.com/office/officeart/2005/8/layout/pyramid1"/>
    <dgm:cxn modelId="{952D040F-7E3F-B048-8A10-F26F7ECE5D5B}" type="presOf" srcId="{601F63F2-AE75-3D4B-B4F8-9EA6231CB3FB}" destId="{2E4CCAF9-F9A7-044B-BEDC-8E0C3F5B56F7}" srcOrd="1" destOrd="0" presId="urn:microsoft.com/office/officeart/2005/8/layout/pyramid1"/>
    <dgm:cxn modelId="{B32FE740-38AA-E941-811B-276D5EE3FAF6}" type="presOf" srcId="{5F490C86-7EA5-EC49-9D17-75F6FBC0C34B}" destId="{9929E073-90EE-914C-BCA3-E273C54EA998}" srcOrd="1" destOrd="0" presId="urn:microsoft.com/office/officeart/2005/8/layout/pyramid1"/>
    <dgm:cxn modelId="{08B9CEA0-917D-7B4E-80E6-A0F78A4DC488}" type="presOf" srcId="{2FF3BE49-26CD-0B4A-B092-D7C64F69E788}" destId="{F9C00986-B920-0D4E-A72A-A702BABF755F}" srcOrd="0" destOrd="0" presId="urn:microsoft.com/office/officeart/2005/8/layout/pyramid1"/>
    <dgm:cxn modelId="{BFF7BDB5-1823-8B40-A2CA-423314EF8AD3}" srcId="{8638A524-03A1-6446-8E45-E8CB4CC0D6FE}" destId="{601F63F2-AE75-3D4B-B4F8-9EA6231CB3FB}" srcOrd="1" destOrd="0" parTransId="{9A205395-A98C-DE45-85A8-B167BF558219}" sibTransId="{2D8698C9-110C-104E-A78A-AD4F120C8BE8}"/>
    <dgm:cxn modelId="{754DBEE5-7B02-904F-8FB1-8FA732018FB3}" srcId="{8638A524-03A1-6446-8E45-E8CB4CC0D6FE}" destId="{5F490C86-7EA5-EC49-9D17-75F6FBC0C34B}" srcOrd="3" destOrd="0" parTransId="{BC599B37-D7B1-9140-9C5F-4FF6DD0820B2}" sibTransId="{AF596CC9-0173-5540-A4C7-5E69F48281C4}"/>
    <dgm:cxn modelId="{59E6351A-42EA-A94B-A365-D8550E0BDFCF}" type="presOf" srcId="{8638A524-03A1-6446-8E45-E8CB4CC0D6FE}" destId="{28242848-E3B9-C349-B09D-C3A1520E5EAD}" srcOrd="0" destOrd="0" presId="urn:microsoft.com/office/officeart/2005/8/layout/pyramid1"/>
    <dgm:cxn modelId="{78BB92E2-022C-7B42-848B-74C4B31A19C8}" type="presParOf" srcId="{28242848-E3B9-C349-B09D-C3A1520E5EAD}" destId="{BE120B7C-CFAC-DC4A-AB8B-0B00921D93DB}" srcOrd="0" destOrd="0" presId="urn:microsoft.com/office/officeart/2005/8/layout/pyramid1"/>
    <dgm:cxn modelId="{3276A007-7A81-0649-8F85-8769E6C235D9}" type="presParOf" srcId="{BE120B7C-CFAC-DC4A-AB8B-0B00921D93DB}" destId="{F9C00986-B920-0D4E-A72A-A702BABF755F}" srcOrd="0" destOrd="0" presId="urn:microsoft.com/office/officeart/2005/8/layout/pyramid1"/>
    <dgm:cxn modelId="{3475CB0B-4A7D-BD4B-A748-E8F3FDF30219}" type="presParOf" srcId="{BE120B7C-CFAC-DC4A-AB8B-0B00921D93DB}" destId="{659A2616-07AA-D14D-B102-258055038ED1}" srcOrd="1" destOrd="0" presId="urn:microsoft.com/office/officeart/2005/8/layout/pyramid1"/>
    <dgm:cxn modelId="{53658488-672E-5F4D-8AE3-352F43A84DDF}" type="presParOf" srcId="{28242848-E3B9-C349-B09D-C3A1520E5EAD}" destId="{4D4AD5A2-2ED2-C942-A376-4B1318029CFB}" srcOrd="1" destOrd="0" presId="urn:microsoft.com/office/officeart/2005/8/layout/pyramid1"/>
    <dgm:cxn modelId="{7EC585D9-0B59-934A-B5F2-C2BB378D99AD}" type="presParOf" srcId="{4D4AD5A2-2ED2-C942-A376-4B1318029CFB}" destId="{6C297ACC-67E3-524E-8614-AD148A6C9807}" srcOrd="0" destOrd="0" presId="urn:microsoft.com/office/officeart/2005/8/layout/pyramid1"/>
    <dgm:cxn modelId="{DF0821EC-52B1-0245-BA36-19B99F9A3F1A}" type="presParOf" srcId="{4D4AD5A2-2ED2-C942-A376-4B1318029CFB}" destId="{2E4CCAF9-F9A7-044B-BEDC-8E0C3F5B56F7}" srcOrd="1" destOrd="0" presId="urn:microsoft.com/office/officeart/2005/8/layout/pyramid1"/>
    <dgm:cxn modelId="{8EDD7FD4-4CB1-8244-8244-1BB8AF78F1EF}" type="presParOf" srcId="{28242848-E3B9-C349-B09D-C3A1520E5EAD}" destId="{3557FC1A-3DC4-BE47-87DC-8E1A57E809AF}" srcOrd="2" destOrd="0" presId="urn:microsoft.com/office/officeart/2005/8/layout/pyramid1"/>
    <dgm:cxn modelId="{0527340E-F003-C947-B334-1FF492151D46}" type="presParOf" srcId="{3557FC1A-3DC4-BE47-87DC-8E1A57E809AF}" destId="{4D3DE0B7-0CFC-EC45-A082-C78F9B7B1D0F}" srcOrd="0" destOrd="0" presId="urn:microsoft.com/office/officeart/2005/8/layout/pyramid1"/>
    <dgm:cxn modelId="{5B9EEFDD-5F8F-B341-9B8C-3735433938C1}" type="presParOf" srcId="{3557FC1A-3DC4-BE47-87DC-8E1A57E809AF}" destId="{F0B23EFF-8BCD-594C-8AE3-4BF640FBC9E2}" srcOrd="1" destOrd="0" presId="urn:microsoft.com/office/officeart/2005/8/layout/pyramid1"/>
    <dgm:cxn modelId="{7AB92015-4177-CC4F-8863-786A56BE6288}" type="presParOf" srcId="{28242848-E3B9-C349-B09D-C3A1520E5EAD}" destId="{BE9ECB1A-DA46-7D48-9B6B-E1C39C9BBFA6}" srcOrd="3" destOrd="0" presId="urn:microsoft.com/office/officeart/2005/8/layout/pyramid1"/>
    <dgm:cxn modelId="{86B3F5FC-0AD4-1543-8760-F9867B1A8EA5}" type="presParOf" srcId="{BE9ECB1A-DA46-7D48-9B6B-E1C39C9BBFA6}" destId="{0F685BEA-4C09-4C48-A6DE-0AB2C1F345D1}" srcOrd="0" destOrd="0" presId="urn:microsoft.com/office/officeart/2005/8/layout/pyramid1"/>
    <dgm:cxn modelId="{1830C4DC-9FA6-3A44-ADAB-6B8B16044F26}" type="presParOf" srcId="{BE9ECB1A-DA46-7D48-9B6B-E1C39C9BBFA6}" destId="{9929E073-90EE-914C-BCA3-E273C54EA998}" srcOrd="1" destOrd="0" presId="urn:microsoft.com/office/officeart/2005/8/layout/pyramid1"/>
  </dgm:cxnLst>
  <dgm:bg>
    <a:solidFill>
      <a:schemeClr val="tx2"/>
    </a:solid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00986-B920-0D4E-A72A-A702BABF755F}">
      <dsp:nvSpPr>
        <dsp:cNvPr id="0" name=""/>
        <dsp:cNvSpPr/>
      </dsp:nvSpPr>
      <dsp:spPr>
        <a:xfrm>
          <a:off x="3352793" y="0"/>
          <a:ext cx="2290776" cy="1421782"/>
        </a:xfrm>
        <a:prstGeom prst="trapezoid">
          <a:avLst>
            <a:gd name="adj" fmla="val 76664"/>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bg1"/>
              </a:solidFill>
              <a:latin typeface="Helvetica" pitchFamily="34" charset="0"/>
            </a:rPr>
            <a:t>Reporting</a:t>
          </a:r>
          <a:endParaRPr lang="en-US" sz="3600" b="1" kern="1200" dirty="0">
            <a:solidFill>
              <a:schemeClr val="bg1"/>
            </a:solidFill>
            <a:latin typeface="Helvetica" pitchFamily="34" charset="0"/>
            <a:cs typeface="Helvetica"/>
          </a:endParaRPr>
        </a:p>
      </dsp:txBody>
      <dsp:txXfrm>
        <a:off x="3352793" y="0"/>
        <a:ext cx="2290776" cy="1421782"/>
      </dsp:txXfrm>
    </dsp:sp>
    <dsp:sp modelId="{6C297ACC-67E3-524E-8614-AD148A6C9807}">
      <dsp:nvSpPr>
        <dsp:cNvPr id="0" name=""/>
        <dsp:cNvSpPr/>
      </dsp:nvSpPr>
      <dsp:spPr>
        <a:xfrm>
          <a:off x="2272124" y="1421782"/>
          <a:ext cx="4452114" cy="1481872"/>
        </a:xfrm>
        <a:prstGeom prst="trapezoid">
          <a:avLst>
            <a:gd name="adj" fmla="val 76664"/>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bg1"/>
              </a:solidFill>
              <a:latin typeface="Helvetica"/>
              <a:cs typeface="Helvetica"/>
            </a:rPr>
            <a:t>Correlation</a:t>
          </a:r>
          <a:endParaRPr lang="en-US" sz="3600" b="1" kern="1200" dirty="0">
            <a:solidFill>
              <a:schemeClr val="bg1"/>
            </a:solidFill>
            <a:latin typeface="Helvetica"/>
            <a:cs typeface="Helvetica"/>
          </a:endParaRPr>
        </a:p>
      </dsp:txBody>
      <dsp:txXfrm>
        <a:off x="3051244" y="1421782"/>
        <a:ext cx="2893874" cy="1481872"/>
      </dsp:txXfrm>
    </dsp:sp>
    <dsp:sp modelId="{4D3DE0B7-0CFC-EC45-A082-C78F9B7B1D0F}">
      <dsp:nvSpPr>
        <dsp:cNvPr id="0" name=""/>
        <dsp:cNvSpPr/>
      </dsp:nvSpPr>
      <dsp:spPr>
        <a:xfrm>
          <a:off x="1136062" y="2903655"/>
          <a:ext cx="6724238" cy="1481872"/>
        </a:xfrm>
        <a:prstGeom prst="trapezoid">
          <a:avLst>
            <a:gd name="adj" fmla="val 76664"/>
          </a:avLst>
        </a:prstGeom>
        <a:solidFill>
          <a:srgbClr val="008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bg1"/>
              </a:solidFill>
              <a:latin typeface="Helvetica"/>
              <a:cs typeface="Helvetica"/>
            </a:rPr>
            <a:t>Normalization</a:t>
          </a:r>
          <a:endParaRPr lang="en-US" sz="3600" b="1" kern="1200" dirty="0">
            <a:solidFill>
              <a:schemeClr val="bg1"/>
            </a:solidFill>
            <a:latin typeface="Helvetica"/>
            <a:cs typeface="Helvetica"/>
          </a:endParaRPr>
        </a:p>
      </dsp:txBody>
      <dsp:txXfrm>
        <a:off x="2312803" y="2903655"/>
        <a:ext cx="4370755" cy="1481872"/>
      </dsp:txXfrm>
    </dsp:sp>
    <dsp:sp modelId="{0F685BEA-4C09-4C48-A6DE-0AB2C1F345D1}">
      <dsp:nvSpPr>
        <dsp:cNvPr id="0" name=""/>
        <dsp:cNvSpPr/>
      </dsp:nvSpPr>
      <dsp:spPr>
        <a:xfrm>
          <a:off x="0" y="4385527"/>
          <a:ext cx="8996363" cy="1481872"/>
        </a:xfrm>
        <a:prstGeom prst="trapezoid">
          <a:avLst>
            <a:gd name="adj" fmla="val 76664"/>
          </a:avLst>
        </a:prstGeom>
        <a:solidFill>
          <a:srgbClr val="660066"/>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bg1"/>
              </a:solidFill>
              <a:latin typeface="Helvetica"/>
              <a:cs typeface="Helvetica"/>
            </a:rPr>
            <a:t>Event Collection</a:t>
          </a:r>
          <a:endParaRPr lang="en-US" sz="3600" b="1" kern="1200" dirty="0">
            <a:solidFill>
              <a:schemeClr val="bg1"/>
            </a:solidFill>
            <a:latin typeface="Helvetica"/>
            <a:cs typeface="Helvetica"/>
          </a:endParaRPr>
        </a:p>
      </dsp:txBody>
      <dsp:txXfrm>
        <a:off x="1574363" y="4385527"/>
        <a:ext cx="5847635" cy="148187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6    </a:t>
            </a:r>
            <a:r>
              <a:rPr lang="en-US" sz="900" dirty="0" smtClean="0">
                <a:solidFill>
                  <a:schemeClr val="tx1"/>
                </a:solidFill>
                <a:latin typeface="+mj-lt"/>
              </a:rPr>
              <a:t>-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29126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4096" cy="5148072"/>
          </a:xfrm>
        </p:spPr>
      </p:sp>
      <p:sp>
        <p:nvSpPr>
          <p:cNvPr id="3" name="Notes Placeholder 2"/>
          <p:cNvSpPr>
            <a:spLocks noGrp="1"/>
          </p:cNvSpPr>
          <p:nvPr>
            <p:ph type="body" idx="1"/>
          </p:nvPr>
        </p:nvSpPr>
        <p:spPr/>
        <p:txBody>
          <a:bodyPr/>
          <a:lstStyle/>
          <a:p>
            <a:r>
              <a:rPr lang="en-US" dirty="0" smtClean="0"/>
              <a:t>You get rule-based correlation of real-time event data for detection of threats as they occur or rule-less correlation of real-time event data for detection of threats as they develop.</a:t>
            </a:r>
          </a:p>
          <a:p>
            <a:endParaRPr lang="en-US" dirty="0" smtClean="0"/>
          </a:p>
          <a:p>
            <a:r>
              <a:rPr lang="en-US" b="1" dirty="0" smtClean="0"/>
              <a:t>Model your enterprise risk</a:t>
            </a:r>
          </a:p>
          <a:p>
            <a:r>
              <a:rPr lang="en-US" dirty="0" smtClean="0"/>
              <a:t>Provide impeccable modeling of your organizations risks by scoring attributes that matter. Develop a baseline and send notifications when normal thresholds are exceeded.</a:t>
            </a:r>
          </a:p>
          <a:p>
            <a:endParaRPr lang="en-US" dirty="0" smtClean="0"/>
          </a:p>
          <a:p>
            <a:r>
              <a:rPr lang="en-US" b="1" dirty="0" smtClean="0"/>
              <a:t>Leverage proactive risk assessments against critical data</a:t>
            </a:r>
          </a:p>
          <a:p>
            <a:r>
              <a:rPr lang="en-US" dirty="0" smtClean="0"/>
              <a:t>Use both correlation engines simultaneously to detect risks and threats before they occur, so you can use risk scores within traditional correlation logic.</a:t>
            </a:r>
          </a:p>
          <a:p>
            <a:endParaRPr lang="en-US" dirty="0" smtClean="0"/>
          </a:p>
          <a:p>
            <a:endParaRPr lang="en-US" dirty="0"/>
          </a:p>
        </p:txBody>
      </p:sp>
    </p:spTree>
    <p:extLst>
      <p:ext uri="{BB962C8B-B14F-4D97-AF65-F5344CB8AC3E}">
        <p14:creationId xmlns:p14="http://schemas.microsoft.com/office/powerpoint/2010/main" val="409439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4325" indent="-224325">
              <a:buFont typeface="+mj-lt"/>
              <a:buAutoNum type="arabicPeriod"/>
            </a:pPr>
            <a:r>
              <a:rPr lang="en-US" dirty="0" smtClean="0">
                <a:latin typeface="Arial" charset="0"/>
              </a:rPr>
              <a:t>In the System Navigation Tree click on a Receiver and click on the Add Data Source icon in the Actions Toolbar. The Add Data Source dialog appears as above</a:t>
            </a:r>
          </a:p>
          <a:p>
            <a:pPr marL="224325" indent="-224325">
              <a:buFont typeface="+mj-lt"/>
              <a:buAutoNum type="arabicPeriod"/>
            </a:pPr>
            <a:r>
              <a:rPr lang="en-US" dirty="0" smtClean="0">
                <a:latin typeface="Arial" charset="0"/>
              </a:rPr>
              <a:t>Click on the down arrow next to the Data Source Vendor field and select McAfee.</a:t>
            </a:r>
          </a:p>
          <a:p>
            <a:pPr marL="224325" indent="-224325">
              <a:buFont typeface="+mj-lt"/>
              <a:buAutoNum type="arabicPeriod"/>
            </a:pPr>
            <a:r>
              <a:rPr lang="en-US" dirty="0" smtClean="0">
                <a:latin typeface="Arial" charset="0"/>
              </a:rPr>
              <a:t>In the Data Source Model field, click on the down arrow and select Correlation Engine.</a:t>
            </a:r>
          </a:p>
          <a:p>
            <a:pPr marL="224325" indent="-224325">
              <a:buFont typeface="+mj-lt"/>
              <a:buAutoNum type="arabicPeriod"/>
            </a:pPr>
            <a:r>
              <a:rPr lang="en-US" dirty="0" smtClean="0">
                <a:latin typeface="Arial" charset="0"/>
              </a:rPr>
              <a:t>Enabled - Click on Parsing, Logging, and/or SNMP Trap, or leave the checkboxes blank. </a:t>
            </a:r>
          </a:p>
          <a:p>
            <a:pPr marL="224325" indent="-224325">
              <a:buFont typeface="+mj-lt"/>
              <a:buAutoNum type="arabicPeriod"/>
            </a:pPr>
            <a:r>
              <a:rPr lang="en-US" dirty="0" smtClean="0">
                <a:latin typeface="Arial" charset="0"/>
              </a:rPr>
              <a:t>In the Name field, enter a name for your correlation data source.</a:t>
            </a:r>
          </a:p>
          <a:p>
            <a:pPr marL="224325" indent="-224325">
              <a:buFont typeface="+mj-lt"/>
              <a:buAutoNum type="arabicPeriod"/>
            </a:pPr>
            <a:r>
              <a:rPr lang="en-US" dirty="0" smtClean="0">
                <a:latin typeface="Arial" charset="0"/>
              </a:rPr>
              <a:t>In the Use Local Data field, click on the checkbox if you want this device to only correlate data that is generated by this receiver. </a:t>
            </a:r>
          </a:p>
          <a:p>
            <a:pPr marL="224325" indent="-224325">
              <a:buFont typeface="+mj-lt"/>
              <a:buAutoNum type="arabicPeriod" startAt="7"/>
            </a:pPr>
            <a:r>
              <a:rPr lang="en-US" dirty="0" smtClean="0">
                <a:latin typeface="Arial" charset="0"/>
              </a:rPr>
              <a:t>Click OK to save the changes.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14631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latin typeface="Arial" charset="0"/>
              </a:rPr>
              <a:t>After creating a correlation data source, you must roll out the policy in order for the new data source to be enabled.</a:t>
            </a:r>
          </a:p>
          <a:p>
            <a:endParaRPr lang="en-US" dirty="0" smtClean="0">
              <a:latin typeface="Arial" charset="0"/>
            </a:endParaRPr>
          </a:p>
          <a:p>
            <a:pPr marL="224325" indent="-224325">
              <a:buFont typeface="+mj-lt"/>
              <a:buAutoNum type="arabicPeriod"/>
            </a:pPr>
            <a:r>
              <a:rPr lang="en-US" dirty="0" smtClean="0">
                <a:latin typeface="Arial" charset="0"/>
              </a:rPr>
              <a:t>In the System Navigation Tree, click on the correlation data source you created.</a:t>
            </a:r>
          </a:p>
          <a:p>
            <a:pPr marL="224325" indent="-224325">
              <a:buFont typeface="+mj-lt"/>
              <a:buAutoNum type="arabicPeriod"/>
            </a:pPr>
            <a:r>
              <a:rPr lang="en-US" dirty="0" smtClean="0">
                <a:latin typeface="Arial" charset="0"/>
              </a:rPr>
              <a:t>Select the Policy Manager icon in the Actions Toolbar. The Policy Manager dialog will appear.</a:t>
            </a:r>
          </a:p>
          <a:p>
            <a:pPr marL="224325" indent="-224325">
              <a:buFont typeface="+mj-lt"/>
              <a:buAutoNum type="arabicPeriod"/>
            </a:pPr>
            <a:r>
              <a:rPr lang="en-US" dirty="0" smtClean="0">
                <a:latin typeface="Arial" charset="0"/>
              </a:rPr>
              <a:t>In the Policy Manager dialog, the new correlation data source should already be highlighted if not, you can find it in the tree and select it.</a:t>
            </a:r>
          </a:p>
          <a:p>
            <a:pPr marL="0" indent="0">
              <a:buFont typeface="+mj-lt"/>
              <a:buNone/>
            </a:pPr>
            <a:endParaRPr lang="en-US" dirty="0" smtClean="0">
              <a:latin typeface="Arial" charset="0"/>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47210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Applying a rollout activates the data source so you can start viewing the information your data source has collected.</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0537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35115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4325" indent="-224325">
              <a:buAutoNum type="arabicPeriod"/>
            </a:pPr>
            <a:r>
              <a:rPr lang="en-US" dirty="0" smtClean="0"/>
              <a:t>Once you access the policy editor, you will find correlation under the Data Sources tab. </a:t>
            </a:r>
          </a:p>
          <a:p>
            <a:pPr marL="224325" indent="-224325">
              <a:buAutoNum type="arabicPeriod"/>
            </a:pPr>
            <a:r>
              <a:rPr lang="en-US" dirty="0" smtClean="0"/>
              <a:t>If you have multiple correlation policies for individual receivers, select the appropriate policy in the ‘Current Policy’ pull down menu.</a:t>
            </a:r>
          </a:p>
          <a:p>
            <a:pPr marL="224325" indent="-224325">
              <a:buAutoNum type="arabicPeriod"/>
            </a:pPr>
            <a:r>
              <a:rPr lang="en-US" dirty="0" smtClean="0"/>
              <a:t>You can find correlation under the Correlation Folder, and then by highlighting correlation Engine if not already selected.</a:t>
            </a:r>
          </a:p>
          <a:p>
            <a:pPr marL="224325" indent="-224325">
              <a:buAutoNum type="arabicPeriod"/>
            </a:pPr>
            <a:r>
              <a:rPr lang="en-US" dirty="0" smtClean="0"/>
              <a:t>You can create a new rule under the New option on the menu bar.</a:t>
            </a:r>
          </a:p>
          <a:p>
            <a:pPr marL="224325" indent="-224325">
              <a:buAutoNum type="arabicPeriod"/>
            </a:pPr>
            <a:r>
              <a:rPr lang="en-US" dirty="0" smtClean="0"/>
              <a:t>You can copy an existing correlation rule by highlighting the rule and using the copy </a:t>
            </a:r>
            <a:r>
              <a:rPr lang="en-US" dirty="0" smtClean="0">
                <a:sym typeface="Wingdings" pitchFamily="2" charset="2"/>
              </a:rPr>
              <a:t> paste options under the edit option.</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72832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aseline="0" dirty="0" smtClean="0"/>
              <a:t>From the front screen, you set the following 3 parameters:</a:t>
            </a:r>
          </a:p>
          <a:p>
            <a:endParaRPr lang="en-US" baseline="0" dirty="0" smtClean="0"/>
          </a:p>
          <a:p>
            <a:pPr marL="224325" indent="-224325">
              <a:buAutoNum type="arabicPeriod"/>
            </a:pPr>
            <a:r>
              <a:rPr lang="en-US" baseline="0" dirty="0" smtClean="0"/>
              <a:t>Name – This is the name that will show when the rule fires and shows in the UI.</a:t>
            </a:r>
          </a:p>
          <a:p>
            <a:pPr marL="224325" indent="-224325">
              <a:buAutoNum type="arabicPeriod"/>
            </a:pPr>
            <a:r>
              <a:rPr lang="en-US" baseline="0" dirty="0" smtClean="0"/>
              <a:t>Severity – A value between 1 and 100, indicating the severity of the alert.</a:t>
            </a:r>
          </a:p>
          <a:p>
            <a:pPr marL="224325" indent="-224325">
              <a:buAutoNum type="arabicPeriod"/>
            </a:pPr>
            <a:r>
              <a:rPr lang="en-US" baseline="0" dirty="0" smtClean="0"/>
              <a:t>Normalization ID – Indicates the normalized group the rule belongs to. By default, it is set to uncategorized.</a:t>
            </a:r>
          </a:p>
          <a:p>
            <a:pPr marL="224325" indent="-224325">
              <a:buAutoNum type="arabicPeriod"/>
            </a:pPr>
            <a:r>
              <a:rPr lang="en-US" baseline="0" dirty="0" smtClean="0"/>
              <a:t>Tags – Add a tags to the correlation rule for grouping and organization purposes.</a:t>
            </a:r>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350486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63422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6342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63422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latin typeface="Arial" charset="0"/>
              </a:rPr>
              <a:t>The top section of the Edit Logical Element dialog gives you the following options:</a:t>
            </a:r>
          </a:p>
          <a:p>
            <a:r>
              <a:rPr lang="en-US" b="1" dirty="0" smtClean="0">
                <a:latin typeface="Arial" charset="0"/>
              </a:rPr>
              <a:t>Change the element type </a:t>
            </a:r>
            <a:r>
              <a:rPr lang="en-US" dirty="0" smtClean="0">
                <a:latin typeface="Arial" charset="0"/>
              </a:rPr>
              <a:t>- The element type radio button that is selected by default is the one that reflects the logical element that you dragged and dropped. In other words, if you dragged and dropped the AND logical element icon, the AND radio button will be selected on the Edit Logical Element dialog. You do have the option to change that</a:t>
            </a:r>
            <a:r>
              <a:rPr lang="en-US" baseline="0" dirty="0" smtClean="0">
                <a:latin typeface="Arial" charset="0"/>
              </a:rPr>
              <a:t> </a:t>
            </a:r>
            <a:r>
              <a:rPr lang="en-US" dirty="0" smtClean="0">
                <a:latin typeface="Arial" charset="0"/>
              </a:rPr>
              <a:t>setting to a different type if needed. This option is particularly helpful if you have set up a rule or component with several layers of logic elements and then realize that one of the</a:t>
            </a:r>
            <a:r>
              <a:rPr lang="en-US" baseline="0" dirty="0" smtClean="0">
                <a:latin typeface="Arial" charset="0"/>
              </a:rPr>
              <a:t> </a:t>
            </a:r>
            <a:r>
              <a:rPr lang="en-US" dirty="0" smtClean="0">
                <a:latin typeface="Arial" charset="0"/>
              </a:rPr>
              <a:t>elements at the beginning of the logic diagram should be a different type.</a:t>
            </a:r>
          </a:p>
          <a:p>
            <a:endParaRPr lang="en-US" dirty="0" smtClean="0">
              <a:latin typeface="Arial" charset="0"/>
            </a:endParaRPr>
          </a:p>
          <a:p>
            <a:r>
              <a:rPr lang="en-US" b="1" dirty="0" smtClean="0">
                <a:latin typeface="Arial" charset="0"/>
              </a:rPr>
              <a:t>Select number of conditions that must be met </a:t>
            </a:r>
            <a:r>
              <a:rPr lang="en-US" dirty="0" smtClean="0">
                <a:latin typeface="Arial" charset="0"/>
              </a:rPr>
              <a:t>- This option allows you to select how many of the conditions that are part of the SET logic element must be met in order to</a:t>
            </a:r>
            <a:r>
              <a:rPr lang="en-US" baseline="0" dirty="0" smtClean="0">
                <a:latin typeface="Arial" charset="0"/>
              </a:rPr>
              <a:t> </a:t>
            </a:r>
            <a:r>
              <a:rPr lang="en-US" dirty="0" smtClean="0">
                <a:latin typeface="Arial" charset="0"/>
              </a:rPr>
              <a:t>trigger the rule. The number can only be changed when the SET has more than one condition. The total number of conditions available in the SET will be shown in the ...of _conditions statement. </a:t>
            </a:r>
            <a:r>
              <a:rPr lang="en-US" sz="1000" dirty="0" smtClean="0">
                <a:latin typeface="Arial" charset="0"/>
              </a:rPr>
              <a:t>When you select this option by clicking on the Sequence checkbox, the elements or components that you add to this logical element will be numbered (see figure). You can change the order of the elements or components by clicking and dragging them to the desired position</a:t>
            </a:r>
            <a:endParaRPr lang="en-US" sz="1000" dirty="0" smtClean="0"/>
          </a:p>
          <a:p>
            <a:endParaRPr lang="en-US" b="1" dirty="0" smtClean="0">
              <a:effectLst/>
            </a:endParaRPr>
          </a:p>
          <a:p>
            <a:r>
              <a:rPr lang="en-US" b="1" dirty="0" smtClean="0">
                <a:effectLst/>
              </a:rPr>
              <a:t>Define a sequence for the elements</a:t>
            </a:r>
            <a:r>
              <a:rPr lang="en-US" dirty="0" smtClean="0"/>
              <a:t> - This option allows you to define the order in which the conditions of a logical element need to occur for the rule to be triggered. You can apply a sequence requirement to the </a:t>
            </a:r>
            <a:r>
              <a:rPr lang="en-US" i="1" dirty="0" smtClean="0">
                <a:effectLst/>
              </a:rPr>
              <a:t>AND</a:t>
            </a:r>
            <a:r>
              <a:rPr lang="en-US" dirty="0" smtClean="0"/>
              <a:t> and </a:t>
            </a:r>
            <a:r>
              <a:rPr lang="en-US" i="1" dirty="0" smtClean="0">
                <a:effectLst/>
              </a:rPr>
              <a:t>SET</a:t>
            </a:r>
            <a:r>
              <a:rPr lang="en-US" dirty="0" smtClean="0"/>
              <a:t> logical elements. When you select this option by clicking on the </a:t>
            </a:r>
            <a:r>
              <a:rPr lang="en-US" i="1" dirty="0" smtClean="0">
                <a:effectLst/>
              </a:rPr>
              <a:t>Sequence</a:t>
            </a:r>
            <a:r>
              <a:rPr lang="en-US" dirty="0" smtClean="0"/>
              <a:t> checkbox, the elements or components that you add to this logical element will be numbered (see figure). You can change the order of the elements or components by clicking and dragging them to the desired position.</a:t>
            </a:r>
            <a:endParaRPr lang="en-US" i="0" dirty="0" smtClean="0"/>
          </a:p>
          <a:p>
            <a:endParaRPr lang="en-US" dirty="0" smtClean="0">
              <a:latin typeface="Arial" charset="0"/>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24647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Default Threshold is set to 1 and Time Window is set to 10 minutes.</a:t>
            </a:r>
          </a:p>
          <a:p>
            <a:endParaRPr lang="en-US" dirty="0" smtClean="0"/>
          </a:p>
          <a:p>
            <a:r>
              <a:rPr lang="en-US" dirty="0" smtClean="0"/>
              <a:t>If you want to change the default settings, click on the icon to the right of each field. The Default Value Editor for each value will open. </a:t>
            </a:r>
            <a:r>
              <a:rPr lang="en-US" baseline="0" dirty="0" smtClean="0"/>
              <a:t> In this example, the parameter, “NumEvents” is selected.  This is a pre-configured value which can be re-used as often as you need in Correlation rules.  This value can be re-set to a different value, deleted or new ones created.</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656633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Filter</a:t>
            </a:r>
            <a:r>
              <a:rPr lang="en-US" dirty="0" smtClean="0"/>
              <a:t> - When you drag and drop this icon into a logic element in the </a:t>
            </a:r>
            <a:r>
              <a:rPr lang="en-US" i="1" dirty="0" smtClean="0">
                <a:effectLst/>
              </a:rPr>
              <a:t>Correlation Logic</a:t>
            </a:r>
            <a:r>
              <a:rPr lang="en-US" dirty="0" smtClean="0"/>
              <a:t> area, the </a:t>
            </a:r>
            <a:r>
              <a:rPr lang="en-US" i="1" dirty="0" smtClean="0">
                <a:effectLst/>
              </a:rPr>
              <a:t>Filter Fields Component</a:t>
            </a:r>
            <a:r>
              <a:rPr lang="en-US" dirty="0" smtClean="0"/>
              <a:t> screen opens. This screen will be blank until you add filter fields.</a:t>
            </a:r>
          </a:p>
          <a:p>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650184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correlation rule editor</a:t>
            </a:r>
            <a:r>
              <a:rPr lang="en-US" baseline="0" dirty="0" smtClean="0"/>
              <a:t> allows you to filter on one or more of any of the available fields within the McAfee SIEM database to include any user defined fields that may have been defined.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60474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60474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60474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Rules</a:t>
            </a:r>
            <a:r>
              <a:rPr lang="en-US" b="1" baseline="0" dirty="0" smtClean="0"/>
              <a:t> / Components </a:t>
            </a:r>
            <a:r>
              <a:rPr lang="en-US" baseline="0" dirty="0" smtClean="0"/>
              <a:t>- </a:t>
            </a:r>
            <a:r>
              <a:rPr lang="en-US" dirty="0" smtClean="0"/>
              <a:t>When you drag and drop this icon into the </a:t>
            </a:r>
            <a:r>
              <a:rPr lang="en-US" i="1" dirty="0" smtClean="0"/>
              <a:t>Correlation Logic </a:t>
            </a:r>
            <a:r>
              <a:rPr lang="en-US" dirty="0" smtClean="0"/>
              <a:t>area, the </a:t>
            </a:r>
            <a:r>
              <a:rPr lang="en-US" i="1" dirty="0" smtClean="0"/>
              <a:t>Rules/Components </a:t>
            </a:r>
            <a:r>
              <a:rPr lang="en-US" dirty="0" smtClean="0"/>
              <a:t>screen opens, listing the rules and components that can be referenced from this correlation rule or component. Highlight the one that you want to add to the rule or component and click </a:t>
            </a:r>
            <a:r>
              <a:rPr lang="en-US" i="1" dirty="0" smtClean="0"/>
              <a:t>OK</a:t>
            </a:r>
            <a:r>
              <a:rPr lang="en-US" dirty="0" smtClean="0"/>
              <a:t>.</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650184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parameters of a rule or component control the behavior of the rule or component when it executes. However, parameters are not required. To add parameters:</a:t>
            </a:r>
          </a:p>
          <a:p>
            <a:pPr marL="228600" indent="-228600">
              <a:buFont typeface="+mj-lt"/>
              <a:buAutoNum type="arabicPeriod"/>
            </a:pPr>
            <a:r>
              <a:rPr lang="en-US" dirty="0" smtClean="0"/>
              <a:t>Click on Parameters on the Correlation Rule Editor or Correlation Component Editor Toolbar. The Parameters table will open. Since this is a new rule or component, no parameters will be listed.</a:t>
            </a:r>
          </a:p>
          <a:p>
            <a:pPr marL="228600" indent="-228600">
              <a:buFont typeface="+mj-lt"/>
              <a:buAutoNum type="arabicPeriod"/>
            </a:pPr>
            <a:r>
              <a:rPr lang="en-US" dirty="0" smtClean="0"/>
              <a:t>Click on the Add button. The Add Parameter dialog will open.</a:t>
            </a:r>
          </a:p>
          <a:p>
            <a:pPr marL="228600" indent="-228600">
              <a:buFont typeface="+mj-lt"/>
              <a:buAutoNum type="arabicPeriod"/>
            </a:pPr>
            <a:r>
              <a:rPr lang="en-US" dirty="0" smtClean="0"/>
              <a:t>Enter a name for the parameter in the Name field.</a:t>
            </a:r>
          </a:p>
          <a:p>
            <a:pPr marL="228600" indent="-228600">
              <a:buFont typeface="+mj-lt"/>
              <a:buAutoNum type="arabicPeriod"/>
            </a:pPr>
            <a:r>
              <a:rPr lang="en-US" dirty="0" smtClean="0"/>
              <a:t>Select the type of parameter you want this to be by clicking on the down arrow in the Type field. The values available for the type selected will be enabled.</a:t>
            </a:r>
          </a:p>
          <a:p>
            <a:pPr marL="228600" indent="-228600">
              <a:buFont typeface="+mj-lt"/>
              <a:buAutoNum type="arabicPeriod"/>
            </a:pPr>
            <a:r>
              <a:rPr lang="en-US" dirty="0" smtClean="0"/>
              <a:t>The available values will be checked. Click on the checkbox if you want to disable either of the values.</a:t>
            </a:r>
          </a:p>
          <a:p>
            <a:pPr marL="571500" lvl="1" indent="-228600"/>
            <a:r>
              <a:rPr lang="en-US" dirty="0" smtClean="0"/>
              <a:t>If you select List and Range values, keep in mind that both value types cannot be used at the same time. For example, if the rule uses a list value (e.g.,  8, 10, 13) it cannot also include a range (e.g., it cannot say 1-6 8, 10, 13). It would need to be written as only a list (e.g., 1, 2, 3, 4, 5, 6, 8, 10, 13).</a:t>
            </a:r>
          </a:p>
          <a:p>
            <a:pPr marL="228600" indent="-228600">
              <a:buFont typeface="+mj-lt"/>
              <a:buAutoNum type="arabicPeriod"/>
            </a:pPr>
            <a:r>
              <a:rPr lang="en-US" dirty="0" smtClean="0"/>
              <a:t>Select the default value for the parameter by clicking on the icon to the right of the Default Value field (). The Default Value Editor dialog for the type of parameter selected in the Type field will open. </a:t>
            </a:r>
          </a:p>
          <a:p>
            <a:pPr marL="228600" indent="-228600">
              <a:buFont typeface="+mj-lt"/>
              <a:buAutoNum type="arabicPeriod"/>
            </a:pPr>
            <a:r>
              <a:rPr lang="en-US" dirty="0" smtClean="0"/>
              <a:t>All new parameters are externally visible by default. If you do not want the parameter to be externally visible, deselect the Externally Visible checkbox by clicking on it. The parameter will then be local to the scope of the rule.</a:t>
            </a:r>
          </a:p>
          <a:p>
            <a:pPr marL="228600" indent="-228600">
              <a:buFont typeface="+mj-lt"/>
              <a:buAutoNum type="arabicPeriod"/>
            </a:pPr>
            <a:r>
              <a:rPr lang="en-US" dirty="0" smtClean="0"/>
              <a:t>Type in a description of this parameter in the Description field. It will show up in the Description box on the Parameter Table screen whenever this parameter is highlighted.</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87173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Even</a:t>
            </a:r>
            <a:r>
              <a:rPr lang="en-US" baseline="0" dirty="0" smtClean="0"/>
              <a:t> correlation rules should be normalized as a part of the functional SIEM stack.  The output of a correlation rule is an event and these events should be processed within the functional SIEM stack just as any other event.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2644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33644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a:lnSpc>
                <a:spcPct val="115000"/>
              </a:lnSpc>
              <a:spcAft>
                <a:spcPts val="981"/>
              </a:spcAft>
            </a:pPr>
            <a:endParaRPr lang="en-US" dirty="0" smtClean="0">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05614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a:lnSpc>
                <a:spcPct val="115000"/>
              </a:lnSpc>
              <a:spcAft>
                <a:spcPts val="981"/>
              </a:spcAft>
            </a:pPr>
            <a:endParaRPr lang="en-US" dirty="0" smtClean="0">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05614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a:lnSpc>
                <a:spcPct val="115000"/>
              </a:lnSpc>
              <a:spcAft>
                <a:spcPts val="981"/>
              </a:spcAft>
            </a:pPr>
            <a:endParaRPr lang="en-US" dirty="0" smtClean="0">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05614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a:lnSpc>
                <a:spcPct val="115000"/>
              </a:lnSpc>
              <a:spcAft>
                <a:spcPts val="981"/>
              </a:spcAft>
            </a:pPr>
            <a:endParaRPr lang="en-US" dirty="0" smtClean="0">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05614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a:lnSpc>
                <a:spcPct val="115000"/>
              </a:lnSpc>
              <a:spcAft>
                <a:spcPts val="981"/>
              </a:spcAft>
            </a:pPr>
            <a:endParaRPr lang="en-US" dirty="0" smtClean="0">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05614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a:lnSpc>
                <a:spcPct val="115000"/>
              </a:lnSpc>
              <a:spcAft>
                <a:spcPts val="981"/>
              </a:spcAft>
            </a:pPr>
            <a:endParaRPr lang="en-US" dirty="0" smtClean="0">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05614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a:lnSpc>
                <a:spcPct val="115000"/>
              </a:lnSpc>
              <a:spcAft>
                <a:spcPts val="981"/>
              </a:spcAft>
            </a:pPr>
            <a:endParaRPr lang="en-US" dirty="0" smtClean="0">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05614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a:lnSpc>
                <a:spcPct val="115000"/>
              </a:lnSpc>
              <a:spcAft>
                <a:spcPts val="981"/>
              </a:spcAft>
            </a:pPr>
            <a:r>
              <a:rPr lang="en-US" dirty="0" smtClean="0">
                <a:latin typeface="Calibri"/>
                <a:ea typeface="Calibri"/>
                <a:cs typeface="Times New Roman"/>
              </a:rPr>
              <a:t>The last step is to save our correlation</a:t>
            </a:r>
            <a:r>
              <a:rPr lang="en-US" baseline="0" dirty="0" smtClean="0">
                <a:latin typeface="Calibri"/>
                <a:ea typeface="Calibri"/>
                <a:cs typeface="Times New Roman"/>
              </a:rPr>
              <a:t> rule and roll out policy.  Notice that although our order of checks within the filter built the end result is the same as our diagram.</a:t>
            </a:r>
            <a:endParaRPr lang="en-US" dirty="0" smtClean="0">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05614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r>
              <a:rPr lang="en-US" baseline="0" dirty="0" smtClean="0"/>
              <a:t> Event Collection, Normalization, Correlation, and Reporting</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3656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SIEM functional stack is an important concept to understand</a:t>
            </a:r>
            <a:r>
              <a:rPr lang="en-US" baseline="0" dirty="0" smtClean="0"/>
              <a:t> when implementing a SIEM solution.  Each layer of the SIEM functional stack performs a specific function that makes up the total SIEM solution.  </a:t>
            </a:r>
            <a:endParaRPr lang="en-US" dirty="0" smtClean="0"/>
          </a:p>
          <a:p>
            <a:r>
              <a:rPr lang="en-US" dirty="0" smtClean="0"/>
              <a:t>The </a:t>
            </a:r>
            <a:r>
              <a:rPr lang="en-US" b="1" dirty="0" smtClean="0"/>
              <a:t>Event Collection Layer </a:t>
            </a:r>
            <a:r>
              <a:rPr lang="en-US" dirty="0" smtClean="0"/>
              <a:t>is where you collect logs and other event messages from systems from within your environment. </a:t>
            </a:r>
          </a:p>
          <a:p>
            <a:r>
              <a:rPr lang="en-US" dirty="0" smtClean="0"/>
              <a:t>The </a:t>
            </a:r>
            <a:r>
              <a:rPr lang="en-US" b="1" dirty="0" smtClean="0"/>
              <a:t>Normalization Layer </a:t>
            </a:r>
            <a:r>
              <a:rPr lang="en-US" dirty="0" smtClean="0"/>
              <a:t>is where related messages that are formatted differently are converted to a common syntax and grouped together</a:t>
            </a:r>
            <a:r>
              <a:rPr lang="en-US" baseline="0" dirty="0" smtClean="0"/>
              <a:t> into a common taxonomy</a:t>
            </a:r>
            <a:r>
              <a:rPr lang="en-US" dirty="0" smtClean="0"/>
              <a:t>. </a:t>
            </a:r>
          </a:p>
          <a:p>
            <a:r>
              <a:rPr lang="en-US" dirty="0" smtClean="0"/>
              <a:t>The </a:t>
            </a:r>
            <a:r>
              <a:rPr lang="en-US" b="1" dirty="0" smtClean="0"/>
              <a:t>Correlation Layer </a:t>
            </a:r>
            <a:r>
              <a:rPr lang="en-US" dirty="0" smtClean="0"/>
              <a:t>is where events are co-related to each other to create incidents.</a:t>
            </a:r>
            <a:r>
              <a:rPr lang="en-US" baseline="0" dirty="0" smtClean="0"/>
              <a:t>  </a:t>
            </a:r>
          </a:p>
          <a:p>
            <a:r>
              <a:rPr lang="en-US" baseline="0" dirty="0" smtClean="0"/>
              <a:t>T</a:t>
            </a:r>
            <a:r>
              <a:rPr lang="en-US" dirty="0" smtClean="0"/>
              <a:t>he </a:t>
            </a:r>
            <a:r>
              <a:rPr lang="en-US" b="1" dirty="0" smtClean="0"/>
              <a:t>Reporting Layer </a:t>
            </a:r>
            <a:r>
              <a:rPr lang="en-US" dirty="0" smtClean="0"/>
              <a:t>is where output is created and/or actions taken based on the processing of the events that have been input into the SIEM.</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643333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r>
              <a:rPr lang="en-US" baseline="0" dirty="0" smtClean="0"/>
              <a:t> Normalization</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35927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r>
              <a:rPr lang="en-US" baseline="0" dirty="0" smtClean="0"/>
              <a:t> True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09839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37147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Now we know that the logs from a multitude of devices and applications will</a:t>
            </a:r>
            <a:r>
              <a:rPr lang="en-US" baseline="0" dirty="0" smtClean="0"/>
              <a:t> </a:t>
            </a:r>
            <a:r>
              <a:rPr lang="en-US" dirty="0" smtClean="0"/>
              <a:t>be forwarded into the SIEM</a:t>
            </a:r>
            <a:r>
              <a:rPr lang="en-US" baseline="0" dirty="0" smtClean="0"/>
              <a:t> and that these</a:t>
            </a:r>
            <a:r>
              <a:rPr lang="en-US" dirty="0" smtClean="0"/>
              <a:t> logs will still be in their native format.  We</a:t>
            </a:r>
            <a:r>
              <a:rPr lang="en-US" baseline="0" dirty="0" smtClean="0"/>
              <a:t> really have not gained anything in this process yet besides a centralized repository for our logs.</a:t>
            </a:r>
            <a:r>
              <a:rPr lang="en-US" dirty="0" smtClean="0"/>
              <a:t> So what need</a:t>
            </a:r>
            <a:r>
              <a:rPr lang="en-US" baseline="0" dirty="0" smtClean="0"/>
              <a:t>s to happen next is for these logs to be reformatted into a standard format using event normalization, which is the act of changing different types of logs into a single format. Normalizing the events not only makes it simpler to read these logs, but also makes it easier and allows for a standard format of correlation rule generation.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8814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Event correlation brings a higher level of intelligence into a security operations environment. We don’t just see a single event and then choose to react or not react. With event correlation, we teach the system to consider various conditions before an alarm is triggered.</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44226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7785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65944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7522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Correlation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Correlation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Correlation</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Correlation</a:t>
            </a:r>
            <a:endParaRPr lang="en-US" dirty="0"/>
          </a:p>
        </p:txBody>
      </p:sp>
    </p:spTree>
    <p:extLst>
      <p:ext uri="{BB962C8B-B14F-4D97-AF65-F5344CB8AC3E}">
        <p14:creationId xmlns:p14="http://schemas.microsoft.com/office/powerpoint/2010/main" val="336736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Correlation</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6     </a:t>
            </a:r>
            <a:r>
              <a:rPr lang="en-US" sz="900" dirty="0" smtClean="0">
                <a:solidFill>
                  <a:schemeClr val="tx1"/>
                </a:solidFill>
                <a:latin typeface="+mj-lt"/>
              </a:rPr>
              <a:t>-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1.xml"/><Relationship Id="rId16" Type="http://schemas.openxmlformats.org/officeDocument/2006/relationships/image" Target="../media/image24.jpeg"/><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Correlation </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6</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Correlation Engine - Risk</a:t>
            </a:r>
            <a:endParaRPr lang="en-US" dirty="0"/>
          </a:p>
        </p:txBody>
      </p:sp>
      <p:sp>
        <p:nvSpPr>
          <p:cNvPr id="3" name="Content Placeholder 2"/>
          <p:cNvSpPr>
            <a:spLocks noGrp="1"/>
          </p:cNvSpPr>
          <p:nvPr>
            <p:ph idx="1"/>
          </p:nvPr>
        </p:nvSpPr>
        <p:spPr>
          <a:xfrm>
            <a:off x="71437" y="838200"/>
            <a:ext cx="8996363" cy="5715000"/>
          </a:xfrm>
        </p:spPr>
        <p:txBody>
          <a:bodyPr/>
          <a:lstStyle/>
          <a:p>
            <a:pPr>
              <a:spcAft>
                <a:spcPts val="600"/>
              </a:spcAft>
            </a:pPr>
            <a:r>
              <a:rPr lang="en-US" dirty="0" smtClean="0"/>
              <a:t>ACE is a </a:t>
            </a:r>
            <a:r>
              <a:rPr lang="en-US" dirty="0"/>
              <a:t>risk detection engine that generates a risk score using rule-less </a:t>
            </a:r>
            <a:r>
              <a:rPr lang="en-US" dirty="0" smtClean="0"/>
              <a:t>correlation</a:t>
            </a:r>
            <a:endParaRPr lang="en-US" dirty="0"/>
          </a:p>
          <a:p>
            <a:pPr>
              <a:spcAft>
                <a:spcPts val="600"/>
              </a:spcAft>
            </a:pPr>
            <a:r>
              <a:rPr lang="en-US" dirty="0" smtClean="0"/>
              <a:t>Detection </a:t>
            </a:r>
            <a:r>
              <a:rPr lang="en-US" dirty="0"/>
              <a:t>signatures are replaced with a simple, one-time </a:t>
            </a:r>
            <a:r>
              <a:rPr lang="en-US" dirty="0" smtClean="0"/>
              <a:t>configuration telling </a:t>
            </a:r>
            <a:r>
              <a:rPr lang="en-US" dirty="0"/>
              <a:t>the Risk Correlation engine what is important to your business. </a:t>
            </a:r>
            <a:endParaRPr lang="en-US" dirty="0" smtClean="0"/>
          </a:p>
          <a:p>
            <a:pPr lvl="2">
              <a:spcAft>
                <a:spcPts val="600"/>
              </a:spcAft>
            </a:pPr>
            <a:r>
              <a:rPr lang="en-US" dirty="0" smtClean="0"/>
              <a:t>This </a:t>
            </a:r>
            <a:r>
              <a:rPr lang="en-US" dirty="0"/>
              <a:t>could be a particular </a:t>
            </a:r>
            <a:r>
              <a:rPr lang="en-US" dirty="0" smtClean="0"/>
              <a:t>service </a:t>
            </a:r>
            <a:r>
              <a:rPr lang="en-US" dirty="0"/>
              <a:t>or application, a group of users, </a:t>
            </a:r>
            <a:r>
              <a:rPr lang="en-US" dirty="0" smtClean="0"/>
              <a:t>specific </a:t>
            </a:r>
            <a:r>
              <a:rPr lang="en-US" dirty="0"/>
              <a:t>types of </a:t>
            </a:r>
            <a:r>
              <a:rPr lang="en-US" dirty="0" smtClean="0"/>
              <a:t>data or any combination of these options. </a:t>
            </a:r>
          </a:p>
          <a:p>
            <a:pPr lvl="2">
              <a:spcAft>
                <a:spcPts val="600"/>
              </a:spcAft>
            </a:pPr>
            <a:r>
              <a:rPr lang="en-US" dirty="0" smtClean="0"/>
              <a:t>Risk </a:t>
            </a:r>
            <a:r>
              <a:rPr lang="en-US" dirty="0"/>
              <a:t>Correlation </a:t>
            </a:r>
            <a:r>
              <a:rPr lang="en-US" dirty="0" smtClean="0"/>
              <a:t>tracks </a:t>
            </a:r>
            <a:r>
              <a:rPr lang="en-US" dirty="0"/>
              <a:t>all activity related to those items, building a dynamic risk score that raises or lowers based upon real-time activity. </a:t>
            </a:r>
            <a:endParaRPr lang="en-US" dirty="0" smtClean="0"/>
          </a:p>
          <a:p>
            <a:pPr lvl="2">
              <a:spcAft>
                <a:spcPts val="600"/>
              </a:spcAft>
            </a:pPr>
            <a:r>
              <a:rPr lang="en-US" dirty="0" smtClean="0"/>
              <a:t>When </a:t>
            </a:r>
            <a:r>
              <a:rPr lang="en-US" dirty="0"/>
              <a:t>a risk score exceeds a certain threshold, an event is generated </a:t>
            </a:r>
            <a:endParaRPr lang="en-US" dirty="0" smtClean="0"/>
          </a:p>
          <a:p>
            <a:pPr lvl="2">
              <a:spcAft>
                <a:spcPts val="600"/>
              </a:spcAft>
            </a:pPr>
            <a:r>
              <a:rPr lang="en-US" dirty="0" smtClean="0"/>
              <a:t>This </a:t>
            </a:r>
            <a:r>
              <a:rPr lang="en-US" dirty="0"/>
              <a:t>event can be used to alert you to growing threat conditions, or it can be used by the traditional rule-based correlation engine as a condition of a larger incident. </a:t>
            </a:r>
            <a:endParaRPr lang="en-US" dirty="0" smtClean="0"/>
          </a:p>
          <a:p>
            <a:pPr lvl="2">
              <a:spcAft>
                <a:spcPts val="600"/>
              </a:spcAft>
            </a:pPr>
            <a:r>
              <a:rPr lang="en-US" dirty="0" smtClean="0"/>
              <a:t>The </a:t>
            </a:r>
            <a:r>
              <a:rPr lang="en-US" dirty="0"/>
              <a:t>ESMI keeps a complete audit trail of risk scores to allow full analysis and investigations of threat conditions over time.</a:t>
            </a:r>
          </a:p>
          <a:p>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359533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loud 59"/>
          <p:cNvSpPr/>
          <p:nvPr/>
        </p:nvSpPr>
        <p:spPr bwMode="auto">
          <a:xfrm>
            <a:off x="1288401" y="2219255"/>
            <a:ext cx="6019800" cy="2428948"/>
          </a:xfrm>
          <a:prstGeom prst="cloud">
            <a:avLst/>
          </a:prstGeom>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19458" name="Title 1"/>
          <p:cNvSpPr>
            <a:spLocks noGrp="1"/>
          </p:cNvSpPr>
          <p:nvPr>
            <p:ph type="title"/>
          </p:nvPr>
        </p:nvSpPr>
        <p:spPr>
          <a:xfrm>
            <a:off x="0" y="171450"/>
            <a:ext cx="7256471" cy="422275"/>
          </a:xfrm>
        </p:spPr>
        <p:txBody>
          <a:bodyPr/>
          <a:lstStyle/>
          <a:p>
            <a:r>
              <a:rPr lang="en-US" dirty="0" smtClean="0">
                <a:ea typeface="ＭＳ Ｐゴシック"/>
                <a:cs typeface="ＭＳ Ｐゴシック"/>
              </a:rPr>
              <a:t>Content, Context and Risk Correlation</a:t>
            </a:r>
          </a:p>
        </p:txBody>
      </p:sp>
      <p:grpSp>
        <p:nvGrpSpPr>
          <p:cNvPr id="2" name="Group 15"/>
          <p:cNvGrpSpPr/>
          <p:nvPr/>
        </p:nvGrpSpPr>
        <p:grpSpPr>
          <a:xfrm>
            <a:off x="366689" y="836687"/>
            <a:ext cx="8612188" cy="5259316"/>
            <a:chOff x="533400" y="836685"/>
            <a:chExt cx="8612188" cy="5259315"/>
          </a:xfrm>
        </p:grpSpPr>
        <p:grpSp>
          <p:nvGrpSpPr>
            <p:cNvPr id="3" name="Group 113"/>
            <p:cNvGrpSpPr>
              <a:grpSpLocks/>
            </p:cNvGrpSpPr>
            <p:nvPr/>
          </p:nvGrpSpPr>
          <p:grpSpPr bwMode="auto">
            <a:xfrm>
              <a:off x="6096000" y="1295400"/>
              <a:ext cx="1620838" cy="646331"/>
              <a:chOff x="2808665" y="1845294"/>
              <a:chExt cx="1430137" cy="646549"/>
            </a:xfrm>
          </p:grpSpPr>
          <p:pic>
            <p:nvPicPr>
              <p:cNvPr id="33" name="Picture 32"/>
              <p:cNvPicPr>
                <a:picLocks noChangeAspect="1"/>
              </p:cNvPicPr>
              <p:nvPr/>
            </p:nvPicPr>
            <p:blipFill>
              <a:blip r:embed="rId3" cstate="print"/>
              <a:stretch>
                <a:fillRect/>
              </a:stretch>
            </p:blipFill>
            <p:spPr>
              <a:xfrm>
                <a:off x="2808665" y="1860068"/>
                <a:ext cx="336062" cy="304800"/>
              </a:xfrm>
              <a:prstGeom prst="rect">
                <a:avLst/>
              </a:prstGeom>
              <a:effectLst>
                <a:reflection stA="27000" endPos="24000" dist="12700" dir="5400000" sy="-100000" algn="bl" rotWithShape="0"/>
              </a:effectLst>
            </p:spPr>
          </p:pic>
          <p:sp>
            <p:nvSpPr>
              <p:cNvPr id="19504" name="TextBox 33"/>
              <p:cNvSpPr txBox="1">
                <a:spLocks noChangeArrowheads="1"/>
              </p:cNvSpPr>
              <p:nvPr/>
            </p:nvSpPr>
            <p:spPr bwMode="auto">
              <a:xfrm>
                <a:off x="3137566" y="1845294"/>
                <a:ext cx="1101236" cy="646549"/>
              </a:xfrm>
              <a:prstGeom prst="rect">
                <a:avLst/>
              </a:prstGeom>
              <a:noFill/>
              <a:ln w="9525">
                <a:noFill/>
                <a:miter lim="800000"/>
                <a:headEnd/>
                <a:tailEnd/>
              </a:ln>
            </p:spPr>
            <p:txBody>
              <a:bodyPr>
                <a:spAutoFit/>
              </a:bodyPr>
              <a:lstStyle/>
              <a:p>
                <a:r>
                  <a:rPr lang="en-US" sz="900" b="1" dirty="0"/>
                  <a:t>Events from </a:t>
                </a:r>
                <a:r>
                  <a:rPr lang="en-US" sz="900" b="1" dirty="0" smtClean="0"/>
                  <a:t>Security </a:t>
                </a:r>
                <a:r>
                  <a:rPr lang="en-US" sz="900" b="1" dirty="0"/>
                  <a:t>D</a:t>
                </a:r>
                <a:r>
                  <a:rPr lang="en-US" sz="900" b="1" dirty="0" smtClean="0"/>
                  <a:t>evices</a:t>
                </a:r>
                <a:endParaRPr lang="en-US" sz="900" b="1" dirty="0"/>
              </a:p>
              <a:p>
                <a:r>
                  <a:rPr lang="en-US" sz="900" b="1" dirty="0"/>
                  <a:t>  </a:t>
                </a:r>
              </a:p>
              <a:p>
                <a:endParaRPr lang="en-US" sz="900" b="1" dirty="0"/>
              </a:p>
            </p:txBody>
          </p:sp>
        </p:grpSp>
        <p:grpSp>
          <p:nvGrpSpPr>
            <p:cNvPr id="4" name="Group 37"/>
            <p:cNvGrpSpPr>
              <a:grpSpLocks/>
            </p:cNvGrpSpPr>
            <p:nvPr/>
          </p:nvGrpSpPr>
          <p:grpSpPr bwMode="auto">
            <a:xfrm>
              <a:off x="533400" y="4800600"/>
              <a:ext cx="1498600" cy="838200"/>
              <a:chOff x="762000" y="1676400"/>
              <a:chExt cx="1499259" cy="838200"/>
            </a:xfrm>
          </p:grpSpPr>
          <p:pic>
            <p:nvPicPr>
              <p:cNvPr id="19501" name="Picture 12" descr="databas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62000" y="1676400"/>
                <a:ext cx="657225" cy="838200"/>
              </a:xfrm>
              <a:prstGeom prst="rect">
                <a:avLst/>
              </a:prstGeom>
              <a:noFill/>
              <a:ln w="9525">
                <a:noFill/>
                <a:miter lim="800000"/>
                <a:headEnd/>
                <a:tailEnd/>
              </a:ln>
            </p:spPr>
          </p:pic>
          <p:sp>
            <p:nvSpPr>
              <p:cNvPr id="19502" name="Rectangle 39"/>
              <p:cNvSpPr>
                <a:spLocks noChangeArrowheads="1"/>
              </p:cNvSpPr>
              <p:nvPr/>
            </p:nvSpPr>
            <p:spPr bwMode="auto">
              <a:xfrm>
                <a:off x="1219200" y="1981200"/>
                <a:ext cx="1042059" cy="369332"/>
              </a:xfrm>
              <a:prstGeom prst="rect">
                <a:avLst/>
              </a:prstGeom>
              <a:noFill/>
              <a:ln w="9525">
                <a:noFill/>
                <a:miter lim="800000"/>
                <a:headEnd/>
                <a:tailEnd/>
              </a:ln>
            </p:spPr>
            <p:txBody>
              <a:bodyPr>
                <a:spAutoFit/>
              </a:bodyPr>
              <a:lstStyle/>
              <a:p>
                <a:r>
                  <a:rPr lang="en-US" sz="900" b="1" dirty="0"/>
                  <a:t>Database </a:t>
                </a:r>
                <a:r>
                  <a:rPr lang="en-US" sz="900" b="1" dirty="0" smtClean="0"/>
                  <a:t>Transactions</a:t>
                </a:r>
                <a:endParaRPr lang="en-US" sz="900" b="1" dirty="0"/>
              </a:p>
            </p:txBody>
          </p:sp>
        </p:grpSp>
        <p:grpSp>
          <p:nvGrpSpPr>
            <p:cNvPr id="5" name="Group 40"/>
            <p:cNvGrpSpPr>
              <a:grpSpLocks/>
            </p:cNvGrpSpPr>
            <p:nvPr/>
          </p:nvGrpSpPr>
          <p:grpSpPr bwMode="auto">
            <a:xfrm>
              <a:off x="2286000" y="5334000"/>
              <a:ext cx="1538288" cy="533400"/>
              <a:chOff x="3328059" y="1143000"/>
              <a:chExt cx="1154921" cy="428625"/>
            </a:xfrm>
          </p:grpSpPr>
          <p:grpSp>
            <p:nvGrpSpPr>
              <p:cNvPr id="6" name="Group 118"/>
              <p:cNvGrpSpPr>
                <a:grpSpLocks/>
              </p:cNvGrpSpPr>
              <p:nvPr/>
            </p:nvGrpSpPr>
            <p:grpSpPr bwMode="auto">
              <a:xfrm>
                <a:off x="3328059" y="1143000"/>
                <a:ext cx="527050" cy="428625"/>
                <a:chOff x="3251859" y="2661920"/>
                <a:chExt cx="527050" cy="428625"/>
              </a:xfrm>
            </p:grpSpPr>
            <p:pic>
              <p:nvPicPr>
                <p:cNvPr id="19498" name="Picture 6" descr="appl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470934" y="2661920"/>
                  <a:ext cx="217805" cy="262255"/>
                </a:xfrm>
                <a:prstGeom prst="rect">
                  <a:avLst/>
                </a:prstGeom>
                <a:noFill/>
                <a:ln w="9525">
                  <a:noFill/>
                  <a:miter lim="800000"/>
                  <a:headEnd/>
                  <a:tailEnd/>
                </a:ln>
              </p:spPr>
            </p:pic>
            <p:pic>
              <p:nvPicPr>
                <p:cNvPr id="19499" name="Picture 7" descr="windows"/>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251859" y="2819400"/>
                  <a:ext cx="373380" cy="271145"/>
                </a:xfrm>
                <a:prstGeom prst="rect">
                  <a:avLst/>
                </a:prstGeom>
                <a:noFill/>
                <a:ln w="9525">
                  <a:noFill/>
                  <a:miter lim="800000"/>
                  <a:headEnd/>
                  <a:tailEnd/>
                </a:ln>
              </p:spPr>
            </p:pic>
            <p:pic>
              <p:nvPicPr>
                <p:cNvPr id="19500" name="Picture 10" descr="linux"/>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556659" y="2819400"/>
                  <a:ext cx="222250" cy="266700"/>
                </a:xfrm>
                <a:prstGeom prst="rect">
                  <a:avLst/>
                </a:prstGeom>
                <a:noFill/>
                <a:ln w="9525">
                  <a:noFill/>
                  <a:miter lim="800000"/>
                  <a:headEnd/>
                  <a:tailEnd/>
                </a:ln>
              </p:spPr>
            </p:pic>
          </p:grpSp>
          <p:sp>
            <p:nvSpPr>
              <p:cNvPr id="19497" name="Rectangle 45"/>
              <p:cNvSpPr>
                <a:spLocks noChangeArrowheads="1"/>
              </p:cNvSpPr>
              <p:nvPr/>
            </p:nvSpPr>
            <p:spPr bwMode="auto">
              <a:xfrm>
                <a:off x="3791580" y="1219200"/>
                <a:ext cx="691400" cy="185490"/>
              </a:xfrm>
              <a:prstGeom prst="rect">
                <a:avLst/>
              </a:prstGeom>
              <a:noFill/>
              <a:ln w="9525">
                <a:noFill/>
                <a:miter lim="800000"/>
                <a:headEnd/>
                <a:tailEnd/>
              </a:ln>
            </p:spPr>
            <p:txBody>
              <a:bodyPr>
                <a:spAutoFit/>
              </a:bodyPr>
              <a:lstStyle/>
              <a:p>
                <a:r>
                  <a:rPr lang="en-US" sz="900" b="1" dirty="0"/>
                  <a:t>OS events</a:t>
                </a:r>
              </a:p>
            </p:txBody>
          </p:sp>
        </p:grpSp>
        <p:grpSp>
          <p:nvGrpSpPr>
            <p:cNvPr id="7" name="Group 64"/>
            <p:cNvGrpSpPr>
              <a:grpSpLocks/>
            </p:cNvGrpSpPr>
            <p:nvPr/>
          </p:nvGrpSpPr>
          <p:grpSpPr bwMode="auto">
            <a:xfrm>
              <a:off x="1981200" y="1219200"/>
              <a:ext cx="1668463" cy="557213"/>
              <a:chOff x="4520541" y="1447800"/>
              <a:chExt cx="1474518" cy="400050"/>
            </a:xfrm>
          </p:grpSpPr>
          <p:pic>
            <p:nvPicPr>
              <p:cNvPr id="19494" name="Picture 9" descr="outlook"/>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520541" y="1447800"/>
                <a:ext cx="406947" cy="400050"/>
              </a:xfrm>
              <a:prstGeom prst="rect">
                <a:avLst/>
              </a:prstGeom>
              <a:noFill/>
              <a:ln w="9525">
                <a:noFill/>
                <a:miter lim="800000"/>
                <a:headEnd/>
                <a:tailEnd/>
              </a:ln>
            </p:spPr>
          </p:pic>
          <p:sp>
            <p:nvSpPr>
              <p:cNvPr id="19495" name="Rectangle 52"/>
              <p:cNvSpPr>
                <a:spLocks noChangeArrowheads="1"/>
              </p:cNvSpPr>
              <p:nvPr/>
            </p:nvSpPr>
            <p:spPr bwMode="auto">
              <a:xfrm>
                <a:off x="4953000" y="1447800"/>
                <a:ext cx="1042059" cy="265161"/>
              </a:xfrm>
              <a:prstGeom prst="rect">
                <a:avLst/>
              </a:prstGeom>
              <a:noFill/>
              <a:ln w="9525">
                <a:noFill/>
                <a:miter lim="800000"/>
                <a:headEnd/>
                <a:tailEnd/>
              </a:ln>
            </p:spPr>
            <p:txBody>
              <a:bodyPr>
                <a:spAutoFit/>
              </a:bodyPr>
              <a:lstStyle/>
              <a:p>
                <a:r>
                  <a:rPr lang="en-US" sz="900" b="1" dirty="0"/>
                  <a:t>Application Contents</a:t>
                </a:r>
              </a:p>
            </p:txBody>
          </p:sp>
        </p:grpSp>
        <p:grpSp>
          <p:nvGrpSpPr>
            <p:cNvPr id="8" name="Group 58"/>
            <p:cNvGrpSpPr>
              <a:grpSpLocks/>
            </p:cNvGrpSpPr>
            <p:nvPr/>
          </p:nvGrpSpPr>
          <p:grpSpPr bwMode="auto">
            <a:xfrm>
              <a:off x="7772400" y="1828800"/>
              <a:ext cx="1373188" cy="622300"/>
              <a:chOff x="5105400" y="2819400"/>
              <a:chExt cx="1373578" cy="622300"/>
            </a:xfrm>
          </p:grpSpPr>
          <p:pic>
            <p:nvPicPr>
              <p:cNvPr id="19492" name="Picture 54"/>
              <p:cNvPicPr>
                <a:picLocks noChangeAspect="1"/>
              </p:cNvPicPr>
              <p:nvPr/>
            </p:nvPicPr>
            <p:blipFill>
              <a:blip r:embed="rId9" cstate="print">
                <a:clrChange>
                  <a:clrFrom>
                    <a:srgbClr val="FFFFFF"/>
                  </a:clrFrom>
                  <a:clrTo>
                    <a:srgbClr val="FFFFFF">
                      <a:alpha val="0"/>
                    </a:srgbClr>
                  </a:clrTo>
                </a:clrChange>
              </a:blip>
              <a:srcRect/>
              <a:stretch>
                <a:fillRect/>
              </a:stretch>
            </p:blipFill>
            <p:spPr bwMode="auto">
              <a:xfrm>
                <a:off x="5105400" y="2819400"/>
                <a:ext cx="622300" cy="622300"/>
              </a:xfrm>
              <a:prstGeom prst="rect">
                <a:avLst/>
              </a:prstGeom>
              <a:noFill/>
              <a:ln w="9525">
                <a:noFill/>
                <a:miter lim="800000"/>
                <a:headEnd/>
                <a:tailEnd/>
              </a:ln>
            </p:spPr>
          </p:pic>
          <p:sp>
            <p:nvSpPr>
              <p:cNvPr id="19493" name="Rectangle 55"/>
              <p:cNvSpPr>
                <a:spLocks noChangeArrowheads="1"/>
              </p:cNvSpPr>
              <p:nvPr/>
            </p:nvSpPr>
            <p:spPr bwMode="auto">
              <a:xfrm>
                <a:off x="5640778" y="2846118"/>
                <a:ext cx="838200" cy="369332"/>
              </a:xfrm>
              <a:prstGeom prst="rect">
                <a:avLst/>
              </a:prstGeom>
              <a:noFill/>
              <a:ln w="9525">
                <a:noFill/>
                <a:miter lim="800000"/>
                <a:headEnd/>
                <a:tailEnd/>
              </a:ln>
            </p:spPr>
            <p:txBody>
              <a:bodyPr>
                <a:spAutoFit/>
              </a:bodyPr>
              <a:lstStyle/>
              <a:p>
                <a:r>
                  <a:rPr lang="en-US" sz="900" b="1" dirty="0"/>
                  <a:t>User Identity</a:t>
                </a:r>
              </a:p>
            </p:txBody>
          </p:sp>
        </p:grpSp>
        <p:grpSp>
          <p:nvGrpSpPr>
            <p:cNvPr id="9" name="Group 63"/>
            <p:cNvGrpSpPr>
              <a:grpSpLocks/>
            </p:cNvGrpSpPr>
            <p:nvPr/>
          </p:nvGrpSpPr>
          <p:grpSpPr bwMode="auto">
            <a:xfrm>
              <a:off x="4572000" y="5454650"/>
              <a:ext cx="1841500" cy="641350"/>
              <a:chOff x="6629400" y="2667000"/>
              <a:chExt cx="1841173" cy="641350"/>
            </a:xfrm>
          </p:grpSpPr>
          <p:pic>
            <p:nvPicPr>
              <p:cNvPr id="19490" name="Picture 59"/>
              <p:cNvPicPr>
                <a:picLocks noChangeAspect="1"/>
              </p:cNvPicPr>
              <p:nvPr/>
            </p:nvPicPr>
            <p:blipFill>
              <a:blip r:embed="rId10" cstate="print"/>
              <a:srcRect/>
              <a:stretch>
                <a:fillRect/>
              </a:stretch>
            </p:blipFill>
            <p:spPr bwMode="auto">
              <a:xfrm>
                <a:off x="6629400" y="2667000"/>
                <a:ext cx="641350" cy="641350"/>
              </a:xfrm>
              <a:prstGeom prst="rect">
                <a:avLst/>
              </a:prstGeom>
              <a:noFill/>
              <a:ln w="9525">
                <a:noFill/>
                <a:miter lim="800000"/>
                <a:headEnd/>
                <a:tailEnd/>
              </a:ln>
            </p:spPr>
          </p:pic>
          <p:sp>
            <p:nvSpPr>
              <p:cNvPr id="19491" name="TextBox 60"/>
              <p:cNvSpPr txBox="1">
                <a:spLocks noChangeArrowheads="1"/>
              </p:cNvSpPr>
              <p:nvPr/>
            </p:nvSpPr>
            <p:spPr bwMode="auto">
              <a:xfrm>
                <a:off x="7222506" y="2778164"/>
                <a:ext cx="1248067" cy="369332"/>
              </a:xfrm>
              <a:prstGeom prst="rect">
                <a:avLst/>
              </a:prstGeom>
              <a:noFill/>
              <a:ln w="9525">
                <a:noFill/>
                <a:miter lim="800000"/>
                <a:headEnd/>
                <a:tailEnd/>
              </a:ln>
            </p:spPr>
            <p:txBody>
              <a:bodyPr>
                <a:spAutoFit/>
              </a:bodyPr>
              <a:lstStyle/>
              <a:p>
                <a:r>
                  <a:rPr lang="en-US" sz="900" b="1" dirty="0"/>
                  <a:t>VA Scan </a:t>
                </a:r>
              </a:p>
              <a:p>
                <a:r>
                  <a:rPr lang="en-US" sz="900" b="1" dirty="0"/>
                  <a:t>Data</a:t>
                </a:r>
              </a:p>
            </p:txBody>
          </p:sp>
        </p:grpSp>
        <p:grpSp>
          <p:nvGrpSpPr>
            <p:cNvPr id="10" name="Group 74"/>
            <p:cNvGrpSpPr>
              <a:grpSpLocks/>
            </p:cNvGrpSpPr>
            <p:nvPr/>
          </p:nvGrpSpPr>
          <p:grpSpPr bwMode="auto">
            <a:xfrm>
              <a:off x="533400" y="1981200"/>
              <a:ext cx="1828800" cy="596900"/>
              <a:chOff x="3352295" y="2999678"/>
              <a:chExt cx="1828800" cy="596590"/>
            </a:xfrm>
          </p:grpSpPr>
          <p:grpSp>
            <p:nvGrpSpPr>
              <p:cNvPr id="11" name="Group 72"/>
              <p:cNvGrpSpPr>
                <a:grpSpLocks/>
              </p:cNvGrpSpPr>
              <p:nvPr/>
            </p:nvGrpSpPr>
            <p:grpSpPr bwMode="auto">
              <a:xfrm>
                <a:off x="3352295" y="2999678"/>
                <a:ext cx="464632" cy="596590"/>
                <a:chOff x="8037240" y="2450123"/>
                <a:chExt cx="732689" cy="940777"/>
              </a:xfrm>
            </p:grpSpPr>
            <p:pic>
              <p:nvPicPr>
                <p:cNvPr id="69" name="Picture 68"/>
                <p:cNvPicPr>
                  <a:picLocks noChangeAspect="1"/>
                </p:cNvPicPr>
                <p:nvPr/>
              </p:nvPicPr>
              <p:blipFill>
                <a:blip r:embed="rId11" cstate="print"/>
                <a:srcRect/>
                <a:stretch>
                  <a:fillRect/>
                </a:stretch>
              </p:blipFill>
              <p:spPr bwMode="auto">
                <a:xfrm>
                  <a:off x="8197455" y="2602750"/>
                  <a:ext cx="573272" cy="788150"/>
                </a:xfrm>
                <a:prstGeom prst="rect">
                  <a:avLst/>
                </a:prstGeom>
                <a:noFill/>
                <a:ln w="9525">
                  <a:noFill/>
                  <a:miter lim="800000"/>
                  <a:headEnd/>
                  <a:tailEnd/>
                </a:ln>
                <a:effectLst>
                  <a:outerShdw dist="38100" dir="2700000" rotWithShape="0">
                    <a:srgbClr val="808080">
                      <a:alpha val="42999"/>
                    </a:srgbClr>
                  </a:outerShdw>
                </a:effectLst>
              </p:spPr>
            </p:pic>
            <p:pic>
              <p:nvPicPr>
                <p:cNvPr id="70" name="Picture 69"/>
                <p:cNvPicPr>
                  <a:picLocks noChangeAspect="1"/>
                </p:cNvPicPr>
                <p:nvPr/>
              </p:nvPicPr>
              <p:blipFill>
                <a:blip r:embed="rId11" cstate="print"/>
                <a:srcRect/>
                <a:stretch>
                  <a:fillRect/>
                </a:stretch>
              </p:blipFill>
              <p:spPr bwMode="auto">
                <a:xfrm>
                  <a:off x="8119852" y="2525185"/>
                  <a:ext cx="575774" cy="790653"/>
                </a:xfrm>
                <a:prstGeom prst="rect">
                  <a:avLst/>
                </a:prstGeom>
                <a:noFill/>
                <a:ln w="9525">
                  <a:noFill/>
                  <a:miter lim="800000"/>
                  <a:headEnd/>
                  <a:tailEnd/>
                </a:ln>
                <a:effectLst>
                  <a:outerShdw dist="38100" dir="2700000" rotWithShape="0">
                    <a:srgbClr val="808080">
                      <a:alpha val="42999"/>
                    </a:srgbClr>
                  </a:outerShdw>
                </a:effectLst>
              </p:spPr>
            </p:pic>
            <p:pic>
              <p:nvPicPr>
                <p:cNvPr id="71" name="Picture 70"/>
                <p:cNvPicPr>
                  <a:picLocks noChangeAspect="1"/>
                </p:cNvPicPr>
                <p:nvPr/>
              </p:nvPicPr>
              <p:blipFill>
                <a:blip r:embed="rId11" cstate="print"/>
                <a:srcRect/>
                <a:stretch>
                  <a:fillRect/>
                </a:stretch>
              </p:blipFill>
              <p:spPr bwMode="auto">
                <a:xfrm>
                  <a:off x="8037240" y="2450123"/>
                  <a:ext cx="573272" cy="788152"/>
                </a:xfrm>
                <a:prstGeom prst="rect">
                  <a:avLst/>
                </a:prstGeom>
                <a:noFill/>
                <a:ln w="9525">
                  <a:noFill/>
                  <a:miter lim="800000"/>
                  <a:headEnd/>
                  <a:tailEnd/>
                </a:ln>
                <a:effectLst>
                  <a:outerShdw dist="38100" dir="2700000" rotWithShape="0">
                    <a:srgbClr val="808080">
                      <a:alpha val="42999"/>
                    </a:srgbClr>
                  </a:outerShdw>
                </a:effectLst>
              </p:spPr>
            </p:pic>
          </p:grpSp>
          <p:sp>
            <p:nvSpPr>
              <p:cNvPr id="19486" name="Rectangle 73"/>
              <p:cNvSpPr>
                <a:spLocks noChangeArrowheads="1"/>
              </p:cNvSpPr>
              <p:nvPr/>
            </p:nvSpPr>
            <p:spPr bwMode="auto">
              <a:xfrm>
                <a:off x="3809495" y="3075878"/>
                <a:ext cx="1371600" cy="369140"/>
              </a:xfrm>
              <a:prstGeom prst="rect">
                <a:avLst/>
              </a:prstGeom>
              <a:noFill/>
              <a:ln w="9525">
                <a:noFill/>
                <a:miter lim="800000"/>
                <a:headEnd/>
                <a:tailEnd/>
              </a:ln>
            </p:spPr>
            <p:txBody>
              <a:bodyPr>
                <a:spAutoFit/>
              </a:bodyPr>
              <a:lstStyle/>
              <a:p>
                <a:r>
                  <a:rPr lang="en-US" sz="900" b="1" dirty="0"/>
                  <a:t>Device &amp; Application Log Files</a:t>
                </a:r>
              </a:p>
            </p:txBody>
          </p:sp>
        </p:grpSp>
        <p:grpSp>
          <p:nvGrpSpPr>
            <p:cNvPr id="12" name="Group 84"/>
            <p:cNvGrpSpPr>
              <a:grpSpLocks/>
            </p:cNvGrpSpPr>
            <p:nvPr/>
          </p:nvGrpSpPr>
          <p:grpSpPr bwMode="auto">
            <a:xfrm>
              <a:off x="4267200" y="836685"/>
              <a:ext cx="1676400" cy="838200"/>
              <a:chOff x="3733800" y="2209800"/>
              <a:chExt cx="1676400" cy="838200"/>
            </a:xfrm>
          </p:grpSpPr>
          <p:pic>
            <p:nvPicPr>
              <p:cNvPr id="19480" name="Picture 12" descr="databas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33800" y="2209800"/>
                <a:ext cx="657225" cy="838200"/>
              </a:xfrm>
              <a:prstGeom prst="rect">
                <a:avLst/>
              </a:prstGeom>
              <a:noFill/>
              <a:ln w="9525">
                <a:noFill/>
                <a:miter lim="800000"/>
                <a:headEnd/>
                <a:tailEnd/>
              </a:ln>
            </p:spPr>
          </p:pic>
          <p:pic>
            <p:nvPicPr>
              <p:cNvPr id="19481" name="Picture 80"/>
              <p:cNvPicPr>
                <a:picLocks noChangeAspect="1"/>
              </p:cNvPicPr>
              <p:nvPr/>
            </p:nvPicPr>
            <p:blipFill>
              <a:blip r:embed="rId12" cstate="print"/>
              <a:srcRect/>
              <a:stretch>
                <a:fillRect/>
              </a:stretch>
            </p:blipFill>
            <p:spPr bwMode="auto">
              <a:xfrm>
                <a:off x="3962400" y="2743200"/>
                <a:ext cx="252663" cy="240030"/>
              </a:xfrm>
              <a:prstGeom prst="rect">
                <a:avLst/>
              </a:prstGeom>
              <a:noFill/>
              <a:ln w="9525">
                <a:noFill/>
                <a:miter lim="800000"/>
                <a:headEnd/>
                <a:tailEnd/>
              </a:ln>
            </p:spPr>
          </p:pic>
          <p:pic>
            <p:nvPicPr>
              <p:cNvPr id="19482" name="Picture 81"/>
              <p:cNvPicPr>
                <a:picLocks noChangeAspect="1"/>
              </p:cNvPicPr>
              <p:nvPr/>
            </p:nvPicPr>
            <p:blipFill>
              <a:blip r:embed="rId12" cstate="print"/>
              <a:srcRect/>
              <a:stretch>
                <a:fillRect/>
              </a:stretch>
            </p:blipFill>
            <p:spPr bwMode="auto">
              <a:xfrm>
                <a:off x="4114800" y="2743200"/>
                <a:ext cx="252663" cy="240030"/>
              </a:xfrm>
              <a:prstGeom prst="rect">
                <a:avLst/>
              </a:prstGeom>
              <a:noFill/>
              <a:ln w="9525">
                <a:noFill/>
                <a:miter lim="800000"/>
                <a:headEnd/>
                <a:tailEnd/>
              </a:ln>
            </p:spPr>
          </p:pic>
          <p:pic>
            <p:nvPicPr>
              <p:cNvPr id="19483" name="Picture 82"/>
              <p:cNvPicPr>
                <a:picLocks noChangeAspect="1"/>
              </p:cNvPicPr>
              <p:nvPr/>
            </p:nvPicPr>
            <p:blipFill>
              <a:blip r:embed="rId12" cstate="print"/>
              <a:srcRect/>
              <a:stretch>
                <a:fillRect/>
              </a:stretch>
            </p:blipFill>
            <p:spPr bwMode="auto">
              <a:xfrm>
                <a:off x="4243137" y="2743200"/>
                <a:ext cx="252663" cy="240030"/>
              </a:xfrm>
              <a:prstGeom prst="rect">
                <a:avLst/>
              </a:prstGeom>
              <a:noFill/>
              <a:ln w="9525">
                <a:noFill/>
                <a:miter lim="800000"/>
                <a:headEnd/>
                <a:tailEnd/>
              </a:ln>
            </p:spPr>
          </p:pic>
          <p:sp>
            <p:nvSpPr>
              <p:cNvPr id="19484" name="Rectangle 83"/>
              <p:cNvSpPr>
                <a:spLocks noChangeArrowheads="1"/>
              </p:cNvSpPr>
              <p:nvPr/>
            </p:nvSpPr>
            <p:spPr bwMode="auto">
              <a:xfrm>
                <a:off x="4419600" y="2514600"/>
                <a:ext cx="990600" cy="369332"/>
              </a:xfrm>
              <a:prstGeom prst="rect">
                <a:avLst/>
              </a:prstGeom>
              <a:noFill/>
              <a:ln w="9525">
                <a:noFill/>
                <a:miter lim="800000"/>
                <a:headEnd/>
                <a:tailEnd/>
              </a:ln>
            </p:spPr>
            <p:txBody>
              <a:bodyPr>
                <a:spAutoFit/>
              </a:bodyPr>
              <a:lstStyle/>
              <a:p>
                <a:r>
                  <a:rPr lang="en-US" sz="900" b="1" dirty="0"/>
                  <a:t>Authentication &amp; IAM</a:t>
                </a:r>
              </a:p>
            </p:txBody>
          </p:sp>
        </p:grpSp>
        <p:grpSp>
          <p:nvGrpSpPr>
            <p:cNvPr id="13" name="Group 100"/>
            <p:cNvGrpSpPr>
              <a:grpSpLocks/>
            </p:cNvGrpSpPr>
            <p:nvPr/>
          </p:nvGrpSpPr>
          <p:grpSpPr bwMode="auto">
            <a:xfrm>
              <a:off x="6781800" y="4953000"/>
              <a:ext cx="1905000" cy="838200"/>
              <a:chOff x="6629400" y="5486400"/>
              <a:chExt cx="1676400" cy="685800"/>
            </a:xfrm>
          </p:grpSpPr>
          <p:pic>
            <p:nvPicPr>
              <p:cNvPr id="19478" name="Picture 85"/>
              <p:cNvPicPr>
                <a:picLocks noChangeAspect="1"/>
              </p:cNvPicPr>
              <p:nvPr/>
            </p:nvPicPr>
            <p:blipFill>
              <a:blip r:embed="rId13" cstate="print"/>
              <a:srcRect/>
              <a:stretch>
                <a:fillRect/>
              </a:stretch>
            </p:blipFill>
            <p:spPr bwMode="auto">
              <a:xfrm>
                <a:off x="6629400" y="5486400"/>
                <a:ext cx="914400" cy="685800"/>
              </a:xfrm>
              <a:prstGeom prst="rect">
                <a:avLst/>
              </a:prstGeom>
              <a:noFill/>
              <a:ln w="9525">
                <a:noFill/>
                <a:miter lim="800000"/>
                <a:headEnd/>
                <a:tailEnd/>
              </a:ln>
            </p:spPr>
          </p:pic>
          <p:sp>
            <p:nvSpPr>
              <p:cNvPr id="19479" name="Rectangle 86"/>
              <p:cNvSpPr>
                <a:spLocks noChangeArrowheads="1"/>
              </p:cNvSpPr>
              <p:nvPr/>
            </p:nvSpPr>
            <p:spPr bwMode="auto">
              <a:xfrm>
                <a:off x="7467600" y="5715000"/>
                <a:ext cx="838200" cy="188863"/>
              </a:xfrm>
              <a:prstGeom prst="rect">
                <a:avLst/>
              </a:prstGeom>
              <a:noFill/>
              <a:ln w="9525">
                <a:noFill/>
                <a:miter lim="800000"/>
                <a:headEnd/>
                <a:tailEnd/>
              </a:ln>
            </p:spPr>
            <p:txBody>
              <a:bodyPr>
                <a:spAutoFit/>
              </a:bodyPr>
              <a:lstStyle/>
              <a:p>
                <a:r>
                  <a:rPr lang="en-US" sz="900" b="1" dirty="0"/>
                  <a:t>Location</a:t>
                </a:r>
              </a:p>
            </p:txBody>
          </p:sp>
        </p:grpSp>
        <p:sp>
          <p:nvSpPr>
            <p:cNvPr id="88" name="Right Arrow 87"/>
            <p:cNvSpPr>
              <a:spLocks noChangeArrowheads="1"/>
            </p:cNvSpPr>
            <p:nvPr/>
          </p:nvSpPr>
          <p:spPr bwMode="auto">
            <a:xfrm rot="5400000" flipH="1">
              <a:off x="4314825" y="5057775"/>
              <a:ext cx="1066800" cy="400050"/>
            </a:xfrm>
            <a:prstGeom prst="rightArrow">
              <a:avLst>
                <a:gd name="adj1" fmla="val 50000"/>
                <a:gd name="adj2" fmla="val 50000"/>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sp>
          <p:nvSpPr>
            <p:cNvPr id="89" name="Right Arrow 88"/>
            <p:cNvSpPr>
              <a:spLocks noChangeArrowheads="1"/>
            </p:cNvSpPr>
            <p:nvPr/>
          </p:nvSpPr>
          <p:spPr bwMode="auto">
            <a:xfrm rot="6358137" flipH="1">
              <a:off x="2473325" y="4864100"/>
              <a:ext cx="1066800" cy="400050"/>
            </a:xfrm>
            <a:prstGeom prst="rightArrow">
              <a:avLst>
                <a:gd name="adj1" fmla="val 50000"/>
                <a:gd name="adj2" fmla="val 50000"/>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sp>
          <p:nvSpPr>
            <p:cNvPr id="91" name="Right Arrow 90"/>
            <p:cNvSpPr>
              <a:spLocks noChangeArrowheads="1"/>
            </p:cNvSpPr>
            <p:nvPr/>
          </p:nvSpPr>
          <p:spPr bwMode="auto">
            <a:xfrm rot="8601497" flipH="1">
              <a:off x="852488" y="4546600"/>
              <a:ext cx="1066800" cy="400050"/>
            </a:xfrm>
            <a:prstGeom prst="rightArrow">
              <a:avLst>
                <a:gd name="adj1" fmla="val 50000"/>
                <a:gd name="adj2" fmla="val 50000"/>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sp>
          <p:nvSpPr>
            <p:cNvPr id="92" name="Right Arrow 91"/>
            <p:cNvSpPr>
              <a:spLocks noChangeArrowheads="1"/>
            </p:cNvSpPr>
            <p:nvPr/>
          </p:nvSpPr>
          <p:spPr bwMode="auto">
            <a:xfrm rot="14633524" flipH="1">
              <a:off x="2112962" y="1627188"/>
              <a:ext cx="987425" cy="400050"/>
            </a:xfrm>
            <a:prstGeom prst="rightArrow">
              <a:avLst>
                <a:gd name="adj1" fmla="val 50000"/>
                <a:gd name="adj2" fmla="val 50005"/>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sp>
          <p:nvSpPr>
            <p:cNvPr id="93" name="Right Arrow 92"/>
            <p:cNvSpPr>
              <a:spLocks noChangeArrowheads="1"/>
            </p:cNvSpPr>
            <p:nvPr/>
          </p:nvSpPr>
          <p:spPr bwMode="auto">
            <a:xfrm rot="12369940" flipH="1">
              <a:off x="642938" y="2347913"/>
              <a:ext cx="1066800" cy="400050"/>
            </a:xfrm>
            <a:prstGeom prst="rightArrow">
              <a:avLst>
                <a:gd name="adj1" fmla="val 50000"/>
                <a:gd name="adj2" fmla="val 50000"/>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sp>
          <p:nvSpPr>
            <p:cNvPr id="94" name="Right Arrow 93"/>
            <p:cNvSpPr>
              <a:spLocks noChangeArrowheads="1"/>
            </p:cNvSpPr>
            <p:nvPr/>
          </p:nvSpPr>
          <p:spPr bwMode="auto">
            <a:xfrm rot="16200000" flipH="1">
              <a:off x="4086225" y="1497109"/>
              <a:ext cx="914400" cy="400050"/>
            </a:xfrm>
            <a:prstGeom prst="rightArrow">
              <a:avLst>
                <a:gd name="adj1" fmla="val 50000"/>
                <a:gd name="adj2" fmla="val 50000"/>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sp>
          <p:nvSpPr>
            <p:cNvPr id="95" name="Right Arrow 94"/>
            <p:cNvSpPr>
              <a:spLocks noChangeArrowheads="1"/>
            </p:cNvSpPr>
            <p:nvPr/>
          </p:nvSpPr>
          <p:spPr bwMode="auto">
            <a:xfrm rot="17472621" flipH="1">
              <a:off x="5747781" y="1573502"/>
              <a:ext cx="871795" cy="400050"/>
            </a:xfrm>
            <a:prstGeom prst="rightArrow">
              <a:avLst>
                <a:gd name="adj1" fmla="val 50000"/>
                <a:gd name="adj2" fmla="val 49998"/>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sp>
          <p:nvSpPr>
            <p:cNvPr id="96" name="Right Arrow 95"/>
            <p:cNvSpPr>
              <a:spLocks noChangeArrowheads="1"/>
            </p:cNvSpPr>
            <p:nvPr/>
          </p:nvSpPr>
          <p:spPr bwMode="auto">
            <a:xfrm rot="19962507" flipH="1">
              <a:off x="7288213" y="2287588"/>
              <a:ext cx="765175" cy="400050"/>
            </a:xfrm>
            <a:prstGeom prst="rightArrow">
              <a:avLst>
                <a:gd name="adj1" fmla="val 50000"/>
                <a:gd name="adj2" fmla="val 49996"/>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sp>
          <p:nvSpPr>
            <p:cNvPr id="100" name="Right Arrow 99"/>
            <p:cNvSpPr>
              <a:spLocks noChangeArrowheads="1"/>
            </p:cNvSpPr>
            <p:nvPr/>
          </p:nvSpPr>
          <p:spPr bwMode="auto">
            <a:xfrm rot="3470011" flipH="1">
              <a:off x="6408119" y="4448625"/>
              <a:ext cx="1240456" cy="400050"/>
            </a:xfrm>
            <a:prstGeom prst="rightArrow">
              <a:avLst>
                <a:gd name="adj1" fmla="val 50000"/>
                <a:gd name="adj2" fmla="val 49996"/>
              </a:avLst>
            </a:prstGeom>
            <a:gradFill rotWithShape="1">
              <a:gsLst>
                <a:gs pos="0">
                  <a:schemeClr val="bg1">
                    <a:alpha val="0"/>
                  </a:schemeClr>
                </a:gs>
                <a:gs pos="3000">
                  <a:srgbClr val="FFFFFF">
                    <a:alpha val="3000"/>
                  </a:srgbClr>
                </a:gs>
                <a:gs pos="45000">
                  <a:srgbClr val="ADBECB">
                    <a:alpha val="45000"/>
                  </a:srgbClr>
                </a:gs>
                <a:gs pos="100000">
                  <a:srgbClr val="83919B"/>
                </a:gs>
              </a:gsLst>
              <a:lin ang="0"/>
            </a:gradFill>
            <a:ln w="9525">
              <a:noFill/>
              <a:miter lim="800000"/>
              <a:headEnd/>
              <a:tailEnd/>
            </a:ln>
            <a:effectLst>
              <a:outerShdw dist="23000" dir="5400000" rotWithShape="0">
                <a:srgbClr val="808080">
                  <a:alpha val="34999"/>
                </a:srgbClr>
              </a:outerShdw>
            </a:effectLst>
          </p:spPr>
          <p:txBody>
            <a:bodyPr/>
            <a:lstStyle/>
            <a:p>
              <a:pPr algn="ctr">
                <a:defRPr/>
              </a:pPr>
              <a:endParaRPr lang="en-US" sz="800" dirty="0">
                <a:solidFill>
                  <a:srgbClr val="000000"/>
                </a:solidFill>
                <a:latin typeface="Arial" charset="0"/>
                <a:ea typeface="+mn-ea"/>
                <a:cs typeface="+mn-cs"/>
              </a:endParaRPr>
            </a:p>
          </p:txBody>
        </p:sp>
      </p:grpSp>
      <p:grpSp>
        <p:nvGrpSpPr>
          <p:cNvPr id="14" name="Group 113"/>
          <p:cNvGrpSpPr>
            <a:grpSpLocks/>
          </p:cNvGrpSpPr>
          <p:nvPr/>
        </p:nvGrpSpPr>
        <p:grpSpPr bwMode="auto">
          <a:xfrm>
            <a:off x="5202342" y="2667000"/>
            <a:ext cx="1039066" cy="1645306"/>
            <a:chOff x="2589788" y="1070130"/>
            <a:chExt cx="1203429" cy="2494892"/>
          </a:xfrm>
        </p:grpSpPr>
        <p:pic>
          <p:nvPicPr>
            <p:cNvPr id="56" name="Picture 55"/>
            <p:cNvPicPr>
              <a:picLocks noChangeAspect="1"/>
            </p:cNvPicPr>
            <p:nvPr/>
          </p:nvPicPr>
          <p:blipFill>
            <a:blip r:embed="rId14" cstate="print"/>
            <a:stretch>
              <a:fillRect/>
            </a:stretch>
          </p:blipFill>
          <p:spPr>
            <a:xfrm>
              <a:off x="2768357" y="1070130"/>
              <a:ext cx="819150" cy="742950"/>
            </a:xfrm>
            <a:prstGeom prst="rect">
              <a:avLst/>
            </a:prstGeom>
            <a:effectLst>
              <a:reflection stA="27000" endPos="24000" dist="12700" dir="5400000" sy="-100000" algn="bl" rotWithShape="0"/>
            </a:effectLst>
          </p:spPr>
        </p:pic>
        <p:sp>
          <p:nvSpPr>
            <p:cNvPr id="57" name="TextBox 107"/>
            <p:cNvSpPr txBox="1">
              <a:spLocks noChangeArrowheads="1"/>
            </p:cNvSpPr>
            <p:nvPr/>
          </p:nvSpPr>
          <p:spPr bwMode="auto">
            <a:xfrm>
              <a:off x="2589788" y="2118243"/>
              <a:ext cx="1203429" cy="1446779"/>
            </a:xfrm>
            <a:prstGeom prst="rect">
              <a:avLst/>
            </a:prstGeom>
            <a:noFill/>
            <a:ln w="9525">
              <a:noFill/>
              <a:miter lim="800000"/>
              <a:headEnd/>
              <a:tailEnd/>
            </a:ln>
          </p:spPr>
          <p:txBody>
            <a:bodyPr wrap="none">
              <a:spAutoFit/>
            </a:bodyPr>
            <a:lstStyle/>
            <a:p>
              <a:r>
                <a:rPr lang="en-US" b="1" dirty="0" smtClean="0"/>
                <a:t>Advanced</a:t>
              </a:r>
            </a:p>
            <a:p>
              <a:r>
                <a:rPr lang="en-US" b="1" dirty="0" smtClean="0"/>
                <a:t>Threats</a:t>
              </a:r>
            </a:p>
            <a:p>
              <a:r>
                <a:rPr lang="en-US" b="1" dirty="0" smtClean="0"/>
                <a:t>Exploits</a:t>
              </a:r>
              <a:endParaRPr lang="en-US" b="1" dirty="0"/>
            </a:p>
            <a:p>
              <a:endParaRPr lang="en-US" dirty="0"/>
            </a:p>
          </p:txBody>
        </p:sp>
      </p:grpSp>
      <p:grpSp>
        <p:nvGrpSpPr>
          <p:cNvPr id="15" name="Group 112"/>
          <p:cNvGrpSpPr>
            <a:grpSpLocks/>
          </p:cNvGrpSpPr>
          <p:nvPr/>
        </p:nvGrpSpPr>
        <p:grpSpPr bwMode="auto">
          <a:xfrm>
            <a:off x="2382942" y="2743202"/>
            <a:ext cx="891591" cy="1780133"/>
            <a:chOff x="1386898" y="990600"/>
            <a:chExt cx="847299" cy="2696880"/>
          </a:xfrm>
        </p:grpSpPr>
        <p:pic>
          <p:nvPicPr>
            <p:cNvPr id="54" name="Picture 53"/>
            <p:cNvPicPr>
              <a:picLocks noChangeAspect="1"/>
            </p:cNvPicPr>
            <p:nvPr/>
          </p:nvPicPr>
          <p:blipFill>
            <a:blip r:embed="rId15" cstate="print"/>
            <a:stretch>
              <a:fillRect/>
            </a:stretch>
          </p:blipFill>
          <p:spPr>
            <a:xfrm>
              <a:off x="1447800" y="990600"/>
              <a:ext cx="747986" cy="711200"/>
            </a:xfrm>
            <a:prstGeom prst="rect">
              <a:avLst/>
            </a:prstGeom>
            <a:effectLst>
              <a:reflection stA="27000" endPos="24000" dist="12700" dir="5400000" sy="-100000" algn="bl" rotWithShape="0"/>
            </a:effectLst>
          </p:spPr>
        </p:pic>
        <p:sp>
          <p:nvSpPr>
            <p:cNvPr id="55" name="TextBox 111"/>
            <p:cNvSpPr txBox="1">
              <a:spLocks noChangeArrowheads="1"/>
            </p:cNvSpPr>
            <p:nvPr/>
          </p:nvSpPr>
          <p:spPr bwMode="auto">
            <a:xfrm>
              <a:off x="1386898" y="1915624"/>
              <a:ext cx="847299" cy="1771856"/>
            </a:xfrm>
            <a:prstGeom prst="rect">
              <a:avLst/>
            </a:prstGeom>
            <a:noFill/>
            <a:ln w="9525">
              <a:noFill/>
              <a:miter lim="800000"/>
              <a:headEnd/>
              <a:tailEnd/>
            </a:ln>
          </p:spPr>
          <p:txBody>
            <a:bodyPr wrap="none">
              <a:spAutoFit/>
            </a:bodyPr>
            <a:lstStyle/>
            <a:p>
              <a:r>
                <a:rPr lang="en-US" b="1" dirty="0"/>
                <a:t>Malware</a:t>
              </a:r>
            </a:p>
            <a:p>
              <a:r>
                <a:rPr lang="en-US" b="1" dirty="0"/>
                <a:t>Viruses</a:t>
              </a:r>
            </a:p>
            <a:p>
              <a:r>
                <a:rPr lang="en-US" b="1" dirty="0"/>
                <a:t>Trojans</a:t>
              </a:r>
            </a:p>
            <a:p>
              <a:endParaRPr lang="en-US" dirty="0"/>
            </a:p>
            <a:p>
              <a:endParaRPr lang="en-US" dirty="0"/>
            </a:p>
          </p:txBody>
        </p:sp>
      </p:grpSp>
      <p:grpSp>
        <p:nvGrpSpPr>
          <p:cNvPr id="16" name="Group 60"/>
          <p:cNvGrpSpPr/>
          <p:nvPr/>
        </p:nvGrpSpPr>
        <p:grpSpPr>
          <a:xfrm>
            <a:off x="3854475" y="2667001"/>
            <a:ext cx="830677" cy="1248489"/>
            <a:chOff x="4131517" y="2590800"/>
            <a:chExt cx="830677" cy="1248489"/>
          </a:xfrm>
        </p:grpSpPr>
        <p:pic>
          <p:nvPicPr>
            <p:cNvPr id="58" name="Picture 57" descr="67_webinar_67.jpg"/>
            <p:cNvPicPr>
              <a:picLocks noChangeAspect="1"/>
            </p:cNvPicPr>
            <p:nvPr/>
          </p:nvPicPr>
          <p:blipFill>
            <a:blip r:embed="rId16" cstate="print"/>
            <a:stretch>
              <a:fillRect/>
            </a:stretch>
          </p:blipFill>
          <p:spPr>
            <a:xfrm>
              <a:off x="4191000" y="2590800"/>
              <a:ext cx="685800" cy="685800"/>
            </a:xfrm>
            <a:prstGeom prst="rect">
              <a:avLst/>
            </a:prstGeom>
          </p:spPr>
        </p:pic>
        <p:sp>
          <p:nvSpPr>
            <p:cNvPr id="59" name="TextBox 58"/>
            <p:cNvSpPr txBox="1"/>
            <p:nvPr/>
          </p:nvSpPr>
          <p:spPr>
            <a:xfrm>
              <a:off x="4131517" y="3316069"/>
              <a:ext cx="830677" cy="523220"/>
            </a:xfrm>
            <a:prstGeom prst="rect">
              <a:avLst/>
            </a:prstGeom>
            <a:noFill/>
          </p:spPr>
          <p:txBody>
            <a:bodyPr wrap="none" rtlCol="0">
              <a:spAutoFit/>
            </a:bodyPr>
            <a:lstStyle/>
            <a:p>
              <a:pPr algn="ctr"/>
              <a:r>
                <a:rPr lang="en-US" b="1" dirty="0" smtClean="0"/>
                <a:t>Insider</a:t>
              </a:r>
              <a:br>
                <a:rPr lang="en-US" b="1" dirty="0" smtClean="0"/>
              </a:br>
              <a:r>
                <a:rPr lang="en-US" b="1" dirty="0" smtClean="0"/>
                <a:t>Threats</a:t>
              </a:r>
              <a:endParaRPr lang="en-US" b="1" dirty="0"/>
            </a:p>
          </p:txBody>
        </p:sp>
      </p:grpSp>
      <p:sp>
        <p:nvSpPr>
          <p:cNvPr id="17" name="Footer Placeholder 16"/>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1345101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Correlation Data Source</a:t>
            </a:r>
            <a:endParaRPr lang="en-US" dirty="0"/>
          </a:p>
        </p:txBody>
      </p:sp>
      <p:pic>
        <p:nvPicPr>
          <p:cNvPr id="5" name="Content Placeholder 4" descr="Correlation_Add Data Source.png"/>
          <p:cNvPicPr>
            <a:picLocks noGrp="1" noChangeAspect="1"/>
          </p:cNvPicPr>
          <p:nvPr>
            <p:ph idx="1"/>
          </p:nvPr>
        </p:nvPicPr>
        <p:blipFill rotWithShape="1">
          <a:blip r:embed="rId3">
            <a:extLst>
              <a:ext uri="{28A0092B-C50C-407E-A947-70E740481C1C}">
                <a14:useLocalDpi xmlns:a14="http://schemas.microsoft.com/office/drawing/2010/main" val="0"/>
              </a:ext>
            </a:extLst>
          </a:blip>
          <a:srcRect l="-794" t="-211" r="1842" b="1513"/>
          <a:stretch/>
        </p:blipFill>
        <p:spPr>
          <a:xfrm>
            <a:off x="197186" y="762001"/>
            <a:ext cx="8749629" cy="4343400"/>
          </a:xfrm>
          <a:ln w="12700" cmpd="sng">
            <a:solidFill>
              <a:srgbClr val="000000"/>
            </a:solidFill>
          </a:ln>
        </p:spPr>
      </p:pic>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TextBox 6"/>
          <p:cNvSpPr txBox="1"/>
          <p:nvPr/>
        </p:nvSpPr>
        <p:spPr>
          <a:xfrm>
            <a:off x="2464750" y="5334000"/>
            <a:ext cx="4214500" cy="1231106"/>
          </a:xfrm>
          <a:prstGeom prst="rect">
            <a:avLst/>
          </a:prstGeom>
          <a:noFill/>
          <a:ln w="38100" cmpd="sng">
            <a:solidFill>
              <a:srgbClr val="A50026"/>
            </a:solidFill>
          </a:ln>
        </p:spPr>
        <p:txBody>
          <a:bodyPr wrap="square" rtlCol="0">
            <a:spAutoFit/>
          </a:bodyPr>
          <a:lstStyle/>
          <a:p>
            <a:pPr algn="ctr"/>
            <a:r>
              <a:rPr lang="en-US" sz="2000" b="1" dirty="0" smtClean="0">
                <a:solidFill>
                  <a:srgbClr val="A50026"/>
                </a:solidFill>
              </a:rPr>
              <a:t>NOTE</a:t>
            </a:r>
          </a:p>
          <a:p>
            <a:pPr algn="ctr"/>
            <a:r>
              <a:rPr lang="en-US" dirty="0" smtClean="0"/>
              <a:t>Use Local Data:  If this checkbox is not selected, the ESM will correlate data on all the devices on the system</a:t>
            </a:r>
            <a:endParaRPr lang="en-US" dirty="0"/>
          </a:p>
        </p:txBody>
      </p:sp>
      <p:sp>
        <p:nvSpPr>
          <p:cNvPr id="6" name="Rectangle 5"/>
          <p:cNvSpPr/>
          <p:nvPr/>
        </p:nvSpPr>
        <p:spPr bwMode="auto">
          <a:xfrm>
            <a:off x="3276600" y="3733800"/>
            <a:ext cx="5715000" cy="5334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782625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Rollout Correlation  Policy</a:t>
            </a:r>
            <a:endParaRPr lang="en-US" dirty="0"/>
          </a:p>
        </p:txBody>
      </p:sp>
      <p:pic>
        <p:nvPicPr>
          <p:cNvPr id="5" name="Content Placeholder 4" descr="Correlation Policy Editor.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7" r="146"/>
          <a:stretch/>
        </p:blipFill>
        <p:spPr>
          <a:xfrm>
            <a:off x="76199" y="711240"/>
            <a:ext cx="6172201" cy="4241760"/>
          </a:xfrm>
          <a:ln>
            <a:solidFill>
              <a:srgbClr val="000000"/>
            </a:solidFill>
          </a:ln>
        </p:spPr>
      </p:pic>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6" name="TextBox 5"/>
          <p:cNvSpPr txBox="1"/>
          <p:nvPr/>
        </p:nvSpPr>
        <p:spPr>
          <a:xfrm>
            <a:off x="533400" y="5075128"/>
            <a:ext cx="5181600" cy="1554272"/>
          </a:xfrm>
          <a:prstGeom prst="rect">
            <a:avLst/>
          </a:prstGeom>
          <a:noFill/>
          <a:ln w="38100" cmpd="sng">
            <a:solidFill>
              <a:srgbClr val="A50026"/>
            </a:solidFill>
          </a:ln>
        </p:spPr>
        <p:txBody>
          <a:bodyPr wrap="square" rtlCol="0">
            <a:spAutoFit/>
          </a:bodyPr>
          <a:lstStyle/>
          <a:p>
            <a:pPr algn="ctr"/>
            <a:r>
              <a:rPr lang="en-US" sz="2000" b="1" dirty="0" smtClean="0">
                <a:solidFill>
                  <a:srgbClr val="A50026"/>
                </a:solidFill>
              </a:rPr>
              <a:t>NOTE</a:t>
            </a:r>
          </a:p>
          <a:p>
            <a:pPr algn="ctr"/>
            <a:r>
              <a:rPr lang="en-US" sz="1600" dirty="0" smtClean="0">
                <a:latin typeface="Arial" charset="0"/>
              </a:rPr>
              <a:t>This </a:t>
            </a:r>
            <a:r>
              <a:rPr lang="en-US" sz="1600" dirty="0">
                <a:latin typeface="Arial" charset="0"/>
              </a:rPr>
              <a:t>is different then writing data source settings to the receiver. </a:t>
            </a:r>
            <a:endParaRPr lang="en-US" sz="1600" dirty="0" smtClean="0">
              <a:latin typeface="Arial" charset="0"/>
            </a:endParaRPr>
          </a:p>
          <a:p>
            <a:pPr algn="ctr"/>
            <a:endParaRPr lang="en-US" sz="900" dirty="0">
              <a:latin typeface="Arial" charset="0"/>
            </a:endParaRPr>
          </a:p>
          <a:p>
            <a:pPr algn="ctr"/>
            <a:r>
              <a:rPr lang="en-US" sz="1600" dirty="0" smtClean="0">
                <a:latin typeface="Arial" charset="0"/>
              </a:rPr>
              <a:t>Writing </a:t>
            </a:r>
            <a:r>
              <a:rPr lang="en-US" sz="1600" dirty="0">
                <a:latin typeface="Arial" charset="0"/>
              </a:rPr>
              <a:t>the data source settings does not rollout the correlation policy</a:t>
            </a:r>
            <a:r>
              <a:rPr lang="en-US" sz="1600" dirty="0" smtClean="0">
                <a:latin typeface="Arial" charset="0"/>
              </a:rPr>
              <a:t>.</a:t>
            </a:r>
            <a:endParaRPr lang="en-US" sz="1600" dirty="0"/>
          </a:p>
        </p:txBody>
      </p:sp>
      <p:sp>
        <p:nvSpPr>
          <p:cNvPr id="3" name="TextBox 2"/>
          <p:cNvSpPr txBox="1"/>
          <p:nvPr/>
        </p:nvSpPr>
        <p:spPr>
          <a:xfrm>
            <a:off x="6324600" y="990600"/>
            <a:ext cx="2667000" cy="4524316"/>
          </a:xfrm>
          <a:prstGeom prst="rect">
            <a:avLst/>
          </a:prstGeom>
          <a:noFill/>
        </p:spPr>
        <p:txBody>
          <a:bodyPr wrap="square" rtlCol="0">
            <a:spAutoFit/>
          </a:bodyPr>
          <a:lstStyle/>
          <a:p>
            <a:pPr marL="285750" indent="-285750">
              <a:buFont typeface="Arial"/>
              <a:buChar char="•"/>
            </a:pPr>
            <a:r>
              <a:rPr lang="en-US" dirty="0" smtClean="0"/>
              <a:t>Once a correlation data source has been created we need to review the default rule set to enable or disable rules that make sense for our environment.</a:t>
            </a:r>
          </a:p>
          <a:p>
            <a:pPr marL="285750" indent="-285750">
              <a:buFont typeface="Arial"/>
              <a:buChar char="•"/>
            </a:pPr>
            <a:endParaRPr lang="en-US" dirty="0"/>
          </a:p>
          <a:p>
            <a:pPr marL="285750" indent="-285750">
              <a:buFont typeface="Arial"/>
              <a:buChar char="•"/>
            </a:pPr>
            <a:r>
              <a:rPr lang="en-US" dirty="0" smtClean="0"/>
              <a:t>By default the McAfee correlation policy comes with several hundred correlation rules to support a wide range of needs.</a:t>
            </a:r>
            <a:endParaRPr lang="en-US" dirty="0"/>
          </a:p>
        </p:txBody>
      </p:sp>
    </p:spTree>
    <p:extLst>
      <p:ext uri="{BB962C8B-B14F-4D97-AF65-F5344CB8AC3E}">
        <p14:creationId xmlns:p14="http://schemas.microsoft.com/office/powerpoint/2010/main" val="2851640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Rollout Correlation Policy</a:t>
            </a:r>
            <a:endParaRPr lang="en-US" dirty="0"/>
          </a:p>
        </p:txBody>
      </p:sp>
      <p:pic>
        <p:nvPicPr>
          <p:cNvPr id="5" name="Content Placeholder 4" descr="Correlation Roll out.png"/>
          <p:cNvPicPr>
            <a:picLocks noGrp="1" noChangeAspect="1"/>
          </p:cNvPicPr>
          <p:nvPr>
            <p:ph idx="1"/>
          </p:nvPr>
        </p:nvPicPr>
        <p:blipFill>
          <a:blip r:embed="rId3">
            <a:extLst>
              <a:ext uri="{28A0092B-C50C-407E-A947-70E740481C1C}">
                <a14:useLocalDpi xmlns:a14="http://schemas.microsoft.com/office/drawing/2010/main" val="0"/>
              </a:ext>
            </a:extLst>
          </a:blip>
          <a:srcRect l="10956" r="10956"/>
          <a:stretch>
            <a:fillRect/>
          </a:stretch>
        </p:blipFill>
        <p:spPr>
          <a:xfrm>
            <a:off x="228600" y="831850"/>
            <a:ext cx="5791200" cy="5568950"/>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6" name="Rectangle 5"/>
          <p:cNvSpPr/>
          <p:nvPr/>
        </p:nvSpPr>
        <p:spPr>
          <a:xfrm>
            <a:off x="6172200" y="838200"/>
            <a:ext cx="2895600" cy="3693319"/>
          </a:xfrm>
          <a:prstGeom prst="rect">
            <a:avLst/>
          </a:prstGeom>
        </p:spPr>
        <p:txBody>
          <a:bodyPr wrap="square">
            <a:spAutoFit/>
          </a:bodyPr>
          <a:lstStyle/>
          <a:p>
            <a:r>
              <a:rPr lang="en-US" b="1" dirty="0" smtClean="0">
                <a:latin typeface="Arial" charset="0"/>
              </a:rPr>
              <a:t>Rolling Out Policy</a:t>
            </a:r>
          </a:p>
          <a:p>
            <a:endParaRPr lang="en-US" dirty="0" smtClean="0">
              <a:latin typeface="Arial" charset="0"/>
            </a:endParaRPr>
          </a:p>
          <a:p>
            <a:pPr marL="342900" indent="-342900">
              <a:buFont typeface="+mj-lt"/>
              <a:buAutoNum type="arabicPeriod"/>
            </a:pPr>
            <a:r>
              <a:rPr lang="en-US" dirty="0" smtClean="0">
                <a:latin typeface="Arial" charset="0"/>
              </a:rPr>
              <a:t>Select </a:t>
            </a:r>
            <a:r>
              <a:rPr lang="en-US" dirty="0">
                <a:latin typeface="Arial" charset="0"/>
              </a:rPr>
              <a:t>Operations Tab, Select Rollout.  This will open the Rollout Dialog </a:t>
            </a:r>
            <a:r>
              <a:rPr lang="en-US" dirty="0" smtClean="0">
                <a:latin typeface="Arial" charset="0"/>
              </a:rPr>
              <a:t>Box.</a:t>
            </a:r>
          </a:p>
          <a:p>
            <a:pPr marL="342900" indent="-342900">
              <a:buFont typeface="+mj-lt"/>
              <a:buAutoNum type="arabicPeriod"/>
            </a:pPr>
            <a:endParaRPr lang="en-US" dirty="0">
              <a:latin typeface="Arial" charset="0"/>
            </a:endParaRPr>
          </a:p>
          <a:p>
            <a:pPr marL="342900" indent="-342900">
              <a:buFont typeface="+mj-lt"/>
              <a:buAutoNum type="arabicPeriod"/>
            </a:pPr>
            <a:r>
              <a:rPr lang="en-US" dirty="0" smtClean="0">
                <a:latin typeface="Arial" charset="0"/>
              </a:rPr>
              <a:t>This </a:t>
            </a:r>
            <a:r>
              <a:rPr lang="en-US" dirty="0">
                <a:latin typeface="Arial" charset="0"/>
              </a:rPr>
              <a:t>will rollout the correlation policy to the receiver or receivers, establishing or updating it; and activating any changes</a:t>
            </a:r>
          </a:p>
        </p:txBody>
      </p:sp>
      <p:sp>
        <p:nvSpPr>
          <p:cNvPr id="7" name="Rounded Rectangle 6"/>
          <p:cNvSpPr/>
          <p:nvPr/>
        </p:nvSpPr>
        <p:spPr bwMode="auto">
          <a:xfrm>
            <a:off x="990600" y="932037"/>
            <a:ext cx="304800" cy="30171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Arial" charset="0"/>
                <a:ea typeface="MS PGothic" pitchFamily="34" charset="-128"/>
              </a:rPr>
              <a:t>1</a:t>
            </a:r>
            <a:endParaRPr kumimoji="0" lang="en-US" sz="2400" b="0" i="0" u="none" strike="noStrike" cap="none" normalizeH="0" baseline="0" dirty="0" smtClean="0">
              <a:ln>
                <a:noFill/>
              </a:ln>
              <a:solidFill>
                <a:schemeClr val="bg1"/>
              </a:solidFill>
              <a:effectLst/>
              <a:latin typeface="Arial" charset="0"/>
              <a:ea typeface="MS PGothic" pitchFamily="34" charset="-128"/>
            </a:endParaRPr>
          </a:p>
        </p:txBody>
      </p:sp>
      <p:sp>
        <p:nvSpPr>
          <p:cNvPr id="8" name="Rounded Rectangle 7"/>
          <p:cNvSpPr/>
          <p:nvPr/>
        </p:nvSpPr>
        <p:spPr bwMode="auto">
          <a:xfrm>
            <a:off x="1066800" y="2438400"/>
            <a:ext cx="304800" cy="30171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charset="0"/>
                <a:ea typeface="MS PGothic" pitchFamily="34" charset="-128"/>
              </a:rPr>
              <a:t>2</a:t>
            </a:r>
            <a:endParaRPr kumimoji="0" lang="en-US" sz="2400" b="0" i="0" u="none" strike="noStrike" cap="none" normalizeH="0" baseline="0" dirty="0" smtClean="0">
              <a:ln>
                <a:noFill/>
              </a:ln>
              <a:solidFill>
                <a:schemeClr val="bg1"/>
              </a:solidFill>
              <a:effectLst/>
              <a:latin typeface="Arial" charset="0"/>
              <a:ea typeface="MS PGothic" pitchFamily="34" charset="-128"/>
            </a:endParaRPr>
          </a:p>
        </p:txBody>
      </p:sp>
      <p:sp>
        <p:nvSpPr>
          <p:cNvPr id="10" name="Rectangle 9"/>
          <p:cNvSpPr/>
          <p:nvPr/>
        </p:nvSpPr>
        <p:spPr bwMode="auto">
          <a:xfrm>
            <a:off x="533400" y="2438400"/>
            <a:ext cx="5257800" cy="33528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9" name="TextBox 8"/>
          <p:cNvSpPr txBox="1"/>
          <p:nvPr/>
        </p:nvSpPr>
        <p:spPr>
          <a:xfrm>
            <a:off x="6400800" y="4648200"/>
            <a:ext cx="2362200" cy="1631216"/>
          </a:xfrm>
          <a:prstGeom prst="rect">
            <a:avLst/>
          </a:prstGeom>
          <a:noFill/>
          <a:ln w="38100" cmpd="sng">
            <a:solidFill>
              <a:srgbClr val="A50026"/>
            </a:solidFill>
          </a:ln>
        </p:spPr>
        <p:txBody>
          <a:bodyPr wrap="square" rtlCol="0">
            <a:spAutoFit/>
          </a:bodyPr>
          <a:lstStyle/>
          <a:p>
            <a:pPr algn="ctr"/>
            <a:r>
              <a:rPr lang="en-US" sz="2000" b="1" dirty="0" smtClean="0">
                <a:solidFill>
                  <a:srgbClr val="A50026"/>
                </a:solidFill>
              </a:rPr>
              <a:t>NOTE</a:t>
            </a:r>
          </a:p>
          <a:p>
            <a:pPr algn="ctr"/>
            <a:r>
              <a:rPr lang="en-US" sz="1600" dirty="0" smtClean="0">
                <a:latin typeface="Arial" charset="0"/>
              </a:rPr>
              <a:t>The Rollout dialog box will update automatically to show the current status of the rollout process</a:t>
            </a:r>
            <a:endParaRPr lang="en-US" sz="1600" dirty="0"/>
          </a:p>
        </p:txBody>
      </p:sp>
    </p:spTree>
    <p:extLst>
      <p:ext uri="{BB962C8B-B14F-4D97-AF65-F5344CB8AC3E}">
        <p14:creationId xmlns:p14="http://schemas.microsoft.com/office/powerpoint/2010/main" val="408123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Rule Editor</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The fundamental purpose of the Receiver Correlation Subsystem (RCS) is to analyze data flowing from ESMs, detect interesting patterns within the data flow, generate alerts that represent these patterns, and insert these alerts into the Receiver's alert database</a:t>
            </a:r>
            <a:r>
              <a:rPr lang="en-US" dirty="0" smtClean="0"/>
              <a:t>.</a:t>
            </a:r>
          </a:p>
          <a:p>
            <a:pPr marL="342900" indent="-342900">
              <a:buFont typeface="Arial" pitchFamily="34" charset="0"/>
              <a:buChar char="•"/>
            </a:pPr>
            <a:endParaRPr lang="en-US" dirty="0"/>
          </a:p>
          <a:p>
            <a:pPr marL="342900" indent="-342900">
              <a:buFont typeface="Arial" pitchFamily="34" charset="0"/>
              <a:buChar char="•"/>
            </a:pPr>
            <a:r>
              <a:rPr lang="en-US" dirty="0"/>
              <a:t>The Correlation Rule Editor allows you to turn off existing rules, modify them, or create new </a:t>
            </a:r>
            <a:r>
              <a:rPr lang="en-US" dirty="0" smtClean="0"/>
              <a:t>ones.</a:t>
            </a:r>
          </a:p>
          <a:p>
            <a:pPr marL="342900" indent="-342900">
              <a:buFont typeface="Arial" pitchFamily="34" charset="0"/>
              <a:buChar char="•"/>
            </a:pPr>
            <a:endParaRPr lang="en-US" dirty="0"/>
          </a:p>
          <a:p>
            <a:pPr marL="342900" indent="-342900">
              <a:buFont typeface="Arial" pitchFamily="34" charset="0"/>
              <a:buChar char="•"/>
            </a:pPr>
            <a:r>
              <a:rPr lang="en-US" dirty="0" smtClean="0"/>
              <a:t>The </a:t>
            </a:r>
            <a:r>
              <a:rPr lang="en-US" dirty="0"/>
              <a:t>base rules can’t be modified, and must be copied in order to be modified.</a:t>
            </a:r>
          </a:p>
          <a:p>
            <a:pPr marL="342900" indent="-342900">
              <a:buFont typeface="Arial" pitchFamily="34" charset="0"/>
              <a:buChar char="•"/>
            </a:pPr>
            <a:endParaRPr lang="en-US" dirty="0" smtClean="0"/>
          </a:p>
          <a:p>
            <a:pPr marL="342900" indent="-342900">
              <a:buFont typeface="Arial" pitchFamily="34" charset="0"/>
              <a:buChar char="•"/>
            </a:pPr>
            <a:r>
              <a:rPr lang="en-US" dirty="0" smtClean="0"/>
              <a:t>The </a:t>
            </a:r>
            <a:r>
              <a:rPr lang="en-US" dirty="0"/>
              <a:t>correlation rule editor can be accessed via the quick links section, by clicking the correlation icon.</a:t>
            </a:r>
          </a:p>
          <a:p>
            <a:pPr marL="342900" indent="-342900">
              <a:buFont typeface="Arial" pitchFamily="34" charset="0"/>
              <a:buChar char="•"/>
            </a:pPr>
            <a:endParaRPr lang="en-US" dirty="0" smtClean="0"/>
          </a:p>
          <a:p>
            <a:pPr marL="342900" indent="-342900">
              <a:buFont typeface="Arial" pitchFamily="34" charset="0"/>
              <a:buChar char="•"/>
            </a:pPr>
            <a:r>
              <a:rPr lang="en-US" dirty="0" smtClean="0"/>
              <a:t>It </a:t>
            </a:r>
            <a:r>
              <a:rPr lang="en-US" dirty="0"/>
              <a:t>can also be accessed through the policy editor, under data sources then correlation.</a:t>
            </a:r>
          </a:p>
          <a:p>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5" name="Picture 4" descr="quicklin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4876800"/>
            <a:ext cx="3263900" cy="533400"/>
          </a:xfrm>
          <a:prstGeom prst="rect">
            <a:avLst/>
          </a:prstGeom>
        </p:spPr>
      </p:pic>
      <p:sp>
        <p:nvSpPr>
          <p:cNvPr id="6" name="Rectangle 5"/>
          <p:cNvSpPr/>
          <p:nvPr/>
        </p:nvSpPr>
        <p:spPr bwMode="auto">
          <a:xfrm>
            <a:off x="5270500" y="4940300"/>
            <a:ext cx="381000" cy="381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894069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Rule Editor</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8" name="Picture 7" descr="Policy Editor and Correlation Screen.png"/>
          <p:cNvPicPr>
            <a:picLocks noChangeAspect="1"/>
          </p:cNvPicPr>
          <p:nvPr/>
        </p:nvPicPr>
        <p:blipFill rotWithShape="1">
          <a:blip r:embed="rId3">
            <a:extLst>
              <a:ext uri="{28A0092B-C50C-407E-A947-70E740481C1C}">
                <a14:useLocalDpi xmlns:a14="http://schemas.microsoft.com/office/drawing/2010/main" val="0"/>
              </a:ext>
            </a:extLst>
          </a:blip>
          <a:srcRect t="1576" r="20076" b="6290"/>
          <a:stretch/>
        </p:blipFill>
        <p:spPr>
          <a:xfrm>
            <a:off x="2514600" y="685800"/>
            <a:ext cx="6553200" cy="4333126"/>
          </a:xfrm>
          <a:prstGeom prst="rect">
            <a:avLst/>
          </a:prstGeom>
          <a:ln w="12700" cmpd="sng">
            <a:solidFill>
              <a:srgbClr val="000000"/>
            </a:solidFill>
          </a:ln>
        </p:spPr>
      </p:pic>
      <p:sp>
        <p:nvSpPr>
          <p:cNvPr id="17" name="Content Placeholder 4"/>
          <p:cNvSpPr txBox="1">
            <a:spLocks/>
          </p:cNvSpPr>
          <p:nvPr/>
        </p:nvSpPr>
        <p:spPr bwMode="auto">
          <a:xfrm>
            <a:off x="2057400" y="5181600"/>
            <a:ext cx="5029200" cy="1348061"/>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sz="2400" b="1" dirty="0" smtClean="0">
                <a:solidFill>
                  <a:srgbClr val="A50026"/>
                </a:solidFill>
              </a:rPr>
              <a:t>NOTE</a:t>
            </a:r>
            <a:endParaRPr lang="en-US" b="1" dirty="0" smtClean="0">
              <a:solidFill>
                <a:srgbClr val="A50026"/>
              </a:solidFill>
            </a:endParaRPr>
          </a:p>
          <a:p>
            <a:pPr marL="0" indent="0" algn="ctr">
              <a:buNone/>
            </a:pPr>
            <a:r>
              <a:rPr lang="en-US" sz="1800" dirty="0" smtClean="0"/>
              <a:t>The Receiver Correlation Subsystem is only enabled and visible when a Correlation Data Source has been configured.</a:t>
            </a:r>
            <a:endParaRPr lang="en-US" sz="1800" dirty="0"/>
          </a:p>
        </p:txBody>
      </p:sp>
      <p:sp>
        <p:nvSpPr>
          <p:cNvPr id="3" name="TextBox 2"/>
          <p:cNvSpPr txBox="1"/>
          <p:nvPr/>
        </p:nvSpPr>
        <p:spPr>
          <a:xfrm>
            <a:off x="76200" y="1142523"/>
            <a:ext cx="2438400" cy="3200877"/>
          </a:xfrm>
          <a:prstGeom prst="rect">
            <a:avLst/>
          </a:prstGeom>
          <a:noFill/>
        </p:spPr>
        <p:txBody>
          <a:bodyPr wrap="square" rtlCol="0">
            <a:spAutoFit/>
          </a:bodyPr>
          <a:lstStyle/>
          <a:p>
            <a:pPr>
              <a:spcAft>
                <a:spcPts val="1200"/>
              </a:spcAft>
            </a:pPr>
            <a:r>
              <a:rPr lang="en-US" dirty="0" smtClean="0"/>
              <a:t>The following default settings can be configured or modified from the policy editor screen:</a:t>
            </a:r>
          </a:p>
          <a:p>
            <a:pPr marL="285750" indent="-285750">
              <a:spcAft>
                <a:spcPts val="1200"/>
              </a:spcAft>
              <a:buFont typeface="Arial"/>
              <a:buChar char="•"/>
            </a:pPr>
            <a:r>
              <a:rPr lang="en-US" dirty="0" smtClean="0"/>
              <a:t>Severity</a:t>
            </a:r>
          </a:p>
          <a:p>
            <a:pPr marL="285750" indent="-285750">
              <a:spcAft>
                <a:spcPts val="1200"/>
              </a:spcAft>
              <a:buFont typeface="Arial"/>
              <a:buChar char="•"/>
            </a:pPr>
            <a:r>
              <a:rPr lang="en-US" dirty="0" smtClean="0"/>
              <a:t>Action</a:t>
            </a:r>
          </a:p>
          <a:p>
            <a:pPr marL="285750" indent="-285750">
              <a:spcAft>
                <a:spcPts val="1200"/>
              </a:spcAft>
              <a:buFont typeface="Arial"/>
              <a:buChar char="•"/>
            </a:pPr>
            <a:r>
              <a:rPr lang="en-US" dirty="0" smtClean="0"/>
              <a:t>Aggregation</a:t>
            </a:r>
          </a:p>
          <a:p>
            <a:pPr marL="285750" indent="-285750">
              <a:spcAft>
                <a:spcPts val="1200"/>
              </a:spcAft>
              <a:buFont typeface="Arial"/>
              <a:buChar char="•"/>
            </a:pPr>
            <a:r>
              <a:rPr lang="en-US" dirty="0" smtClean="0"/>
              <a:t>Copy Packet</a:t>
            </a:r>
            <a:endParaRPr lang="en-US" dirty="0"/>
          </a:p>
        </p:txBody>
      </p:sp>
    </p:spTree>
    <p:extLst>
      <p:ext uri="{BB962C8B-B14F-4D97-AF65-F5344CB8AC3E}">
        <p14:creationId xmlns:p14="http://schemas.microsoft.com/office/powerpoint/2010/main" val="2028949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Rule Editor - Overview</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8" name="Picture 7" descr="Correlation Rul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38200"/>
            <a:ext cx="5943600" cy="5638800"/>
          </a:xfrm>
          <a:prstGeom prst="rect">
            <a:avLst/>
          </a:prstGeom>
          <a:ln w="12700" cmpd="sng">
            <a:solidFill>
              <a:srgbClr val="000000"/>
            </a:solidFill>
          </a:ln>
        </p:spPr>
      </p:pic>
      <p:sp>
        <p:nvSpPr>
          <p:cNvPr id="9" name="Rectangle 8"/>
          <p:cNvSpPr/>
          <p:nvPr/>
        </p:nvSpPr>
        <p:spPr>
          <a:xfrm>
            <a:off x="6096000" y="838200"/>
            <a:ext cx="2895600" cy="6186310"/>
          </a:xfrm>
          <a:prstGeom prst="rect">
            <a:avLst/>
          </a:prstGeom>
        </p:spPr>
        <p:txBody>
          <a:bodyPr wrap="square">
            <a:spAutoFit/>
          </a:bodyPr>
          <a:lstStyle/>
          <a:p>
            <a:pPr marL="285750" indent="-285750">
              <a:buFont typeface="Arial"/>
              <a:buChar char="•"/>
            </a:pPr>
            <a:r>
              <a:rPr lang="en-US" dirty="0"/>
              <a:t>The correlation rule editor is a graphical correlation rule builder that lets you drag and drop components, add filters and parameters, and set values to have the desired effect and set meaningful alerts. </a:t>
            </a:r>
            <a:endParaRPr lang="en-US" dirty="0" smtClean="0"/>
          </a:p>
          <a:p>
            <a:pPr marL="285750" indent="-285750">
              <a:buFont typeface="Arial"/>
              <a:buChar char="•"/>
            </a:pPr>
            <a:endParaRPr lang="en-US" dirty="0"/>
          </a:p>
          <a:p>
            <a:pPr marL="285750" indent="-285750">
              <a:buFont typeface="Arial"/>
              <a:buChar char="•"/>
            </a:pPr>
            <a:r>
              <a:rPr lang="en-US" dirty="0"/>
              <a:t>The Toolbar on the Correlation Rule Editor provides the tools needed to build the rule</a:t>
            </a:r>
            <a:r>
              <a:rPr lang="en-US" dirty="0" smtClean="0"/>
              <a:t>. </a:t>
            </a:r>
            <a:r>
              <a:rPr lang="en-US" dirty="0"/>
              <a:t>It allows you to define parameters for the rule as well as build the rule's logic using logical elements and components.</a:t>
            </a:r>
          </a:p>
          <a:p>
            <a:pPr marL="285750" indent="-285750">
              <a:buFont typeface="Arial"/>
              <a:buChar char="•"/>
            </a:pPr>
            <a:endParaRPr lang="en-US" dirty="0" smtClean="0"/>
          </a:p>
          <a:p>
            <a:endParaRPr lang="en-US" dirty="0"/>
          </a:p>
        </p:txBody>
      </p:sp>
    </p:spTree>
    <p:extLst>
      <p:ext uri="{BB962C8B-B14F-4D97-AF65-F5344CB8AC3E}">
        <p14:creationId xmlns:p14="http://schemas.microsoft.com/office/powerpoint/2010/main" val="3922281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085434"/>
            <a:ext cx="8839200" cy="4524316"/>
          </a:xfrm>
          <a:prstGeom prst="rect">
            <a:avLst/>
          </a:prstGeom>
        </p:spPr>
        <p:txBody>
          <a:bodyPr wrap="square">
            <a:spAutoFit/>
          </a:bodyPr>
          <a:lstStyle/>
          <a:p>
            <a:pPr marL="285750" indent="-285750">
              <a:buFont typeface="Arial"/>
              <a:buChar char="•"/>
            </a:pPr>
            <a:r>
              <a:rPr lang="en-US" sz="1600" b="1" i="1" dirty="0" smtClean="0"/>
              <a:t>AND</a:t>
            </a:r>
            <a:r>
              <a:rPr lang="en-US" sz="1600" b="1" dirty="0" smtClean="0"/>
              <a:t> </a:t>
            </a:r>
            <a:r>
              <a:rPr lang="en-US" sz="1600" b="1" dirty="0"/>
              <a:t>Logic Element</a:t>
            </a:r>
            <a:r>
              <a:rPr lang="en-US" sz="1600" dirty="0"/>
              <a:t>:  </a:t>
            </a:r>
            <a:endParaRPr lang="en-US" sz="1600" dirty="0" smtClean="0"/>
          </a:p>
          <a:p>
            <a:endParaRPr lang="en-US" sz="1600" dirty="0" smtClean="0"/>
          </a:p>
          <a:p>
            <a:pPr marL="285750" indent="-285750">
              <a:buFont typeface="Arial"/>
              <a:buChar char="•"/>
            </a:pPr>
            <a:r>
              <a:rPr lang="en-US" sz="1600" dirty="0" smtClean="0"/>
              <a:t>This </a:t>
            </a:r>
            <a:r>
              <a:rPr lang="en-US" sz="1600" dirty="0"/>
              <a:t>element functions the same as </a:t>
            </a:r>
            <a:r>
              <a:rPr lang="en-US" sz="1600" dirty="0" smtClean="0"/>
              <a:t>the </a:t>
            </a:r>
            <a:r>
              <a:rPr lang="en-US" sz="1600" dirty="0"/>
              <a:t>logical </a:t>
            </a:r>
            <a:r>
              <a:rPr lang="en-US" sz="1600" dirty="0" smtClean="0"/>
              <a:t>operator “and” </a:t>
            </a:r>
            <a:r>
              <a:rPr lang="en-US" sz="1600" dirty="0"/>
              <a:t>in a computer language. </a:t>
            </a:r>
            <a:endParaRPr lang="en-US" sz="1600" dirty="0" smtClean="0"/>
          </a:p>
          <a:p>
            <a:pPr marL="285750" indent="-285750">
              <a:buFont typeface="Arial"/>
              <a:buChar char="•"/>
            </a:pPr>
            <a:endParaRPr lang="en-US" sz="1600" dirty="0" smtClean="0"/>
          </a:p>
          <a:p>
            <a:pPr marL="285750" indent="-285750">
              <a:buFont typeface="Arial"/>
              <a:buChar char="•"/>
            </a:pPr>
            <a:r>
              <a:rPr lang="en-US" sz="1600" dirty="0" smtClean="0"/>
              <a:t>Everything </a:t>
            </a:r>
            <a:r>
              <a:rPr lang="en-US" sz="1600" dirty="0"/>
              <a:t>that is grouped under this logical element must be true in order for the condition to be true. </a:t>
            </a:r>
            <a:endParaRPr lang="en-US" sz="1600" dirty="0" smtClean="0"/>
          </a:p>
          <a:p>
            <a:pPr marL="285750" indent="-285750">
              <a:buFont typeface="Arial"/>
              <a:buChar char="•"/>
            </a:pPr>
            <a:endParaRPr lang="en-US" sz="1600" dirty="0"/>
          </a:p>
          <a:p>
            <a:pPr marL="285750" indent="-285750">
              <a:buFont typeface="Arial"/>
              <a:buChar char="•"/>
            </a:pPr>
            <a:endParaRPr lang="en-US" sz="1600" dirty="0" smtClean="0"/>
          </a:p>
          <a:p>
            <a:pPr marL="285750" indent="-285750">
              <a:buFont typeface="Arial"/>
              <a:buChar char="•"/>
            </a:pPr>
            <a:endParaRPr lang="en-US" sz="1600" dirty="0"/>
          </a:p>
          <a:p>
            <a:pPr marL="285750" indent="-285750">
              <a:buFont typeface="Arial"/>
              <a:buChar char="•"/>
            </a:pPr>
            <a:endParaRPr lang="en-US" sz="1600" dirty="0" smtClean="0"/>
          </a:p>
          <a:p>
            <a:pPr marL="285750" indent="-285750">
              <a:buFont typeface="Arial"/>
              <a:buChar char="•"/>
            </a:pPr>
            <a:endParaRPr lang="en-US" sz="1600" dirty="0" smtClean="0"/>
          </a:p>
          <a:p>
            <a:pPr marL="285750" indent="-285750">
              <a:buFont typeface="Arial"/>
              <a:buChar char="•"/>
            </a:pPr>
            <a:endParaRPr lang="en-US" sz="1600" dirty="0"/>
          </a:p>
          <a:p>
            <a:endParaRPr lang="en-US" sz="1600" dirty="0" smtClean="0"/>
          </a:p>
          <a:p>
            <a:pPr marL="285750" indent="-285750">
              <a:buFont typeface="Arial"/>
              <a:buChar char="•"/>
            </a:pPr>
            <a:endParaRPr lang="en-US" sz="1600" dirty="0" smtClean="0"/>
          </a:p>
          <a:p>
            <a:pPr marL="285750" indent="-285750">
              <a:buFont typeface="Arial"/>
              <a:buChar char="•"/>
            </a:pPr>
            <a:r>
              <a:rPr lang="en-US" sz="1600" dirty="0"/>
              <a:t>U</a:t>
            </a:r>
            <a:r>
              <a:rPr lang="en-US" sz="1600" dirty="0" smtClean="0"/>
              <a:t>se </a:t>
            </a:r>
            <a:r>
              <a:rPr lang="en-US" sz="1600" dirty="0"/>
              <a:t>this option if you want all the conditions under this logical element to be met before a rule is triggered. </a:t>
            </a:r>
            <a:endParaRPr lang="en-US" sz="1600" dirty="0" smtClean="0"/>
          </a:p>
          <a:p>
            <a:pPr marL="285750" indent="-285750">
              <a:buFont typeface="Arial"/>
              <a:buChar char="•"/>
            </a:pPr>
            <a:endParaRPr lang="en-US" sz="1600" dirty="0" smtClean="0"/>
          </a:p>
          <a:p>
            <a:pPr marL="285750" indent="-285750">
              <a:buFont typeface="Arial"/>
              <a:buChar char="•"/>
            </a:pPr>
            <a:r>
              <a:rPr lang="en-US" sz="1600" dirty="0" smtClean="0"/>
              <a:t>This </a:t>
            </a:r>
            <a:r>
              <a:rPr lang="en-US" sz="1600" dirty="0"/>
              <a:t>element will appear as seen below when it is dropped in the </a:t>
            </a:r>
            <a:r>
              <a:rPr lang="en-US" sz="1600" i="1" dirty="0"/>
              <a:t>Correlation Logic</a:t>
            </a:r>
            <a:r>
              <a:rPr lang="en-US" sz="1600" dirty="0"/>
              <a:t> area</a:t>
            </a:r>
            <a:r>
              <a:rPr lang="en-US" sz="1600" dirty="0" smtClean="0"/>
              <a:t>.</a:t>
            </a:r>
          </a:p>
        </p:txBody>
      </p:sp>
      <p:sp>
        <p:nvSpPr>
          <p:cNvPr id="2" name="Title 1"/>
          <p:cNvSpPr>
            <a:spLocks noGrp="1"/>
          </p:cNvSpPr>
          <p:nvPr>
            <p:ph type="title"/>
          </p:nvPr>
        </p:nvSpPr>
        <p:spPr/>
        <p:txBody>
          <a:bodyPr/>
          <a:lstStyle/>
          <a:p>
            <a:r>
              <a:rPr lang="en-US" dirty="0" smtClean="0"/>
              <a:t>Correlation Rule Editor – Logic Elements</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7" name="Picture 6"/>
          <p:cNvPicPr>
            <a:picLocks noChangeAspect="1"/>
          </p:cNvPicPr>
          <p:nvPr/>
        </p:nvPicPr>
        <p:blipFill>
          <a:blip r:embed="rId3"/>
          <a:stretch>
            <a:fillRect/>
          </a:stretch>
        </p:blipFill>
        <p:spPr>
          <a:xfrm>
            <a:off x="766627" y="5715000"/>
            <a:ext cx="7610747" cy="957757"/>
          </a:xfrm>
          <a:prstGeom prst="rect">
            <a:avLst/>
          </a:prstGeom>
        </p:spPr>
      </p:pic>
      <p:pic>
        <p:nvPicPr>
          <p:cNvPr id="3" name="Picture 2"/>
          <p:cNvPicPr>
            <a:picLocks noChangeAspect="1"/>
          </p:cNvPicPr>
          <p:nvPr/>
        </p:nvPicPr>
        <p:blipFill>
          <a:blip r:embed="rId4"/>
          <a:stretch>
            <a:fillRect/>
          </a:stretch>
        </p:blipFill>
        <p:spPr>
          <a:xfrm>
            <a:off x="2438400" y="1066800"/>
            <a:ext cx="393700" cy="381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47903298"/>
              </p:ext>
            </p:extLst>
          </p:nvPr>
        </p:nvGraphicFramePr>
        <p:xfrm>
          <a:off x="2628900" y="2514600"/>
          <a:ext cx="3886200" cy="1676400"/>
        </p:xfrm>
        <a:graphic>
          <a:graphicData uri="http://schemas.openxmlformats.org/drawingml/2006/table">
            <a:tbl>
              <a:tblPr firstRow="1" bandRow="1">
                <a:tableStyleId>{5C22544A-7EE6-4342-B048-85BDC9FD1C3A}</a:tableStyleId>
              </a:tblPr>
              <a:tblGrid>
                <a:gridCol w="1295400"/>
                <a:gridCol w="1295400"/>
                <a:gridCol w="1295400"/>
              </a:tblGrid>
              <a:tr h="182880">
                <a:tc>
                  <a:txBody>
                    <a:bodyPr/>
                    <a:lstStyle/>
                    <a:p>
                      <a:pPr algn="ctr"/>
                      <a:r>
                        <a:rPr lang="en-US" sz="1600" b="1" dirty="0" smtClean="0"/>
                        <a:t>Filter A</a:t>
                      </a:r>
                      <a:endParaRPr lang="en-US" sz="1600" b="1" dirty="0"/>
                    </a:p>
                  </a:txBody>
                  <a:tcPr/>
                </a:tc>
                <a:tc>
                  <a:txBody>
                    <a:bodyPr/>
                    <a:lstStyle/>
                    <a:p>
                      <a:pPr algn="ctr"/>
                      <a:r>
                        <a:rPr lang="en-US" sz="1600" b="1" dirty="0" smtClean="0"/>
                        <a:t>Filter</a:t>
                      </a:r>
                      <a:r>
                        <a:rPr lang="en-US" sz="1600" b="1" baseline="0" dirty="0" smtClean="0"/>
                        <a:t> </a:t>
                      </a:r>
                      <a:r>
                        <a:rPr lang="en-US" sz="1600" b="1" dirty="0" smtClean="0"/>
                        <a:t>B</a:t>
                      </a:r>
                      <a:endParaRPr lang="en-US" sz="1600" b="1" dirty="0"/>
                    </a:p>
                  </a:txBody>
                  <a:tcPr/>
                </a:tc>
                <a:tc>
                  <a:txBody>
                    <a:bodyPr/>
                    <a:lstStyle/>
                    <a:p>
                      <a:pPr algn="ctr"/>
                      <a:r>
                        <a:rPr lang="en-US" sz="1600" b="1" dirty="0" smtClean="0"/>
                        <a:t>Output</a:t>
                      </a:r>
                      <a:endParaRPr lang="en-US" sz="1600" b="1" dirty="0"/>
                    </a:p>
                  </a:txBody>
                  <a:tcPr/>
                </a:tc>
              </a:tr>
              <a:tr h="182880">
                <a:tc>
                  <a:txBody>
                    <a:bodyPr/>
                    <a:lstStyle/>
                    <a:p>
                      <a:pPr algn="ctr"/>
                      <a:r>
                        <a:rPr lang="en-US" sz="1600" b="1" dirty="0" smtClean="0"/>
                        <a:t>False</a:t>
                      </a:r>
                      <a:endParaRPr lang="en-US" sz="1600" b="1" dirty="0"/>
                    </a:p>
                  </a:txBody>
                  <a:tcPr/>
                </a:tc>
                <a:tc>
                  <a:txBody>
                    <a:bodyPr/>
                    <a:lstStyle/>
                    <a:p>
                      <a:pPr algn="ctr"/>
                      <a:r>
                        <a:rPr lang="en-US" sz="1600" b="1" dirty="0" smtClean="0"/>
                        <a:t>False</a:t>
                      </a:r>
                      <a:endParaRPr lang="en-US" sz="1600" b="1" dirty="0"/>
                    </a:p>
                  </a:txBody>
                  <a:tcPr/>
                </a:tc>
                <a:tc>
                  <a:txBody>
                    <a:bodyPr/>
                    <a:lstStyle/>
                    <a:p>
                      <a:pPr algn="ctr"/>
                      <a:r>
                        <a:rPr lang="en-US" sz="1600" b="1" dirty="0" smtClean="0"/>
                        <a:t>False</a:t>
                      </a:r>
                      <a:endParaRPr lang="en-US" sz="1600" b="1" dirty="0"/>
                    </a:p>
                  </a:txBody>
                  <a:tcPr/>
                </a:tc>
              </a:tr>
              <a:tr h="182880">
                <a:tc>
                  <a:txBody>
                    <a:bodyPr/>
                    <a:lstStyle/>
                    <a:p>
                      <a:pPr algn="ctr"/>
                      <a:r>
                        <a:rPr lang="en-US" sz="1600" b="1" dirty="0" smtClean="0"/>
                        <a:t>False</a:t>
                      </a:r>
                      <a:endParaRPr lang="en-US" sz="1600" b="1" dirty="0"/>
                    </a:p>
                  </a:txBody>
                  <a:tcPr/>
                </a:tc>
                <a:tc>
                  <a:txBody>
                    <a:bodyPr/>
                    <a:lstStyle/>
                    <a:p>
                      <a:pPr algn="ctr"/>
                      <a:r>
                        <a:rPr lang="en-US" sz="1600" b="1" dirty="0" smtClean="0"/>
                        <a:t>True</a:t>
                      </a:r>
                      <a:endParaRPr lang="en-US" sz="1600" b="1" dirty="0"/>
                    </a:p>
                  </a:txBody>
                  <a:tcPr/>
                </a:tc>
                <a:tc>
                  <a:txBody>
                    <a:bodyPr/>
                    <a:lstStyle/>
                    <a:p>
                      <a:pPr algn="ctr"/>
                      <a:r>
                        <a:rPr lang="en-US" sz="1600" b="1" dirty="0" smtClean="0"/>
                        <a:t>False</a:t>
                      </a:r>
                      <a:endParaRPr lang="en-US" sz="1600" b="1" dirty="0"/>
                    </a:p>
                  </a:txBody>
                  <a:tcPr/>
                </a:tc>
              </a:tr>
              <a:tr h="182880">
                <a:tc>
                  <a:txBody>
                    <a:bodyPr/>
                    <a:lstStyle/>
                    <a:p>
                      <a:pPr algn="ctr"/>
                      <a:r>
                        <a:rPr lang="en-US" sz="1600" b="1" dirty="0" smtClean="0"/>
                        <a:t>True</a:t>
                      </a:r>
                      <a:endParaRPr lang="en-US" sz="1600" b="1" dirty="0"/>
                    </a:p>
                  </a:txBody>
                  <a:tcPr/>
                </a:tc>
                <a:tc>
                  <a:txBody>
                    <a:bodyPr/>
                    <a:lstStyle/>
                    <a:p>
                      <a:pPr algn="ctr"/>
                      <a:r>
                        <a:rPr lang="en-US" sz="1600" b="1" dirty="0" smtClean="0"/>
                        <a:t>False</a:t>
                      </a:r>
                      <a:endParaRPr lang="en-US" sz="1600" b="1" dirty="0"/>
                    </a:p>
                  </a:txBody>
                  <a:tcPr/>
                </a:tc>
                <a:tc>
                  <a:txBody>
                    <a:bodyPr/>
                    <a:lstStyle/>
                    <a:p>
                      <a:pPr algn="ctr"/>
                      <a:r>
                        <a:rPr lang="en-US" sz="1600" b="1" dirty="0" smtClean="0"/>
                        <a:t>False</a:t>
                      </a:r>
                      <a:endParaRPr lang="en-US" sz="1600" b="1" dirty="0"/>
                    </a:p>
                  </a:txBody>
                  <a:tcPr/>
                </a:tc>
              </a:tr>
              <a:tr h="182880">
                <a:tc>
                  <a:txBody>
                    <a:bodyPr/>
                    <a:lstStyle/>
                    <a:p>
                      <a:pPr algn="ctr"/>
                      <a:r>
                        <a:rPr lang="en-US" sz="1600" b="1" dirty="0" smtClean="0"/>
                        <a:t>True</a:t>
                      </a:r>
                      <a:endParaRPr lang="en-US" sz="1600" b="1" dirty="0"/>
                    </a:p>
                  </a:txBody>
                  <a:tcPr/>
                </a:tc>
                <a:tc>
                  <a:txBody>
                    <a:bodyPr/>
                    <a:lstStyle/>
                    <a:p>
                      <a:pPr algn="ctr"/>
                      <a:r>
                        <a:rPr lang="en-US" sz="1600" b="1" dirty="0" smtClean="0"/>
                        <a:t>True</a:t>
                      </a:r>
                      <a:endParaRPr lang="en-US" sz="1600" b="1" dirty="0"/>
                    </a:p>
                  </a:txBody>
                  <a:tcPr/>
                </a:tc>
                <a:tc>
                  <a:txBody>
                    <a:bodyPr/>
                    <a:lstStyle/>
                    <a:p>
                      <a:pPr algn="ctr"/>
                      <a:r>
                        <a:rPr lang="en-US" sz="1600" b="1" dirty="0" smtClean="0"/>
                        <a:t>True</a:t>
                      </a:r>
                      <a:endParaRPr lang="en-US" sz="1600" b="1" dirty="0"/>
                    </a:p>
                  </a:txBody>
                  <a:tcPr/>
                </a:tc>
              </a:tr>
            </a:tbl>
          </a:graphicData>
        </a:graphic>
      </p:graphicFrame>
    </p:spTree>
    <p:extLst>
      <p:ext uri="{BB962C8B-B14F-4D97-AF65-F5344CB8AC3E}">
        <p14:creationId xmlns:p14="http://schemas.microsoft.com/office/powerpoint/2010/main" val="404896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838200"/>
            <a:ext cx="8839200" cy="4524316"/>
          </a:xfrm>
          <a:prstGeom prst="rect">
            <a:avLst/>
          </a:prstGeom>
        </p:spPr>
        <p:txBody>
          <a:bodyPr wrap="square">
            <a:spAutoFit/>
          </a:bodyPr>
          <a:lstStyle/>
          <a:p>
            <a:pPr marL="285750" indent="-285750">
              <a:buFont typeface="Arial"/>
              <a:buChar char="•"/>
            </a:pPr>
            <a:r>
              <a:rPr lang="en-US" sz="1600" b="1" dirty="0"/>
              <a:t>OR Logic Element: </a:t>
            </a:r>
            <a:endParaRPr lang="en-US" sz="1600" b="1" dirty="0" smtClean="0"/>
          </a:p>
          <a:p>
            <a:pPr marL="285750" indent="-285750">
              <a:buFont typeface="Arial"/>
              <a:buChar char="•"/>
            </a:pPr>
            <a:endParaRPr lang="en-US" sz="1600" b="1" dirty="0"/>
          </a:p>
          <a:p>
            <a:pPr marL="285750" indent="-285750">
              <a:buFont typeface="Arial"/>
              <a:buChar char="•"/>
            </a:pPr>
            <a:r>
              <a:rPr lang="en-US" sz="1600" dirty="0" smtClean="0"/>
              <a:t>This </a:t>
            </a:r>
            <a:r>
              <a:rPr lang="en-US" sz="1600" dirty="0"/>
              <a:t>element functions the same as a </a:t>
            </a:r>
            <a:r>
              <a:rPr lang="en-US" sz="1600" dirty="0" smtClean="0"/>
              <a:t>logical “or” </a:t>
            </a:r>
            <a:r>
              <a:rPr lang="en-US" sz="1600" dirty="0"/>
              <a:t>operator in a computer language. </a:t>
            </a:r>
            <a:endParaRPr lang="en-US" sz="1600" dirty="0" smtClean="0"/>
          </a:p>
          <a:p>
            <a:pPr marL="285750" indent="-285750">
              <a:buFont typeface="Arial"/>
              <a:buChar char="•"/>
            </a:pPr>
            <a:endParaRPr lang="en-US" sz="1600" dirty="0"/>
          </a:p>
          <a:p>
            <a:pPr marL="285750" indent="-285750">
              <a:buFont typeface="Arial"/>
              <a:buChar char="•"/>
            </a:pPr>
            <a:r>
              <a:rPr lang="en-US" sz="1600" dirty="0" smtClean="0"/>
              <a:t>Only </a:t>
            </a:r>
            <a:r>
              <a:rPr lang="en-US" sz="1600" dirty="0"/>
              <a:t>one condition grouped under this element has to be true in order for this condition to be true. </a:t>
            </a:r>
            <a:endParaRPr lang="en-US" sz="1600" dirty="0" smtClean="0"/>
          </a:p>
          <a:p>
            <a:pPr marL="285750" indent="-285750">
              <a:buFont typeface="Arial"/>
              <a:buChar char="•"/>
            </a:pPr>
            <a:endParaRPr lang="en-US" sz="1600" dirty="0"/>
          </a:p>
          <a:p>
            <a:pPr marL="285750" indent="-285750">
              <a:buFont typeface="Arial"/>
              <a:buChar char="•"/>
            </a:pPr>
            <a:endParaRPr lang="en-US" sz="1600" dirty="0" smtClean="0"/>
          </a:p>
          <a:p>
            <a:pPr marL="285750" indent="-285750">
              <a:buFont typeface="Arial"/>
              <a:buChar char="•"/>
            </a:pPr>
            <a:endParaRPr lang="en-US" sz="1600" dirty="0"/>
          </a:p>
          <a:p>
            <a:endParaRPr lang="en-US" sz="1600" dirty="0"/>
          </a:p>
          <a:p>
            <a:endParaRPr lang="en-US" sz="1600" dirty="0" smtClean="0"/>
          </a:p>
          <a:p>
            <a:pPr marL="285750" indent="-285750">
              <a:buFont typeface="Arial"/>
              <a:buChar char="•"/>
            </a:pPr>
            <a:endParaRPr lang="en-US" sz="1600" dirty="0" smtClean="0"/>
          </a:p>
          <a:p>
            <a:endParaRPr lang="en-US" sz="1600" dirty="0"/>
          </a:p>
          <a:p>
            <a:pPr marL="285750" indent="-285750">
              <a:buFont typeface="Arial"/>
              <a:buChar char="•"/>
            </a:pPr>
            <a:endParaRPr lang="en-US" sz="1600" dirty="0" smtClean="0"/>
          </a:p>
          <a:p>
            <a:pPr marL="285750" indent="-285750">
              <a:buFont typeface="Arial"/>
              <a:buChar char="•"/>
            </a:pPr>
            <a:r>
              <a:rPr lang="en-US" sz="1600" dirty="0"/>
              <a:t>U</a:t>
            </a:r>
            <a:r>
              <a:rPr lang="en-US" sz="1600" dirty="0" smtClean="0"/>
              <a:t>se </a:t>
            </a:r>
            <a:r>
              <a:rPr lang="en-US" sz="1600" dirty="0"/>
              <a:t>this element if you want only one condition to be met for a</a:t>
            </a:r>
            <a:r>
              <a:rPr lang="en-US" sz="1600" dirty="0" smtClean="0"/>
              <a:t> </a:t>
            </a:r>
            <a:r>
              <a:rPr lang="en-US" sz="1600" dirty="0"/>
              <a:t>rule to be triggered. </a:t>
            </a:r>
            <a:endParaRPr lang="en-US" sz="1600" dirty="0" smtClean="0"/>
          </a:p>
          <a:p>
            <a:pPr marL="285750" indent="-285750">
              <a:buFont typeface="Arial"/>
              <a:buChar char="•"/>
            </a:pPr>
            <a:endParaRPr lang="en-US" sz="1600" dirty="0"/>
          </a:p>
          <a:p>
            <a:pPr marL="285750" indent="-285750">
              <a:buFont typeface="Arial"/>
              <a:buChar char="•"/>
            </a:pPr>
            <a:endParaRPr lang="en-US" sz="1600" dirty="0" smtClean="0"/>
          </a:p>
          <a:p>
            <a:pPr marL="285750" indent="-285750">
              <a:buFont typeface="Arial"/>
              <a:buChar char="•"/>
            </a:pPr>
            <a:r>
              <a:rPr lang="en-US" sz="1600" dirty="0" smtClean="0"/>
              <a:t>This </a:t>
            </a:r>
            <a:r>
              <a:rPr lang="en-US" sz="1600" dirty="0"/>
              <a:t>element will appear as seen below when it is dropped in the Correlation Logic area.</a:t>
            </a:r>
          </a:p>
        </p:txBody>
      </p:sp>
      <p:sp>
        <p:nvSpPr>
          <p:cNvPr id="2" name="Title 1"/>
          <p:cNvSpPr>
            <a:spLocks noGrp="1"/>
          </p:cNvSpPr>
          <p:nvPr>
            <p:ph type="title"/>
          </p:nvPr>
        </p:nvSpPr>
        <p:spPr/>
        <p:txBody>
          <a:bodyPr/>
          <a:lstStyle/>
          <a:p>
            <a:r>
              <a:rPr lang="en-US" dirty="0" smtClean="0"/>
              <a:t>Correlation Rule Editor – Logic Elements</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8" name="Picture 7"/>
          <p:cNvPicPr>
            <a:picLocks noChangeAspect="1"/>
          </p:cNvPicPr>
          <p:nvPr/>
        </p:nvPicPr>
        <p:blipFill>
          <a:blip r:embed="rId3"/>
          <a:stretch>
            <a:fillRect/>
          </a:stretch>
        </p:blipFill>
        <p:spPr>
          <a:xfrm>
            <a:off x="1073333" y="5638800"/>
            <a:ext cx="6997334" cy="960119"/>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811758468"/>
              </p:ext>
            </p:extLst>
          </p:nvPr>
        </p:nvGraphicFramePr>
        <p:xfrm>
          <a:off x="2628900" y="2286000"/>
          <a:ext cx="3886200" cy="1676400"/>
        </p:xfrm>
        <a:graphic>
          <a:graphicData uri="http://schemas.openxmlformats.org/drawingml/2006/table">
            <a:tbl>
              <a:tblPr firstRow="1" bandRow="1">
                <a:tableStyleId>{5C22544A-7EE6-4342-B048-85BDC9FD1C3A}</a:tableStyleId>
              </a:tblPr>
              <a:tblGrid>
                <a:gridCol w="1295400"/>
                <a:gridCol w="1295400"/>
                <a:gridCol w="1295400"/>
              </a:tblGrid>
              <a:tr h="182880">
                <a:tc>
                  <a:txBody>
                    <a:bodyPr/>
                    <a:lstStyle/>
                    <a:p>
                      <a:pPr algn="ctr"/>
                      <a:r>
                        <a:rPr lang="en-US" sz="1600" b="1" dirty="0" smtClean="0"/>
                        <a:t>Filter A</a:t>
                      </a:r>
                      <a:endParaRPr lang="en-US" sz="1600" b="1" dirty="0"/>
                    </a:p>
                  </a:txBody>
                  <a:tcPr/>
                </a:tc>
                <a:tc>
                  <a:txBody>
                    <a:bodyPr/>
                    <a:lstStyle/>
                    <a:p>
                      <a:pPr algn="ctr"/>
                      <a:r>
                        <a:rPr lang="en-US" sz="1600" b="1" dirty="0" smtClean="0"/>
                        <a:t>Filter</a:t>
                      </a:r>
                      <a:r>
                        <a:rPr lang="en-US" sz="1600" b="1" baseline="0" dirty="0" smtClean="0"/>
                        <a:t> </a:t>
                      </a:r>
                      <a:r>
                        <a:rPr lang="en-US" sz="1600" b="1" dirty="0" smtClean="0"/>
                        <a:t>B</a:t>
                      </a:r>
                      <a:endParaRPr lang="en-US" sz="1600" b="1" dirty="0"/>
                    </a:p>
                  </a:txBody>
                  <a:tcPr/>
                </a:tc>
                <a:tc>
                  <a:txBody>
                    <a:bodyPr/>
                    <a:lstStyle/>
                    <a:p>
                      <a:pPr algn="ctr"/>
                      <a:r>
                        <a:rPr lang="en-US" sz="1600" b="1" dirty="0" smtClean="0"/>
                        <a:t>Output</a:t>
                      </a:r>
                      <a:endParaRPr lang="en-US" sz="1600" b="1" dirty="0"/>
                    </a:p>
                  </a:txBody>
                  <a:tcPr/>
                </a:tc>
              </a:tr>
              <a:tr h="182880">
                <a:tc>
                  <a:txBody>
                    <a:bodyPr/>
                    <a:lstStyle/>
                    <a:p>
                      <a:pPr algn="ctr"/>
                      <a:r>
                        <a:rPr lang="en-US" sz="1600" b="1" dirty="0" smtClean="0"/>
                        <a:t>False</a:t>
                      </a:r>
                      <a:endParaRPr lang="en-US" sz="1600" b="1" dirty="0"/>
                    </a:p>
                  </a:txBody>
                  <a:tcPr/>
                </a:tc>
                <a:tc>
                  <a:txBody>
                    <a:bodyPr/>
                    <a:lstStyle/>
                    <a:p>
                      <a:pPr algn="ctr"/>
                      <a:r>
                        <a:rPr lang="en-US" sz="1600" b="1" dirty="0" smtClean="0"/>
                        <a:t>False</a:t>
                      </a:r>
                      <a:endParaRPr lang="en-US" sz="1600" b="1" dirty="0"/>
                    </a:p>
                  </a:txBody>
                  <a:tcPr/>
                </a:tc>
                <a:tc>
                  <a:txBody>
                    <a:bodyPr/>
                    <a:lstStyle/>
                    <a:p>
                      <a:pPr algn="ctr"/>
                      <a:r>
                        <a:rPr lang="en-US" sz="1600" b="1" dirty="0" smtClean="0"/>
                        <a:t>False</a:t>
                      </a:r>
                      <a:endParaRPr lang="en-US" sz="1600" b="1" dirty="0"/>
                    </a:p>
                  </a:txBody>
                  <a:tcPr/>
                </a:tc>
              </a:tr>
              <a:tr h="182880">
                <a:tc>
                  <a:txBody>
                    <a:bodyPr/>
                    <a:lstStyle/>
                    <a:p>
                      <a:pPr algn="ctr"/>
                      <a:r>
                        <a:rPr lang="en-US" sz="1600" b="1" dirty="0" smtClean="0"/>
                        <a:t>False</a:t>
                      </a:r>
                      <a:endParaRPr lang="en-US" sz="1600" b="1" dirty="0"/>
                    </a:p>
                  </a:txBody>
                  <a:tcPr/>
                </a:tc>
                <a:tc>
                  <a:txBody>
                    <a:bodyPr/>
                    <a:lstStyle/>
                    <a:p>
                      <a:pPr algn="ctr"/>
                      <a:r>
                        <a:rPr lang="en-US" sz="1600" b="1" dirty="0" smtClean="0"/>
                        <a:t>True</a:t>
                      </a:r>
                      <a:endParaRPr lang="en-US" sz="1600" b="1" dirty="0"/>
                    </a:p>
                  </a:txBody>
                  <a:tcPr/>
                </a:tc>
                <a:tc>
                  <a:txBody>
                    <a:bodyPr/>
                    <a:lstStyle/>
                    <a:p>
                      <a:pPr algn="ctr"/>
                      <a:r>
                        <a:rPr lang="en-US" sz="1600" b="1" dirty="0" smtClean="0"/>
                        <a:t>True</a:t>
                      </a:r>
                      <a:endParaRPr lang="en-US" sz="1600" b="1" dirty="0"/>
                    </a:p>
                  </a:txBody>
                  <a:tcPr/>
                </a:tc>
              </a:tr>
              <a:tr h="182880">
                <a:tc>
                  <a:txBody>
                    <a:bodyPr/>
                    <a:lstStyle/>
                    <a:p>
                      <a:pPr algn="ctr"/>
                      <a:r>
                        <a:rPr lang="en-US" sz="1600" b="1" dirty="0" smtClean="0"/>
                        <a:t>True</a:t>
                      </a:r>
                      <a:endParaRPr lang="en-US" sz="1600" b="1" dirty="0"/>
                    </a:p>
                  </a:txBody>
                  <a:tcPr/>
                </a:tc>
                <a:tc>
                  <a:txBody>
                    <a:bodyPr/>
                    <a:lstStyle/>
                    <a:p>
                      <a:pPr algn="ctr"/>
                      <a:r>
                        <a:rPr lang="en-US" sz="1600" b="1" dirty="0" smtClean="0"/>
                        <a:t>False</a:t>
                      </a:r>
                      <a:endParaRPr lang="en-US" sz="1600" b="1" dirty="0"/>
                    </a:p>
                  </a:txBody>
                  <a:tcPr/>
                </a:tc>
                <a:tc>
                  <a:txBody>
                    <a:bodyPr/>
                    <a:lstStyle/>
                    <a:p>
                      <a:pPr algn="ctr"/>
                      <a:r>
                        <a:rPr lang="en-US" sz="1600" b="1" dirty="0" smtClean="0"/>
                        <a:t>True</a:t>
                      </a:r>
                      <a:endParaRPr lang="en-US" sz="1600" b="1" dirty="0"/>
                    </a:p>
                  </a:txBody>
                  <a:tcPr/>
                </a:tc>
              </a:tr>
              <a:tr h="182880">
                <a:tc>
                  <a:txBody>
                    <a:bodyPr/>
                    <a:lstStyle/>
                    <a:p>
                      <a:pPr algn="ctr"/>
                      <a:r>
                        <a:rPr lang="en-US" sz="1600" b="1" dirty="0" smtClean="0"/>
                        <a:t>True</a:t>
                      </a:r>
                      <a:endParaRPr lang="en-US" sz="1600" b="1" dirty="0"/>
                    </a:p>
                  </a:txBody>
                  <a:tcPr/>
                </a:tc>
                <a:tc>
                  <a:txBody>
                    <a:bodyPr/>
                    <a:lstStyle/>
                    <a:p>
                      <a:pPr algn="ctr"/>
                      <a:r>
                        <a:rPr lang="en-US" sz="1600" b="1" dirty="0" smtClean="0"/>
                        <a:t>True</a:t>
                      </a:r>
                      <a:endParaRPr lang="en-US" sz="1600" b="1" dirty="0"/>
                    </a:p>
                  </a:txBody>
                  <a:tcPr/>
                </a:tc>
                <a:tc>
                  <a:txBody>
                    <a:bodyPr/>
                    <a:lstStyle/>
                    <a:p>
                      <a:pPr algn="ctr"/>
                      <a:r>
                        <a:rPr lang="en-US" sz="1600" b="1" dirty="0" smtClean="0"/>
                        <a:t>True</a:t>
                      </a:r>
                      <a:endParaRPr lang="en-US" sz="1600" b="1" dirty="0"/>
                    </a:p>
                  </a:txBody>
                  <a:tcPr/>
                </a:tc>
              </a:tr>
            </a:tbl>
          </a:graphicData>
        </a:graphic>
      </p:graphicFrame>
      <p:pic>
        <p:nvPicPr>
          <p:cNvPr id="3" name="Picture 2"/>
          <p:cNvPicPr>
            <a:picLocks noChangeAspect="1"/>
          </p:cNvPicPr>
          <p:nvPr/>
        </p:nvPicPr>
        <p:blipFill>
          <a:blip r:embed="rId4"/>
          <a:stretch>
            <a:fillRect/>
          </a:stretch>
        </p:blipFill>
        <p:spPr>
          <a:xfrm>
            <a:off x="2286000" y="838200"/>
            <a:ext cx="393700" cy="381000"/>
          </a:xfrm>
          <a:prstGeom prst="rect">
            <a:avLst/>
          </a:prstGeom>
        </p:spPr>
      </p:pic>
    </p:spTree>
    <p:extLst>
      <p:ext uri="{BB962C8B-B14F-4D97-AF65-F5344CB8AC3E}">
        <p14:creationId xmlns:p14="http://schemas.microsoft.com/office/powerpoint/2010/main" val="324701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Correlation</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Define the SIEM functional stack.</a:t>
            </a:r>
          </a:p>
          <a:p>
            <a:pPr lvl="1" eaLnBrk="1" hangingPunct="1">
              <a:buFont typeface="Arial" charset="0"/>
              <a:buChar char="•"/>
            </a:pPr>
            <a:r>
              <a:rPr lang="en-US" sz="2000" dirty="0" smtClean="0">
                <a:latin typeface="Arial" charset="0"/>
                <a:cs typeface="Arial" charset="0"/>
              </a:rPr>
              <a:t>Define the normalization process and its criticality within the event correlation process.</a:t>
            </a:r>
          </a:p>
          <a:p>
            <a:pPr lvl="1" eaLnBrk="1" hangingPunct="1">
              <a:buFont typeface="Arial" charset="0"/>
              <a:buChar char="•"/>
            </a:pPr>
            <a:r>
              <a:rPr lang="en-US" sz="2000" dirty="0" smtClean="0">
                <a:latin typeface="Arial" charset="0"/>
                <a:cs typeface="Arial" charset="0"/>
              </a:rPr>
              <a:t>Define event correlation.</a:t>
            </a:r>
          </a:p>
          <a:p>
            <a:pPr lvl="1" eaLnBrk="1" hangingPunct="1">
              <a:buFont typeface="Arial" charset="0"/>
              <a:buChar char="•"/>
            </a:pPr>
            <a:r>
              <a:rPr lang="en-US" sz="2000" dirty="0" smtClean="0">
                <a:latin typeface="Arial" charset="0"/>
                <a:cs typeface="Arial" charset="0"/>
              </a:rPr>
              <a:t>Configure and deploy custom correlation rules within the McAfee correlation editor. </a:t>
            </a:r>
          </a:p>
          <a:p>
            <a:pPr lvl="1" eaLnBrk="1" hangingPunct="1">
              <a:buFont typeface="Arial" charset="0"/>
              <a:buChar char="•"/>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Rule Editor – Logic Elements</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12" name="Rectangle 11"/>
          <p:cNvSpPr/>
          <p:nvPr/>
        </p:nvSpPr>
        <p:spPr>
          <a:xfrm>
            <a:off x="152400" y="762000"/>
            <a:ext cx="8839200" cy="2246769"/>
          </a:xfrm>
          <a:prstGeom prst="rect">
            <a:avLst/>
          </a:prstGeom>
        </p:spPr>
        <p:txBody>
          <a:bodyPr wrap="square">
            <a:spAutoFit/>
          </a:bodyPr>
          <a:lstStyle/>
          <a:p>
            <a:pPr marL="285750" indent="-285750">
              <a:buFont typeface="Arial"/>
              <a:buChar char="•"/>
            </a:pPr>
            <a:r>
              <a:rPr lang="en-US" sz="2000" b="1" dirty="0"/>
              <a:t>SET Logic Element: </a:t>
            </a:r>
            <a:endParaRPr lang="en-US" sz="2000" b="1" dirty="0" smtClean="0"/>
          </a:p>
          <a:p>
            <a:pPr marL="285750" indent="-285750">
              <a:buFont typeface="Arial"/>
              <a:buChar char="•"/>
            </a:pPr>
            <a:endParaRPr lang="en-US" sz="2000" b="1" dirty="0"/>
          </a:p>
          <a:p>
            <a:pPr marL="285750" indent="-285750">
              <a:buFont typeface="Arial"/>
              <a:buChar char="•"/>
            </a:pPr>
            <a:r>
              <a:rPr lang="en-US" sz="2000" dirty="0" smtClean="0"/>
              <a:t>This </a:t>
            </a:r>
            <a:r>
              <a:rPr lang="en-US" sz="2000" dirty="0"/>
              <a:t>element allows you to define more than one condition and select the number of conditions that must be true for the rule to be triggered. </a:t>
            </a:r>
            <a:endParaRPr lang="en-US" sz="2000" dirty="0" smtClean="0"/>
          </a:p>
          <a:p>
            <a:endParaRPr lang="en-US" sz="2000" dirty="0" smtClean="0"/>
          </a:p>
          <a:p>
            <a:pPr marL="285750" indent="-285750">
              <a:buFont typeface="Arial"/>
              <a:buChar char="•"/>
            </a:pPr>
            <a:r>
              <a:rPr lang="en-US" sz="2000" dirty="0" smtClean="0"/>
              <a:t>For </a:t>
            </a:r>
            <a:r>
              <a:rPr lang="en-US" sz="2000" dirty="0"/>
              <a:t>example, if you have 3 conditions in the set and 2 of them must be met for the rule to be triggered, the set will read "2 of </a:t>
            </a:r>
            <a:r>
              <a:rPr lang="en-US" sz="2000" dirty="0" smtClean="0"/>
              <a:t>3” </a:t>
            </a:r>
            <a:endParaRPr lang="en-US" sz="2000" dirty="0"/>
          </a:p>
        </p:txBody>
      </p:sp>
      <p:pic>
        <p:nvPicPr>
          <p:cNvPr id="13" name="Picture 12"/>
          <p:cNvPicPr>
            <a:picLocks noChangeAspect="1"/>
          </p:cNvPicPr>
          <p:nvPr/>
        </p:nvPicPr>
        <p:blipFill>
          <a:blip r:embed="rId3"/>
          <a:stretch>
            <a:fillRect/>
          </a:stretch>
        </p:blipFill>
        <p:spPr>
          <a:xfrm>
            <a:off x="533400" y="3505200"/>
            <a:ext cx="8393113" cy="1773834"/>
          </a:xfrm>
          <a:prstGeom prst="rect">
            <a:avLst/>
          </a:prstGeom>
        </p:spPr>
      </p:pic>
      <p:pic>
        <p:nvPicPr>
          <p:cNvPr id="3" name="Picture 2"/>
          <p:cNvPicPr>
            <a:picLocks noChangeAspect="1"/>
          </p:cNvPicPr>
          <p:nvPr/>
        </p:nvPicPr>
        <p:blipFill>
          <a:blip r:embed="rId4"/>
          <a:stretch>
            <a:fillRect/>
          </a:stretch>
        </p:blipFill>
        <p:spPr>
          <a:xfrm>
            <a:off x="3048000" y="762000"/>
            <a:ext cx="381000" cy="381000"/>
          </a:xfrm>
          <a:prstGeom prst="rect">
            <a:avLst/>
          </a:prstGeom>
        </p:spPr>
      </p:pic>
    </p:spTree>
    <p:extLst>
      <p:ext uri="{BB962C8B-B14F-4D97-AF65-F5344CB8AC3E}">
        <p14:creationId xmlns:p14="http://schemas.microsoft.com/office/powerpoint/2010/main" val="4048960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Rule Editor – Edit Logic Element</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5" name="Picture 4" descr="Edit Logical Ele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6" y="1905000"/>
            <a:ext cx="4881404" cy="4343400"/>
          </a:xfrm>
          <a:prstGeom prst="rect">
            <a:avLst/>
          </a:prstGeom>
          <a:ln>
            <a:solidFill>
              <a:srgbClr val="000000"/>
            </a:solidFill>
          </a:ln>
        </p:spPr>
      </p:pic>
      <p:sp>
        <p:nvSpPr>
          <p:cNvPr id="11" name="Rectangle 10"/>
          <p:cNvSpPr/>
          <p:nvPr/>
        </p:nvSpPr>
        <p:spPr>
          <a:xfrm>
            <a:off x="5029200" y="1924883"/>
            <a:ext cx="3810000" cy="4555094"/>
          </a:xfrm>
          <a:prstGeom prst="rect">
            <a:avLst/>
          </a:prstGeom>
        </p:spPr>
        <p:txBody>
          <a:bodyPr wrap="square">
            <a:spAutoFit/>
          </a:bodyPr>
          <a:lstStyle/>
          <a:p>
            <a:pPr marL="285750" indent="-285750">
              <a:buFont typeface="Arial"/>
              <a:buChar char="•"/>
            </a:pPr>
            <a:r>
              <a:rPr lang="en-US" dirty="0">
                <a:latin typeface="Arial" charset="0"/>
              </a:rPr>
              <a:t>If you want to change the default settings of an AND, OR, or SET logic element on the Rule Editor, you will need to access the Edit Logical Element screen. </a:t>
            </a:r>
          </a:p>
          <a:p>
            <a:pPr marL="285750" indent="-285750">
              <a:buFont typeface="Arial"/>
              <a:buChar char="•"/>
            </a:pPr>
            <a:endParaRPr lang="en-US" dirty="0" smtClean="0">
              <a:latin typeface="Arial" charset="0"/>
            </a:endParaRPr>
          </a:p>
          <a:p>
            <a:endParaRPr lang="en-US" dirty="0" smtClean="0">
              <a:latin typeface="Arial" charset="0"/>
            </a:endParaRPr>
          </a:p>
          <a:p>
            <a:pPr marL="285750" indent="-285750">
              <a:spcAft>
                <a:spcPts val="600"/>
              </a:spcAft>
              <a:buFont typeface="Arial"/>
              <a:buChar char="•"/>
            </a:pPr>
            <a:r>
              <a:rPr lang="en-US" dirty="0" smtClean="0">
                <a:latin typeface="Arial" charset="0"/>
              </a:rPr>
              <a:t>The </a:t>
            </a:r>
            <a:r>
              <a:rPr lang="en-US" dirty="0">
                <a:latin typeface="Arial" charset="0"/>
              </a:rPr>
              <a:t>Edit Logical Element dialog </a:t>
            </a:r>
            <a:r>
              <a:rPr lang="en-US" dirty="0" smtClean="0">
                <a:latin typeface="Arial" charset="0"/>
              </a:rPr>
              <a:t>allows you to do the following:</a:t>
            </a:r>
          </a:p>
          <a:p>
            <a:pPr marL="742950" lvl="1" indent="-285750">
              <a:spcAft>
                <a:spcPts val="600"/>
              </a:spcAft>
              <a:buFont typeface="Arial"/>
              <a:buChar char="•"/>
            </a:pPr>
            <a:r>
              <a:rPr lang="en-US" dirty="0" smtClean="0">
                <a:latin typeface="Arial" charset="0"/>
              </a:rPr>
              <a:t>Change Element Type</a:t>
            </a:r>
          </a:p>
          <a:p>
            <a:pPr marL="742950" lvl="1" indent="-285750">
              <a:spcAft>
                <a:spcPts val="600"/>
              </a:spcAft>
              <a:buFont typeface="Arial"/>
              <a:buChar char="•"/>
            </a:pPr>
            <a:r>
              <a:rPr lang="en-US" dirty="0" smtClean="0">
                <a:latin typeface="Arial" charset="0"/>
              </a:rPr>
              <a:t>Select number of conditions to be met</a:t>
            </a:r>
          </a:p>
          <a:p>
            <a:pPr marL="742950" lvl="1" indent="-285750">
              <a:spcAft>
                <a:spcPts val="600"/>
              </a:spcAft>
              <a:buFont typeface="Arial"/>
              <a:buChar char="•"/>
            </a:pPr>
            <a:r>
              <a:rPr lang="en-US" dirty="0" smtClean="0">
                <a:latin typeface="Arial" charset="0"/>
              </a:rPr>
              <a:t>Define a sequence for the elements</a:t>
            </a:r>
          </a:p>
          <a:p>
            <a:pPr marL="285750" indent="-285750">
              <a:buFont typeface="Arial"/>
              <a:buChar char="•"/>
            </a:pPr>
            <a:endParaRPr lang="en-US" dirty="0">
              <a:latin typeface="Arial" charset="0"/>
            </a:endParaRPr>
          </a:p>
        </p:txBody>
      </p:sp>
      <p:grpSp>
        <p:nvGrpSpPr>
          <p:cNvPr id="3" name="Group 2"/>
          <p:cNvGrpSpPr/>
          <p:nvPr/>
        </p:nvGrpSpPr>
        <p:grpSpPr>
          <a:xfrm>
            <a:off x="838200" y="762000"/>
            <a:ext cx="7610747" cy="957757"/>
            <a:chOff x="766627" y="5715000"/>
            <a:chExt cx="7610747" cy="957757"/>
          </a:xfrm>
        </p:grpSpPr>
        <p:pic>
          <p:nvPicPr>
            <p:cNvPr id="7" name="Picture 6"/>
            <p:cNvPicPr>
              <a:picLocks noChangeAspect="1"/>
            </p:cNvPicPr>
            <p:nvPr/>
          </p:nvPicPr>
          <p:blipFill>
            <a:blip r:embed="rId4"/>
            <a:stretch>
              <a:fillRect/>
            </a:stretch>
          </p:blipFill>
          <p:spPr>
            <a:xfrm>
              <a:off x="766627" y="5715000"/>
              <a:ext cx="7610747" cy="957757"/>
            </a:xfrm>
            <a:prstGeom prst="rect">
              <a:avLst/>
            </a:prstGeom>
          </p:spPr>
        </p:pic>
        <p:sp>
          <p:nvSpPr>
            <p:cNvPr id="9" name="Rectangle 8"/>
            <p:cNvSpPr/>
            <p:nvPr/>
          </p:nvSpPr>
          <p:spPr bwMode="auto">
            <a:xfrm>
              <a:off x="1333500" y="5803900"/>
              <a:ext cx="381000" cy="3810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Tree>
    <p:extLst>
      <p:ext uri="{BB962C8B-B14F-4D97-AF65-F5344CB8AC3E}">
        <p14:creationId xmlns:p14="http://schemas.microsoft.com/office/powerpoint/2010/main" val="155308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Correlation Rule Editor – Default Value Editor</a:t>
            </a:r>
            <a:endParaRPr lang="en-US" sz="2700"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5" name="Picture 4" descr="Default Value Editor -Thresho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2109317"/>
            <a:ext cx="3731360" cy="2972143"/>
          </a:xfrm>
          <a:prstGeom prst="rect">
            <a:avLst/>
          </a:prstGeom>
          <a:ln>
            <a:solidFill>
              <a:srgbClr val="000000"/>
            </a:solidFill>
          </a:ln>
        </p:spPr>
      </p:pic>
      <p:pic>
        <p:nvPicPr>
          <p:cNvPr id="6" name="Picture 5" descr="Default Value Editor - TIme Windo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9" y="2133600"/>
            <a:ext cx="3935627" cy="2971800"/>
          </a:xfrm>
          <a:prstGeom prst="rect">
            <a:avLst/>
          </a:prstGeom>
          <a:ln>
            <a:solidFill>
              <a:srgbClr val="000000"/>
            </a:solidFill>
          </a:ln>
        </p:spPr>
      </p:pic>
      <p:grpSp>
        <p:nvGrpSpPr>
          <p:cNvPr id="3" name="Group 2"/>
          <p:cNvGrpSpPr/>
          <p:nvPr/>
        </p:nvGrpSpPr>
        <p:grpSpPr>
          <a:xfrm>
            <a:off x="2131298" y="685800"/>
            <a:ext cx="4269502" cy="1295400"/>
            <a:chOff x="2131298" y="685800"/>
            <a:chExt cx="4881404" cy="1498600"/>
          </a:xfrm>
        </p:grpSpPr>
        <p:pic>
          <p:nvPicPr>
            <p:cNvPr id="8" name="Picture 7" descr="Edit Logical Element.png"/>
            <p:cNvPicPr>
              <a:picLocks noChangeAspect="1"/>
            </p:cNvPicPr>
            <p:nvPr/>
          </p:nvPicPr>
          <p:blipFill rotWithShape="1">
            <a:blip r:embed="rId5">
              <a:extLst>
                <a:ext uri="{28A0092B-C50C-407E-A947-70E740481C1C}">
                  <a14:useLocalDpi xmlns:a14="http://schemas.microsoft.com/office/drawing/2010/main" val="0"/>
                </a:ext>
              </a:extLst>
            </a:blip>
            <a:srcRect t="54093" b="11404"/>
            <a:stretch/>
          </p:blipFill>
          <p:spPr>
            <a:xfrm>
              <a:off x="2131298" y="685800"/>
              <a:ext cx="4881404" cy="1498600"/>
            </a:xfrm>
            <a:prstGeom prst="rect">
              <a:avLst/>
            </a:prstGeom>
            <a:ln>
              <a:solidFill>
                <a:srgbClr val="000000"/>
              </a:solidFill>
            </a:ln>
          </p:spPr>
        </p:pic>
        <p:sp>
          <p:nvSpPr>
            <p:cNvPr id="10" name="Rectangle 9"/>
            <p:cNvSpPr/>
            <p:nvPr/>
          </p:nvSpPr>
          <p:spPr bwMode="auto">
            <a:xfrm>
              <a:off x="6553200" y="1371600"/>
              <a:ext cx="381000" cy="7620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
        <p:nvSpPr>
          <p:cNvPr id="12" name="TextBox 11"/>
          <p:cNvSpPr txBox="1"/>
          <p:nvPr/>
        </p:nvSpPr>
        <p:spPr>
          <a:xfrm>
            <a:off x="704850" y="5199727"/>
            <a:ext cx="7734300" cy="1277273"/>
          </a:xfrm>
          <a:prstGeom prst="rect">
            <a:avLst/>
          </a:prstGeom>
          <a:noFill/>
        </p:spPr>
        <p:txBody>
          <a:bodyPr wrap="square" rtlCol="0">
            <a:spAutoFit/>
          </a:bodyPr>
          <a:lstStyle/>
          <a:p>
            <a:pPr>
              <a:spcAft>
                <a:spcPts val="600"/>
              </a:spcAft>
            </a:pPr>
            <a:r>
              <a:rPr lang="en-US" b="1" dirty="0">
                <a:latin typeface="Arial" charset="0"/>
              </a:rPr>
              <a:t>Threshold</a:t>
            </a:r>
            <a:r>
              <a:rPr lang="en-US" dirty="0">
                <a:latin typeface="Arial" charset="0"/>
              </a:rPr>
              <a:t>: Allows you to define how many times the conditions need to occur for the rule to be triggered.</a:t>
            </a:r>
          </a:p>
          <a:p>
            <a:pPr>
              <a:spcAft>
                <a:spcPts val="600"/>
              </a:spcAft>
            </a:pPr>
            <a:r>
              <a:rPr lang="en-US" b="1" dirty="0" smtClean="0">
                <a:latin typeface="Arial" charset="0"/>
              </a:rPr>
              <a:t>Time</a:t>
            </a:r>
            <a:r>
              <a:rPr lang="en-US" dirty="0" smtClean="0">
                <a:latin typeface="Arial" charset="0"/>
              </a:rPr>
              <a:t> </a:t>
            </a:r>
            <a:r>
              <a:rPr lang="en-US" b="1" dirty="0" smtClean="0">
                <a:latin typeface="Arial" charset="0"/>
              </a:rPr>
              <a:t>Window</a:t>
            </a:r>
            <a:r>
              <a:rPr lang="en-US" dirty="0" smtClean="0">
                <a:latin typeface="Arial" charset="0"/>
              </a:rPr>
              <a:t>: Allows you to set the period of time in which the count needs to occur.</a:t>
            </a:r>
            <a:endParaRPr lang="en-US" dirty="0">
              <a:latin typeface="Arial" charset="0"/>
            </a:endParaRPr>
          </a:p>
        </p:txBody>
      </p:sp>
    </p:spTree>
    <p:extLst>
      <p:ext uri="{BB962C8B-B14F-4D97-AF65-F5344CB8AC3E}">
        <p14:creationId xmlns:p14="http://schemas.microsoft.com/office/powerpoint/2010/main" val="3566768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29"/>
            <a:ext cx="7138987" cy="595312"/>
          </a:xfrm>
        </p:spPr>
        <p:txBody>
          <a:bodyPr/>
          <a:lstStyle/>
          <a:p>
            <a:r>
              <a:rPr lang="en-US" dirty="0" smtClean="0"/>
              <a:t>Correlation Rule Editor - Filters</a:t>
            </a:r>
            <a:endParaRPr lang="en-US" dirty="0"/>
          </a:p>
        </p:txBody>
      </p:sp>
      <p:sp>
        <p:nvSpPr>
          <p:cNvPr id="4" name="Footer Placeholder 3"/>
          <p:cNvSpPr>
            <a:spLocks noGrp="1"/>
          </p:cNvSpPr>
          <p:nvPr>
            <p:ph type="ftr" sz="quarter" idx="3"/>
          </p:nvPr>
        </p:nvSpPr>
        <p:spPr>
          <a:xfrm>
            <a:off x="5638800" y="6617071"/>
            <a:ext cx="3505200" cy="228600"/>
          </a:xfrm>
        </p:spPr>
        <p:txBody>
          <a:bodyPr/>
          <a:lstStyle/>
          <a:p>
            <a:pPr algn="r"/>
            <a:r>
              <a:rPr lang="en-US" dirty="0" smtClean="0"/>
              <a:t>Correlation</a:t>
            </a:r>
            <a:endParaRPr lang="en-US" dirty="0"/>
          </a:p>
        </p:txBody>
      </p:sp>
      <p:sp>
        <p:nvSpPr>
          <p:cNvPr id="5" name="Rectangle 4"/>
          <p:cNvSpPr/>
          <p:nvPr/>
        </p:nvSpPr>
        <p:spPr>
          <a:xfrm>
            <a:off x="304800" y="825871"/>
            <a:ext cx="8610600" cy="1754327"/>
          </a:xfrm>
          <a:prstGeom prst="rect">
            <a:avLst/>
          </a:prstGeom>
        </p:spPr>
        <p:txBody>
          <a:bodyPr wrap="square">
            <a:spAutoFit/>
          </a:bodyPr>
          <a:lstStyle/>
          <a:p>
            <a:r>
              <a:rPr lang="en-US" b="1" dirty="0"/>
              <a:t>Filter</a:t>
            </a:r>
            <a:r>
              <a:rPr lang="en-US" dirty="0"/>
              <a:t>:  </a:t>
            </a:r>
            <a:r>
              <a:rPr lang="en-US" dirty="0" smtClean="0"/>
              <a:t>     This </a:t>
            </a:r>
            <a:r>
              <a:rPr lang="en-US" dirty="0"/>
              <a:t>node gives you the ability to filter on the fields included in events. </a:t>
            </a:r>
          </a:p>
          <a:p>
            <a:pPr marL="0" lvl="1"/>
            <a:endParaRPr lang="en-US" b="1" dirty="0" smtClean="0"/>
          </a:p>
          <a:p>
            <a:pPr marL="0" lvl="1"/>
            <a:endParaRPr lang="en-US" b="1" dirty="0" smtClean="0"/>
          </a:p>
          <a:p>
            <a:pPr marL="0" lvl="1"/>
            <a:endParaRPr lang="en-US" b="1" dirty="0"/>
          </a:p>
          <a:p>
            <a:pPr marL="0" lvl="1"/>
            <a:endParaRPr lang="en-US" b="1" dirty="0" smtClean="0"/>
          </a:p>
          <a:p>
            <a:endParaRPr lang="en-US" b="1"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786658"/>
            <a:ext cx="33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filterfield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502972"/>
            <a:ext cx="4495800" cy="3593028"/>
          </a:xfrm>
          <a:prstGeom prst="rect">
            <a:avLst/>
          </a:prstGeom>
          <a:ln>
            <a:solidFill>
              <a:srgbClr val="000000"/>
            </a:solidFill>
          </a:ln>
        </p:spPr>
      </p:pic>
      <p:pic>
        <p:nvPicPr>
          <p:cNvPr id="10" name="Picture 9" descr="toolbar_correlati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 y="1447800"/>
            <a:ext cx="4327073" cy="762000"/>
          </a:xfrm>
          <a:prstGeom prst="rect">
            <a:avLst/>
          </a:prstGeom>
          <a:ln>
            <a:solidFill>
              <a:srgbClr val="000000"/>
            </a:solidFill>
          </a:ln>
        </p:spPr>
      </p:pic>
      <p:sp>
        <p:nvSpPr>
          <p:cNvPr id="11" name="Rectangle 10"/>
          <p:cNvSpPr/>
          <p:nvPr/>
        </p:nvSpPr>
        <p:spPr bwMode="auto">
          <a:xfrm>
            <a:off x="3416300" y="1714500"/>
            <a:ext cx="571500" cy="4572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2" name="TextBox 11"/>
          <p:cNvSpPr txBox="1"/>
          <p:nvPr/>
        </p:nvSpPr>
        <p:spPr>
          <a:xfrm>
            <a:off x="5105400" y="1600200"/>
            <a:ext cx="3581400" cy="3970318"/>
          </a:xfrm>
          <a:prstGeom prst="rect">
            <a:avLst/>
          </a:prstGeom>
          <a:noFill/>
        </p:spPr>
        <p:txBody>
          <a:bodyPr wrap="square" rtlCol="0">
            <a:spAutoFit/>
          </a:bodyPr>
          <a:lstStyle/>
          <a:p>
            <a:r>
              <a:rPr lang="en-US" dirty="0"/>
              <a:t>F</a:t>
            </a:r>
            <a:r>
              <a:rPr lang="en-US" dirty="0" smtClean="0"/>
              <a:t>ields </a:t>
            </a:r>
            <a:r>
              <a:rPr lang="en-US" dirty="0"/>
              <a:t>that are </a:t>
            </a:r>
            <a:r>
              <a:rPr lang="en-US" dirty="0" smtClean="0"/>
              <a:t>added via the “add” button match </a:t>
            </a:r>
            <a:r>
              <a:rPr lang="en-US" dirty="0"/>
              <a:t>on a single event </a:t>
            </a:r>
            <a:r>
              <a:rPr lang="en-US" dirty="0" smtClean="0"/>
              <a:t>when it is processed by the correlation engine  </a:t>
            </a:r>
          </a:p>
          <a:p>
            <a:endParaRPr lang="en-US" dirty="0"/>
          </a:p>
          <a:p>
            <a:r>
              <a:rPr lang="en-US" dirty="0" smtClean="0"/>
              <a:t>When </a:t>
            </a:r>
            <a:r>
              <a:rPr lang="en-US" dirty="0"/>
              <a:t>all the fields match on a given event then this component will </a:t>
            </a:r>
            <a:r>
              <a:rPr lang="en-US" dirty="0" smtClean="0"/>
              <a:t>trigger</a:t>
            </a:r>
          </a:p>
          <a:p>
            <a:endParaRPr lang="en-US" dirty="0"/>
          </a:p>
          <a:p>
            <a:r>
              <a:rPr lang="en-US" dirty="0" smtClean="0"/>
              <a:t>It is recommended to create very granular filters to reduce false positives and optimize the correlation engine for peak performance</a:t>
            </a:r>
            <a:endParaRPr lang="en-US" dirty="0"/>
          </a:p>
        </p:txBody>
      </p:sp>
    </p:spTree>
    <p:extLst>
      <p:ext uri="{BB962C8B-B14F-4D97-AF65-F5344CB8AC3E}">
        <p14:creationId xmlns:p14="http://schemas.microsoft.com/office/powerpoint/2010/main" val="260040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Rule Editor – Add Filter</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6" name="Picture 5" descr="add_fil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76300"/>
            <a:ext cx="7594600" cy="1790700"/>
          </a:xfrm>
          <a:prstGeom prst="rect">
            <a:avLst/>
          </a:prstGeom>
          <a:ln>
            <a:solidFill>
              <a:srgbClr val="000000"/>
            </a:solidFill>
          </a:ln>
        </p:spPr>
      </p:pic>
      <p:sp>
        <p:nvSpPr>
          <p:cNvPr id="10" name="TextBox 9"/>
          <p:cNvSpPr txBox="1"/>
          <p:nvPr/>
        </p:nvSpPr>
        <p:spPr>
          <a:xfrm>
            <a:off x="152400" y="2895600"/>
            <a:ext cx="8839200" cy="3754874"/>
          </a:xfrm>
          <a:prstGeom prst="rect">
            <a:avLst/>
          </a:prstGeom>
          <a:noFill/>
        </p:spPr>
        <p:txBody>
          <a:bodyPr wrap="square" numCol="3" rtlCol="0">
            <a:spAutoFit/>
          </a:bodyPr>
          <a:lstStyle/>
          <a:p>
            <a:pPr marL="342900" indent="-342900">
              <a:buFont typeface="+mj-lt"/>
              <a:buAutoNum type="arabicPeriod"/>
            </a:pPr>
            <a:r>
              <a:rPr lang="en-US" sz="1400" dirty="0" smtClean="0"/>
              <a:t>Application   </a:t>
            </a:r>
          </a:p>
          <a:p>
            <a:pPr marL="342900" indent="-342900">
              <a:buFont typeface="+mj-lt"/>
              <a:buAutoNum type="arabicPeriod"/>
            </a:pPr>
            <a:r>
              <a:rPr lang="en-US" sz="1400" dirty="0" smtClean="0"/>
              <a:t>Application_Protocol</a:t>
            </a:r>
            <a:r>
              <a:rPr lang="en-US" sz="1400" dirty="0" smtClean="0"/>
              <a:t>   </a:t>
            </a:r>
          </a:p>
          <a:p>
            <a:pPr marL="342900" indent="-342900">
              <a:buFont typeface="+mj-lt"/>
              <a:buAutoNum type="arabicPeriod"/>
            </a:pPr>
            <a:r>
              <a:rPr lang="en-US" sz="1400" dirty="0" smtClean="0"/>
              <a:t>Command   </a:t>
            </a:r>
          </a:p>
          <a:p>
            <a:pPr marL="342900" indent="-342900">
              <a:buFont typeface="+mj-lt"/>
              <a:buAutoNum type="arabicPeriod"/>
            </a:pPr>
            <a:r>
              <a:rPr lang="en-US" sz="1400" dirty="0" smtClean="0"/>
              <a:t>Contact_Name</a:t>
            </a:r>
            <a:r>
              <a:rPr lang="en-US" sz="1400" dirty="0" smtClean="0"/>
              <a:t>   </a:t>
            </a:r>
          </a:p>
          <a:p>
            <a:pPr marL="342900" indent="-342900">
              <a:buFont typeface="+mj-lt"/>
              <a:buAutoNum type="arabicPeriod"/>
            </a:pPr>
            <a:r>
              <a:rPr lang="en-US" sz="1400" dirty="0" smtClean="0"/>
              <a:t>Contact_Nickname</a:t>
            </a:r>
            <a:r>
              <a:rPr lang="en-US" sz="1400" dirty="0" smtClean="0"/>
              <a:t>   </a:t>
            </a:r>
          </a:p>
          <a:p>
            <a:pPr marL="342900" indent="-342900">
              <a:buFont typeface="+mj-lt"/>
              <a:buAutoNum type="arabicPeriod"/>
            </a:pPr>
            <a:r>
              <a:rPr lang="en-US" sz="1400" dirty="0" smtClean="0"/>
              <a:t>Context   </a:t>
            </a:r>
          </a:p>
          <a:p>
            <a:pPr marL="342900" indent="-342900">
              <a:buFont typeface="+mj-lt"/>
              <a:buAutoNum type="arabicPeriod"/>
            </a:pPr>
            <a:r>
              <a:rPr lang="en-US" sz="1400" dirty="0" smtClean="0"/>
              <a:t>Database Name  </a:t>
            </a:r>
          </a:p>
          <a:p>
            <a:pPr marL="342900" indent="-342900">
              <a:buFont typeface="+mj-lt"/>
              <a:buAutoNum type="arabicPeriod"/>
            </a:pPr>
            <a:r>
              <a:rPr lang="en-US" sz="1400" dirty="0" smtClean="0"/>
              <a:t>Day of Week </a:t>
            </a:r>
          </a:p>
          <a:p>
            <a:pPr marL="342900" indent="-342900">
              <a:buFont typeface="+mj-lt"/>
              <a:buAutoNum type="arabicPeriod"/>
            </a:pPr>
            <a:r>
              <a:rPr lang="en-US" sz="1400" dirty="0" smtClean="0"/>
              <a:t>Destination Geolocation  </a:t>
            </a:r>
          </a:p>
          <a:p>
            <a:pPr marL="342900" indent="-342900">
              <a:buFont typeface="+mj-lt"/>
              <a:buAutoNum type="arabicPeriod"/>
            </a:pPr>
            <a:r>
              <a:rPr lang="en-US" sz="1400" dirty="0" smtClean="0"/>
              <a:t>Destination IP  </a:t>
            </a:r>
          </a:p>
          <a:p>
            <a:pPr marL="342900" indent="-342900">
              <a:buFont typeface="+mj-lt"/>
              <a:buAutoNum type="arabicPeriod"/>
            </a:pPr>
            <a:r>
              <a:rPr lang="en-US" sz="1400" dirty="0" smtClean="0"/>
              <a:t>Destination MAC  </a:t>
            </a:r>
          </a:p>
          <a:p>
            <a:pPr marL="342900" indent="-342900">
              <a:buFont typeface="+mj-lt"/>
              <a:buAutoNum type="arabicPeriod"/>
            </a:pPr>
            <a:r>
              <a:rPr lang="en-US" sz="1400" dirty="0" smtClean="0"/>
              <a:t>Destination Network Device </a:t>
            </a:r>
          </a:p>
          <a:p>
            <a:pPr marL="342900" indent="-342900">
              <a:buFont typeface="+mj-lt"/>
              <a:buAutoNum type="arabicPeriod"/>
            </a:pPr>
            <a:r>
              <a:rPr lang="en-US" sz="1400" dirty="0" smtClean="0"/>
              <a:t>Destination Network Interface </a:t>
            </a:r>
          </a:p>
          <a:p>
            <a:pPr marL="342900" indent="-342900">
              <a:buFont typeface="+mj-lt"/>
              <a:buAutoNum type="arabicPeriod"/>
            </a:pPr>
            <a:r>
              <a:rPr lang="en-US" sz="1400" dirty="0" smtClean="0"/>
              <a:t>Destination Port  </a:t>
            </a:r>
          </a:p>
          <a:p>
            <a:pPr marL="342900" indent="-342900">
              <a:buFont typeface="+mj-lt"/>
              <a:buAutoNum type="arabicPeriod"/>
            </a:pPr>
            <a:r>
              <a:rPr lang="en-US" sz="1400" dirty="0" smtClean="0"/>
              <a:t>Destination User  </a:t>
            </a:r>
          </a:p>
          <a:p>
            <a:pPr marL="342900" indent="-342900">
              <a:buFont typeface="+mj-lt"/>
              <a:buAutoNum type="arabicPeriod"/>
            </a:pPr>
            <a:r>
              <a:rPr lang="en-US" sz="1400" dirty="0" smtClean="0"/>
              <a:t>Destination Zone  </a:t>
            </a:r>
          </a:p>
          <a:p>
            <a:pPr marL="342900" indent="-342900">
              <a:buFont typeface="+mj-lt"/>
              <a:buAutoNum type="arabicPeriod"/>
            </a:pPr>
            <a:r>
              <a:rPr lang="en-US" sz="1400" dirty="0" smtClean="0"/>
              <a:t>Device Class  </a:t>
            </a:r>
          </a:p>
          <a:p>
            <a:pPr marL="342900" indent="-342900">
              <a:buFont typeface="+mj-lt"/>
              <a:buAutoNum type="arabicPeriod"/>
            </a:pPr>
            <a:r>
              <a:rPr lang="en-US" sz="1400" dirty="0" smtClean="0"/>
              <a:t>Device ID  </a:t>
            </a:r>
          </a:p>
          <a:p>
            <a:pPr marL="342900" indent="-342900">
              <a:buFont typeface="+mj-lt"/>
              <a:buAutoNum type="arabicPeriod"/>
            </a:pPr>
            <a:r>
              <a:rPr lang="en-US" sz="1400" dirty="0" smtClean="0"/>
              <a:t>Device Type  </a:t>
            </a:r>
          </a:p>
          <a:p>
            <a:pPr marL="342900" indent="-342900">
              <a:buFont typeface="+mj-lt"/>
              <a:buAutoNum type="arabicPeriod"/>
            </a:pPr>
            <a:r>
              <a:rPr lang="en-US" sz="1400" dirty="0" smtClean="0"/>
              <a:t>Device Vendor  </a:t>
            </a:r>
          </a:p>
          <a:p>
            <a:pPr marL="342900" indent="-342900">
              <a:buFont typeface="+mj-lt"/>
              <a:buAutoNum type="arabicPeriod"/>
            </a:pPr>
            <a:r>
              <a:rPr lang="en-US" sz="1400" dirty="0" smtClean="0"/>
              <a:t>Domain   </a:t>
            </a:r>
          </a:p>
          <a:p>
            <a:pPr marL="342900" indent="-342900">
              <a:buFont typeface="+mj-lt"/>
              <a:buAutoNum type="arabicPeriod"/>
            </a:pPr>
            <a:r>
              <a:rPr lang="en-US" sz="1400" dirty="0" smtClean="0"/>
              <a:t>End_Page</a:t>
            </a:r>
            <a:r>
              <a:rPr lang="en-US" sz="1400" dirty="0" smtClean="0"/>
              <a:t>   </a:t>
            </a:r>
          </a:p>
          <a:p>
            <a:pPr marL="342900" indent="-342900">
              <a:buFont typeface="+mj-lt"/>
              <a:buAutoNum type="arabicPeriod"/>
            </a:pPr>
            <a:r>
              <a:rPr lang="en-US" sz="1400" dirty="0" smtClean="0"/>
              <a:t>Event Subtype  </a:t>
            </a:r>
          </a:p>
          <a:p>
            <a:pPr marL="342900" indent="-342900">
              <a:buFont typeface="+mj-lt"/>
              <a:buAutoNum type="arabicPeriod"/>
            </a:pPr>
            <a:r>
              <a:rPr lang="en-US" sz="1400" dirty="0" smtClean="0"/>
              <a:t>External IP  </a:t>
            </a:r>
          </a:p>
          <a:p>
            <a:pPr marL="342900" indent="-342900">
              <a:buFont typeface="+mj-lt"/>
              <a:buAutoNum type="arabicPeriod"/>
            </a:pPr>
            <a:r>
              <a:rPr lang="en-US" sz="1400" dirty="0" smtClean="0"/>
              <a:t>File_Operation</a:t>
            </a:r>
            <a:r>
              <a:rPr lang="en-US" sz="1400" dirty="0" smtClean="0"/>
              <a:t>   </a:t>
            </a:r>
          </a:p>
          <a:p>
            <a:pPr marL="342900" indent="-342900">
              <a:buFont typeface="+mj-lt"/>
              <a:buAutoNum type="arabicPeriod"/>
            </a:pPr>
            <a:r>
              <a:rPr lang="en-US" sz="1400" dirty="0" smtClean="0"/>
              <a:t>File_Operation_Succeeded</a:t>
            </a:r>
            <a:r>
              <a:rPr lang="en-US" sz="1400" dirty="0" smtClean="0"/>
              <a:t>   </a:t>
            </a:r>
          </a:p>
          <a:p>
            <a:pPr marL="342900" indent="-342900">
              <a:buFont typeface="+mj-lt"/>
              <a:buAutoNum type="arabicPeriod"/>
            </a:pPr>
            <a:r>
              <a:rPr lang="en-US" sz="1400" dirty="0" smtClean="0"/>
              <a:t>Host   </a:t>
            </a:r>
            <a:endParaRPr lang="en-US" sz="1400" dirty="0"/>
          </a:p>
          <a:p>
            <a:pPr marL="342900" indent="-342900">
              <a:buFont typeface="+mj-lt"/>
              <a:buAutoNum type="arabicPeriod"/>
            </a:pPr>
            <a:r>
              <a:rPr lang="en-US" sz="1400" dirty="0"/>
              <a:t>Internal IP  </a:t>
            </a:r>
          </a:p>
          <a:p>
            <a:pPr marL="342900" indent="-342900">
              <a:buFont typeface="+mj-lt"/>
              <a:buAutoNum type="arabicPeriod"/>
            </a:pPr>
            <a:r>
              <a:rPr lang="en-US" sz="1400" dirty="0"/>
              <a:t>Method   </a:t>
            </a:r>
          </a:p>
          <a:p>
            <a:pPr marL="342900" indent="-342900">
              <a:buFont typeface="+mj-lt"/>
              <a:buAutoNum type="arabicPeriod"/>
            </a:pPr>
            <a:r>
              <a:rPr lang="en-US" sz="1400" dirty="0"/>
              <a:t>Normalization Rule  </a:t>
            </a:r>
          </a:p>
          <a:p>
            <a:pPr marL="342900" indent="-342900">
              <a:buFont typeface="+mj-lt"/>
              <a:buAutoNum type="arabicPeriod"/>
            </a:pPr>
            <a:r>
              <a:rPr lang="en-US" sz="1400" dirty="0"/>
              <a:t>Num_Copies</a:t>
            </a:r>
            <a:r>
              <a:rPr lang="en-US" sz="1400" dirty="0"/>
              <a:t>   </a:t>
            </a:r>
          </a:p>
          <a:p>
            <a:pPr marL="342900" indent="-342900">
              <a:buFont typeface="+mj-lt"/>
              <a:buAutoNum type="arabicPeriod"/>
            </a:pPr>
            <a:r>
              <a:rPr lang="en-US" sz="1400" dirty="0"/>
              <a:t>Object   </a:t>
            </a:r>
          </a:p>
          <a:p>
            <a:pPr marL="342900" indent="-342900">
              <a:buFont typeface="+mj-lt"/>
              <a:buAutoNum type="arabicPeriod"/>
            </a:pPr>
            <a:r>
              <a:rPr lang="en-US" sz="1400" dirty="0"/>
              <a:t>Object_Type</a:t>
            </a:r>
            <a:r>
              <a:rPr lang="en-US" sz="1400" dirty="0"/>
              <a:t>   </a:t>
            </a:r>
          </a:p>
          <a:p>
            <a:pPr marL="342900" indent="-342900">
              <a:buFont typeface="+mj-lt"/>
              <a:buAutoNum type="arabicPeriod"/>
            </a:pPr>
            <a:r>
              <a:rPr lang="en-US" sz="1400" dirty="0"/>
              <a:t>Protocol   </a:t>
            </a:r>
          </a:p>
          <a:p>
            <a:pPr marL="342900" indent="-342900">
              <a:buFont typeface="+mj-lt"/>
              <a:buAutoNum type="arabicPeriod"/>
            </a:pPr>
            <a:r>
              <a:rPr lang="en-US" sz="1400" dirty="0"/>
              <a:t>Response_Time</a:t>
            </a:r>
            <a:r>
              <a:rPr lang="en-US" sz="1400" dirty="0"/>
              <a:t>   </a:t>
            </a:r>
          </a:p>
          <a:p>
            <a:pPr marL="342900" indent="-342900">
              <a:buFont typeface="+mj-lt"/>
              <a:buAutoNum type="arabicPeriod"/>
            </a:pPr>
            <a:r>
              <a:rPr lang="en-US" sz="1400" dirty="0"/>
              <a:t>Session   </a:t>
            </a:r>
          </a:p>
          <a:p>
            <a:pPr marL="342900" indent="-342900">
              <a:buFont typeface="+mj-lt"/>
              <a:buAutoNum type="arabicPeriod"/>
            </a:pPr>
            <a:r>
              <a:rPr lang="en-US" sz="1400" dirty="0"/>
              <a:t>Severity   </a:t>
            </a:r>
          </a:p>
          <a:p>
            <a:pPr marL="342900" indent="-342900">
              <a:buFont typeface="+mj-lt"/>
              <a:buAutoNum type="arabicPeriod"/>
            </a:pPr>
            <a:r>
              <a:rPr lang="en-US" sz="1400" dirty="0"/>
              <a:t>Signature ID  </a:t>
            </a:r>
          </a:p>
          <a:p>
            <a:pPr marL="342900" indent="-342900">
              <a:buFont typeface="+mj-lt"/>
              <a:buAutoNum type="arabicPeriod"/>
            </a:pPr>
            <a:r>
              <a:rPr lang="en-US" sz="1400" dirty="0"/>
              <a:t>Source Geolocation  </a:t>
            </a:r>
          </a:p>
          <a:p>
            <a:pPr marL="342900" indent="-342900">
              <a:buFont typeface="+mj-lt"/>
              <a:buAutoNum type="arabicPeriod"/>
            </a:pPr>
            <a:r>
              <a:rPr lang="en-US" sz="1400" dirty="0"/>
              <a:t>Source IP  </a:t>
            </a:r>
          </a:p>
          <a:p>
            <a:pPr marL="342900" indent="-342900">
              <a:buFont typeface="+mj-lt"/>
              <a:buAutoNum type="arabicPeriod"/>
            </a:pPr>
            <a:r>
              <a:rPr lang="en-US" sz="1400" dirty="0"/>
              <a:t>Source MAC  </a:t>
            </a:r>
          </a:p>
          <a:p>
            <a:pPr marL="342900" indent="-342900">
              <a:buFont typeface="+mj-lt"/>
              <a:buAutoNum type="arabicPeriod"/>
            </a:pPr>
            <a:r>
              <a:rPr lang="en-US" sz="1400" dirty="0"/>
              <a:t>Source Network Device </a:t>
            </a:r>
          </a:p>
          <a:p>
            <a:pPr marL="342900" indent="-342900">
              <a:buFont typeface="+mj-lt"/>
              <a:buAutoNum type="arabicPeriod"/>
            </a:pPr>
            <a:r>
              <a:rPr lang="en-US" sz="1400" dirty="0"/>
              <a:t>Source Network Interface </a:t>
            </a:r>
          </a:p>
          <a:p>
            <a:pPr marL="342900" indent="-342900">
              <a:buFont typeface="+mj-lt"/>
              <a:buAutoNum type="arabicPeriod"/>
            </a:pPr>
            <a:r>
              <a:rPr lang="en-US" sz="1400" dirty="0"/>
              <a:t>Source Port  </a:t>
            </a:r>
          </a:p>
          <a:p>
            <a:pPr marL="342900" indent="-342900">
              <a:buFont typeface="+mj-lt"/>
              <a:buAutoNum type="arabicPeriod"/>
            </a:pPr>
            <a:r>
              <a:rPr lang="en-US" sz="1400" dirty="0"/>
              <a:t>Source User  </a:t>
            </a:r>
          </a:p>
          <a:p>
            <a:pPr marL="342900" indent="-342900">
              <a:buFont typeface="+mj-lt"/>
              <a:buAutoNum type="arabicPeriod"/>
            </a:pPr>
            <a:r>
              <a:rPr lang="en-US" sz="1400" dirty="0"/>
              <a:t>Source Zone  </a:t>
            </a:r>
          </a:p>
          <a:p>
            <a:pPr marL="342900" indent="-342900">
              <a:buFont typeface="+mj-lt"/>
              <a:buAutoNum type="arabicPeriod"/>
            </a:pPr>
            <a:r>
              <a:rPr lang="en-US" sz="1400" dirty="0"/>
              <a:t>Start_Page</a:t>
            </a:r>
            <a:r>
              <a:rPr lang="en-US" sz="1400" dirty="0"/>
              <a:t>   </a:t>
            </a:r>
          </a:p>
          <a:p>
            <a:pPr marL="342900" indent="-342900">
              <a:buFont typeface="+mj-lt"/>
              <a:buAutoNum type="arabicPeriod"/>
            </a:pPr>
            <a:r>
              <a:rPr lang="en-US" sz="1400" dirty="0"/>
              <a:t>Time of Day </a:t>
            </a:r>
          </a:p>
          <a:p>
            <a:pPr marL="342900" indent="-342900">
              <a:buFont typeface="+mj-lt"/>
              <a:buAutoNum type="arabicPeriod"/>
            </a:pPr>
            <a:r>
              <a:rPr lang="en-US" sz="1400" dirty="0"/>
              <a:t>User_Name</a:t>
            </a:r>
            <a:r>
              <a:rPr lang="en-US" sz="1400" dirty="0"/>
              <a:t> </a:t>
            </a:r>
          </a:p>
        </p:txBody>
      </p:sp>
    </p:spTree>
    <p:extLst>
      <p:ext uri="{BB962C8B-B14F-4D97-AF65-F5344CB8AC3E}">
        <p14:creationId xmlns:p14="http://schemas.microsoft.com/office/powerpoint/2010/main" val="2066097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Correlation Rule Editor – Default Value Editor</a:t>
            </a:r>
            <a:endParaRPr lang="en-US" sz="2700"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6" name="Picture 5" descr="add_fil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80420"/>
            <a:ext cx="5638800" cy="1563119"/>
          </a:xfrm>
          <a:prstGeom prst="rect">
            <a:avLst/>
          </a:prstGeom>
          <a:ln>
            <a:solidFill>
              <a:srgbClr val="000000"/>
            </a:solidFill>
          </a:ln>
        </p:spPr>
      </p:pic>
      <p:pic>
        <p:nvPicPr>
          <p:cNvPr id="3" name="Picture 2" descr="default_value_edi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621339"/>
            <a:ext cx="5638800" cy="3779461"/>
          </a:xfrm>
          <a:prstGeom prst="rect">
            <a:avLst/>
          </a:prstGeom>
          <a:ln>
            <a:solidFill>
              <a:srgbClr val="000000"/>
            </a:solidFill>
          </a:ln>
        </p:spPr>
      </p:pic>
      <p:sp>
        <p:nvSpPr>
          <p:cNvPr id="7" name="Rectangle 6"/>
          <p:cNvSpPr/>
          <p:nvPr/>
        </p:nvSpPr>
        <p:spPr bwMode="auto">
          <a:xfrm>
            <a:off x="5600700" y="1549400"/>
            <a:ext cx="317500" cy="3429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5" name="TextBox 4"/>
          <p:cNvSpPr txBox="1"/>
          <p:nvPr/>
        </p:nvSpPr>
        <p:spPr>
          <a:xfrm>
            <a:off x="6096000" y="1828800"/>
            <a:ext cx="2743200" cy="3416320"/>
          </a:xfrm>
          <a:prstGeom prst="rect">
            <a:avLst/>
          </a:prstGeom>
          <a:noFill/>
        </p:spPr>
        <p:txBody>
          <a:bodyPr wrap="square" rtlCol="0">
            <a:spAutoFit/>
          </a:bodyPr>
          <a:lstStyle/>
          <a:p>
            <a:pPr marL="285750" indent="-285750">
              <a:buFont typeface="Arial"/>
              <a:buChar char="•"/>
            </a:pPr>
            <a:r>
              <a:rPr lang="en-US" dirty="0"/>
              <a:t>When you are adding a parameter to a correlation rule or component, you will need to select the default value(s) for the parameter.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available default value options will vary based on the type of parameter </a:t>
            </a:r>
            <a:r>
              <a:rPr lang="en-US" dirty="0" smtClean="0"/>
              <a:t>selected</a:t>
            </a:r>
            <a:r>
              <a:rPr lang="en-US" dirty="0"/>
              <a:t>. </a:t>
            </a:r>
          </a:p>
        </p:txBody>
      </p:sp>
    </p:spTree>
    <p:extLst>
      <p:ext uri="{BB962C8B-B14F-4D97-AF65-F5344CB8AC3E}">
        <p14:creationId xmlns:p14="http://schemas.microsoft.com/office/powerpoint/2010/main" val="1987025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Correlation Rule Editor – Filter Component</a:t>
            </a:r>
            <a:endParaRPr lang="en-US" sz="2700"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5" name="TextBox 4"/>
          <p:cNvSpPr txBox="1"/>
          <p:nvPr/>
        </p:nvSpPr>
        <p:spPr>
          <a:xfrm>
            <a:off x="5562600" y="838200"/>
            <a:ext cx="3581400" cy="4247317"/>
          </a:xfrm>
          <a:prstGeom prst="rect">
            <a:avLst/>
          </a:prstGeom>
          <a:noFill/>
        </p:spPr>
        <p:txBody>
          <a:bodyPr wrap="square" rtlCol="0">
            <a:spAutoFit/>
          </a:bodyPr>
          <a:lstStyle/>
          <a:p>
            <a:pPr marL="285750" indent="-285750">
              <a:buFont typeface="Arial"/>
              <a:buChar char="•"/>
            </a:pPr>
            <a:r>
              <a:rPr lang="en-US" dirty="0"/>
              <a:t>If you want a specific number of unique values for a particular field to occur before the component triggers, click on the </a:t>
            </a:r>
            <a:r>
              <a:rPr lang="en-US" i="1" dirty="0"/>
              <a:t>A </a:t>
            </a:r>
            <a:r>
              <a:rPr lang="en-US" i="1" dirty="0">
                <a:solidFill>
                  <a:srgbClr val="A50026"/>
                </a:solidFill>
              </a:rPr>
              <a:t>distinct number of...</a:t>
            </a:r>
            <a:r>
              <a:rPr lang="en-US" dirty="0"/>
              <a:t> checkbox and select the </a:t>
            </a:r>
            <a:r>
              <a:rPr lang="en-US" i="1" dirty="0"/>
              <a:t>Occurrences</a:t>
            </a:r>
            <a:r>
              <a:rPr lang="en-US" dirty="0"/>
              <a:t> and </a:t>
            </a:r>
            <a:r>
              <a:rPr lang="en-US" i="1" dirty="0"/>
              <a:t>Monitored fields</a:t>
            </a:r>
            <a:r>
              <a:rPr lang="en-US" dirty="0"/>
              <a:t> parameters. </a:t>
            </a:r>
            <a:endParaRPr lang="en-US" dirty="0" smtClean="0"/>
          </a:p>
          <a:p>
            <a:pPr marL="285750" indent="-285750">
              <a:buFont typeface="Arial"/>
              <a:buChar char="•"/>
            </a:pPr>
            <a:endParaRPr lang="en-US" dirty="0"/>
          </a:p>
          <a:p>
            <a:pPr marL="285750" indent="-285750">
              <a:buFont typeface="Arial"/>
              <a:buChar char="•"/>
            </a:pPr>
            <a:r>
              <a:rPr lang="en-US" dirty="0" smtClean="0"/>
              <a:t>For </a:t>
            </a:r>
            <a:r>
              <a:rPr lang="en-US" dirty="0"/>
              <a:t>example, if you want there to be 2 events, each with a different source user, you would set 2 in occurrence count and </a:t>
            </a:r>
            <a:r>
              <a:rPr lang="en-US" i="1" dirty="0"/>
              <a:t>Source User</a:t>
            </a:r>
            <a:r>
              <a:rPr lang="en-US" dirty="0"/>
              <a:t> in </a:t>
            </a:r>
            <a:r>
              <a:rPr lang="en-US" i="1" dirty="0"/>
              <a:t>Monitored fields</a:t>
            </a:r>
            <a:r>
              <a:rPr lang="en-US" dirty="0"/>
              <a:t>.</a:t>
            </a:r>
          </a:p>
        </p:txBody>
      </p:sp>
      <p:pic>
        <p:nvPicPr>
          <p:cNvPr id="8" name="Picture 7" descr="filterfiel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26572"/>
            <a:ext cx="5257800" cy="4202016"/>
          </a:xfrm>
          <a:prstGeom prst="rect">
            <a:avLst/>
          </a:prstGeom>
          <a:ln>
            <a:solidFill>
              <a:srgbClr val="000000"/>
            </a:solidFill>
          </a:ln>
        </p:spPr>
      </p:pic>
      <p:sp>
        <p:nvSpPr>
          <p:cNvPr id="9" name="Rectangle 8"/>
          <p:cNvSpPr/>
          <p:nvPr/>
        </p:nvSpPr>
        <p:spPr bwMode="auto">
          <a:xfrm>
            <a:off x="228600" y="3048000"/>
            <a:ext cx="5181600" cy="16002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0" name="TextBox 9"/>
          <p:cNvSpPr txBox="1"/>
          <p:nvPr/>
        </p:nvSpPr>
        <p:spPr>
          <a:xfrm>
            <a:off x="457200" y="5334000"/>
            <a:ext cx="8305800" cy="923330"/>
          </a:xfrm>
          <a:prstGeom prst="rect">
            <a:avLst/>
          </a:prstGeom>
          <a:noFill/>
        </p:spPr>
        <p:txBody>
          <a:bodyPr wrap="square" rtlCol="0">
            <a:spAutoFit/>
          </a:bodyPr>
          <a:lstStyle/>
          <a:p>
            <a:pPr marL="285750" indent="-285750">
              <a:buFont typeface="Arial"/>
              <a:buChar char="•"/>
            </a:pPr>
            <a:r>
              <a:rPr lang="en-US" dirty="0"/>
              <a:t>If you want the component to trigger only if matches do not occur within the time period specified in the Time Window field at the gate level, click on the </a:t>
            </a:r>
            <a:r>
              <a:rPr lang="en-US" dirty="0">
                <a:solidFill>
                  <a:srgbClr val="A50026"/>
                </a:solidFill>
              </a:rPr>
              <a:t>This component should only trigger... </a:t>
            </a:r>
            <a:r>
              <a:rPr lang="en-US" dirty="0"/>
              <a:t>check box.</a:t>
            </a:r>
          </a:p>
        </p:txBody>
      </p:sp>
    </p:spTree>
    <p:extLst>
      <p:ext uri="{BB962C8B-B14F-4D97-AF65-F5344CB8AC3E}">
        <p14:creationId xmlns:p14="http://schemas.microsoft.com/office/powerpoint/2010/main" val="304113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29"/>
            <a:ext cx="7138987" cy="595312"/>
          </a:xfrm>
        </p:spPr>
        <p:txBody>
          <a:bodyPr/>
          <a:lstStyle/>
          <a:p>
            <a:r>
              <a:rPr lang="en-US" sz="2700" dirty="0" smtClean="0"/>
              <a:t>Correlation Rule Editor – Rules/Components</a:t>
            </a:r>
            <a:endParaRPr lang="en-US" sz="2700" dirty="0"/>
          </a:p>
        </p:txBody>
      </p:sp>
      <p:sp>
        <p:nvSpPr>
          <p:cNvPr id="4" name="Footer Placeholder 3"/>
          <p:cNvSpPr>
            <a:spLocks noGrp="1"/>
          </p:cNvSpPr>
          <p:nvPr>
            <p:ph type="ftr" sz="quarter" idx="3"/>
          </p:nvPr>
        </p:nvSpPr>
        <p:spPr>
          <a:xfrm>
            <a:off x="5638800" y="6617071"/>
            <a:ext cx="3505200" cy="228600"/>
          </a:xfrm>
        </p:spPr>
        <p:txBody>
          <a:bodyPr/>
          <a:lstStyle/>
          <a:p>
            <a:pPr algn="r"/>
            <a:r>
              <a:rPr lang="en-US" dirty="0" smtClean="0"/>
              <a:t>Correlation</a:t>
            </a:r>
            <a:endParaRPr lang="en-US" dirty="0"/>
          </a:p>
        </p:txBody>
      </p:sp>
      <p:sp>
        <p:nvSpPr>
          <p:cNvPr id="5" name="Rectangle 4"/>
          <p:cNvSpPr/>
          <p:nvPr/>
        </p:nvSpPr>
        <p:spPr>
          <a:xfrm>
            <a:off x="304800" y="825871"/>
            <a:ext cx="8610600" cy="646331"/>
          </a:xfrm>
          <a:prstGeom prst="rect">
            <a:avLst/>
          </a:prstGeom>
        </p:spPr>
        <p:txBody>
          <a:bodyPr wrap="square">
            <a:spAutoFit/>
          </a:bodyPr>
          <a:lstStyle/>
          <a:p>
            <a:r>
              <a:rPr lang="en-US" b="1" dirty="0" smtClean="0"/>
              <a:t>Rules</a:t>
            </a:r>
            <a:r>
              <a:rPr lang="en-US" b="1" dirty="0"/>
              <a:t>/Components</a:t>
            </a:r>
            <a:r>
              <a:rPr lang="en-US" dirty="0"/>
              <a:t>: </a:t>
            </a:r>
            <a:r>
              <a:rPr lang="en-US" dirty="0" smtClean="0"/>
              <a:t>       allows </a:t>
            </a:r>
            <a:r>
              <a:rPr lang="en-US" dirty="0"/>
              <a:t>you to reference a standard or custom rule or component inline. </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200" y="850900"/>
            <a:ext cx="355761" cy="42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toolbar_correl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99" y="1524000"/>
            <a:ext cx="4327073" cy="762000"/>
          </a:xfrm>
          <a:prstGeom prst="rect">
            <a:avLst/>
          </a:prstGeom>
          <a:ln>
            <a:solidFill>
              <a:srgbClr val="000000"/>
            </a:solidFill>
          </a:ln>
        </p:spPr>
      </p:pic>
      <p:sp>
        <p:nvSpPr>
          <p:cNvPr id="10" name="Rectangle 9"/>
          <p:cNvSpPr/>
          <p:nvPr/>
        </p:nvSpPr>
        <p:spPr bwMode="auto">
          <a:xfrm>
            <a:off x="3924300" y="1790700"/>
            <a:ext cx="571500" cy="4572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pic>
        <p:nvPicPr>
          <p:cNvPr id="3" name="Picture 2" descr="rules_component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2438400"/>
            <a:ext cx="4343400" cy="4165600"/>
          </a:xfrm>
          <a:prstGeom prst="rect">
            <a:avLst/>
          </a:prstGeom>
          <a:ln>
            <a:solidFill>
              <a:srgbClr val="000000"/>
            </a:solidFill>
          </a:ln>
        </p:spPr>
      </p:pic>
      <p:sp>
        <p:nvSpPr>
          <p:cNvPr id="11" name="TextBox 10"/>
          <p:cNvSpPr txBox="1"/>
          <p:nvPr/>
        </p:nvSpPr>
        <p:spPr>
          <a:xfrm>
            <a:off x="4724400" y="1848683"/>
            <a:ext cx="4267200" cy="4247317"/>
          </a:xfrm>
          <a:prstGeom prst="rect">
            <a:avLst/>
          </a:prstGeom>
          <a:noFill/>
        </p:spPr>
        <p:txBody>
          <a:bodyPr wrap="square" rtlCol="0">
            <a:spAutoFit/>
          </a:bodyPr>
          <a:lstStyle/>
          <a:p>
            <a:pPr marL="285750" indent="-285750">
              <a:buFont typeface="Arial"/>
              <a:buChar char="•"/>
            </a:pPr>
            <a:r>
              <a:rPr lang="en-US" dirty="0" smtClean="0"/>
              <a:t>Standard rules refer to the built in McAfee correlation rules</a:t>
            </a:r>
          </a:p>
          <a:p>
            <a:pPr marL="285750" indent="-285750">
              <a:buFont typeface="Arial"/>
              <a:buChar char="•"/>
            </a:pPr>
            <a:endParaRPr lang="en-US" dirty="0"/>
          </a:p>
          <a:p>
            <a:pPr marL="285750" indent="-285750">
              <a:buFont typeface="Arial"/>
              <a:buChar char="•"/>
            </a:pPr>
            <a:r>
              <a:rPr lang="en-US" dirty="0" smtClean="0"/>
              <a:t>Standard components refer to built in event flow directions to aid in creating complex event flow definitions</a:t>
            </a:r>
          </a:p>
          <a:p>
            <a:pPr marL="285750" indent="-285750">
              <a:buFont typeface="Arial"/>
              <a:buChar char="•"/>
            </a:pPr>
            <a:endParaRPr lang="en-US" dirty="0"/>
          </a:p>
          <a:p>
            <a:pPr marL="285750" indent="-285750">
              <a:buFont typeface="Arial"/>
              <a:buChar char="•"/>
            </a:pPr>
            <a:r>
              <a:rPr lang="en-US" dirty="0" smtClean="0"/>
              <a:t>Customer components refer to any component that has been edited from it’s default values</a:t>
            </a:r>
          </a:p>
          <a:p>
            <a:pPr marL="285750" indent="-285750">
              <a:buFont typeface="Arial"/>
              <a:buChar char="•"/>
            </a:pPr>
            <a:endParaRPr lang="en-US" dirty="0"/>
          </a:p>
          <a:p>
            <a:pPr marL="285750" indent="-285750">
              <a:buFont typeface="Arial"/>
              <a:buChar char="•"/>
            </a:pPr>
            <a:r>
              <a:rPr lang="en-US" dirty="0" smtClean="0"/>
              <a:t>Customer rules refer to any user generated correlation rules already defined within the policy editor </a:t>
            </a:r>
            <a:endParaRPr lang="en-US" dirty="0"/>
          </a:p>
        </p:txBody>
      </p:sp>
    </p:spTree>
    <p:extLst>
      <p:ext uri="{BB962C8B-B14F-4D97-AF65-F5344CB8AC3E}">
        <p14:creationId xmlns:p14="http://schemas.microsoft.com/office/powerpoint/2010/main" val="1702972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Rule Editor - Parameters</a:t>
            </a:r>
            <a:endParaRPr lang="en-US" dirty="0"/>
          </a:p>
        </p:txBody>
      </p:sp>
      <p:sp>
        <p:nvSpPr>
          <p:cNvPr id="3" name="Content Placeholder 2"/>
          <p:cNvSpPr>
            <a:spLocks noGrp="1"/>
          </p:cNvSpPr>
          <p:nvPr>
            <p:ph idx="1"/>
          </p:nvPr>
        </p:nvSpPr>
        <p:spPr>
          <a:xfrm>
            <a:off x="5105400" y="1676400"/>
            <a:ext cx="3962400" cy="3657600"/>
          </a:xfrm>
        </p:spPr>
        <p:txBody>
          <a:bodyPr/>
          <a:lstStyle/>
          <a:p>
            <a:r>
              <a:rPr lang="en-US" dirty="0"/>
              <a:t>When you are adding a parameter to a correlation rule or component, you will need to select the default value(s) for the parameter. </a:t>
            </a:r>
            <a:endParaRPr lang="en-US" dirty="0" smtClean="0"/>
          </a:p>
          <a:p>
            <a:endParaRPr lang="en-US" dirty="0"/>
          </a:p>
          <a:p>
            <a:r>
              <a:rPr lang="en-US" dirty="0" smtClean="0"/>
              <a:t>The </a:t>
            </a:r>
            <a:r>
              <a:rPr lang="en-US" dirty="0"/>
              <a:t>available default value options will vary based on the type of parameter you have selected.</a:t>
            </a:r>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5" name="Picture 4" descr="toolbar_correl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 y="1016000"/>
            <a:ext cx="4533901" cy="762000"/>
          </a:xfrm>
          <a:prstGeom prst="rect">
            <a:avLst/>
          </a:prstGeom>
          <a:ln>
            <a:solidFill>
              <a:srgbClr val="000000"/>
            </a:solidFill>
          </a:ln>
        </p:spPr>
      </p:pic>
      <p:sp>
        <p:nvSpPr>
          <p:cNvPr id="6" name="Rectangle 5"/>
          <p:cNvSpPr/>
          <p:nvPr/>
        </p:nvSpPr>
        <p:spPr bwMode="auto">
          <a:xfrm>
            <a:off x="304800" y="1320800"/>
            <a:ext cx="1066800" cy="3810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pic>
        <p:nvPicPr>
          <p:cNvPr id="7" name="Picture 6" descr="rule_par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044700"/>
            <a:ext cx="4495800" cy="4127500"/>
          </a:xfrm>
          <a:prstGeom prst="rect">
            <a:avLst/>
          </a:prstGeom>
          <a:ln>
            <a:solidFill>
              <a:srgbClr val="000000"/>
            </a:solidFill>
          </a:ln>
        </p:spPr>
      </p:pic>
    </p:spTree>
    <p:extLst>
      <p:ext uri="{BB962C8B-B14F-4D97-AF65-F5344CB8AC3E}">
        <p14:creationId xmlns:p14="http://schemas.microsoft.com/office/powerpoint/2010/main" val="3190288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Rule Editor - Normalization</a:t>
            </a:r>
            <a:endParaRPr lang="en-US" dirty="0"/>
          </a:p>
        </p:txBody>
      </p:sp>
      <p:sp>
        <p:nvSpPr>
          <p:cNvPr id="3" name="Content Placeholder 2"/>
          <p:cNvSpPr>
            <a:spLocks noGrp="1"/>
          </p:cNvSpPr>
          <p:nvPr>
            <p:ph idx="1"/>
          </p:nvPr>
        </p:nvSpPr>
        <p:spPr>
          <a:xfrm>
            <a:off x="5105400" y="1143000"/>
            <a:ext cx="3962400" cy="4876800"/>
          </a:xfrm>
        </p:spPr>
        <p:txBody>
          <a:bodyPr/>
          <a:lstStyle/>
          <a:p>
            <a:pPr>
              <a:spcAft>
                <a:spcPts val="1200"/>
              </a:spcAft>
            </a:pPr>
            <a:r>
              <a:rPr lang="en-US" dirty="0"/>
              <a:t>Rules are named and described by each </a:t>
            </a:r>
            <a:r>
              <a:rPr lang="en-US" dirty="0" smtClean="0"/>
              <a:t>vendor.</a:t>
            </a:r>
          </a:p>
          <a:p>
            <a:pPr marL="461963" lvl="2" indent="0">
              <a:spcAft>
                <a:spcPts val="1200"/>
              </a:spcAft>
              <a:buNone/>
            </a:pPr>
            <a:r>
              <a:rPr lang="en-US" dirty="0" smtClean="0"/>
              <a:t>As </a:t>
            </a:r>
            <a:r>
              <a:rPr lang="en-US" dirty="0"/>
              <a:t>a result, the same type of rule will often have various different names, making it difficult for the user to gather useful information regarding the types of events that are occurring. </a:t>
            </a:r>
            <a:endParaRPr lang="en-US" dirty="0" smtClean="0"/>
          </a:p>
          <a:p>
            <a:pPr>
              <a:spcAft>
                <a:spcPts val="1200"/>
              </a:spcAft>
            </a:pPr>
            <a:r>
              <a:rPr lang="en-US" dirty="0" smtClean="0"/>
              <a:t>McAfee </a:t>
            </a:r>
            <a:r>
              <a:rPr lang="en-US" dirty="0"/>
              <a:t>has compiled, and will continually update, a list of Normalized IDs that describe rules so that events can be grouped into useful categories.</a:t>
            </a:r>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pic>
        <p:nvPicPr>
          <p:cNvPr id="5" name="Picture 4" descr="Correlation Rules.png"/>
          <p:cNvPicPr>
            <a:picLocks noChangeAspect="1"/>
          </p:cNvPicPr>
          <p:nvPr/>
        </p:nvPicPr>
        <p:blipFill rotWithShape="1">
          <a:blip r:embed="rId3">
            <a:extLst>
              <a:ext uri="{28A0092B-C50C-407E-A947-70E740481C1C}">
                <a14:useLocalDpi xmlns:a14="http://schemas.microsoft.com/office/drawing/2010/main" val="0"/>
              </a:ext>
            </a:extLst>
          </a:blip>
          <a:srcRect b="80281"/>
          <a:stretch/>
        </p:blipFill>
        <p:spPr>
          <a:xfrm>
            <a:off x="228600" y="762000"/>
            <a:ext cx="4724400" cy="969347"/>
          </a:xfrm>
          <a:prstGeom prst="rect">
            <a:avLst/>
          </a:prstGeom>
          <a:ln w="12700" cmpd="sng">
            <a:solidFill>
              <a:srgbClr val="000000"/>
            </a:solidFill>
          </a:ln>
        </p:spPr>
      </p:pic>
      <p:pic>
        <p:nvPicPr>
          <p:cNvPr id="6" name="Picture 5" descr="normaliz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905000"/>
            <a:ext cx="4724400" cy="4495800"/>
          </a:xfrm>
          <a:prstGeom prst="rect">
            <a:avLst/>
          </a:prstGeom>
          <a:ln>
            <a:solidFill>
              <a:srgbClr val="000000"/>
            </a:solidFill>
          </a:ln>
        </p:spPr>
      </p:pic>
      <p:sp>
        <p:nvSpPr>
          <p:cNvPr id="7" name="Rectangle 6"/>
          <p:cNvSpPr/>
          <p:nvPr/>
        </p:nvSpPr>
        <p:spPr bwMode="auto">
          <a:xfrm>
            <a:off x="3886200" y="914400"/>
            <a:ext cx="833718" cy="3048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39652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800" dirty="0" smtClean="0">
                <a:latin typeface="Arial" charset="0"/>
                <a:cs typeface="Arial" charset="0"/>
              </a:rPr>
              <a:t>The SIEM Functional Stack</a:t>
            </a:r>
          </a:p>
          <a:p>
            <a:pPr lvl="1" eaLnBrk="1" hangingPunct="1">
              <a:buFont typeface="Arial" charset="0"/>
              <a:buChar char="•"/>
            </a:pPr>
            <a:r>
              <a:rPr lang="en-US" sz="2800" dirty="0" smtClean="0">
                <a:latin typeface="Arial" charset="0"/>
                <a:cs typeface="Arial" charset="0"/>
              </a:rPr>
              <a:t>Normalization</a:t>
            </a:r>
          </a:p>
          <a:p>
            <a:pPr lvl="1" eaLnBrk="1" hangingPunct="1">
              <a:buFont typeface="Arial" charset="0"/>
              <a:buChar char="•"/>
            </a:pPr>
            <a:r>
              <a:rPr lang="en-US" sz="2800" dirty="0" smtClean="0">
                <a:latin typeface="Arial" charset="0"/>
                <a:cs typeface="Arial" charset="0"/>
              </a:rPr>
              <a:t>Event Correlation</a:t>
            </a:r>
          </a:p>
          <a:p>
            <a:pPr lvl="1" eaLnBrk="1" hangingPunct="1">
              <a:buFont typeface="Arial" charset="0"/>
              <a:buChar char="•"/>
            </a:pPr>
            <a:r>
              <a:rPr lang="en-US" sz="2800" dirty="0" smtClean="0">
                <a:latin typeface="Arial" charset="0"/>
                <a:cs typeface="Arial" charset="0"/>
              </a:rPr>
              <a:t>Receiver Event Correlation Configuration</a:t>
            </a:r>
          </a:p>
          <a:p>
            <a:pPr lvl="2">
              <a:buFont typeface="Arial" charset="0"/>
              <a:buChar char="•"/>
            </a:pPr>
            <a:r>
              <a:rPr lang="en-US" sz="2800" dirty="0" smtClean="0">
                <a:latin typeface="Arial" charset="0"/>
                <a:cs typeface="Arial" charset="0"/>
              </a:rPr>
              <a:t>Add a correlation component</a:t>
            </a:r>
          </a:p>
          <a:p>
            <a:pPr lvl="2">
              <a:buFont typeface="Arial" charset="0"/>
              <a:buChar char="•"/>
            </a:pPr>
            <a:r>
              <a:rPr lang="en-US" sz="2800" dirty="0" smtClean="0">
                <a:latin typeface="Arial" charset="0"/>
                <a:cs typeface="Arial" charset="0"/>
              </a:rPr>
              <a:t>Roll out correlation policy</a:t>
            </a:r>
          </a:p>
          <a:p>
            <a:pPr lvl="2">
              <a:buFont typeface="Arial" charset="0"/>
              <a:buChar char="•"/>
            </a:pPr>
            <a:r>
              <a:rPr lang="en-US" sz="2800" dirty="0" smtClean="0">
                <a:latin typeface="Arial" charset="0"/>
                <a:cs typeface="Arial" charset="0"/>
              </a:rPr>
              <a:t>Edit correlation rules</a:t>
            </a:r>
          </a:p>
          <a:p>
            <a:pPr lvl="2">
              <a:buFont typeface="Arial" charset="0"/>
              <a:buChar char="•"/>
            </a:pPr>
            <a:r>
              <a:rPr lang="en-US" sz="2800" dirty="0" smtClean="0">
                <a:latin typeface="Arial" charset="0"/>
                <a:cs typeface="Arial" charset="0"/>
              </a:rPr>
              <a:t>Create custom correlation rules</a:t>
            </a:r>
          </a:p>
          <a:p>
            <a:pPr lvl="1">
              <a:buFont typeface="Arial" charset="0"/>
              <a:buChar char="•"/>
            </a:pPr>
            <a:r>
              <a:rPr lang="en-US" sz="2800" dirty="0" smtClean="0">
                <a:latin typeface="Arial" charset="0"/>
                <a:cs typeface="Arial" charset="0"/>
              </a:rPr>
              <a:t>McAfee ACE Overview</a:t>
            </a:r>
          </a:p>
          <a:p>
            <a:pPr lvl="2">
              <a:buFont typeface="Arial" charset="0"/>
              <a:buChar char="•"/>
            </a:pPr>
            <a:endParaRPr lang="en-US" sz="2800" dirty="0" smtClean="0">
              <a:latin typeface="Arial" charset="0"/>
              <a:cs typeface="Arial" charset="0"/>
            </a:endParaRPr>
          </a:p>
          <a:p>
            <a:pPr lvl="1" eaLnBrk="1" hangingPunct="1">
              <a:buFont typeface="Arial" charset="0"/>
              <a:buChar char="•"/>
            </a:pPr>
            <a:endParaRPr lang="en-US" sz="2800" dirty="0" smtClean="0">
              <a:latin typeface="Arial" charset="0"/>
              <a:cs typeface="Arial" charset="0"/>
            </a:endParaRPr>
          </a:p>
          <a:p>
            <a:pPr eaLnBrk="1" hangingPunct="1"/>
            <a:endParaRPr lang="en-US" sz="3200" dirty="0" smtClean="0">
              <a:latin typeface="Arial" charset="0"/>
              <a:cs typeface="Arial" charset="0"/>
            </a:endParaRPr>
          </a:p>
        </p:txBody>
      </p:sp>
      <p:sp>
        <p:nvSpPr>
          <p:cNvPr id="7" name="Footer Placeholder 6"/>
          <p:cNvSpPr>
            <a:spLocks noGrp="1"/>
          </p:cNvSpPr>
          <p:nvPr>
            <p:ph type="ftr" sz="quarter" idx="3"/>
          </p:nvPr>
        </p:nvSpPr>
        <p:spPr/>
        <p:txBody>
          <a:bodyPr/>
          <a:lstStyle/>
          <a:p>
            <a:pPr algn="r"/>
            <a:r>
              <a:rPr lang="en-US" dirty="0" smtClean="0"/>
              <a:t>Correlation</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561640" y="3810000"/>
            <a:ext cx="1972760" cy="264022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5" name="Rectangle 4"/>
          <p:cNvSpPr/>
          <p:nvPr/>
        </p:nvSpPr>
        <p:spPr>
          <a:xfrm>
            <a:off x="0" y="685800"/>
            <a:ext cx="8763000" cy="1831271"/>
          </a:xfrm>
          <a:prstGeom prst="rect">
            <a:avLst/>
          </a:prstGeom>
        </p:spPr>
        <p:txBody>
          <a:bodyPr wrap="square">
            <a:spAutoFit/>
          </a:bodyPr>
          <a:lstStyle/>
          <a:p>
            <a:pPr marL="285750" indent="-285750">
              <a:spcAft>
                <a:spcPts val="600"/>
              </a:spcAft>
              <a:buFont typeface="Arial"/>
              <a:buChar char="•"/>
            </a:pPr>
            <a:r>
              <a:rPr lang="en-US" sz="2400" b="1" dirty="0" smtClean="0">
                <a:solidFill>
                  <a:srgbClr val="A50026"/>
                </a:solidFill>
              </a:rPr>
              <a:t>Criteria: </a:t>
            </a:r>
            <a:r>
              <a:rPr lang="en-US" sz="2000" dirty="0" smtClean="0"/>
              <a:t/>
            </a:r>
            <a:br>
              <a:rPr lang="en-US" sz="2000" dirty="0" smtClean="0"/>
            </a:br>
            <a:r>
              <a:rPr lang="en-US" sz="400" dirty="0" smtClean="0"/>
              <a:t/>
            </a:r>
            <a:br>
              <a:rPr lang="en-US" sz="400" dirty="0" smtClean="0"/>
            </a:br>
            <a:r>
              <a:rPr lang="en-US" sz="2000" dirty="0" smtClean="0"/>
              <a:t>Create </a:t>
            </a:r>
            <a:r>
              <a:rPr lang="en-US" sz="2000" dirty="0"/>
              <a:t>a correlation rule that will trigger on </a:t>
            </a:r>
            <a:r>
              <a:rPr lang="en-US" sz="2000" dirty="0" smtClean="0"/>
              <a:t>a successful login to any system from an external network using the local administrator account or root account.  </a:t>
            </a:r>
            <a:r>
              <a:rPr lang="en-US" sz="2000" i="1" dirty="0" smtClean="0"/>
              <a:t>Note this was the correlation logic we described earlier!</a:t>
            </a:r>
          </a:p>
          <a:p>
            <a:endParaRPr lang="en-US" sz="2000" dirty="0"/>
          </a:p>
        </p:txBody>
      </p:sp>
      <p:grpSp>
        <p:nvGrpSpPr>
          <p:cNvPr id="3" name="Group 2"/>
          <p:cNvGrpSpPr/>
          <p:nvPr/>
        </p:nvGrpSpPr>
        <p:grpSpPr>
          <a:xfrm>
            <a:off x="381000" y="2819400"/>
            <a:ext cx="8763000" cy="4038600"/>
            <a:chOff x="381000" y="2819400"/>
            <a:chExt cx="8763000" cy="4038600"/>
          </a:xfrm>
        </p:grpSpPr>
        <p:sp>
          <p:nvSpPr>
            <p:cNvPr id="6" name="Footer Placeholder 3"/>
            <p:cNvSpPr txBox="1">
              <a:spLocks/>
            </p:cNvSpPr>
            <p:nvPr/>
          </p:nvSpPr>
          <p:spPr bwMode="auto">
            <a:xfrm>
              <a:off x="5638800" y="6629400"/>
              <a:ext cx="3505200" cy="2286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marL="0" algn="ctr" defTabSz="914400" rtl="0" eaLnBrk="1" latinLnBrk="0" hangingPunct="1">
                <a:defRPr sz="9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t>About the Course</a:t>
              </a:r>
              <a:endParaRPr lang="en-US" dirty="0"/>
            </a:p>
          </p:txBody>
        </p:sp>
        <p:sp>
          <p:nvSpPr>
            <p:cNvPr id="7" name="Parallelogram 6"/>
            <p:cNvSpPr/>
            <p:nvPr/>
          </p:nvSpPr>
          <p:spPr bwMode="auto">
            <a:xfrm>
              <a:off x="381000" y="4461936"/>
              <a:ext cx="1600200" cy="609600"/>
            </a:xfrm>
            <a:prstGeom prst="parallelogram">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User: Login</a:t>
              </a:r>
              <a:br>
                <a:rPr kumimoji="0" lang="en-US" sz="1400" b="1" i="0" u="none" strike="noStrike" cap="none" normalizeH="0" baseline="0" dirty="0" smtClean="0">
                  <a:ln>
                    <a:noFill/>
                  </a:ln>
                  <a:solidFill>
                    <a:srgbClr val="000000"/>
                  </a:solidFill>
                  <a:effectLst/>
                  <a:latin typeface="Arial" charset="0"/>
                  <a:ea typeface="MS PGothic" pitchFamily="34" charset="-128"/>
                </a:rPr>
              </a:br>
              <a:r>
                <a:rPr kumimoji="0" lang="en-US" sz="1400" b="1" i="0" u="none" strike="noStrike" cap="none" normalizeH="0" baseline="0" dirty="0" smtClean="0">
                  <a:ln>
                    <a:noFill/>
                  </a:ln>
                  <a:solidFill>
                    <a:srgbClr val="000000"/>
                  </a:solidFill>
                  <a:effectLst/>
                  <a:latin typeface="Arial" charset="0"/>
                  <a:ea typeface="MS PGothic" pitchFamily="34" charset="-128"/>
                </a:rPr>
                <a:t>UserID: root</a:t>
              </a:r>
            </a:p>
          </p:txBody>
        </p:sp>
        <p:sp>
          <p:nvSpPr>
            <p:cNvPr id="8" name="Diamond 7"/>
            <p:cNvSpPr/>
            <p:nvPr/>
          </p:nvSpPr>
          <p:spPr bwMode="auto">
            <a:xfrm>
              <a:off x="2743200" y="41148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Remote Login?</a:t>
              </a:r>
            </a:p>
          </p:txBody>
        </p:sp>
        <p:sp>
          <p:nvSpPr>
            <p:cNvPr id="9" name="Diamond 8"/>
            <p:cNvSpPr/>
            <p:nvPr/>
          </p:nvSpPr>
          <p:spPr bwMode="auto">
            <a:xfrm>
              <a:off x="5105400" y="41021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Administrator?</a:t>
              </a:r>
            </a:p>
          </p:txBody>
        </p:sp>
        <p:sp>
          <p:nvSpPr>
            <p:cNvPr id="10" name="Diamond 9"/>
            <p:cNvSpPr/>
            <p:nvPr/>
          </p:nvSpPr>
          <p:spPr bwMode="auto">
            <a:xfrm>
              <a:off x="7467600" y="40894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Root?</a:t>
              </a:r>
            </a:p>
          </p:txBody>
        </p:sp>
        <p:sp>
          <p:nvSpPr>
            <p:cNvPr id="11" name="Rectangle 10"/>
            <p:cNvSpPr/>
            <p:nvPr/>
          </p:nvSpPr>
          <p:spPr bwMode="auto">
            <a:xfrm>
              <a:off x="5791200" y="2819400"/>
              <a:ext cx="2514600" cy="838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13716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MS PGothic" pitchFamily="34" charset="-128"/>
                </a:rPr>
                <a:t>Alert: Local Admin Remote Login </a:t>
              </a:r>
            </a:p>
          </p:txBody>
        </p:sp>
        <p:sp>
          <p:nvSpPr>
            <p:cNvPr id="12" name="Rectangle 11"/>
            <p:cNvSpPr/>
            <p:nvPr/>
          </p:nvSpPr>
          <p:spPr bwMode="auto">
            <a:xfrm>
              <a:off x="3429000" y="5791200"/>
              <a:ext cx="2209800" cy="838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22860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FF"/>
                  </a:solidFill>
                  <a:effectLst/>
                  <a:latin typeface="Arial" charset="0"/>
                  <a:ea typeface="MS PGothic" pitchFamily="34" charset="-128"/>
                </a:rPr>
                <a:t>Exit Process</a:t>
              </a:r>
            </a:p>
          </p:txBody>
        </p:sp>
        <p:cxnSp>
          <p:nvCxnSpPr>
            <p:cNvPr id="13" name="Straight Arrow Connector 12"/>
            <p:cNvCxnSpPr>
              <a:stCxn id="7" idx="2"/>
              <a:endCxn id="8" idx="1"/>
            </p:cNvCxnSpPr>
            <p:nvPr/>
          </p:nvCxnSpPr>
          <p:spPr bwMode="auto">
            <a:xfrm flipV="1">
              <a:off x="1905000" y="4762500"/>
              <a:ext cx="838200" cy="42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bwMode="auto">
            <a:xfrm flipV="1">
              <a:off x="4267200" y="4749800"/>
              <a:ext cx="838200" cy="42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p:nvPr/>
          </p:nvCxnSpPr>
          <p:spPr bwMode="auto">
            <a:xfrm flipV="1">
              <a:off x="6629400" y="4737100"/>
              <a:ext cx="838200" cy="4236"/>
            </a:xfrm>
            <a:prstGeom prst="straightConnector1">
              <a:avLst/>
            </a:prstGeom>
            <a:ln>
              <a:solidFill>
                <a:srgbClr val="0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4267200" y="44196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cxnSp>
          <p:nvCxnSpPr>
            <p:cNvPr id="17" name="Straight Arrow Connector 16"/>
            <p:cNvCxnSpPr>
              <a:stCxn id="8" idx="2"/>
            </p:cNvCxnSpPr>
            <p:nvPr/>
          </p:nvCxnSpPr>
          <p:spPr bwMode="auto">
            <a:xfrm>
              <a:off x="3505200" y="5410200"/>
              <a:ext cx="0" cy="381000"/>
            </a:xfrm>
            <a:prstGeom prst="straightConnector1">
              <a:avLst/>
            </a:prstGeom>
            <a:ln>
              <a:solidFill>
                <a:schemeClr val="tx2"/>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629400" y="44196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sp>
          <p:nvSpPr>
            <p:cNvPr id="19" name="TextBox 18"/>
            <p:cNvSpPr txBox="1"/>
            <p:nvPr/>
          </p:nvSpPr>
          <p:spPr>
            <a:xfrm>
              <a:off x="2895600" y="54102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cxnSp>
          <p:nvCxnSpPr>
            <p:cNvPr id="20" name="Straight Arrow Connector 19"/>
            <p:cNvCxnSpPr/>
            <p:nvPr/>
          </p:nvCxnSpPr>
          <p:spPr bwMode="auto">
            <a:xfrm flipV="1">
              <a:off x="5867400" y="3657600"/>
              <a:ext cx="0" cy="4614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bwMode="auto">
            <a:xfrm flipV="1">
              <a:off x="8229600" y="3657600"/>
              <a:ext cx="0" cy="4233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5257800" y="38100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sp>
          <p:nvSpPr>
            <p:cNvPr id="23" name="TextBox 22"/>
            <p:cNvSpPr txBox="1"/>
            <p:nvPr/>
          </p:nvSpPr>
          <p:spPr>
            <a:xfrm>
              <a:off x="7620000" y="37338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cxnSp>
          <p:nvCxnSpPr>
            <p:cNvPr id="24" name="Straight Connector 23"/>
            <p:cNvCxnSpPr/>
            <p:nvPr/>
          </p:nvCxnSpPr>
          <p:spPr bwMode="auto">
            <a:xfrm>
              <a:off x="8229600" y="5368637"/>
              <a:ext cx="0" cy="803563"/>
            </a:xfrm>
            <a:prstGeom prst="line">
              <a:avLst/>
            </a:prstGeom>
            <a:ln>
              <a:solidFill>
                <a:srgbClr val="00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a:endCxn id="12" idx="3"/>
            </p:cNvCxnSpPr>
            <p:nvPr/>
          </p:nvCxnSpPr>
          <p:spPr bwMode="auto">
            <a:xfrm flipH="1">
              <a:off x="5638800" y="6172200"/>
              <a:ext cx="2590800" cy="38100"/>
            </a:xfrm>
            <a:prstGeom prst="straightConnector1">
              <a:avLst/>
            </a:prstGeom>
            <a:ln>
              <a:solidFill>
                <a:srgbClr val="0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6" name="TextBox 25"/>
            <p:cNvSpPr txBox="1"/>
            <p:nvPr/>
          </p:nvSpPr>
          <p:spPr>
            <a:xfrm>
              <a:off x="7543800" y="57912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grpSp>
    </p:spTree>
    <p:extLst>
      <p:ext uri="{BB962C8B-B14F-4D97-AF65-F5344CB8AC3E}">
        <p14:creationId xmlns:p14="http://schemas.microsoft.com/office/powerpoint/2010/main" val="188605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Rectangle 6"/>
          <p:cNvSpPr/>
          <p:nvPr/>
        </p:nvSpPr>
        <p:spPr>
          <a:xfrm>
            <a:off x="228600" y="762000"/>
            <a:ext cx="8610600" cy="3416320"/>
          </a:xfrm>
          <a:prstGeom prst="rect">
            <a:avLst/>
          </a:prstGeom>
        </p:spPr>
        <p:txBody>
          <a:bodyPr wrap="square">
            <a:spAutoFit/>
          </a:bodyPr>
          <a:lstStyle/>
          <a:p>
            <a:pPr marL="342900" indent="-342900">
              <a:buFont typeface="+mj-lt"/>
              <a:buAutoNum type="arabicPeriod"/>
            </a:pPr>
            <a:r>
              <a:rPr lang="en-US" dirty="0" smtClean="0"/>
              <a:t>We need to open the rule editor and give our rule a descriptive name:</a:t>
            </a:r>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r>
              <a:rPr lang="en-US" dirty="0" smtClean="0"/>
              <a:t>We set a severity of 100, as this is a serious policy violation in our environment</a:t>
            </a:r>
          </a:p>
          <a:p>
            <a:pPr marL="342900" indent="-342900">
              <a:buFont typeface="+mj-lt"/>
              <a:buAutoNum type="arabicPeriod"/>
            </a:pPr>
            <a:endParaRPr lang="en-US" dirty="0"/>
          </a:p>
          <a:p>
            <a:pPr marL="342900" indent="-342900">
              <a:buFont typeface="+mj-lt"/>
              <a:buAutoNum type="arabicPeriod"/>
            </a:pPr>
            <a:r>
              <a:rPr lang="en-US" dirty="0" smtClean="0"/>
              <a:t>Next we select a normalization category</a:t>
            </a:r>
            <a:br>
              <a:rPr lang="en-US" dirty="0" smtClean="0"/>
            </a:br>
            <a:r>
              <a:rPr lang="en-US" dirty="0" smtClean="0"/>
              <a:t>in this case we choose: </a:t>
            </a:r>
            <a:br>
              <a:rPr lang="en-US" dirty="0" smtClean="0"/>
            </a:br>
            <a:r>
              <a:rPr lang="en-US" dirty="0" smtClean="0"/>
              <a:t>Authentication-&gt;Logon-&gt;Admin Login</a:t>
            </a:r>
            <a:endParaRPr lang="en-US" dirty="0"/>
          </a:p>
        </p:txBody>
      </p:sp>
      <p:pic>
        <p:nvPicPr>
          <p:cNvPr id="3" name="Picture 2" descr="name_exam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70001"/>
            <a:ext cx="8467724" cy="1295400"/>
          </a:xfrm>
          <a:prstGeom prst="rect">
            <a:avLst/>
          </a:prstGeom>
          <a:ln>
            <a:solidFill>
              <a:srgbClr val="000000"/>
            </a:solidFill>
          </a:ln>
        </p:spPr>
      </p:pic>
      <p:pic>
        <p:nvPicPr>
          <p:cNvPr id="5" name="Picture 4" descr="norm_examp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3140938"/>
            <a:ext cx="3657600" cy="3488462"/>
          </a:xfrm>
          <a:prstGeom prst="rect">
            <a:avLst/>
          </a:prstGeom>
          <a:ln>
            <a:solidFill>
              <a:srgbClr val="000000"/>
            </a:solidFill>
          </a:ln>
        </p:spPr>
      </p:pic>
    </p:spTree>
    <p:extLst>
      <p:ext uri="{BB962C8B-B14F-4D97-AF65-F5344CB8AC3E}">
        <p14:creationId xmlns:p14="http://schemas.microsoft.com/office/powerpoint/2010/main" val="516567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Rectangle 6"/>
          <p:cNvSpPr/>
          <p:nvPr/>
        </p:nvSpPr>
        <p:spPr>
          <a:xfrm>
            <a:off x="228600" y="2133600"/>
            <a:ext cx="4343400" cy="1200329"/>
          </a:xfrm>
          <a:prstGeom prst="rect">
            <a:avLst/>
          </a:prstGeom>
        </p:spPr>
        <p:txBody>
          <a:bodyPr wrap="square">
            <a:spAutoFit/>
          </a:bodyPr>
          <a:lstStyle/>
          <a:p>
            <a:pPr marL="342900" indent="-342900">
              <a:buFont typeface="+mj-lt"/>
              <a:buAutoNum type="arabicPeriod" startAt="4"/>
            </a:pPr>
            <a:r>
              <a:rPr lang="en-US" dirty="0" smtClean="0"/>
              <a:t>To make this rule easy to find we decide to tag it as a Remote Admin Policy Violation.</a:t>
            </a:r>
          </a:p>
          <a:p>
            <a:endParaRPr lang="en-US" dirty="0"/>
          </a:p>
        </p:txBody>
      </p:sp>
      <p:pic>
        <p:nvPicPr>
          <p:cNvPr id="6" name="Picture 5" descr="tag_exam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762000"/>
            <a:ext cx="3771900" cy="4065309"/>
          </a:xfrm>
          <a:prstGeom prst="rect">
            <a:avLst/>
          </a:prstGeom>
          <a:ln>
            <a:solidFill>
              <a:srgbClr val="000000"/>
            </a:solidFill>
          </a:ln>
        </p:spPr>
      </p:pic>
      <p:pic>
        <p:nvPicPr>
          <p:cNvPr id="8" name="Picture 7" descr="tags_examp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029200"/>
            <a:ext cx="8458200" cy="1534228"/>
          </a:xfrm>
          <a:prstGeom prst="rect">
            <a:avLst/>
          </a:prstGeom>
          <a:ln>
            <a:solidFill>
              <a:srgbClr val="000000"/>
            </a:solidFill>
          </a:ln>
        </p:spPr>
      </p:pic>
    </p:spTree>
    <p:extLst>
      <p:ext uri="{BB962C8B-B14F-4D97-AF65-F5344CB8AC3E}">
        <p14:creationId xmlns:p14="http://schemas.microsoft.com/office/powerpoint/2010/main" val="3273931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Rectangle 6"/>
          <p:cNvSpPr/>
          <p:nvPr/>
        </p:nvSpPr>
        <p:spPr>
          <a:xfrm>
            <a:off x="228600" y="1143000"/>
            <a:ext cx="3962400" cy="3139321"/>
          </a:xfrm>
          <a:prstGeom prst="rect">
            <a:avLst/>
          </a:prstGeom>
        </p:spPr>
        <p:txBody>
          <a:bodyPr wrap="square">
            <a:spAutoFit/>
          </a:bodyPr>
          <a:lstStyle/>
          <a:p>
            <a:pPr marL="342900" indent="-342900">
              <a:buFont typeface="+mj-lt"/>
              <a:buAutoNum type="arabicPeriod" startAt="5"/>
            </a:pPr>
            <a:r>
              <a:rPr lang="en-US" dirty="0" smtClean="0"/>
              <a:t>It makes sense for us to group by external IP addresses for this event, as we are looking for an external IP logging into a local network server using an admin account.</a:t>
            </a:r>
            <a:br>
              <a:rPr lang="en-US" dirty="0" smtClean="0"/>
            </a:br>
            <a:r>
              <a:rPr lang="en-US" dirty="0" smtClean="0"/>
              <a:t/>
            </a:r>
            <a:br>
              <a:rPr lang="en-US" dirty="0" smtClean="0"/>
            </a:br>
            <a:r>
              <a:rPr lang="en-US" dirty="0" smtClean="0"/>
              <a:t>Note: We could have just as easily grouped by Source IP address.</a:t>
            </a:r>
          </a:p>
          <a:p>
            <a:endParaRPr lang="en-US" dirty="0"/>
          </a:p>
        </p:txBody>
      </p:sp>
      <p:pic>
        <p:nvPicPr>
          <p:cNvPr id="3" name="Picture 2" descr="groupbyexter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836" y="914400"/>
            <a:ext cx="4562764" cy="3657600"/>
          </a:xfrm>
          <a:prstGeom prst="rect">
            <a:avLst/>
          </a:prstGeom>
          <a:ln>
            <a:solidFill>
              <a:srgbClr val="000000"/>
            </a:solidFill>
          </a:ln>
        </p:spPr>
      </p:pic>
      <p:pic>
        <p:nvPicPr>
          <p:cNvPr id="5" name="Picture 4" descr="externalI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4876800"/>
            <a:ext cx="8839200" cy="1676400"/>
          </a:xfrm>
          <a:prstGeom prst="rect">
            <a:avLst/>
          </a:prstGeom>
          <a:ln>
            <a:solidFill>
              <a:srgbClr val="000000"/>
            </a:solidFill>
          </a:ln>
        </p:spPr>
      </p:pic>
    </p:spTree>
    <p:extLst>
      <p:ext uri="{BB962C8B-B14F-4D97-AF65-F5344CB8AC3E}">
        <p14:creationId xmlns:p14="http://schemas.microsoft.com/office/powerpoint/2010/main" val="1581746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Rectangle 6"/>
          <p:cNvSpPr/>
          <p:nvPr/>
        </p:nvSpPr>
        <p:spPr>
          <a:xfrm>
            <a:off x="228600" y="2514600"/>
            <a:ext cx="3200400" cy="1477328"/>
          </a:xfrm>
          <a:prstGeom prst="rect">
            <a:avLst/>
          </a:prstGeom>
        </p:spPr>
        <p:txBody>
          <a:bodyPr wrap="square">
            <a:spAutoFit/>
          </a:bodyPr>
          <a:lstStyle/>
          <a:p>
            <a:pPr marL="342900" indent="-342900">
              <a:buFont typeface="+mj-lt"/>
              <a:buAutoNum type="arabicPeriod" startAt="6"/>
            </a:pPr>
            <a:r>
              <a:rPr lang="en-US" dirty="0" smtClean="0"/>
              <a:t>We add a predefined filter for the Source User field that defines the local administrators as “Administrator” and “root”</a:t>
            </a:r>
            <a:endParaRPr lang="en-US" dirty="0"/>
          </a:p>
        </p:txBody>
      </p:sp>
      <p:pic>
        <p:nvPicPr>
          <p:cNvPr id="6" name="Picture 5" descr="variable_localadmi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143000"/>
            <a:ext cx="5181600" cy="4749800"/>
          </a:xfrm>
          <a:prstGeom prst="rect">
            <a:avLst/>
          </a:prstGeom>
          <a:ln>
            <a:solidFill>
              <a:srgbClr val="000000"/>
            </a:solidFill>
          </a:ln>
        </p:spPr>
      </p:pic>
    </p:spTree>
    <p:extLst>
      <p:ext uri="{BB962C8B-B14F-4D97-AF65-F5344CB8AC3E}">
        <p14:creationId xmlns:p14="http://schemas.microsoft.com/office/powerpoint/2010/main" val="1030760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Rectangle 6"/>
          <p:cNvSpPr/>
          <p:nvPr/>
        </p:nvSpPr>
        <p:spPr>
          <a:xfrm>
            <a:off x="76200" y="2514600"/>
            <a:ext cx="3352800" cy="2308324"/>
          </a:xfrm>
          <a:prstGeom prst="rect">
            <a:avLst/>
          </a:prstGeom>
        </p:spPr>
        <p:txBody>
          <a:bodyPr wrap="square">
            <a:spAutoFit/>
          </a:bodyPr>
          <a:lstStyle/>
          <a:p>
            <a:pPr marL="342900" indent="-342900">
              <a:buFont typeface="+mj-lt"/>
              <a:buAutoNum type="arabicPeriod" startAt="7"/>
            </a:pPr>
            <a:r>
              <a:rPr lang="en-US" dirty="0" smtClean="0"/>
              <a:t>We add an additional built in filter for the Source IP field that defines our external network.</a:t>
            </a:r>
            <a:br>
              <a:rPr lang="en-US" dirty="0" smtClean="0"/>
            </a:br>
            <a:r>
              <a:rPr lang="en-US" dirty="0" smtClean="0"/>
              <a:t/>
            </a:r>
            <a:br>
              <a:rPr lang="en-US" dirty="0" smtClean="0"/>
            </a:br>
            <a:r>
              <a:rPr lang="en-US" dirty="0" smtClean="0"/>
              <a:t>Note the EXTERNAL_NET variable is the NOT value of our HOME_NET definition.</a:t>
            </a:r>
            <a:endParaRPr lang="en-US" dirty="0"/>
          </a:p>
        </p:txBody>
      </p:sp>
      <p:pic>
        <p:nvPicPr>
          <p:cNvPr id="5" name="Picture 4" descr="external_net_valu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420" y="1295400"/>
            <a:ext cx="5412180" cy="4419600"/>
          </a:xfrm>
          <a:prstGeom prst="rect">
            <a:avLst/>
          </a:prstGeom>
          <a:ln>
            <a:solidFill>
              <a:srgbClr val="000000"/>
            </a:solidFill>
          </a:ln>
        </p:spPr>
      </p:pic>
    </p:spTree>
    <p:extLst>
      <p:ext uri="{BB962C8B-B14F-4D97-AF65-F5344CB8AC3E}">
        <p14:creationId xmlns:p14="http://schemas.microsoft.com/office/powerpoint/2010/main" val="325666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Rectangle 6"/>
          <p:cNvSpPr/>
          <p:nvPr/>
        </p:nvSpPr>
        <p:spPr>
          <a:xfrm>
            <a:off x="76200" y="2514600"/>
            <a:ext cx="3352800" cy="2308324"/>
          </a:xfrm>
          <a:prstGeom prst="rect">
            <a:avLst/>
          </a:prstGeom>
        </p:spPr>
        <p:txBody>
          <a:bodyPr wrap="square">
            <a:spAutoFit/>
          </a:bodyPr>
          <a:lstStyle/>
          <a:p>
            <a:pPr marL="342900" indent="-342900">
              <a:buFont typeface="+mj-lt"/>
              <a:buAutoNum type="arabicPeriod" startAt="8"/>
            </a:pPr>
            <a:r>
              <a:rPr lang="en-US" dirty="0" smtClean="0"/>
              <a:t>The last filter we need to add is to detect successful login events for these accounts.</a:t>
            </a:r>
            <a:br>
              <a:rPr lang="en-US" dirty="0" smtClean="0"/>
            </a:br>
            <a:r>
              <a:rPr lang="en-US" dirty="0" smtClean="0"/>
              <a:t/>
            </a:r>
            <a:br>
              <a:rPr lang="en-US" dirty="0" smtClean="0"/>
            </a:br>
            <a:r>
              <a:rPr lang="en-US" dirty="0" smtClean="0"/>
              <a:t>To do this we add a filter for the Event Subtype field and select the success subtype </a:t>
            </a:r>
            <a:endParaRPr lang="en-US" dirty="0"/>
          </a:p>
        </p:txBody>
      </p:sp>
      <p:pic>
        <p:nvPicPr>
          <p:cNvPr id="3" name="Picture 2" descr="event_subtyp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092200"/>
            <a:ext cx="5029200" cy="4775200"/>
          </a:xfrm>
          <a:prstGeom prst="rect">
            <a:avLst/>
          </a:prstGeom>
          <a:ln>
            <a:solidFill>
              <a:srgbClr val="000000"/>
            </a:solidFill>
          </a:ln>
        </p:spPr>
      </p:pic>
    </p:spTree>
    <p:extLst>
      <p:ext uri="{BB962C8B-B14F-4D97-AF65-F5344CB8AC3E}">
        <p14:creationId xmlns:p14="http://schemas.microsoft.com/office/powerpoint/2010/main" val="2883241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Rectangle 6"/>
          <p:cNvSpPr/>
          <p:nvPr/>
        </p:nvSpPr>
        <p:spPr>
          <a:xfrm>
            <a:off x="419100" y="762000"/>
            <a:ext cx="8305800" cy="646331"/>
          </a:xfrm>
          <a:prstGeom prst="rect">
            <a:avLst/>
          </a:prstGeom>
        </p:spPr>
        <p:txBody>
          <a:bodyPr wrap="square">
            <a:spAutoFit/>
          </a:bodyPr>
          <a:lstStyle/>
          <a:p>
            <a:pPr marL="342900" indent="-342900">
              <a:buFont typeface="+mj-lt"/>
              <a:buAutoNum type="arabicPeriod" startAt="9"/>
            </a:pPr>
            <a:r>
              <a:rPr lang="en-US" dirty="0" smtClean="0"/>
              <a:t>Our filters can now be seen in the Filter Fields component and all we need to do is select the OK button to create our filter within the correlation rule. </a:t>
            </a:r>
            <a:endParaRPr lang="en-US" dirty="0"/>
          </a:p>
        </p:txBody>
      </p:sp>
      <p:pic>
        <p:nvPicPr>
          <p:cNvPr id="3" name="Picture 2" descr="filterfields_exam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536700"/>
            <a:ext cx="6235700" cy="5003800"/>
          </a:xfrm>
          <a:prstGeom prst="rect">
            <a:avLst/>
          </a:prstGeom>
          <a:ln>
            <a:solidFill>
              <a:srgbClr val="000000"/>
            </a:solidFill>
          </a:ln>
        </p:spPr>
      </p:pic>
    </p:spTree>
    <p:extLst>
      <p:ext uri="{BB962C8B-B14F-4D97-AF65-F5344CB8AC3E}">
        <p14:creationId xmlns:p14="http://schemas.microsoft.com/office/powerpoint/2010/main" val="2883241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Correlation Rule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7" name="Rectangle 6"/>
          <p:cNvSpPr/>
          <p:nvPr/>
        </p:nvSpPr>
        <p:spPr>
          <a:xfrm>
            <a:off x="419100" y="762000"/>
            <a:ext cx="8305800" cy="1938992"/>
          </a:xfrm>
          <a:prstGeom prst="rect">
            <a:avLst/>
          </a:prstGeom>
        </p:spPr>
        <p:txBody>
          <a:bodyPr wrap="square">
            <a:spAutoFit/>
          </a:bodyPr>
          <a:lstStyle/>
          <a:p>
            <a:pPr marL="342900" indent="-342900">
              <a:buFont typeface="+mj-lt"/>
              <a:buAutoNum type="arabicPeriod" startAt="10"/>
            </a:pPr>
            <a:r>
              <a:rPr lang="en-US" dirty="0" smtClean="0"/>
              <a:t>The resulting filter can now be seen within the correlation editor as seen below:</a:t>
            </a:r>
          </a:p>
          <a:p>
            <a:pPr marL="342900" indent="-342900">
              <a:buFont typeface="+mj-lt"/>
              <a:buAutoNum type="arabicPeriod" startAt="10"/>
            </a:pPr>
            <a:endParaRPr lang="en-US" dirty="0"/>
          </a:p>
          <a:p>
            <a:pPr marL="342900" indent="-342900">
              <a:buFont typeface="+mj-lt"/>
              <a:buAutoNum type="arabicPeriod" startAt="10"/>
            </a:pPr>
            <a:endParaRPr lang="en-US" dirty="0" smtClean="0"/>
          </a:p>
          <a:p>
            <a:pPr marL="342900" indent="-342900">
              <a:buFont typeface="+mj-lt"/>
              <a:buAutoNum type="arabicPeriod" startAt="10"/>
            </a:pPr>
            <a:endParaRPr lang="en-US" dirty="0"/>
          </a:p>
          <a:p>
            <a:endParaRPr lang="en-US" sz="1100" dirty="0" smtClean="0"/>
          </a:p>
          <a:p>
            <a:r>
              <a:rPr lang="en-US" dirty="0" smtClean="0"/>
              <a:t>Now compare this filter logic to our original SIEM correlation block diagram:</a:t>
            </a:r>
            <a:endParaRPr lang="en-US" dirty="0"/>
          </a:p>
        </p:txBody>
      </p:sp>
      <p:pic>
        <p:nvPicPr>
          <p:cNvPr id="5" name="Picture 4" descr="filter_fi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47800"/>
            <a:ext cx="8266289" cy="736600"/>
          </a:xfrm>
          <a:prstGeom prst="rect">
            <a:avLst/>
          </a:prstGeom>
        </p:spPr>
      </p:pic>
      <p:grpSp>
        <p:nvGrpSpPr>
          <p:cNvPr id="8" name="Group 7"/>
          <p:cNvGrpSpPr/>
          <p:nvPr/>
        </p:nvGrpSpPr>
        <p:grpSpPr>
          <a:xfrm>
            <a:off x="381000" y="2870200"/>
            <a:ext cx="8763000" cy="4038600"/>
            <a:chOff x="381000" y="2819400"/>
            <a:chExt cx="8763000" cy="4038600"/>
          </a:xfrm>
        </p:grpSpPr>
        <p:sp>
          <p:nvSpPr>
            <p:cNvPr id="9" name="Footer Placeholder 3"/>
            <p:cNvSpPr txBox="1">
              <a:spLocks/>
            </p:cNvSpPr>
            <p:nvPr/>
          </p:nvSpPr>
          <p:spPr bwMode="auto">
            <a:xfrm>
              <a:off x="5638800" y="6629400"/>
              <a:ext cx="3505200" cy="2286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marL="0" algn="ctr" defTabSz="914400" rtl="0" eaLnBrk="1" latinLnBrk="0" hangingPunct="1">
                <a:defRPr sz="9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t>About the Course</a:t>
              </a:r>
              <a:endParaRPr lang="en-US" dirty="0"/>
            </a:p>
          </p:txBody>
        </p:sp>
        <p:sp>
          <p:nvSpPr>
            <p:cNvPr id="10" name="Parallelogram 9"/>
            <p:cNvSpPr/>
            <p:nvPr/>
          </p:nvSpPr>
          <p:spPr bwMode="auto">
            <a:xfrm>
              <a:off x="381000" y="4461936"/>
              <a:ext cx="1600200" cy="609600"/>
            </a:xfrm>
            <a:prstGeom prst="parallelogram">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User: Login</a:t>
              </a:r>
              <a:br>
                <a:rPr kumimoji="0" lang="en-US" sz="1400" b="1" i="0" u="none" strike="noStrike" cap="none" normalizeH="0" baseline="0" dirty="0" smtClean="0">
                  <a:ln>
                    <a:noFill/>
                  </a:ln>
                  <a:solidFill>
                    <a:srgbClr val="000000"/>
                  </a:solidFill>
                  <a:effectLst/>
                  <a:latin typeface="Arial" charset="0"/>
                  <a:ea typeface="MS PGothic" pitchFamily="34" charset="-128"/>
                </a:rPr>
              </a:br>
              <a:r>
                <a:rPr kumimoji="0" lang="en-US" sz="1400" b="1" i="0" u="none" strike="noStrike" cap="none" normalizeH="0" baseline="0" dirty="0" smtClean="0">
                  <a:ln>
                    <a:noFill/>
                  </a:ln>
                  <a:solidFill>
                    <a:srgbClr val="000000"/>
                  </a:solidFill>
                  <a:effectLst/>
                  <a:latin typeface="Arial" charset="0"/>
                  <a:ea typeface="MS PGothic" pitchFamily="34" charset="-128"/>
                </a:rPr>
                <a:t>UserID: root</a:t>
              </a:r>
            </a:p>
          </p:txBody>
        </p:sp>
        <p:sp>
          <p:nvSpPr>
            <p:cNvPr id="11" name="Diamond 10"/>
            <p:cNvSpPr/>
            <p:nvPr/>
          </p:nvSpPr>
          <p:spPr bwMode="auto">
            <a:xfrm>
              <a:off x="2743200" y="41148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Remote Login?</a:t>
              </a:r>
            </a:p>
          </p:txBody>
        </p:sp>
        <p:sp>
          <p:nvSpPr>
            <p:cNvPr id="12" name="Diamond 11"/>
            <p:cNvSpPr/>
            <p:nvPr/>
          </p:nvSpPr>
          <p:spPr bwMode="auto">
            <a:xfrm>
              <a:off x="5105400" y="41021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Administrator?</a:t>
              </a:r>
            </a:p>
          </p:txBody>
        </p:sp>
        <p:sp>
          <p:nvSpPr>
            <p:cNvPr id="13" name="Diamond 12"/>
            <p:cNvSpPr/>
            <p:nvPr/>
          </p:nvSpPr>
          <p:spPr bwMode="auto">
            <a:xfrm>
              <a:off x="7467600" y="40894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Root?</a:t>
              </a:r>
            </a:p>
          </p:txBody>
        </p:sp>
        <p:sp>
          <p:nvSpPr>
            <p:cNvPr id="14" name="Rectangle 13"/>
            <p:cNvSpPr/>
            <p:nvPr/>
          </p:nvSpPr>
          <p:spPr bwMode="auto">
            <a:xfrm>
              <a:off x="5791200" y="2819400"/>
              <a:ext cx="2514600" cy="838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13716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MS PGothic" pitchFamily="34" charset="-128"/>
                </a:rPr>
                <a:t>Alert: Local Admin Remote Login </a:t>
              </a:r>
            </a:p>
          </p:txBody>
        </p:sp>
        <p:sp>
          <p:nvSpPr>
            <p:cNvPr id="15" name="Rectangle 14"/>
            <p:cNvSpPr/>
            <p:nvPr/>
          </p:nvSpPr>
          <p:spPr bwMode="auto">
            <a:xfrm>
              <a:off x="3429000" y="5791200"/>
              <a:ext cx="2209800" cy="838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22860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FF"/>
                  </a:solidFill>
                  <a:effectLst/>
                  <a:latin typeface="Arial" charset="0"/>
                  <a:ea typeface="MS PGothic" pitchFamily="34" charset="-128"/>
                </a:rPr>
                <a:t>Exit Process</a:t>
              </a:r>
            </a:p>
          </p:txBody>
        </p:sp>
        <p:cxnSp>
          <p:nvCxnSpPr>
            <p:cNvPr id="16" name="Straight Arrow Connector 15"/>
            <p:cNvCxnSpPr>
              <a:stCxn id="10" idx="2"/>
              <a:endCxn id="11" idx="1"/>
            </p:cNvCxnSpPr>
            <p:nvPr/>
          </p:nvCxnSpPr>
          <p:spPr bwMode="auto">
            <a:xfrm flipV="1">
              <a:off x="1905000" y="4762500"/>
              <a:ext cx="838200" cy="42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bwMode="auto">
            <a:xfrm flipV="1">
              <a:off x="4267200" y="4749800"/>
              <a:ext cx="838200" cy="42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p:nvPr/>
          </p:nvCxnSpPr>
          <p:spPr bwMode="auto">
            <a:xfrm flipV="1">
              <a:off x="6629400" y="4737100"/>
              <a:ext cx="838200" cy="4236"/>
            </a:xfrm>
            <a:prstGeom prst="straightConnector1">
              <a:avLst/>
            </a:prstGeom>
            <a:ln>
              <a:solidFill>
                <a:srgbClr val="0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4267200" y="44196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cxnSp>
          <p:nvCxnSpPr>
            <p:cNvPr id="20" name="Straight Arrow Connector 19"/>
            <p:cNvCxnSpPr>
              <a:stCxn id="11" idx="2"/>
            </p:cNvCxnSpPr>
            <p:nvPr/>
          </p:nvCxnSpPr>
          <p:spPr bwMode="auto">
            <a:xfrm>
              <a:off x="3505200" y="5410200"/>
              <a:ext cx="0" cy="381000"/>
            </a:xfrm>
            <a:prstGeom prst="straightConnector1">
              <a:avLst/>
            </a:prstGeom>
            <a:ln>
              <a:solidFill>
                <a:schemeClr val="tx2"/>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6629400" y="44196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sp>
          <p:nvSpPr>
            <p:cNvPr id="22" name="TextBox 21"/>
            <p:cNvSpPr txBox="1"/>
            <p:nvPr/>
          </p:nvSpPr>
          <p:spPr>
            <a:xfrm>
              <a:off x="2895600" y="54102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cxnSp>
          <p:nvCxnSpPr>
            <p:cNvPr id="23" name="Straight Arrow Connector 22"/>
            <p:cNvCxnSpPr/>
            <p:nvPr/>
          </p:nvCxnSpPr>
          <p:spPr bwMode="auto">
            <a:xfrm flipV="1">
              <a:off x="5867400" y="3657600"/>
              <a:ext cx="0" cy="4614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bwMode="auto">
            <a:xfrm flipV="1">
              <a:off x="8229600" y="3657600"/>
              <a:ext cx="0" cy="4233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5257800" y="38100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sp>
          <p:nvSpPr>
            <p:cNvPr id="26" name="TextBox 25"/>
            <p:cNvSpPr txBox="1"/>
            <p:nvPr/>
          </p:nvSpPr>
          <p:spPr>
            <a:xfrm>
              <a:off x="7620000" y="37338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cxnSp>
          <p:nvCxnSpPr>
            <p:cNvPr id="27" name="Straight Connector 26"/>
            <p:cNvCxnSpPr/>
            <p:nvPr/>
          </p:nvCxnSpPr>
          <p:spPr bwMode="auto">
            <a:xfrm>
              <a:off x="8229600" y="5368637"/>
              <a:ext cx="0" cy="803563"/>
            </a:xfrm>
            <a:prstGeom prst="line">
              <a:avLst/>
            </a:prstGeom>
            <a:ln>
              <a:solidFill>
                <a:srgbClr val="00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15" idx="3"/>
            </p:cNvCxnSpPr>
            <p:nvPr/>
          </p:nvCxnSpPr>
          <p:spPr bwMode="auto">
            <a:xfrm flipH="1">
              <a:off x="5638800" y="6172200"/>
              <a:ext cx="2590800" cy="38100"/>
            </a:xfrm>
            <a:prstGeom prst="straightConnector1">
              <a:avLst/>
            </a:prstGeom>
            <a:ln>
              <a:solidFill>
                <a:srgbClr val="0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7543800" y="57912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grpSp>
    </p:spTree>
    <p:extLst>
      <p:ext uri="{BB962C8B-B14F-4D97-AF65-F5344CB8AC3E}">
        <p14:creationId xmlns:p14="http://schemas.microsoft.com/office/powerpoint/2010/main" val="3841033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Which of the following components make up the functional SIEM Stack?</a:t>
            </a:r>
            <a:endParaRPr lang="en-US" dirty="0"/>
          </a:p>
        </p:txBody>
      </p:sp>
      <p:sp>
        <p:nvSpPr>
          <p:cNvPr id="3" name="Text Placeholder 2"/>
          <p:cNvSpPr>
            <a:spLocks noGrp="1"/>
          </p:cNvSpPr>
          <p:nvPr>
            <p:ph type="body" sz="quarter" idx="14"/>
          </p:nvPr>
        </p:nvSpPr>
        <p:spPr/>
        <p:txBody>
          <a:bodyPr/>
          <a:lstStyle/>
          <a:p>
            <a:r>
              <a:rPr lang="en-US" dirty="0" smtClean="0"/>
              <a:t>Reporting</a:t>
            </a:r>
          </a:p>
          <a:p>
            <a:r>
              <a:rPr lang="en-US" dirty="0" smtClean="0"/>
              <a:t>Normalization</a:t>
            </a:r>
          </a:p>
          <a:p>
            <a:r>
              <a:rPr lang="en-US" dirty="0" smtClean="0"/>
              <a:t>Data Processing</a:t>
            </a:r>
          </a:p>
          <a:p>
            <a:r>
              <a:rPr lang="en-US" dirty="0" smtClean="0"/>
              <a:t>Event Collection</a:t>
            </a:r>
          </a:p>
          <a:p>
            <a:r>
              <a:rPr lang="en-US" dirty="0" smtClean="0"/>
              <a:t>Correlation</a:t>
            </a:r>
          </a:p>
          <a:p>
            <a:r>
              <a:rPr lang="en-US" dirty="0" smtClean="0"/>
              <a:t>Mitigation</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426686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SIEM Functional Stack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3015776"/>
              </p:ext>
            </p:extLst>
          </p:nvPr>
        </p:nvGraphicFramePr>
        <p:xfrm>
          <a:off x="71437" y="685800"/>
          <a:ext cx="8996363"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2391235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The act of changing different types of logs into a single format is called </a:t>
            </a:r>
            <a:r>
              <a:rPr lang="en-US" dirty="0" smtClean="0"/>
              <a:t>____________ ?</a:t>
            </a:r>
            <a:endParaRPr lang="en-US" dirty="0"/>
          </a:p>
        </p:txBody>
      </p:sp>
      <p:sp>
        <p:nvSpPr>
          <p:cNvPr id="6" name="Text Placeholder 5"/>
          <p:cNvSpPr>
            <a:spLocks noGrp="1"/>
          </p:cNvSpPr>
          <p:nvPr>
            <p:ph type="body" sz="quarter" idx="14"/>
          </p:nvPr>
        </p:nvSpPr>
        <p:spPr/>
        <p:txBody>
          <a:bodyPr/>
          <a:lstStyle/>
          <a:p>
            <a:r>
              <a:rPr lang="en-US" dirty="0" smtClean="0"/>
              <a:t>Correlation</a:t>
            </a:r>
          </a:p>
          <a:p>
            <a:r>
              <a:rPr lang="en-US" dirty="0" smtClean="0"/>
              <a:t>Reporting</a:t>
            </a:r>
          </a:p>
          <a:p>
            <a:r>
              <a:rPr lang="en-US" dirty="0" smtClean="0"/>
              <a:t>Normalization</a:t>
            </a:r>
          </a:p>
          <a:p>
            <a:r>
              <a:rPr lang="en-US" dirty="0" smtClean="0"/>
              <a:t>Aggregation</a:t>
            </a:r>
          </a:p>
          <a:p>
            <a:r>
              <a:rPr lang="en-US" dirty="0" smtClean="0"/>
              <a:t>Event Collection</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2227192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The Receiver Correlation Subsystem is only enabled and visible when a Correlation Data Source has been configured.</a:t>
            </a:r>
          </a:p>
          <a:p>
            <a:endParaRPr lang="en-US" dirty="0"/>
          </a:p>
        </p:txBody>
      </p:sp>
      <p:sp>
        <p:nvSpPr>
          <p:cNvPr id="6" name="Text Placeholder 5"/>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1621736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Hands-on Practice</a:t>
            </a:r>
            <a:br>
              <a:rPr lang="en-US" dirty="0" smtClean="0"/>
            </a:br>
            <a:r>
              <a:rPr lang="en-US" dirty="0" smtClean="0"/>
              <a:t>Refer to the Practice Manual</a:t>
            </a:r>
            <a:br>
              <a:rPr lang="en-US" dirty="0" smtClean="0"/>
            </a:br>
            <a:r>
              <a:rPr lang="en-US" dirty="0" smtClean="0"/>
              <a:t>Practice 6:  Correlation Rules</a:t>
            </a:r>
            <a:endParaRPr lang="en-US" dirty="0"/>
          </a:p>
        </p:txBody>
      </p:sp>
    </p:spTree>
    <p:extLst>
      <p:ext uri="{BB962C8B-B14F-4D97-AF65-F5344CB8AC3E}">
        <p14:creationId xmlns:p14="http://schemas.microsoft.com/office/powerpoint/2010/main" val="3778218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Normalization</a:t>
            </a:r>
            <a:endParaRPr lang="en-US" dirty="0"/>
          </a:p>
        </p:txBody>
      </p:sp>
      <p:sp>
        <p:nvSpPr>
          <p:cNvPr id="3" name="Content Placeholder 2"/>
          <p:cNvSpPr>
            <a:spLocks noGrp="1"/>
          </p:cNvSpPr>
          <p:nvPr>
            <p:ph idx="1"/>
          </p:nvPr>
        </p:nvSpPr>
        <p:spPr/>
        <p:txBody>
          <a:bodyPr/>
          <a:lstStyle/>
          <a:p>
            <a:r>
              <a:rPr lang="en-US" dirty="0"/>
              <a:t>The act of changing </a:t>
            </a:r>
            <a:r>
              <a:rPr lang="en-US" dirty="0" smtClean="0"/>
              <a:t>different </a:t>
            </a:r>
            <a:r>
              <a:rPr lang="en-US" dirty="0"/>
              <a:t>types of logs into a single format is called </a:t>
            </a:r>
            <a:r>
              <a:rPr lang="en-US" b="1" dirty="0" smtClean="0">
                <a:solidFill>
                  <a:srgbClr val="A50026"/>
                </a:solidFill>
              </a:rPr>
              <a:t>Normalization</a:t>
            </a:r>
          </a:p>
          <a:p>
            <a:pPr marL="0" indent="0">
              <a:buNone/>
            </a:pPr>
            <a:endParaRPr lang="en-US" sz="600" b="1" dirty="0" smtClean="0">
              <a:solidFill>
                <a:srgbClr val="A50026"/>
              </a:solidFill>
            </a:endParaRPr>
          </a:p>
          <a:p>
            <a:pPr lvl="2"/>
            <a:r>
              <a:rPr lang="en-US" dirty="0" smtClean="0"/>
              <a:t>No standard LOG format exists, therefore different devices and applications will report similar events with different event messages for example:</a:t>
            </a:r>
            <a:r>
              <a:rPr lang="en-US" dirty="0"/>
              <a:t/>
            </a:r>
            <a:br>
              <a:rPr lang="en-US" dirty="0"/>
            </a:br>
            <a:r>
              <a:rPr lang="en-US" sz="700" dirty="0" smtClean="0"/>
              <a:t/>
            </a:r>
            <a:br>
              <a:rPr lang="en-US" sz="700" dirty="0" smtClean="0"/>
            </a:br>
            <a:r>
              <a:rPr lang="en-US" b="1" dirty="0" smtClean="0">
                <a:solidFill>
                  <a:schemeClr val="tx2"/>
                </a:solidFill>
              </a:rPr>
              <a:t>Cisco ACS Login Success Event:</a:t>
            </a:r>
            <a:r>
              <a:rPr lang="en-US" dirty="0" smtClean="0"/>
              <a:t/>
            </a:r>
            <a:br>
              <a:rPr lang="en-US" dirty="0" smtClean="0"/>
            </a:br>
            <a:r>
              <a:rPr lang="en-US" dirty="0" smtClean="0"/>
              <a:t>Jul </a:t>
            </a:r>
            <a:r>
              <a:rPr lang="en-US" dirty="0"/>
              <a:t>16 22:45:27 69.20.1.10 CisACS_01_PassedAuth err8eir4 1 0 Message-Type=</a:t>
            </a:r>
            <a:r>
              <a:rPr lang="en-US" dirty="0"/>
              <a:t>Authen</a:t>
            </a:r>
            <a:r>
              <a:rPr lang="en-US" dirty="0"/>
              <a:t> </a:t>
            </a:r>
            <a:r>
              <a:rPr lang="en-US" dirty="0"/>
              <a:t>OK,User</a:t>
            </a:r>
            <a:r>
              <a:rPr lang="en-US" dirty="0"/>
              <a:t>-Name=</a:t>
            </a:r>
            <a:r>
              <a:rPr lang="en-US" dirty="0"/>
              <a:t>antonio</a:t>
            </a:r>
            <a:r>
              <a:rPr lang="en-US" dirty="0"/>
              <a:t> </a:t>
            </a:r>
            <a:r>
              <a:rPr lang="en-US" dirty="0"/>
              <a:t>lester,NAS</a:t>
            </a:r>
            <a:r>
              <a:rPr lang="en-US" dirty="0"/>
              <a:t>-IP-Address=69.20.45.1,AAA Server=acs01</a:t>
            </a:r>
            <a:r>
              <a:rPr lang="en-US" dirty="0" smtClean="0"/>
              <a:t>,</a:t>
            </a:r>
            <a:br>
              <a:rPr lang="en-US" dirty="0" smtClean="0"/>
            </a:br>
            <a:r>
              <a:rPr lang="en-US" sz="800" dirty="0" smtClean="0"/>
              <a:t/>
            </a:r>
            <a:br>
              <a:rPr lang="en-US" sz="800" dirty="0" smtClean="0"/>
            </a:br>
            <a:r>
              <a:rPr lang="en-US" b="1" dirty="0" smtClean="0">
                <a:solidFill>
                  <a:srgbClr val="000000"/>
                </a:solidFill>
              </a:rPr>
              <a:t>F5 </a:t>
            </a:r>
            <a:r>
              <a:rPr lang="en-US" b="1" dirty="0" smtClean="0">
                <a:solidFill>
                  <a:srgbClr val="000000"/>
                </a:solidFill>
              </a:rPr>
              <a:t>Firepass</a:t>
            </a:r>
            <a:r>
              <a:rPr lang="en-US" b="1" dirty="0" smtClean="0">
                <a:solidFill>
                  <a:srgbClr val="000000"/>
                </a:solidFill>
              </a:rPr>
              <a:t> VPN Login </a:t>
            </a:r>
            <a:r>
              <a:rPr lang="en-US" b="1" dirty="0">
                <a:solidFill>
                  <a:srgbClr val="000000"/>
                </a:solidFill>
              </a:rPr>
              <a:t>Success </a:t>
            </a:r>
            <a:r>
              <a:rPr lang="en-US" b="1" dirty="0" smtClean="0">
                <a:solidFill>
                  <a:srgbClr val="000000"/>
                </a:solidFill>
              </a:rPr>
              <a:t>Event:</a:t>
            </a:r>
            <a:r>
              <a:rPr lang="en-US" dirty="0"/>
              <a:t/>
            </a:r>
            <a:br>
              <a:rPr lang="en-US" dirty="0"/>
            </a:br>
            <a:r>
              <a:rPr lang="en-US" dirty="0" smtClean="0"/>
              <a:t>Jul 16 22:46:32 &lt;</a:t>
            </a:r>
            <a:r>
              <a:rPr lang="en-US" dirty="0"/>
              <a:t>13&gt;security[9600]: [</a:t>
            </a:r>
            <a:r>
              <a:rPr lang="en-US" dirty="0"/>
              <a:t>presslauer@Nitro</a:t>
            </a:r>
            <a:r>
              <a:rPr lang="en-US" dirty="0"/>
              <a:t>] User </a:t>
            </a:r>
            <a:r>
              <a:rPr lang="en-US" dirty="0"/>
              <a:t>presslauer</a:t>
            </a:r>
            <a:r>
              <a:rPr lang="en-US" dirty="0"/>
              <a:t> logged on from 69.20.234.69 Sid = df675</a:t>
            </a:r>
            <a:endParaRPr lang="en-US" dirty="0" smtClean="0"/>
          </a:p>
          <a:p>
            <a:pPr marL="461963" lvl="2" indent="0">
              <a:buNone/>
            </a:pPr>
            <a:endParaRPr lang="en-US" sz="400" dirty="0" smtClean="0"/>
          </a:p>
          <a:p>
            <a:pPr lvl="2"/>
            <a:r>
              <a:rPr lang="en-US" dirty="0" smtClean="0"/>
              <a:t>SIEM Normalization will covert these messages into a common syntax like this:</a:t>
            </a:r>
            <a:br>
              <a:rPr lang="en-US" dirty="0" smtClean="0"/>
            </a:br>
            <a:r>
              <a:rPr lang="en-US" dirty="0" smtClean="0"/>
              <a:t>Date      Time             SIP                   Message          </a:t>
            </a:r>
            <a:r>
              <a:rPr lang="en-US" dirty="0" smtClean="0"/>
              <a:t>EventID</a:t>
            </a:r>
            <a:r>
              <a:rPr lang="en-US" dirty="0" smtClean="0"/>
              <a:t>  </a:t>
            </a:r>
            <a:br>
              <a:rPr lang="en-US" dirty="0" smtClean="0"/>
            </a:br>
            <a:r>
              <a:rPr lang="en-US" dirty="0" smtClean="0"/>
              <a:t>Jul 16    22:45:27       69.20.1.10        User Login       ACS-123456</a:t>
            </a:r>
            <a:br>
              <a:rPr lang="en-US" dirty="0" smtClean="0"/>
            </a:br>
            <a:r>
              <a:rPr lang="en-US" dirty="0" smtClean="0"/>
              <a:t>Jul 16    22:46:32       69.20.234.69    User Login       F5-123456</a:t>
            </a:r>
          </a:p>
          <a:p>
            <a:pPr lvl="2"/>
            <a:endParaRPr lang="en-US" sz="400" dirty="0"/>
          </a:p>
          <a:p>
            <a:r>
              <a:rPr lang="en-US" dirty="0" smtClean="0"/>
              <a:t>Normalization enables event correlation to occur on a common taxonomy that represents the higher order of similar but unique event messages</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3925646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Correlation</a:t>
            </a:r>
            <a:endParaRPr lang="en-US" dirty="0"/>
          </a:p>
        </p:txBody>
      </p:sp>
      <p:sp>
        <p:nvSpPr>
          <p:cNvPr id="3" name="Content Placeholder 2"/>
          <p:cNvSpPr>
            <a:spLocks noGrp="1"/>
          </p:cNvSpPr>
          <p:nvPr>
            <p:ph idx="1"/>
          </p:nvPr>
        </p:nvSpPr>
        <p:spPr/>
        <p:txBody>
          <a:bodyPr/>
          <a:lstStyle/>
          <a:p>
            <a:r>
              <a:rPr lang="en-US" dirty="0" smtClean="0"/>
              <a:t>Event correlation brings a higher level of intelligence and situational awareness into security operations management</a:t>
            </a:r>
          </a:p>
          <a:p>
            <a:r>
              <a:rPr lang="en-US" dirty="0" smtClean="0"/>
              <a:t>This is done by teaching the SIEM to consider various defined conditions or patterns of interest</a:t>
            </a:r>
          </a:p>
          <a:p>
            <a:pPr lvl="2"/>
            <a:r>
              <a:rPr lang="en-US" dirty="0" smtClean="0"/>
              <a:t>For Example: A server running at 100% CPU utilization could be caused by different things such as:</a:t>
            </a:r>
          </a:p>
          <a:p>
            <a:pPr lvl="4"/>
            <a:r>
              <a:rPr lang="en-US" dirty="0" smtClean="0"/>
              <a:t>A misconfiguration</a:t>
            </a:r>
          </a:p>
          <a:p>
            <a:pPr lvl="4"/>
            <a:r>
              <a:rPr lang="en-US" dirty="0" smtClean="0"/>
              <a:t>Failed Application</a:t>
            </a:r>
          </a:p>
          <a:p>
            <a:pPr lvl="4"/>
            <a:r>
              <a:rPr lang="en-US" dirty="0" smtClean="0"/>
              <a:t>Resource overload due to legitimate activity</a:t>
            </a:r>
          </a:p>
          <a:p>
            <a:pPr lvl="4"/>
            <a:r>
              <a:rPr lang="en-US" dirty="0" smtClean="0"/>
              <a:t>A denial-of-service attack</a:t>
            </a:r>
          </a:p>
          <a:p>
            <a:pPr lvl="4"/>
            <a:r>
              <a:rPr lang="en-US" dirty="0" smtClean="0"/>
              <a:t>Malware, Virus, or Worm</a:t>
            </a:r>
          </a:p>
          <a:p>
            <a:pPr lvl="3"/>
            <a:r>
              <a:rPr lang="en-US" dirty="0" smtClean="0"/>
              <a:t>To answer these questions a SIEM can be configured to consider the following using correlation logic </a:t>
            </a:r>
          </a:p>
          <a:p>
            <a:pPr lvl="4"/>
            <a:r>
              <a:rPr lang="en-US" dirty="0" smtClean="0"/>
              <a:t>Has antivirus software detected any activity on the server</a:t>
            </a:r>
          </a:p>
          <a:p>
            <a:pPr lvl="4"/>
            <a:r>
              <a:rPr lang="en-US" dirty="0" smtClean="0"/>
              <a:t>Are there any other servers in the environment reporting similar activity</a:t>
            </a:r>
          </a:p>
          <a:p>
            <a:pPr lvl="4"/>
            <a:r>
              <a:rPr lang="en-US" dirty="0" smtClean="0"/>
              <a:t>Are there any applications on the server that have reported an error </a:t>
            </a:r>
          </a:p>
          <a:p>
            <a:pPr lvl="3"/>
            <a:r>
              <a:rPr lang="en-US" dirty="0" smtClean="0"/>
              <a:t>Depending on the answer to these questions the SIEM’s Alert and our actions will differ </a:t>
            </a:r>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3400643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Correlation Engine</a:t>
            </a:r>
            <a:endParaRPr lang="en-US" dirty="0"/>
          </a:p>
        </p:txBody>
      </p:sp>
      <p:sp>
        <p:nvSpPr>
          <p:cNvPr id="3" name="Content Placeholder 2"/>
          <p:cNvSpPr>
            <a:spLocks noGrp="1"/>
          </p:cNvSpPr>
          <p:nvPr>
            <p:ph idx="1"/>
          </p:nvPr>
        </p:nvSpPr>
        <p:spPr/>
        <p:txBody>
          <a:bodyPr/>
          <a:lstStyle/>
          <a:p>
            <a:pPr>
              <a:spcAft>
                <a:spcPts val="600"/>
              </a:spcAft>
            </a:pPr>
            <a:r>
              <a:rPr lang="en-US" sz="1800" dirty="0"/>
              <a:t>The rule </a:t>
            </a:r>
            <a:r>
              <a:rPr lang="en-US" sz="1800" dirty="0" smtClean="0"/>
              <a:t>based correlation engine </a:t>
            </a:r>
            <a:r>
              <a:rPr lang="en-US" sz="1800" dirty="0"/>
              <a:t>expands upon the normalization of events from different sources in order to trigger alerts within the SIEM </a:t>
            </a:r>
            <a:r>
              <a:rPr lang="en-US" sz="1800" dirty="0" smtClean="0"/>
              <a:t>based on a defined condition or conditions being met</a:t>
            </a:r>
          </a:p>
          <a:p>
            <a:pPr>
              <a:spcAft>
                <a:spcPts val="600"/>
              </a:spcAft>
            </a:pPr>
            <a:r>
              <a:rPr lang="en-US" sz="1800" dirty="0"/>
              <a:t>Boolean logic </a:t>
            </a:r>
            <a:r>
              <a:rPr lang="en-US" sz="1800" dirty="0" smtClean="0"/>
              <a:t>is used to </a:t>
            </a:r>
            <a:r>
              <a:rPr lang="en-US" sz="1800" dirty="0"/>
              <a:t>determine if specific conditions are met and examine pattern matching within the data </a:t>
            </a:r>
            <a:r>
              <a:rPr lang="en-US" sz="1800" dirty="0" smtClean="0"/>
              <a:t>fields themselves</a:t>
            </a:r>
          </a:p>
          <a:p>
            <a:pPr marL="0" indent="0" algn="ctr">
              <a:spcAft>
                <a:spcPts val="600"/>
              </a:spcAft>
              <a:buNone/>
            </a:pPr>
            <a:r>
              <a:rPr lang="en-US" sz="1800" b="1" dirty="0" smtClean="0">
                <a:solidFill>
                  <a:srgbClr val="A50026"/>
                </a:solidFill>
              </a:rPr>
              <a:t>Example Correlation Engine Logic for Remote Local Admin Login Events</a:t>
            </a:r>
            <a:endParaRPr lang="en-US" sz="1800" b="1" dirty="0">
              <a:solidFill>
                <a:srgbClr val="A50026"/>
              </a:solidFill>
            </a:endParaRPr>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
        <p:nvSpPr>
          <p:cNvPr id="5" name="Parallelogram 4"/>
          <p:cNvSpPr/>
          <p:nvPr/>
        </p:nvSpPr>
        <p:spPr bwMode="auto">
          <a:xfrm>
            <a:off x="381000" y="4461936"/>
            <a:ext cx="1600200" cy="609600"/>
          </a:xfrm>
          <a:prstGeom prst="parallelogram">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User: Login</a:t>
            </a:r>
            <a:br>
              <a:rPr kumimoji="0" lang="en-US" sz="1400" b="1" i="0" u="none" strike="noStrike" cap="none" normalizeH="0" baseline="0" dirty="0" smtClean="0">
                <a:ln>
                  <a:noFill/>
                </a:ln>
                <a:solidFill>
                  <a:srgbClr val="000000"/>
                </a:solidFill>
                <a:effectLst/>
                <a:latin typeface="Arial" charset="0"/>
                <a:ea typeface="MS PGothic" pitchFamily="34" charset="-128"/>
              </a:rPr>
            </a:br>
            <a:r>
              <a:rPr kumimoji="0" lang="en-US" sz="1400" b="1" i="0" u="none" strike="noStrike" cap="none" normalizeH="0" baseline="0" dirty="0" smtClean="0">
                <a:ln>
                  <a:noFill/>
                </a:ln>
                <a:solidFill>
                  <a:srgbClr val="000000"/>
                </a:solidFill>
                <a:effectLst/>
                <a:latin typeface="Arial" charset="0"/>
                <a:ea typeface="MS PGothic" pitchFamily="34" charset="-128"/>
              </a:rPr>
              <a:t>UserID: root</a:t>
            </a:r>
          </a:p>
        </p:txBody>
      </p:sp>
      <p:sp>
        <p:nvSpPr>
          <p:cNvPr id="6" name="Diamond 5"/>
          <p:cNvSpPr/>
          <p:nvPr/>
        </p:nvSpPr>
        <p:spPr bwMode="auto">
          <a:xfrm>
            <a:off x="2743200" y="41148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Remote Login?</a:t>
            </a:r>
          </a:p>
        </p:txBody>
      </p:sp>
      <p:sp>
        <p:nvSpPr>
          <p:cNvPr id="7" name="Diamond 6"/>
          <p:cNvSpPr/>
          <p:nvPr/>
        </p:nvSpPr>
        <p:spPr bwMode="auto">
          <a:xfrm>
            <a:off x="5105400" y="41021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Administrator?</a:t>
            </a:r>
          </a:p>
        </p:txBody>
      </p:sp>
      <p:sp>
        <p:nvSpPr>
          <p:cNvPr id="8" name="Diamond 7"/>
          <p:cNvSpPr/>
          <p:nvPr/>
        </p:nvSpPr>
        <p:spPr bwMode="auto">
          <a:xfrm>
            <a:off x="7467600" y="4089400"/>
            <a:ext cx="1524000" cy="1295400"/>
          </a:xfrm>
          <a:prstGeom prst="diamond">
            <a:avLst/>
          </a:prstGeom>
          <a:solidFill>
            <a:srgbClr val="FFFF0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0" tIns="18288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F3539"/>
                </a:solidFill>
                <a:effectLst/>
                <a:latin typeface="Arial" charset="0"/>
                <a:ea typeface="MS PGothic" pitchFamily="34" charset="-128"/>
              </a:rPr>
              <a:t>Root?</a:t>
            </a:r>
          </a:p>
        </p:txBody>
      </p:sp>
      <p:sp>
        <p:nvSpPr>
          <p:cNvPr id="9" name="Rectangle 8"/>
          <p:cNvSpPr/>
          <p:nvPr/>
        </p:nvSpPr>
        <p:spPr bwMode="auto">
          <a:xfrm>
            <a:off x="5791200" y="2819400"/>
            <a:ext cx="2514600" cy="838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13716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MS PGothic" pitchFamily="34" charset="-128"/>
              </a:rPr>
              <a:t>Alert: Local Admin Remote Login </a:t>
            </a:r>
          </a:p>
        </p:txBody>
      </p:sp>
      <p:sp>
        <p:nvSpPr>
          <p:cNvPr id="10" name="Rectangle 9"/>
          <p:cNvSpPr/>
          <p:nvPr/>
        </p:nvSpPr>
        <p:spPr bwMode="auto">
          <a:xfrm>
            <a:off x="3429000" y="5791200"/>
            <a:ext cx="2209800" cy="838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22860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FF"/>
                </a:solidFill>
                <a:effectLst/>
                <a:latin typeface="Arial" charset="0"/>
                <a:ea typeface="MS PGothic" pitchFamily="34" charset="-128"/>
              </a:rPr>
              <a:t>Exit Process</a:t>
            </a:r>
          </a:p>
        </p:txBody>
      </p:sp>
      <p:cxnSp>
        <p:nvCxnSpPr>
          <p:cNvPr id="12" name="Straight Arrow Connector 11"/>
          <p:cNvCxnSpPr>
            <a:stCxn id="5" idx="2"/>
            <a:endCxn id="6" idx="1"/>
          </p:cNvCxnSpPr>
          <p:nvPr/>
        </p:nvCxnSpPr>
        <p:spPr bwMode="auto">
          <a:xfrm flipV="1">
            <a:off x="1905000" y="4762500"/>
            <a:ext cx="838200" cy="42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bwMode="auto">
          <a:xfrm flipV="1">
            <a:off x="4267200" y="4749800"/>
            <a:ext cx="838200" cy="42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p:nvPr/>
        </p:nvCxnSpPr>
        <p:spPr bwMode="auto">
          <a:xfrm flipV="1">
            <a:off x="6629400" y="4737100"/>
            <a:ext cx="838200" cy="4236"/>
          </a:xfrm>
          <a:prstGeom prst="straightConnector1">
            <a:avLst/>
          </a:prstGeom>
          <a:ln>
            <a:solidFill>
              <a:srgbClr val="0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1" name="TextBox 20"/>
          <p:cNvSpPr txBox="1"/>
          <p:nvPr/>
        </p:nvSpPr>
        <p:spPr>
          <a:xfrm>
            <a:off x="4267200" y="44196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cxnSp>
        <p:nvCxnSpPr>
          <p:cNvPr id="23" name="Straight Arrow Connector 22"/>
          <p:cNvCxnSpPr>
            <a:stCxn id="6" idx="2"/>
          </p:cNvCxnSpPr>
          <p:nvPr/>
        </p:nvCxnSpPr>
        <p:spPr bwMode="auto">
          <a:xfrm>
            <a:off x="3505200" y="5410200"/>
            <a:ext cx="0" cy="381000"/>
          </a:xfrm>
          <a:prstGeom prst="straightConnector1">
            <a:avLst/>
          </a:prstGeom>
          <a:ln>
            <a:solidFill>
              <a:schemeClr val="tx2"/>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6629400" y="44196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sp>
        <p:nvSpPr>
          <p:cNvPr id="25" name="TextBox 24"/>
          <p:cNvSpPr txBox="1"/>
          <p:nvPr/>
        </p:nvSpPr>
        <p:spPr>
          <a:xfrm>
            <a:off x="2895600" y="54102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cxnSp>
        <p:nvCxnSpPr>
          <p:cNvPr id="26" name="Straight Arrow Connector 25"/>
          <p:cNvCxnSpPr/>
          <p:nvPr/>
        </p:nvCxnSpPr>
        <p:spPr bwMode="auto">
          <a:xfrm flipV="1">
            <a:off x="5867400" y="3657600"/>
            <a:ext cx="0" cy="4614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p:nvPr/>
        </p:nvCxnSpPr>
        <p:spPr bwMode="auto">
          <a:xfrm flipV="1">
            <a:off x="8229600" y="3657600"/>
            <a:ext cx="0" cy="423336"/>
          </a:xfrm>
          <a:prstGeom prst="straightConnector1">
            <a:avLst/>
          </a:prstGeom>
          <a:ln>
            <a:solidFill>
              <a:srgbClr val="008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32" name="TextBox 31"/>
          <p:cNvSpPr txBox="1"/>
          <p:nvPr/>
        </p:nvSpPr>
        <p:spPr>
          <a:xfrm>
            <a:off x="5257800" y="38100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sp>
        <p:nvSpPr>
          <p:cNvPr id="33" name="TextBox 32"/>
          <p:cNvSpPr txBox="1"/>
          <p:nvPr/>
        </p:nvSpPr>
        <p:spPr>
          <a:xfrm>
            <a:off x="7620000" y="3733800"/>
            <a:ext cx="685800" cy="307777"/>
          </a:xfrm>
          <a:prstGeom prst="rect">
            <a:avLst/>
          </a:prstGeom>
          <a:noFill/>
        </p:spPr>
        <p:txBody>
          <a:bodyPr wrap="square" rtlCol="0">
            <a:spAutoFit/>
          </a:bodyPr>
          <a:lstStyle/>
          <a:p>
            <a:pPr algn="ctr"/>
            <a:r>
              <a:rPr lang="en-US" sz="1400" b="1" dirty="0" smtClean="0">
                <a:solidFill>
                  <a:srgbClr val="2F3539"/>
                </a:solidFill>
              </a:rPr>
              <a:t>YES</a:t>
            </a:r>
            <a:endParaRPr lang="en-US" sz="1400" b="1" dirty="0">
              <a:solidFill>
                <a:srgbClr val="2F3539"/>
              </a:solidFill>
            </a:endParaRPr>
          </a:p>
        </p:txBody>
      </p:sp>
      <p:cxnSp>
        <p:nvCxnSpPr>
          <p:cNvPr id="37" name="Straight Connector 36"/>
          <p:cNvCxnSpPr/>
          <p:nvPr/>
        </p:nvCxnSpPr>
        <p:spPr bwMode="auto">
          <a:xfrm>
            <a:off x="8229600" y="5368637"/>
            <a:ext cx="0" cy="803563"/>
          </a:xfrm>
          <a:prstGeom prst="line">
            <a:avLst/>
          </a:prstGeom>
          <a:ln>
            <a:solidFill>
              <a:srgbClr val="00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8" name="Straight Arrow Connector 37"/>
          <p:cNvCxnSpPr>
            <a:endCxn id="10" idx="3"/>
          </p:cNvCxnSpPr>
          <p:nvPr/>
        </p:nvCxnSpPr>
        <p:spPr bwMode="auto">
          <a:xfrm flipH="1">
            <a:off x="5638800" y="6172200"/>
            <a:ext cx="2590800" cy="38100"/>
          </a:xfrm>
          <a:prstGeom prst="straightConnector1">
            <a:avLst/>
          </a:prstGeom>
          <a:ln>
            <a:solidFill>
              <a:srgbClr val="0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41" name="TextBox 40"/>
          <p:cNvSpPr txBox="1"/>
          <p:nvPr/>
        </p:nvSpPr>
        <p:spPr>
          <a:xfrm>
            <a:off x="7543800" y="5791200"/>
            <a:ext cx="685800" cy="307777"/>
          </a:xfrm>
          <a:prstGeom prst="rect">
            <a:avLst/>
          </a:prstGeom>
          <a:noFill/>
        </p:spPr>
        <p:txBody>
          <a:bodyPr wrap="square" rtlCol="0">
            <a:spAutoFit/>
          </a:bodyPr>
          <a:lstStyle/>
          <a:p>
            <a:pPr algn="ctr"/>
            <a:r>
              <a:rPr lang="en-US" sz="1400" b="1" dirty="0" smtClean="0">
                <a:solidFill>
                  <a:srgbClr val="2F3539"/>
                </a:solidFill>
              </a:rPr>
              <a:t>NO</a:t>
            </a:r>
            <a:endParaRPr lang="en-US" sz="1400" b="1" dirty="0">
              <a:solidFill>
                <a:srgbClr val="2F3539"/>
              </a:solidFill>
            </a:endParaRPr>
          </a:p>
        </p:txBody>
      </p:sp>
    </p:spTree>
    <p:extLst>
      <p:ext uri="{BB962C8B-B14F-4D97-AF65-F5344CB8AC3E}">
        <p14:creationId xmlns:p14="http://schemas.microsoft.com/office/powerpoint/2010/main" val="3321727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Correlation Overview</a:t>
            </a:r>
            <a:endParaRPr lang="en-US" dirty="0"/>
          </a:p>
        </p:txBody>
      </p:sp>
      <p:sp>
        <p:nvSpPr>
          <p:cNvPr id="3" name="Content Placeholder 2"/>
          <p:cNvSpPr>
            <a:spLocks noGrp="1"/>
          </p:cNvSpPr>
          <p:nvPr>
            <p:ph idx="1"/>
          </p:nvPr>
        </p:nvSpPr>
        <p:spPr>
          <a:xfrm>
            <a:off x="71437" y="685800"/>
            <a:ext cx="8996363" cy="6172200"/>
          </a:xfrm>
        </p:spPr>
        <p:txBody>
          <a:bodyPr/>
          <a:lstStyle/>
          <a:p>
            <a:pPr>
              <a:spcAft>
                <a:spcPts val="200"/>
              </a:spcAft>
            </a:pPr>
            <a:r>
              <a:rPr lang="en-US" sz="2400" dirty="0"/>
              <a:t>A single correlation data source is assigned to a receiver. </a:t>
            </a:r>
          </a:p>
          <a:p>
            <a:pPr lvl="2">
              <a:spcAft>
                <a:spcPts val="200"/>
              </a:spcAft>
            </a:pPr>
            <a:r>
              <a:rPr lang="en-US" sz="2000" dirty="0"/>
              <a:t>Only one correlation data source can be configured per receiver.</a:t>
            </a:r>
          </a:p>
          <a:p>
            <a:pPr lvl="2">
              <a:spcAft>
                <a:spcPts val="200"/>
              </a:spcAft>
            </a:pPr>
            <a:r>
              <a:rPr lang="en-US" sz="2000" dirty="0"/>
              <a:t>A correlation data source analyzes data flowing from an ESM, detects suspicious patterns within this data, and creates correlation alerts.</a:t>
            </a:r>
          </a:p>
          <a:p>
            <a:pPr lvl="2">
              <a:spcAft>
                <a:spcPts val="200"/>
              </a:spcAft>
            </a:pPr>
            <a:r>
              <a:rPr lang="en-US" sz="2000" dirty="0"/>
              <a:t>These alerts are inserted into the Receiver’s alert database. </a:t>
            </a:r>
          </a:p>
          <a:p>
            <a:pPr>
              <a:spcAft>
                <a:spcPts val="200"/>
              </a:spcAft>
            </a:pPr>
            <a:r>
              <a:rPr lang="en-US" sz="2400" dirty="0"/>
              <a:t>A suspicious pattern is represented by data interpreted by correlation policy </a:t>
            </a:r>
            <a:r>
              <a:rPr lang="en-US" sz="2400" dirty="0" smtClean="0"/>
              <a:t>rules</a:t>
            </a:r>
            <a:endParaRPr lang="en-US" sz="2400" dirty="0"/>
          </a:p>
          <a:p>
            <a:pPr lvl="2">
              <a:spcAft>
                <a:spcPts val="200"/>
              </a:spcAft>
            </a:pPr>
            <a:r>
              <a:rPr lang="en-US" sz="2000" dirty="0"/>
              <a:t>These types of rules are separate and distinct from IPS or Firewall rules and have attributes that specify their behavior.</a:t>
            </a:r>
          </a:p>
          <a:p>
            <a:pPr>
              <a:spcAft>
                <a:spcPts val="200"/>
              </a:spcAft>
            </a:pPr>
            <a:r>
              <a:rPr lang="en-US" sz="2400" dirty="0"/>
              <a:t>Once you have configured a Receiver's correlation data </a:t>
            </a:r>
            <a:r>
              <a:rPr lang="en-US" sz="2400" dirty="0" smtClean="0"/>
              <a:t>source</a:t>
            </a:r>
            <a:endParaRPr lang="en-US" sz="2400" dirty="0"/>
          </a:p>
          <a:p>
            <a:pPr lvl="2">
              <a:spcAft>
                <a:spcPts val="200"/>
              </a:spcAft>
            </a:pPr>
            <a:r>
              <a:rPr lang="en-US" sz="2000" dirty="0"/>
              <a:t>You can roll out the correlation’s default policy </a:t>
            </a:r>
          </a:p>
          <a:p>
            <a:pPr lvl="2">
              <a:spcAft>
                <a:spcPts val="200"/>
              </a:spcAft>
            </a:pPr>
            <a:r>
              <a:rPr lang="en-US" sz="2000" dirty="0"/>
              <a:t>Edit the base rules in this correlation's default policy</a:t>
            </a:r>
          </a:p>
          <a:p>
            <a:pPr lvl="2">
              <a:spcAft>
                <a:spcPts val="200"/>
              </a:spcAft>
            </a:pPr>
            <a:r>
              <a:rPr lang="en-US" sz="2000" dirty="0"/>
              <a:t>Add custom rules and components and then roll out the policy. </a:t>
            </a:r>
          </a:p>
          <a:p>
            <a:pPr lvl="2">
              <a:spcAft>
                <a:spcPts val="200"/>
              </a:spcAft>
            </a:pPr>
            <a:r>
              <a:rPr lang="en-US" sz="2000" dirty="0"/>
              <a:t>You can enable or disable each rule and set the value of each rule's user-definable parameters.</a:t>
            </a:r>
          </a:p>
          <a:p>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3861426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Correlation Engine</a:t>
            </a:r>
            <a:endParaRPr lang="en-US" dirty="0"/>
          </a:p>
        </p:txBody>
      </p:sp>
      <p:sp>
        <p:nvSpPr>
          <p:cNvPr id="3" name="Content Placeholder 2"/>
          <p:cNvSpPr>
            <a:spLocks noGrp="1"/>
          </p:cNvSpPr>
          <p:nvPr>
            <p:ph idx="1"/>
          </p:nvPr>
        </p:nvSpPr>
        <p:spPr/>
        <p:txBody>
          <a:bodyPr/>
          <a:lstStyle/>
          <a:p>
            <a:pPr>
              <a:spcAft>
                <a:spcPts val="1200"/>
              </a:spcAft>
            </a:pPr>
            <a:r>
              <a:rPr lang="en-US" dirty="0" smtClean="0"/>
              <a:t>The McAfee Advance Correlation Engine (ACE) </a:t>
            </a:r>
            <a:r>
              <a:rPr lang="en-US" dirty="0"/>
              <a:t>is a dedicated appliance that can be deployed alongside the ESM to provide dedicated correlation logic that supplements the ESM's existing event correlation capabilities. </a:t>
            </a:r>
            <a:endParaRPr lang="en-US" dirty="0" smtClean="0"/>
          </a:p>
          <a:p>
            <a:pPr lvl="2">
              <a:spcAft>
                <a:spcPts val="1200"/>
              </a:spcAft>
            </a:pPr>
            <a:r>
              <a:rPr lang="en-US" dirty="0" smtClean="0"/>
              <a:t>It </a:t>
            </a:r>
            <a:r>
              <a:rPr lang="en-US" dirty="0"/>
              <a:t>can be deployed in either real-time or historical modes. </a:t>
            </a:r>
            <a:endParaRPr lang="en-US" dirty="0" smtClean="0"/>
          </a:p>
          <a:p>
            <a:pPr lvl="2">
              <a:spcAft>
                <a:spcPts val="1200"/>
              </a:spcAft>
            </a:pPr>
            <a:r>
              <a:rPr lang="en-US" dirty="0" smtClean="0"/>
              <a:t>When </a:t>
            </a:r>
            <a:r>
              <a:rPr lang="en-US" dirty="0"/>
              <a:t>operating in real-time mode, events are analyzed as they are collected for immediate threat and risk detection. </a:t>
            </a:r>
            <a:endParaRPr lang="en-US" dirty="0" smtClean="0"/>
          </a:p>
          <a:p>
            <a:pPr lvl="2">
              <a:spcAft>
                <a:spcPts val="1200"/>
              </a:spcAft>
            </a:pPr>
            <a:r>
              <a:rPr lang="en-US" dirty="0" smtClean="0"/>
              <a:t>In </a:t>
            </a:r>
            <a:r>
              <a:rPr lang="en-US" dirty="0"/>
              <a:t>historical mode, any available data collected by the ESMI can be “replayed” through either or both correlation engines, for historical threat and risk detection. </a:t>
            </a:r>
            <a:endParaRPr lang="en-US" dirty="0" smtClean="0"/>
          </a:p>
          <a:p>
            <a:pPr>
              <a:spcAft>
                <a:spcPts val="1200"/>
              </a:spcAft>
            </a:pPr>
            <a:r>
              <a:rPr lang="en-US" dirty="0" smtClean="0"/>
              <a:t>That </a:t>
            </a:r>
            <a:r>
              <a:rPr lang="en-US" dirty="0"/>
              <a:t>means that when new zero-day attacks are discovered, the ESMI can look back to determine whether or not the organization was exposed to that attack in the past, for “sub zero day” threat detection.</a:t>
            </a:r>
          </a:p>
          <a:p>
            <a:endParaRPr lang="en-US" dirty="0"/>
          </a:p>
        </p:txBody>
      </p:sp>
      <p:sp>
        <p:nvSpPr>
          <p:cNvPr id="4" name="Footer Placeholder 3"/>
          <p:cNvSpPr>
            <a:spLocks noGrp="1"/>
          </p:cNvSpPr>
          <p:nvPr>
            <p:ph type="ftr" sz="quarter" idx="3"/>
          </p:nvPr>
        </p:nvSpPr>
        <p:spPr/>
        <p:txBody>
          <a:bodyPr/>
          <a:lstStyle/>
          <a:p>
            <a:pPr algn="r"/>
            <a:r>
              <a:rPr lang="en-US" dirty="0" smtClean="0"/>
              <a:t>Correlation</a:t>
            </a:r>
            <a:endParaRPr lang="en-US" dirty="0"/>
          </a:p>
        </p:txBody>
      </p:sp>
    </p:spTree>
    <p:extLst>
      <p:ext uri="{BB962C8B-B14F-4D97-AF65-F5344CB8AC3E}">
        <p14:creationId xmlns:p14="http://schemas.microsoft.com/office/powerpoint/2010/main" val="41754730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4044E5-7BCF-4338-91AA-0BD12186B95B}">
  <ds:schemaRefs>
    <ds:schemaRef ds:uri="http://schemas.openxmlformats.org/package/2006/metadata/core-properties"/>
    <ds:schemaRef ds:uri="http://www.w3.org/XML/1998/namespace"/>
    <ds:schemaRef ds:uri="http://purl.org/dc/elements/1.1/"/>
    <ds:schemaRef ds:uri="http://purl.org/dc/terms/"/>
    <ds:schemaRef ds:uri="http://schemas.microsoft.com/office/2006/documentManagement/types"/>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7215</TotalTime>
  <Words>4403</Words>
  <Application>Microsoft Office PowerPoint</Application>
  <PresentationFormat>On-screen Show (4:3)</PresentationFormat>
  <Paragraphs>540</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ProfServ_ILT_PPTemplate</vt:lpstr>
      <vt:lpstr>Correlation </vt:lpstr>
      <vt:lpstr>Module Objectives</vt:lpstr>
      <vt:lpstr>Module Topics</vt:lpstr>
      <vt:lpstr>The SIEM Functional Stack</vt:lpstr>
      <vt:lpstr>Event Normalization</vt:lpstr>
      <vt:lpstr>Event Correlation</vt:lpstr>
      <vt:lpstr>Event Correlation Engine</vt:lpstr>
      <vt:lpstr>Receiver Correlation Overview</vt:lpstr>
      <vt:lpstr>Advanced Correlation Engine</vt:lpstr>
      <vt:lpstr>Advanced Correlation Engine - Risk</vt:lpstr>
      <vt:lpstr>Content, Context and Risk Correlation</vt:lpstr>
      <vt:lpstr>Add a Correlation Data Source</vt:lpstr>
      <vt:lpstr>Rollout Correlation  Policy</vt:lpstr>
      <vt:lpstr>Rollout Correlation Policy</vt:lpstr>
      <vt:lpstr>Correlation Rule Editor</vt:lpstr>
      <vt:lpstr>Correlation Rule Editor</vt:lpstr>
      <vt:lpstr>Correlation Rule Editor - Overview</vt:lpstr>
      <vt:lpstr>Correlation Rule Editor – Logic Elements</vt:lpstr>
      <vt:lpstr>Correlation Rule Editor – Logic Elements</vt:lpstr>
      <vt:lpstr>Correlation Rule Editor – Logic Elements</vt:lpstr>
      <vt:lpstr>Correlation Rule Editor – Edit Logic Element</vt:lpstr>
      <vt:lpstr>Correlation Rule Editor – Default Value Editor</vt:lpstr>
      <vt:lpstr>Correlation Rule Editor - Filters</vt:lpstr>
      <vt:lpstr>Correlation Rule Editor – Add Filter</vt:lpstr>
      <vt:lpstr>Correlation Rule Editor – Default Value Editor</vt:lpstr>
      <vt:lpstr>Correlation Rule Editor – Filter Component</vt:lpstr>
      <vt:lpstr>Correlation Rule Editor – Rules/Components</vt:lpstr>
      <vt:lpstr>Correlation Rule Editor - Parameters</vt:lpstr>
      <vt:lpstr>Correlation Rule Editor - Normalization</vt:lpstr>
      <vt:lpstr>Creating a Custom Correlation Rule</vt:lpstr>
      <vt:lpstr>Create a Custom Correlation Rule</vt:lpstr>
      <vt:lpstr>Create a Custom Correlation Rule</vt:lpstr>
      <vt:lpstr>Create a Custom Correlation Rule</vt:lpstr>
      <vt:lpstr>Create a Custom Correlation Rule</vt:lpstr>
      <vt:lpstr>Create a Custom Correlation Rule</vt:lpstr>
      <vt:lpstr>Create a Custom Correlation Rule</vt:lpstr>
      <vt:lpstr>Create a Custom Correlation Rule</vt:lpstr>
      <vt:lpstr>Create a Custom Correlation Rule</vt:lpstr>
      <vt:lpstr>PowerPoint Presentation</vt:lpstr>
      <vt:lpstr>PowerPoint Presentation</vt:lpstr>
      <vt:lpstr>PowerPoint Presentation</vt:lpstr>
      <vt:lpstr>Hands-on Practice Refer to the Practice Manual Practice 6:  Correlation Rules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260</cp:revision>
  <dcterms:created xsi:type="dcterms:W3CDTF">2011-01-12T19:22:30Z</dcterms:created>
  <dcterms:modified xsi:type="dcterms:W3CDTF">2012-08-10T19:42:17Z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