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9" r:id="rId4"/>
  </p:sldMasterIdLst>
  <p:notesMasterIdLst>
    <p:notesMasterId r:id="rId41"/>
  </p:notesMasterIdLst>
  <p:handoutMasterIdLst>
    <p:handoutMasterId r:id="rId42"/>
  </p:handoutMasterIdLst>
  <p:sldIdLst>
    <p:sldId id="256" r:id="rId5"/>
    <p:sldId id="257" r:id="rId6"/>
    <p:sldId id="261" r:id="rId7"/>
    <p:sldId id="316" r:id="rId8"/>
    <p:sldId id="309" r:id="rId9"/>
    <p:sldId id="310" r:id="rId10"/>
    <p:sldId id="314" r:id="rId11"/>
    <p:sldId id="311" r:id="rId12"/>
    <p:sldId id="321" r:id="rId13"/>
    <p:sldId id="322" r:id="rId14"/>
    <p:sldId id="323" r:id="rId15"/>
    <p:sldId id="343" r:id="rId16"/>
    <p:sldId id="342" r:id="rId17"/>
    <p:sldId id="333" r:id="rId18"/>
    <p:sldId id="334" r:id="rId19"/>
    <p:sldId id="336" r:id="rId20"/>
    <p:sldId id="326" r:id="rId21"/>
    <p:sldId id="335" r:id="rId22"/>
    <p:sldId id="348" r:id="rId23"/>
    <p:sldId id="312" r:id="rId24"/>
    <p:sldId id="313" r:id="rId25"/>
    <p:sldId id="332" r:id="rId26"/>
    <p:sldId id="330" r:id="rId27"/>
    <p:sldId id="329" r:id="rId28"/>
    <p:sldId id="328" r:id="rId29"/>
    <p:sldId id="341" r:id="rId30"/>
    <p:sldId id="327" r:id="rId31"/>
    <p:sldId id="337" r:id="rId32"/>
    <p:sldId id="339" r:id="rId33"/>
    <p:sldId id="338" r:id="rId34"/>
    <p:sldId id="340" r:id="rId35"/>
    <p:sldId id="344" r:id="rId36"/>
    <p:sldId id="345" r:id="rId37"/>
    <p:sldId id="346" r:id="rId38"/>
    <p:sldId id="347" r:id="rId39"/>
    <p:sldId id="349" r:id="rId40"/>
  </p:sldIdLst>
  <p:sldSz cx="9144000" cy="6858000" type="screen4x3"/>
  <p:notesSz cx="7315200" cy="9601200"/>
  <p:custDataLst>
    <p:tags r:id="rId4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070F"/>
    <a:srgbClr val="A50026"/>
    <a:srgbClr val="4A0612"/>
    <a:srgbClr val="437C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7762" autoAdjust="0"/>
    <p:restoredTop sz="75851" autoAdjust="0"/>
  </p:normalViewPr>
  <p:slideViewPr>
    <p:cSldViewPr>
      <p:cViewPr>
        <p:scale>
          <a:sx n="100" d="100"/>
          <a:sy n="100" d="100"/>
        </p:scale>
        <p:origin x="-21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896"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103" tIns="48052" rIns="96103" bIns="48052" rtlCol="0"/>
          <a:lstStyle>
            <a:lvl1pPr algn="l">
              <a:defRPr sz="1300"/>
            </a:lvl1pPr>
          </a:lstStyle>
          <a:p>
            <a:endParaRPr lang="en-US" dirty="0"/>
          </a:p>
        </p:txBody>
      </p:sp>
      <p:sp>
        <p:nvSpPr>
          <p:cNvPr id="3" name="Date Placeholder 2"/>
          <p:cNvSpPr>
            <a:spLocks noGrp="1"/>
          </p:cNvSpPr>
          <p:nvPr>
            <p:ph type="dt" sz="quarter" idx="1"/>
          </p:nvPr>
        </p:nvSpPr>
        <p:spPr>
          <a:xfrm>
            <a:off x="4143587" y="0"/>
            <a:ext cx="3169920" cy="480060"/>
          </a:xfrm>
          <a:prstGeom prst="rect">
            <a:avLst/>
          </a:prstGeom>
        </p:spPr>
        <p:txBody>
          <a:bodyPr vert="horz" lIns="96103" tIns="48052" rIns="96103" bIns="48052" rtlCol="0"/>
          <a:lstStyle>
            <a:lvl1pPr algn="r">
              <a:defRPr sz="1300"/>
            </a:lvl1pPr>
          </a:lstStyle>
          <a:p>
            <a:fld id="{13EF1EB7-EB35-435C-8A89-E008F757D2AE}" type="datetimeFigureOut">
              <a:rPr lang="en-US" smtClean="0"/>
              <a:pPr/>
              <a:t>8/8/2012</a:t>
            </a:fld>
            <a:endParaRPr lang="en-US" dirty="0"/>
          </a:p>
        </p:txBody>
      </p:sp>
      <p:sp>
        <p:nvSpPr>
          <p:cNvPr id="4" name="Footer Placeholder 3"/>
          <p:cNvSpPr>
            <a:spLocks noGrp="1"/>
          </p:cNvSpPr>
          <p:nvPr>
            <p:ph type="ftr" sz="quarter" idx="2"/>
          </p:nvPr>
        </p:nvSpPr>
        <p:spPr>
          <a:xfrm>
            <a:off x="0" y="9119473"/>
            <a:ext cx="3169920" cy="480060"/>
          </a:xfrm>
          <a:prstGeom prst="rect">
            <a:avLst/>
          </a:prstGeom>
        </p:spPr>
        <p:txBody>
          <a:bodyPr vert="horz" lIns="96103" tIns="48052" rIns="96103" bIns="48052" rtlCol="0" anchor="b"/>
          <a:lstStyle>
            <a:lvl1pPr algn="l">
              <a:defRPr sz="1300"/>
            </a:lvl1pPr>
          </a:lstStyle>
          <a:p>
            <a:r>
              <a:rPr lang="en-US" dirty="0" smtClean="0"/>
              <a:t>Proprietary and Confidential - For Training Only</a:t>
            </a:r>
            <a:endParaRPr lang="en-US" dirty="0"/>
          </a:p>
        </p:txBody>
      </p:sp>
      <p:sp>
        <p:nvSpPr>
          <p:cNvPr id="5" name="Slide Number Placeholder 4"/>
          <p:cNvSpPr>
            <a:spLocks noGrp="1"/>
          </p:cNvSpPr>
          <p:nvPr>
            <p:ph type="sldNum" sz="quarter" idx="3"/>
          </p:nvPr>
        </p:nvSpPr>
        <p:spPr>
          <a:xfrm>
            <a:off x="4143587" y="9119473"/>
            <a:ext cx="3169920" cy="480060"/>
          </a:xfrm>
          <a:prstGeom prst="rect">
            <a:avLst/>
          </a:prstGeom>
        </p:spPr>
        <p:txBody>
          <a:bodyPr vert="horz" lIns="96103" tIns="48052" rIns="96103" bIns="48052" rtlCol="0" anchor="b"/>
          <a:lstStyle>
            <a:lvl1pPr algn="r">
              <a:defRPr sz="1300"/>
            </a:lvl1pPr>
          </a:lstStyle>
          <a:p>
            <a:fld id="{E22DBFDE-62BF-4050-9027-7F0BBA4F9D9A}" type="slidenum">
              <a:rPr lang="en-US" smtClean="0"/>
              <a:pPr/>
              <a:t>‹#›</a:t>
            </a:fld>
            <a:endParaRPr lang="en-US" dirty="0"/>
          </a:p>
        </p:txBody>
      </p:sp>
    </p:spTree>
    <p:extLst>
      <p:ext uri="{BB962C8B-B14F-4D97-AF65-F5344CB8AC3E}">
        <p14:creationId xmlns:p14="http://schemas.microsoft.com/office/powerpoint/2010/main" val="114708176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Slide Image Placeholder 3"/>
          <p:cNvSpPr>
            <a:spLocks noGrp="1" noRot="1" noChangeAspect="1"/>
          </p:cNvSpPr>
          <p:nvPr>
            <p:ph type="sldImg" idx="2"/>
          </p:nvPr>
        </p:nvSpPr>
        <p:spPr>
          <a:xfrm>
            <a:off x="228600" y="228600"/>
            <a:ext cx="6865798" cy="5148072"/>
          </a:xfrm>
          <a:prstGeom prst="rect">
            <a:avLst/>
          </a:prstGeom>
          <a:noFill/>
          <a:ln w="12700">
            <a:solidFill>
              <a:prstClr val="black"/>
            </a:solidFill>
          </a:ln>
        </p:spPr>
        <p:txBody>
          <a:bodyPr vert="horz" lIns="96103" tIns="48052" rIns="96103" bIns="48052" rtlCol="0" anchor="ctr"/>
          <a:lstStyle/>
          <a:p>
            <a:endParaRPr lang="en-US" dirty="0"/>
          </a:p>
        </p:txBody>
      </p:sp>
      <p:sp>
        <p:nvSpPr>
          <p:cNvPr id="16" name="Footer Placeholder 5"/>
          <p:cNvSpPr>
            <a:spLocks noGrp="1"/>
          </p:cNvSpPr>
          <p:nvPr>
            <p:ph type="ftr" sz="quarter" idx="4"/>
          </p:nvPr>
        </p:nvSpPr>
        <p:spPr>
          <a:xfrm>
            <a:off x="4551680" y="9361170"/>
            <a:ext cx="2763520" cy="240031"/>
          </a:xfrm>
          <a:prstGeom prst="rect">
            <a:avLst/>
          </a:prstGeom>
        </p:spPr>
        <p:txBody>
          <a:bodyPr vert="horz" lIns="96103" tIns="48052" rIns="96103" bIns="48052" rtlCol="0" anchor="b"/>
          <a:lstStyle>
            <a:lvl1pPr algn="l">
              <a:defRPr sz="900">
                <a:latin typeface="+mj-lt"/>
              </a:defRPr>
            </a:lvl1pPr>
          </a:lstStyle>
          <a:p>
            <a:pPr algn="r"/>
            <a:r>
              <a:rPr lang="en-US" dirty="0" smtClean="0"/>
              <a:t>Proprietary and Confidential - For Training Only</a:t>
            </a:r>
            <a:endParaRPr lang="en-US" dirty="0"/>
          </a:p>
        </p:txBody>
      </p:sp>
      <p:sp>
        <p:nvSpPr>
          <p:cNvPr id="17" name="TextBox 16"/>
          <p:cNvSpPr txBox="1"/>
          <p:nvPr/>
        </p:nvSpPr>
        <p:spPr>
          <a:xfrm>
            <a:off x="2" y="9358827"/>
            <a:ext cx="2428357" cy="242373"/>
          </a:xfrm>
          <a:prstGeom prst="rect">
            <a:avLst/>
          </a:prstGeom>
          <a:noFill/>
        </p:spPr>
        <p:txBody>
          <a:bodyPr wrap="square" lIns="96103" tIns="48052" rIns="96103" bIns="48052" rtlCol="0">
            <a:spAutoFit/>
          </a:bodyPr>
          <a:lstStyle/>
          <a:p>
            <a:pPr marL="0" marR="0" indent="0" algn="l" defTabSz="961034" rtl="0" eaLnBrk="1" fontAlgn="auto" latinLnBrk="0" hangingPunct="1">
              <a:lnSpc>
                <a:spcPct val="100000"/>
              </a:lnSpc>
              <a:spcBef>
                <a:spcPts val="0"/>
              </a:spcBef>
              <a:spcAft>
                <a:spcPts val="0"/>
              </a:spcAft>
              <a:buClrTx/>
              <a:buSzTx/>
              <a:buFontTx/>
              <a:buNone/>
              <a:tabLst/>
              <a:defRPr/>
            </a:pPr>
            <a:r>
              <a:rPr lang="en-US" sz="900" dirty="0" smtClean="0">
                <a:latin typeface="+mj-lt"/>
              </a:rPr>
              <a:t>©2012 McAfee, Inc. All Rights Reserved.</a:t>
            </a:r>
          </a:p>
        </p:txBody>
      </p:sp>
      <p:sp>
        <p:nvSpPr>
          <p:cNvPr id="18" name="Rectangle 5"/>
          <p:cNvSpPr>
            <a:spLocks noGrp="1" noChangeArrowheads="1"/>
          </p:cNvSpPr>
          <p:nvPr>
            <p:ph type="body" sz="quarter" idx="3"/>
          </p:nvPr>
        </p:nvSpPr>
        <p:spPr bwMode="auto">
          <a:xfrm>
            <a:off x="228600" y="5413248"/>
            <a:ext cx="6858000" cy="3886200"/>
          </a:xfrm>
          <a:prstGeom prst="rect">
            <a:avLst/>
          </a:prstGeom>
          <a:noFill/>
          <a:ln w="9525">
            <a:noFill/>
            <a:miter lim="800000"/>
            <a:headEnd/>
            <a:tailEnd/>
          </a:ln>
        </p:spPr>
        <p:txBody>
          <a:bodyPr vert="horz" wrap="square" lIns="97929" tIns="48965" rIns="97929" bIns="48965"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9" name="TextBox 18"/>
          <p:cNvSpPr txBox="1"/>
          <p:nvPr/>
        </p:nvSpPr>
        <p:spPr>
          <a:xfrm>
            <a:off x="3200400" y="9372600"/>
            <a:ext cx="1143000" cy="235542"/>
          </a:xfrm>
          <a:prstGeom prst="rect">
            <a:avLst/>
          </a:prstGeom>
          <a:noFill/>
        </p:spPr>
        <p:txBody>
          <a:bodyPr wrap="square" lIns="96103" tIns="48052" rIns="96103" bIns="48052"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smtClean="0">
                <a:solidFill>
                  <a:schemeClr val="tx1"/>
                </a:solidFill>
                <a:latin typeface="+mj-lt"/>
              </a:rPr>
              <a:t>4    </a:t>
            </a:r>
            <a:r>
              <a:rPr lang="en-US" sz="900" dirty="0" smtClean="0">
                <a:solidFill>
                  <a:schemeClr val="tx1"/>
                </a:solidFill>
                <a:latin typeface="+mj-lt"/>
              </a:rPr>
              <a:t>-     </a:t>
            </a:r>
            <a:fld id="{3AB7E5DB-ACFB-4CA0-AA88-533A00E25E31}" type="slidenum">
              <a:rPr lang="en-US" sz="900" smtClean="0">
                <a:solidFill>
                  <a:schemeClr val="tx1"/>
                </a:solidFill>
                <a:latin typeface="+mj-lt"/>
              </a:rPr>
              <a:t>‹#›</a:t>
            </a:fld>
            <a:endParaRPr lang="en-US" sz="900" dirty="0">
              <a:solidFill>
                <a:schemeClr val="tx1"/>
              </a:solidFill>
              <a:latin typeface="+mj-lt"/>
            </a:endParaRPr>
          </a:p>
        </p:txBody>
      </p:sp>
    </p:spTree>
    <p:extLst>
      <p:ext uri="{BB962C8B-B14F-4D97-AF65-F5344CB8AC3E}">
        <p14:creationId xmlns:p14="http://schemas.microsoft.com/office/powerpoint/2010/main" val="176105105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000" kern="1200">
        <a:solidFill>
          <a:schemeClr val="tx1"/>
        </a:solidFill>
        <a:latin typeface="+mn-lt"/>
        <a:ea typeface="+mn-ea"/>
        <a:cs typeface="+mn-cs"/>
      </a:defRPr>
    </a:lvl1pPr>
    <a:lvl2pPr marL="342900" indent="-114300" algn="l" defTabSz="914400" rtl="0" eaLnBrk="1" latinLnBrk="0" hangingPunct="1">
      <a:buFont typeface="Arial" pitchFamily="34" charset="0"/>
      <a:buChar char="•"/>
      <a:tabLst/>
      <a:defRPr sz="1000" kern="1200">
        <a:solidFill>
          <a:schemeClr val="tx1"/>
        </a:solidFill>
        <a:latin typeface="+mn-lt"/>
        <a:ea typeface="+mn-ea"/>
        <a:cs typeface="+mn-cs"/>
      </a:defRPr>
    </a:lvl2pPr>
    <a:lvl3pPr marL="457200" indent="-112713" algn="l" defTabSz="914400" rtl="0" eaLnBrk="1" latinLnBrk="0" hangingPunct="1">
      <a:buFont typeface="Arial" pitchFamily="34" charset="0"/>
      <a:buChar char="•"/>
      <a:defRPr sz="1000" kern="1200">
        <a:solidFill>
          <a:schemeClr val="tx1"/>
        </a:solidFill>
        <a:latin typeface="+mn-lt"/>
        <a:ea typeface="+mn-ea"/>
        <a:cs typeface="+mn-cs"/>
      </a:defRPr>
    </a:lvl3pPr>
    <a:lvl4pPr marL="571500" indent="-114300" algn="l" defTabSz="914400" rtl="0" eaLnBrk="1" latinLnBrk="0" hangingPunct="1">
      <a:buFont typeface="Arial" pitchFamily="34" charset="0"/>
      <a:buChar char="•"/>
      <a:defRPr sz="1000" kern="1200">
        <a:solidFill>
          <a:schemeClr val="tx1"/>
        </a:solidFill>
        <a:latin typeface="+mn-lt"/>
        <a:ea typeface="+mn-ea"/>
        <a:cs typeface="+mn-cs"/>
      </a:defRPr>
    </a:lvl4pPr>
    <a:lvl5pPr marL="685800" indent="-114300" algn="l" defTabSz="914400" rtl="0" eaLnBrk="1" latinLnBrk="0" hangingPunct="1">
      <a:buFont typeface="Arial" pitchFamily="34" charset="0"/>
      <a:buChar char="•"/>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
        <p:nvSpPr>
          <p:cNvPr id="8" name="Slide Image Placeholder 7"/>
          <p:cNvSpPr>
            <a:spLocks noGrp="1" noRot="1" noChangeAspect="1"/>
          </p:cNvSpPr>
          <p:nvPr>
            <p:ph type="sldImg"/>
          </p:nvPr>
        </p:nvSpPr>
        <p:spPr>
          <a:xfrm>
            <a:off x="228600" y="228600"/>
            <a:ext cx="6865938" cy="5148263"/>
          </a:xfrm>
        </p:spPr>
      </p:sp>
      <p:sp>
        <p:nvSpPr>
          <p:cNvPr id="9" name="Notes Placeholder 8"/>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endParaRPr lang="en-US" dirty="0"/>
          </a:p>
        </p:txBody>
      </p:sp>
      <p:sp>
        <p:nvSpPr>
          <p:cNvPr id="5" name="Footer Placeholder 3"/>
          <p:cNvSpPr>
            <a:spLocks noGrp="1"/>
          </p:cNvSpPr>
          <p:nvPr>
            <p:ph type="ftr" sz="quarter" idx="4"/>
          </p:nvPr>
        </p:nvSpPr>
        <p:spPr>
          <a:xfrm>
            <a:off x="4551680" y="9361170"/>
            <a:ext cx="2763520" cy="240031"/>
          </a:xfrm>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619491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t>To configure a client data source, Access the Add Data Source screen </a:t>
            </a:r>
            <a:r>
              <a:rPr lang="en-US" dirty="0" smtClean="0">
                <a:effectLst/>
              </a:rPr>
              <a:t>(</a:t>
            </a:r>
            <a:r>
              <a:rPr lang="en-US" i="1" dirty="0" smtClean="0">
                <a:effectLst/>
              </a:rPr>
              <a:t>Receiver Properties &gt; Data Sources &gt; Add</a:t>
            </a:r>
            <a:r>
              <a:rPr lang="en-US" dirty="0" smtClean="0">
                <a:effectLst/>
              </a:rPr>
              <a:t>) and</a:t>
            </a:r>
            <a:r>
              <a:rPr lang="en-US" dirty="0" smtClean="0"/>
              <a:t> do the following:</a:t>
            </a:r>
          </a:p>
          <a:p>
            <a:pPr marL="457200" lvl="1" indent="-228600">
              <a:buAutoNum type="arabicPeriod"/>
            </a:pPr>
            <a:r>
              <a:rPr lang="en-US" dirty="0" smtClean="0">
                <a:effectLst/>
              </a:rPr>
              <a:t>Click on the </a:t>
            </a:r>
            <a:r>
              <a:rPr lang="en-US" i="1" dirty="0" smtClean="0">
                <a:effectLst/>
              </a:rPr>
              <a:t>Edit</a:t>
            </a:r>
            <a:r>
              <a:rPr lang="en-US" dirty="0" smtClean="0">
                <a:effectLst/>
              </a:rPr>
              <a:t> button. The </a:t>
            </a:r>
            <a:r>
              <a:rPr lang="en-US" i="1" dirty="0" smtClean="0">
                <a:effectLst/>
              </a:rPr>
              <a:t>Data source clients</a:t>
            </a:r>
            <a:r>
              <a:rPr lang="en-US" dirty="0" smtClean="0">
                <a:effectLst/>
              </a:rPr>
              <a:t> dialog will open. If you are editing a data source that has existing clients, those clients will be listed on this screen. </a:t>
            </a:r>
          </a:p>
          <a:p>
            <a:pPr marL="457200" lvl="1" indent="-228600">
              <a:buAutoNum type="arabicPeriod"/>
            </a:pPr>
            <a:r>
              <a:rPr lang="en-US" dirty="0" smtClean="0">
                <a:effectLst/>
              </a:rPr>
              <a:t>Click on </a:t>
            </a:r>
            <a:r>
              <a:rPr lang="en-US" i="1" dirty="0" smtClean="0">
                <a:effectLst/>
              </a:rPr>
              <a:t>Add</a:t>
            </a:r>
            <a:r>
              <a:rPr lang="en-US" dirty="0" smtClean="0">
                <a:effectLst/>
              </a:rPr>
              <a:t> to add a new client. The </a:t>
            </a:r>
            <a:r>
              <a:rPr lang="en-US" i="1" dirty="0" smtClean="0">
                <a:effectLst/>
              </a:rPr>
              <a:t>Add data source clients</a:t>
            </a:r>
            <a:r>
              <a:rPr lang="en-US" dirty="0" smtClean="0">
                <a:effectLst/>
              </a:rPr>
              <a:t> dialog will open.</a:t>
            </a:r>
          </a:p>
          <a:p>
            <a:pPr marL="457200" lvl="1" indent="-228600">
              <a:buAutoNum type="arabicPeriod"/>
            </a:pPr>
            <a:r>
              <a:rPr lang="en-US" dirty="0" smtClean="0">
                <a:effectLst/>
              </a:rPr>
              <a:t>Add a name for this client in the </a:t>
            </a:r>
            <a:r>
              <a:rPr lang="en-US" i="1" dirty="0" smtClean="0">
                <a:effectLst/>
              </a:rPr>
              <a:t>Name</a:t>
            </a:r>
            <a:r>
              <a:rPr lang="en-US" dirty="0" smtClean="0">
                <a:effectLst/>
              </a:rPr>
              <a:t> field.</a:t>
            </a:r>
          </a:p>
          <a:p>
            <a:pPr marL="228600" lvl="1" indent="0">
              <a:buNone/>
            </a:pPr>
            <a:endParaRPr lang="en-US" dirty="0" smtClean="0">
              <a:effectLst/>
            </a:endParaRPr>
          </a:p>
          <a:p>
            <a:pPr marL="0" lvl="0" indent="-114300">
              <a:buNone/>
            </a:pPr>
            <a:r>
              <a:rPr lang="en-US" dirty="0" smtClean="0">
                <a:effectLst/>
              </a:rPr>
              <a:t>If </a:t>
            </a:r>
            <a:r>
              <a:rPr lang="en-US" i="1" dirty="0" smtClean="0">
                <a:effectLst/>
              </a:rPr>
              <a:t>Match on IP</a:t>
            </a:r>
            <a:r>
              <a:rPr lang="en-US" dirty="0" smtClean="0">
                <a:effectLst/>
              </a:rPr>
              <a:t> is selected, enter the IP address for the client. If </a:t>
            </a:r>
            <a:r>
              <a:rPr lang="en-US" i="1" dirty="0" smtClean="0">
                <a:effectLst/>
              </a:rPr>
              <a:t>Match on type</a:t>
            </a:r>
            <a:r>
              <a:rPr lang="en-US" dirty="0" smtClean="0">
                <a:effectLst/>
              </a:rPr>
              <a:t> is selected, select the type of data source in the </a:t>
            </a:r>
            <a:r>
              <a:rPr lang="en-US" i="1" dirty="0" smtClean="0">
                <a:effectLst/>
              </a:rPr>
              <a:t>Data Source Vendor</a:t>
            </a:r>
            <a:r>
              <a:rPr lang="en-US" dirty="0" smtClean="0">
                <a:effectLst/>
              </a:rPr>
              <a:t> and </a:t>
            </a:r>
            <a:r>
              <a:rPr lang="en-US" i="1" dirty="0" smtClean="0">
                <a:effectLst/>
              </a:rPr>
              <a:t>Data Source Model</a:t>
            </a:r>
            <a:r>
              <a:rPr lang="en-US" dirty="0" smtClean="0">
                <a:effectLst/>
              </a:rPr>
              <a:t> fields.</a:t>
            </a:r>
          </a:p>
          <a:p>
            <a:pPr marL="0" lvl="0" indent="-114300">
              <a:buNone/>
            </a:pPr>
            <a:endParaRPr lang="en-US" dirty="0" smtClean="0">
              <a:effectLst/>
            </a:endParaRPr>
          </a:p>
          <a:p>
            <a:r>
              <a:rPr lang="en-US" dirty="0" smtClean="0">
                <a:effectLst/>
              </a:rPr>
              <a:t>The client you added will appear on the </a:t>
            </a:r>
            <a:r>
              <a:rPr lang="en-US" i="1" dirty="0" smtClean="0">
                <a:effectLst/>
              </a:rPr>
              <a:t>Data source clients</a:t>
            </a:r>
            <a:r>
              <a:rPr lang="en-US" dirty="0" smtClean="0">
                <a:effectLst/>
              </a:rPr>
              <a:t> table. Keep in mind, however, that it will not be added to the system until</a:t>
            </a:r>
            <a:r>
              <a:rPr lang="en-US" baseline="0" dirty="0" smtClean="0">
                <a:effectLst/>
              </a:rPr>
              <a:t> </a:t>
            </a:r>
            <a:r>
              <a:rPr lang="en-US" i="1" dirty="0" smtClean="0">
                <a:effectLst/>
              </a:rPr>
              <a:t>OK</a:t>
            </a:r>
            <a:r>
              <a:rPr lang="en-US" dirty="0" smtClean="0">
                <a:effectLst/>
              </a:rPr>
              <a:t> has been clicked on the </a:t>
            </a:r>
            <a:r>
              <a:rPr lang="en-US" i="1" dirty="0" smtClean="0">
                <a:effectLst/>
              </a:rPr>
              <a:t>Add</a:t>
            </a:r>
            <a:r>
              <a:rPr lang="en-US" dirty="0" smtClean="0">
                <a:effectLst/>
              </a:rPr>
              <a:t> or </a:t>
            </a:r>
            <a:r>
              <a:rPr lang="en-US" i="1" dirty="0" smtClean="0">
                <a:effectLst/>
              </a:rPr>
              <a:t>Edit Data Source</a:t>
            </a:r>
            <a:r>
              <a:rPr lang="en-US" dirty="0" smtClean="0">
                <a:effectLst/>
              </a:rPr>
              <a:t> dialog.</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9838812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t>Once you have added a data source, you can add child data sources. This is particularly useful when you would like to organize your data sources. </a:t>
            </a:r>
          </a:p>
          <a:p>
            <a:endParaRPr lang="en-US" dirty="0" smtClean="0"/>
          </a:p>
          <a:p>
            <a:r>
              <a:rPr lang="en-US" dirty="0" smtClean="0"/>
              <a:t>To do so:</a:t>
            </a:r>
          </a:p>
          <a:p>
            <a:pPr marL="228600" lvl="1" indent="0">
              <a:buNone/>
            </a:pPr>
            <a:r>
              <a:rPr lang="en-US" dirty="0" smtClean="0"/>
              <a:t>1. Highlight the data source to which you would like to add children on the Data Sources table (Receiver &gt; Properties &gt; Data Sources). </a:t>
            </a:r>
          </a:p>
          <a:p>
            <a:pPr marL="228600" lvl="1" indent="0">
              <a:buNone/>
            </a:pPr>
            <a:r>
              <a:rPr lang="en-US" dirty="0" smtClean="0"/>
              <a:t>2. Click on the Add Child button. The Add Data Source dialog will open. </a:t>
            </a:r>
          </a:p>
          <a:p>
            <a:pPr marL="228600" lvl="1" indent="0">
              <a:buNone/>
            </a:pPr>
            <a:r>
              <a:rPr lang="en-US" dirty="0" smtClean="0"/>
              <a:t>3. Fill out the fields as you would for a parent data source (refer to the Add a Data Source section). </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021301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baseline="0" dirty="0" smtClean="0"/>
              <a:t>Profile Management provides the ability to configure settings for traffic that can be reused in Event Forwarding and Data Source configuration.  By using System Profiles, it is possible to perform setups that share common information without having to enter the details each time.</a:t>
            </a:r>
            <a:endParaRPr lang="en-US" baseline="0" dirty="0" smtClean="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8019201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t>System Profiles</a:t>
            </a:r>
            <a:r>
              <a:rPr lang="en-US" baseline="0" dirty="0" smtClean="0"/>
              <a:t> are accessed through the ESM Settings and selecting Profile Management. This will bring up a list of existing system profiles. Once you have this list, you can add a new profile, edit an existing profile, or remove an existing one.</a:t>
            </a:r>
          </a:p>
          <a:p>
            <a:endParaRPr lang="en-US" baseline="0" dirty="0" smtClean="0"/>
          </a:p>
          <a:p>
            <a:pPr marL="228600" indent="-228600">
              <a:buAutoNum type="arabicPeriod"/>
            </a:pPr>
            <a:r>
              <a:rPr lang="en-US" baseline="0" dirty="0" smtClean="0"/>
              <a:t>Select the ESM from the system navigation tree.</a:t>
            </a:r>
          </a:p>
          <a:p>
            <a:pPr marL="228600" indent="-228600">
              <a:buAutoNum type="arabicPeriod"/>
            </a:pPr>
            <a:r>
              <a:rPr lang="en-US" baseline="0" dirty="0" smtClean="0"/>
              <a:t>Select the ESM properties shortcut icon from the navigation bar.</a:t>
            </a:r>
          </a:p>
          <a:p>
            <a:pPr marL="228600" indent="-228600">
              <a:buAutoNum type="arabicPeriod"/>
            </a:pPr>
            <a:r>
              <a:rPr lang="en-US" baseline="0" dirty="0" smtClean="0"/>
              <a:t>Select the Profile Management Tab to display the System Profiles configuration screen.</a:t>
            </a:r>
          </a:p>
          <a:p>
            <a:endParaRPr lang="en-US" baseline="0" dirty="0" smtClean="0"/>
          </a:p>
          <a:p>
            <a:endParaRPr lang="en-US" dirty="0" smtClean="0"/>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521717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t>To add a System Profile for a Data Source, complete the following steps:</a:t>
            </a:r>
          </a:p>
          <a:p>
            <a:pPr marL="342900" lvl="1" indent="0">
              <a:buFont typeface="Arial"/>
              <a:buNone/>
            </a:pPr>
            <a:r>
              <a:rPr lang="en-US" dirty="0" smtClean="0"/>
              <a:t>1. Profile Type: Select Data Source</a:t>
            </a:r>
          </a:p>
          <a:p>
            <a:pPr marL="342900" lvl="1" indent="0">
              <a:buFont typeface="Arial"/>
              <a:buNone/>
            </a:pPr>
            <a:r>
              <a:rPr lang="en-US" dirty="0" smtClean="0"/>
              <a:t>2.</a:t>
            </a:r>
            <a:r>
              <a:rPr lang="en-US" baseline="0" dirty="0" smtClean="0"/>
              <a:t> </a:t>
            </a:r>
            <a:r>
              <a:rPr lang="en-US" dirty="0" smtClean="0"/>
              <a:t>Profile Agent: Select an SNMP data source.</a:t>
            </a:r>
          </a:p>
          <a:p>
            <a:endParaRPr lang="en-US" baseline="0" dirty="0" smtClean="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2908005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t>To add a System Profile for a Data Source, complete the following steps:</a:t>
            </a:r>
          </a:p>
          <a:p>
            <a:pPr marL="342900" lvl="1" indent="0">
              <a:buFont typeface="Arial"/>
              <a:buNone/>
            </a:pPr>
            <a:r>
              <a:rPr lang="en-US" dirty="0" smtClean="0"/>
              <a:t>1. Profile Type: Select Data Source</a:t>
            </a:r>
          </a:p>
          <a:p>
            <a:pPr marL="342900" lvl="1" indent="0">
              <a:buFont typeface="Arial"/>
              <a:buNone/>
            </a:pPr>
            <a:r>
              <a:rPr lang="en-US" dirty="0" smtClean="0"/>
              <a:t>2.</a:t>
            </a:r>
            <a:r>
              <a:rPr lang="en-US" baseline="0" dirty="0" smtClean="0"/>
              <a:t> </a:t>
            </a:r>
            <a:r>
              <a:rPr lang="en-US" dirty="0" smtClean="0"/>
              <a:t>Profile Agent: Select Windows data source.</a:t>
            </a:r>
          </a:p>
          <a:p>
            <a:endParaRPr lang="en-US" dirty="0" smtClean="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5134692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b="1" dirty="0" smtClean="0"/>
              <a:t>ASP</a:t>
            </a:r>
            <a:r>
              <a:rPr lang="en-US" dirty="0" smtClean="0"/>
              <a:t> is the Advanced</a:t>
            </a:r>
            <a:r>
              <a:rPr lang="en-US" baseline="0" dirty="0" smtClean="0"/>
              <a:t> Syslog Parser. It provides a mechanism for parsing data out of syslog messages based on user-defined rules. The Rules instruct the Advance Syslog Parser on how to recognize a given message and where in that message specific event data resides such as Signature IDs, IP addresses, ports, usernames, actions, etc. The Advanced Syslog Parser can be utilized for syslog devices that are not specifically identified in the Add Data Source dialog or when the Source Specific Parser does not correctly interpret messages or fully interpret data points related to received events. The Advanced Syslog Parser is also ideal for sorting through complex log sources such as Linux and UNIX servers. You can also create custom parsing rules for data sources not supported by default.</a:t>
            </a:r>
          </a:p>
          <a:p>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1" dirty="0" smtClean="0">
                <a:latin typeface="Trebuchet MS" pitchFamily="34" charset="0"/>
              </a:rPr>
              <a:t>MEF</a:t>
            </a:r>
            <a:r>
              <a:rPr lang="en-US" dirty="0" smtClean="0">
                <a:latin typeface="Trebuchet MS" pitchFamily="34" charset="0"/>
              </a:rPr>
              <a:t> – McAfee Event Formats for custom log settings.</a:t>
            </a:r>
            <a:r>
              <a:rPr lang="en-US" baseline="0" dirty="0" smtClean="0">
                <a:latin typeface="Trebuchet MS" pitchFamily="34" charset="0"/>
              </a:rPr>
              <a:t> The purpose of MEF is to provide a means for an external program to insert events into the Receiver's database. One example is an output plug-in for Barnyard using Snort's unified (fast) output.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r>
              <a:rPr lang="en-US" b="1" baseline="0" dirty="0" smtClean="0"/>
              <a:t>CEF</a:t>
            </a:r>
            <a:r>
              <a:rPr lang="en-US" b="0" baseline="0" dirty="0" smtClean="0"/>
              <a:t> – CEF is the ArcSight Common Event Format. Using this format allows for parsing of events that are in this format already either by the device or an ArcSight event being sent to the McAfee SIEM</a:t>
            </a:r>
            <a:r>
              <a:rPr lang="en-US" b="0" baseline="0" dirty="0" smtClean="0"/>
              <a:t>.</a:t>
            </a:r>
          </a:p>
          <a:p>
            <a:endParaRPr lang="en-US" dirty="0"/>
          </a:p>
          <a:p>
            <a:r>
              <a:rPr lang="en-US" b="1" dirty="0">
                <a:latin typeface="Arial" charset="0"/>
              </a:rPr>
              <a:t>WMI</a:t>
            </a:r>
            <a:r>
              <a:rPr lang="en-US" dirty="0">
                <a:latin typeface="Arial" charset="0"/>
              </a:rPr>
              <a:t> – WMI is the Microsoft implementation of Web-Based Enterprise Management (WBEM) as defined by the Distributed Management Task Force (DMTF). It is the primary management technology for Windows operating systems, permitting management information to be shared between management applications. The ability to obtain management data from remote computers is what makes WMI useful. WMI event logs are setup as a data source and sent through the Receiver. The Receiver polls the Windows server on a set interval and collects the events. The WMI collector can collect events from any event log on the windows box. By default, the Receiver will collect security, administration and event logs. You have the ability to enter other log files, such as Directory Service, Exchange, etc. The event log data gets collected in the packet data and can be viewed through the event table details.</a:t>
            </a:r>
          </a:p>
          <a:p>
            <a:endParaRPr lang="en-US" dirty="0" smtClean="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501059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b="1" dirty="0" smtClean="0">
                <a:latin typeface="Arial" charset="0"/>
              </a:rPr>
              <a:t>Syslog or CEF protocol</a:t>
            </a:r>
            <a:r>
              <a:rPr lang="en-US" dirty="0" smtClean="0">
                <a:latin typeface="Arial" charset="0"/>
              </a:rPr>
              <a:t> - The syslog relay and Host Name fields will be available. Select syslog-ng if this data source is listening for a syslog-ng server that is forwarding events from devices that it may be monitoring to the Receiver. Only enter a host name if the syslog-ng server is forwarding events using the host name rather than the IP address. If you click on the Lookup button, a DNS lookup will be performed to get the host name from the IP address used for the data source. For details regarding setting up the data sources required to receive this data, refer to Separating Data Received Via Syslog-NG section.</a:t>
            </a:r>
          </a:p>
          <a:p>
            <a:r>
              <a:rPr lang="en-US" dirty="0" smtClean="0">
                <a:latin typeface="Arial" charset="0"/>
              </a:rPr>
              <a:t> </a:t>
            </a:r>
          </a:p>
          <a:p>
            <a:r>
              <a:rPr lang="en-US" b="1" dirty="0" smtClean="0">
                <a:latin typeface="Arial" charset="0"/>
              </a:rPr>
              <a:t>Check Point (OPSEC Protocol)</a:t>
            </a:r>
            <a:r>
              <a:rPr lang="en-US" dirty="0" smtClean="0">
                <a:latin typeface="Arial" charset="0"/>
              </a:rPr>
              <a:t> - The Device Type, Port, Use Authentication, Application Name, Activation Key, and Use Encryption fields are available for additional</a:t>
            </a:r>
          </a:p>
          <a:p>
            <a:r>
              <a:rPr lang="en-US" dirty="0" smtClean="0">
                <a:latin typeface="Arial" charset="0"/>
              </a:rPr>
              <a:t>configuration.</a:t>
            </a:r>
          </a:p>
          <a:p>
            <a:r>
              <a:rPr lang="en-US" dirty="0" smtClean="0">
                <a:latin typeface="Arial" charset="0"/>
              </a:rPr>
              <a:t> </a:t>
            </a:r>
          </a:p>
          <a:p>
            <a:r>
              <a:rPr lang="en-US" b="1" dirty="0" smtClean="0">
                <a:latin typeface="Arial" charset="0"/>
              </a:rPr>
              <a:t>Cisco &gt; Cisco IDS (4.x + protocol)</a:t>
            </a:r>
            <a:r>
              <a:rPr lang="en-US" dirty="0" smtClean="0">
                <a:latin typeface="Arial" charset="0"/>
              </a:rPr>
              <a:t> - Add the Username and Password for the device, and select how often you want to query the device for events in the Interval field.</a:t>
            </a:r>
          </a:p>
          <a:p>
            <a:r>
              <a:rPr lang="en-US" dirty="0" smtClean="0">
                <a:latin typeface="Arial" charset="0"/>
              </a:rPr>
              <a:t> </a:t>
            </a:r>
          </a:p>
          <a:p>
            <a:r>
              <a:rPr lang="en-US" b="1" dirty="0" smtClean="0">
                <a:latin typeface="Arial" charset="0"/>
              </a:rPr>
              <a:t>ISS</a:t>
            </a:r>
            <a:r>
              <a:rPr lang="en-US" dirty="0" smtClean="0">
                <a:latin typeface="Arial" charset="0"/>
              </a:rPr>
              <a:t> - Add the Username, Password, and Interval.</a:t>
            </a:r>
          </a:p>
          <a:p>
            <a:r>
              <a:rPr lang="en-US" dirty="0" smtClean="0">
                <a:latin typeface="Arial" charset="0"/>
              </a:rPr>
              <a:t> </a:t>
            </a:r>
          </a:p>
          <a:p>
            <a:r>
              <a:rPr lang="en-US" b="1" dirty="0" smtClean="0">
                <a:latin typeface="Arial" charset="0"/>
              </a:rPr>
              <a:t>Microsoft &gt; WMI Event Log</a:t>
            </a:r>
            <a:r>
              <a:rPr lang="en-US" dirty="0" smtClean="0">
                <a:latin typeface="Arial" charset="0"/>
              </a:rPr>
              <a:t> - Fill in the NetBIOS Name, Username, Password, Event </a:t>
            </a:r>
            <a:r>
              <a:rPr lang="en-US" dirty="0" smtClean="0">
                <a:latin typeface="Arial" charset="0"/>
              </a:rPr>
              <a:t>Logs, Interval, </a:t>
            </a:r>
            <a:r>
              <a:rPr lang="en-US" dirty="0" smtClean="0">
                <a:latin typeface="Arial" charset="0"/>
              </a:rPr>
              <a:t>and Version. When entering additional event log names, keep in mind that they are case sensitive, must be separated by a comma, and shouldn’t have spaces between them.  Administrative or backup operator privileges are required for WMI event logs</a:t>
            </a:r>
            <a:r>
              <a:rPr lang="en-US" dirty="0" smtClean="0">
                <a:latin typeface="Arial" charset="0"/>
              </a:rPr>
              <a:t>.</a:t>
            </a:r>
          </a:p>
          <a:p>
            <a:endParaRPr lang="en-US" dirty="0">
              <a:latin typeface="Arial" charset="0"/>
            </a:endParaRPr>
          </a:p>
          <a:p>
            <a:r>
              <a:rPr lang="en-US" i="1" dirty="0" smtClean="0">
                <a:latin typeface="Arial" charset="0"/>
              </a:rPr>
              <a:t>Continued on next page</a:t>
            </a:r>
            <a:endParaRPr lang="en-US" i="1" dirty="0" smtClean="0">
              <a:latin typeface="Arial" charset="0"/>
            </a:endParaRPr>
          </a:p>
          <a:p>
            <a:r>
              <a:rPr lang="en-US" b="1" dirty="0" smtClean="0">
                <a:latin typeface="Arial" charset="0"/>
              </a:rPr>
              <a:t>	</a:t>
            </a:r>
            <a:r>
              <a:rPr lang="en-US" dirty="0" smtClean="0">
                <a:latin typeface="Arial" charset="0"/>
              </a:rPr>
              <a:t> </a:t>
            </a:r>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4194466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28600" y="304800"/>
            <a:ext cx="6858000" cy="8994648"/>
          </a:xfrm>
        </p:spPr>
        <p:txBody>
          <a:bodyPr/>
          <a:lstStyle/>
          <a:p>
            <a:r>
              <a:rPr lang="en-US" b="1" dirty="0">
                <a:latin typeface="Arial" charset="0"/>
              </a:rPr>
              <a:t>Netflow</a:t>
            </a:r>
            <a:r>
              <a:rPr lang="en-US" dirty="0">
                <a:latin typeface="Arial" charset="0"/>
              </a:rPr>
              <a:t> - Select the Port and click on Enable Forwarding if desired. Add the Forwarding IP Address and Forwarding Port. Enabling forwarding is useful if you wish to forward your event data to a syslog or SNMP sever. To enable forwarding, check the Enable Forwarding checkbox provided. Then enter the forwarding IP address and forwarding port in the field provided. </a:t>
            </a:r>
          </a:p>
          <a:p>
            <a:r>
              <a:rPr lang="en-US" dirty="0">
                <a:latin typeface="Arial" charset="0"/>
              </a:rPr>
              <a:t> </a:t>
            </a:r>
          </a:p>
          <a:p>
            <a:r>
              <a:rPr lang="en-US" b="1" dirty="0">
                <a:latin typeface="Arial" charset="0"/>
              </a:rPr>
              <a:t>McAfee SNMP</a:t>
            </a:r>
            <a:r>
              <a:rPr lang="en-US" dirty="0">
                <a:latin typeface="Arial" charset="0"/>
              </a:rPr>
              <a:t> - Select Authentication Mode and Require SNMP v3 if desired. In the Generic Rule Assignment field, choose the location where the auto learned rules triggered from the data source are going to be saved. Add Community, Username, and Password.</a:t>
            </a:r>
          </a:p>
          <a:p>
            <a:r>
              <a:rPr lang="en-US" b="1" dirty="0">
                <a:latin typeface="Arial" charset="0"/>
              </a:rPr>
              <a:t>	</a:t>
            </a:r>
            <a:r>
              <a:rPr lang="en-US" dirty="0">
                <a:latin typeface="Arial" charset="0"/>
              </a:rPr>
              <a:t> </a:t>
            </a:r>
          </a:p>
          <a:p>
            <a:r>
              <a:rPr lang="en-US" b="1" dirty="0">
                <a:latin typeface="Arial" charset="0"/>
              </a:rPr>
              <a:t>SDEE</a:t>
            </a:r>
            <a:r>
              <a:rPr lang="en-US" dirty="0">
                <a:latin typeface="Arial" charset="0"/>
              </a:rPr>
              <a:t> - Select Port, Interval, and whether or not to use SSL I Proxy. Add URI, Username, Password, Proxy IP Address, Proxy Port, Proxy Username, and Proxy Password. If the connection times out, you may need to add the receiver as an allowed host on the Cisco device. To do so, select IPS Manager &gt; Sensor Setup &gt; Allowed Hosts/Network &gt; Add Receiver and enter the IP address of the Receiver in the Add Receiver section.</a:t>
            </a:r>
          </a:p>
          <a:p>
            <a:endParaRPr lang="en-US" dirty="0"/>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98515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
        <p:nvSpPr>
          <p:cNvPr id="8" name="Slide Image Placeholder 7"/>
          <p:cNvSpPr>
            <a:spLocks noGrp="1" noRot="1" noChangeAspect="1"/>
          </p:cNvSpPr>
          <p:nvPr>
            <p:ph type="sldImg"/>
          </p:nvPr>
        </p:nvSpPr>
        <p:spPr>
          <a:xfrm>
            <a:off x="228600" y="228600"/>
            <a:ext cx="6865938" cy="5148263"/>
          </a:xfrm>
        </p:spPr>
      </p:sp>
      <p:sp>
        <p:nvSpPr>
          <p:cNvPr id="9" name="Notes Placeholder 8"/>
          <p:cNvSpPr>
            <a:spLocks noGrp="1"/>
          </p:cNvSpPr>
          <p:nvPr>
            <p:ph type="body" idx="1"/>
          </p:nvPr>
        </p:nvSpPr>
        <p:spPr/>
        <p:txBody>
          <a:bodyPr>
            <a:normAutofit/>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pPr marL="0" indent="0">
              <a:buNone/>
            </a:pPr>
            <a:r>
              <a:rPr lang="en-US" dirty="0" smtClean="0"/>
              <a:t>The auto-learn feature provides the capability for the system to learn data sources automatically. It enables you to open the firewall on the Receiver for a designated period of time so the system can learn a set of unknown </a:t>
            </a:r>
            <a:r>
              <a:rPr lang="en-US" sz="1000" b="0" i="0" u="none" strike="noStrike" kern="1200" dirty="0" smtClean="0">
                <a:solidFill>
                  <a:schemeClr val="tx1"/>
                </a:solidFill>
                <a:effectLst/>
                <a:latin typeface="+mn-lt"/>
                <a:ea typeface="+mn-ea"/>
                <a:cs typeface="+mn-cs"/>
              </a:rPr>
              <a:t>IP</a:t>
            </a:r>
            <a:r>
              <a:rPr lang="en-US" dirty="0" smtClean="0"/>
              <a:t> addresses, which you can then add to the system as data sources</a:t>
            </a:r>
            <a:r>
              <a:rPr lang="en-US" dirty="0" smtClean="0"/>
              <a:t>.  Once auto-learning has been enabled, the process</a:t>
            </a:r>
            <a:r>
              <a:rPr lang="en-US" baseline="0" dirty="0" smtClean="0"/>
              <a:t> will occur for the period of time you specified in the settings.</a:t>
            </a:r>
            <a:r>
              <a:rPr lang="en-US" dirty="0" smtClean="0"/>
              <a:t> </a:t>
            </a:r>
            <a:endParaRPr lang="en-US" dirty="0" smtClean="0"/>
          </a:p>
          <a:p>
            <a:pPr marL="0" indent="0">
              <a:buNone/>
            </a:pPr>
            <a:endParaRPr lang="en-US" dirty="0" smtClean="0"/>
          </a:p>
          <a:p>
            <a:pPr marL="224325" indent="-224325">
              <a:buAutoNum type="arabicPeriod"/>
            </a:pPr>
            <a:r>
              <a:rPr lang="en-US" dirty="0" smtClean="0"/>
              <a:t>Access the Data Sources screen (Receiver Properties &gt; Data Sources).</a:t>
            </a:r>
          </a:p>
          <a:p>
            <a:pPr marL="224325" indent="-224325">
              <a:buAutoNum type="arabicPeriod" startAt="2"/>
            </a:pPr>
            <a:r>
              <a:rPr lang="en-US" dirty="0" smtClean="0"/>
              <a:t>Click on the Auto Learn button at the bottom of the Data Sources screen. The Auto Learn dialog will open.</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4782891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b="1" dirty="0" smtClean="0"/>
              <a:t>Enable / Disable </a:t>
            </a:r>
            <a:r>
              <a:rPr lang="en-US" dirty="0" smtClean="0"/>
              <a:t>– Enable</a:t>
            </a:r>
            <a:r>
              <a:rPr lang="en-US" baseline="0" dirty="0" smtClean="0"/>
              <a:t> or disable the auto learn feature for desired protocol for the stated number of hours. When time expires, the auto learn table will be populated with the addresses found and the feature disabled until activated again. You can also view the list of discovered sources by disabling auto-learn at any time before the time period expired.</a:t>
            </a:r>
          </a:p>
          <a:p>
            <a:endParaRPr lang="en-US" baseline="0" dirty="0" smtClean="0"/>
          </a:p>
          <a:p>
            <a:r>
              <a:rPr lang="en-US" baseline="0" dirty="0" smtClean="0"/>
              <a:t>The IP Address table lists the addresses found through the auto-learn process. </a:t>
            </a:r>
          </a:p>
          <a:p>
            <a:endParaRPr lang="en-US" baseline="0" dirty="0" smtClean="0"/>
          </a:p>
          <a:p>
            <a:r>
              <a:rPr lang="en-US" baseline="0" dirty="0" smtClean="0"/>
              <a:t>You then select each IP address and then Add. This will bring up the add data source dialogue and fill it in as appropriate for the type of data source the address refers to</a:t>
            </a:r>
            <a:r>
              <a:rPr lang="en-US" baseline="0" dirty="0" smtClean="0"/>
              <a:t>.  You can make changes to the settings if desired.</a:t>
            </a:r>
            <a:endParaRPr lang="en-US" baseline="0" dirty="0" smtClean="0"/>
          </a:p>
          <a:p>
            <a:endParaRPr lang="en-US" baseline="0" dirty="0" smtClean="0"/>
          </a:p>
          <a:p>
            <a:r>
              <a:rPr lang="en-US" baseline="0" dirty="0" smtClean="0"/>
              <a:t>You can also multi-select devices and add them as individual or client data sources.</a:t>
            </a:r>
          </a:p>
          <a:p>
            <a:endParaRPr lang="en-US" baseline="0" dirty="0" smtClean="0"/>
          </a:p>
          <a:p>
            <a:r>
              <a:rPr lang="en-US" baseline="0" dirty="0" smtClean="0"/>
              <a:t>Data Sources found through auto learn must be confirmed by an administrator in order to be active within the system. If the data sources are not confirmed and set up by the administrator, they will not be processed by the receiver. This prevents malicious activity with auto-learning of data sources by individuals.</a:t>
            </a:r>
            <a:endParaRPr lang="en-US" dirty="0" smtClean="0"/>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8028875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5715385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a:xfrm>
            <a:off x="228600" y="5413248"/>
            <a:ext cx="6858000" cy="4035552"/>
          </a:xfrm>
        </p:spPr>
        <p:txBody>
          <a:bodyPr/>
          <a:lstStyle/>
          <a:p>
            <a:r>
              <a:rPr lang="en-US" sz="1000" dirty="0" smtClean="0"/>
              <a:t>WMI event logs are setup as a data source and sent through the Receiver. The Receiver polls the Windows server on a set interval and collects the events. </a:t>
            </a:r>
          </a:p>
          <a:p>
            <a:endParaRPr lang="en-US" sz="1000" dirty="0" smtClean="0"/>
          </a:p>
          <a:p>
            <a:r>
              <a:rPr lang="en-US" sz="1000" dirty="0" smtClean="0"/>
              <a:t>The WMI collector can collect events from any event log on the windows box. By default, the Receiver will collect security, administration and event logs. </a:t>
            </a:r>
          </a:p>
          <a:p>
            <a:endParaRPr lang="en-US" sz="1000" dirty="0" smtClean="0"/>
          </a:p>
          <a:p>
            <a:r>
              <a:rPr lang="en-US" sz="1000" dirty="0" smtClean="0"/>
              <a:t>You have the ability to enter other log files, such as Directory Service, Exchange, etc. The event log data gets collected in the packet data and can be viewed through the event table details.</a:t>
            </a:r>
          </a:p>
          <a:p>
            <a:pPr marL="0" indent="0">
              <a:buNone/>
            </a:pPr>
            <a:endParaRPr lang="en-US" baseline="0" dirty="0" smtClean="0"/>
          </a:p>
          <a:p>
            <a:pPr marL="0" indent="0">
              <a:buNone/>
            </a:pPr>
            <a:r>
              <a:rPr lang="en-US" baseline="0" dirty="0" smtClean="0"/>
              <a:t>To this:</a:t>
            </a:r>
          </a:p>
          <a:p>
            <a:pPr marL="224325" indent="-224325">
              <a:buAutoNum type="arabicPeriod"/>
            </a:pPr>
            <a:r>
              <a:rPr lang="en-US" baseline="0" dirty="0" smtClean="0"/>
              <a:t>Go to the Add Data Source menu</a:t>
            </a:r>
          </a:p>
          <a:p>
            <a:pPr marL="224325" indent="-224325">
              <a:buAutoNum type="arabicPeriod"/>
            </a:pPr>
            <a:r>
              <a:rPr lang="en-US" baseline="0" dirty="0" smtClean="0"/>
              <a:t>Set Data Source Vendor: Microsoft</a:t>
            </a:r>
          </a:p>
          <a:p>
            <a:pPr marL="224325" indent="-224325">
              <a:buAutoNum type="arabicPeriod"/>
            </a:pPr>
            <a:r>
              <a:rPr lang="en-US" baseline="0" dirty="0" smtClean="0"/>
              <a:t>Set Data Source Model: WMI Event Log</a:t>
            </a:r>
          </a:p>
          <a:p>
            <a:pPr marL="224325" indent="-224325">
              <a:buAutoNum type="arabicPeriod"/>
            </a:pPr>
            <a:r>
              <a:rPr lang="en-US" baseline="0" dirty="0" smtClean="0"/>
              <a:t>Data Format and Retrieval leave as default</a:t>
            </a:r>
          </a:p>
          <a:p>
            <a:pPr marL="224325" indent="-224325">
              <a:buAutoNum type="arabicPeriod"/>
            </a:pPr>
            <a:r>
              <a:rPr lang="en-US" baseline="0" dirty="0" smtClean="0"/>
              <a:t>Enabled – Click on Parsing, Logging, and SNMP Trap as appropriate. This setting dictates whether or not the data will be processed, and in what manner.</a:t>
            </a:r>
          </a:p>
          <a:p>
            <a:pPr marL="224325" indent="-224325">
              <a:buAutoNum type="arabicPeriod"/>
            </a:pPr>
            <a:r>
              <a:rPr lang="en-US" baseline="0" dirty="0" smtClean="0"/>
              <a:t>Name – Descriptive name for data source, will appear in the logical grouping tree.</a:t>
            </a:r>
          </a:p>
          <a:p>
            <a:pPr marL="224325" indent="-224325">
              <a:buAutoNum type="arabicPeriod"/>
            </a:pPr>
            <a:r>
              <a:rPr lang="en-US" baseline="0" dirty="0" smtClean="0"/>
              <a:t>IP Address – IP Address of this data source device</a:t>
            </a:r>
          </a:p>
          <a:p>
            <a:pPr marL="224325" indent="-224325">
              <a:buAutoNum type="arabicPeriod"/>
            </a:pPr>
            <a:r>
              <a:rPr lang="en-US" baseline="0" dirty="0" smtClean="0"/>
              <a:t>NetBIOS Name – NetBIOS name for this windows server.</a:t>
            </a:r>
          </a:p>
          <a:p>
            <a:pPr marL="224325" indent="-224325">
              <a:buAutoNum type="arabicPeriod"/>
            </a:pPr>
            <a:r>
              <a:rPr lang="en-US" baseline="0" dirty="0" smtClean="0"/>
              <a:t>Username / Password</a:t>
            </a:r>
          </a:p>
          <a:p>
            <a:pPr marL="224325" indent="-224325">
              <a:buAutoNum type="arabicPeriod"/>
            </a:pPr>
            <a:r>
              <a:rPr lang="en-US" baseline="0" dirty="0" smtClean="0"/>
              <a:t>Event Logs – Logs data is to be retrieved from. These names are case sensitive.</a:t>
            </a:r>
          </a:p>
          <a:p>
            <a:pPr marL="224325" indent="-224325">
              <a:buAutoNum type="arabicPeriod"/>
            </a:pPr>
            <a:r>
              <a:rPr lang="en-US" baseline="0" dirty="0" smtClean="0"/>
              <a:t>Interval – Set the WMI polling interval</a:t>
            </a:r>
          </a:p>
          <a:p>
            <a:pPr marL="224325" indent="-224325">
              <a:buAutoNum type="arabicPeriod"/>
            </a:pPr>
            <a:r>
              <a:rPr lang="en-US" baseline="0" dirty="0" smtClean="0"/>
              <a:t>Use RPC – Check if RPC is to be utilized (not likely)</a:t>
            </a:r>
          </a:p>
          <a:p>
            <a:pPr marL="224325" indent="-224325">
              <a:buAutoNum type="arabicPeriod"/>
            </a:pPr>
            <a:r>
              <a:rPr lang="en-US" baseline="0" dirty="0" smtClean="0"/>
              <a:t>Client data sources can be set to match on either type or IP. </a:t>
            </a:r>
          </a:p>
          <a:p>
            <a:pPr marL="224325" indent="-224325">
              <a:buAutoNum type="arabicPeriod"/>
            </a:pPr>
            <a:r>
              <a:rPr lang="en-US" baseline="0" dirty="0" smtClean="0"/>
              <a:t>Interface – Allows for control of the interface settings on the receiver.</a:t>
            </a:r>
          </a:p>
          <a:p>
            <a:pPr marL="224325" indent="-224325">
              <a:buAutoNum type="arabicPeriod"/>
            </a:pPr>
            <a:endParaRPr lang="en-US" dirty="0" smtClean="0"/>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0514129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pPr marL="224325" indent="-224325">
              <a:buAutoNum type="arabicPeriod"/>
            </a:pPr>
            <a:r>
              <a:rPr lang="en-US" baseline="0" dirty="0" smtClean="0"/>
              <a:t>Data Source Vendor – UNIX</a:t>
            </a:r>
          </a:p>
          <a:p>
            <a:pPr marL="224325" indent="-224325">
              <a:buAutoNum type="arabicPeriod"/>
            </a:pPr>
            <a:r>
              <a:rPr lang="en-US" baseline="0" dirty="0" smtClean="0"/>
              <a:t>Data Source Model – UNIX OS or Linux (ASP)</a:t>
            </a:r>
          </a:p>
          <a:p>
            <a:pPr marL="224325" indent="-224325">
              <a:buAutoNum type="arabicPeriod"/>
            </a:pPr>
            <a:r>
              <a:rPr lang="en-US" baseline="0" dirty="0" smtClean="0"/>
              <a:t>Data Format / Retrieval: Default</a:t>
            </a:r>
          </a:p>
          <a:p>
            <a:pPr marL="224325" indent="-224325">
              <a:buAutoNum type="arabicPeriod"/>
            </a:pPr>
            <a:r>
              <a:rPr lang="en-US" baseline="0" dirty="0" smtClean="0"/>
              <a:t>Enable Parsing / Logging / SNMP Trap as appropriate</a:t>
            </a:r>
          </a:p>
          <a:p>
            <a:pPr marL="224325" indent="-224325">
              <a:buAutoNum type="arabicPeriod"/>
            </a:pPr>
            <a:r>
              <a:rPr lang="en-US" baseline="0" dirty="0" smtClean="0"/>
              <a:t>Name – Name for this data source which will appear in the logical grouping</a:t>
            </a:r>
          </a:p>
          <a:p>
            <a:pPr marL="224325" indent="-224325">
              <a:buAutoNum type="arabicPeriod"/>
            </a:pPr>
            <a:r>
              <a:rPr lang="en-US" baseline="0" dirty="0" smtClean="0"/>
              <a:t>IP Address – IP Address that will appear in the Logical Groupings</a:t>
            </a:r>
          </a:p>
          <a:p>
            <a:pPr marL="224325" indent="-224325">
              <a:buAutoNum type="arabicPeriod"/>
            </a:pPr>
            <a:r>
              <a:rPr lang="en-US" baseline="0" dirty="0" smtClean="0"/>
              <a:t>Hostname – Lookup or manually enter host name for this data source</a:t>
            </a:r>
          </a:p>
          <a:p>
            <a:pPr marL="224325" indent="-224325">
              <a:buAutoNum type="arabicPeriod"/>
            </a:pPr>
            <a:r>
              <a:rPr lang="en-US" baseline="0" dirty="0" smtClean="0"/>
              <a:t>Syslog Relay – If you are using syslog-ng for example, you will need to set the syslog relay.</a:t>
            </a:r>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316452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Netflow, Cisco &gt; ASA NSEL - Select the Port and click on Enable Forwarding if desired. Add the Forwarding IP Address and Forwarding Port. Enabling forwarding is useful if you wish to forward your event data to a syslog or SNMP sever. To enable forwarding, check the Enable Forwarding checkbox provided. Then enter the forwarding IP address and forwarding port in the field provided.</a:t>
            </a: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1972253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b="1" dirty="0" smtClean="0"/>
              <a:t>Accessing VA Features</a:t>
            </a:r>
          </a:p>
          <a:p>
            <a:r>
              <a:rPr lang="en-US" dirty="0" smtClean="0"/>
              <a:t>To configure communication parameters, schedule parameters to dictate how often data should be retrieved, and modify event severity calculations, you need to access the Vulnerability Assessment screen as follows:</a:t>
            </a:r>
          </a:p>
          <a:p>
            <a:r>
              <a:rPr lang="en-US" dirty="0" smtClean="0"/>
              <a:t>1.</a:t>
            </a:r>
            <a:r>
              <a:rPr lang="en-US" baseline="0" dirty="0" smtClean="0"/>
              <a:t>  </a:t>
            </a:r>
            <a:r>
              <a:rPr lang="en-US" dirty="0" smtClean="0"/>
              <a:t>Select the Receiver that will receive the VA data on the System Navigation Tree.	</a:t>
            </a:r>
          </a:p>
          <a:p>
            <a:r>
              <a:rPr lang="en-US" dirty="0" smtClean="0"/>
              <a:t>2.</a:t>
            </a:r>
            <a:r>
              <a:rPr lang="en-US" baseline="0" dirty="0" smtClean="0"/>
              <a:t>  </a:t>
            </a:r>
            <a:r>
              <a:rPr lang="en-US" dirty="0" smtClean="0"/>
              <a:t>Click on the Properties icon in the Actions Toolbar. The Receiver Properties screen will open.	</a:t>
            </a:r>
          </a:p>
          <a:p>
            <a:r>
              <a:rPr lang="en-US" dirty="0" smtClean="0"/>
              <a:t>3.</a:t>
            </a:r>
            <a:r>
              <a:rPr lang="en-US" baseline="0" dirty="0" smtClean="0"/>
              <a:t>  </a:t>
            </a:r>
            <a:r>
              <a:rPr lang="en-US" dirty="0" smtClean="0"/>
              <a:t>Click on the Vulnerability Assessment option on the Receiver Properties menu. The Vulnerability Assessment screen will open listing the configured VA sources on the system. 	</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8346285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pPr marL="22860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dirty="0" smtClean="0"/>
              <a:t>The McAfee rules team maintains a rules file that maps a McAfee </a:t>
            </a:r>
            <a:r>
              <a:rPr lang="en-US" dirty="0" smtClean="0"/>
              <a:t>signature ID </a:t>
            </a:r>
            <a:r>
              <a:rPr lang="en-US" dirty="0" smtClean="0"/>
              <a:t>to a VIN to one or more references to a CVE ID, BugTraq ID,OSVDB ID, and/or Secunia ID.  These vendors report CVE and BugTraq IDs in their vulnerabilities; therefore, CVE and BugTraq IDs are included in each release.</a:t>
            </a:r>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2915405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effectLst/>
              </a:rPr>
              <a:t>To add a VA source, do the following:</a:t>
            </a:r>
          </a:p>
          <a:p>
            <a:pPr marL="228600" lvl="1" indent="0">
              <a:buNone/>
            </a:pPr>
            <a:r>
              <a:rPr lang="en-US" sz="1000" kern="1200" dirty="0" smtClean="0">
                <a:solidFill>
                  <a:schemeClr val="tx1"/>
                </a:solidFill>
                <a:effectLst/>
                <a:latin typeface="+mn-lt"/>
                <a:ea typeface="+mn-ea"/>
                <a:cs typeface="+mn-cs"/>
              </a:rPr>
              <a:t>1.  </a:t>
            </a:r>
            <a:r>
              <a:rPr lang="en-US" dirty="0" smtClean="0">
                <a:effectLst/>
              </a:rPr>
              <a:t>Access the </a:t>
            </a:r>
            <a:r>
              <a:rPr lang="en-US" i="1" dirty="0" smtClean="0">
                <a:effectLst/>
              </a:rPr>
              <a:t>Asset Manager</a:t>
            </a:r>
            <a:r>
              <a:rPr lang="en-US" dirty="0" smtClean="0">
                <a:effectLst/>
              </a:rPr>
              <a:t> screen by clicking on the </a:t>
            </a:r>
            <a:r>
              <a:rPr lang="en-US" i="1" dirty="0" smtClean="0">
                <a:effectLst/>
              </a:rPr>
              <a:t>Asset Manager</a:t>
            </a:r>
            <a:r>
              <a:rPr lang="en-US" dirty="0" smtClean="0">
                <a:effectLst/>
              </a:rPr>
              <a:t> quick launch icon ().</a:t>
            </a:r>
          </a:p>
          <a:p>
            <a:pPr marL="228600" lvl="1" indent="0">
              <a:buNone/>
            </a:pPr>
            <a:r>
              <a:rPr lang="en-US" sz="1000" kern="1200" dirty="0" smtClean="0">
                <a:solidFill>
                  <a:schemeClr val="tx1"/>
                </a:solidFill>
                <a:effectLst/>
                <a:latin typeface="+mn-lt"/>
                <a:ea typeface="+mn-ea"/>
                <a:cs typeface="+mn-cs"/>
              </a:rPr>
              <a:t>2.  </a:t>
            </a:r>
            <a:r>
              <a:rPr lang="en-US" dirty="0" smtClean="0">
                <a:effectLst/>
              </a:rPr>
              <a:t>Click on the </a:t>
            </a:r>
            <a:r>
              <a:rPr lang="en-US" i="1" dirty="0" smtClean="0">
                <a:effectLst/>
              </a:rPr>
              <a:t>Vulnerability Assessment</a:t>
            </a:r>
            <a:r>
              <a:rPr lang="en-US" dirty="0" smtClean="0">
                <a:effectLst/>
              </a:rPr>
              <a:t> tab. A tree showing the Receivers on the system with their current VA sources, will open.</a:t>
            </a:r>
          </a:p>
          <a:p>
            <a:endParaRPr lang="en-US" dirty="0" smtClean="0">
              <a:latin typeface="Arial" charset="0"/>
            </a:endParaRPr>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4655730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latin typeface="Arial" charset="0"/>
              </a:rPr>
              <a:t>To configure the communication and schedule parameters, do the following:</a:t>
            </a:r>
          </a:p>
          <a:p>
            <a:pPr marL="571500" lvl="1" indent="-228600">
              <a:buFont typeface="+mj-lt"/>
              <a:buAutoNum type="arabicPeriod"/>
            </a:pPr>
            <a:r>
              <a:rPr lang="en-US" dirty="0" smtClean="0">
                <a:latin typeface="Arial" charset="0"/>
              </a:rPr>
              <a:t>Click on the </a:t>
            </a:r>
            <a:r>
              <a:rPr lang="en-US" i="1" dirty="0" smtClean="0">
                <a:latin typeface="Arial" charset="0"/>
              </a:rPr>
              <a:t>Vulnerability Assessment </a:t>
            </a:r>
            <a:r>
              <a:rPr lang="en-US" dirty="0" smtClean="0">
                <a:latin typeface="Arial" charset="0"/>
              </a:rPr>
              <a:t>option on the </a:t>
            </a:r>
            <a:r>
              <a:rPr lang="en-US" i="1" dirty="0" smtClean="0">
                <a:latin typeface="Arial" charset="0"/>
              </a:rPr>
              <a:t>Receiver Properties </a:t>
            </a:r>
            <a:r>
              <a:rPr lang="en-US" dirty="0" smtClean="0">
                <a:latin typeface="Arial" charset="0"/>
              </a:rPr>
              <a:t>menu. The </a:t>
            </a:r>
            <a:r>
              <a:rPr lang="en-US" i="1" dirty="0" smtClean="0">
                <a:latin typeface="Arial" charset="0"/>
              </a:rPr>
              <a:t>Vulnerability Assessment </a:t>
            </a:r>
            <a:r>
              <a:rPr lang="en-US" dirty="0" smtClean="0">
                <a:latin typeface="Arial" charset="0"/>
              </a:rPr>
              <a:t>screen opens.</a:t>
            </a:r>
          </a:p>
          <a:p>
            <a:pPr marL="571500" lvl="1" indent="-228600">
              <a:buFont typeface="+mj-lt"/>
              <a:buAutoNum type="arabicPeriod"/>
            </a:pPr>
            <a:r>
              <a:rPr lang="en-US" dirty="0" smtClean="0">
                <a:latin typeface="Arial" charset="0"/>
              </a:rPr>
              <a:t>Click on Add. The Add Vulnerability Assessment Source dialog opens.</a:t>
            </a:r>
          </a:p>
          <a:p>
            <a:endParaRPr lang="en-US" dirty="0" smtClean="0"/>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977293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
        <p:nvSpPr>
          <p:cNvPr id="6" name="Slide Image Placeholder 5"/>
          <p:cNvSpPr>
            <a:spLocks noGrp="1" noRot="1" noChangeAspect="1"/>
          </p:cNvSpPr>
          <p:nvPr>
            <p:ph type="sldImg"/>
          </p:nvPr>
        </p:nvSpPr>
        <p:spPr>
          <a:xfrm>
            <a:off x="228600" y="228600"/>
            <a:ext cx="6865938" cy="5148263"/>
          </a:xfrm>
        </p:spPr>
      </p:sp>
      <p:sp>
        <p:nvSpPr>
          <p:cNvPr id="7" name="Notes Placeholder 6"/>
          <p:cNvSpPr>
            <a:spLocks noGrp="1"/>
          </p:cNvSpPr>
          <p:nvPr>
            <p:ph type="body" idx="1"/>
          </p:nvPr>
        </p:nvSpPr>
        <p:spPr/>
        <p:txBody>
          <a:bodyPr>
            <a:normAutofit/>
          </a:bodyPr>
          <a:lstStyle/>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effectLst/>
              </a:rPr>
              <a:t>Enable this </a:t>
            </a:r>
            <a:r>
              <a:rPr lang="en-US" sz="1000" b="0" i="0" u="none" strike="noStrike" kern="1200" dirty="0" smtClean="0">
                <a:solidFill>
                  <a:schemeClr val="tx1"/>
                </a:solidFill>
                <a:effectLst/>
                <a:latin typeface="+mn-lt"/>
                <a:ea typeface="+mn-ea"/>
                <a:cs typeface="+mn-cs"/>
              </a:rPr>
              <a:t>VA</a:t>
            </a:r>
            <a:r>
              <a:rPr lang="en-US" dirty="0" smtClean="0">
                <a:effectLst/>
              </a:rPr>
              <a:t> source by clicking on the </a:t>
            </a:r>
            <a:r>
              <a:rPr lang="en-US" i="1" dirty="0" smtClean="0">
                <a:effectLst/>
              </a:rPr>
              <a:t>Enable </a:t>
            </a:r>
            <a:r>
              <a:rPr lang="en-US" sz="1000" b="0" i="1" u="none" strike="noStrike" kern="1200" dirty="0" smtClean="0">
                <a:solidFill>
                  <a:schemeClr val="tx1"/>
                </a:solidFill>
                <a:effectLst/>
                <a:latin typeface="+mn-lt"/>
                <a:ea typeface="+mn-ea"/>
                <a:cs typeface="+mn-cs"/>
              </a:rPr>
              <a:t>VA</a:t>
            </a:r>
            <a:r>
              <a:rPr lang="en-US" i="1" dirty="0" smtClean="0">
                <a:effectLst/>
              </a:rPr>
              <a:t> Source</a:t>
            </a:r>
            <a:r>
              <a:rPr lang="en-US" dirty="0" smtClean="0">
                <a:effectLst/>
              </a:rPr>
              <a:t> checkbox. The enabled setting will dictate whether or not the Receiver will process data for this source. </a:t>
            </a:r>
          </a:p>
          <a:p>
            <a:endParaRPr lang="en-US" dirty="0" smtClean="0">
              <a:effectLst/>
            </a:endParaRPr>
          </a:p>
          <a:p>
            <a:pPr marL="224325" indent="-224325">
              <a:buFont typeface="+mj-lt"/>
              <a:buAutoNum type="arabicPeriod"/>
            </a:pPr>
            <a:r>
              <a:rPr lang="en-US" dirty="0" smtClean="0"/>
              <a:t>Enable this VA source by clicking on the Enable VA Source checkbox. The enabled setting will dictate whether or not the Receiver will process data for this source. If the Enable VA</a:t>
            </a:r>
          </a:p>
          <a:p>
            <a:pPr marL="224325" indent="-224325">
              <a:buFont typeface="+mj-lt"/>
              <a:buAutoNum type="arabicPeriod"/>
            </a:pPr>
            <a:r>
              <a:rPr lang="en-US" dirty="0" smtClean="0"/>
              <a:t>Source checkbox is unselected, the configuration settings for this data source will be saved on the ESM for further use, but the settings will not go to the Receiver when applying VA source settings.</a:t>
            </a:r>
          </a:p>
          <a:p>
            <a:pPr marL="224325" indent="-224325">
              <a:buFont typeface="+mj-lt"/>
              <a:buAutoNum type="arabicPeriod"/>
            </a:pPr>
            <a:r>
              <a:rPr lang="en-US" dirty="0" smtClean="0"/>
              <a:t>Select the VA source type in the VA Source Type combo box. The fields on the Add System Configuration Vulnerability Assessment Source dialog will change based on the source type selected.</a:t>
            </a:r>
          </a:p>
          <a:p>
            <a:pPr marL="514350" lvl="1" indent="-171450">
              <a:buFont typeface="Arial"/>
              <a:buChar char="•"/>
            </a:pPr>
            <a:r>
              <a:rPr lang="en-US" dirty="0" smtClean="0">
                <a:effectLst/>
              </a:rPr>
              <a:t>eEye REM - versions of REM events server = 3.7.9.1721</a:t>
            </a:r>
          </a:p>
          <a:p>
            <a:pPr lvl="2"/>
            <a:r>
              <a:rPr lang="en-US" sz="1200" kern="1200" baseline="0" dirty="0" smtClean="0">
                <a:solidFill>
                  <a:schemeClr val="tx1"/>
                </a:solidFill>
                <a:effectLst/>
                <a:latin typeface="+mn-lt"/>
                <a:ea typeface="+mn-ea"/>
                <a:cs typeface="+mn-cs"/>
              </a:rPr>
              <a:t> </a:t>
            </a:r>
            <a:r>
              <a:rPr lang="en-US" dirty="0" smtClean="0">
                <a:effectLst/>
              </a:rPr>
              <a:t>eEye Retina - versions of Retina = 5.13.0, Audits: 2400</a:t>
            </a:r>
            <a:endParaRPr lang="en-US" dirty="0" smtClean="0"/>
          </a:p>
          <a:p>
            <a:pPr marL="224325" indent="-224325">
              <a:buFont typeface="+mj-lt"/>
              <a:buAutoNum type="arabicPeriod"/>
            </a:pPr>
            <a:r>
              <a:rPr lang="en-US" dirty="0" smtClean="0">
                <a:latin typeface="Arial" charset="0"/>
              </a:rPr>
              <a:t>Once you have entered the information, you can test the connection by clicking on the </a:t>
            </a:r>
            <a:r>
              <a:rPr lang="en-US" i="1" dirty="0" smtClean="0">
                <a:latin typeface="Arial" charset="0"/>
              </a:rPr>
              <a:t>Connect </a:t>
            </a:r>
            <a:r>
              <a:rPr lang="en-US" dirty="0" smtClean="0">
                <a:latin typeface="Arial" charset="0"/>
              </a:rPr>
              <a:t>button at the bottom of the dialog for Nessus, Qualys, Rapid7, Lumension, nCircle, and Saint sources. Since eEye data are retrieved from the receiver (eEye does not support data retrieval from the source), you are not able to test the connection to the eEye source.</a:t>
            </a:r>
          </a:p>
          <a:p>
            <a:pPr marL="224325" indent="-224325">
              <a:buFont typeface="+mj-lt"/>
              <a:buAutoNum type="arabicPeriod"/>
            </a:pPr>
            <a:r>
              <a:rPr lang="en-US" dirty="0" smtClean="0">
                <a:latin typeface="Arial" charset="0"/>
              </a:rPr>
              <a:t>Click on the </a:t>
            </a:r>
            <a:r>
              <a:rPr lang="en-US" i="1" dirty="0" smtClean="0">
                <a:latin typeface="Arial" charset="0"/>
              </a:rPr>
              <a:t>OK </a:t>
            </a:r>
            <a:r>
              <a:rPr lang="en-US" dirty="0" smtClean="0">
                <a:latin typeface="Arial" charset="0"/>
              </a:rPr>
              <a:t>button at the bottom of the </a:t>
            </a:r>
            <a:r>
              <a:rPr lang="en-US" i="1" dirty="0" smtClean="0">
                <a:latin typeface="Arial" charset="0"/>
              </a:rPr>
              <a:t>Add Vulnerability Assessment Source </a:t>
            </a:r>
            <a:r>
              <a:rPr lang="en-US" dirty="0" smtClean="0">
                <a:latin typeface="Arial" charset="0"/>
              </a:rPr>
              <a:t>screen to save the new VA source on the ESM's database. The </a:t>
            </a:r>
            <a:r>
              <a:rPr lang="en-US" i="1" dirty="0" smtClean="0">
                <a:latin typeface="Arial" charset="0"/>
              </a:rPr>
              <a:t>Add Vulnerability Assessment Source </a:t>
            </a:r>
            <a:r>
              <a:rPr lang="en-US" dirty="0" smtClean="0">
                <a:latin typeface="Arial" charset="0"/>
              </a:rPr>
              <a:t>screen will close and the name will be added to the Vulnerability Assessment list. There will be yellow flag to the left of the name to indicate that the VA source needs to be written to the Receiver. </a:t>
            </a:r>
          </a:p>
          <a:p>
            <a:pPr marL="224325" indent="-224325">
              <a:buFont typeface="+mj-lt"/>
              <a:buAutoNum type="arabicPeriod"/>
            </a:pPr>
            <a:r>
              <a:rPr lang="en-US" dirty="0" smtClean="0">
                <a:latin typeface="Arial" charset="0"/>
              </a:rPr>
              <a:t>To write the Vulnerability Assessment Source settings to the Receiver, click on the </a:t>
            </a:r>
            <a:r>
              <a:rPr lang="en-US" i="1" dirty="0" smtClean="0">
                <a:latin typeface="Arial" charset="0"/>
              </a:rPr>
              <a:t>Write </a:t>
            </a:r>
            <a:r>
              <a:rPr lang="en-US" dirty="0" smtClean="0">
                <a:latin typeface="Arial" charset="0"/>
              </a:rPr>
              <a:t>button at the bottom of the </a:t>
            </a:r>
            <a:r>
              <a:rPr lang="en-US" i="1" dirty="0" smtClean="0">
                <a:latin typeface="Arial" charset="0"/>
              </a:rPr>
              <a:t>Vulnerability Assessment </a:t>
            </a:r>
            <a:r>
              <a:rPr lang="en-US" dirty="0" smtClean="0">
                <a:latin typeface="Arial" charset="0"/>
              </a:rPr>
              <a:t>screen.</a:t>
            </a:r>
            <a:endParaRPr lang="en-US" dirty="0" smtClean="0"/>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4090697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you select McAfee in the Vendor field and ePolicy Orchestrator (ePO) in the Model field, you can set up multiple McAfee ePO data sources all pointing to the same IP address with different names in the database name field. </a:t>
            </a:r>
            <a:r>
              <a:rPr lang="en-US" baseline="0" dirty="0" smtClean="0"/>
              <a:t> </a:t>
            </a:r>
            <a:r>
              <a:rPr lang="en-US" dirty="0" smtClean="0"/>
              <a:t>This allows you to set up as many ePO data sources as you choose and have them all point to a different database on your central server. </a:t>
            </a:r>
            <a:endParaRPr lang="en-US" baseline="0" dirty="0" smtClean="0"/>
          </a:p>
          <a:p>
            <a:endParaRPr lang="en-US" b="1" baseline="0" dirty="0" smtClean="0"/>
          </a:p>
          <a:p>
            <a:r>
              <a:rPr lang="en-US" b="1" baseline="0" dirty="0" smtClean="0"/>
              <a:t>Name</a:t>
            </a:r>
            <a:r>
              <a:rPr lang="en-US" baseline="0" dirty="0" smtClean="0"/>
              <a:t> – Name which the data source will show as in the tree and for reporting options.</a:t>
            </a:r>
          </a:p>
          <a:p>
            <a:r>
              <a:rPr lang="en-US" b="1" baseline="0" dirty="0" smtClean="0"/>
              <a:t>IP Address </a:t>
            </a:r>
            <a:r>
              <a:rPr lang="en-US" baseline="0" dirty="0" smtClean="0"/>
              <a:t>– IP Address of the ePO server.</a:t>
            </a:r>
          </a:p>
          <a:p>
            <a:r>
              <a:rPr lang="en-US" b="1" baseline="0" dirty="0" smtClean="0"/>
              <a:t>User ID / Password </a:t>
            </a:r>
            <a:r>
              <a:rPr lang="en-US" baseline="0" dirty="0" smtClean="0"/>
              <a:t>– Credentials granting access to the ePO database.</a:t>
            </a:r>
          </a:p>
          <a:p>
            <a:r>
              <a:rPr lang="en-US" b="1" baseline="0" dirty="0" smtClean="0"/>
              <a:t>Port</a:t>
            </a:r>
            <a:r>
              <a:rPr lang="en-US" baseline="0" dirty="0" smtClean="0"/>
              <a:t> – SQL Server port</a:t>
            </a:r>
          </a:p>
          <a:p>
            <a:r>
              <a:rPr lang="en-US" b="1" baseline="0" dirty="0" smtClean="0"/>
              <a:t>Database Name </a:t>
            </a:r>
            <a:r>
              <a:rPr lang="en-US" baseline="0" dirty="0" smtClean="0"/>
              <a:t>– Name of the ePO database</a:t>
            </a:r>
          </a:p>
          <a:p>
            <a:r>
              <a:rPr lang="en-US" b="1" baseline="0" dirty="0" smtClean="0"/>
              <a:t>Database Instance </a:t>
            </a:r>
            <a:r>
              <a:rPr lang="en-US" baseline="0" dirty="0" smtClean="0"/>
              <a:t>– If multiple database instances are running on a single server, the name of the instance you wish to connect to.</a:t>
            </a:r>
          </a:p>
          <a:p>
            <a:r>
              <a:rPr lang="en-US" b="1" baseline="0" dirty="0" smtClean="0"/>
              <a:t>Client Data Sources </a:t>
            </a:r>
            <a:r>
              <a:rPr lang="en-US" baseline="0" dirty="0" smtClean="0"/>
              <a:t>– Mandatory option to separate installed products into individual data streams.</a:t>
            </a:r>
          </a:p>
          <a:p>
            <a:r>
              <a:rPr lang="en-US" b="1" baseline="0" dirty="0" smtClean="0"/>
              <a:t>ePO Query </a:t>
            </a:r>
            <a:r>
              <a:rPr lang="en-US" baseline="0" dirty="0" smtClean="0"/>
              <a:t>– Queries the ePO </a:t>
            </a:r>
            <a:r>
              <a:rPr lang="en-US" baseline="0" dirty="0" smtClean="0"/>
              <a:t>database </a:t>
            </a:r>
            <a:r>
              <a:rPr lang="en-US" baseline="0" dirty="0" smtClean="0"/>
              <a:t>to create the client data sources.</a:t>
            </a:r>
          </a:p>
          <a:p>
            <a:r>
              <a:rPr lang="en-US" b="1" baseline="0" dirty="0" smtClean="0"/>
              <a:t>Connect</a:t>
            </a:r>
            <a:r>
              <a:rPr lang="en-US" baseline="0" dirty="0" smtClean="0"/>
              <a:t> – Test the connection to the ePO database.</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2031925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a:xfrm rot="10800000">
            <a:off x="228600" y="5413248"/>
            <a:ext cx="6858000" cy="3886200"/>
          </a:xfrm>
        </p:spPr>
        <p:txBody>
          <a:bodyPr/>
          <a:lstStyle/>
          <a:p>
            <a:r>
              <a:rPr lang="en-US" b="1" dirty="0" smtClean="0"/>
              <a:t>FALSE</a:t>
            </a:r>
            <a:r>
              <a:rPr lang="en-US" dirty="0" smtClean="0"/>
              <a:t>: Client Data Sources do not count against</a:t>
            </a:r>
            <a:r>
              <a:rPr lang="en-US" baseline="0" dirty="0" smtClean="0"/>
              <a:t> the maximum allowed data sources per receiver.</a:t>
            </a: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1920938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a:xfrm rot="10800000">
            <a:off x="228600" y="5413248"/>
            <a:ext cx="6858000" cy="3886200"/>
          </a:xfrm>
        </p:spPr>
        <p:txBody>
          <a:bodyPr/>
          <a:lstStyle/>
          <a:p>
            <a:r>
              <a:rPr lang="en-US" dirty="0" smtClean="0"/>
              <a:t>Answer:  Enterprise </a:t>
            </a:r>
            <a:r>
              <a:rPr lang="en-US" dirty="0" smtClean="0"/>
              <a:t>Security Manager (ESM) Properties</a:t>
            </a: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1920938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a:xfrm rot="10800000">
            <a:off x="228600" y="5413248"/>
            <a:ext cx="6858000" cy="3886200"/>
          </a:xfrm>
        </p:spPr>
        <p:txBody>
          <a:bodyPr/>
          <a:lstStyle/>
          <a:p>
            <a:r>
              <a:rPr lang="en-US" sz="1100" dirty="0" smtClean="0"/>
              <a:t>Answer:</a:t>
            </a:r>
          </a:p>
          <a:p>
            <a:endParaRPr lang="en-US" sz="1100" dirty="0"/>
          </a:p>
          <a:p>
            <a:r>
              <a:rPr lang="en-US" sz="1100" dirty="0" smtClean="0"/>
              <a:t>VA </a:t>
            </a:r>
            <a:r>
              <a:rPr lang="en-US" sz="1100" dirty="0" smtClean="0"/>
              <a:t>data can be used for the following:</a:t>
            </a:r>
          </a:p>
          <a:p>
            <a:pPr marL="0" indent="0">
              <a:buNone/>
            </a:pPr>
            <a:endParaRPr lang="en-US" sz="1000" dirty="0" smtClean="0"/>
          </a:p>
          <a:p>
            <a:pPr lvl="2"/>
            <a:r>
              <a:rPr lang="en-US" dirty="0" smtClean="0"/>
              <a:t>Raise an event’s severity based on knowledge of the end point’s known vulnerability to that event	</a:t>
            </a:r>
          </a:p>
          <a:p>
            <a:pPr lvl="2">
              <a:lnSpc>
                <a:spcPct val="140000"/>
              </a:lnSpc>
            </a:pPr>
            <a:r>
              <a:rPr lang="en-US" dirty="0" smtClean="0"/>
              <a:t>Automatically learn assets and their attributes (OS and services detected)</a:t>
            </a:r>
            <a:endParaRPr lang="en-US" sz="200" dirty="0" smtClean="0"/>
          </a:p>
          <a:p>
            <a:pPr lvl="2"/>
            <a:r>
              <a:rPr lang="en-US" dirty="0" smtClean="0"/>
              <a:t>Provide a mechanism to define Asset Filter Groups and allow you to create and manipulate the membership of user-defined Asset Groups	</a:t>
            </a:r>
          </a:p>
          <a:p>
            <a:pPr lvl="2">
              <a:lnSpc>
                <a:spcPct val="140000"/>
              </a:lnSpc>
            </a:pPr>
            <a:r>
              <a:rPr lang="en-US" dirty="0" smtClean="0"/>
              <a:t>Provide summary and drill-down information of the network assets	</a:t>
            </a:r>
            <a:endParaRPr lang="en-US" sz="500" dirty="0" smtClean="0"/>
          </a:p>
          <a:p>
            <a:pPr lvl="2"/>
            <a:r>
              <a:rPr lang="en-US" dirty="0" smtClean="0"/>
              <a:t>Modify Policy Editor configuration (i.e., turn on MySQL signatures if an asset is discovered to be running MySQL).	</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3644459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9115471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lgn="r"/>
            <a:r>
              <a:rPr lang="en-US" smtClean="0"/>
              <a:t>Proprietary and Confidential - For Training Only</a:t>
            </a:r>
            <a:endParaRPr lang="en-US" dirty="0"/>
          </a:p>
        </p:txBody>
      </p:sp>
    </p:spTree>
    <p:extLst>
      <p:ext uri="{BB962C8B-B14F-4D97-AF65-F5344CB8AC3E}">
        <p14:creationId xmlns:p14="http://schemas.microsoft.com/office/powerpoint/2010/main" val="2844178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t>McAfee </a:t>
            </a:r>
            <a:r>
              <a:rPr lang="en-US" baseline="0" dirty="0" smtClean="0"/>
              <a:t>currently supports over 250 different data sources. The list can be found at http://www.mcafee.com/us/resources/data-sheets/ds-siem-device-support-matrix.pdf this list is updated on a weekly basis. Any device on this list is considered supported, and as such any problems with integrating the data source into McAfee will be fully supported by our support team. Certain configuration standards may have to be met in order to ensure compatibility.</a:t>
            </a:r>
          </a:p>
          <a:p>
            <a:endParaRPr lang="en-US" baseline="0" dirty="0" smtClean="0"/>
          </a:p>
          <a:p>
            <a:r>
              <a:rPr lang="en-US" baseline="0" dirty="0" smtClean="0"/>
              <a:t>Devices not on the list can be submitted to McAfee via the support portal, and can be added to the supported device list based on several factors.</a:t>
            </a:r>
          </a:p>
          <a:p>
            <a:endParaRPr lang="en-US" baseline="0" dirty="0" smtClean="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73318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t>The McAfee ESMI desktop makes accessing data</a:t>
            </a:r>
            <a:r>
              <a:rPr lang="en-US" baseline="0" dirty="0" smtClean="0"/>
              <a:t> source settings extremely easy and efficient.  </a:t>
            </a: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285680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pPr marL="0" lvl="0" indent="0">
              <a:buNone/>
            </a:pPr>
            <a:r>
              <a:rPr lang="en-US" baseline="0" dirty="0" smtClean="0"/>
              <a:t>The System Navigation shortcut will show the add Data Source menu, but will not show the existing listing, or options to edit existing sources.</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786322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pPr marL="0" indent="0">
              <a:buNone/>
            </a:pPr>
            <a:r>
              <a:rPr lang="en-US" b="1" baseline="0" dirty="0" smtClean="0"/>
              <a:t>Add</a:t>
            </a:r>
            <a:r>
              <a:rPr lang="en-US" baseline="0" dirty="0" smtClean="0"/>
              <a:t> – Shows the dialogue for Add Data Source</a:t>
            </a:r>
          </a:p>
          <a:p>
            <a:pPr marL="0" indent="0">
              <a:buNone/>
            </a:pPr>
            <a:r>
              <a:rPr lang="en-US" b="1" baseline="0" dirty="0" smtClean="0"/>
              <a:t>Add Child </a:t>
            </a:r>
            <a:r>
              <a:rPr lang="en-US" baseline="0" dirty="0" smtClean="0"/>
              <a:t>– Allows you to add a child data source, to one of the parent data sources. This will be covered in the advanced topics section.</a:t>
            </a:r>
          </a:p>
          <a:p>
            <a:pPr marL="0" indent="0">
              <a:buNone/>
            </a:pPr>
            <a:r>
              <a:rPr lang="en-US" b="1" baseline="0" dirty="0" smtClean="0"/>
              <a:t>Edit</a:t>
            </a:r>
            <a:r>
              <a:rPr lang="en-US" baseline="0" dirty="0" smtClean="0"/>
              <a:t> – This option allows you to edit the properties for an existing data source.</a:t>
            </a:r>
          </a:p>
          <a:p>
            <a:pPr marL="0" indent="0">
              <a:buNone/>
            </a:pPr>
            <a:r>
              <a:rPr lang="en-US" b="1" baseline="0" dirty="0" smtClean="0"/>
              <a:t>Remove</a:t>
            </a:r>
            <a:r>
              <a:rPr lang="en-US" baseline="0" dirty="0" smtClean="0"/>
              <a:t> – This option allows you to remove an existing data source from the configuration.</a:t>
            </a:r>
          </a:p>
          <a:p>
            <a:pPr marL="0" indent="0">
              <a:buNone/>
            </a:pPr>
            <a:r>
              <a:rPr lang="en-US" b="1" baseline="0" dirty="0" smtClean="0"/>
              <a:t>Import / Export </a:t>
            </a:r>
            <a:r>
              <a:rPr lang="en-US" baseline="0" dirty="0" smtClean="0"/>
              <a:t>– This options allows you to either import data sources from a properly formatted file, or export the existing data source parameters. Again, this topic, including the proper import formatting will be covered in the advanced section.</a:t>
            </a:r>
          </a:p>
          <a:p>
            <a:pPr marL="0" indent="0">
              <a:buNone/>
            </a:pPr>
            <a:r>
              <a:rPr lang="en-US" b="1" baseline="0" dirty="0" smtClean="0"/>
              <a:t>Auto Learn </a:t>
            </a:r>
            <a:r>
              <a:rPr lang="en-US" baseline="0" dirty="0" smtClean="0"/>
              <a:t>– Allows the system to learn unknown IP addresses with the option to add each of them as a data source. ESMI Desktop does not allow for automatic adding of data sources, due to the possibility of a rogue intruder </a:t>
            </a:r>
            <a:r>
              <a:rPr lang="en-US" baseline="0" dirty="0" smtClean="0"/>
              <a:t>using </a:t>
            </a:r>
            <a:r>
              <a:rPr lang="en-US" baseline="0" dirty="0" smtClean="0"/>
              <a:t>this </a:t>
            </a:r>
            <a:r>
              <a:rPr lang="en-US" baseline="0" dirty="0" smtClean="0"/>
              <a:t>to </a:t>
            </a:r>
            <a:r>
              <a:rPr lang="en-US" baseline="0" dirty="0" smtClean="0"/>
              <a:t>launch a DOS attack against a </a:t>
            </a:r>
            <a:r>
              <a:rPr lang="en-US" baseline="0" dirty="0" smtClean="0"/>
              <a:t>Receiver </a:t>
            </a:r>
            <a:r>
              <a:rPr lang="en-US" baseline="0" dirty="0" smtClean="0"/>
              <a:t>by spoofing packets.</a:t>
            </a:r>
          </a:p>
          <a:p>
            <a:pPr marL="0" indent="0">
              <a:buNone/>
            </a:pPr>
            <a:r>
              <a:rPr lang="en-US" b="1" baseline="0" dirty="0" smtClean="0"/>
              <a:t>Upload</a:t>
            </a:r>
            <a:r>
              <a:rPr lang="en-US" baseline="0" dirty="0" smtClean="0"/>
              <a:t> – This allows for a syslog file to be collected by the receiver.</a:t>
            </a:r>
          </a:p>
          <a:p>
            <a:pPr marL="0" indent="0">
              <a:buNone/>
            </a:pPr>
            <a:r>
              <a:rPr lang="en-US" b="1" baseline="0" dirty="0" smtClean="0"/>
              <a:t>Write</a:t>
            </a:r>
            <a:r>
              <a:rPr lang="en-US" baseline="0" dirty="0" smtClean="0"/>
              <a:t> – This options writes the current, updated data source configuration to the Receiver. Any changes made to the Data Source Settings are not utilized until they are written to a Receiver.</a:t>
            </a:r>
          </a:p>
          <a:p>
            <a:pPr marL="224325" indent="-224325">
              <a:buAutoNum type="arabicPeriod"/>
            </a:pPr>
            <a:endParaRPr lang="en-US" dirty="0" smtClean="0"/>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464728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a:xfrm>
            <a:off x="228600" y="5413248"/>
            <a:ext cx="6858000" cy="3959352"/>
          </a:xfrm>
        </p:spPr>
        <p:txBody>
          <a:bodyPr/>
          <a:lstStyle/>
          <a:p>
            <a:pPr marL="0" indent="0">
              <a:buNone/>
            </a:pPr>
            <a:r>
              <a:rPr lang="en-US" b="1" baseline="0" dirty="0" smtClean="0"/>
              <a:t>Use System Profiles </a:t>
            </a:r>
            <a:r>
              <a:rPr lang="en-US" baseline="0" dirty="0" smtClean="0"/>
              <a:t>– System profiles are a way to use settings which are repetitive in nature, without having to enter the information each time. An example is WMI credentials, which are necessary to retrieve Windows Event Logs if WMI is the chosen mechanism. Often times these credentials are the same for a large number of servers. Creating a System Profile saves time and if they need to be updated in the future, only a single update needs to take place.</a:t>
            </a:r>
          </a:p>
          <a:p>
            <a:pPr marL="0" indent="0">
              <a:buNone/>
            </a:pPr>
            <a:r>
              <a:rPr lang="en-US" b="1" baseline="0" dirty="0" smtClean="0"/>
              <a:t>Data Source Vendor </a:t>
            </a:r>
            <a:r>
              <a:rPr lang="en-US" baseline="0" dirty="0" smtClean="0"/>
              <a:t>– This is the vendor of the data source, such as AirDefense, or Cisco.</a:t>
            </a:r>
          </a:p>
          <a:p>
            <a:pPr marL="0" indent="0">
              <a:buNone/>
            </a:pPr>
            <a:r>
              <a:rPr lang="en-US" b="1" baseline="0" dirty="0" smtClean="0"/>
              <a:t>Data Source Model </a:t>
            </a:r>
            <a:r>
              <a:rPr lang="en-US" baseline="0" dirty="0" smtClean="0"/>
              <a:t>– This varies by vendor, and is akin to the product name such as vendor: Cisco, and Data Source Model could then be Catalyst OS, PIX/ASA, or TACAS+.</a:t>
            </a:r>
          </a:p>
          <a:p>
            <a:pPr marL="0" indent="0">
              <a:buNone/>
            </a:pPr>
            <a:r>
              <a:rPr lang="en-US" b="1" baseline="0" dirty="0" smtClean="0"/>
              <a:t>Data Format</a:t>
            </a:r>
            <a:r>
              <a:rPr lang="en-US" b="0" baseline="0" dirty="0" smtClean="0"/>
              <a:t> -</a:t>
            </a:r>
            <a:r>
              <a:rPr lang="en-US" baseline="0" dirty="0" smtClean="0"/>
              <a:t> Again, this will vary based on the combination of Data Source  Vendor / Model. An explanation of each of the types will be found throughout the training materials. The default option is the most commonly used, or best option for parsing the events.</a:t>
            </a:r>
          </a:p>
          <a:p>
            <a:pPr marL="0" indent="0">
              <a:buNone/>
            </a:pPr>
            <a:r>
              <a:rPr lang="en-US" b="1" baseline="0" dirty="0" smtClean="0"/>
              <a:t>Data Retrieval</a:t>
            </a:r>
            <a:r>
              <a:rPr lang="en-US" baseline="0" dirty="0" smtClean="0"/>
              <a:t> – This dictates the way the data is retrieved from the data source. Options include default (usually syslog), or retrieving files via SCP, HTTPS, or some other mechanism.</a:t>
            </a:r>
          </a:p>
          <a:p>
            <a:pPr marL="0" indent="0">
              <a:buNone/>
            </a:pPr>
            <a:r>
              <a:rPr lang="en-US" b="1" baseline="0" dirty="0" smtClean="0"/>
              <a:t>Enabled - </a:t>
            </a:r>
            <a:r>
              <a:rPr lang="en-US" baseline="0" dirty="0" smtClean="0"/>
              <a:t>Parsing/SNMP Trap – Enables Parsing of the data source, and SNMP traps received from the data source. If neither option is checked, the settings are saved to the ESM, but not written to the Receiver or utilized.</a:t>
            </a:r>
          </a:p>
          <a:p>
            <a:pPr marL="0" indent="0">
              <a:buNone/>
            </a:pPr>
            <a:r>
              <a:rPr lang="en-US" b="1" baseline="0" dirty="0" smtClean="0"/>
              <a:t>Name</a:t>
            </a:r>
            <a:r>
              <a:rPr lang="en-US" baseline="0" dirty="0" smtClean="0"/>
              <a:t> – This is the name that will appear in the Logical Device Groupings (tree) and the filter lists.</a:t>
            </a:r>
          </a:p>
          <a:p>
            <a:pPr marL="0" indent="0">
              <a:buNone/>
            </a:pPr>
            <a:r>
              <a:rPr lang="en-US" b="1" baseline="0" dirty="0" smtClean="0"/>
              <a:t>IP Address / Hostname </a:t>
            </a:r>
            <a:r>
              <a:rPr lang="en-US" baseline="0" dirty="0" smtClean="0"/>
              <a:t>– The IP Address and Host Name associated with the </a:t>
            </a:r>
            <a:r>
              <a:rPr lang="en-US" baseline="0" dirty="0" smtClean="0"/>
              <a:t>data </a:t>
            </a:r>
            <a:r>
              <a:rPr lang="en-US" baseline="0" dirty="0" smtClean="0"/>
              <a:t>source.</a:t>
            </a:r>
          </a:p>
          <a:p>
            <a:pPr marL="0" indent="0">
              <a:buNone/>
            </a:pPr>
            <a:r>
              <a:rPr lang="en-US" b="1" baseline="0" dirty="0" smtClean="0"/>
              <a:t>Time Zone</a:t>
            </a:r>
            <a:r>
              <a:rPr lang="en-US" b="0" baseline="0" dirty="0" smtClean="0"/>
              <a:t> -</a:t>
            </a:r>
            <a:r>
              <a:rPr lang="en-US" baseline="0" dirty="0" smtClean="0"/>
              <a:t> If the data source sent with the Time Zone is set to the devices local time zone, you need to set the time zone of the data source so it can be set accordingly. If you see errors saying events are being discarded because the Last Time value is more than one hour in the future, or the values are incorrect, you may need to adjust this setting.</a:t>
            </a:r>
          </a:p>
          <a:p>
            <a:pPr marL="0" indent="0">
              <a:buNone/>
            </a:pPr>
            <a:r>
              <a:rPr lang="en-US" b="1" baseline="0" dirty="0" smtClean="0"/>
              <a:t>Client Data Sources </a:t>
            </a:r>
            <a:r>
              <a:rPr lang="en-US" baseline="0" dirty="0" smtClean="0"/>
              <a:t>– Allows you to associate clients with this data source. The clients will share the same policy and rights as the parent data </a:t>
            </a:r>
            <a:r>
              <a:rPr lang="en-US" baseline="0" dirty="0" smtClean="0"/>
              <a:t>source.  For example, when using an ePO Server as a data source, any client sources reporting events back to ePO would be considered child data sources, such as McAfee Agent, Host Intrusion Prevention, VirusScan, etc.</a:t>
            </a:r>
            <a:endParaRPr lang="en-US" baseline="0" dirty="0" smtClean="0"/>
          </a:p>
          <a:p>
            <a:pPr marL="0" indent="0">
              <a:buNone/>
            </a:pPr>
            <a:r>
              <a:rPr lang="en-US" b="1" baseline="0" dirty="0" smtClean="0"/>
              <a:t>Interface</a:t>
            </a:r>
            <a:r>
              <a:rPr lang="en-US" baseline="0" dirty="0" smtClean="0"/>
              <a:t> – Opens the receiver interface settings to associate ports with streams of information.</a:t>
            </a:r>
          </a:p>
          <a:p>
            <a:pPr marL="0" indent="0">
              <a:buNone/>
            </a:pPr>
            <a:r>
              <a:rPr lang="en-US" b="1" baseline="0" dirty="0" smtClean="0"/>
              <a:t>Advanced</a:t>
            </a:r>
            <a:r>
              <a:rPr lang="en-US" baseline="0" dirty="0" smtClean="0"/>
              <a:t> – Opens Advanced Settings for the Data Source.</a:t>
            </a:r>
          </a:p>
          <a:p>
            <a:endParaRPr lang="en-US" baseline="0" dirty="0" smtClean="0"/>
          </a:p>
          <a:p>
            <a:endParaRPr lang="en-US" dirty="0" smtClean="0"/>
          </a:p>
          <a:p>
            <a:endParaRPr lang="en-US" dirty="0" smtClean="0"/>
          </a:p>
          <a:p>
            <a:endParaRPr lang="en-US" dirty="0" smtClean="0"/>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069260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822300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algn="r"/>
            <a:r>
              <a:rPr lang="en-US" dirty="0" smtClean="0"/>
              <a:t>Receiver Data Source Configuration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slide instructions only">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Intel">
    <p:spTree>
      <p:nvGrpSpPr>
        <p:cNvPr id="1" name=""/>
        <p:cNvGrpSpPr/>
        <p:nvPr/>
      </p:nvGrpSpPr>
      <p:grpSpPr>
        <a:xfrm>
          <a:off x="0" y="0"/>
          <a:ext cx="0" cy="0"/>
          <a:chOff x="0" y="0"/>
          <a:chExt cx="0" cy="0"/>
        </a:xfrm>
      </p:grpSpPr>
      <p:sp>
        <p:nvSpPr>
          <p:cNvPr id="3" name="Footer Placeholder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Receiver Data Source Configuration</a:t>
            </a:r>
            <a:endParaRPr lang="en-US" dirty="0"/>
          </a:p>
        </p:txBody>
      </p:sp>
      <p:pic>
        <p:nvPicPr>
          <p:cNvPr id="5" name="Picture 2" descr="C:\Users\dlink\AppData\Local\Temp\SNAGHTML396d82.PNG"/>
          <p:cNvPicPr>
            <a:picLocks noChangeAspect="1" noChangeArrowheads="1"/>
          </p:cNvPicPr>
          <p:nvPr userDrawn="1"/>
        </p:nvPicPr>
        <p:blipFill>
          <a:blip r:embed="rId2" cstate="print"/>
          <a:srcRect/>
          <a:stretch>
            <a:fillRect/>
          </a:stretch>
        </p:blipFill>
        <p:spPr bwMode="auto">
          <a:xfrm>
            <a:off x="2971800" y="2819400"/>
            <a:ext cx="3314510" cy="1017501"/>
          </a:xfrm>
          <a:prstGeom prst="rect">
            <a:avLst/>
          </a:prstGeom>
          <a:noFill/>
        </p:spPr>
      </p:pic>
      <p:sp>
        <p:nvSpPr>
          <p:cNvPr id="6" name="TextBox 5"/>
          <p:cNvSpPr txBox="1"/>
          <p:nvPr userDrawn="1"/>
        </p:nvSpPr>
        <p:spPr>
          <a:xfrm>
            <a:off x="0" y="6629400"/>
            <a:ext cx="2308645" cy="230832"/>
          </a:xfrm>
          <a:prstGeom prst="rect">
            <a:avLst/>
          </a:prstGeom>
          <a:noFill/>
        </p:spPr>
        <p:txBody>
          <a:bodyPr wrap="none" rtlCol="0">
            <a:spAutoFit/>
          </a:bodyPr>
          <a:lstStyle/>
          <a:p>
            <a:r>
              <a:rPr lang="en-US" sz="900" dirty="0" smtClean="0"/>
              <a:t>©2012 McAfee, Inc.  All Rights Reserved.</a:t>
            </a:r>
            <a:endParaRPr lang="en-US" sz="900" dirty="0"/>
          </a:p>
        </p:txBody>
      </p:sp>
      <p:pic>
        <p:nvPicPr>
          <p:cNvPr id="10" name="Picture 30" descr="watermarkproperty"/>
          <p:cNvPicPr>
            <a:picLocks noChangeArrowheads="1"/>
          </p:cNvPicPr>
          <p:nvPr userDrawn="1"/>
        </p:nvPicPr>
        <p:blipFill>
          <a:blip r:embed="rId3" cstate="print"/>
          <a:srcRect/>
          <a:stretch>
            <a:fillRect/>
          </a:stretch>
        </p:blipFill>
        <p:spPr bwMode="auto">
          <a:xfrm>
            <a:off x="0" y="304800"/>
            <a:ext cx="9144000" cy="6096000"/>
          </a:xfrm>
          <a:prstGeom prst="rect">
            <a:avLst/>
          </a:prstGeom>
          <a:noFill/>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5" name="Picture 38" descr="composite"/>
          <p:cNvPicPr>
            <a:picLocks noChangeAspect="1" noChangeArrowheads="1"/>
          </p:cNvPicPr>
          <p:nvPr userDrawn="1"/>
        </p:nvPicPr>
        <p:blipFill>
          <a:blip r:embed="rId2" cstate="print"/>
          <a:srcRect/>
          <a:stretch>
            <a:fillRect/>
          </a:stretch>
        </p:blipFill>
        <p:spPr bwMode="gray">
          <a:xfrm>
            <a:off x="0" y="2960688"/>
            <a:ext cx="9144000" cy="3908425"/>
          </a:xfrm>
          <a:prstGeom prst="rect">
            <a:avLst/>
          </a:prstGeom>
          <a:noFill/>
        </p:spPr>
      </p:pic>
      <p:sp>
        <p:nvSpPr>
          <p:cNvPr id="2" name="Title 1"/>
          <p:cNvSpPr>
            <a:spLocks noGrp="1"/>
          </p:cNvSpPr>
          <p:nvPr>
            <p:ph type="ctrTitle" hasCustomPrompt="1"/>
          </p:nvPr>
        </p:nvSpPr>
        <p:spPr>
          <a:xfrm>
            <a:off x="152400" y="609600"/>
            <a:ext cx="5257800" cy="914400"/>
          </a:xfrm>
        </p:spPr>
        <p:txBody>
          <a:bodyPr>
            <a:noAutofit/>
          </a:bodyPr>
          <a:lstStyle>
            <a:lvl1pPr marL="0" indent="0" algn="l">
              <a:defRPr sz="2400" b="1">
                <a:solidFill>
                  <a:schemeClr val="tx1"/>
                </a:solidFill>
              </a:defRPr>
            </a:lvl1pPr>
          </a:lstStyle>
          <a:p>
            <a:r>
              <a:rPr lang="en-US" dirty="0" smtClean="0"/>
              <a:t>Click to add Course or Module Title</a:t>
            </a:r>
            <a:endParaRPr lang="en-US" dirty="0"/>
          </a:p>
        </p:txBody>
      </p:sp>
      <p:sp>
        <p:nvSpPr>
          <p:cNvPr id="3" name="Subtitle 2"/>
          <p:cNvSpPr>
            <a:spLocks noGrp="1"/>
          </p:cNvSpPr>
          <p:nvPr>
            <p:ph type="subTitle" idx="1" hasCustomPrompt="1"/>
          </p:nvPr>
        </p:nvSpPr>
        <p:spPr>
          <a:xfrm>
            <a:off x="152400" y="1600200"/>
            <a:ext cx="5257800" cy="609600"/>
          </a:xfrm>
        </p:spPr>
        <p:txBody>
          <a:bodyPr>
            <a:noAutofit/>
          </a:bodyPr>
          <a:lstStyle>
            <a:lvl1pPr marL="0" indent="0" algn="l">
              <a:buNone/>
              <a:defRPr sz="1600" i="1" baseline="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Module Number &lt;Module 1&gt;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4"/>
          <p:cNvSpPr>
            <a:spLocks noGrp="1"/>
          </p:cNvSpPr>
          <p:nvPr>
            <p:ph type="ftr" sz="quarter" idx="3"/>
          </p:nvPr>
        </p:nvSpPr>
        <p:spPr>
          <a:xfrm>
            <a:off x="5638800" y="6629400"/>
            <a:ext cx="3505200" cy="228600"/>
          </a:xfrm>
          <a:prstGeom prst="rect">
            <a:avLst/>
          </a:prstGeom>
        </p:spPr>
        <p:txBody>
          <a:bodyPr vert="horz" lIns="91440" tIns="45720" rIns="91440" bIns="45720" rtlCol="0" anchor="ctr"/>
          <a:lstStyle>
            <a:lvl1pPr algn="ctr">
              <a:defRPr sz="900">
                <a:solidFill>
                  <a:schemeClr val="tx1"/>
                </a:solidFill>
                <a:latin typeface="+mj-lt"/>
              </a:defRPr>
            </a:lvl1pPr>
          </a:lstStyle>
          <a:p>
            <a:pPr algn="r"/>
            <a:r>
              <a:rPr lang="en-US" dirty="0" smtClean="0"/>
              <a:t>Receiver Data Source Configuration</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Footer Placeholder 4"/>
          <p:cNvSpPr>
            <a:spLocks noGrp="1"/>
          </p:cNvSpPr>
          <p:nvPr>
            <p:ph type="ftr" sz="quarter" idx="3"/>
          </p:nvPr>
        </p:nvSpPr>
        <p:spPr>
          <a:xfrm>
            <a:off x="5638800" y="6629400"/>
            <a:ext cx="3505200" cy="228600"/>
          </a:xfrm>
          <a:prstGeom prst="rect">
            <a:avLst/>
          </a:prstGeom>
        </p:spPr>
        <p:txBody>
          <a:bodyPr vert="horz" lIns="91440" tIns="45720" rIns="91440" bIns="45720" rtlCol="0" anchor="ctr"/>
          <a:lstStyle>
            <a:lvl1pPr algn="ctr">
              <a:defRPr sz="900">
                <a:solidFill>
                  <a:schemeClr val="tx1"/>
                </a:solidFill>
                <a:latin typeface="+mj-lt"/>
              </a:defRPr>
            </a:lvl1pPr>
          </a:lstStyle>
          <a:p>
            <a:pPr algn="r"/>
            <a:r>
              <a:rPr lang="en-US" dirty="0" smtClean="0"/>
              <a:t>Receiver Data Source Configuration</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p>
            <a:pPr algn="r"/>
            <a:r>
              <a:rPr lang="en-US" smtClean="0"/>
              <a:t>Receiver Data Source Configuration</a:t>
            </a:r>
            <a:endParaRPr lang="en-US" dirty="0"/>
          </a:p>
        </p:txBody>
      </p:sp>
    </p:spTree>
    <p:extLst>
      <p:ext uri="{BB962C8B-B14F-4D97-AF65-F5344CB8AC3E}">
        <p14:creationId xmlns:p14="http://schemas.microsoft.com/office/powerpoint/2010/main" val="997859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8600" y="1143000"/>
            <a:ext cx="8610600" cy="685800"/>
          </a:xfrm>
        </p:spPr>
        <p:txBody>
          <a:bodyPr>
            <a:normAutofit/>
          </a:bodyPr>
          <a:lstStyle>
            <a:lvl1pPr marL="0" indent="0" algn="l">
              <a:defRPr sz="2400" b="1">
                <a:solidFill>
                  <a:schemeClr val="tx1"/>
                </a:solidFill>
              </a:defRPr>
            </a:lvl1pPr>
          </a:lstStyle>
          <a:p>
            <a:r>
              <a:rPr lang="en-US" dirty="0" smtClean="0"/>
              <a:t>Section Title</a:t>
            </a:r>
            <a:endParaRPr lang="en-US" dirty="0"/>
          </a:p>
        </p:txBody>
      </p:sp>
      <p:pic>
        <p:nvPicPr>
          <p:cNvPr id="9" name="Picture 8" descr="section-title-page.png"/>
          <p:cNvPicPr>
            <a:picLocks noChangeAspect="1"/>
          </p:cNvPicPr>
          <p:nvPr userDrawn="1"/>
        </p:nvPicPr>
        <p:blipFill>
          <a:blip r:embed="rId2" cstate="print"/>
          <a:stretch>
            <a:fillRect/>
          </a:stretch>
        </p:blipFill>
        <p:spPr>
          <a:xfrm>
            <a:off x="0" y="2400300"/>
            <a:ext cx="9144000" cy="4457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_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Rectangle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Receiver Data Source Configuration</a:t>
            </a:r>
            <a:endParaRPr lang="en-US" dirty="0"/>
          </a:p>
        </p:txBody>
      </p:sp>
      <p:sp>
        <p:nvSpPr>
          <p:cNvPr id="7" name="Content Placeholder 6"/>
          <p:cNvSpPr>
            <a:spLocks noGrp="1" noChangeArrowheads="1"/>
          </p:cNvSpPr>
          <p:nvPr>
            <p:ph idx="1" hasCustomPrompt="1"/>
          </p:nvPr>
        </p:nvSpPr>
        <p:spPr bwMode="auto">
          <a:xfrm>
            <a:off x="71437" y="695325"/>
            <a:ext cx="8310563" cy="4714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73038" marR="0" indent="-173038" algn="l" defTabSz="914400" rtl="0" eaLnBrk="1" fontAlgn="base" latinLnBrk="0" hangingPunct="1">
              <a:lnSpc>
                <a:spcPct val="100000"/>
              </a:lnSpc>
              <a:spcBef>
                <a:spcPct val="20000"/>
              </a:spcBef>
              <a:spcAft>
                <a:spcPct val="0"/>
              </a:spcAft>
              <a:buClrTx/>
              <a:buSzTx/>
              <a:buFontTx/>
              <a:buChar char="•"/>
              <a:tabLst/>
              <a:defRPr/>
            </a:lvl1pPr>
            <a:lvl2pPr marL="569913" marR="0" indent="-223838" algn="l" defTabSz="914400" rtl="0" eaLnBrk="1" fontAlgn="base" latinLnBrk="0" hangingPunct="1">
              <a:lnSpc>
                <a:spcPct val="100000"/>
              </a:lnSpc>
              <a:spcBef>
                <a:spcPct val="20000"/>
              </a:spcBef>
              <a:spcAft>
                <a:spcPct val="0"/>
              </a:spcAft>
              <a:buClrTx/>
              <a:buSzTx/>
              <a:buFontTx/>
              <a:buChar char="–"/>
              <a:tabLst/>
              <a:defRPr/>
            </a:lvl2pPr>
            <a:lvl3pPr marL="915988" marR="0" indent="-173038" algn="l" defTabSz="914400" rtl="0" eaLnBrk="1" fontAlgn="base" latinLnBrk="0" hangingPunct="1">
              <a:lnSpc>
                <a:spcPct val="100000"/>
              </a:lnSpc>
              <a:spcBef>
                <a:spcPct val="20000"/>
              </a:spcBef>
              <a:spcAft>
                <a:spcPct val="0"/>
              </a:spcAft>
              <a:buClrTx/>
              <a:buSzTx/>
              <a:buFontTx/>
              <a:buChar char="•"/>
              <a:tabLst/>
              <a:defRPr/>
            </a:lvl3pPr>
            <a:lvl4pPr marL="1312863" marR="0" indent="-225425" algn="l" defTabSz="914400" rtl="0" eaLnBrk="1" fontAlgn="base" latinLnBrk="0" hangingPunct="1">
              <a:lnSpc>
                <a:spcPct val="100000"/>
              </a:lnSpc>
              <a:spcBef>
                <a:spcPct val="20000"/>
              </a:spcBef>
              <a:spcAft>
                <a:spcPct val="0"/>
              </a:spcAft>
              <a:buClrTx/>
              <a:buSzTx/>
              <a:buFontTx/>
              <a:buChar char="–"/>
              <a:tabLst/>
              <a:defRPr/>
            </a:lvl4pPr>
            <a:lvl5pPr marL="1662113" marR="0" indent="-228600" algn="l" defTabSz="914400" rtl="0" eaLnBrk="1" fontAlgn="base" latinLnBrk="0" hangingPunct="1">
              <a:lnSpc>
                <a:spcPct val="100000"/>
              </a:lnSpc>
              <a:spcBef>
                <a:spcPct val="20000"/>
              </a:spcBef>
              <a:spcAft>
                <a:spcPct val="0"/>
              </a:spcAft>
              <a:buClrTx/>
              <a:buSzTx/>
              <a:buFontTx/>
              <a:buChar char="»"/>
              <a:tabLst/>
              <a:defRPr/>
            </a:lvl5pPr>
          </a:lstStyle>
          <a:p>
            <a:pPr marL="173038" marR="0" lvl="0" indent="-173038"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rgbClr val="4C4D4F"/>
                </a:solidFill>
                <a:effectLst/>
                <a:uLnTx/>
                <a:uFillTx/>
                <a:latin typeface="+mj-lt"/>
                <a:ea typeface="+mj-ea"/>
                <a:cs typeface="+mn-cs"/>
              </a:rPr>
              <a:t>Click to edit Master text styles</a:t>
            </a:r>
          </a:p>
          <a:p>
            <a:pPr marL="569913" marR="0" lvl="1" indent="-223838"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rgbClr val="4C4D4F"/>
                </a:solidFill>
                <a:effectLst/>
                <a:uLnTx/>
                <a:uFillTx/>
                <a:latin typeface="Arial"/>
                <a:ea typeface="MS PGothic"/>
              </a:rPr>
              <a:t>Second level</a:t>
            </a:r>
          </a:p>
          <a:p>
            <a:pPr marL="915988" marR="0" lvl="2" indent="-173038"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rgbClr val="4C4D4F"/>
                </a:solidFill>
                <a:effectLst/>
                <a:uLnTx/>
                <a:uFillTx/>
                <a:latin typeface="Arial"/>
                <a:ea typeface="MS PGothic"/>
              </a:rPr>
              <a:t>Third level</a:t>
            </a:r>
          </a:p>
          <a:p>
            <a:pPr marL="1312863" marR="0" lvl="3" indent="-225425"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rgbClr val="4C4D4F"/>
                </a:solidFill>
                <a:effectLst/>
                <a:uLnTx/>
                <a:uFillTx/>
                <a:latin typeface="Arial"/>
                <a:ea typeface="MS PGothic"/>
              </a:rPr>
              <a:t>Fourth level</a:t>
            </a:r>
          </a:p>
          <a:p>
            <a:pPr marL="1662113" marR="0" lvl="4" indent="-2286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rgbClr val="4C4D4F"/>
                </a:solidFill>
                <a:effectLst/>
                <a:uLnTx/>
                <a:uFillTx/>
                <a:latin typeface="Arial"/>
                <a:ea typeface="MS PGothic"/>
              </a:rPr>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odule_Objectiv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7138987" cy="609600"/>
          </a:xfrm>
        </p:spPr>
        <p:txBody>
          <a:bodyPr/>
          <a:lstStyle>
            <a:lvl1pPr>
              <a:defRPr/>
            </a:lvl1pPr>
          </a:lstStyle>
          <a:p>
            <a:r>
              <a:rPr lang="en-US" dirty="0" smtClean="0"/>
              <a:t>Module Objectives</a:t>
            </a:r>
            <a:endParaRPr lang="en-US" dirty="0"/>
          </a:p>
        </p:txBody>
      </p:sp>
      <p:sp>
        <p:nvSpPr>
          <p:cNvPr id="10" name="Text Placeholder 9"/>
          <p:cNvSpPr>
            <a:spLocks noGrp="1"/>
          </p:cNvSpPr>
          <p:nvPr>
            <p:ph type="body" sz="quarter" idx="12" hasCustomPrompt="1"/>
          </p:nvPr>
        </p:nvSpPr>
        <p:spPr>
          <a:xfrm>
            <a:off x="152400" y="1162110"/>
            <a:ext cx="8839200" cy="4953000"/>
          </a:xfrm>
        </p:spPr>
        <p:txBody>
          <a:bodyPr/>
          <a:lstStyle>
            <a:lvl1pPr>
              <a:buFont typeface="Arial" pitchFamily="34" charset="0"/>
              <a:buChar char="•"/>
              <a:defRPr baseline="0"/>
            </a:lvl1pPr>
          </a:lstStyle>
          <a:p>
            <a:pPr lvl="0"/>
            <a:r>
              <a:rPr lang="en-US" dirty="0" smtClean="0"/>
              <a:t>Second level</a:t>
            </a:r>
          </a:p>
          <a:p>
            <a:pPr lvl="1"/>
            <a:r>
              <a:rPr lang="en-US" dirty="0" smtClean="0"/>
              <a:t>Third level</a:t>
            </a:r>
          </a:p>
          <a:p>
            <a:pPr lvl="2"/>
            <a:r>
              <a:rPr lang="en-US" dirty="0" smtClean="0"/>
              <a:t>Fourth level</a:t>
            </a:r>
          </a:p>
          <a:p>
            <a:pPr lvl="3"/>
            <a:r>
              <a:rPr lang="en-US" dirty="0" smtClean="0"/>
              <a:t>Fifth level</a:t>
            </a:r>
            <a:endParaRPr lang="en-US" dirty="0"/>
          </a:p>
        </p:txBody>
      </p:sp>
      <p:sp>
        <p:nvSpPr>
          <p:cNvPr id="9" name="TextBox 8"/>
          <p:cNvSpPr txBox="1"/>
          <p:nvPr/>
        </p:nvSpPr>
        <p:spPr>
          <a:xfrm>
            <a:off x="0" y="762000"/>
            <a:ext cx="7348487" cy="400110"/>
          </a:xfrm>
          <a:prstGeom prst="rect">
            <a:avLst/>
          </a:prstGeom>
          <a:noFill/>
        </p:spPr>
        <p:txBody>
          <a:bodyPr wrap="none" rtlCol="0">
            <a:spAutoFit/>
          </a:bodyPr>
          <a:lstStyle/>
          <a:p>
            <a:r>
              <a:rPr lang="en-US" sz="2000" dirty="0" smtClean="0"/>
              <a:t>On</a:t>
            </a:r>
            <a:r>
              <a:rPr lang="en-US" sz="2000" baseline="0" dirty="0" smtClean="0"/>
              <a:t> successful completion of </a:t>
            </a:r>
            <a:r>
              <a:rPr lang="en-US" sz="2000" dirty="0" smtClean="0"/>
              <a:t>this module, you should be able to:</a:t>
            </a:r>
            <a:endParaRPr lang="en-US" sz="2000" dirty="0"/>
          </a:p>
        </p:txBody>
      </p:sp>
      <p:sp>
        <p:nvSpPr>
          <p:cNvPr id="6" name="Rectangle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Receiver Data Source Configuration</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edia">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138987" cy="609600"/>
          </a:xfrm>
        </p:spPr>
        <p:txBody>
          <a:bodyPr/>
          <a:lstStyle/>
          <a:p>
            <a:r>
              <a:rPr lang="en-US" smtClean="0"/>
              <a:t>Click to edit Master title style</a:t>
            </a:r>
            <a:endParaRPr lang="en-US" dirty="0"/>
          </a:p>
        </p:txBody>
      </p:sp>
      <p:sp>
        <p:nvSpPr>
          <p:cNvPr id="5" name="Media Placeholder 3"/>
          <p:cNvSpPr>
            <a:spLocks noGrp="1"/>
          </p:cNvSpPr>
          <p:nvPr>
            <p:ph type="media" sz="quarter" idx="12"/>
          </p:nvPr>
        </p:nvSpPr>
        <p:spPr>
          <a:xfrm>
            <a:off x="3200400" y="1676400"/>
            <a:ext cx="5791200" cy="3810000"/>
          </a:xfrm>
          <a:prstGeom prst="rect">
            <a:avLst/>
          </a:prstGeom>
          <a:ln w="38100">
            <a:solidFill>
              <a:srgbClr val="A80030"/>
            </a:solidFill>
          </a:ln>
        </p:spPr>
        <p:txBody>
          <a:bodyPr/>
          <a:lstStyle/>
          <a:p>
            <a:r>
              <a:rPr lang="en-US" dirty="0" smtClean="0"/>
              <a:t>Click icon to add media</a:t>
            </a:r>
            <a:endParaRPr lang="en-US" dirty="0"/>
          </a:p>
        </p:txBody>
      </p:sp>
      <p:sp>
        <p:nvSpPr>
          <p:cNvPr id="6" name="Text Placeholder 6"/>
          <p:cNvSpPr>
            <a:spLocks noGrp="1"/>
          </p:cNvSpPr>
          <p:nvPr>
            <p:ph type="body" sz="quarter" idx="13"/>
          </p:nvPr>
        </p:nvSpPr>
        <p:spPr>
          <a:xfrm>
            <a:off x="0" y="762000"/>
            <a:ext cx="8839200" cy="914400"/>
          </a:xfrm>
          <a:prstGeom prst="rect">
            <a:avLst/>
          </a:prstGeom>
        </p:spPr>
        <p:txBody>
          <a:bodyPr/>
          <a:lstStyle>
            <a:lvl1pPr>
              <a:buNone/>
              <a:defRPr sz="22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400">
                <a:latin typeface="Arial" pitchFamily="34" charset="0"/>
                <a:cs typeface="Arial" pitchFamily="34" charset="0"/>
              </a:defRPr>
            </a:lvl4pPr>
            <a:lvl5pPr>
              <a:defRPr sz="1400">
                <a:latin typeface="Arial" pitchFamily="34" charset="0"/>
                <a:cs typeface="Arial" pitchFamily="34" charset="0"/>
              </a:defRPr>
            </a:lvl5pPr>
          </a:lstStyle>
          <a:p>
            <a:pPr lvl="0"/>
            <a:r>
              <a:rPr lang="en-US" smtClean="0"/>
              <a:t>Click to edit Master text styles</a:t>
            </a:r>
          </a:p>
          <a:p>
            <a:pPr lvl="1"/>
            <a:r>
              <a:rPr lang="en-US" smtClean="0"/>
              <a:t>Second level</a:t>
            </a:r>
          </a:p>
        </p:txBody>
      </p:sp>
      <p:sp>
        <p:nvSpPr>
          <p:cNvPr id="7" name="Content Placeholder 8"/>
          <p:cNvSpPr>
            <a:spLocks noGrp="1"/>
          </p:cNvSpPr>
          <p:nvPr>
            <p:ph sz="quarter" idx="14"/>
          </p:nvPr>
        </p:nvSpPr>
        <p:spPr>
          <a:xfrm>
            <a:off x="0" y="1752600"/>
            <a:ext cx="2971800" cy="3733800"/>
          </a:xfrm>
          <a:prstGeom prst="rect">
            <a:avLst/>
          </a:prstGeom>
        </p:spPr>
        <p:txBody>
          <a:bodyPr/>
          <a:lstStyle>
            <a:lvl1pPr>
              <a:defRPr sz="2000"/>
            </a:lvl1pPr>
            <a:lvl2pPr>
              <a:defRPr sz="1800"/>
            </a:lvl2pPr>
            <a:lvl3pPr>
              <a:defRPr sz="16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10"/>
          <p:cNvSpPr>
            <a:spLocks noGrp="1"/>
          </p:cNvSpPr>
          <p:nvPr>
            <p:ph type="body" sz="quarter" idx="15"/>
          </p:nvPr>
        </p:nvSpPr>
        <p:spPr>
          <a:xfrm>
            <a:off x="152400" y="5715000"/>
            <a:ext cx="8839200" cy="914400"/>
          </a:xfrm>
          <a:prstGeom prst="rect">
            <a:avLst/>
          </a:prstGeom>
        </p:spPr>
        <p:txBody>
          <a:bodyPr/>
          <a:lstStyle>
            <a:lvl1pPr algn="ctr">
              <a:buNone/>
              <a:defRPr sz="2000">
                <a:latin typeface="Arial" pitchFamily="34" charset="0"/>
                <a:cs typeface="Arial" pitchFamily="34" charset="0"/>
              </a:defRPr>
            </a:lvl1pPr>
            <a:lvl2pPr>
              <a:buNone/>
              <a:defRPr sz="1800">
                <a:latin typeface="Arial" pitchFamily="34" charset="0"/>
                <a:cs typeface="Arial" pitchFamily="34" charset="0"/>
              </a:defRPr>
            </a:lvl2pPr>
            <a:lvl3pPr>
              <a:defRPr sz="1600">
                <a:latin typeface="Arial" pitchFamily="34" charset="0"/>
                <a:cs typeface="Arial" pitchFamily="34" charset="0"/>
              </a:defRPr>
            </a:lvl3pPr>
            <a:lvl4pPr>
              <a:defRPr sz="1400">
                <a:latin typeface="Arial" pitchFamily="34" charset="0"/>
                <a:cs typeface="Arial" pitchFamily="34" charset="0"/>
              </a:defRPr>
            </a:lvl4pPr>
            <a:lvl5pPr>
              <a:defRPr sz="1400">
                <a:latin typeface="Arial" pitchFamily="34" charset="0"/>
                <a:cs typeface="Arial" pitchFamily="34" charset="0"/>
              </a:defRPr>
            </a:lvl5pPr>
          </a:lstStyle>
          <a:p>
            <a:pPr lvl="0"/>
            <a:r>
              <a:rPr lang="en-US" smtClean="0"/>
              <a:t>Click to edit Master text styles</a:t>
            </a:r>
          </a:p>
        </p:txBody>
      </p:sp>
      <p:sp>
        <p:nvSpPr>
          <p:cNvPr id="10" name="Rectangle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Receiver Data Source Configuration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er_Only">
    <p:spTree>
      <p:nvGrpSpPr>
        <p:cNvPr id="1" name=""/>
        <p:cNvGrpSpPr/>
        <p:nvPr/>
      </p:nvGrpSpPr>
      <p:grpSpPr>
        <a:xfrm>
          <a:off x="0" y="0"/>
          <a:ext cx="0" cy="0"/>
          <a:chOff x="0" y="0"/>
          <a:chExt cx="0" cy="0"/>
        </a:xfrm>
      </p:grpSpPr>
      <p:sp>
        <p:nvSpPr>
          <p:cNvPr id="3" name="Rectangle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Receiver Data Source Configuration</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Knowledge Check Multiple Choice ">
    <p:spTree>
      <p:nvGrpSpPr>
        <p:cNvPr id="1" name=""/>
        <p:cNvGrpSpPr/>
        <p:nvPr/>
      </p:nvGrpSpPr>
      <p:grpSpPr>
        <a:xfrm>
          <a:off x="0" y="0"/>
          <a:ext cx="0" cy="0"/>
          <a:chOff x="0" y="0"/>
          <a:chExt cx="0" cy="0"/>
        </a:xfrm>
      </p:grpSpPr>
      <p:sp>
        <p:nvSpPr>
          <p:cNvPr id="15" name="Rounded Rectangle 14"/>
          <p:cNvSpPr/>
          <p:nvPr/>
        </p:nvSpPr>
        <p:spPr>
          <a:xfrm>
            <a:off x="228599" y="1295400"/>
            <a:ext cx="6772275" cy="762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52400" y="870871"/>
            <a:ext cx="6858000" cy="369332"/>
          </a:xfrm>
          <a:prstGeom prst="rect">
            <a:avLst/>
          </a:prstGeom>
        </p:spPr>
        <p:txBody>
          <a:bodyPr wrap="square">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solidFill>
                  <a:srgbClr val="A80030"/>
                </a:solidFill>
                <a:latin typeface="Arial" pitchFamily="34" charset="0"/>
                <a:cs typeface="Arial" pitchFamily="34" charset="0"/>
              </a:rPr>
              <a:t>Multiple Choice: Choose the correct answer(s):</a:t>
            </a:r>
          </a:p>
        </p:txBody>
      </p:sp>
      <p:sp>
        <p:nvSpPr>
          <p:cNvPr id="8" name="Rectangle 7"/>
          <p:cNvSpPr/>
          <p:nvPr/>
        </p:nvSpPr>
        <p:spPr bwMode="ltGray">
          <a:xfrm>
            <a:off x="0" y="76200"/>
            <a:ext cx="4572000" cy="523220"/>
          </a:xfrm>
          <a:prstGeom prst="rect">
            <a:avLst/>
          </a:prstGeom>
        </p:spPr>
        <p:txBody>
          <a:bodyPr>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800" b="0" dirty="0" smtClean="0">
                <a:solidFill>
                  <a:schemeClr val="bg1"/>
                </a:solidFill>
                <a:latin typeface="Arial" pitchFamily="34" charset="0"/>
                <a:cs typeface="Arial" pitchFamily="34" charset="0"/>
              </a:rPr>
              <a:t>Check Your Understanding</a:t>
            </a:r>
            <a:endParaRPr lang="en-US" sz="2800" b="0" dirty="0">
              <a:solidFill>
                <a:schemeClr val="bg1"/>
              </a:solidFill>
              <a:latin typeface="Arial" pitchFamily="34" charset="0"/>
              <a:cs typeface="Arial" pitchFamily="34" charset="0"/>
            </a:endParaRPr>
          </a:p>
        </p:txBody>
      </p:sp>
      <p:sp>
        <p:nvSpPr>
          <p:cNvPr id="10" name="Text Placeholder 18"/>
          <p:cNvSpPr>
            <a:spLocks noGrp="1"/>
          </p:cNvSpPr>
          <p:nvPr>
            <p:ph type="body" sz="quarter" idx="13" hasCustomPrompt="1"/>
          </p:nvPr>
        </p:nvSpPr>
        <p:spPr bwMode="ltGray">
          <a:xfrm>
            <a:off x="330197" y="1329268"/>
            <a:ext cx="6486527" cy="685800"/>
          </a:xfrm>
          <a:prstGeom prst="rect">
            <a:avLst/>
          </a:prstGeom>
        </p:spPr>
        <p:txBody>
          <a:bodyPr/>
          <a:lstStyle>
            <a:lvl1pPr>
              <a:buNone/>
              <a:defRPr sz="1800">
                <a:solidFill>
                  <a:schemeClr val="tx1"/>
                </a:solidFill>
                <a:latin typeface="Arial" pitchFamily="34" charset="0"/>
                <a:cs typeface="Arial" pitchFamily="34" charset="0"/>
              </a:defRPr>
            </a:lvl1pPr>
          </a:lstStyle>
          <a:p>
            <a:pPr lvl="0"/>
            <a:r>
              <a:rPr lang="en-US" dirty="0" smtClean="0"/>
              <a:t>Add Question Here</a:t>
            </a:r>
            <a:endParaRPr lang="en-US" dirty="0"/>
          </a:p>
        </p:txBody>
      </p:sp>
      <p:sp>
        <p:nvSpPr>
          <p:cNvPr id="11" name="Text Placeholder 20"/>
          <p:cNvSpPr>
            <a:spLocks noGrp="1"/>
          </p:cNvSpPr>
          <p:nvPr>
            <p:ph type="body" sz="quarter" idx="14" hasCustomPrompt="1"/>
          </p:nvPr>
        </p:nvSpPr>
        <p:spPr>
          <a:xfrm>
            <a:off x="152400" y="2057400"/>
            <a:ext cx="6858000" cy="3962400"/>
          </a:xfrm>
          <a:prstGeom prst="rect">
            <a:avLst/>
          </a:prstGeom>
        </p:spPr>
        <p:txBody>
          <a:bodyPr/>
          <a:lstStyle>
            <a:lvl1pPr>
              <a:lnSpc>
                <a:spcPct val="200000"/>
              </a:lnSpc>
              <a:buFont typeface="Wingdings" pitchFamily="2" charset="2"/>
              <a:buChar char="q"/>
              <a:defRPr sz="1800">
                <a:latin typeface="Arial" pitchFamily="34" charset="0"/>
                <a:cs typeface="Arial" pitchFamily="34" charset="0"/>
              </a:defRPr>
            </a:lvl1pPr>
            <a:lvl2pPr>
              <a:defRPr sz="1600">
                <a:latin typeface="Arial" pitchFamily="34" charset="0"/>
                <a:cs typeface="Arial" pitchFamily="34" charset="0"/>
              </a:defRPr>
            </a:lvl2pPr>
            <a:lvl3pPr>
              <a:defRPr sz="1400">
                <a:latin typeface="Arial" pitchFamily="34" charset="0"/>
                <a:cs typeface="Arial" pitchFamily="34" charset="0"/>
              </a:defRPr>
            </a:lvl3pPr>
            <a:lvl4pPr>
              <a:defRPr sz="1200">
                <a:latin typeface="Arial" pitchFamily="34" charset="0"/>
                <a:cs typeface="Arial" pitchFamily="34" charset="0"/>
              </a:defRPr>
            </a:lvl4pPr>
            <a:lvl5pPr>
              <a:defRPr sz="1200">
                <a:latin typeface="Arial" pitchFamily="34" charset="0"/>
                <a:cs typeface="Arial" pitchFamily="34" charset="0"/>
              </a:defRPr>
            </a:lvl5pPr>
          </a:lstStyle>
          <a:p>
            <a:pPr lvl="0"/>
            <a:r>
              <a:rPr lang="en-US" dirty="0" smtClean="0"/>
              <a:t>Choice</a:t>
            </a:r>
          </a:p>
          <a:p>
            <a:pPr lvl="0"/>
            <a:r>
              <a:rPr lang="en-US" dirty="0" smtClean="0"/>
              <a:t>Choice</a:t>
            </a:r>
          </a:p>
          <a:p>
            <a:pPr lvl="0"/>
            <a:r>
              <a:rPr lang="en-US" dirty="0" smtClean="0"/>
              <a:t>Choice</a:t>
            </a:r>
          </a:p>
          <a:p>
            <a:pPr lvl="0"/>
            <a:r>
              <a:rPr lang="en-US" dirty="0" smtClean="0"/>
              <a:t>Choice</a:t>
            </a:r>
          </a:p>
          <a:p>
            <a:pPr lvl="0"/>
            <a:endParaRPr lang="en-US" dirty="0" smtClean="0"/>
          </a:p>
        </p:txBody>
      </p:sp>
      <p:sp>
        <p:nvSpPr>
          <p:cNvPr id="9" name="Footer Placeholder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Receiver Data Source Configuration</a:t>
            </a:r>
            <a:endParaRPr lang="en-US" dirty="0"/>
          </a:p>
        </p:txBody>
      </p:sp>
      <p:pic>
        <p:nvPicPr>
          <p:cNvPr id="2051" name="Picture 3" descr="C:\Users\dlink\Documents\Training\Images\question.jpg"/>
          <p:cNvPicPr>
            <a:picLocks noChangeAspect="1" noChangeArrowheads="1"/>
          </p:cNvPicPr>
          <p:nvPr userDrawn="1"/>
        </p:nvPicPr>
        <p:blipFill>
          <a:blip r:embed="rId2" cstate="print"/>
          <a:srcRect/>
          <a:stretch>
            <a:fillRect/>
          </a:stretch>
        </p:blipFill>
        <p:spPr bwMode="auto">
          <a:xfrm>
            <a:off x="5486400" y="4114800"/>
            <a:ext cx="3462986" cy="2305050"/>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Knowledge Check Fill in Blank">
    <p:spTree>
      <p:nvGrpSpPr>
        <p:cNvPr id="1" name=""/>
        <p:cNvGrpSpPr/>
        <p:nvPr/>
      </p:nvGrpSpPr>
      <p:grpSpPr>
        <a:xfrm>
          <a:off x="0" y="0"/>
          <a:ext cx="0" cy="0"/>
          <a:chOff x="0" y="0"/>
          <a:chExt cx="0" cy="0"/>
        </a:xfrm>
      </p:grpSpPr>
      <p:sp>
        <p:nvSpPr>
          <p:cNvPr id="17" name="Rounded Rectangle 16"/>
          <p:cNvSpPr/>
          <p:nvPr/>
        </p:nvSpPr>
        <p:spPr>
          <a:xfrm>
            <a:off x="261257" y="1261532"/>
            <a:ext cx="7274803" cy="762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03201" y="837003"/>
            <a:ext cx="7707827" cy="369332"/>
          </a:xfrm>
          <a:prstGeom prst="rect">
            <a:avLst/>
          </a:prstGeom>
        </p:spPr>
        <p:txBody>
          <a:bodyPr wrap="square">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solidFill>
                  <a:srgbClr val="A80030"/>
                </a:solidFill>
                <a:latin typeface="Arial" pitchFamily="34" charset="0"/>
                <a:cs typeface="Arial" pitchFamily="34" charset="0"/>
              </a:rPr>
              <a:t>Fill in the blanks.</a:t>
            </a:r>
          </a:p>
        </p:txBody>
      </p:sp>
      <p:sp>
        <p:nvSpPr>
          <p:cNvPr id="10" name="Text Placeholder 18"/>
          <p:cNvSpPr>
            <a:spLocks noGrp="1"/>
          </p:cNvSpPr>
          <p:nvPr>
            <p:ph type="body" sz="quarter" idx="13" hasCustomPrompt="1"/>
          </p:nvPr>
        </p:nvSpPr>
        <p:spPr bwMode="ltGray">
          <a:xfrm>
            <a:off x="304800" y="1295400"/>
            <a:ext cx="7159332" cy="685800"/>
          </a:xfrm>
          <a:prstGeom prst="rect">
            <a:avLst/>
          </a:prstGeom>
        </p:spPr>
        <p:txBody>
          <a:bodyPr/>
          <a:lstStyle>
            <a:lvl1pPr>
              <a:buNone/>
              <a:defRPr sz="1800">
                <a:solidFill>
                  <a:schemeClr val="tx1"/>
                </a:solidFill>
                <a:latin typeface="Arial" pitchFamily="34" charset="0"/>
                <a:cs typeface="Arial" pitchFamily="34" charset="0"/>
              </a:defRPr>
            </a:lvl1pPr>
          </a:lstStyle>
          <a:p>
            <a:pPr lvl="0"/>
            <a:r>
              <a:rPr lang="en-US" dirty="0" smtClean="0"/>
              <a:t>Add Question Here</a:t>
            </a:r>
            <a:endParaRPr lang="en-US" dirty="0"/>
          </a:p>
        </p:txBody>
      </p:sp>
      <p:sp>
        <p:nvSpPr>
          <p:cNvPr id="14" name="Text Placeholder 13"/>
          <p:cNvSpPr>
            <a:spLocks noGrp="1"/>
          </p:cNvSpPr>
          <p:nvPr>
            <p:ph type="body" sz="quarter" idx="14" hasCustomPrompt="1"/>
          </p:nvPr>
        </p:nvSpPr>
        <p:spPr>
          <a:xfrm>
            <a:off x="279402" y="2175932"/>
            <a:ext cx="7188198" cy="3810000"/>
          </a:xfrm>
        </p:spPr>
        <p:txBody>
          <a:bodyPr/>
          <a:lstStyle>
            <a:lvl1pPr marL="457200" marR="0" indent="-457200" algn="l" defTabSz="914400" rtl="0" eaLnBrk="1" fontAlgn="auto" latinLnBrk="0" hangingPunct="1">
              <a:lnSpc>
                <a:spcPct val="150000"/>
              </a:lnSpc>
              <a:spcBef>
                <a:spcPct val="20000"/>
              </a:spcBef>
              <a:spcAft>
                <a:spcPts val="0"/>
              </a:spcAft>
              <a:buClrTx/>
              <a:buSzTx/>
              <a:buFont typeface="+mj-lt"/>
              <a:buAutoNum type="arabicPeriod"/>
              <a:tabLst/>
              <a:defRPr baseline="0"/>
            </a:lvl1pPr>
          </a:lstStyle>
          <a:p>
            <a:pPr lvl="0"/>
            <a:r>
              <a:rPr lang="en-US" dirty="0" smtClean="0"/>
              <a:t>Statement with blanks to _____ here.</a:t>
            </a:r>
          </a:p>
          <a:p>
            <a:pPr marL="457200" marR="0" lvl="0" indent="-457200" algn="l" defTabSz="914400" rtl="0" eaLnBrk="1" fontAlgn="auto" latinLnBrk="0" hangingPunct="1">
              <a:lnSpc>
                <a:spcPct val="150000"/>
              </a:lnSpc>
              <a:spcBef>
                <a:spcPct val="20000"/>
              </a:spcBef>
              <a:spcAft>
                <a:spcPts val="0"/>
              </a:spcAft>
              <a:buClrTx/>
              <a:buSzTx/>
              <a:buFont typeface="+mj-lt"/>
              <a:buAutoNum type="arabicPeriod"/>
              <a:tabLst/>
              <a:defRPr/>
            </a:pPr>
            <a:r>
              <a:rPr lang="en-US" dirty="0" smtClean="0"/>
              <a:t>Statement with blanks to _____ here.</a:t>
            </a:r>
          </a:p>
          <a:p>
            <a:pPr lvl="0"/>
            <a:endParaRPr lang="en-US" dirty="0" smtClean="0"/>
          </a:p>
          <a:p>
            <a:pPr lvl="0"/>
            <a:endParaRPr lang="en-US" dirty="0" smtClean="0"/>
          </a:p>
        </p:txBody>
      </p:sp>
      <p:sp>
        <p:nvSpPr>
          <p:cNvPr id="11" name="Rectangle 10"/>
          <p:cNvSpPr/>
          <p:nvPr/>
        </p:nvSpPr>
        <p:spPr bwMode="ltGray">
          <a:xfrm>
            <a:off x="0" y="86380"/>
            <a:ext cx="4572000" cy="523220"/>
          </a:xfrm>
          <a:prstGeom prst="rect">
            <a:avLst/>
          </a:prstGeom>
        </p:spPr>
        <p:txBody>
          <a:bodyPr>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800" b="0" dirty="0" smtClean="0">
                <a:solidFill>
                  <a:schemeClr val="bg1"/>
                </a:solidFill>
                <a:latin typeface="Arial" pitchFamily="34" charset="0"/>
                <a:cs typeface="Arial" pitchFamily="34" charset="0"/>
              </a:rPr>
              <a:t>Check Your Understanding</a:t>
            </a:r>
            <a:endParaRPr lang="en-US" sz="2800" b="0" dirty="0">
              <a:solidFill>
                <a:schemeClr val="bg1"/>
              </a:solidFill>
              <a:latin typeface="Arial" pitchFamily="34" charset="0"/>
              <a:cs typeface="Arial" pitchFamily="34" charset="0"/>
            </a:endParaRPr>
          </a:p>
        </p:txBody>
      </p:sp>
      <p:sp>
        <p:nvSpPr>
          <p:cNvPr id="9" name="Footer Placeholder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Receiver Data Source Configuration</a:t>
            </a:r>
            <a:endParaRPr lang="en-US" dirty="0"/>
          </a:p>
        </p:txBody>
      </p:sp>
      <p:pic>
        <p:nvPicPr>
          <p:cNvPr id="12" name="Picture 2" descr="C:\Users\dlink\Documents\Training\Images\Hand with puzzle piece.jpg"/>
          <p:cNvPicPr>
            <a:picLocks noChangeAspect="1" noChangeArrowheads="1"/>
          </p:cNvPicPr>
          <p:nvPr userDrawn="1"/>
        </p:nvPicPr>
        <p:blipFill>
          <a:blip r:embed="rId2" cstate="print"/>
          <a:srcRect/>
          <a:stretch>
            <a:fillRect/>
          </a:stretch>
        </p:blipFill>
        <p:spPr bwMode="auto">
          <a:xfrm>
            <a:off x="7010400" y="3429000"/>
            <a:ext cx="2058114" cy="3092002"/>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Knowledge Check Fill in Blank">
    <p:spTree>
      <p:nvGrpSpPr>
        <p:cNvPr id="1" name=""/>
        <p:cNvGrpSpPr/>
        <p:nvPr/>
      </p:nvGrpSpPr>
      <p:grpSpPr>
        <a:xfrm>
          <a:off x="0" y="0"/>
          <a:ext cx="0" cy="0"/>
          <a:chOff x="0" y="0"/>
          <a:chExt cx="0" cy="0"/>
        </a:xfrm>
      </p:grpSpPr>
      <p:sp>
        <p:nvSpPr>
          <p:cNvPr id="16" name="Rounded Rectangle 15"/>
          <p:cNvSpPr/>
          <p:nvPr/>
        </p:nvSpPr>
        <p:spPr>
          <a:xfrm>
            <a:off x="304799" y="1295400"/>
            <a:ext cx="7480453" cy="762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28600" y="870871"/>
            <a:ext cx="7925718" cy="369332"/>
          </a:xfrm>
          <a:prstGeom prst="rect">
            <a:avLst/>
          </a:prstGeom>
        </p:spPr>
        <p:txBody>
          <a:bodyPr wrap="square">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solidFill>
                  <a:srgbClr val="A80030"/>
                </a:solidFill>
                <a:latin typeface="Arial" pitchFamily="34" charset="0"/>
                <a:cs typeface="Arial" pitchFamily="34" charset="0"/>
              </a:rPr>
              <a:t>True - False</a:t>
            </a:r>
          </a:p>
        </p:txBody>
      </p:sp>
      <p:sp>
        <p:nvSpPr>
          <p:cNvPr id="10" name="Text Placeholder 18"/>
          <p:cNvSpPr>
            <a:spLocks noGrp="1"/>
          </p:cNvSpPr>
          <p:nvPr>
            <p:ph type="body" sz="quarter" idx="13" hasCustomPrompt="1"/>
          </p:nvPr>
        </p:nvSpPr>
        <p:spPr bwMode="ltGray">
          <a:xfrm>
            <a:off x="406397" y="1329268"/>
            <a:ext cx="7272665" cy="685800"/>
          </a:xfrm>
          <a:prstGeom prst="rect">
            <a:avLst/>
          </a:prstGeom>
        </p:spPr>
        <p:txBody>
          <a:bodyPr/>
          <a:lstStyle>
            <a:lvl1pPr>
              <a:buNone/>
              <a:defRPr sz="1800">
                <a:solidFill>
                  <a:schemeClr val="tx1"/>
                </a:solidFill>
                <a:latin typeface="Arial" pitchFamily="34" charset="0"/>
                <a:cs typeface="Arial" pitchFamily="34" charset="0"/>
              </a:defRPr>
            </a:lvl1pPr>
          </a:lstStyle>
          <a:p>
            <a:pPr lvl="0"/>
            <a:r>
              <a:rPr lang="en-US" dirty="0" smtClean="0"/>
              <a:t>Add Question Here</a:t>
            </a:r>
            <a:endParaRPr lang="en-US" dirty="0"/>
          </a:p>
        </p:txBody>
      </p:sp>
      <p:sp>
        <p:nvSpPr>
          <p:cNvPr id="14" name="Text Placeholder 13"/>
          <p:cNvSpPr>
            <a:spLocks noGrp="1"/>
          </p:cNvSpPr>
          <p:nvPr>
            <p:ph type="body" sz="quarter" idx="14" hasCustomPrompt="1"/>
          </p:nvPr>
        </p:nvSpPr>
        <p:spPr>
          <a:xfrm>
            <a:off x="304800" y="2209800"/>
            <a:ext cx="7391400" cy="3810000"/>
          </a:xfrm>
        </p:spPr>
        <p:txBody>
          <a:bodyPr/>
          <a:lstStyle>
            <a:lvl1pPr marL="457200" marR="0" indent="-457200" algn="l" defTabSz="914400" rtl="0" eaLnBrk="1" fontAlgn="auto" latinLnBrk="0" hangingPunct="1">
              <a:lnSpc>
                <a:spcPct val="150000"/>
              </a:lnSpc>
              <a:spcBef>
                <a:spcPct val="20000"/>
              </a:spcBef>
              <a:spcAft>
                <a:spcPts val="0"/>
              </a:spcAft>
              <a:buClrTx/>
              <a:buSzTx/>
              <a:buFont typeface="Wingdings" pitchFamily="2" charset="2"/>
              <a:buChar char="q"/>
              <a:tabLst/>
              <a:defRPr baseline="0"/>
            </a:lvl1pPr>
          </a:lstStyle>
          <a:p>
            <a:pPr lvl="0"/>
            <a:r>
              <a:rPr lang="en-US" dirty="0" smtClean="0"/>
              <a:t>True</a:t>
            </a:r>
          </a:p>
          <a:p>
            <a:pPr lvl="0"/>
            <a:r>
              <a:rPr lang="en-US" dirty="0" smtClean="0"/>
              <a:t>False</a:t>
            </a:r>
          </a:p>
        </p:txBody>
      </p:sp>
      <p:sp>
        <p:nvSpPr>
          <p:cNvPr id="12" name="Rectangle 11"/>
          <p:cNvSpPr/>
          <p:nvPr/>
        </p:nvSpPr>
        <p:spPr bwMode="ltGray">
          <a:xfrm>
            <a:off x="0" y="76200"/>
            <a:ext cx="4495800" cy="523220"/>
          </a:xfrm>
          <a:prstGeom prst="rect">
            <a:avLst/>
          </a:prstGeom>
        </p:spPr>
        <p:txBody>
          <a:bodyPr wrap="square">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800" b="0" dirty="0" smtClean="0">
                <a:solidFill>
                  <a:schemeClr val="bg1"/>
                </a:solidFill>
                <a:latin typeface="Arial" pitchFamily="34" charset="0"/>
                <a:cs typeface="Arial" pitchFamily="34" charset="0"/>
              </a:rPr>
              <a:t>Check Your Understanding</a:t>
            </a:r>
            <a:endParaRPr lang="en-US" sz="2800" b="0" dirty="0">
              <a:solidFill>
                <a:schemeClr val="bg1"/>
              </a:solidFill>
              <a:latin typeface="Arial" pitchFamily="34" charset="0"/>
              <a:cs typeface="Arial" pitchFamily="34" charset="0"/>
            </a:endParaRPr>
          </a:p>
        </p:txBody>
      </p:sp>
      <p:sp>
        <p:nvSpPr>
          <p:cNvPr id="9" name="Footer Placeholder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Receiver Data Source Configuration</a:t>
            </a:r>
            <a:endParaRPr lang="en-US" dirty="0"/>
          </a:p>
        </p:txBody>
      </p:sp>
      <p:pic>
        <p:nvPicPr>
          <p:cNvPr id="4098" name="Picture 2" descr="C:\Users\dlink\Documents\Training\Images\suspicious.jpg"/>
          <p:cNvPicPr>
            <a:picLocks noChangeAspect="1" noChangeArrowheads="1"/>
          </p:cNvPicPr>
          <p:nvPr userDrawn="1"/>
        </p:nvPicPr>
        <p:blipFill>
          <a:blip r:embed="rId2" cstate="print"/>
          <a:srcRect/>
          <a:stretch>
            <a:fillRect/>
          </a:stretch>
        </p:blipFill>
        <p:spPr bwMode="auto">
          <a:xfrm>
            <a:off x="5410200" y="4038600"/>
            <a:ext cx="3564391" cy="2362200"/>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3" name="Picture 30" descr="watermarkproperty"/>
          <p:cNvPicPr>
            <a:picLocks noChangeArrowheads="1"/>
          </p:cNvPicPr>
          <p:nvPr/>
        </p:nvPicPr>
        <p:blipFill>
          <a:blip r:embed="rId17" cstate="print"/>
          <a:srcRect/>
          <a:stretch>
            <a:fillRect/>
          </a:stretch>
        </p:blipFill>
        <p:spPr bwMode="auto">
          <a:xfrm>
            <a:off x="457200" y="304800"/>
            <a:ext cx="9144000" cy="6096000"/>
          </a:xfrm>
          <a:prstGeom prst="rect">
            <a:avLst/>
          </a:prstGeom>
          <a:noFill/>
        </p:spPr>
      </p:pic>
      <p:sp>
        <p:nvSpPr>
          <p:cNvPr id="114694" name="Rectangle 6"/>
          <p:cNvSpPr>
            <a:spLocks noGrp="1" noChangeArrowheads="1"/>
          </p:cNvSpPr>
          <p:nvPr>
            <p:ph type="body" idx="1"/>
          </p:nvPr>
        </p:nvSpPr>
        <p:spPr bwMode="auto">
          <a:xfrm>
            <a:off x="71437" y="685800"/>
            <a:ext cx="8996363" cy="5867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5" name="Rectangle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Receiver Data Source Configuration</a:t>
            </a:r>
            <a:endParaRPr lang="en-US" dirty="0"/>
          </a:p>
        </p:txBody>
      </p:sp>
      <p:pic>
        <p:nvPicPr>
          <p:cNvPr id="10" name="Picture 9" descr="mfe_ppt_content_banner_std_blank_96.png"/>
          <p:cNvPicPr>
            <a:picLocks noChangeAspect="1"/>
          </p:cNvPicPr>
          <p:nvPr/>
        </p:nvPicPr>
        <p:blipFill>
          <a:blip r:embed="rId18" cstate="print"/>
          <a:stretch>
            <a:fillRect/>
          </a:stretch>
        </p:blipFill>
        <p:spPr>
          <a:xfrm>
            <a:off x="0" y="0"/>
            <a:ext cx="9144000" cy="619125"/>
          </a:xfrm>
          <a:prstGeom prst="rect">
            <a:avLst/>
          </a:prstGeom>
        </p:spPr>
      </p:pic>
      <p:sp>
        <p:nvSpPr>
          <p:cNvPr id="114693" name="Rectangle 5"/>
          <p:cNvSpPr>
            <a:spLocks noGrp="1" noChangeArrowheads="1"/>
          </p:cNvSpPr>
          <p:nvPr>
            <p:ph type="title"/>
          </p:nvPr>
        </p:nvSpPr>
        <p:spPr bwMode="ltGray">
          <a:xfrm>
            <a:off x="0" y="0"/>
            <a:ext cx="7138987" cy="59531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dirty="0" smtClean="0"/>
          </a:p>
        </p:txBody>
      </p:sp>
      <p:sp>
        <p:nvSpPr>
          <p:cNvPr id="8" name="TextBox 7"/>
          <p:cNvSpPr txBox="1"/>
          <p:nvPr/>
        </p:nvSpPr>
        <p:spPr>
          <a:xfrm>
            <a:off x="4114800" y="6627168"/>
            <a:ext cx="914400" cy="230832"/>
          </a:xfrm>
          <a:prstGeom prst="rect">
            <a:avLst/>
          </a:prstGeom>
          <a:noFill/>
        </p:spPr>
        <p:txBody>
          <a:bodyPr wrap="square" rtlCol="0">
            <a:spAutoFit/>
          </a:bodyPr>
          <a:lstStyle/>
          <a:p>
            <a:pPr algn="ctr"/>
            <a:r>
              <a:rPr lang="en-US" sz="900" dirty="0" smtClean="0">
                <a:solidFill>
                  <a:schemeClr val="tx1"/>
                </a:solidFill>
                <a:latin typeface="+mj-lt"/>
              </a:rPr>
              <a:t>4     </a:t>
            </a:r>
            <a:r>
              <a:rPr lang="en-US" sz="900" dirty="0" smtClean="0">
                <a:solidFill>
                  <a:schemeClr val="tx1"/>
                </a:solidFill>
                <a:latin typeface="+mj-lt"/>
              </a:rPr>
              <a:t>-     </a:t>
            </a:r>
            <a:fld id="{5B0A45A0-05C0-4C03-BBF1-17FE7298BD73}" type="slidenum">
              <a:rPr lang="en-US" sz="900" smtClean="0">
                <a:solidFill>
                  <a:schemeClr val="tx1"/>
                </a:solidFill>
                <a:latin typeface="+mj-lt"/>
              </a:rPr>
              <a:pPr algn="ctr"/>
              <a:t>‹#›</a:t>
            </a:fld>
            <a:endParaRPr lang="en-US" sz="900" dirty="0">
              <a:solidFill>
                <a:schemeClr val="tx1"/>
              </a:solidFill>
              <a:latin typeface="+mj-lt"/>
            </a:endParaRPr>
          </a:p>
        </p:txBody>
      </p:sp>
      <p:sp>
        <p:nvSpPr>
          <p:cNvPr id="11" name="TextBox 10"/>
          <p:cNvSpPr txBox="1"/>
          <p:nvPr/>
        </p:nvSpPr>
        <p:spPr>
          <a:xfrm>
            <a:off x="0" y="6629400"/>
            <a:ext cx="2308645" cy="230832"/>
          </a:xfrm>
          <a:prstGeom prst="rect">
            <a:avLst/>
          </a:prstGeom>
          <a:noFill/>
        </p:spPr>
        <p:txBody>
          <a:bodyPr wrap="none" rtlCol="0">
            <a:spAutoFit/>
          </a:bodyPr>
          <a:lstStyle/>
          <a:p>
            <a:r>
              <a:rPr lang="en-US" sz="900" dirty="0" smtClean="0"/>
              <a:t>©2012 McAfee, Inc.  All Rights Reserved.</a:t>
            </a:r>
            <a:endParaRPr lang="en-US" sz="900" dirty="0"/>
          </a:p>
        </p:txBody>
      </p:sp>
      <p:pic>
        <p:nvPicPr>
          <p:cNvPr id="12" name="Picture 2"/>
          <p:cNvPicPr>
            <a:picLocks noChangeAspect="1" noChangeArrowheads="1"/>
          </p:cNvPicPr>
          <p:nvPr/>
        </p:nvPicPr>
        <p:blipFill>
          <a:blip r:embed="rId19" cstate="print"/>
          <a:srcRect/>
          <a:stretch>
            <a:fillRect/>
          </a:stretch>
        </p:blipFill>
        <p:spPr bwMode="auto">
          <a:xfrm>
            <a:off x="7391400" y="76200"/>
            <a:ext cx="1676400" cy="514578"/>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Lst>
  <p:hf sldNum="0" hdr="0" dt="0"/>
  <p:txStyles>
    <p:titleStyle>
      <a:lvl1pPr algn="l"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400">
          <a:solidFill>
            <a:schemeClr val="bg1"/>
          </a:solidFill>
          <a:latin typeface="Arial" charset="0"/>
          <a:ea typeface="MS PGothic" pitchFamily="34" charset="-128"/>
        </a:defRPr>
      </a:lvl2pPr>
      <a:lvl3pPr algn="l" rtl="0" eaLnBrk="1" fontAlgn="base" hangingPunct="1">
        <a:spcBef>
          <a:spcPct val="0"/>
        </a:spcBef>
        <a:spcAft>
          <a:spcPct val="0"/>
        </a:spcAft>
        <a:defRPr sz="2400">
          <a:solidFill>
            <a:schemeClr val="bg1"/>
          </a:solidFill>
          <a:latin typeface="Arial" charset="0"/>
          <a:ea typeface="MS PGothic" pitchFamily="34" charset="-128"/>
        </a:defRPr>
      </a:lvl3pPr>
      <a:lvl4pPr algn="l" rtl="0" eaLnBrk="1" fontAlgn="base" hangingPunct="1">
        <a:spcBef>
          <a:spcPct val="0"/>
        </a:spcBef>
        <a:spcAft>
          <a:spcPct val="0"/>
        </a:spcAft>
        <a:defRPr sz="2400">
          <a:solidFill>
            <a:schemeClr val="bg1"/>
          </a:solidFill>
          <a:latin typeface="Arial" charset="0"/>
          <a:ea typeface="MS PGothic" pitchFamily="34" charset="-128"/>
        </a:defRPr>
      </a:lvl4pPr>
      <a:lvl5pPr algn="l" rtl="0" eaLnBrk="1" fontAlgn="base" hangingPunct="1">
        <a:spcBef>
          <a:spcPct val="0"/>
        </a:spcBef>
        <a:spcAft>
          <a:spcPct val="0"/>
        </a:spcAft>
        <a:defRPr sz="2400">
          <a:solidFill>
            <a:schemeClr val="bg1"/>
          </a:solidFill>
          <a:latin typeface="Arial" charset="0"/>
          <a:ea typeface="MS PGothic" pitchFamily="34" charset="-128"/>
        </a:defRPr>
      </a:lvl5pPr>
      <a:lvl6pPr marL="457200" algn="l" rtl="0" eaLnBrk="1" fontAlgn="base" hangingPunct="1">
        <a:spcBef>
          <a:spcPct val="0"/>
        </a:spcBef>
        <a:spcAft>
          <a:spcPct val="0"/>
        </a:spcAft>
        <a:defRPr sz="2400">
          <a:solidFill>
            <a:schemeClr val="bg1"/>
          </a:solidFill>
          <a:latin typeface="Arial" charset="0"/>
          <a:ea typeface="MS PGothic" pitchFamily="34" charset="-128"/>
        </a:defRPr>
      </a:lvl6pPr>
      <a:lvl7pPr marL="914400" algn="l" rtl="0" eaLnBrk="1" fontAlgn="base" hangingPunct="1">
        <a:spcBef>
          <a:spcPct val="0"/>
        </a:spcBef>
        <a:spcAft>
          <a:spcPct val="0"/>
        </a:spcAft>
        <a:defRPr sz="2400">
          <a:solidFill>
            <a:schemeClr val="bg1"/>
          </a:solidFill>
          <a:latin typeface="Arial" charset="0"/>
          <a:ea typeface="MS PGothic" pitchFamily="34" charset="-128"/>
        </a:defRPr>
      </a:lvl7pPr>
      <a:lvl8pPr marL="1371600" algn="l" rtl="0" eaLnBrk="1" fontAlgn="base" hangingPunct="1">
        <a:spcBef>
          <a:spcPct val="0"/>
        </a:spcBef>
        <a:spcAft>
          <a:spcPct val="0"/>
        </a:spcAft>
        <a:defRPr sz="2400">
          <a:solidFill>
            <a:schemeClr val="bg1"/>
          </a:solidFill>
          <a:latin typeface="Arial" charset="0"/>
          <a:ea typeface="MS PGothic" pitchFamily="34" charset="-128"/>
        </a:defRPr>
      </a:lvl8pPr>
      <a:lvl9pPr marL="1828800" algn="l" rtl="0" eaLnBrk="1" fontAlgn="base" hangingPunct="1">
        <a:spcBef>
          <a:spcPct val="0"/>
        </a:spcBef>
        <a:spcAft>
          <a:spcPct val="0"/>
        </a:spcAft>
        <a:defRPr sz="2400">
          <a:solidFill>
            <a:schemeClr val="bg1"/>
          </a:solidFill>
          <a:latin typeface="Arial" charset="0"/>
          <a:ea typeface="MS PGothic" pitchFamily="34" charset="-128"/>
        </a:defRPr>
      </a:lvl9pPr>
    </p:titleStyle>
    <p:bodyStyle>
      <a:lvl1pPr marL="230188" indent="-230188" algn="l" rtl="0" eaLnBrk="1" fontAlgn="base" hangingPunct="1">
        <a:spcBef>
          <a:spcPct val="20000"/>
        </a:spcBef>
        <a:spcAft>
          <a:spcPct val="0"/>
        </a:spcAft>
        <a:buChar char="•"/>
        <a:defRPr sz="2000">
          <a:solidFill>
            <a:schemeClr val="tx1"/>
          </a:solidFill>
          <a:latin typeface="+mn-lt"/>
          <a:ea typeface="+mn-ea"/>
          <a:cs typeface="+mn-cs"/>
        </a:defRPr>
      </a:lvl1pPr>
      <a:lvl2pPr marL="461963" indent="-231775" algn="l" rtl="0" eaLnBrk="1" fontAlgn="base" hangingPunct="1">
        <a:spcBef>
          <a:spcPct val="20000"/>
        </a:spcBef>
        <a:spcAft>
          <a:spcPct val="0"/>
        </a:spcAft>
        <a:buFont typeface="Wingdings" pitchFamily="2" charset="2"/>
        <a:buChar char="Ø"/>
        <a:defRPr>
          <a:solidFill>
            <a:schemeClr val="tx1"/>
          </a:solidFill>
          <a:latin typeface="+mn-lt"/>
          <a:ea typeface="+mn-ea"/>
        </a:defRPr>
      </a:lvl2pPr>
      <a:lvl3pPr marL="684213" indent="-222250" algn="l" rtl="0" eaLnBrk="1" fontAlgn="base" hangingPunct="1">
        <a:spcBef>
          <a:spcPct val="20000"/>
        </a:spcBef>
        <a:spcAft>
          <a:spcPct val="0"/>
        </a:spcAft>
        <a:buFont typeface="Courier New" pitchFamily="49" charset="0"/>
        <a:buChar char="o"/>
        <a:defRPr>
          <a:solidFill>
            <a:schemeClr val="tx1"/>
          </a:solidFill>
          <a:latin typeface="+mn-lt"/>
          <a:ea typeface="+mn-ea"/>
        </a:defRPr>
      </a:lvl3pPr>
      <a:lvl4pPr marL="914400" indent="-230188" algn="l" rtl="0" eaLnBrk="1" fontAlgn="base" hangingPunct="1">
        <a:spcBef>
          <a:spcPct val="20000"/>
        </a:spcBef>
        <a:spcAft>
          <a:spcPct val="0"/>
        </a:spcAft>
        <a:buChar char="–"/>
        <a:defRPr>
          <a:solidFill>
            <a:schemeClr val="tx1"/>
          </a:solidFill>
          <a:latin typeface="+mn-lt"/>
          <a:ea typeface="+mn-ea"/>
        </a:defRPr>
      </a:lvl4pPr>
      <a:lvl5pPr marL="1144588" indent="-230188" algn="l" rtl="0" eaLnBrk="1" fontAlgn="base" hangingPunct="1">
        <a:spcBef>
          <a:spcPct val="20000"/>
        </a:spcBef>
        <a:spcAft>
          <a:spcPct val="0"/>
        </a:spcAft>
        <a:buChar char="»"/>
        <a:defRPr>
          <a:solidFill>
            <a:schemeClr val="tx1"/>
          </a:solidFill>
          <a:latin typeface="+mn-lt"/>
          <a:ea typeface="+mn-ea"/>
        </a:defRPr>
      </a:lvl5pPr>
      <a:lvl6pPr marL="2119313" indent="-228600" algn="l" rtl="0" eaLnBrk="1" fontAlgn="base" hangingPunct="1">
        <a:spcBef>
          <a:spcPct val="20000"/>
        </a:spcBef>
        <a:spcAft>
          <a:spcPct val="0"/>
        </a:spcAft>
        <a:buChar char="»"/>
        <a:defRPr>
          <a:solidFill>
            <a:schemeClr val="tx1"/>
          </a:solidFill>
          <a:latin typeface="+mn-lt"/>
          <a:ea typeface="+mn-ea"/>
        </a:defRPr>
      </a:lvl6pPr>
      <a:lvl7pPr marL="2576513" indent="-228600" algn="l" rtl="0" eaLnBrk="1" fontAlgn="base" hangingPunct="1">
        <a:spcBef>
          <a:spcPct val="20000"/>
        </a:spcBef>
        <a:spcAft>
          <a:spcPct val="0"/>
        </a:spcAft>
        <a:buChar char="»"/>
        <a:defRPr>
          <a:solidFill>
            <a:schemeClr val="tx1"/>
          </a:solidFill>
          <a:latin typeface="+mn-lt"/>
          <a:ea typeface="+mn-ea"/>
        </a:defRPr>
      </a:lvl7pPr>
      <a:lvl8pPr marL="3033713" indent="-228600" algn="l" rtl="0" eaLnBrk="1" fontAlgn="base" hangingPunct="1">
        <a:spcBef>
          <a:spcPct val="20000"/>
        </a:spcBef>
        <a:spcAft>
          <a:spcPct val="0"/>
        </a:spcAft>
        <a:buChar char="»"/>
        <a:defRPr>
          <a:solidFill>
            <a:schemeClr val="tx1"/>
          </a:solidFill>
          <a:latin typeface="+mn-lt"/>
          <a:ea typeface="+mn-ea"/>
        </a:defRPr>
      </a:lvl8pPr>
      <a:lvl9pPr marL="3490913"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52400" y="609600"/>
            <a:ext cx="5638800" cy="914400"/>
          </a:xfrm>
        </p:spPr>
        <p:txBody>
          <a:bodyPr rtlCol="0"/>
          <a:lstStyle/>
          <a:p>
            <a:pPr>
              <a:defRPr/>
            </a:pPr>
            <a:r>
              <a:rPr lang="en-US" dirty="0" smtClean="0"/>
              <a:t>Receiver Data Source Configuration</a:t>
            </a:r>
            <a:endParaRPr dirty="0"/>
          </a:p>
        </p:txBody>
      </p:sp>
      <p:sp>
        <p:nvSpPr>
          <p:cNvPr id="7" name="Text Placeholder 6"/>
          <p:cNvSpPr>
            <a:spLocks noGrp="1"/>
          </p:cNvSpPr>
          <p:nvPr>
            <p:ph type="subTitle" idx="1"/>
          </p:nvPr>
        </p:nvSpPr>
        <p:spPr/>
        <p:txBody>
          <a:bodyPr/>
          <a:lstStyle/>
          <a:p>
            <a:pPr eaLnBrk="1" fontAlgn="auto" hangingPunct="1">
              <a:spcAft>
                <a:spcPts val="0"/>
              </a:spcAft>
              <a:buFont typeface="Arial" pitchFamily="34" charset="0"/>
              <a:buNone/>
              <a:defRPr/>
            </a:pPr>
            <a:r>
              <a:rPr lang="en-US" dirty="0" smtClean="0"/>
              <a:t>Module 4</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 on Type vs. IP</a:t>
            </a:r>
            <a:endParaRPr lang="en-US" dirty="0"/>
          </a:p>
        </p:txBody>
      </p:sp>
      <p:sp>
        <p:nvSpPr>
          <p:cNvPr id="3" name="Rectangle 2"/>
          <p:cNvSpPr/>
          <p:nvPr/>
        </p:nvSpPr>
        <p:spPr>
          <a:xfrm>
            <a:off x="381000" y="973991"/>
            <a:ext cx="8382000" cy="3293209"/>
          </a:xfrm>
          <a:prstGeom prst="rect">
            <a:avLst/>
          </a:prstGeom>
        </p:spPr>
        <p:txBody>
          <a:bodyPr wrap="square">
            <a:spAutoFit/>
          </a:bodyPr>
          <a:lstStyle/>
          <a:p>
            <a:r>
              <a:rPr lang="en-US" sz="2400" dirty="0" smtClean="0"/>
              <a:t>Match on Type</a:t>
            </a:r>
          </a:p>
          <a:p>
            <a:pPr marL="742950" lvl="1" indent="-285750">
              <a:buFont typeface="Arial" pitchFamily="34" charset="0"/>
              <a:buChar char="•"/>
            </a:pPr>
            <a:r>
              <a:rPr lang="en-US" sz="2000" dirty="0"/>
              <a:t>Matches data based on the type of data contained in the stream.</a:t>
            </a:r>
          </a:p>
          <a:p>
            <a:pPr marL="742950" lvl="1" indent="-285750">
              <a:buFont typeface="Arial" pitchFamily="34" charset="0"/>
              <a:buChar char="•"/>
            </a:pPr>
            <a:r>
              <a:rPr lang="en-US" sz="2000" dirty="0"/>
              <a:t>If you have a single device that is collecting data from other devices and then forwarding to the Receiver, you might want to use Match on Type</a:t>
            </a:r>
            <a:endParaRPr lang="en-US" sz="2000" dirty="0" smtClean="0"/>
          </a:p>
          <a:p>
            <a:endParaRPr lang="en-US" sz="2000" dirty="0" smtClean="0"/>
          </a:p>
          <a:p>
            <a:r>
              <a:rPr lang="en-US" sz="2400" dirty="0" smtClean="0"/>
              <a:t>Match on IP</a:t>
            </a:r>
          </a:p>
          <a:p>
            <a:pPr marL="742950" lvl="1" indent="-285750">
              <a:buFont typeface="Arial" pitchFamily="34" charset="0"/>
              <a:buChar char="•"/>
            </a:pPr>
            <a:r>
              <a:rPr lang="en-US" sz="2000" dirty="0" smtClean="0"/>
              <a:t>Used for the same kind of devices sending the same kind of log data which on differs by the IP address of the sending device.</a:t>
            </a:r>
            <a:endParaRPr lang="en-US" sz="2000" dirty="0"/>
          </a:p>
          <a:p>
            <a:pPr lvl="1"/>
            <a:endParaRPr lang="en-US" sz="2000" dirty="0" smtClean="0"/>
          </a:p>
        </p:txBody>
      </p:sp>
      <p:sp>
        <p:nvSpPr>
          <p:cNvPr id="4" name="Footer Placeholder 3"/>
          <p:cNvSpPr>
            <a:spLocks noGrp="1"/>
          </p:cNvSpPr>
          <p:nvPr>
            <p:ph type="ftr" sz="quarter" idx="3"/>
          </p:nvPr>
        </p:nvSpPr>
        <p:spPr/>
        <p:txBody>
          <a:bodyPr/>
          <a:lstStyle/>
          <a:p>
            <a:pPr algn="r"/>
            <a:r>
              <a:rPr lang="en-US" dirty="0" smtClean="0"/>
              <a:t>Receiver Data Source Configuration</a:t>
            </a:r>
            <a:endParaRPr lang="en-US" dirty="0"/>
          </a:p>
        </p:txBody>
      </p:sp>
    </p:spTree>
    <p:extLst>
      <p:ext uri="{BB962C8B-B14F-4D97-AF65-F5344CB8AC3E}">
        <p14:creationId xmlns:p14="http://schemas.microsoft.com/office/powerpoint/2010/main" val="19597945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Client Data Source</a:t>
            </a:r>
            <a:endParaRPr lang="en-US" dirty="0"/>
          </a:p>
        </p:txBody>
      </p:sp>
      <p:sp>
        <p:nvSpPr>
          <p:cNvPr id="4" name="Footer Placeholder 3"/>
          <p:cNvSpPr>
            <a:spLocks noGrp="1"/>
          </p:cNvSpPr>
          <p:nvPr>
            <p:ph type="ftr" sz="quarter" idx="3"/>
          </p:nvPr>
        </p:nvSpPr>
        <p:spPr/>
        <p:txBody>
          <a:bodyPr/>
          <a:lstStyle/>
          <a:p>
            <a:pPr algn="r"/>
            <a:r>
              <a:rPr lang="en-US" dirty="0" smtClean="0"/>
              <a:t>Receiver Data Source Configuration</a:t>
            </a:r>
            <a:endParaRPr lang="en-US" dirty="0"/>
          </a:p>
        </p:txBody>
      </p:sp>
      <p:pic>
        <p:nvPicPr>
          <p:cNvPr id="6" name="Picture 5" descr="Add Data Sourc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949" y="762000"/>
            <a:ext cx="5114251" cy="5715000"/>
          </a:xfrm>
          <a:prstGeom prst="rect">
            <a:avLst/>
          </a:prstGeom>
          <a:ln w="12700" cmpd="sng">
            <a:solidFill>
              <a:schemeClr val="tx2"/>
            </a:solidFill>
          </a:ln>
        </p:spPr>
      </p:pic>
      <p:pic>
        <p:nvPicPr>
          <p:cNvPr id="5" name="Picture 4" descr="Edit_Use Data Sourc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685800"/>
            <a:ext cx="4419600" cy="4971607"/>
          </a:xfrm>
          <a:prstGeom prst="rect">
            <a:avLst/>
          </a:prstGeom>
          <a:ln w="12700" cmpd="sng">
            <a:solidFill>
              <a:schemeClr val="tx2"/>
            </a:solidFill>
          </a:ln>
        </p:spPr>
      </p:pic>
      <p:pic>
        <p:nvPicPr>
          <p:cNvPr id="8" name="Picture 7" descr="Add data source clien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9200" y="2971800"/>
            <a:ext cx="4572000" cy="2476500"/>
          </a:xfrm>
          <a:prstGeom prst="rect">
            <a:avLst/>
          </a:prstGeom>
          <a:ln w="12700" cmpd="sng">
            <a:solidFill>
              <a:schemeClr val="tx2"/>
            </a:solidFill>
          </a:ln>
        </p:spPr>
      </p:pic>
      <p:sp>
        <p:nvSpPr>
          <p:cNvPr id="9" name="Rounded Rectangle 8"/>
          <p:cNvSpPr/>
          <p:nvPr/>
        </p:nvSpPr>
        <p:spPr bwMode="auto">
          <a:xfrm>
            <a:off x="3886200" y="3962400"/>
            <a:ext cx="304800" cy="277091"/>
          </a:xfrm>
          <a:prstGeom prst="roundRect">
            <a:avLst/>
          </a:prstGeom>
          <a:solidFill>
            <a:schemeClr val="accent1"/>
          </a:solidFill>
          <a:ln w="9525" cap="flat" cmpd="sng" algn="ctr">
            <a:solidFill>
              <a:schemeClr val="tx1"/>
            </a:solidFill>
            <a:prstDash val="solid"/>
            <a:round/>
            <a:headEnd type="none" w="med" len="med"/>
            <a:tailEnd type="none" w="med" len="med"/>
          </a:ln>
          <a:effectLst>
            <a:outerShdw blurRad="50800" dist="38100" algn="l" rotWithShape="0">
              <a:prstClr val="black">
                <a:alpha val="40000"/>
              </a:prstClr>
            </a:outerShdw>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solidFill>
                  <a:srgbClr val="FFFFFF"/>
                </a:solidFill>
                <a:latin typeface="Arial" charset="0"/>
                <a:ea typeface="MS PGothic" pitchFamily="34" charset="-128"/>
              </a:rPr>
              <a:t>3</a:t>
            </a:r>
            <a:endParaRPr kumimoji="0" lang="en-US" sz="1100" b="0" i="0" u="none" strike="noStrike" cap="none" normalizeH="0" baseline="0" dirty="0" smtClean="0">
              <a:ln>
                <a:noFill/>
              </a:ln>
              <a:solidFill>
                <a:srgbClr val="FFFFFF"/>
              </a:solidFill>
              <a:effectLst/>
              <a:latin typeface="Arial" charset="0"/>
              <a:ea typeface="MS PGothic" pitchFamily="34" charset="-128"/>
            </a:endParaRPr>
          </a:p>
        </p:txBody>
      </p:sp>
      <p:sp>
        <p:nvSpPr>
          <p:cNvPr id="10" name="Rounded Rectangle 9"/>
          <p:cNvSpPr/>
          <p:nvPr/>
        </p:nvSpPr>
        <p:spPr bwMode="auto">
          <a:xfrm>
            <a:off x="4267200" y="5715000"/>
            <a:ext cx="304800" cy="277091"/>
          </a:xfrm>
          <a:prstGeom prst="roundRect">
            <a:avLst/>
          </a:prstGeom>
          <a:solidFill>
            <a:schemeClr val="accent1"/>
          </a:solidFill>
          <a:ln w="9525" cap="flat" cmpd="sng" algn="ctr">
            <a:solidFill>
              <a:schemeClr val="tx1"/>
            </a:solidFill>
            <a:prstDash val="solid"/>
            <a:round/>
            <a:headEnd type="none" w="med" len="med"/>
            <a:tailEnd type="none" w="med" len="med"/>
          </a:ln>
          <a:effectLst>
            <a:outerShdw blurRad="50800" dist="38100" algn="l" rotWithShape="0">
              <a:prstClr val="black">
                <a:alpha val="40000"/>
              </a:prstClr>
            </a:outerShdw>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a:solidFill>
                  <a:srgbClr val="FFFFFF"/>
                </a:solidFill>
                <a:latin typeface="Arial" charset="0"/>
                <a:ea typeface="MS PGothic" pitchFamily="34" charset="-128"/>
              </a:rPr>
              <a:t>1</a:t>
            </a:r>
            <a:endParaRPr kumimoji="0" lang="en-US" sz="1100" b="0" i="0" u="none" strike="noStrike" cap="none" normalizeH="0" baseline="0" dirty="0" smtClean="0">
              <a:ln>
                <a:noFill/>
              </a:ln>
              <a:solidFill>
                <a:srgbClr val="FFFFFF"/>
              </a:solidFill>
              <a:effectLst/>
              <a:latin typeface="Arial" charset="0"/>
              <a:ea typeface="MS PGothic" pitchFamily="34" charset="-128"/>
            </a:endParaRPr>
          </a:p>
        </p:txBody>
      </p:sp>
      <p:sp>
        <p:nvSpPr>
          <p:cNvPr id="11" name="Rounded Rectangle 10"/>
          <p:cNvSpPr/>
          <p:nvPr/>
        </p:nvSpPr>
        <p:spPr bwMode="auto">
          <a:xfrm>
            <a:off x="4953000" y="1600200"/>
            <a:ext cx="304800" cy="277091"/>
          </a:xfrm>
          <a:prstGeom prst="roundRect">
            <a:avLst/>
          </a:prstGeom>
          <a:solidFill>
            <a:schemeClr val="accent1"/>
          </a:solidFill>
          <a:ln w="9525" cap="flat" cmpd="sng" algn="ctr">
            <a:solidFill>
              <a:schemeClr val="tx1"/>
            </a:solidFill>
            <a:prstDash val="solid"/>
            <a:round/>
            <a:headEnd type="none" w="med" len="med"/>
            <a:tailEnd type="none" w="med" len="med"/>
          </a:ln>
          <a:effectLst>
            <a:outerShdw blurRad="50800" dist="38100" algn="l" rotWithShape="0">
              <a:prstClr val="black">
                <a:alpha val="40000"/>
              </a:prstClr>
            </a:outerShdw>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solidFill>
                  <a:srgbClr val="FFFFFF"/>
                </a:solidFill>
                <a:latin typeface="Arial" charset="0"/>
                <a:ea typeface="MS PGothic" pitchFamily="34" charset="-128"/>
              </a:rPr>
              <a:t>2</a:t>
            </a:r>
            <a:endParaRPr kumimoji="0" lang="en-US" sz="1100" b="0" i="0" u="none" strike="noStrike" cap="none" normalizeH="0" baseline="0" dirty="0" smtClean="0">
              <a:ln>
                <a:noFill/>
              </a:ln>
              <a:solidFill>
                <a:srgbClr val="FFFFFF"/>
              </a:solidFill>
              <a:effectLst/>
              <a:latin typeface="Arial" charset="0"/>
              <a:ea typeface="MS PGothic" pitchFamily="34" charset="-128"/>
            </a:endParaRPr>
          </a:p>
        </p:txBody>
      </p:sp>
      <p:sp>
        <p:nvSpPr>
          <p:cNvPr id="3" name="Rectangle 2"/>
          <p:cNvSpPr/>
          <p:nvPr/>
        </p:nvSpPr>
        <p:spPr bwMode="auto">
          <a:xfrm>
            <a:off x="2362200" y="5715000"/>
            <a:ext cx="2133600" cy="228600"/>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MS PGothic" pitchFamily="34" charset="-128"/>
            </a:endParaRPr>
          </a:p>
        </p:txBody>
      </p:sp>
      <p:sp>
        <p:nvSpPr>
          <p:cNvPr id="7" name="TextBox 6"/>
          <p:cNvSpPr txBox="1"/>
          <p:nvPr/>
        </p:nvSpPr>
        <p:spPr>
          <a:xfrm>
            <a:off x="6096000" y="1524000"/>
            <a:ext cx="2819400" cy="3754874"/>
          </a:xfrm>
          <a:prstGeom prst="rect">
            <a:avLst/>
          </a:prstGeom>
          <a:noFill/>
        </p:spPr>
        <p:txBody>
          <a:bodyPr wrap="square" rtlCol="0">
            <a:spAutoFit/>
          </a:bodyPr>
          <a:lstStyle/>
          <a:p>
            <a:pPr marL="285750" lvl="0" indent="-285750">
              <a:buFont typeface="Arial"/>
              <a:buChar char="•"/>
            </a:pPr>
            <a:r>
              <a:rPr lang="en-US" sz="2000" dirty="0"/>
              <a:t>If </a:t>
            </a:r>
            <a:r>
              <a:rPr lang="en-US" sz="2000" i="1" dirty="0"/>
              <a:t>Match on IP</a:t>
            </a:r>
            <a:r>
              <a:rPr lang="en-US" sz="2000" dirty="0"/>
              <a:t> is selected, enter the IP address for the client. </a:t>
            </a:r>
            <a:endParaRPr lang="en-US" sz="2000" dirty="0" smtClean="0"/>
          </a:p>
          <a:p>
            <a:pPr marL="285750" lvl="0" indent="-285750">
              <a:buFont typeface="Arial"/>
              <a:buChar char="•"/>
            </a:pPr>
            <a:endParaRPr lang="en-US" sz="2000" dirty="0"/>
          </a:p>
          <a:p>
            <a:pPr marL="285750" lvl="0" indent="-285750">
              <a:buFont typeface="Arial"/>
              <a:buChar char="•"/>
            </a:pPr>
            <a:r>
              <a:rPr lang="en-US" sz="2000" dirty="0" smtClean="0"/>
              <a:t>If </a:t>
            </a:r>
            <a:r>
              <a:rPr lang="en-US" sz="2000" i="1" dirty="0"/>
              <a:t>Match on type</a:t>
            </a:r>
            <a:r>
              <a:rPr lang="en-US" sz="2000" dirty="0"/>
              <a:t> is selected, select the type of data source in the </a:t>
            </a:r>
            <a:r>
              <a:rPr lang="en-US" sz="2000" i="1" dirty="0"/>
              <a:t>Data Source Vendor</a:t>
            </a:r>
            <a:r>
              <a:rPr lang="en-US" sz="2000" dirty="0"/>
              <a:t> and </a:t>
            </a:r>
            <a:r>
              <a:rPr lang="en-US" sz="2000" i="1" dirty="0"/>
              <a:t>Data Source Model</a:t>
            </a:r>
            <a:r>
              <a:rPr lang="en-US" sz="2000" dirty="0"/>
              <a:t> fields.</a:t>
            </a:r>
          </a:p>
          <a:p>
            <a:endParaRPr lang="en-US" sz="2000" dirty="0"/>
          </a:p>
        </p:txBody>
      </p:sp>
    </p:spTree>
    <p:extLst>
      <p:ext uri="{BB962C8B-B14F-4D97-AF65-F5344CB8AC3E}">
        <p14:creationId xmlns:p14="http://schemas.microsoft.com/office/powerpoint/2010/main" val="42966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Child Data Source </a:t>
            </a:r>
            <a:endParaRPr lang="en-US" dirty="0"/>
          </a:p>
        </p:txBody>
      </p:sp>
      <p:pic>
        <p:nvPicPr>
          <p:cNvPr id="5" name="Content Placeholder 4" descr="Child Data Source.png"/>
          <p:cNvPicPr>
            <a:picLocks noGrp="1" noChangeAspect="1"/>
          </p:cNvPicPr>
          <p:nvPr>
            <p:ph idx="1"/>
          </p:nvPr>
        </p:nvPicPr>
        <p:blipFill>
          <a:blip r:embed="rId3">
            <a:extLst>
              <a:ext uri="{28A0092B-C50C-407E-A947-70E740481C1C}">
                <a14:useLocalDpi xmlns:a14="http://schemas.microsoft.com/office/drawing/2010/main" val="0"/>
              </a:ext>
            </a:extLst>
          </a:blip>
          <a:srcRect t="81" b="81"/>
          <a:stretch>
            <a:fillRect/>
          </a:stretch>
        </p:blipFill>
        <p:spPr>
          <a:xfrm>
            <a:off x="152400" y="762000"/>
            <a:ext cx="5867400" cy="5690476"/>
          </a:xfrm>
          <a:ln>
            <a:solidFill>
              <a:srgbClr val="000000"/>
            </a:solidFill>
          </a:ln>
        </p:spPr>
      </p:pic>
      <p:sp>
        <p:nvSpPr>
          <p:cNvPr id="4" name="Footer Placeholder 3"/>
          <p:cNvSpPr>
            <a:spLocks noGrp="1"/>
          </p:cNvSpPr>
          <p:nvPr>
            <p:ph type="ftr" sz="quarter" idx="3"/>
          </p:nvPr>
        </p:nvSpPr>
        <p:spPr/>
        <p:txBody>
          <a:bodyPr/>
          <a:lstStyle/>
          <a:p>
            <a:pPr algn="r"/>
            <a:r>
              <a:rPr lang="en-US" dirty="0" smtClean="0"/>
              <a:t>Receiver Data Source Configuration</a:t>
            </a:r>
            <a:endParaRPr lang="en-US" dirty="0"/>
          </a:p>
        </p:txBody>
      </p:sp>
      <p:sp>
        <p:nvSpPr>
          <p:cNvPr id="6" name="Rounded Rectangle 5"/>
          <p:cNvSpPr/>
          <p:nvPr/>
        </p:nvSpPr>
        <p:spPr bwMode="auto">
          <a:xfrm>
            <a:off x="609600" y="4599709"/>
            <a:ext cx="304800" cy="277091"/>
          </a:xfrm>
          <a:prstGeom prst="roundRect">
            <a:avLst/>
          </a:prstGeom>
          <a:solidFill>
            <a:schemeClr val="accent1"/>
          </a:solidFill>
          <a:ln w="9525" cap="flat" cmpd="sng" algn="ctr">
            <a:solidFill>
              <a:schemeClr val="tx1"/>
            </a:solidFill>
            <a:prstDash val="solid"/>
            <a:round/>
            <a:headEnd type="none" w="med" len="med"/>
            <a:tailEnd type="none" w="med" len="med"/>
          </a:ln>
          <a:effectLst>
            <a:outerShdw blurRad="50800" dist="38100" algn="l" rotWithShape="0">
              <a:prstClr val="black">
                <a:alpha val="40000"/>
              </a:prstClr>
            </a:outerShdw>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a:solidFill>
                  <a:srgbClr val="FFFFFF"/>
                </a:solidFill>
                <a:latin typeface="Arial" charset="0"/>
                <a:ea typeface="MS PGothic" pitchFamily="34" charset="-128"/>
              </a:rPr>
              <a:t>1</a:t>
            </a:r>
            <a:endParaRPr kumimoji="0" lang="en-US" sz="1100" b="0" i="0" u="none" strike="noStrike" cap="none" normalizeH="0" baseline="0" dirty="0" smtClean="0">
              <a:ln>
                <a:noFill/>
              </a:ln>
              <a:solidFill>
                <a:srgbClr val="FFFFFF"/>
              </a:solidFill>
              <a:effectLst/>
              <a:latin typeface="Arial" charset="0"/>
              <a:ea typeface="MS PGothic" pitchFamily="34" charset="-128"/>
            </a:endParaRPr>
          </a:p>
        </p:txBody>
      </p:sp>
      <p:sp>
        <p:nvSpPr>
          <p:cNvPr id="7" name="Rounded Rectangle 6"/>
          <p:cNvSpPr/>
          <p:nvPr/>
        </p:nvSpPr>
        <p:spPr bwMode="auto">
          <a:xfrm>
            <a:off x="228600" y="1094509"/>
            <a:ext cx="304800" cy="277091"/>
          </a:xfrm>
          <a:prstGeom prst="roundRect">
            <a:avLst/>
          </a:prstGeom>
          <a:solidFill>
            <a:schemeClr val="accent1"/>
          </a:solidFill>
          <a:ln w="9525" cap="flat" cmpd="sng" algn="ctr">
            <a:solidFill>
              <a:schemeClr val="tx1"/>
            </a:solidFill>
            <a:prstDash val="solid"/>
            <a:round/>
            <a:headEnd type="none" w="med" len="med"/>
            <a:tailEnd type="none" w="med" len="med"/>
          </a:ln>
          <a:effectLst>
            <a:outerShdw blurRad="50800" dist="38100" algn="l" rotWithShape="0">
              <a:prstClr val="black">
                <a:alpha val="40000"/>
              </a:prstClr>
            </a:outerShdw>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solidFill>
                  <a:srgbClr val="FFFFFF"/>
                </a:solidFill>
                <a:latin typeface="Arial" charset="0"/>
                <a:ea typeface="MS PGothic" pitchFamily="34" charset="-128"/>
              </a:rPr>
              <a:t>2</a:t>
            </a:r>
            <a:endParaRPr kumimoji="0" lang="en-US" sz="1100" b="0" i="0" u="none" strike="noStrike" cap="none" normalizeH="0" baseline="0" dirty="0" smtClean="0">
              <a:ln>
                <a:noFill/>
              </a:ln>
              <a:solidFill>
                <a:srgbClr val="FFFFFF"/>
              </a:solidFill>
              <a:effectLst/>
              <a:latin typeface="Arial" charset="0"/>
              <a:ea typeface="MS PGothic" pitchFamily="34" charset="-128"/>
            </a:endParaRPr>
          </a:p>
        </p:txBody>
      </p:sp>
      <p:sp>
        <p:nvSpPr>
          <p:cNvPr id="9" name="TextBox 8"/>
          <p:cNvSpPr txBox="1"/>
          <p:nvPr/>
        </p:nvSpPr>
        <p:spPr>
          <a:xfrm>
            <a:off x="6172200" y="1110496"/>
            <a:ext cx="2819400" cy="1569660"/>
          </a:xfrm>
          <a:prstGeom prst="rect">
            <a:avLst/>
          </a:prstGeom>
          <a:noFill/>
          <a:ln w="38100" cmpd="sng">
            <a:solidFill>
              <a:srgbClr val="A50026"/>
            </a:solidFill>
          </a:ln>
        </p:spPr>
        <p:txBody>
          <a:bodyPr wrap="square" rtlCol="0">
            <a:spAutoFit/>
          </a:bodyPr>
          <a:lstStyle/>
          <a:p>
            <a:pPr algn="ctr"/>
            <a:r>
              <a:rPr lang="en-US" sz="2400" b="1" dirty="0" smtClean="0">
                <a:solidFill>
                  <a:srgbClr val="A50026"/>
                </a:solidFill>
              </a:rPr>
              <a:t>NOTE</a:t>
            </a:r>
            <a:endParaRPr lang="en-US" sz="2000" b="1" dirty="0" smtClean="0">
              <a:solidFill>
                <a:srgbClr val="A50026"/>
              </a:solidFill>
            </a:endParaRPr>
          </a:p>
          <a:p>
            <a:pPr algn="ctr"/>
            <a:r>
              <a:rPr lang="en-US" dirty="0"/>
              <a:t>Child data sources count against the maximum number of data sources allowed for your </a:t>
            </a:r>
            <a:r>
              <a:rPr lang="en-US" dirty="0" smtClean="0"/>
              <a:t>Receiver</a:t>
            </a:r>
            <a:endParaRPr lang="en-US" dirty="0"/>
          </a:p>
        </p:txBody>
      </p:sp>
      <p:pic>
        <p:nvPicPr>
          <p:cNvPr id="3" name="Picture 2" descr="child data source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7992" y="3352800"/>
            <a:ext cx="2884407" cy="2438400"/>
          </a:xfrm>
          <a:prstGeom prst="rect">
            <a:avLst/>
          </a:prstGeom>
          <a:ln>
            <a:solidFill>
              <a:srgbClr val="000000"/>
            </a:solidFill>
          </a:ln>
        </p:spPr>
      </p:pic>
      <p:sp>
        <p:nvSpPr>
          <p:cNvPr id="10" name="TextBox 9"/>
          <p:cNvSpPr txBox="1"/>
          <p:nvPr/>
        </p:nvSpPr>
        <p:spPr>
          <a:xfrm>
            <a:off x="6705600" y="4572000"/>
            <a:ext cx="1600200" cy="304800"/>
          </a:xfrm>
          <a:prstGeom prst="rect">
            <a:avLst/>
          </a:prstGeom>
          <a:noFill/>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dirty="0">
              <a:ln>
                <a:solidFill>
                  <a:srgbClr val="A50026"/>
                </a:solidFill>
              </a:ln>
            </a:endParaRPr>
          </a:p>
        </p:txBody>
      </p:sp>
      <p:sp>
        <p:nvSpPr>
          <p:cNvPr id="11" name="TextBox 10"/>
          <p:cNvSpPr txBox="1"/>
          <p:nvPr/>
        </p:nvSpPr>
        <p:spPr>
          <a:xfrm>
            <a:off x="7124700" y="5193268"/>
            <a:ext cx="1295400" cy="216932"/>
          </a:xfrm>
          <a:prstGeom prst="rect">
            <a:avLst/>
          </a:prstGeom>
          <a:noFill/>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dirty="0">
              <a:ln>
                <a:solidFill>
                  <a:srgbClr val="A50026"/>
                </a:solidFill>
              </a:ln>
            </a:endParaRPr>
          </a:p>
        </p:txBody>
      </p:sp>
    </p:spTree>
    <p:extLst>
      <p:ext uri="{BB962C8B-B14F-4D97-AF65-F5344CB8AC3E}">
        <p14:creationId xmlns:p14="http://schemas.microsoft.com/office/powerpoint/2010/main" val="3553050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 Profiles</a:t>
            </a:r>
            <a:endParaRPr lang="en-US" dirty="0"/>
          </a:p>
        </p:txBody>
      </p:sp>
      <p:pic>
        <p:nvPicPr>
          <p:cNvPr id="5" name="Content Placeholder 4" descr="System Properties.png"/>
          <p:cNvPicPr>
            <a:picLocks noGrp="1" noChangeAspect="1"/>
          </p:cNvPicPr>
          <p:nvPr>
            <p:ph idx="1"/>
          </p:nvPr>
        </p:nvPicPr>
        <p:blipFill>
          <a:blip r:embed="rId3">
            <a:extLst>
              <a:ext uri="{28A0092B-C50C-407E-A947-70E740481C1C}">
                <a14:useLocalDpi xmlns:a14="http://schemas.microsoft.com/office/drawing/2010/main" val="0"/>
              </a:ext>
            </a:extLst>
          </a:blip>
          <a:srcRect t="4922" b="4922"/>
          <a:stretch>
            <a:fillRect/>
          </a:stretch>
        </p:blipFill>
        <p:spPr>
          <a:xfrm>
            <a:off x="300037" y="884590"/>
            <a:ext cx="5567363" cy="5668610"/>
          </a:xfrm>
          <a:ln w="12700" cmpd="sng">
            <a:solidFill>
              <a:schemeClr val="tx2"/>
            </a:solidFill>
          </a:ln>
        </p:spPr>
      </p:pic>
      <p:sp>
        <p:nvSpPr>
          <p:cNvPr id="4" name="Footer Placeholder 3"/>
          <p:cNvSpPr>
            <a:spLocks noGrp="1"/>
          </p:cNvSpPr>
          <p:nvPr>
            <p:ph type="ftr" sz="quarter" idx="3"/>
          </p:nvPr>
        </p:nvSpPr>
        <p:spPr/>
        <p:txBody>
          <a:bodyPr/>
          <a:lstStyle/>
          <a:p>
            <a:pPr algn="r"/>
            <a:r>
              <a:rPr lang="en-US" dirty="0" smtClean="0"/>
              <a:t>Receiver Data Source Configuration</a:t>
            </a:r>
            <a:endParaRPr lang="en-US" dirty="0"/>
          </a:p>
        </p:txBody>
      </p:sp>
      <p:sp>
        <p:nvSpPr>
          <p:cNvPr id="6" name="TextBox 5"/>
          <p:cNvSpPr txBox="1"/>
          <p:nvPr/>
        </p:nvSpPr>
        <p:spPr>
          <a:xfrm>
            <a:off x="6096000" y="2133600"/>
            <a:ext cx="2667000" cy="2554545"/>
          </a:xfrm>
          <a:prstGeom prst="rect">
            <a:avLst/>
          </a:prstGeom>
          <a:noFill/>
        </p:spPr>
        <p:txBody>
          <a:bodyPr wrap="square" rtlCol="0">
            <a:spAutoFit/>
          </a:bodyPr>
          <a:lstStyle/>
          <a:p>
            <a:pPr algn="ctr"/>
            <a:r>
              <a:rPr lang="en-US" sz="2000" dirty="0"/>
              <a:t>Profiles can be set for Data Source, Event Forwarding, Network Discovery, SNMP Trap, Vulnerability Assessments, and Remote Share </a:t>
            </a:r>
          </a:p>
          <a:p>
            <a:pPr algn="ctr"/>
            <a:endParaRPr lang="en-US" sz="2000" dirty="0"/>
          </a:p>
        </p:txBody>
      </p:sp>
    </p:spTree>
    <p:extLst>
      <p:ext uri="{BB962C8B-B14F-4D97-AF65-F5344CB8AC3E}">
        <p14:creationId xmlns:p14="http://schemas.microsoft.com/office/powerpoint/2010/main" val="17956101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638800" y="914400"/>
            <a:ext cx="3352800" cy="5601533"/>
          </a:xfrm>
          <a:prstGeom prst="rect">
            <a:avLst/>
          </a:prstGeom>
        </p:spPr>
        <p:txBody>
          <a:bodyPr wrap="square">
            <a:spAutoFit/>
          </a:bodyPr>
          <a:lstStyle/>
          <a:p>
            <a:pPr marL="285750" indent="-285750">
              <a:buFont typeface="Arial"/>
              <a:buChar char="•"/>
            </a:pPr>
            <a:r>
              <a:rPr lang="en-US" sz="2000" dirty="0"/>
              <a:t>System Profiles are accessed through the ESM Settings and selecting Profile Management. </a:t>
            </a:r>
            <a:endParaRPr lang="en-US" sz="2000" dirty="0" smtClean="0"/>
          </a:p>
          <a:p>
            <a:endParaRPr lang="en-US" sz="2000" dirty="0" smtClean="0"/>
          </a:p>
          <a:p>
            <a:pPr marL="285750" indent="-285750">
              <a:buFont typeface="Arial"/>
              <a:buChar char="•"/>
            </a:pPr>
            <a:r>
              <a:rPr lang="en-US" sz="2000" dirty="0"/>
              <a:t>Y</a:t>
            </a:r>
            <a:r>
              <a:rPr lang="en-US" sz="2000" dirty="0" smtClean="0"/>
              <a:t>ou </a:t>
            </a:r>
            <a:r>
              <a:rPr lang="en-US" sz="2000" dirty="0"/>
              <a:t>can add a new profile, edit an existing profile, or remove an existing </a:t>
            </a:r>
            <a:r>
              <a:rPr lang="en-US" sz="2000" dirty="0" smtClean="0"/>
              <a:t>one.</a:t>
            </a:r>
          </a:p>
          <a:p>
            <a:pPr marL="285750" indent="-285750">
              <a:buFont typeface="Arial"/>
              <a:buChar char="•"/>
            </a:pPr>
            <a:endParaRPr lang="en-US" sz="2000" dirty="0"/>
          </a:p>
          <a:p>
            <a:pPr marL="285750" indent="-285750">
              <a:buFont typeface="Arial"/>
              <a:buChar char="•"/>
            </a:pPr>
            <a:r>
              <a:rPr lang="en-US" sz="2000" dirty="0" smtClean="0"/>
              <a:t>Profiles </a:t>
            </a:r>
            <a:r>
              <a:rPr lang="en-US" sz="2000" dirty="0"/>
              <a:t>can be set for Data Source, Event Forwarding, Network Discovery, SNMP Trap, Vulnerability Assessment, and Remote Share. </a:t>
            </a:r>
          </a:p>
          <a:p>
            <a:endParaRPr lang="en-US" sz="2000" dirty="0"/>
          </a:p>
        </p:txBody>
      </p:sp>
      <p:sp>
        <p:nvSpPr>
          <p:cNvPr id="2" name="Title 1"/>
          <p:cNvSpPr>
            <a:spLocks noGrp="1"/>
          </p:cNvSpPr>
          <p:nvPr>
            <p:ph type="title"/>
          </p:nvPr>
        </p:nvSpPr>
        <p:spPr/>
        <p:txBody>
          <a:bodyPr/>
          <a:lstStyle/>
          <a:p>
            <a:r>
              <a:rPr lang="en-US" dirty="0" smtClean="0"/>
              <a:t>Data Source Profiles</a:t>
            </a:r>
            <a:endParaRPr lang="en-US" dirty="0"/>
          </a:p>
        </p:txBody>
      </p:sp>
      <p:pic>
        <p:nvPicPr>
          <p:cNvPr id="5" name="Content Placeholder 4" descr="Data source profile management.png"/>
          <p:cNvPicPr>
            <a:picLocks noGrp="1" noChangeAspect="1"/>
          </p:cNvPicPr>
          <p:nvPr>
            <p:ph idx="1"/>
          </p:nvPr>
        </p:nvPicPr>
        <p:blipFill rotWithShape="1">
          <a:blip r:embed="rId3">
            <a:extLst>
              <a:ext uri="{28A0092B-C50C-407E-A947-70E740481C1C}">
                <a14:useLocalDpi xmlns:a14="http://schemas.microsoft.com/office/drawing/2010/main" val="0"/>
              </a:ext>
            </a:extLst>
          </a:blip>
          <a:srcRect t="456" r="-847" b="270"/>
          <a:stretch/>
        </p:blipFill>
        <p:spPr>
          <a:xfrm>
            <a:off x="152401" y="838200"/>
            <a:ext cx="5257800" cy="5712994"/>
          </a:xfrm>
          <a:ln w="12700" cmpd="sng">
            <a:solidFill>
              <a:schemeClr val="tx2"/>
            </a:solidFill>
          </a:ln>
        </p:spPr>
      </p:pic>
      <p:sp>
        <p:nvSpPr>
          <p:cNvPr id="4" name="Footer Placeholder 3"/>
          <p:cNvSpPr>
            <a:spLocks noGrp="1"/>
          </p:cNvSpPr>
          <p:nvPr>
            <p:ph type="ftr" sz="quarter" idx="3"/>
          </p:nvPr>
        </p:nvSpPr>
        <p:spPr/>
        <p:txBody>
          <a:bodyPr/>
          <a:lstStyle/>
          <a:p>
            <a:pPr algn="r"/>
            <a:r>
              <a:rPr lang="en-US" dirty="0" smtClean="0"/>
              <a:t>Receiver Data Source Configuration</a:t>
            </a:r>
            <a:endParaRPr lang="en-US" dirty="0"/>
          </a:p>
        </p:txBody>
      </p:sp>
      <p:sp>
        <p:nvSpPr>
          <p:cNvPr id="7" name="Rounded Rectangle 6"/>
          <p:cNvSpPr/>
          <p:nvPr/>
        </p:nvSpPr>
        <p:spPr bwMode="auto">
          <a:xfrm>
            <a:off x="76200" y="789709"/>
            <a:ext cx="304800" cy="277091"/>
          </a:xfrm>
          <a:prstGeom prst="roundRect">
            <a:avLst/>
          </a:prstGeom>
          <a:solidFill>
            <a:schemeClr val="accent1"/>
          </a:solidFill>
          <a:ln w="9525" cap="flat" cmpd="sng" algn="ctr">
            <a:solidFill>
              <a:schemeClr val="tx1"/>
            </a:solidFill>
            <a:prstDash val="solid"/>
            <a:round/>
            <a:headEnd type="none" w="med" len="med"/>
            <a:tailEnd type="none" w="med" len="med"/>
          </a:ln>
          <a:effectLst>
            <a:outerShdw blurRad="50800" dist="38100" algn="l" rotWithShape="0">
              <a:prstClr val="black">
                <a:alpha val="40000"/>
              </a:prstClr>
            </a:outerShdw>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solidFill>
                  <a:srgbClr val="FFFFFF"/>
                </a:solidFill>
                <a:latin typeface="Arial" charset="0"/>
                <a:ea typeface="MS PGothic" pitchFamily="34" charset="-128"/>
              </a:rPr>
              <a:t>2</a:t>
            </a:r>
          </a:p>
        </p:txBody>
      </p:sp>
      <p:sp>
        <p:nvSpPr>
          <p:cNvPr id="8" name="Rounded Rectangle 7"/>
          <p:cNvSpPr/>
          <p:nvPr/>
        </p:nvSpPr>
        <p:spPr bwMode="auto">
          <a:xfrm>
            <a:off x="977771" y="1932709"/>
            <a:ext cx="304800" cy="277091"/>
          </a:xfrm>
          <a:prstGeom prst="roundRect">
            <a:avLst/>
          </a:prstGeom>
          <a:solidFill>
            <a:schemeClr val="accent1"/>
          </a:solidFill>
          <a:ln w="9525" cap="flat" cmpd="sng" algn="ctr">
            <a:solidFill>
              <a:schemeClr val="tx1"/>
            </a:solidFill>
            <a:prstDash val="solid"/>
            <a:round/>
            <a:headEnd type="none" w="med" len="med"/>
            <a:tailEnd type="none" w="med" len="med"/>
          </a:ln>
          <a:effectLst>
            <a:outerShdw blurRad="50800" dist="38100" algn="l" rotWithShape="0">
              <a:prstClr val="black">
                <a:alpha val="40000"/>
              </a:prstClr>
            </a:outerShdw>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a:solidFill>
                  <a:srgbClr val="FFFFFF"/>
                </a:solidFill>
                <a:latin typeface="Arial" charset="0"/>
                <a:ea typeface="MS PGothic" pitchFamily="34" charset="-128"/>
              </a:rPr>
              <a:t>1</a:t>
            </a:r>
            <a:endParaRPr kumimoji="0" lang="en-US" sz="1100" b="0" i="0" u="none" strike="noStrike" cap="none" normalizeH="0" baseline="0" dirty="0" smtClean="0">
              <a:ln>
                <a:noFill/>
              </a:ln>
              <a:solidFill>
                <a:srgbClr val="FFFFFF"/>
              </a:solidFill>
              <a:effectLst/>
              <a:latin typeface="Arial" charset="0"/>
              <a:ea typeface="MS PGothic" pitchFamily="34" charset="-128"/>
            </a:endParaRPr>
          </a:p>
        </p:txBody>
      </p:sp>
      <p:sp>
        <p:nvSpPr>
          <p:cNvPr id="12" name="Rounded Rectangle 11"/>
          <p:cNvSpPr/>
          <p:nvPr/>
        </p:nvSpPr>
        <p:spPr bwMode="auto">
          <a:xfrm>
            <a:off x="1066800" y="4142509"/>
            <a:ext cx="304800" cy="277091"/>
          </a:xfrm>
          <a:prstGeom prst="roundRect">
            <a:avLst/>
          </a:prstGeom>
          <a:solidFill>
            <a:schemeClr val="accent1"/>
          </a:solidFill>
          <a:ln w="9525" cap="flat" cmpd="sng" algn="ctr">
            <a:solidFill>
              <a:schemeClr val="tx1"/>
            </a:solidFill>
            <a:prstDash val="solid"/>
            <a:round/>
            <a:headEnd type="none" w="med" len="med"/>
            <a:tailEnd type="none" w="med" len="med"/>
          </a:ln>
          <a:effectLst>
            <a:outerShdw blurRad="50800" dist="38100" algn="l" rotWithShape="0">
              <a:prstClr val="black">
                <a:alpha val="40000"/>
              </a:prstClr>
            </a:outerShdw>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solidFill>
                  <a:srgbClr val="FFFFFF"/>
                </a:solidFill>
                <a:latin typeface="Arial" charset="0"/>
                <a:ea typeface="MS PGothic" pitchFamily="34" charset="-128"/>
              </a:rPr>
              <a:t>3</a:t>
            </a:r>
            <a:endParaRPr kumimoji="0" lang="en-US" sz="1100" b="0" i="0" u="none" strike="noStrike" cap="none" normalizeH="0" baseline="0" dirty="0" smtClean="0">
              <a:ln>
                <a:noFill/>
              </a:ln>
              <a:solidFill>
                <a:srgbClr val="FFFFFF"/>
              </a:solidFill>
              <a:effectLst/>
              <a:latin typeface="Arial" charset="0"/>
              <a:ea typeface="MS PGothic" pitchFamily="34" charset="-128"/>
            </a:endParaRPr>
          </a:p>
        </p:txBody>
      </p:sp>
    </p:spTree>
    <p:extLst>
      <p:ext uri="{BB962C8B-B14F-4D97-AF65-F5344CB8AC3E}">
        <p14:creationId xmlns:p14="http://schemas.microsoft.com/office/powerpoint/2010/main" val="1466906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 Profiles - SNMP</a:t>
            </a:r>
            <a:endParaRPr lang="en-US" dirty="0"/>
          </a:p>
        </p:txBody>
      </p:sp>
      <p:sp>
        <p:nvSpPr>
          <p:cNvPr id="4" name="Footer Placeholder 3"/>
          <p:cNvSpPr>
            <a:spLocks noGrp="1"/>
          </p:cNvSpPr>
          <p:nvPr>
            <p:ph type="ftr" sz="quarter" idx="3"/>
          </p:nvPr>
        </p:nvSpPr>
        <p:spPr/>
        <p:txBody>
          <a:bodyPr/>
          <a:lstStyle/>
          <a:p>
            <a:pPr algn="r"/>
            <a:r>
              <a:rPr lang="en-US" dirty="0" smtClean="0"/>
              <a:t>Receiver Data Source Configuration</a:t>
            </a:r>
            <a:endParaRPr lang="en-US" dirty="0"/>
          </a:p>
        </p:txBody>
      </p:sp>
      <p:pic>
        <p:nvPicPr>
          <p:cNvPr id="11" name="Content Placeholder 10" descr="Add system profile SNMP.png"/>
          <p:cNvPicPr>
            <a:picLocks noGrp="1" noChangeAspect="1"/>
          </p:cNvPicPr>
          <p:nvPr>
            <p:ph idx="1"/>
          </p:nvPr>
        </p:nvPicPr>
        <p:blipFill rotWithShape="1">
          <a:blip r:embed="rId3">
            <a:extLst>
              <a:ext uri="{28A0092B-C50C-407E-A947-70E740481C1C}">
                <a14:useLocalDpi xmlns:a14="http://schemas.microsoft.com/office/drawing/2010/main" val="0"/>
              </a:ext>
            </a:extLst>
          </a:blip>
          <a:srcRect l="-376" t="118" r="-36"/>
          <a:stretch/>
        </p:blipFill>
        <p:spPr>
          <a:xfrm>
            <a:off x="228600" y="838200"/>
            <a:ext cx="4572000" cy="5638800"/>
          </a:xfrm>
          <a:ln w="12700" cmpd="sng">
            <a:solidFill>
              <a:schemeClr val="tx2"/>
            </a:solidFill>
          </a:ln>
        </p:spPr>
      </p:pic>
      <p:sp>
        <p:nvSpPr>
          <p:cNvPr id="9" name="Rounded Rectangle 8"/>
          <p:cNvSpPr/>
          <p:nvPr/>
        </p:nvSpPr>
        <p:spPr bwMode="auto">
          <a:xfrm>
            <a:off x="1612900" y="1739900"/>
            <a:ext cx="304800" cy="277091"/>
          </a:xfrm>
          <a:prstGeom prst="roundRect">
            <a:avLst/>
          </a:prstGeom>
          <a:solidFill>
            <a:schemeClr val="accent1"/>
          </a:solidFill>
          <a:ln w="9525" cap="flat" cmpd="sng" algn="ctr">
            <a:solidFill>
              <a:schemeClr val="tx1"/>
            </a:solidFill>
            <a:prstDash val="solid"/>
            <a:round/>
            <a:headEnd type="none" w="med" len="med"/>
            <a:tailEnd type="none" w="med" len="med"/>
          </a:ln>
          <a:effectLst>
            <a:outerShdw blurRad="50800" dist="38100" algn="l" rotWithShape="0">
              <a:prstClr val="black">
                <a:alpha val="40000"/>
              </a:prstClr>
            </a:outerShdw>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a:solidFill>
                  <a:srgbClr val="FFFFFF"/>
                </a:solidFill>
                <a:latin typeface="Arial" charset="0"/>
                <a:ea typeface="MS PGothic" pitchFamily="34" charset="-128"/>
              </a:rPr>
              <a:t>1</a:t>
            </a:r>
            <a:endParaRPr kumimoji="0" lang="en-US" sz="1100" b="0" i="0" u="none" strike="noStrike" cap="none" normalizeH="0" baseline="0" dirty="0" smtClean="0">
              <a:ln>
                <a:noFill/>
              </a:ln>
              <a:solidFill>
                <a:srgbClr val="FFFFFF"/>
              </a:solidFill>
              <a:effectLst/>
              <a:latin typeface="Arial" charset="0"/>
              <a:ea typeface="MS PGothic" pitchFamily="34" charset="-128"/>
            </a:endParaRPr>
          </a:p>
        </p:txBody>
      </p:sp>
      <p:sp>
        <p:nvSpPr>
          <p:cNvPr id="10" name="Rounded Rectangle 9"/>
          <p:cNvSpPr/>
          <p:nvPr/>
        </p:nvSpPr>
        <p:spPr bwMode="auto">
          <a:xfrm>
            <a:off x="1625600" y="2095628"/>
            <a:ext cx="304800" cy="277091"/>
          </a:xfrm>
          <a:prstGeom prst="roundRect">
            <a:avLst/>
          </a:prstGeom>
          <a:solidFill>
            <a:schemeClr val="accent1"/>
          </a:solidFill>
          <a:ln w="9525" cap="flat" cmpd="sng" algn="ctr">
            <a:solidFill>
              <a:schemeClr val="tx1"/>
            </a:solidFill>
            <a:prstDash val="solid"/>
            <a:round/>
            <a:headEnd type="none" w="med" len="med"/>
            <a:tailEnd type="none" w="med" len="med"/>
          </a:ln>
          <a:effectLst>
            <a:outerShdw blurRad="50800" dist="38100" algn="l" rotWithShape="0">
              <a:prstClr val="black">
                <a:alpha val="40000"/>
              </a:prstClr>
            </a:outerShdw>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FFFFFF"/>
                </a:solidFill>
                <a:effectLst/>
                <a:latin typeface="Arial" charset="0"/>
                <a:ea typeface="MS PGothic" pitchFamily="34" charset="-128"/>
              </a:rPr>
              <a:t>2</a:t>
            </a:r>
          </a:p>
        </p:txBody>
      </p:sp>
      <p:sp>
        <p:nvSpPr>
          <p:cNvPr id="3" name="TextBox 2"/>
          <p:cNvSpPr txBox="1"/>
          <p:nvPr/>
        </p:nvSpPr>
        <p:spPr>
          <a:xfrm>
            <a:off x="5410200" y="1447800"/>
            <a:ext cx="3200400" cy="3754874"/>
          </a:xfrm>
          <a:prstGeom prst="rect">
            <a:avLst/>
          </a:prstGeom>
          <a:noFill/>
        </p:spPr>
        <p:txBody>
          <a:bodyPr wrap="square" rtlCol="0">
            <a:spAutoFit/>
          </a:bodyPr>
          <a:lstStyle/>
          <a:p>
            <a:pPr marL="285750" indent="-285750">
              <a:buFont typeface="Arial"/>
              <a:buChar char="•"/>
            </a:pPr>
            <a:r>
              <a:rPr lang="en-US" sz="2000" dirty="0"/>
              <a:t>For an SNMP Profile you will need to enter the agent type, profile name, and the community name</a:t>
            </a:r>
          </a:p>
          <a:p>
            <a:endParaRPr lang="en-US" sz="2000" dirty="0"/>
          </a:p>
          <a:p>
            <a:pPr marL="285750" indent="-285750">
              <a:buFont typeface="Arial"/>
              <a:buChar char="•"/>
            </a:pPr>
            <a:r>
              <a:rPr lang="en-US" sz="2000" dirty="0"/>
              <a:t>If SNMP v3 is selected, authentication information will need to be entered as appropriate.</a:t>
            </a:r>
          </a:p>
          <a:p>
            <a:pPr marL="285750" indent="-285750">
              <a:buFont typeface="Arial"/>
              <a:buChar char="•"/>
            </a:pPr>
            <a:endParaRPr lang="en-US" sz="2000" dirty="0"/>
          </a:p>
        </p:txBody>
      </p:sp>
    </p:spTree>
    <p:extLst>
      <p:ext uri="{BB962C8B-B14F-4D97-AF65-F5344CB8AC3E}">
        <p14:creationId xmlns:p14="http://schemas.microsoft.com/office/powerpoint/2010/main" val="1068634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 Profiles - Windows</a:t>
            </a:r>
            <a:endParaRPr lang="en-US" dirty="0"/>
          </a:p>
        </p:txBody>
      </p:sp>
      <p:sp>
        <p:nvSpPr>
          <p:cNvPr id="4" name="Footer Placeholder 3"/>
          <p:cNvSpPr>
            <a:spLocks noGrp="1"/>
          </p:cNvSpPr>
          <p:nvPr>
            <p:ph type="ftr" sz="quarter" idx="3"/>
          </p:nvPr>
        </p:nvSpPr>
        <p:spPr/>
        <p:txBody>
          <a:bodyPr/>
          <a:lstStyle/>
          <a:p>
            <a:pPr algn="r"/>
            <a:r>
              <a:rPr lang="en-US" dirty="0" smtClean="0"/>
              <a:t>Receiver Data Source Configuration</a:t>
            </a:r>
            <a:endParaRPr lang="en-US" dirty="0"/>
          </a:p>
        </p:txBody>
      </p:sp>
      <p:pic>
        <p:nvPicPr>
          <p:cNvPr id="5" name="Content Placeholder 4" descr="add system profile_windows.png"/>
          <p:cNvPicPr>
            <a:picLocks noGrp="1" noChangeAspect="1"/>
          </p:cNvPicPr>
          <p:nvPr>
            <p:ph idx="1"/>
          </p:nvPr>
        </p:nvPicPr>
        <p:blipFill rotWithShape="1">
          <a:blip r:embed="rId3">
            <a:extLst>
              <a:ext uri="{28A0092B-C50C-407E-A947-70E740481C1C}">
                <a14:useLocalDpi xmlns:a14="http://schemas.microsoft.com/office/drawing/2010/main" val="0"/>
              </a:ext>
            </a:extLst>
          </a:blip>
          <a:srcRect l="45" t="1" r="-45" b="216"/>
          <a:stretch/>
        </p:blipFill>
        <p:spPr>
          <a:xfrm>
            <a:off x="4495800" y="685800"/>
            <a:ext cx="4495800" cy="5854700"/>
          </a:xfrm>
          <a:prstGeom prst="rect">
            <a:avLst/>
          </a:prstGeom>
          <a:ln w="12700" cmpd="sng">
            <a:solidFill>
              <a:schemeClr val="tx2"/>
            </a:solidFill>
          </a:ln>
        </p:spPr>
      </p:pic>
      <p:sp>
        <p:nvSpPr>
          <p:cNvPr id="8" name="Rectangle 7"/>
          <p:cNvSpPr/>
          <p:nvPr/>
        </p:nvSpPr>
        <p:spPr>
          <a:xfrm>
            <a:off x="76200" y="762000"/>
            <a:ext cx="4267200" cy="5632312"/>
          </a:xfrm>
          <a:prstGeom prst="rect">
            <a:avLst/>
          </a:prstGeom>
        </p:spPr>
        <p:txBody>
          <a:bodyPr wrap="square">
            <a:spAutoFit/>
          </a:bodyPr>
          <a:lstStyle/>
          <a:p>
            <a:r>
              <a:rPr lang="en-US" sz="2000" b="1" u="sng" dirty="0" smtClean="0"/>
              <a:t>Windows Profile:</a:t>
            </a:r>
          </a:p>
          <a:p>
            <a:endParaRPr lang="en-US" b="1" u="sng" dirty="0"/>
          </a:p>
          <a:p>
            <a:pPr marL="285750" indent="-285750">
              <a:buFont typeface="Arial"/>
              <a:buChar char="•"/>
            </a:pPr>
            <a:r>
              <a:rPr lang="en-US" b="1" dirty="0"/>
              <a:t>Profile Name</a:t>
            </a:r>
            <a:r>
              <a:rPr lang="en-US" dirty="0"/>
              <a:t>: Enter a name used to refer to and select the </a:t>
            </a:r>
            <a:r>
              <a:rPr lang="en-US" dirty="0" smtClean="0"/>
              <a:t>profile</a:t>
            </a:r>
          </a:p>
          <a:p>
            <a:pPr marL="285750" indent="-285750">
              <a:buFont typeface="Arial"/>
              <a:buChar char="•"/>
            </a:pPr>
            <a:endParaRPr lang="en-US" dirty="0"/>
          </a:p>
          <a:p>
            <a:pPr marL="285750" indent="-285750">
              <a:buFont typeface="Arial"/>
              <a:buChar char="•"/>
            </a:pPr>
            <a:r>
              <a:rPr lang="en-US" b="1" dirty="0" smtClean="0"/>
              <a:t>Username</a:t>
            </a:r>
            <a:r>
              <a:rPr lang="en-US" dirty="0"/>
              <a:t>: The username used to access the windows logs for this server </a:t>
            </a:r>
            <a:r>
              <a:rPr lang="en-US" dirty="0" smtClean="0"/>
              <a:t>group.</a:t>
            </a:r>
          </a:p>
          <a:p>
            <a:pPr marL="285750" indent="-285750">
              <a:buFont typeface="Arial"/>
              <a:buChar char="•"/>
            </a:pPr>
            <a:endParaRPr lang="en-US" dirty="0"/>
          </a:p>
          <a:p>
            <a:pPr marL="285750" indent="-285750">
              <a:buFont typeface="Arial"/>
              <a:buChar char="•"/>
            </a:pPr>
            <a:r>
              <a:rPr lang="en-US" b="1" dirty="0" smtClean="0"/>
              <a:t>Password</a:t>
            </a:r>
            <a:r>
              <a:rPr lang="en-US" dirty="0"/>
              <a:t>:  Password which corresponds to the </a:t>
            </a:r>
            <a:r>
              <a:rPr lang="en-US" dirty="0" smtClean="0"/>
              <a:t>username.</a:t>
            </a:r>
          </a:p>
          <a:p>
            <a:pPr marL="285750" indent="-285750">
              <a:buFont typeface="Arial"/>
              <a:buChar char="•"/>
            </a:pPr>
            <a:endParaRPr lang="en-US" dirty="0"/>
          </a:p>
          <a:p>
            <a:pPr marL="285750" indent="-285750">
              <a:buFont typeface="Arial"/>
              <a:buChar char="•"/>
            </a:pPr>
            <a:r>
              <a:rPr lang="en-US" b="1" dirty="0" smtClean="0"/>
              <a:t>Event </a:t>
            </a:r>
            <a:r>
              <a:rPr lang="en-US" b="1" dirty="0"/>
              <a:t>Logs</a:t>
            </a:r>
            <a:r>
              <a:rPr lang="en-US" dirty="0"/>
              <a:t>: Enter the names of the windows logs you wish to collect. Common values are SYSTEM, APPLICATION and </a:t>
            </a:r>
            <a:r>
              <a:rPr lang="en-US" dirty="0" smtClean="0"/>
              <a:t>SECURITY.</a:t>
            </a:r>
          </a:p>
          <a:p>
            <a:pPr marL="285750" indent="-285750">
              <a:buFont typeface="Arial"/>
              <a:buChar char="•"/>
            </a:pPr>
            <a:endParaRPr lang="en-US" dirty="0"/>
          </a:p>
          <a:p>
            <a:pPr marL="285750" indent="-285750">
              <a:buFont typeface="Arial"/>
              <a:buChar char="•"/>
            </a:pPr>
            <a:r>
              <a:rPr lang="en-US" b="1" dirty="0" smtClean="0"/>
              <a:t>Interval</a:t>
            </a:r>
            <a:r>
              <a:rPr lang="en-US" dirty="0"/>
              <a:t>: Duration at which the server using this profile will be polled by the WMI collection mechanism.</a:t>
            </a:r>
          </a:p>
        </p:txBody>
      </p:sp>
      <p:sp>
        <p:nvSpPr>
          <p:cNvPr id="9" name="Rounded Rectangle 8"/>
          <p:cNvSpPr/>
          <p:nvPr/>
        </p:nvSpPr>
        <p:spPr bwMode="auto">
          <a:xfrm>
            <a:off x="5867400" y="1638300"/>
            <a:ext cx="304800" cy="277091"/>
          </a:xfrm>
          <a:prstGeom prst="roundRect">
            <a:avLst/>
          </a:prstGeom>
          <a:solidFill>
            <a:schemeClr val="accent1"/>
          </a:solidFill>
          <a:ln w="9525" cap="flat" cmpd="sng" algn="ctr">
            <a:solidFill>
              <a:schemeClr val="tx1"/>
            </a:solidFill>
            <a:prstDash val="solid"/>
            <a:round/>
            <a:headEnd type="none" w="med" len="med"/>
            <a:tailEnd type="none" w="med" len="med"/>
          </a:ln>
          <a:effectLst>
            <a:outerShdw blurRad="50800" dist="38100" algn="l" rotWithShape="0">
              <a:prstClr val="black">
                <a:alpha val="40000"/>
              </a:prstClr>
            </a:outerShdw>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a:solidFill>
                  <a:srgbClr val="FFFFFF"/>
                </a:solidFill>
                <a:latin typeface="Arial" charset="0"/>
                <a:ea typeface="MS PGothic" pitchFamily="34" charset="-128"/>
              </a:rPr>
              <a:t>1</a:t>
            </a:r>
            <a:endParaRPr kumimoji="0" lang="en-US" sz="1100" b="0" i="0" u="none" strike="noStrike" cap="none" normalizeH="0" baseline="0" dirty="0" smtClean="0">
              <a:ln>
                <a:noFill/>
              </a:ln>
              <a:solidFill>
                <a:srgbClr val="FFFFFF"/>
              </a:solidFill>
              <a:effectLst/>
              <a:latin typeface="Arial" charset="0"/>
              <a:ea typeface="MS PGothic" pitchFamily="34" charset="-128"/>
            </a:endParaRPr>
          </a:p>
        </p:txBody>
      </p:sp>
      <p:sp>
        <p:nvSpPr>
          <p:cNvPr id="10" name="Rounded Rectangle 9"/>
          <p:cNvSpPr/>
          <p:nvPr/>
        </p:nvSpPr>
        <p:spPr bwMode="auto">
          <a:xfrm>
            <a:off x="5867400" y="1993900"/>
            <a:ext cx="304800" cy="277091"/>
          </a:xfrm>
          <a:prstGeom prst="roundRect">
            <a:avLst/>
          </a:prstGeom>
          <a:solidFill>
            <a:schemeClr val="accent1"/>
          </a:solidFill>
          <a:ln w="9525" cap="flat" cmpd="sng" algn="ctr">
            <a:solidFill>
              <a:schemeClr val="tx1"/>
            </a:solidFill>
            <a:prstDash val="solid"/>
            <a:round/>
            <a:headEnd type="none" w="med" len="med"/>
            <a:tailEnd type="none" w="med" len="med"/>
          </a:ln>
          <a:effectLst>
            <a:outerShdw blurRad="50800" dist="38100" algn="l" rotWithShape="0">
              <a:prstClr val="black">
                <a:alpha val="40000"/>
              </a:prstClr>
            </a:outerShdw>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a:solidFill>
                  <a:srgbClr val="FFFFFF"/>
                </a:solidFill>
                <a:latin typeface="Arial" charset="0"/>
                <a:ea typeface="MS PGothic" pitchFamily="34" charset="-128"/>
              </a:rPr>
              <a:t>2</a:t>
            </a:r>
            <a:endParaRPr kumimoji="0" lang="en-US" sz="1100" b="0" i="0" u="none" strike="noStrike" cap="none" normalizeH="0" baseline="0" dirty="0" smtClean="0">
              <a:ln>
                <a:noFill/>
              </a:ln>
              <a:solidFill>
                <a:srgbClr val="FFFFFF"/>
              </a:solidFill>
              <a:effectLst/>
              <a:latin typeface="Arial" charset="0"/>
              <a:ea typeface="MS PGothic" pitchFamily="34" charset="-128"/>
            </a:endParaRPr>
          </a:p>
        </p:txBody>
      </p:sp>
    </p:spTree>
    <p:extLst>
      <p:ext uri="{BB962C8B-B14F-4D97-AF65-F5344CB8AC3E}">
        <p14:creationId xmlns:p14="http://schemas.microsoft.com/office/powerpoint/2010/main" val="2176866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 Types</a:t>
            </a:r>
            <a:endParaRPr lang="en-US" dirty="0"/>
          </a:p>
        </p:txBody>
      </p:sp>
      <p:sp>
        <p:nvSpPr>
          <p:cNvPr id="6" name="Content Placeholder 5"/>
          <p:cNvSpPr>
            <a:spLocks noGrp="1"/>
          </p:cNvSpPr>
          <p:nvPr>
            <p:ph idx="1"/>
          </p:nvPr>
        </p:nvSpPr>
        <p:spPr/>
        <p:txBody>
          <a:bodyPr/>
          <a:lstStyle/>
          <a:p>
            <a:r>
              <a:rPr lang="en-US" dirty="0"/>
              <a:t>There are several data source types, each of which have unique capabilities and usage</a:t>
            </a:r>
          </a:p>
          <a:p>
            <a:pPr lvl="2">
              <a:lnSpc>
                <a:spcPct val="140000"/>
              </a:lnSpc>
            </a:pPr>
            <a:r>
              <a:rPr lang="en-US" sz="2000" dirty="0"/>
              <a:t>Advanced Syslog Parser (ASP)</a:t>
            </a:r>
          </a:p>
          <a:p>
            <a:pPr lvl="3">
              <a:lnSpc>
                <a:spcPct val="140000"/>
              </a:lnSpc>
            </a:pPr>
            <a:r>
              <a:rPr lang="en-US" dirty="0"/>
              <a:t>Provides a mechanism for parsing data out of syslog messages based on user defined rules</a:t>
            </a:r>
          </a:p>
          <a:p>
            <a:pPr lvl="2">
              <a:lnSpc>
                <a:spcPct val="140000"/>
              </a:lnSpc>
            </a:pPr>
            <a:r>
              <a:rPr lang="en-US" sz="2000" dirty="0"/>
              <a:t>McAfee Event Format (MEF)</a:t>
            </a:r>
          </a:p>
          <a:p>
            <a:pPr lvl="3">
              <a:lnSpc>
                <a:spcPct val="140000"/>
              </a:lnSpc>
            </a:pPr>
            <a:r>
              <a:rPr lang="en-US" dirty="0"/>
              <a:t>Provides a structure for external programs to insert events in the most efficient manor </a:t>
            </a:r>
          </a:p>
          <a:p>
            <a:pPr lvl="2">
              <a:lnSpc>
                <a:spcPct val="140000"/>
              </a:lnSpc>
            </a:pPr>
            <a:r>
              <a:rPr lang="en-US" sz="2000" dirty="0"/>
              <a:t>ArcSight Common Event Format (CEF)</a:t>
            </a:r>
          </a:p>
          <a:p>
            <a:pPr lvl="3">
              <a:lnSpc>
                <a:spcPct val="140000"/>
              </a:lnSpc>
            </a:pPr>
            <a:r>
              <a:rPr lang="en-US" dirty="0"/>
              <a:t>Allows parsing of events that are formatted in CEF</a:t>
            </a:r>
          </a:p>
          <a:p>
            <a:pPr lvl="2">
              <a:lnSpc>
                <a:spcPct val="140000"/>
              </a:lnSpc>
            </a:pPr>
            <a:r>
              <a:rPr lang="en-US" sz="2000" dirty="0"/>
              <a:t>Windows Management Instrumentation (WMI)</a:t>
            </a:r>
          </a:p>
          <a:p>
            <a:pPr lvl="3">
              <a:lnSpc>
                <a:spcPct val="140000"/>
              </a:lnSpc>
            </a:pPr>
            <a:r>
              <a:rPr lang="en-US" dirty="0"/>
              <a:t>Provides support for the infrastructure for management data and operations on Windows-based operating systems</a:t>
            </a:r>
          </a:p>
          <a:p>
            <a:endParaRPr lang="en-US" dirty="0"/>
          </a:p>
        </p:txBody>
      </p:sp>
      <p:sp>
        <p:nvSpPr>
          <p:cNvPr id="4" name="Footer Placeholder 3"/>
          <p:cNvSpPr>
            <a:spLocks noGrp="1"/>
          </p:cNvSpPr>
          <p:nvPr>
            <p:ph type="ftr" sz="quarter" idx="3"/>
          </p:nvPr>
        </p:nvSpPr>
        <p:spPr/>
        <p:txBody>
          <a:bodyPr/>
          <a:lstStyle/>
          <a:p>
            <a:pPr algn="r"/>
            <a:r>
              <a:rPr lang="en-US" dirty="0" smtClean="0"/>
              <a:t>Receiver Data Source Configuration</a:t>
            </a:r>
            <a:endParaRPr lang="en-US" dirty="0"/>
          </a:p>
        </p:txBody>
      </p:sp>
    </p:spTree>
    <p:extLst>
      <p:ext uri="{BB962C8B-B14F-4D97-AF65-F5344CB8AC3E}">
        <p14:creationId xmlns:p14="http://schemas.microsoft.com/office/powerpoint/2010/main" val="1071575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 Specific Settings</a:t>
            </a:r>
            <a:endParaRPr lang="en-US" dirty="0"/>
          </a:p>
        </p:txBody>
      </p:sp>
      <p:sp>
        <p:nvSpPr>
          <p:cNvPr id="3" name="Content Placeholder 2"/>
          <p:cNvSpPr>
            <a:spLocks noGrp="1"/>
          </p:cNvSpPr>
          <p:nvPr>
            <p:ph idx="1"/>
          </p:nvPr>
        </p:nvSpPr>
        <p:spPr/>
        <p:txBody>
          <a:bodyPr/>
          <a:lstStyle/>
          <a:p>
            <a:r>
              <a:rPr lang="en-US" dirty="0"/>
              <a:t>Several Data Sources will have additional settings which will show based on the Device Vendor and Device Model Settings, including</a:t>
            </a:r>
            <a:r>
              <a:rPr lang="en-US" dirty="0" smtClean="0"/>
              <a:t>:</a:t>
            </a:r>
          </a:p>
          <a:p>
            <a:pPr marL="0" indent="0">
              <a:buNone/>
            </a:pPr>
            <a:endParaRPr lang="en-US" sz="400" dirty="0"/>
          </a:p>
          <a:p>
            <a:pPr lvl="2">
              <a:lnSpc>
                <a:spcPct val="140000"/>
              </a:lnSpc>
            </a:pPr>
            <a:r>
              <a:rPr lang="en-US" dirty="0"/>
              <a:t>Syslog or CEF Protocol</a:t>
            </a:r>
          </a:p>
          <a:p>
            <a:pPr lvl="2">
              <a:lnSpc>
                <a:spcPct val="140000"/>
              </a:lnSpc>
            </a:pPr>
            <a:r>
              <a:rPr lang="en-US" dirty="0" smtClean="0"/>
              <a:t>Check Point </a:t>
            </a:r>
            <a:r>
              <a:rPr lang="en-US" dirty="0"/>
              <a:t>(OPSEC Protocol)</a:t>
            </a:r>
          </a:p>
          <a:p>
            <a:pPr lvl="2">
              <a:lnSpc>
                <a:spcPct val="140000"/>
              </a:lnSpc>
            </a:pPr>
            <a:r>
              <a:rPr lang="en-US" dirty="0"/>
              <a:t>Cisco IDS (4.x+ protocol)</a:t>
            </a:r>
          </a:p>
          <a:p>
            <a:pPr lvl="2">
              <a:lnSpc>
                <a:spcPct val="140000"/>
              </a:lnSpc>
            </a:pPr>
            <a:r>
              <a:rPr lang="en-US" dirty="0"/>
              <a:t>ISS</a:t>
            </a:r>
          </a:p>
          <a:p>
            <a:pPr lvl="2">
              <a:lnSpc>
                <a:spcPct val="140000"/>
              </a:lnSpc>
            </a:pPr>
            <a:r>
              <a:rPr lang="en-US" dirty="0"/>
              <a:t>Microsoft WMI Event Log</a:t>
            </a:r>
          </a:p>
          <a:p>
            <a:pPr lvl="2">
              <a:lnSpc>
                <a:spcPct val="140000"/>
              </a:lnSpc>
            </a:pPr>
            <a:r>
              <a:rPr lang="en-US" dirty="0"/>
              <a:t>Netflow</a:t>
            </a:r>
          </a:p>
          <a:p>
            <a:pPr lvl="2">
              <a:lnSpc>
                <a:spcPct val="140000"/>
              </a:lnSpc>
            </a:pPr>
            <a:r>
              <a:rPr lang="en-US" dirty="0" smtClean="0"/>
              <a:t>McAfee SNMP</a:t>
            </a:r>
            <a:endParaRPr lang="en-US" dirty="0"/>
          </a:p>
          <a:p>
            <a:pPr lvl="2">
              <a:lnSpc>
                <a:spcPct val="140000"/>
              </a:lnSpc>
            </a:pPr>
            <a:r>
              <a:rPr lang="en-US" dirty="0"/>
              <a:t>SDEE</a:t>
            </a:r>
          </a:p>
          <a:p>
            <a:endParaRPr lang="en-US" dirty="0"/>
          </a:p>
        </p:txBody>
      </p:sp>
      <p:sp>
        <p:nvSpPr>
          <p:cNvPr id="4" name="Footer Placeholder 3"/>
          <p:cNvSpPr>
            <a:spLocks noGrp="1"/>
          </p:cNvSpPr>
          <p:nvPr>
            <p:ph type="ftr" sz="quarter" idx="3"/>
          </p:nvPr>
        </p:nvSpPr>
        <p:spPr/>
        <p:txBody>
          <a:bodyPr/>
          <a:lstStyle/>
          <a:p>
            <a:pPr algn="r"/>
            <a:r>
              <a:rPr lang="en-US" dirty="0" smtClean="0"/>
              <a:t>Receiver Data Source Configuration</a:t>
            </a:r>
            <a:endParaRPr lang="en-US" dirty="0"/>
          </a:p>
        </p:txBody>
      </p:sp>
    </p:spTree>
    <p:extLst>
      <p:ext uri="{BB962C8B-B14F-4D97-AF65-F5344CB8AC3E}">
        <p14:creationId xmlns:p14="http://schemas.microsoft.com/office/powerpoint/2010/main" val="847319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a:t>
            </a:r>
            <a:endParaRPr lang="en-US" dirty="0"/>
          </a:p>
        </p:txBody>
      </p:sp>
      <p:sp>
        <p:nvSpPr>
          <p:cNvPr id="3" name="Footer Placeholder 2"/>
          <p:cNvSpPr>
            <a:spLocks noGrp="1"/>
          </p:cNvSpPr>
          <p:nvPr>
            <p:ph type="ftr" sz="quarter" idx="3"/>
          </p:nvPr>
        </p:nvSpPr>
        <p:spPr/>
        <p:txBody>
          <a:bodyPr/>
          <a:lstStyle/>
          <a:p>
            <a:pPr algn="r"/>
            <a:r>
              <a:rPr lang="en-US" dirty="0" smtClean="0"/>
              <a:t>Receiver Data Source Configuration</a:t>
            </a:r>
            <a:endParaRPr lang="en-US" dirty="0"/>
          </a:p>
        </p:txBody>
      </p:sp>
    </p:spTree>
    <p:extLst>
      <p:ext uri="{BB962C8B-B14F-4D97-AF65-F5344CB8AC3E}">
        <p14:creationId xmlns:p14="http://schemas.microsoft.com/office/powerpoint/2010/main" val="18272021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dirty="0" smtClean="0"/>
              <a:t>Module Objectives</a:t>
            </a:r>
          </a:p>
        </p:txBody>
      </p:sp>
      <p:sp>
        <p:nvSpPr>
          <p:cNvPr id="5" name="Footer Placeholder 4"/>
          <p:cNvSpPr>
            <a:spLocks noGrp="1"/>
          </p:cNvSpPr>
          <p:nvPr>
            <p:ph type="ftr" sz="quarter" idx="3"/>
          </p:nvPr>
        </p:nvSpPr>
        <p:spPr/>
        <p:txBody>
          <a:bodyPr/>
          <a:lstStyle/>
          <a:p>
            <a:pPr algn="r"/>
            <a:r>
              <a:rPr lang="en-US" sz="900" dirty="0" smtClean="0"/>
              <a:t>Receiver Data Source Configuration</a:t>
            </a:r>
            <a:endParaRPr lang="en-US" sz="900" dirty="0"/>
          </a:p>
        </p:txBody>
      </p:sp>
      <p:sp>
        <p:nvSpPr>
          <p:cNvPr id="29698" name="Rectangle 3"/>
          <p:cNvSpPr>
            <a:spLocks noGrp="1" noChangeArrowheads="1"/>
          </p:cNvSpPr>
          <p:nvPr>
            <p:ph type="body" sz="quarter" idx="4294967295"/>
          </p:nvPr>
        </p:nvSpPr>
        <p:spPr bwMode="auto">
          <a:xfrm>
            <a:off x="152400" y="1162110"/>
            <a:ext cx="8839200" cy="49530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sz="2400" dirty="0" smtClean="0">
                <a:latin typeface="Arial" charset="0"/>
                <a:cs typeface="Arial" charset="0"/>
              </a:rPr>
              <a:t>Upon completion of this module, you will be able to:</a:t>
            </a:r>
          </a:p>
          <a:p>
            <a:pPr eaLnBrk="1" hangingPunct="1">
              <a:buFontTx/>
              <a:buNone/>
            </a:pPr>
            <a:endParaRPr lang="en-US" sz="2400" dirty="0" smtClean="0">
              <a:latin typeface="Arial" charset="0"/>
              <a:cs typeface="Arial" charset="0"/>
            </a:endParaRPr>
          </a:p>
          <a:p>
            <a:pPr lvl="1" eaLnBrk="1" hangingPunct="1">
              <a:buFont typeface="Arial" charset="0"/>
              <a:buChar char="•"/>
            </a:pPr>
            <a:r>
              <a:rPr lang="en-US" sz="2000" dirty="0" smtClean="0">
                <a:latin typeface="Arial" charset="0"/>
                <a:cs typeface="Arial" charset="0"/>
              </a:rPr>
              <a:t>Access and Configure McAfee Receiver Data Sources</a:t>
            </a:r>
          </a:p>
          <a:p>
            <a:pPr lvl="1" eaLnBrk="1" hangingPunct="1">
              <a:buFont typeface="Arial" charset="0"/>
              <a:buChar char="•"/>
            </a:pPr>
            <a:r>
              <a:rPr lang="en-US" sz="2000" dirty="0" smtClean="0">
                <a:latin typeface="Arial" charset="0"/>
                <a:cs typeface="Arial" charset="0"/>
              </a:rPr>
              <a:t>Configure and Customize ESM Data Source Profiles</a:t>
            </a:r>
          </a:p>
          <a:p>
            <a:pPr lvl="1" eaLnBrk="1" hangingPunct="1">
              <a:buFont typeface="Arial" charset="0"/>
              <a:buChar char="•"/>
            </a:pPr>
            <a:r>
              <a:rPr lang="en-US" sz="2000" dirty="0" smtClean="0">
                <a:latin typeface="Arial" charset="0"/>
                <a:cs typeface="Arial" charset="0"/>
              </a:rPr>
              <a:t>Configure the McAfee Receiver to auto learn data sources  </a:t>
            </a:r>
          </a:p>
          <a:p>
            <a:pPr lvl="1" eaLnBrk="1" hangingPunct="1">
              <a:buFont typeface="Arial" charset="0"/>
              <a:buChar char="•"/>
            </a:pPr>
            <a:r>
              <a:rPr lang="en-US" sz="2000" dirty="0" smtClean="0">
                <a:latin typeface="Arial" charset="0"/>
                <a:cs typeface="Arial" charset="0"/>
              </a:rPr>
              <a:t>Access and Configure Vulnerability Assessment Data Sources</a:t>
            </a:r>
          </a:p>
          <a:p>
            <a:pPr marL="230188" lvl="1" indent="0" eaLnBrk="1" hangingPunct="1">
              <a:buNone/>
            </a:pPr>
            <a:endParaRPr lang="en-US" sz="2000" dirty="0" smtClean="0">
              <a:latin typeface="Arial" charset="0"/>
              <a:cs typeface="Arial" charset="0"/>
            </a:endParaRPr>
          </a:p>
          <a:p>
            <a:pPr eaLnBrk="1" hangingPunct="1"/>
            <a:endParaRPr lang="en-US" sz="2400"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 – Auto Learn</a:t>
            </a:r>
            <a:endParaRPr lang="en-US" dirty="0"/>
          </a:p>
        </p:txBody>
      </p:sp>
      <p:sp>
        <p:nvSpPr>
          <p:cNvPr id="4" name="Footer Placeholder 3"/>
          <p:cNvSpPr>
            <a:spLocks noGrp="1"/>
          </p:cNvSpPr>
          <p:nvPr>
            <p:ph type="ftr" sz="quarter" idx="3"/>
          </p:nvPr>
        </p:nvSpPr>
        <p:spPr/>
        <p:txBody>
          <a:bodyPr/>
          <a:lstStyle/>
          <a:p>
            <a:pPr algn="r"/>
            <a:r>
              <a:rPr lang="en-US" dirty="0" smtClean="0"/>
              <a:t>Receiver Data Source Configuration</a:t>
            </a:r>
            <a:endParaRPr lang="en-US" dirty="0"/>
          </a:p>
        </p:txBody>
      </p:sp>
      <p:pic>
        <p:nvPicPr>
          <p:cNvPr id="5" name="Content Placeholder 4" descr="Receiver Data Source Settings.png"/>
          <p:cNvPicPr>
            <a:picLocks noChangeAspect="1"/>
          </p:cNvPicPr>
          <p:nvPr/>
        </p:nvPicPr>
        <p:blipFill rotWithShape="1">
          <a:blip r:embed="rId3">
            <a:extLst>
              <a:ext uri="{28A0092B-C50C-407E-A947-70E740481C1C}">
                <a14:useLocalDpi xmlns:a14="http://schemas.microsoft.com/office/drawing/2010/main" val="0"/>
              </a:ext>
            </a:extLst>
          </a:blip>
          <a:srcRect l="22" r="82" b="-30"/>
          <a:stretch/>
        </p:blipFill>
        <p:spPr bwMode="auto">
          <a:xfrm>
            <a:off x="76200" y="760254"/>
            <a:ext cx="5867400" cy="5869146"/>
          </a:xfrm>
          <a:prstGeom prst="rect">
            <a:avLst/>
          </a:prstGeom>
          <a:noFill/>
          <a:ln w="12700" cmpd="sng">
            <a:solidFill>
              <a:schemeClr val="tx2"/>
            </a:solidFill>
            <a:miter lim="800000"/>
            <a:headEnd/>
            <a:tailEnd/>
          </a:ln>
        </p:spPr>
      </p:pic>
      <p:sp>
        <p:nvSpPr>
          <p:cNvPr id="6" name="Rounded Rectangle 5"/>
          <p:cNvSpPr/>
          <p:nvPr/>
        </p:nvSpPr>
        <p:spPr bwMode="auto">
          <a:xfrm>
            <a:off x="1143000" y="3456709"/>
            <a:ext cx="304800" cy="277091"/>
          </a:xfrm>
          <a:prstGeom prst="roundRect">
            <a:avLst/>
          </a:prstGeom>
          <a:solidFill>
            <a:schemeClr val="accent1"/>
          </a:solidFill>
          <a:ln w="9525" cap="flat" cmpd="sng" algn="ctr">
            <a:solidFill>
              <a:schemeClr val="tx1"/>
            </a:solidFill>
            <a:prstDash val="solid"/>
            <a:round/>
            <a:headEnd type="none" w="med" len="med"/>
            <a:tailEnd type="none" w="med" len="med"/>
          </a:ln>
          <a:effectLst>
            <a:outerShdw blurRad="50800" dist="38100" algn="l" rotWithShape="0">
              <a:prstClr val="black">
                <a:alpha val="40000"/>
              </a:prstClr>
            </a:outerShdw>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a:solidFill>
                  <a:srgbClr val="FFFFFF"/>
                </a:solidFill>
                <a:latin typeface="Arial" charset="0"/>
                <a:ea typeface="MS PGothic" pitchFamily="34" charset="-128"/>
              </a:rPr>
              <a:t>1</a:t>
            </a:r>
            <a:endParaRPr kumimoji="0" lang="en-US" sz="1100" b="0" i="0" u="none" strike="noStrike" cap="none" normalizeH="0" baseline="0" dirty="0" smtClean="0">
              <a:ln>
                <a:noFill/>
              </a:ln>
              <a:solidFill>
                <a:srgbClr val="FFFFFF"/>
              </a:solidFill>
              <a:effectLst/>
              <a:latin typeface="Arial" charset="0"/>
              <a:ea typeface="MS PGothic" pitchFamily="34" charset="-128"/>
            </a:endParaRPr>
          </a:p>
        </p:txBody>
      </p:sp>
      <p:sp>
        <p:nvSpPr>
          <p:cNvPr id="7" name="Rounded Rectangle 6"/>
          <p:cNvSpPr/>
          <p:nvPr/>
        </p:nvSpPr>
        <p:spPr bwMode="auto">
          <a:xfrm>
            <a:off x="1371600" y="5334000"/>
            <a:ext cx="304800" cy="277091"/>
          </a:xfrm>
          <a:prstGeom prst="roundRect">
            <a:avLst/>
          </a:prstGeom>
          <a:solidFill>
            <a:schemeClr val="accent1"/>
          </a:solidFill>
          <a:ln w="9525" cap="flat" cmpd="sng" algn="ctr">
            <a:solidFill>
              <a:schemeClr val="tx1"/>
            </a:solidFill>
            <a:prstDash val="solid"/>
            <a:round/>
            <a:headEnd type="none" w="med" len="med"/>
            <a:tailEnd type="none" w="med" len="med"/>
          </a:ln>
          <a:effectLst>
            <a:outerShdw blurRad="50800" dist="38100" algn="l" rotWithShape="0">
              <a:prstClr val="black">
                <a:alpha val="40000"/>
              </a:prstClr>
            </a:outerShdw>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solidFill>
                  <a:srgbClr val="FFFFFF"/>
                </a:solidFill>
                <a:latin typeface="Arial" charset="0"/>
                <a:ea typeface="MS PGothic" pitchFamily="34" charset="-128"/>
              </a:rPr>
              <a:t>2</a:t>
            </a:r>
            <a:endParaRPr kumimoji="0" lang="en-US" sz="1100" b="0" i="0" u="none" strike="noStrike" cap="none" normalizeH="0" baseline="0" dirty="0" smtClean="0">
              <a:ln>
                <a:noFill/>
              </a:ln>
              <a:solidFill>
                <a:srgbClr val="FFFFFF"/>
              </a:solidFill>
              <a:effectLst/>
              <a:latin typeface="Arial" charset="0"/>
              <a:ea typeface="MS PGothic" pitchFamily="34" charset="-128"/>
            </a:endParaRPr>
          </a:p>
        </p:txBody>
      </p:sp>
      <p:sp>
        <p:nvSpPr>
          <p:cNvPr id="3" name="TextBox 2"/>
          <p:cNvSpPr txBox="1"/>
          <p:nvPr/>
        </p:nvSpPr>
        <p:spPr>
          <a:xfrm>
            <a:off x="6172200" y="2438400"/>
            <a:ext cx="2819399" cy="2308324"/>
          </a:xfrm>
          <a:prstGeom prst="rect">
            <a:avLst/>
          </a:prstGeom>
          <a:noFill/>
        </p:spPr>
        <p:txBody>
          <a:bodyPr wrap="square" rtlCol="0">
            <a:spAutoFit/>
          </a:bodyPr>
          <a:lstStyle/>
          <a:p>
            <a:pPr algn="ctr"/>
            <a:r>
              <a:rPr lang="en-US" sz="2400" dirty="0" smtClean="0"/>
              <a:t>This feature </a:t>
            </a:r>
            <a:r>
              <a:rPr lang="en-US" sz="2400" dirty="0"/>
              <a:t>provides the capability for the </a:t>
            </a:r>
            <a:r>
              <a:rPr lang="en-US" sz="2400" dirty="0" smtClean="0"/>
              <a:t>Receiver </a:t>
            </a:r>
            <a:r>
              <a:rPr lang="en-US" sz="2400" dirty="0"/>
              <a:t>to learn data sources automatically</a:t>
            </a:r>
          </a:p>
        </p:txBody>
      </p:sp>
    </p:spTree>
    <p:extLst>
      <p:ext uri="{BB962C8B-B14F-4D97-AF65-F5344CB8AC3E}">
        <p14:creationId xmlns:p14="http://schemas.microsoft.com/office/powerpoint/2010/main" val="557046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 – Auto Learn</a:t>
            </a:r>
            <a:endParaRPr lang="en-US" dirty="0"/>
          </a:p>
        </p:txBody>
      </p:sp>
      <p:sp>
        <p:nvSpPr>
          <p:cNvPr id="4" name="Footer Placeholder 3"/>
          <p:cNvSpPr>
            <a:spLocks noGrp="1"/>
          </p:cNvSpPr>
          <p:nvPr>
            <p:ph type="ftr" sz="quarter" idx="3"/>
          </p:nvPr>
        </p:nvSpPr>
        <p:spPr/>
        <p:txBody>
          <a:bodyPr/>
          <a:lstStyle/>
          <a:p>
            <a:pPr algn="r"/>
            <a:r>
              <a:rPr lang="en-US" dirty="0" smtClean="0"/>
              <a:t>Receiver Data Source Configuration</a:t>
            </a:r>
            <a:endParaRPr lang="en-US" dirty="0"/>
          </a:p>
        </p:txBody>
      </p:sp>
      <p:pic>
        <p:nvPicPr>
          <p:cNvPr id="11" name="Content Placeholder 10" descr="Auto Learn.png"/>
          <p:cNvPicPr>
            <a:picLocks noGrp="1" noChangeAspect="1"/>
          </p:cNvPicPr>
          <p:nvPr>
            <p:ph idx="1"/>
          </p:nvPr>
        </p:nvPicPr>
        <p:blipFill>
          <a:blip r:embed="rId3">
            <a:extLst>
              <a:ext uri="{28A0092B-C50C-407E-A947-70E740481C1C}">
                <a14:useLocalDpi xmlns:a14="http://schemas.microsoft.com/office/drawing/2010/main" val="0"/>
              </a:ext>
            </a:extLst>
          </a:blip>
          <a:srcRect t="8042" b="8042"/>
          <a:stretch>
            <a:fillRect/>
          </a:stretch>
        </p:blipFill>
        <p:spPr>
          <a:xfrm>
            <a:off x="2971800" y="762000"/>
            <a:ext cx="6100763" cy="5768005"/>
          </a:xfrm>
          <a:ln>
            <a:solidFill>
              <a:srgbClr val="000000"/>
            </a:solidFill>
          </a:ln>
        </p:spPr>
      </p:pic>
      <p:sp>
        <p:nvSpPr>
          <p:cNvPr id="5" name="TextBox 4"/>
          <p:cNvSpPr txBox="1"/>
          <p:nvPr/>
        </p:nvSpPr>
        <p:spPr>
          <a:xfrm>
            <a:off x="152401" y="2438400"/>
            <a:ext cx="2590800" cy="2369880"/>
          </a:xfrm>
          <a:prstGeom prst="rect">
            <a:avLst/>
          </a:prstGeom>
          <a:noFill/>
          <a:ln w="38100" cmpd="sng">
            <a:solidFill>
              <a:srgbClr val="A50026"/>
            </a:solidFill>
          </a:ln>
        </p:spPr>
        <p:txBody>
          <a:bodyPr wrap="square" rtlCol="0">
            <a:spAutoFit/>
          </a:bodyPr>
          <a:lstStyle/>
          <a:p>
            <a:pPr algn="ctr"/>
            <a:r>
              <a:rPr lang="en-US" sz="2800" b="1" dirty="0" smtClean="0">
                <a:solidFill>
                  <a:srgbClr val="A50026"/>
                </a:solidFill>
              </a:rPr>
              <a:t>NOTE</a:t>
            </a:r>
          </a:p>
          <a:p>
            <a:pPr algn="ctr"/>
            <a:r>
              <a:rPr lang="en-US" sz="2400" dirty="0" smtClean="0"/>
              <a:t>The </a:t>
            </a:r>
            <a:r>
              <a:rPr lang="en-US" sz="2400" dirty="0"/>
              <a:t>default setting is 0, which means </a:t>
            </a:r>
            <a:r>
              <a:rPr lang="en-US" sz="2400" dirty="0" smtClean="0"/>
              <a:t>Auto Learn </a:t>
            </a:r>
            <a:r>
              <a:rPr lang="en-US" sz="2400" dirty="0"/>
              <a:t>will run </a:t>
            </a:r>
            <a:r>
              <a:rPr lang="en-US" sz="2400" dirty="0" smtClean="0"/>
              <a:t>continuously</a:t>
            </a:r>
          </a:p>
        </p:txBody>
      </p:sp>
    </p:spTree>
    <p:extLst>
      <p:ext uri="{BB962C8B-B14F-4D97-AF65-F5344CB8AC3E}">
        <p14:creationId xmlns:p14="http://schemas.microsoft.com/office/powerpoint/2010/main" val="1772327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dirty="0"/>
              <a:t>Configuring Common Data </a:t>
            </a:r>
            <a:r>
              <a:rPr lang="en-US" dirty="0" smtClean="0"/>
              <a:t>Sources</a:t>
            </a:r>
            <a:endParaRPr lang="en-US" dirty="0"/>
          </a:p>
        </p:txBody>
      </p:sp>
      <p:sp>
        <p:nvSpPr>
          <p:cNvPr id="4" name="Footer Placeholder 3"/>
          <p:cNvSpPr>
            <a:spLocks noGrp="1"/>
          </p:cNvSpPr>
          <p:nvPr>
            <p:ph type="ftr" sz="quarter" idx="4294967295"/>
          </p:nvPr>
        </p:nvSpPr>
        <p:spPr>
          <a:xfrm>
            <a:off x="5638800" y="6629400"/>
            <a:ext cx="3505200" cy="228600"/>
          </a:xfrm>
        </p:spPr>
        <p:txBody>
          <a:bodyPr/>
          <a:lstStyle/>
          <a:p>
            <a:pPr algn="r"/>
            <a:r>
              <a:rPr lang="en-US" dirty="0" smtClean="0"/>
              <a:t>Receiver Data Source Configuration</a:t>
            </a:r>
            <a:endParaRPr lang="en-US" dirty="0"/>
          </a:p>
        </p:txBody>
      </p:sp>
    </p:spTree>
    <p:extLst>
      <p:ext uri="{BB962C8B-B14F-4D97-AF65-F5344CB8AC3E}">
        <p14:creationId xmlns:p14="http://schemas.microsoft.com/office/powerpoint/2010/main" val="12637962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 - WMI</a:t>
            </a:r>
            <a:endParaRPr lang="en-US" dirty="0"/>
          </a:p>
        </p:txBody>
      </p:sp>
      <p:pic>
        <p:nvPicPr>
          <p:cNvPr id="5" name="Content Placeholder 4" descr="Configuration_add data source.png"/>
          <p:cNvPicPr>
            <a:picLocks noGrp="1" noChangeAspect="1"/>
          </p:cNvPicPr>
          <p:nvPr>
            <p:ph idx="1"/>
          </p:nvPr>
        </p:nvPicPr>
        <p:blipFill rotWithShape="1">
          <a:blip r:embed="rId3">
            <a:extLst>
              <a:ext uri="{28A0092B-C50C-407E-A947-70E740481C1C}">
                <a14:useLocalDpi xmlns:a14="http://schemas.microsoft.com/office/drawing/2010/main" val="0"/>
              </a:ext>
            </a:extLst>
          </a:blip>
          <a:srcRect l="-705" t="-216" r="-8"/>
          <a:stretch/>
        </p:blipFill>
        <p:spPr>
          <a:xfrm>
            <a:off x="4178300" y="673100"/>
            <a:ext cx="4813300" cy="5880100"/>
          </a:xfrm>
          <a:ln w="12700" cmpd="sng">
            <a:solidFill>
              <a:schemeClr val="tx2"/>
            </a:solidFill>
          </a:ln>
        </p:spPr>
      </p:pic>
      <p:sp>
        <p:nvSpPr>
          <p:cNvPr id="4" name="Footer Placeholder 3"/>
          <p:cNvSpPr>
            <a:spLocks noGrp="1"/>
          </p:cNvSpPr>
          <p:nvPr>
            <p:ph type="ftr" sz="quarter" idx="3"/>
          </p:nvPr>
        </p:nvSpPr>
        <p:spPr/>
        <p:txBody>
          <a:bodyPr/>
          <a:lstStyle/>
          <a:p>
            <a:pPr algn="r"/>
            <a:r>
              <a:rPr lang="en-US" dirty="0" smtClean="0"/>
              <a:t>Receiver Data Source Configuration</a:t>
            </a:r>
            <a:endParaRPr lang="en-US" dirty="0"/>
          </a:p>
        </p:txBody>
      </p:sp>
      <p:sp>
        <p:nvSpPr>
          <p:cNvPr id="6" name="Rectangle 5"/>
          <p:cNvSpPr/>
          <p:nvPr/>
        </p:nvSpPr>
        <p:spPr>
          <a:xfrm>
            <a:off x="76200" y="844689"/>
            <a:ext cx="3962400" cy="5632311"/>
          </a:xfrm>
          <a:prstGeom prst="rect">
            <a:avLst/>
          </a:prstGeom>
        </p:spPr>
        <p:txBody>
          <a:bodyPr wrap="square">
            <a:spAutoFit/>
          </a:bodyPr>
          <a:lstStyle/>
          <a:p>
            <a:pPr marL="285750" indent="-285750">
              <a:buFont typeface="Arial"/>
              <a:buChar char="•"/>
            </a:pPr>
            <a:r>
              <a:rPr lang="en-US" sz="2000" dirty="0"/>
              <a:t>WMI is the Microsoft implementation of Web-Based Enterprise Management (WBEM) as defined by the Distributed Management Task Force (DMTF</a:t>
            </a:r>
            <a:r>
              <a:rPr lang="en-US" sz="2000" dirty="0" smtClean="0"/>
              <a:t>)</a:t>
            </a:r>
            <a:endParaRPr lang="en-US" sz="2000" dirty="0"/>
          </a:p>
          <a:p>
            <a:pPr marL="285750" indent="-285750">
              <a:buFont typeface="Arial"/>
              <a:buChar char="•"/>
            </a:pPr>
            <a:endParaRPr lang="en-US" sz="2000" dirty="0" smtClean="0"/>
          </a:p>
          <a:p>
            <a:pPr marL="285750" indent="-285750">
              <a:buFont typeface="Arial"/>
              <a:buChar char="•"/>
            </a:pPr>
            <a:r>
              <a:rPr lang="en-US" sz="2000" dirty="0" smtClean="0"/>
              <a:t>It </a:t>
            </a:r>
            <a:r>
              <a:rPr lang="en-US" sz="2000" dirty="0"/>
              <a:t>is the primary management technology for Windows operating systems, permitting management information to be shared between management </a:t>
            </a:r>
            <a:r>
              <a:rPr lang="en-US" sz="2000" dirty="0" smtClean="0"/>
              <a:t>applications</a:t>
            </a:r>
          </a:p>
          <a:p>
            <a:endParaRPr lang="en-US" sz="2000" dirty="0"/>
          </a:p>
          <a:p>
            <a:pPr marL="285750" indent="-285750">
              <a:buFont typeface="Arial"/>
              <a:buChar char="•"/>
            </a:pPr>
            <a:r>
              <a:rPr lang="en-US" sz="2000" dirty="0" smtClean="0"/>
              <a:t>The </a:t>
            </a:r>
            <a:r>
              <a:rPr lang="en-US" sz="2000" dirty="0"/>
              <a:t>ability to obtain management data from remote computers is what makes WMI </a:t>
            </a:r>
            <a:r>
              <a:rPr lang="en-US" sz="2000" dirty="0" smtClean="0"/>
              <a:t>useful </a:t>
            </a:r>
            <a:endParaRPr lang="en-US" sz="2000" dirty="0"/>
          </a:p>
        </p:txBody>
      </p:sp>
    </p:spTree>
    <p:extLst>
      <p:ext uri="{BB962C8B-B14F-4D97-AF65-F5344CB8AC3E}">
        <p14:creationId xmlns:p14="http://schemas.microsoft.com/office/powerpoint/2010/main" val="2518392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 Syslog</a:t>
            </a:r>
            <a:endParaRPr lang="en-US" dirty="0"/>
          </a:p>
        </p:txBody>
      </p:sp>
      <p:sp>
        <p:nvSpPr>
          <p:cNvPr id="4" name="Footer Placeholder 3"/>
          <p:cNvSpPr>
            <a:spLocks noGrp="1"/>
          </p:cNvSpPr>
          <p:nvPr>
            <p:ph type="ftr" sz="quarter" idx="3"/>
          </p:nvPr>
        </p:nvSpPr>
        <p:spPr/>
        <p:txBody>
          <a:bodyPr/>
          <a:lstStyle/>
          <a:p>
            <a:pPr algn="r"/>
            <a:r>
              <a:rPr lang="en-US" dirty="0" smtClean="0"/>
              <a:t>Receiver Data Source Configuration</a:t>
            </a:r>
            <a:endParaRPr lang="en-US" dirty="0"/>
          </a:p>
        </p:txBody>
      </p:sp>
      <p:pic>
        <p:nvPicPr>
          <p:cNvPr id="6" name="Picture 5" descr="add data source_linux asp.png"/>
          <p:cNvPicPr>
            <a:picLocks noChangeAspect="1"/>
          </p:cNvPicPr>
          <p:nvPr/>
        </p:nvPicPr>
        <p:blipFill rotWithShape="1">
          <a:blip r:embed="rId3">
            <a:extLst>
              <a:ext uri="{28A0092B-C50C-407E-A947-70E740481C1C}">
                <a14:useLocalDpi xmlns:a14="http://schemas.microsoft.com/office/drawing/2010/main" val="0"/>
              </a:ext>
            </a:extLst>
          </a:blip>
          <a:srcRect t="1" b="1282"/>
          <a:stretch/>
        </p:blipFill>
        <p:spPr>
          <a:xfrm>
            <a:off x="76200" y="838200"/>
            <a:ext cx="3352800" cy="5715000"/>
          </a:xfrm>
          <a:prstGeom prst="rect">
            <a:avLst/>
          </a:prstGeom>
          <a:ln w="12700" cmpd="sng">
            <a:solidFill>
              <a:schemeClr val="tx2"/>
            </a:solidFill>
          </a:ln>
        </p:spPr>
      </p:pic>
      <p:pic>
        <p:nvPicPr>
          <p:cNvPr id="7" name="Picture 6" descr="add data source_unix o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838200"/>
            <a:ext cx="3200400" cy="5638800"/>
          </a:xfrm>
          <a:prstGeom prst="rect">
            <a:avLst/>
          </a:prstGeom>
          <a:ln w="12700" cmpd="sng">
            <a:solidFill>
              <a:schemeClr val="tx2"/>
            </a:solidFill>
          </a:ln>
        </p:spPr>
      </p:pic>
      <p:sp>
        <p:nvSpPr>
          <p:cNvPr id="8" name="Rectangle 7"/>
          <p:cNvSpPr/>
          <p:nvPr/>
        </p:nvSpPr>
        <p:spPr>
          <a:xfrm>
            <a:off x="3441700" y="1371600"/>
            <a:ext cx="2286000" cy="4524316"/>
          </a:xfrm>
          <a:prstGeom prst="rect">
            <a:avLst/>
          </a:prstGeom>
        </p:spPr>
        <p:txBody>
          <a:bodyPr wrap="square">
            <a:spAutoFit/>
          </a:bodyPr>
          <a:lstStyle/>
          <a:p>
            <a:pPr algn="ctr"/>
            <a:r>
              <a:rPr lang="en-US" dirty="0"/>
              <a:t>Syslog data may come from a variety of sources, including network gear, firewalls, and UNIX </a:t>
            </a:r>
            <a:r>
              <a:rPr lang="en-US" dirty="0" smtClean="0"/>
              <a:t>Servers</a:t>
            </a:r>
          </a:p>
          <a:p>
            <a:pPr algn="ctr"/>
            <a:r>
              <a:rPr lang="en-US" dirty="0" smtClean="0"/>
              <a:t/>
            </a:r>
            <a:br>
              <a:rPr lang="en-US" dirty="0" smtClean="0"/>
            </a:br>
            <a:endParaRPr lang="en-US" dirty="0"/>
          </a:p>
          <a:p>
            <a:pPr algn="ctr"/>
            <a:r>
              <a:rPr lang="en-US" dirty="0"/>
              <a:t>The Linux ASP parser provides a method to support generic syslog messages by creating custom rules in a Snort like </a:t>
            </a:r>
            <a:r>
              <a:rPr lang="en-US" dirty="0" smtClean="0"/>
              <a:t>format</a:t>
            </a:r>
            <a:endParaRPr lang="en-US" dirty="0"/>
          </a:p>
        </p:txBody>
      </p:sp>
    </p:spTree>
    <p:extLst>
      <p:ext uri="{BB962C8B-B14F-4D97-AF65-F5344CB8AC3E}">
        <p14:creationId xmlns:p14="http://schemas.microsoft.com/office/powerpoint/2010/main" val="19309923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 – Generic Net Flow</a:t>
            </a:r>
            <a:endParaRPr lang="en-US" dirty="0"/>
          </a:p>
        </p:txBody>
      </p:sp>
      <p:pic>
        <p:nvPicPr>
          <p:cNvPr id="5" name="Content Placeholder 4" descr="generic net flow.png"/>
          <p:cNvPicPr>
            <a:picLocks noGrp="1" noChangeAspect="1"/>
          </p:cNvPicPr>
          <p:nvPr>
            <p:ph idx="1"/>
          </p:nvPr>
        </p:nvPicPr>
        <p:blipFill rotWithShape="1">
          <a:blip r:embed="rId3">
            <a:extLst>
              <a:ext uri="{28A0092B-C50C-407E-A947-70E740481C1C}">
                <a14:useLocalDpi xmlns:a14="http://schemas.microsoft.com/office/drawing/2010/main" val="0"/>
              </a:ext>
            </a:extLst>
          </a:blip>
          <a:srcRect l="-832" r="338" b="6927"/>
          <a:stretch/>
        </p:blipFill>
        <p:spPr>
          <a:xfrm>
            <a:off x="444500" y="863600"/>
            <a:ext cx="4584700" cy="5461000"/>
          </a:xfrm>
          <a:ln>
            <a:solidFill>
              <a:schemeClr val="tx2"/>
            </a:solidFill>
          </a:ln>
        </p:spPr>
      </p:pic>
      <p:sp>
        <p:nvSpPr>
          <p:cNvPr id="4" name="Footer Placeholder 3"/>
          <p:cNvSpPr>
            <a:spLocks noGrp="1"/>
          </p:cNvSpPr>
          <p:nvPr>
            <p:ph type="ftr" sz="quarter" idx="3"/>
          </p:nvPr>
        </p:nvSpPr>
        <p:spPr/>
        <p:txBody>
          <a:bodyPr/>
          <a:lstStyle/>
          <a:p>
            <a:pPr algn="r"/>
            <a:r>
              <a:rPr lang="en-US" dirty="0" smtClean="0"/>
              <a:t>Receiver Data Source Configuration</a:t>
            </a:r>
            <a:endParaRPr lang="en-US" dirty="0"/>
          </a:p>
        </p:txBody>
      </p:sp>
      <p:sp>
        <p:nvSpPr>
          <p:cNvPr id="3" name="TextBox 2"/>
          <p:cNvSpPr txBox="1"/>
          <p:nvPr/>
        </p:nvSpPr>
        <p:spPr>
          <a:xfrm>
            <a:off x="5181600" y="1143000"/>
            <a:ext cx="3581400" cy="4678204"/>
          </a:xfrm>
          <a:prstGeom prst="rect">
            <a:avLst/>
          </a:prstGeom>
          <a:noFill/>
        </p:spPr>
        <p:txBody>
          <a:bodyPr wrap="square" rtlCol="0">
            <a:spAutoFit/>
          </a:bodyPr>
          <a:lstStyle/>
          <a:p>
            <a:pPr marL="285750" indent="-285750">
              <a:buFont typeface="Arial"/>
              <a:buChar char="•"/>
            </a:pPr>
            <a:r>
              <a:rPr lang="en-US" sz="2000" dirty="0" smtClean="0"/>
              <a:t>Supports Versions 5, 7, and 9</a:t>
            </a:r>
          </a:p>
          <a:p>
            <a:pPr marL="285750" indent="-285750">
              <a:buFont typeface="Arial"/>
              <a:buChar char="•"/>
            </a:pPr>
            <a:endParaRPr lang="en-US" sz="2000" dirty="0"/>
          </a:p>
          <a:p>
            <a:pPr marL="285750" indent="-285750">
              <a:buFont typeface="Arial"/>
              <a:buChar char="•"/>
            </a:pPr>
            <a:r>
              <a:rPr lang="en-US" sz="2000" dirty="0"/>
              <a:t>Enabling forwarding is useful if you wish to forward your event data to a syslog or SNMP </a:t>
            </a:r>
            <a:r>
              <a:rPr lang="en-US" sz="2000" dirty="0" smtClean="0"/>
              <a:t>sever </a:t>
            </a:r>
          </a:p>
          <a:p>
            <a:pPr marL="285750" indent="-285750">
              <a:buFont typeface="Arial"/>
              <a:buChar char="•"/>
            </a:pPr>
            <a:endParaRPr lang="en-US" sz="2000" dirty="0"/>
          </a:p>
          <a:p>
            <a:pPr marL="285750" indent="-285750">
              <a:buFont typeface="Arial"/>
              <a:buChar char="•"/>
            </a:pPr>
            <a:r>
              <a:rPr lang="en-US" sz="2000" dirty="0" smtClean="0"/>
              <a:t>To </a:t>
            </a:r>
            <a:r>
              <a:rPr lang="en-US" sz="2000" dirty="0"/>
              <a:t>enable forwarding, check the Enable Forwarding checkbox </a:t>
            </a:r>
            <a:r>
              <a:rPr lang="en-US" sz="2000" dirty="0" smtClean="0"/>
              <a:t>provided </a:t>
            </a:r>
            <a:r>
              <a:rPr lang="en-US" sz="2000" dirty="0"/>
              <a:t>and Add the Forwarding IP Address </a:t>
            </a:r>
            <a:r>
              <a:rPr lang="en-US" sz="2000" dirty="0" smtClean="0"/>
              <a:t>and Forwarding </a:t>
            </a:r>
            <a:r>
              <a:rPr lang="en-US" sz="2000" dirty="0"/>
              <a:t>Port</a:t>
            </a:r>
          </a:p>
          <a:p>
            <a:endParaRPr lang="en-US" sz="2000" dirty="0"/>
          </a:p>
        </p:txBody>
      </p:sp>
    </p:spTree>
    <p:extLst>
      <p:ext uri="{BB962C8B-B14F-4D97-AF65-F5344CB8AC3E}">
        <p14:creationId xmlns:p14="http://schemas.microsoft.com/office/powerpoint/2010/main" val="116472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Vulnerability Assessments Data Sources</a:t>
            </a:r>
          </a:p>
        </p:txBody>
      </p:sp>
      <p:sp>
        <p:nvSpPr>
          <p:cNvPr id="3" name="Content Placeholder 2"/>
          <p:cNvSpPr>
            <a:spLocks noGrp="1"/>
          </p:cNvSpPr>
          <p:nvPr>
            <p:ph idx="1"/>
          </p:nvPr>
        </p:nvSpPr>
        <p:spPr/>
        <p:txBody>
          <a:bodyPr/>
          <a:lstStyle/>
          <a:p>
            <a:r>
              <a:rPr lang="en-US" sz="2400" dirty="0"/>
              <a:t>The Vulnerability Assessment (VA) option on the Receiver Properties screen allows you to integrate data that can be retrieved from a variety of vulnerability assessment vendors. </a:t>
            </a:r>
            <a:endParaRPr lang="en-US" sz="2400" dirty="0" smtClean="0"/>
          </a:p>
          <a:p>
            <a:endParaRPr lang="en-US" sz="2400" dirty="0"/>
          </a:p>
          <a:p>
            <a:r>
              <a:rPr lang="en-US" sz="2400" dirty="0" smtClean="0"/>
              <a:t>VA </a:t>
            </a:r>
            <a:r>
              <a:rPr lang="en-US" sz="2400" dirty="0"/>
              <a:t>data can be used for the following</a:t>
            </a:r>
            <a:r>
              <a:rPr lang="en-US" sz="2400" dirty="0" smtClean="0"/>
              <a:t>:</a:t>
            </a:r>
          </a:p>
          <a:p>
            <a:pPr marL="0" indent="0">
              <a:buNone/>
            </a:pPr>
            <a:endParaRPr lang="en-US" sz="1000" dirty="0"/>
          </a:p>
          <a:p>
            <a:pPr lvl="2"/>
            <a:r>
              <a:rPr lang="en-US" dirty="0" smtClean="0"/>
              <a:t>Raise </a:t>
            </a:r>
            <a:r>
              <a:rPr lang="en-US" dirty="0"/>
              <a:t>an event’s severity based on knowledge of the end point’s known vulnerability to that event	</a:t>
            </a:r>
            <a:endParaRPr lang="en-US" dirty="0" smtClean="0"/>
          </a:p>
          <a:p>
            <a:pPr lvl="2">
              <a:lnSpc>
                <a:spcPct val="140000"/>
              </a:lnSpc>
            </a:pPr>
            <a:r>
              <a:rPr lang="en-US" dirty="0" smtClean="0"/>
              <a:t>Automatically </a:t>
            </a:r>
            <a:r>
              <a:rPr lang="en-US" dirty="0"/>
              <a:t>learn assets and their attributes (OS and services detected</a:t>
            </a:r>
            <a:r>
              <a:rPr lang="en-US" dirty="0" smtClean="0"/>
              <a:t>)</a:t>
            </a:r>
          </a:p>
          <a:p>
            <a:pPr marL="461963" lvl="2" indent="0">
              <a:lnSpc>
                <a:spcPct val="140000"/>
              </a:lnSpc>
              <a:buNone/>
            </a:pPr>
            <a:r>
              <a:rPr lang="en-US" sz="700" dirty="0"/>
              <a:t>	</a:t>
            </a:r>
            <a:endParaRPr lang="en-US" sz="200" dirty="0" smtClean="0"/>
          </a:p>
          <a:p>
            <a:pPr lvl="2"/>
            <a:r>
              <a:rPr lang="en-US" dirty="0" smtClean="0"/>
              <a:t>Provide </a:t>
            </a:r>
            <a:r>
              <a:rPr lang="en-US" dirty="0"/>
              <a:t>a mechanism to define Asset Filter Groups and allow you to create and manipulate the membership of user-defined Asset Groups	</a:t>
            </a:r>
            <a:endParaRPr lang="en-US" dirty="0" smtClean="0"/>
          </a:p>
          <a:p>
            <a:pPr lvl="2">
              <a:lnSpc>
                <a:spcPct val="140000"/>
              </a:lnSpc>
            </a:pPr>
            <a:r>
              <a:rPr lang="en-US" dirty="0" smtClean="0"/>
              <a:t>Provide </a:t>
            </a:r>
            <a:r>
              <a:rPr lang="en-US" dirty="0"/>
              <a:t>summary and drill-down information of the network assets	</a:t>
            </a:r>
            <a:endParaRPr lang="en-US" dirty="0" smtClean="0"/>
          </a:p>
          <a:p>
            <a:pPr marL="461963" lvl="2" indent="0">
              <a:lnSpc>
                <a:spcPct val="140000"/>
              </a:lnSpc>
              <a:buNone/>
            </a:pPr>
            <a:endParaRPr lang="en-US" sz="500" dirty="0" smtClean="0"/>
          </a:p>
          <a:p>
            <a:pPr lvl="2"/>
            <a:r>
              <a:rPr lang="en-US" dirty="0" smtClean="0"/>
              <a:t>Modify </a:t>
            </a:r>
            <a:r>
              <a:rPr lang="en-US" dirty="0"/>
              <a:t>Policy Editor configuration (i.e., turn on MySQL signatures if an asset is discovered to be running MySQL).	</a:t>
            </a:r>
          </a:p>
          <a:p>
            <a:endParaRPr lang="en-US" dirty="0"/>
          </a:p>
        </p:txBody>
      </p:sp>
      <p:sp>
        <p:nvSpPr>
          <p:cNvPr id="4" name="Footer Placeholder 3"/>
          <p:cNvSpPr>
            <a:spLocks noGrp="1"/>
          </p:cNvSpPr>
          <p:nvPr>
            <p:ph type="ftr" sz="quarter" idx="3"/>
          </p:nvPr>
        </p:nvSpPr>
        <p:spPr/>
        <p:txBody>
          <a:bodyPr/>
          <a:lstStyle/>
          <a:p>
            <a:pPr algn="r"/>
            <a:r>
              <a:rPr lang="en-US" dirty="0" smtClean="0"/>
              <a:t>Receiver Data Source Configuration</a:t>
            </a:r>
            <a:endParaRPr lang="en-US" dirty="0"/>
          </a:p>
        </p:txBody>
      </p:sp>
    </p:spTree>
    <p:extLst>
      <p:ext uri="{BB962C8B-B14F-4D97-AF65-F5344CB8AC3E}">
        <p14:creationId xmlns:p14="http://schemas.microsoft.com/office/powerpoint/2010/main" val="3943870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Vulnerability </a:t>
            </a:r>
            <a:r>
              <a:rPr lang="en-US" dirty="0" smtClean="0"/>
              <a:t>Assessments Data </a:t>
            </a:r>
            <a:r>
              <a:rPr lang="en-US" dirty="0"/>
              <a:t>Sources</a:t>
            </a:r>
          </a:p>
        </p:txBody>
      </p:sp>
      <p:sp>
        <p:nvSpPr>
          <p:cNvPr id="3" name="Content Placeholder 2"/>
          <p:cNvSpPr>
            <a:spLocks noGrp="1"/>
          </p:cNvSpPr>
          <p:nvPr>
            <p:ph idx="1"/>
          </p:nvPr>
        </p:nvSpPr>
        <p:spPr/>
        <p:txBody>
          <a:bodyPr/>
          <a:lstStyle/>
          <a:p>
            <a:r>
              <a:rPr lang="en-US" dirty="0"/>
              <a:t>Currently, McAfee can integrate with the following </a:t>
            </a:r>
            <a:r>
              <a:rPr lang="en-US" dirty="0" smtClean="0"/>
              <a:t>vendors:</a:t>
            </a:r>
          </a:p>
          <a:p>
            <a:pPr lvl="2">
              <a:lnSpc>
                <a:spcPct val="120000"/>
              </a:lnSpc>
            </a:pPr>
            <a:r>
              <a:rPr lang="en-US" dirty="0" smtClean="0"/>
              <a:t>eEye</a:t>
            </a:r>
            <a:r>
              <a:rPr lang="en-US" dirty="0" smtClean="0"/>
              <a:t> </a:t>
            </a:r>
            <a:r>
              <a:rPr lang="en-US" dirty="0"/>
              <a:t>REM 	</a:t>
            </a:r>
            <a:endParaRPr lang="en-US" dirty="0" smtClean="0"/>
          </a:p>
          <a:p>
            <a:pPr lvl="2">
              <a:lnSpc>
                <a:spcPct val="120000"/>
              </a:lnSpc>
            </a:pPr>
            <a:r>
              <a:rPr lang="en-US" dirty="0" smtClean="0"/>
              <a:t>eEye</a:t>
            </a:r>
            <a:r>
              <a:rPr lang="en-US" dirty="0" smtClean="0"/>
              <a:t> </a:t>
            </a:r>
            <a:r>
              <a:rPr lang="en-US" dirty="0"/>
              <a:t>Retina 	</a:t>
            </a:r>
            <a:endParaRPr lang="en-US" dirty="0" smtClean="0"/>
          </a:p>
          <a:p>
            <a:pPr lvl="2">
              <a:lnSpc>
                <a:spcPct val="120000"/>
              </a:lnSpc>
            </a:pPr>
            <a:r>
              <a:rPr lang="en-US" dirty="0" smtClean="0"/>
              <a:t>McAfee </a:t>
            </a:r>
            <a:r>
              <a:rPr lang="en-US" dirty="0"/>
              <a:t>FoundStone</a:t>
            </a:r>
            <a:r>
              <a:rPr lang="en-US" dirty="0"/>
              <a:t> 	</a:t>
            </a:r>
            <a:endParaRPr lang="en-US" dirty="0" smtClean="0"/>
          </a:p>
          <a:p>
            <a:pPr lvl="2">
              <a:lnSpc>
                <a:spcPct val="120000"/>
              </a:lnSpc>
            </a:pPr>
            <a:r>
              <a:rPr lang="en-US" dirty="0" smtClean="0"/>
              <a:t>Critical </a:t>
            </a:r>
            <a:r>
              <a:rPr lang="en-US" dirty="0"/>
              <a:t>Watch </a:t>
            </a:r>
            <a:r>
              <a:rPr lang="en-US" dirty="0"/>
              <a:t>FusionVM</a:t>
            </a:r>
            <a:r>
              <a:rPr lang="en-US" dirty="0"/>
              <a:t> 	</a:t>
            </a:r>
            <a:endParaRPr lang="en-US" dirty="0" smtClean="0"/>
          </a:p>
          <a:p>
            <a:pPr lvl="2">
              <a:lnSpc>
                <a:spcPct val="120000"/>
              </a:lnSpc>
            </a:pPr>
            <a:r>
              <a:rPr lang="en-US" dirty="0" smtClean="0"/>
              <a:t>LanGuard</a:t>
            </a:r>
            <a:r>
              <a:rPr lang="en-US" dirty="0" smtClean="0"/>
              <a:t> </a:t>
            </a:r>
            <a:r>
              <a:rPr lang="en-US" dirty="0"/>
              <a:t>	</a:t>
            </a:r>
            <a:endParaRPr lang="en-US" dirty="0" smtClean="0"/>
          </a:p>
          <a:p>
            <a:pPr lvl="2">
              <a:lnSpc>
                <a:spcPct val="120000"/>
              </a:lnSpc>
            </a:pPr>
            <a:r>
              <a:rPr lang="en-US" dirty="0" smtClean="0"/>
              <a:t>Lumension</a:t>
            </a:r>
            <a:r>
              <a:rPr lang="en-US" dirty="0" smtClean="0"/>
              <a:t> </a:t>
            </a:r>
          </a:p>
          <a:p>
            <a:pPr lvl="2">
              <a:lnSpc>
                <a:spcPct val="120000"/>
              </a:lnSpc>
            </a:pPr>
            <a:r>
              <a:rPr lang="en-US" dirty="0" smtClean="0"/>
              <a:t>nCircle</a:t>
            </a:r>
            <a:r>
              <a:rPr lang="en-US" dirty="0"/>
              <a:t>	</a:t>
            </a:r>
            <a:endParaRPr lang="en-US" dirty="0" smtClean="0"/>
          </a:p>
          <a:p>
            <a:pPr lvl="2">
              <a:lnSpc>
                <a:spcPct val="120000"/>
              </a:lnSpc>
            </a:pPr>
            <a:r>
              <a:rPr lang="en-US" dirty="0" smtClean="0"/>
              <a:t>Nessus </a:t>
            </a:r>
            <a:r>
              <a:rPr lang="en-US" dirty="0"/>
              <a:t>	</a:t>
            </a:r>
            <a:endParaRPr lang="en-US" dirty="0" smtClean="0"/>
          </a:p>
          <a:p>
            <a:pPr lvl="2">
              <a:lnSpc>
                <a:spcPct val="120000"/>
              </a:lnSpc>
            </a:pPr>
            <a:r>
              <a:rPr lang="en-US" dirty="0" smtClean="0"/>
              <a:t>NGS</a:t>
            </a:r>
            <a:r>
              <a:rPr lang="en-US" dirty="0"/>
              <a:t>	</a:t>
            </a:r>
            <a:endParaRPr lang="en-US" dirty="0" smtClean="0"/>
          </a:p>
          <a:p>
            <a:pPr lvl="2">
              <a:lnSpc>
                <a:spcPct val="120000"/>
              </a:lnSpc>
            </a:pPr>
            <a:r>
              <a:rPr lang="en-US" dirty="0" smtClean="0"/>
              <a:t>OpenVAS</a:t>
            </a:r>
            <a:r>
              <a:rPr lang="en-US" dirty="0" smtClean="0"/>
              <a:t> </a:t>
            </a:r>
            <a:r>
              <a:rPr lang="en-US" dirty="0"/>
              <a:t>	</a:t>
            </a:r>
            <a:endParaRPr lang="en-US" dirty="0" smtClean="0"/>
          </a:p>
          <a:p>
            <a:pPr lvl="2">
              <a:lnSpc>
                <a:spcPct val="120000"/>
              </a:lnSpc>
            </a:pPr>
            <a:r>
              <a:rPr lang="en-US" dirty="0" smtClean="0"/>
              <a:t>Qualys</a:t>
            </a:r>
            <a:r>
              <a:rPr lang="en-US" dirty="0"/>
              <a:t>	</a:t>
            </a:r>
            <a:endParaRPr lang="en-US" dirty="0" smtClean="0"/>
          </a:p>
          <a:p>
            <a:pPr lvl="2">
              <a:lnSpc>
                <a:spcPct val="120000"/>
              </a:lnSpc>
            </a:pPr>
            <a:r>
              <a:rPr lang="en-US" dirty="0" smtClean="0"/>
              <a:t>Rapid7 </a:t>
            </a:r>
            <a:r>
              <a:rPr lang="en-US" dirty="0"/>
              <a:t>Metasploit Pro 	</a:t>
            </a:r>
            <a:endParaRPr lang="en-US" dirty="0" smtClean="0"/>
          </a:p>
          <a:p>
            <a:pPr lvl="2">
              <a:lnSpc>
                <a:spcPct val="120000"/>
              </a:lnSpc>
            </a:pPr>
            <a:r>
              <a:rPr lang="en-US" dirty="0" smtClean="0"/>
              <a:t>Rapid7 </a:t>
            </a:r>
            <a:r>
              <a:rPr lang="en-US" dirty="0"/>
              <a:t>Nexpose</a:t>
            </a:r>
            <a:r>
              <a:rPr lang="en-US" dirty="0"/>
              <a:t>	</a:t>
            </a:r>
            <a:endParaRPr lang="en-US" dirty="0" smtClean="0"/>
          </a:p>
          <a:p>
            <a:pPr lvl="2">
              <a:lnSpc>
                <a:spcPct val="120000"/>
              </a:lnSpc>
            </a:pPr>
            <a:r>
              <a:rPr lang="en-US" dirty="0" smtClean="0"/>
              <a:t>Saint</a:t>
            </a:r>
            <a:r>
              <a:rPr lang="en-US" dirty="0"/>
              <a:t>	</a:t>
            </a:r>
          </a:p>
          <a:p>
            <a:endParaRPr lang="en-US" dirty="0"/>
          </a:p>
        </p:txBody>
      </p:sp>
      <p:sp>
        <p:nvSpPr>
          <p:cNvPr id="4" name="Footer Placeholder 3"/>
          <p:cNvSpPr>
            <a:spLocks noGrp="1"/>
          </p:cNvSpPr>
          <p:nvPr>
            <p:ph type="ftr" sz="quarter" idx="3"/>
          </p:nvPr>
        </p:nvSpPr>
        <p:spPr/>
        <p:txBody>
          <a:bodyPr/>
          <a:lstStyle/>
          <a:p>
            <a:pPr algn="r"/>
            <a:r>
              <a:rPr lang="en-US" dirty="0" smtClean="0"/>
              <a:t>Receiver Data Source Configuration</a:t>
            </a:r>
            <a:endParaRPr lang="en-US" dirty="0"/>
          </a:p>
        </p:txBody>
      </p:sp>
    </p:spTree>
    <p:extLst>
      <p:ext uri="{BB962C8B-B14F-4D97-AF65-F5344CB8AC3E}">
        <p14:creationId xmlns:p14="http://schemas.microsoft.com/office/powerpoint/2010/main" val="1229410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 – Vulnerability Assessments</a:t>
            </a:r>
            <a:endParaRPr lang="en-US" dirty="0"/>
          </a:p>
        </p:txBody>
      </p:sp>
      <p:pic>
        <p:nvPicPr>
          <p:cNvPr id="5" name="Content Placeholder 4" descr="Vulnerability Assessment.png"/>
          <p:cNvPicPr>
            <a:picLocks noGrp="1" noChangeAspect="1"/>
          </p:cNvPicPr>
          <p:nvPr>
            <p:ph idx="1"/>
          </p:nvPr>
        </p:nvPicPr>
        <p:blipFill rotWithShape="1">
          <a:blip r:embed="rId3">
            <a:extLst>
              <a:ext uri="{28A0092B-C50C-407E-A947-70E740481C1C}">
                <a14:useLocalDpi xmlns:a14="http://schemas.microsoft.com/office/drawing/2010/main" val="0"/>
              </a:ext>
            </a:extLst>
          </a:blip>
          <a:srcRect l="-1021" r="-1021" b="3425"/>
          <a:stretch/>
        </p:blipFill>
        <p:spPr>
          <a:xfrm>
            <a:off x="152400" y="914400"/>
            <a:ext cx="6019798" cy="5562600"/>
          </a:xfrm>
          <a:ln w="12700" cmpd="sng">
            <a:solidFill>
              <a:schemeClr val="tx2"/>
            </a:solidFill>
          </a:ln>
        </p:spPr>
      </p:pic>
      <p:sp>
        <p:nvSpPr>
          <p:cNvPr id="4" name="Footer Placeholder 3"/>
          <p:cNvSpPr>
            <a:spLocks noGrp="1"/>
          </p:cNvSpPr>
          <p:nvPr>
            <p:ph type="ftr" sz="quarter" idx="3"/>
          </p:nvPr>
        </p:nvSpPr>
        <p:spPr/>
        <p:txBody>
          <a:bodyPr/>
          <a:lstStyle/>
          <a:p>
            <a:pPr algn="r"/>
            <a:r>
              <a:rPr lang="en-US" dirty="0" smtClean="0"/>
              <a:t>Receiver Data Source Configuration</a:t>
            </a:r>
            <a:endParaRPr lang="en-US" dirty="0"/>
          </a:p>
        </p:txBody>
      </p:sp>
      <p:sp>
        <p:nvSpPr>
          <p:cNvPr id="6" name="Rounded Rectangle 5"/>
          <p:cNvSpPr/>
          <p:nvPr/>
        </p:nvSpPr>
        <p:spPr bwMode="auto">
          <a:xfrm>
            <a:off x="2362200" y="3837709"/>
            <a:ext cx="304800" cy="277091"/>
          </a:xfrm>
          <a:prstGeom prst="roundRect">
            <a:avLst/>
          </a:prstGeom>
          <a:solidFill>
            <a:schemeClr val="accent1"/>
          </a:solidFill>
          <a:ln w="9525" cap="flat" cmpd="sng" algn="ctr">
            <a:solidFill>
              <a:schemeClr val="tx1"/>
            </a:solidFill>
            <a:prstDash val="solid"/>
            <a:round/>
            <a:headEnd type="none" w="med" len="med"/>
            <a:tailEnd type="none" w="med" len="med"/>
          </a:ln>
          <a:effectLst>
            <a:outerShdw blurRad="50800" dist="38100" algn="l" rotWithShape="0">
              <a:prstClr val="black">
                <a:alpha val="40000"/>
              </a:prstClr>
            </a:outerShdw>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solidFill>
                  <a:srgbClr val="FFFFFF"/>
                </a:solidFill>
                <a:latin typeface="Arial" charset="0"/>
                <a:ea typeface="MS PGothic" pitchFamily="34" charset="-128"/>
              </a:rPr>
              <a:t>2</a:t>
            </a:r>
            <a:endParaRPr kumimoji="0" lang="en-US" sz="1100" b="0" i="0" u="none" strike="noStrike" cap="none" normalizeH="0" baseline="0" dirty="0" smtClean="0">
              <a:ln>
                <a:noFill/>
              </a:ln>
              <a:solidFill>
                <a:srgbClr val="FFFFFF"/>
              </a:solidFill>
              <a:effectLst/>
              <a:latin typeface="Arial" charset="0"/>
              <a:ea typeface="MS PGothic" pitchFamily="34" charset="-128"/>
            </a:endParaRPr>
          </a:p>
        </p:txBody>
      </p:sp>
      <p:sp>
        <p:nvSpPr>
          <p:cNvPr id="7" name="Rounded Rectangle 6"/>
          <p:cNvSpPr/>
          <p:nvPr/>
        </p:nvSpPr>
        <p:spPr bwMode="auto">
          <a:xfrm>
            <a:off x="381000" y="1094509"/>
            <a:ext cx="304800" cy="277091"/>
          </a:xfrm>
          <a:prstGeom prst="roundRect">
            <a:avLst/>
          </a:prstGeom>
          <a:solidFill>
            <a:schemeClr val="accent1"/>
          </a:solidFill>
          <a:ln w="9525" cap="flat" cmpd="sng" algn="ctr">
            <a:solidFill>
              <a:schemeClr val="tx1"/>
            </a:solidFill>
            <a:prstDash val="solid"/>
            <a:round/>
            <a:headEnd type="none" w="med" len="med"/>
            <a:tailEnd type="none" w="med" len="med"/>
          </a:ln>
          <a:effectLst>
            <a:outerShdw blurRad="50800" dist="38100" algn="l" rotWithShape="0">
              <a:prstClr val="black">
                <a:alpha val="40000"/>
              </a:prstClr>
            </a:outerShdw>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a:solidFill>
                  <a:srgbClr val="FFFFFF"/>
                </a:solidFill>
                <a:latin typeface="Arial" charset="0"/>
                <a:ea typeface="MS PGothic" pitchFamily="34" charset="-128"/>
              </a:rPr>
              <a:t>1</a:t>
            </a:r>
            <a:endParaRPr kumimoji="0" lang="en-US" sz="1100" b="0" i="0" u="none" strike="noStrike" cap="none" normalizeH="0" baseline="0" dirty="0" smtClean="0">
              <a:ln>
                <a:noFill/>
              </a:ln>
              <a:solidFill>
                <a:srgbClr val="FFFFFF"/>
              </a:solidFill>
              <a:effectLst/>
              <a:latin typeface="Arial" charset="0"/>
              <a:ea typeface="MS PGothic" pitchFamily="34" charset="-128"/>
            </a:endParaRPr>
          </a:p>
        </p:txBody>
      </p:sp>
      <p:sp>
        <p:nvSpPr>
          <p:cNvPr id="9" name="Rectangle 8"/>
          <p:cNvSpPr/>
          <p:nvPr/>
        </p:nvSpPr>
        <p:spPr>
          <a:xfrm>
            <a:off x="6172200" y="1419284"/>
            <a:ext cx="2819400" cy="4524316"/>
          </a:xfrm>
          <a:prstGeom prst="rect">
            <a:avLst/>
          </a:prstGeom>
        </p:spPr>
        <p:txBody>
          <a:bodyPr wrap="square">
            <a:spAutoFit/>
          </a:bodyPr>
          <a:lstStyle/>
          <a:p>
            <a:pPr marL="285750" indent="-285750">
              <a:buFont typeface="Arial"/>
              <a:buChar char="•"/>
            </a:pPr>
            <a:r>
              <a:rPr lang="en-US" sz="1600" dirty="0"/>
              <a:t>The </a:t>
            </a:r>
            <a:r>
              <a:rPr lang="en-US" sz="1600" i="1" dirty="0"/>
              <a:t>Vulnerability Assessment</a:t>
            </a:r>
            <a:r>
              <a:rPr lang="en-US" sz="1600" dirty="0"/>
              <a:t> feature allows you to retrieve data from a variety of vulnerability assessment (VA) vendors. </a:t>
            </a:r>
            <a:endParaRPr lang="en-US" sz="1600" dirty="0" smtClean="0"/>
          </a:p>
          <a:p>
            <a:pPr marL="285750" indent="-285750">
              <a:buFont typeface="Arial"/>
              <a:buChar char="•"/>
            </a:pPr>
            <a:endParaRPr lang="en-US" sz="1600" dirty="0"/>
          </a:p>
          <a:p>
            <a:pPr marL="285750" indent="-285750">
              <a:buFont typeface="Arial"/>
              <a:buChar char="•"/>
            </a:pPr>
            <a:r>
              <a:rPr lang="en-US" sz="1600" dirty="0" smtClean="0"/>
              <a:t>In </a:t>
            </a:r>
            <a:r>
              <a:rPr lang="en-US" sz="1600" dirty="0"/>
              <a:t>order to communicate with the desired VA sources, you will need to add the source to the system as well as edit it or remove it from the system when needed. </a:t>
            </a:r>
            <a:endParaRPr lang="en-US" sz="1600" dirty="0" smtClean="0"/>
          </a:p>
          <a:p>
            <a:pPr marL="285750" indent="-285750">
              <a:buFont typeface="Arial"/>
              <a:buChar char="•"/>
            </a:pPr>
            <a:endParaRPr lang="en-US" sz="1600" dirty="0" smtClean="0"/>
          </a:p>
          <a:p>
            <a:pPr marL="285750" indent="-285750">
              <a:buFont typeface="Arial"/>
              <a:buChar char="•"/>
            </a:pPr>
            <a:r>
              <a:rPr lang="en-US" sz="1600" dirty="0" smtClean="0"/>
              <a:t>Once </a:t>
            </a:r>
            <a:r>
              <a:rPr lang="en-US" sz="1600" dirty="0"/>
              <a:t>a source has been added to the system, you can retrieve the VA data. </a:t>
            </a:r>
          </a:p>
        </p:txBody>
      </p:sp>
    </p:spTree>
    <p:extLst>
      <p:ext uri="{BB962C8B-B14F-4D97-AF65-F5344CB8AC3E}">
        <p14:creationId xmlns:p14="http://schemas.microsoft.com/office/powerpoint/2010/main" val="4864949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 – Add VA Source</a:t>
            </a:r>
            <a:endParaRPr lang="en-US" dirty="0"/>
          </a:p>
        </p:txBody>
      </p:sp>
      <p:pic>
        <p:nvPicPr>
          <p:cNvPr id="5" name="Content Placeholder 4" descr="Vulnerability Assessment_Add.png"/>
          <p:cNvPicPr>
            <a:picLocks noGrp="1" noChangeAspect="1"/>
          </p:cNvPicPr>
          <p:nvPr>
            <p:ph idx="1"/>
          </p:nvPr>
        </p:nvPicPr>
        <p:blipFill rotWithShape="1">
          <a:blip r:embed="rId3">
            <a:extLst>
              <a:ext uri="{28A0092B-C50C-407E-A947-70E740481C1C}">
                <a14:useLocalDpi xmlns:a14="http://schemas.microsoft.com/office/drawing/2010/main" val="0"/>
              </a:ext>
            </a:extLst>
          </a:blip>
          <a:srcRect l="-436" t="1" r="-36" b="-650"/>
          <a:stretch/>
        </p:blipFill>
        <p:spPr>
          <a:xfrm>
            <a:off x="152400" y="838200"/>
            <a:ext cx="6172200" cy="5715000"/>
          </a:xfrm>
          <a:ln w="12700" cmpd="sng">
            <a:solidFill>
              <a:srgbClr val="000000"/>
            </a:solidFill>
          </a:ln>
        </p:spPr>
      </p:pic>
      <p:sp>
        <p:nvSpPr>
          <p:cNvPr id="4" name="Footer Placeholder 3"/>
          <p:cNvSpPr>
            <a:spLocks noGrp="1"/>
          </p:cNvSpPr>
          <p:nvPr>
            <p:ph type="ftr" sz="quarter" idx="3"/>
          </p:nvPr>
        </p:nvSpPr>
        <p:spPr/>
        <p:txBody>
          <a:bodyPr/>
          <a:lstStyle/>
          <a:p>
            <a:pPr algn="r"/>
            <a:r>
              <a:rPr lang="en-US" dirty="0" smtClean="0"/>
              <a:t>Receiver Data Source Configuration</a:t>
            </a:r>
            <a:endParaRPr lang="en-US" dirty="0"/>
          </a:p>
        </p:txBody>
      </p:sp>
      <p:sp>
        <p:nvSpPr>
          <p:cNvPr id="7" name="Rectangle 6"/>
          <p:cNvSpPr/>
          <p:nvPr/>
        </p:nvSpPr>
        <p:spPr>
          <a:xfrm>
            <a:off x="6400800" y="1752600"/>
            <a:ext cx="2667000" cy="3970318"/>
          </a:xfrm>
          <a:prstGeom prst="rect">
            <a:avLst/>
          </a:prstGeom>
        </p:spPr>
        <p:txBody>
          <a:bodyPr wrap="square">
            <a:spAutoFit/>
          </a:bodyPr>
          <a:lstStyle/>
          <a:p>
            <a:r>
              <a:rPr lang="en-US" dirty="0"/>
              <a:t>To add a VA source, you will need </a:t>
            </a:r>
            <a:r>
              <a:rPr lang="en-US" dirty="0" smtClean="0"/>
              <a:t>to:</a:t>
            </a:r>
          </a:p>
          <a:p>
            <a:endParaRPr lang="en-US" dirty="0"/>
          </a:p>
          <a:p>
            <a:pPr marL="285750" indent="-285750">
              <a:buFont typeface="Arial"/>
              <a:buChar char="•"/>
            </a:pPr>
            <a:r>
              <a:rPr lang="en-US" dirty="0"/>
              <a:t>C</a:t>
            </a:r>
            <a:r>
              <a:rPr lang="en-US" dirty="0" smtClean="0"/>
              <a:t>onfigure </a:t>
            </a:r>
            <a:r>
              <a:rPr lang="en-US" dirty="0"/>
              <a:t>communication parameters for the VA </a:t>
            </a:r>
            <a:r>
              <a:rPr lang="en-US" dirty="0" smtClean="0"/>
              <a:t>vendor</a:t>
            </a:r>
            <a:br>
              <a:rPr lang="en-US" dirty="0" smtClean="0"/>
            </a:br>
            <a:r>
              <a:rPr lang="en-US" dirty="0" smtClean="0"/>
              <a:t> </a:t>
            </a:r>
          </a:p>
          <a:p>
            <a:pPr marL="285750" indent="-285750">
              <a:buFont typeface="Arial"/>
              <a:buChar char="•"/>
            </a:pPr>
            <a:r>
              <a:rPr lang="en-US" dirty="0"/>
              <a:t>S</a:t>
            </a:r>
            <a:r>
              <a:rPr lang="en-US" dirty="0" smtClean="0"/>
              <a:t>chedule </a:t>
            </a:r>
            <a:r>
              <a:rPr lang="en-US" dirty="0"/>
              <a:t>parameters to dictate how often data should be retrieved, and modify event severity </a:t>
            </a:r>
            <a:r>
              <a:rPr lang="en-US" dirty="0" smtClean="0"/>
              <a:t>calculations </a:t>
            </a:r>
            <a:endParaRPr lang="en-US" dirty="0"/>
          </a:p>
        </p:txBody>
      </p:sp>
    </p:spTree>
    <p:extLst>
      <p:ext uri="{BB962C8B-B14F-4D97-AF65-F5344CB8AC3E}">
        <p14:creationId xmlns:p14="http://schemas.microsoft.com/office/powerpoint/2010/main" val="3650016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pPr eaLnBrk="1" hangingPunct="1"/>
            <a:r>
              <a:rPr lang="en-US" dirty="0" smtClean="0"/>
              <a:t>Module Topics</a:t>
            </a:r>
          </a:p>
        </p:txBody>
      </p:sp>
      <p:sp>
        <p:nvSpPr>
          <p:cNvPr id="31746" name="Rectangle 3"/>
          <p:cNvSpPr>
            <a:spLocks noGrp="1" noChangeArrowheads="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lvl="1" eaLnBrk="1" hangingPunct="1">
              <a:lnSpc>
                <a:spcPct val="150000"/>
              </a:lnSpc>
              <a:buFont typeface="Arial" charset="0"/>
              <a:buChar char="•"/>
            </a:pPr>
            <a:r>
              <a:rPr lang="en-US" sz="2400" dirty="0" smtClean="0">
                <a:latin typeface="Arial" charset="0"/>
                <a:cs typeface="Arial" charset="0"/>
              </a:rPr>
              <a:t>Receiver Data Sources</a:t>
            </a:r>
          </a:p>
          <a:p>
            <a:pPr lvl="1" eaLnBrk="1" hangingPunct="1">
              <a:lnSpc>
                <a:spcPct val="150000"/>
              </a:lnSpc>
              <a:buFont typeface="Arial" charset="0"/>
              <a:buChar char="•"/>
            </a:pPr>
            <a:r>
              <a:rPr lang="en-US" sz="2400" dirty="0" smtClean="0">
                <a:latin typeface="Arial" charset="0"/>
                <a:cs typeface="Arial" charset="0"/>
              </a:rPr>
              <a:t>Client Data Sources</a:t>
            </a:r>
          </a:p>
          <a:p>
            <a:pPr lvl="1" eaLnBrk="1" hangingPunct="1">
              <a:lnSpc>
                <a:spcPct val="150000"/>
              </a:lnSpc>
              <a:buFont typeface="Arial" charset="0"/>
              <a:buChar char="•"/>
            </a:pPr>
            <a:r>
              <a:rPr lang="en-US" sz="2400" dirty="0" smtClean="0">
                <a:latin typeface="Arial" charset="0"/>
                <a:cs typeface="Arial" charset="0"/>
              </a:rPr>
              <a:t>Child Data Sources</a:t>
            </a:r>
          </a:p>
          <a:p>
            <a:pPr lvl="1" eaLnBrk="1" hangingPunct="1">
              <a:lnSpc>
                <a:spcPct val="150000"/>
              </a:lnSpc>
              <a:buFont typeface="Arial" charset="0"/>
              <a:buChar char="•"/>
            </a:pPr>
            <a:r>
              <a:rPr lang="en-US" sz="2400" dirty="0" smtClean="0">
                <a:latin typeface="Arial" charset="0"/>
                <a:cs typeface="Arial" charset="0"/>
              </a:rPr>
              <a:t>Data Source Profiles</a:t>
            </a:r>
          </a:p>
          <a:p>
            <a:pPr lvl="1" eaLnBrk="1" hangingPunct="1">
              <a:lnSpc>
                <a:spcPct val="150000"/>
              </a:lnSpc>
              <a:buFont typeface="Arial" charset="0"/>
              <a:buChar char="•"/>
            </a:pPr>
            <a:r>
              <a:rPr lang="en-US" sz="2400" dirty="0" smtClean="0">
                <a:latin typeface="Arial" charset="0"/>
                <a:cs typeface="Arial" charset="0"/>
              </a:rPr>
              <a:t>Auto Learn Data Sources</a:t>
            </a:r>
          </a:p>
          <a:p>
            <a:pPr lvl="1" eaLnBrk="1" hangingPunct="1">
              <a:lnSpc>
                <a:spcPct val="150000"/>
              </a:lnSpc>
              <a:buFont typeface="Arial" charset="0"/>
              <a:buChar char="•"/>
            </a:pPr>
            <a:r>
              <a:rPr lang="en-US" sz="2400" dirty="0" smtClean="0">
                <a:latin typeface="Arial" charset="0"/>
                <a:cs typeface="Arial" charset="0"/>
              </a:rPr>
              <a:t>Configuring Common Data Sources</a:t>
            </a:r>
          </a:p>
          <a:p>
            <a:pPr lvl="1" eaLnBrk="1" hangingPunct="1">
              <a:buFont typeface="Arial" charset="0"/>
              <a:buChar char="•"/>
            </a:pPr>
            <a:endParaRPr lang="en-US" sz="2400" dirty="0" smtClean="0">
              <a:latin typeface="Arial" charset="0"/>
              <a:cs typeface="Arial" charset="0"/>
            </a:endParaRPr>
          </a:p>
          <a:p>
            <a:pPr eaLnBrk="1" hangingPunct="1"/>
            <a:endParaRPr lang="en-US" sz="2800" dirty="0" smtClean="0">
              <a:latin typeface="Arial" charset="0"/>
              <a:cs typeface="Arial" charset="0"/>
            </a:endParaRPr>
          </a:p>
        </p:txBody>
      </p:sp>
      <p:sp>
        <p:nvSpPr>
          <p:cNvPr id="7" name="Footer Placeholder 6"/>
          <p:cNvSpPr>
            <a:spLocks noGrp="1"/>
          </p:cNvSpPr>
          <p:nvPr>
            <p:ph type="ftr" sz="quarter" idx="3"/>
          </p:nvPr>
        </p:nvSpPr>
        <p:spPr/>
        <p:txBody>
          <a:bodyPr/>
          <a:lstStyle/>
          <a:p>
            <a:pPr algn="r"/>
            <a:r>
              <a:rPr lang="en-US" dirty="0" smtClean="0"/>
              <a:t>Receiver Data Source Configuration</a:t>
            </a:r>
            <a:endParaRPr lang="en-US" dirty="0"/>
          </a:p>
        </p:txBody>
      </p:sp>
      <p:pic>
        <p:nvPicPr>
          <p:cNvPr id="31747" name="Picture 3"/>
          <p:cNvPicPr>
            <a:picLocks noChangeAspect="1" noChangeArrowheads="1"/>
          </p:cNvPicPr>
          <p:nvPr/>
        </p:nvPicPr>
        <p:blipFill>
          <a:blip r:embed="rId3" cstate="print"/>
          <a:srcRect/>
          <a:stretch>
            <a:fillRect/>
          </a:stretch>
        </p:blipFill>
        <p:spPr bwMode="auto">
          <a:xfrm>
            <a:off x="6019800" y="3084835"/>
            <a:ext cx="2514600" cy="3365387"/>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 – Enable VA</a:t>
            </a:r>
            <a:endParaRPr lang="en-US" dirty="0"/>
          </a:p>
        </p:txBody>
      </p:sp>
      <p:pic>
        <p:nvPicPr>
          <p:cNvPr id="5" name="Content Placeholder 4" descr="add vulnerability assessment source_eEye.png"/>
          <p:cNvPicPr>
            <a:picLocks noGrp="1" noChangeAspect="1"/>
          </p:cNvPicPr>
          <p:nvPr>
            <p:ph idx="1"/>
          </p:nvPr>
        </p:nvPicPr>
        <p:blipFill rotWithShape="1">
          <a:blip r:embed="rId3">
            <a:extLst>
              <a:ext uri="{28A0092B-C50C-407E-A947-70E740481C1C}">
                <a14:useLocalDpi xmlns:a14="http://schemas.microsoft.com/office/drawing/2010/main" val="0"/>
              </a:ext>
            </a:extLst>
          </a:blip>
          <a:srcRect l="-883" t="1" r="-391" b="216"/>
          <a:stretch/>
        </p:blipFill>
        <p:spPr>
          <a:xfrm>
            <a:off x="457200" y="762000"/>
            <a:ext cx="4241800" cy="5702300"/>
          </a:xfrm>
          <a:ln>
            <a:solidFill>
              <a:srgbClr val="000000"/>
            </a:solidFill>
          </a:ln>
        </p:spPr>
      </p:pic>
      <p:sp>
        <p:nvSpPr>
          <p:cNvPr id="4" name="Footer Placeholder 3"/>
          <p:cNvSpPr>
            <a:spLocks noGrp="1"/>
          </p:cNvSpPr>
          <p:nvPr>
            <p:ph type="ftr" sz="quarter" idx="3"/>
          </p:nvPr>
        </p:nvSpPr>
        <p:spPr/>
        <p:txBody>
          <a:bodyPr/>
          <a:lstStyle/>
          <a:p>
            <a:pPr algn="r"/>
            <a:r>
              <a:rPr lang="en-US" dirty="0" smtClean="0"/>
              <a:t>Receiver Data Source Configuration</a:t>
            </a:r>
            <a:endParaRPr lang="en-US" dirty="0"/>
          </a:p>
        </p:txBody>
      </p:sp>
      <p:sp>
        <p:nvSpPr>
          <p:cNvPr id="6" name="Rectangle 5"/>
          <p:cNvSpPr/>
          <p:nvPr/>
        </p:nvSpPr>
        <p:spPr>
          <a:xfrm>
            <a:off x="4800600" y="4341673"/>
            <a:ext cx="4267200" cy="369332"/>
          </a:xfrm>
          <a:prstGeom prst="rect">
            <a:avLst/>
          </a:prstGeom>
        </p:spPr>
        <p:txBody>
          <a:bodyPr wrap="square">
            <a:spAutoFit/>
          </a:bodyPr>
          <a:lstStyle/>
          <a:p>
            <a:endParaRPr lang="en-US" dirty="0">
              <a:solidFill>
                <a:srgbClr val="A50026"/>
              </a:solidFill>
            </a:endParaRPr>
          </a:p>
        </p:txBody>
      </p:sp>
      <p:sp>
        <p:nvSpPr>
          <p:cNvPr id="7" name="Rectangle 6"/>
          <p:cNvSpPr/>
          <p:nvPr/>
        </p:nvSpPr>
        <p:spPr>
          <a:xfrm>
            <a:off x="4876800" y="2362200"/>
            <a:ext cx="4114800" cy="2246769"/>
          </a:xfrm>
          <a:prstGeom prst="rect">
            <a:avLst/>
          </a:prstGeom>
        </p:spPr>
        <p:txBody>
          <a:bodyPr wrap="square">
            <a:spAutoFit/>
          </a:bodyPr>
          <a:lstStyle/>
          <a:p>
            <a:pPr algn="ctr"/>
            <a:r>
              <a:rPr lang="en-US" sz="2000" dirty="0"/>
              <a:t>If the </a:t>
            </a:r>
            <a:r>
              <a:rPr lang="en-US" sz="2000" i="1" dirty="0"/>
              <a:t>Enable </a:t>
            </a:r>
            <a:r>
              <a:rPr lang="en-US" sz="2000" i="1" dirty="0" smtClean="0"/>
              <a:t>VA Source</a:t>
            </a:r>
            <a:r>
              <a:rPr lang="en-US" sz="2000" dirty="0" smtClean="0"/>
              <a:t> </a:t>
            </a:r>
            <a:r>
              <a:rPr lang="en-US" sz="2000" dirty="0"/>
              <a:t>checkbox is unselected, the configuration settings for this data source will be saved on the ESM for further use, but the settings will not go to the Receiver when applying VA source settings.</a:t>
            </a:r>
          </a:p>
        </p:txBody>
      </p:sp>
    </p:spTree>
    <p:extLst>
      <p:ext uri="{BB962C8B-B14F-4D97-AF65-F5344CB8AC3E}">
        <p14:creationId xmlns:p14="http://schemas.microsoft.com/office/powerpoint/2010/main" val="12073563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McAfee ePO</a:t>
            </a:r>
            <a:endParaRPr lang="en-US" dirty="0"/>
          </a:p>
        </p:txBody>
      </p:sp>
      <p:sp>
        <p:nvSpPr>
          <p:cNvPr id="4" name="Footer Placeholder 3"/>
          <p:cNvSpPr>
            <a:spLocks noGrp="1"/>
          </p:cNvSpPr>
          <p:nvPr>
            <p:ph type="ftr" sz="quarter" idx="3"/>
          </p:nvPr>
        </p:nvSpPr>
        <p:spPr/>
        <p:txBody>
          <a:bodyPr/>
          <a:lstStyle/>
          <a:p>
            <a:pPr algn="r"/>
            <a:r>
              <a:rPr lang="en-US" dirty="0" smtClean="0"/>
              <a:t>Receiver Data Source Configuration</a:t>
            </a:r>
            <a:endParaRPr lang="en-US" dirty="0"/>
          </a:p>
        </p:txBody>
      </p:sp>
      <p:pic>
        <p:nvPicPr>
          <p:cNvPr id="7" name="Content Placeholder 6" descr="McAfee ePO.png"/>
          <p:cNvPicPr>
            <a:picLocks noGrp="1" noChangeAspect="1"/>
          </p:cNvPicPr>
          <p:nvPr>
            <p:ph idx="1"/>
          </p:nvPr>
        </p:nvPicPr>
        <p:blipFill rotWithShape="1">
          <a:blip r:embed="rId3">
            <a:extLst>
              <a:ext uri="{28A0092B-C50C-407E-A947-70E740481C1C}">
                <a14:useLocalDpi xmlns:a14="http://schemas.microsoft.com/office/drawing/2010/main" val="0"/>
              </a:ext>
            </a:extLst>
          </a:blip>
          <a:srcRect l="-481" r="169"/>
          <a:stretch/>
        </p:blipFill>
        <p:spPr>
          <a:xfrm>
            <a:off x="3581400" y="762000"/>
            <a:ext cx="5334000" cy="5791200"/>
          </a:xfrm>
          <a:ln>
            <a:solidFill>
              <a:srgbClr val="000000"/>
            </a:solidFill>
          </a:ln>
        </p:spPr>
      </p:pic>
      <p:sp>
        <p:nvSpPr>
          <p:cNvPr id="9" name="Rectangle 8"/>
          <p:cNvSpPr/>
          <p:nvPr/>
        </p:nvSpPr>
        <p:spPr>
          <a:xfrm>
            <a:off x="76200" y="1554301"/>
            <a:ext cx="3276600" cy="3170099"/>
          </a:xfrm>
          <a:prstGeom prst="rect">
            <a:avLst/>
          </a:prstGeom>
        </p:spPr>
        <p:txBody>
          <a:bodyPr wrap="square">
            <a:spAutoFit/>
          </a:bodyPr>
          <a:lstStyle/>
          <a:p>
            <a:pPr marL="342900" indent="-342900">
              <a:buFont typeface="Arial"/>
              <a:buChar char="•"/>
            </a:pPr>
            <a:r>
              <a:rPr lang="en-US" sz="2000" dirty="0"/>
              <a:t>McAfee ePO </a:t>
            </a:r>
            <a:r>
              <a:rPr lang="en-US" sz="2000" dirty="0" smtClean="0"/>
              <a:t>is fully </a:t>
            </a:r>
            <a:r>
              <a:rPr lang="en-US" sz="2000" dirty="0"/>
              <a:t>integrated </a:t>
            </a:r>
            <a:r>
              <a:rPr lang="en-US" sz="2000" dirty="0" smtClean="0"/>
              <a:t>via </a:t>
            </a:r>
            <a:r>
              <a:rPr lang="en-US" sz="2000" dirty="0"/>
              <a:t>a </a:t>
            </a:r>
            <a:r>
              <a:rPr lang="en-US" sz="2000" dirty="0" smtClean="0"/>
              <a:t>direct database connection</a:t>
            </a:r>
          </a:p>
          <a:p>
            <a:pPr marL="342900" indent="-342900">
              <a:buFont typeface="Arial"/>
              <a:buChar char="•"/>
            </a:pPr>
            <a:endParaRPr lang="en-US" sz="2000" dirty="0"/>
          </a:p>
          <a:p>
            <a:pPr marL="342900" indent="-342900">
              <a:buFont typeface="Arial"/>
              <a:buChar char="•"/>
            </a:pPr>
            <a:r>
              <a:rPr lang="en-US" sz="2000" dirty="0"/>
              <a:t>Y</a:t>
            </a:r>
            <a:r>
              <a:rPr lang="en-US" sz="2000" dirty="0" smtClean="0"/>
              <a:t>ou </a:t>
            </a:r>
            <a:r>
              <a:rPr lang="en-US" sz="2000" dirty="0"/>
              <a:t>can set up multiple McAfee ePO data sources all pointing to the same IP address with different names in the database name field</a:t>
            </a:r>
          </a:p>
        </p:txBody>
      </p:sp>
    </p:spTree>
    <p:extLst>
      <p:ext uri="{BB962C8B-B14F-4D97-AF65-F5344CB8AC3E}">
        <p14:creationId xmlns:p14="http://schemas.microsoft.com/office/powerpoint/2010/main" val="11911134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Client Data Sources count against the maximum allowed data sources per receiver? </a:t>
            </a:r>
            <a:endParaRPr lang="en-US" dirty="0"/>
          </a:p>
        </p:txBody>
      </p:sp>
      <p:sp>
        <p:nvSpPr>
          <p:cNvPr id="3" name="Text Placeholder 2"/>
          <p:cNvSpPr>
            <a:spLocks noGrp="1"/>
          </p:cNvSpPr>
          <p:nvPr>
            <p:ph type="body" sz="quarter" idx="14"/>
          </p:nvPr>
        </p:nvSpPr>
        <p:spPr/>
        <p:txBody>
          <a:bodyPr/>
          <a:lstStyle/>
          <a:p>
            <a:r>
              <a:rPr lang="en-US" dirty="0" smtClean="0"/>
              <a:t>True</a:t>
            </a:r>
          </a:p>
          <a:p>
            <a:r>
              <a:rPr lang="en-US" dirty="0" smtClean="0"/>
              <a:t>False</a:t>
            </a:r>
            <a:endParaRPr lang="en-US" dirty="0"/>
          </a:p>
        </p:txBody>
      </p:sp>
      <p:sp>
        <p:nvSpPr>
          <p:cNvPr id="4" name="Footer Placeholder 3"/>
          <p:cNvSpPr>
            <a:spLocks noGrp="1"/>
          </p:cNvSpPr>
          <p:nvPr>
            <p:ph type="ftr" sz="quarter" idx="3"/>
          </p:nvPr>
        </p:nvSpPr>
        <p:spPr/>
        <p:txBody>
          <a:bodyPr/>
          <a:lstStyle/>
          <a:p>
            <a:pPr algn="r"/>
            <a:r>
              <a:rPr lang="en-US" dirty="0" smtClean="0"/>
              <a:t>Receiver Data Source Configuration</a:t>
            </a:r>
            <a:endParaRPr lang="en-US" dirty="0"/>
          </a:p>
        </p:txBody>
      </p:sp>
    </p:spTree>
    <p:extLst>
      <p:ext uri="{BB962C8B-B14F-4D97-AF65-F5344CB8AC3E}">
        <p14:creationId xmlns:p14="http://schemas.microsoft.com/office/powerpoint/2010/main" val="2303011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Data source profiles can be accessed via the ___________? </a:t>
            </a:r>
            <a:endParaRPr lang="en-US" dirty="0"/>
          </a:p>
        </p:txBody>
      </p:sp>
      <p:sp>
        <p:nvSpPr>
          <p:cNvPr id="3" name="Text Placeholder 2"/>
          <p:cNvSpPr>
            <a:spLocks noGrp="1"/>
          </p:cNvSpPr>
          <p:nvPr>
            <p:ph type="body" sz="quarter" idx="14"/>
          </p:nvPr>
        </p:nvSpPr>
        <p:spPr/>
        <p:txBody>
          <a:bodyPr/>
          <a:lstStyle/>
          <a:p>
            <a:r>
              <a:rPr lang="en-US" dirty="0" smtClean="0"/>
              <a:t>Enterprise Security Manager (ESM) Properties </a:t>
            </a:r>
          </a:p>
          <a:p>
            <a:r>
              <a:rPr lang="en-US" dirty="0" smtClean="0"/>
              <a:t>Receiver Properties</a:t>
            </a:r>
          </a:p>
          <a:p>
            <a:r>
              <a:rPr lang="en-US" dirty="0" smtClean="0"/>
              <a:t>Add Data Source Properties</a:t>
            </a:r>
          </a:p>
          <a:p>
            <a:r>
              <a:rPr lang="en-US" dirty="0" smtClean="0"/>
              <a:t>Add Client Data Source Settings</a:t>
            </a:r>
            <a:endParaRPr lang="en-US" dirty="0"/>
          </a:p>
        </p:txBody>
      </p:sp>
      <p:sp>
        <p:nvSpPr>
          <p:cNvPr id="4" name="Footer Placeholder 3"/>
          <p:cNvSpPr>
            <a:spLocks noGrp="1"/>
          </p:cNvSpPr>
          <p:nvPr>
            <p:ph type="ftr" sz="quarter" idx="3"/>
          </p:nvPr>
        </p:nvSpPr>
        <p:spPr/>
        <p:txBody>
          <a:bodyPr/>
          <a:lstStyle/>
          <a:p>
            <a:pPr algn="r"/>
            <a:r>
              <a:rPr lang="en-US" dirty="0" smtClean="0"/>
              <a:t>Receiver Data Source Configuration</a:t>
            </a:r>
            <a:endParaRPr lang="en-US" dirty="0"/>
          </a:p>
        </p:txBody>
      </p:sp>
    </p:spTree>
    <p:extLst>
      <p:ext uri="{BB962C8B-B14F-4D97-AF65-F5344CB8AC3E}">
        <p14:creationId xmlns:p14="http://schemas.microsoft.com/office/powerpoint/2010/main" val="14929964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US" dirty="0" smtClean="0"/>
              <a:t>What can Vulnerability Assessment data sources be used to do within the McAfee SIEM?</a:t>
            </a:r>
            <a:endParaRPr lang="en-US" dirty="0"/>
          </a:p>
        </p:txBody>
      </p:sp>
      <p:sp>
        <p:nvSpPr>
          <p:cNvPr id="2" name="Footer Placeholder 1"/>
          <p:cNvSpPr>
            <a:spLocks noGrp="1"/>
          </p:cNvSpPr>
          <p:nvPr>
            <p:ph type="ftr" sz="quarter" idx="3"/>
          </p:nvPr>
        </p:nvSpPr>
        <p:spPr/>
        <p:txBody>
          <a:bodyPr/>
          <a:lstStyle/>
          <a:p>
            <a:pPr algn="r"/>
            <a:r>
              <a:rPr lang="en-US" dirty="0" smtClean="0"/>
              <a:t>Receiver Data Source Configuration</a:t>
            </a:r>
            <a:endParaRPr lang="en-US" dirty="0"/>
          </a:p>
        </p:txBody>
      </p:sp>
    </p:spTree>
    <p:extLst>
      <p:ext uri="{BB962C8B-B14F-4D97-AF65-F5344CB8AC3E}">
        <p14:creationId xmlns:p14="http://schemas.microsoft.com/office/powerpoint/2010/main" val="33852128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Hands-on Practice</a:t>
            </a:r>
            <a:br>
              <a:rPr lang="en-US" dirty="0" smtClean="0"/>
            </a:br>
            <a:r>
              <a:rPr lang="en-US" dirty="0" smtClean="0"/>
              <a:t>Refer to the Practice Manual</a:t>
            </a:r>
            <a:br>
              <a:rPr lang="en-US" dirty="0" smtClean="0"/>
            </a:br>
            <a:r>
              <a:rPr lang="en-US" dirty="0" smtClean="0"/>
              <a:t>Practice 4:  Data Sources</a:t>
            </a:r>
            <a:endParaRPr lang="en-US" dirty="0"/>
          </a:p>
        </p:txBody>
      </p:sp>
    </p:spTree>
    <p:extLst>
      <p:ext uri="{BB962C8B-B14F-4D97-AF65-F5344CB8AC3E}">
        <p14:creationId xmlns:p14="http://schemas.microsoft.com/office/powerpoint/2010/main" val="37782182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lgn="r"/>
            <a:r>
              <a:rPr lang="en-US" smtClean="0"/>
              <a:t>Receiver Data Source Configuration</a:t>
            </a:r>
            <a:endParaRPr lang="en-US" dirty="0"/>
          </a:p>
        </p:txBody>
      </p:sp>
    </p:spTree>
    <p:extLst>
      <p:ext uri="{BB962C8B-B14F-4D97-AF65-F5344CB8AC3E}">
        <p14:creationId xmlns:p14="http://schemas.microsoft.com/office/powerpoint/2010/main" val="2543218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Receiver Data Sources</a:t>
            </a:r>
            <a:endParaRPr lang="en-US" dirty="0"/>
          </a:p>
        </p:txBody>
      </p:sp>
      <p:sp>
        <p:nvSpPr>
          <p:cNvPr id="5" name="Content Placeholder 4"/>
          <p:cNvSpPr>
            <a:spLocks noGrp="1"/>
          </p:cNvSpPr>
          <p:nvPr>
            <p:ph idx="1"/>
          </p:nvPr>
        </p:nvSpPr>
        <p:spPr/>
        <p:txBody>
          <a:bodyPr/>
          <a:lstStyle/>
          <a:p>
            <a:r>
              <a:rPr lang="en-US" dirty="0"/>
              <a:t>Receiver Data Source Settings are used to control how event and log data is collected by the Receiver</a:t>
            </a:r>
          </a:p>
          <a:p>
            <a:endParaRPr lang="en-US" dirty="0"/>
          </a:p>
          <a:p>
            <a:r>
              <a:rPr lang="en-US" dirty="0"/>
              <a:t>Common formats for data sources include</a:t>
            </a:r>
          </a:p>
          <a:p>
            <a:pPr lvl="2">
              <a:lnSpc>
                <a:spcPct val="130000"/>
              </a:lnSpc>
            </a:pPr>
            <a:r>
              <a:rPr lang="en-US" dirty="0"/>
              <a:t>Syslog (both UDP and TCP)</a:t>
            </a:r>
          </a:p>
          <a:p>
            <a:pPr lvl="2">
              <a:lnSpc>
                <a:spcPct val="130000"/>
              </a:lnSpc>
            </a:pPr>
            <a:r>
              <a:rPr lang="en-US" dirty="0"/>
              <a:t>WMI</a:t>
            </a:r>
          </a:p>
          <a:p>
            <a:pPr lvl="2">
              <a:lnSpc>
                <a:spcPct val="130000"/>
              </a:lnSpc>
            </a:pPr>
            <a:r>
              <a:rPr lang="en-US" dirty="0"/>
              <a:t>SNMP</a:t>
            </a:r>
          </a:p>
          <a:p>
            <a:pPr lvl="2">
              <a:lnSpc>
                <a:spcPct val="130000"/>
              </a:lnSpc>
            </a:pPr>
            <a:r>
              <a:rPr lang="en-US" dirty="0"/>
              <a:t>Snare or the McAfee Agent for Windows logs</a:t>
            </a:r>
          </a:p>
          <a:p>
            <a:pPr lvl="2">
              <a:lnSpc>
                <a:spcPct val="130000"/>
              </a:lnSpc>
            </a:pPr>
            <a:r>
              <a:rPr lang="en-US" dirty="0"/>
              <a:t>MEF – McAfee Event Formats for custom log settings</a:t>
            </a:r>
          </a:p>
          <a:p>
            <a:pPr lvl="2">
              <a:lnSpc>
                <a:spcPct val="130000"/>
              </a:lnSpc>
            </a:pPr>
            <a:r>
              <a:rPr lang="en-US" dirty="0"/>
              <a:t>Netflow (generic Netflow, sFlow) </a:t>
            </a:r>
          </a:p>
          <a:p>
            <a:endParaRPr lang="en-US" dirty="0"/>
          </a:p>
          <a:p>
            <a:r>
              <a:rPr lang="en-US" dirty="0"/>
              <a:t>McAfee currently supports over 250 different data sources</a:t>
            </a:r>
          </a:p>
          <a:p>
            <a:endParaRPr lang="en-US" dirty="0"/>
          </a:p>
        </p:txBody>
      </p:sp>
      <p:sp>
        <p:nvSpPr>
          <p:cNvPr id="4" name="Footer Placeholder 3"/>
          <p:cNvSpPr>
            <a:spLocks noGrp="1"/>
          </p:cNvSpPr>
          <p:nvPr>
            <p:ph type="ftr" sz="quarter" idx="3"/>
          </p:nvPr>
        </p:nvSpPr>
        <p:spPr/>
        <p:txBody>
          <a:bodyPr/>
          <a:lstStyle/>
          <a:p>
            <a:pPr algn="r"/>
            <a:r>
              <a:rPr lang="en-US" dirty="0" smtClean="0"/>
              <a:t>Receiver Data Source Configuration</a:t>
            </a:r>
            <a:endParaRPr lang="en-US" dirty="0"/>
          </a:p>
        </p:txBody>
      </p:sp>
    </p:spTree>
    <p:extLst>
      <p:ext uri="{BB962C8B-B14F-4D97-AF65-F5344CB8AC3E}">
        <p14:creationId xmlns:p14="http://schemas.microsoft.com/office/powerpoint/2010/main" val="2663421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Receiver Properties – Add Data Source</a:t>
            </a:r>
            <a:endParaRPr lang="en-US" sz="2400" dirty="0"/>
          </a:p>
        </p:txBody>
      </p:sp>
      <p:sp>
        <p:nvSpPr>
          <p:cNvPr id="4" name="Footer Placeholder 3"/>
          <p:cNvSpPr>
            <a:spLocks noGrp="1"/>
          </p:cNvSpPr>
          <p:nvPr>
            <p:ph type="ftr" sz="quarter" idx="3"/>
          </p:nvPr>
        </p:nvSpPr>
        <p:spPr/>
        <p:txBody>
          <a:bodyPr/>
          <a:lstStyle/>
          <a:p>
            <a:pPr algn="r"/>
            <a:r>
              <a:rPr lang="en-US" dirty="0" smtClean="0"/>
              <a:t>Receiver Data Source Configuration</a:t>
            </a:r>
            <a:endParaRPr lang="en-US" dirty="0"/>
          </a:p>
        </p:txBody>
      </p:sp>
      <p:pic>
        <p:nvPicPr>
          <p:cNvPr id="9" name="Content Placeholder 8" descr="Access Data Source_1.png"/>
          <p:cNvPicPr>
            <a:picLocks noGrp="1" noChangeAspect="1"/>
          </p:cNvPicPr>
          <p:nvPr>
            <p:ph idx="1"/>
          </p:nvPr>
        </p:nvPicPr>
        <p:blipFill rotWithShape="1">
          <a:blip r:embed="rId3">
            <a:extLst>
              <a:ext uri="{28A0092B-C50C-407E-A947-70E740481C1C}">
                <a14:useLocalDpi xmlns:a14="http://schemas.microsoft.com/office/drawing/2010/main" val="0"/>
              </a:ext>
            </a:extLst>
          </a:blip>
          <a:srcRect t="-570" r="2729" b="-737"/>
          <a:stretch/>
        </p:blipFill>
        <p:spPr>
          <a:xfrm>
            <a:off x="164571" y="838200"/>
            <a:ext cx="6312429" cy="5562600"/>
          </a:xfrm>
          <a:ln w="12700" cmpd="sng">
            <a:solidFill>
              <a:schemeClr val="tx2"/>
            </a:solidFill>
          </a:ln>
        </p:spPr>
      </p:pic>
      <p:sp>
        <p:nvSpPr>
          <p:cNvPr id="14" name="Rounded Rectangle 13"/>
          <p:cNvSpPr/>
          <p:nvPr/>
        </p:nvSpPr>
        <p:spPr bwMode="auto">
          <a:xfrm>
            <a:off x="152400" y="3138055"/>
            <a:ext cx="304800" cy="277091"/>
          </a:xfrm>
          <a:prstGeom prst="roundRect">
            <a:avLst/>
          </a:prstGeom>
          <a:solidFill>
            <a:schemeClr val="accent1"/>
          </a:solidFill>
          <a:ln w="9525" cap="flat" cmpd="sng" algn="ctr">
            <a:solidFill>
              <a:schemeClr val="tx1"/>
            </a:solidFill>
            <a:prstDash val="solid"/>
            <a:round/>
            <a:headEnd type="none" w="med" len="med"/>
            <a:tailEnd type="none" w="med" len="med"/>
          </a:ln>
          <a:effectLst>
            <a:outerShdw blurRad="50800" dist="38100" algn="l" rotWithShape="0">
              <a:prstClr val="black">
                <a:alpha val="40000"/>
              </a:prstClr>
            </a:outerShdw>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a:solidFill>
                  <a:srgbClr val="FFFFFF"/>
                </a:solidFill>
                <a:latin typeface="Arial" charset="0"/>
                <a:ea typeface="MS PGothic" pitchFamily="34" charset="-128"/>
              </a:rPr>
              <a:t>1</a:t>
            </a:r>
            <a:endParaRPr kumimoji="0" lang="en-US" sz="1100" b="0" i="0" u="none" strike="noStrike" cap="none" normalizeH="0" baseline="0" dirty="0" smtClean="0">
              <a:ln>
                <a:noFill/>
              </a:ln>
              <a:solidFill>
                <a:srgbClr val="FFFFFF"/>
              </a:solidFill>
              <a:effectLst/>
              <a:latin typeface="Arial" charset="0"/>
              <a:ea typeface="MS PGothic" pitchFamily="34" charset="-128"/>
            </a:endParaRPr>
          </a:p>
        </p:txBody>
      </p:sp>
      <p:sp>
        <p:nvSpPr>
          <p:cNvPr id="15" name="Rounded Rectangle 14"/>
          <p:cNvSpPr/>
          <p:nvPr/>
        </p:nvSpPr>
        <p:spPr bwMode="auto">
          <a:xfrm>
            <a:off x="152400" y="852055"/>
            <a:ext cx="304800" cy="277091"/>
          </a:xfrm>
          <a:prstGeom prst="roundRect">
            <a:avLst/>
          </a:prstGeom>
          <a:solidFill>
            <a:schemeClr val="accent1"/>
          </a:solidFill>
          <a:ln w="9525" cap="flat" cmpd="sng" algn="ctr">
            <a:solidFill>
              <a:schemeClr val="tx1"/>
            </a:solidFill>
            <a:prstDash val="solid"/>
            <a:round/>
            <a:headEnd type="none" w="med" len="med"/>
            <a:tailEnd type="none" w="med" len="med"/>
          </a:ln>
          <a:effectLst>
            <a:outerShdw blurRad="50800" dist="38100" algn="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solidFill>
                  <a:srgbClr val="FFFFFF"/>
                </a:solidFill>
                <a:latin typeface="Arial" charset="0"/>
                <a:ea typeface="MS PGothic" pitchFamily="34" charset="-128"/>
              </a:rPr>
              <a:t>2</a:t>
            </a:r>
            <a:endParaRPr kumimoji="0" lang="en-US" sz="1100" b="0" i="0" u="none" strike="noStrike" cap="none" normalizeH="0" baseline="0" dirty="0" smtClean="0">
              <a:ln>
                <a:noFill/>
              </a:ln>
              <a:solidFill>
                <a:srgbClr val="FFFFFF"/>
              </a:solidFill>
              <a:effectLst/>
              <a:latin typeface="Arial" charset="0"/>
              <a:ea typeface="MS PGothic" pitchFamily="34" charset="-128"/>
            </a:endParaRPr>
          </a:p>
        </p:txBody>
      </p:sp>
      <p:sp>
        <p:nvSpPr>
          <p:cNvPr id="17" name="Rounded Rectangle 16"/>
          <p:cNvSpPr/>
          <p:nvPr/>
        </p:nvSpPr>
        <p:spPr bwMode="auto">
          <a:xfrm>
            <a:off x="2057400" y="3429000"/>
            <a:ext cx="304800" cy="277091"/>
          </a:xfrm>
          <a:prstGeom prst="roundRect">
            <a:avLst/>
          </a:prstGeom>
          <a:solidFill>
            <a:schemeClr val="accent1"/>
          </a:solidFill>
          <a:ln w="9525" cap="flat" cmpd="sng" algn="ctr">
            <a:solidFill>
              <a:schemeClr val="tx1"/>
            </a:solidFill>
            <a:prstDash val="solid"/>
            <a:round/>
            <a:headEnd type="none" w="med" len="med"/>
            <a:tailEnd type="none" w="med" len="med"/>
          </a:ln>
          <a:effectLst>
            <a:outerShdw blurRad="50800" dist="38100" algn="l" rotWithShape="0">
              <a:prstClr val="black">
                <a:alpha val="40000"/>
              </a:prstClr>
            </a:outerShdw>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solidFill>
                  <a:srgbClr val="FFFFFF"/>
                </a:solidFill>
                <a:latin typeface="Arial" charset="0"/>
                <a:ea typeface="MS PGothic" pitchFamily="34" charset="-128"/>
              </a:rPr>
              <a:t>3</a:t>
            </a:r>
            <a:endParaRPr kumimoji="0" lang="en-US" sz="1100" b="0" i="0" u="none" strike="noStrike" cap="none" normalizeH="0" baseline="0" dirty="0" smtClean="0">
              <a:ln>
                <a:noFill/>
              </a:ln>
              <a:solidFill>
                <a:srgbClr val="FFFFFF"/>
              </a:solidFill>
              <a:effectLst/>
              <a:latin typeface="Arial" charset="0"/>
              <a:ea typeface="MS PGothic" pitchFamily="34" charset="-128"/>
            </a:endParaRPr>
          </a:p>
        </p:txBody>
      </p:sp>
      <p:sp>
        <p:nvSpPr>
          <p:cNvPr id="3" name="Rectangle 2"/>
          <p:cNvSpPr/>
          <p:nvPr/>
        </p:nvSpPr>
        <p:spPr>
          <a:xfrm>
            <a:off x="6172200" y="1841480"/>
            <a:ext cx="2819400" cy="3416320"/>
          </a:xfrm>
          <a:prstGeom prst="rect">
            <a:avLst/>
          </a:prstGeom>
        </p:spPr>
        <p:txBody>
          <a:bodyPr wrap="square">
            <a:spAutoFit/>
          </a:bodyPr>
          <a:lstStyle/>
          <a:p>
            <a:pPr marL="567225" lvl="1" indent="-224325">
              <a:buAutoNum type="arabicPeriod"/>
            </a:pPr>
            <a:r>
              <a:rPr lang="en-US" dirty="0"/>
              <a:t>Select the receiver you are applying the data source setting to</a:t>
            </a:r>
            <a:r>
              <a:rPr lang="en-US" dirty="0" smtClean="0"/>
              <a:t>.</a:t>
            </a:r>
          </a:p>
          <a:p>
            <a:pPr marL="342900" lvl="1"/>
            <a:endParaRPr lang="en-US" dirty="0"/>
          </a:p>
          <a:p>
            <a:pPr marL="567225" lvl="1" indent="-224325">
              <a:buAutoNum type="arabicPeriod"/>
            </a:pPr>
            <a:r>
              <a:rPr lang="en-US" dirty="0"/>
              <a:t>Select the Receiver properties</a:t>
            </a:r>
            <a:r>
              <a:rPr lang="en-US" dirty="0" smtClean="0"/>
              <a:t>.</a:t>
            </a:r>
          </a:p>
          <a:p>
            <a:pPr marL="342900" lvl="1"/>
            <a:endParaRPr lang="en-US" dirty="0"/>
          </a:p>
          <a:p>
            <a:pPr marL="567225" lvl="1" indent="-224325">
              <a:buAutoNum type="arabicPeriod"/>
            </a:pPr>
            <a:r>
              <a:rPr lang="en-US" dirty="0"/>
              <a:t>From the Receiver Properties listing, select ‘Data Sources’</a:t>
            </a:r>
          </a:p>
        </p:txBody>
      </p:sp>
    </p:spTree>
    <p:extLst>
      <p:ext uri="{BB962C8B-B14F-4D97-AF65-F5344CB8AC3E}">
        <p14:creationId xmlns:p14="http://schemas.microsoft.com/office/powerpoint/2010/main" val="464107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System Navigation – Add Data Source </a:t>
            </a:r>
            <a:endParaRPr lang="en-US" sz="2400" dirty="0"/>
          </a:p>
        </p:txBody>
      </p:sp>
      <p:pic>
        <p:nvPicPr>
          <p:cNvPr id="5" name="Content Placeholder 4" descr="Access Data Source_2.png"/>
          <p:cNvPicPr>
            <a:picLocks noGrp="1" noChangeAspect="1"/>
          </p:cNvPicPr>
          <p:nvPr>
            <p:ph idx="1"/>
          </p:nvPr>
        </p:nvPicPr>
        <p:blipFill rotWithShape="1">
          <a:blip r:embed="rId3">
            <a:extLst>
              <a:ext uri="{28A0092B-C50C-407E-A947-70E740481C1C}">
                <a14:useLocalDpi xmlns:a14="http://schemas.microsoft.com/office/drawing/2010/main" val="0"/>
              </a:ext>
            </a:extLst>
          </a:blip>
          <a:srcRect l="-171" t="1" r="10" b="865"/>
          <a:stretch/>
        </p:blipFill>
        <p:spPr>
          <a:xfrm>
            <a:off x="152400" y="838199"/>
            <a:ext cx="6324600" cy="5664201"/>
          </a:xfrm>
          <a:ln w="12700" cmpd="sng">
            <a:solidFill>
              <a:schemeClr val="tx2"/>
            </a:solidFill>
          </a:ln>
        </p:spPr>
      </p:pic>
      <p:sp>
        <p:nvSpPr>
          <p:cNvPr id="4" name="Footer Placeholder 3"/>
          <p:cNvSpPr>
            <a:spLocks noGrp="1"/>
          </p:cNvSpPr>
          <p:nvPr>
            <p:ph type="ftr" sz="quarter" idx="3"/>
          </p:nvPr>
        </p:nvSpPr>
        <p:spPr/>
        <p:txBody>
          <a:bodyPr/>
          <a:lstStyle/>
          <a:p>
            <a:pPr algn="r"/>
            <a:r>
              <a:rPr lang="en-US" dirty="0" smtClean="0"/>
              <a:t>Receiver Data Source Configuration</a:t>
            </a:r>
            <a:endParaRPr lang="en-US" dirty="0"/>
          </a:p>
        </p:txBody>
      </p:sp>
      <p:sp>
        <p:nvSpPr>
          <p:cNvPr id="6" name="Rounded Rectangle 5"/>
          <p:cNvSpPr/>
          <p:nvPr/>
        </p:nvSpPr>
        <p:spPr bwMode="auto">
          <a:xfrm>
            <a:off x="393700" y="3213100"/>
            <a:ext cx="304800" cy="277091"/>
          </a:xfrm>
          <a:prstGeom prst="roundRect">
            <a:avLst/>
          </a:prstGeom>
          <a:solidFill>
            <a:schemeClr val="accent1"/>
          </a:solidFill>
          <a:ln w="9525" cap="flat" cmpd="sng" algn="ctr">
            <a:solidFill>
              <a:schemeClr val="tx1"/>
            </a:solidFill>
            <a:prstDash val="solid"/>
            <a:round/>
            <a:headEnd type="none" w="med" len="med"/>
            <a:tailEnd type="none" w="med" len="med"/>
          </a:ln>
          <a:effectLst>
            <a:outerShdw blurRad="50800" dist="38100" algn="l" rotWithShape="0">
              <a:prstClr val="black">
                <a:alpha val="40000"/>
              </a:prstClr>
            </a:outerShdw>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a:solidFill>
                  <a:srgbClr val="FFFFFF"/>
                </a:solidFill>
                <a:latin typeface="Arial" charset="0"/>
                <a:ea typeface="MS PGothic" pitchFamily="34" charset="-128"/>
              </a:rPr>
              <a:t>1</a:t>
            </a:r>
            <a:endParaRPr kumimoji="0" lang="en-US" sz="1100" b="0" i="0" u="none" strike="noStrike" cap="none" normalizeH="0" baseline="0" dirty="0" smtClean="0">
              <a:ln>
                <a:noFill/>
              </a:ln>
              <a:solidFill>
                <a:srgbClr val="FFFFFF"/>
              </a:solidFill>
              <a:effectLst/>
              <a:latin typeface="Arial" charset="0"/>
              <a:ea typeface="MS PGothic" pitchFamily="34" charset="-128"/>
            </a:endParaRPr>
          </a:p>
        </p:txBody>
      </p:sp>
      <p:sp>
        <p:nvSpPr>
          <p:cNvPr id="7" name="Rounded Rectangle 6"/>
          <p:cNvSpPr/>
          <p:nvPr/>
        </p:nvSpPr>
        <p:spPr bwMode="auto">
          <a:xfrm>
            <a:off x="609600" y="1054100"/>
            <a:ext cx="304800" cy="277091"/>
          </a:xfrm>
          <a:prstGeom prst="roundRect">
            <a:avLst/>
          </a:prstGeom>
          <a:solidFill>
            <a:schemeClr val="accent1"/>
          </a:solidFill>
          <a:ln w="9525" cap="flat" cmpd="sng" algn="ctr">
            <a:solidFill>
              <a:schemeClr val="tx1"/>
            </a:solidFill>
            <a:prstDash val="solid"/>
            <a:round/>
            <a:headEnd type="none" w="med" len="med"/>
            <a:tailEnd type="none" w="med" len="med"/>
          </a:ln>
          <a:effectLst>
            <a:outerShdw blurRad="50800" dist="38100" algn="l" rotWithShape="0">
              <a:prstClr val="black">
                <a:alpha val="40000"/>
              </a:prstClr>
            </a:outerShdw>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solidFill>
                  <a:srgbClr val="FFFFFF"/>
                </a:solidFill>
                <a:latin typeface="Arial" charset="0"/>
                <a:ea typeface="MS PGothic" pitchFamily="34" charset="-128"/>
              </a:rPr>
              <a:t>2</a:t>
            </a:r>
            <a:endParaRPr kumimoji="0" lang="en-US" sz="1100" b="0" i="0" u="none" strike="noStrike" cap="none" normalizeH="0" baseline="0" dirty="0" smtClean="0">
              <a:ln>
                <a:noFill/>
              </a:ln>
              <a:solidFill>
                <a:srgbClr val="FFFFFF"/>
              </a:solidFill>
              <a:effectLst/>
              <a:latin typeface="Arial" charset="0"/>
              <a:ea typeface="MS PGothic" pitchFamily="34" charset="-128"/>
            </a:endParaRPr>
          </a:p>
        </p:txBody>
      </p:sp>
      <p:sp>
        <p:nvSpPr>
          <p:cNvPr id="3" name="Rectangle 2"/>
          <p:cNvSpPr/>
          <p:nvPr/>
        </p:nvSpPr>
        <p:spPr>
          <a:xfrm>
            <a:off x="6477000" y="2209800"/>
            <a:ext cx="2590800" cy="2585323"/>
          </a:xfrm>
          <a:prstGeom prst="rect">
            <a:avLst/>
          </a:prstGeom>
        </p:spPr>
        <p:txBody>
          <a:bodyPr wrap="square">
            <a:spAutoFit/>
          </a:bodyPr>
          <a:lstStyle/>
          <a:p>
            <a:pPr marL="567225" lvl="1" indent="-224325">
              <a:buAutoNum type="arabicPeriod"/>
            </a:pPr>
            <a:r>
              <a:rPr lang="en-US" dirty="0"/>
              <a:t>Select the receiver you are applying the data source setting to</a:t>
            </a:r>
            <a:r>
              <a:rPr lang="en-US" dirty="0" smtClean="0"/>
              <a:t>.</a:t>
            </a:r>
          </a:p>
          <a:p>
            <a:pPr marL="342900" lvl="1"/>
            <a:endParaRPr lang="en-US" dirty="0"/>
          </a:p>
          <a:p>
            <a:pPr marL="567225" lvl="1" indent="-224325">
              <a:buAutoNum type="arabicPeriod"/>
            </a:pPr>
            <a:r>
              <a:rPr lang="en-US" dirty="0"/>
              <a:t>After selecting the Receiver, select the Add Data Source icon.</a:t>
            </a:r>
          </a:p>
        </p:txBody>
      </p:sp>
    </p:spTree>
    <p:extLst>
      <p:ext uri="{BB962C8B-B14F-4D97-AF65-F5344CB8AC3E}">
        <p14:creationId xmlns:p14="http://schemas.microsoft.com/office/powerpoint/2010/main" val="1306142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 Screen</a:t>
            </a:r>
            <a:endParaRPr lang="en-US" dirty="0"/>
          </a:p>
        </p:txBody>
      </p:sp>
      <p:pic>
        <p:nvPicPr>
          <p:cNvPr id="5" name="Content Placeholder 4" descr="Receiver Data Source Settings.png"/>
          <p:cNvPicPr>
            <a:picLocks noGrp="1" noChangeAspect="1"/>
          </p:cNvPicPr>
          <p:nvPr>
            <p:ph idx="1"/>
          </p:nvPr>
        </p:nvPicPr>
        <p:blipFill rotWithShape="1">
          <a:blip r:embed="rId3">
            <a:extLst>
              <a:ext uri="{28A0092B-C50C-407E-A947-70E740481C1C}">
                <a14:useLocalDpi xmlns:a14="http://schemas.microsoft.com/office/drawing/2010/main" val="0"/>
              </a:ext>
            </a:extLst>
          </a:blip>
          <a:srcRect l="626" r="-382"/>
          <a:stretch/>
        </p:blipFill>
        <p:spPr>
          <a:xfrm>
            <a:off x="152399" y="760414"/>
            <a:ext cx="5715001" cy="5868986"/>
          </a:xfrm>
          <a:ln w="12700" cmpd="sng">
            <a:solidFill>
              <a:schemeClr val="tx2"/>
            </a:solidFill>
          </a:ln>
        </p:spPr>
      </p:pic>
      <p:sp>
        <p:nvSpPr>
          <p:cNvPr id="4" name="Footer Placeholder 3"/>
          <p:cNvSpPr>
            <a:spLocks noGrp="1"/>
          </p:cNvSpPr>
          <p:nvPr>
            <p:ph type="ftr" sz="quarter" idx="3"/>
          </p:nvPr>
        </p:nvSpPr>
        <p:spPr/>
        <p:txBody>
          <a:bodyPr/>
          <a:lstStyle/>
          <a:p>
            <a:pPr algn="r"/>
            <a:r>
              <a:rPr lang="en-US" dirty="0" smtClean="0"/>
              <a:t>Receiver Data Source Configuration</a:t>
            </a:r>
            <a:endParaRPr lang="en-US" dirty="0"/>
          </a:p>
        </p:txBody>
      </p:sp>
      <p:sp>
        <p:nvSpPr>
          <p:cNvPr id="6" name="Rectangle 5"/>
          <p:cNvSpPr/>
          <p:nvPr/>
        </p:nvSpPr>
        <p:spPr>
          <a:xfrm>
            <a:off x="5867400" y="796292"/>
            <a:ext cx="3200400" cy="5355313"/>
          </a:xfrm>
          <a:prstGeom prst="rect">
            <a:avLst/>
          </a:prstGeom>
        </p:spPr>
        <p:txBody>
          <a:bodyPr wrap="square">
            <a:spAutoFit/>
          </a:bodyPr>
          <a:lstStyle/>
          <a:p>
            <a:pPr marL="285750" indent="-285750">
              <a:buFont typeface="Arial"/>
              <a:buChar char="•"/>
            </a:pPr>
            <a:r>
              <a:rPr lang="en-US" dirty="0"/>
              <a:t>The Data Sources screen is the starting point for configuring </a:t>
            </a:r>
            <a:r>
              <a:rPr lang="en-US" dirty="0" smtClean="0"/>
              <a:t>the </a:t>
            </a:r>
            <a:r>
              <a:rPr lang="en-US" dirty="0"/>
              <a:t>settings for all data </a:t>
            </a:r>
            <a:r>
              <a:rPr lang="en-US" dirty="0" smtClean="0"/>
              <a:t>sources</a:t>
            </a:r>
          </a:p>
          <a:p>
            <a:endParaRPr lang="en-US" dirty="0" smtClean="0"/>
          </a:p>
          <a:p>
            <a:pPr marL="285750" indent="-285750">
              <a:buFont typeface="Arial"/>
              <a:buChar char="•"/>
            </a:pPr>
            <a:r>
              <a:rPr lang="en-US" dirty="0" smtClean="0"/>
              <a:t>You </a:t>
            </a:r>
            <a:r>
              <a:rPr lang="en-US" dirty="0"/>
              <a:t>can add, add a child, edit, and remove data sources from this screen along with defining many other specific configuration </a:t>
            </a:r>
            <a:r>
              <a:rPr lang="en-US" dirty="0" smtClean="0"/>
              <a:t>settings</a:t>
            </a:r>
          </a:p>
          <a:p>
            <a:endParaRPr lang="en-US" dirty="0" smtClean="0"/>
          </a:p>
          <a:p>
            <a:pPr marL="285750" indent="-285750">
              <a:buFont typeface="Arial"/>
              <a:buChar char="•"/>
            </a:pPr>
            <a:r>
              <a:rPr lang="en-US" dirty="0" smtClean="0"/>
              <a:t>It </a:t>
            </a:r>
            <a:r>
              <a:rPr lang="en-US" dirty="0"/>
              <a:t>indicates whether or not Parsing, Logging, and SNMP Trap are enabled and allows you to change the settings for these options for each data </a:t>
            </a:r>
            <a:r>
              <a:rPr lang="en-US" dirty="0" smtClean="0"/>
              <a:t>source</a:t>
            </a:r>
            <a:endParaRPr lang="en-US" dirty="0"/>
          </a:p>
        </p:txBody>
      </p:sp>
    </p:spTree>
    <p:extLst>
      <p:ext uri="{BB962C8B-B14F-4D97-AF65-F5344CB8AC3E}">
        <p14:creationId xmlns:p14="http://schemas.microsoft.com/office/powerpoint/2010/main" val="3384014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Data Source Settings</a:t>
            </a:r>
            <a:endParaRPr lang="en-US" dirty="0"/>
          </a:p>
        </p:txBody>
      </p:sp>
      <p:pic>
        <p:nvPicPr>
          <p:cNvPr id="5" name="Content Placeholder 4" descr="Add Data Source.png"/>
          <p:cNvPicPr>
            <a:picLocks noGrp="1" noChangeAspect="1"/>
          </p:cNvPicPr>
          <p:nvPr>
            <p:ph idx="1"/>
          </p:nvPr>
        </p:nvPicPr>
        <p:blipFill rotWithShape="1">
          <a:blip r:embed="rId3">
            <a:extLst>
              <a:ext uri="{28A0092B-C50C-407E-A947-70E740481C1C}">
                <a14:useLocalDpi xmlns:a14="http://schemas.microsoft.com/office/drawing/2010/main" val="0"/>
              </a:ext>
            </a:extLst>
          </a:blip>
          <a:srcRect l="-641" r="-817" b="-30"/>
          <a:stretch/>
        </p:blipFill>
        <p:spPr>
          <a:xfrm>
            <a:off x="3276600" y="914399"/>
            <a:ext cx="5715000" cy="5410201"/>
          </a:xfrm>
          <a:ln w="12700" cmpd="sng">
            <a:solidFill>
              <a:schemeClr val="tx2"/>
            </a:solidFill>
          </a:ln>
        </p:spPr>
      </p:pic>
      <p:sp>
        <p:nvSpPr>
          <p:cNvPr id="4" name="Footer Placeholder 3"/>
          <p:cNvSpPr>
            <a:spLocks noGrp="1"/>
          </p:cNvSpPr>
          <p:nvPr>
            <p:ph type="ftr" sz="quarter" idx="3"/>
          </p:nvPr>
        </p:nvSpPr>
        <p:spPr/>
        <p:txBody>
          <a:bodyPr/>
          <a:lstStyle/>
          <a:p>
            <a:pPr algn="r"/>
            <a:r>
              <a:rPr lang="en-US" dirty="0" smtClean="0"/>
              <a:t>Receiver Data Source Configuration</a:t>
            </a:r>
            <a:endParaRPr lang="en-US" dirty="0"/>
          </a:p>
        </p:txBody>
      </p:sp>
      <p:sp>
        <p:nvSpPr>
          <p:cNvPr id="6" name="Rectangle 5"/>
          <p:cNvSpPr/>
          <p:nvPr/>
        </p:nvSpPr>
        <p:spPr>
          <a:xfrm>
            <a:off x="0" y="1612880"/>
            <a:ext cx="3124200" cy="3785652"/>
          </a:xfrm>
          <a:prstGeom prst="rect">
            <a:avLst/>
          </a:prstGeom>
        </p:spPr>
        <p:txBody>
          <a:bodyPr wrap="square">
            <a:spAutoFit/>
          </a:bodyPr>
          <a:lstStyle/>
          <a:p>
            <a:pPr marL="285750" indent="-285750">
              <a:buFont typeface="Arial"/>
              <a:buChar char="•"/>
            </a:pPr>
            <a:r>
              <a:rPr lang="en-US" sz="2000" dirty="0"/>
              <a:t>Once you select the option to add a data source, you are taken to the Add Data Source menu. </a:t>
            </a:r>
            <a:endParaRPr lang="en-US" sz="2000" dirty="0" smtClean="0"/>
          </a:p>
          <a:p>
            <a:endParaRPr lang="en-US" sz="2000" dirty="0"/>
          </a:p>
          <a:p>
            <a:pPr marL="285750" indent="-285750">
              <a:buFont typeface="Arial"/>
              <a:buChar char="•"/>
            </a:pPr>
            <a:r>
              <a:rPr lang="en-US" sz="2000" dirty="0" smtClean="0"/>
              <a:t>As </a:t>
            </a:r>
            <a:r>
              <a:rPr lang="en-US" sz="2000" dirty="0"/>
              <a:t>you select different options, additional parameters may </a:t>
            </a:r>
            <a:r>
              <a:rPr lang="en-US" sz="2000" dirty="0" smtClean="0"/>
              <a:t>become available for selection and configuration  </a:t>
            </a:r>
            <a:endParaRPr lang="en-US" sz="2000" dirty="0"/>
          </a:p>
        </p:txBody>
      </p:sp>
    </p:spTree>
    <p:extLst>
      <p:ext uri="{BB962C8B-B14F-4D97-AF65-F5344CB8AC3E}">
        <p14:creationId xmlns:p14="http://schemas.microsoft.com/office/powerpoint/2010/main" val="39250141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Data Sources</a:t>
            </a:r>
            <a:endParaRPr lang="en-US" dirty="0"/>
          </a:p>
        </p:txBody>
      </p:sp>
      <p:sp>
        <p:nvSpPr>
          <p:cNvPr id="9" name="Rectangle 8"/>
          <p:cNvSpPr/>
          <p:nvPr/>
        </p:nvSpPr>
        <p:spPr>
          <a:xfrm>
            <a:off x="152400" y="762000"/>
            <a:ext cx="8382000" cy="5632312"/>
          </a:xfrm>
          <a:prstGeom prst="rect">
            <a:avLst/>
          </a:prstGeom>
        </p:spPr>
        <p:txBody>
          <a:bodyPr wrap="square">
            <a:spAutoFit/>
          </a:bodyPr>
          <a:lstStyle/>
          <a:p>
            <a:pPr marL="285750" indent="-285750">
              <a:buFont typeface="Arial"/>
              <a:buChar char="•"/>
            </a:pPr>
            <a:r>
              <a:rPr lang="en-US" sz="2400" dirty="0" smtClean="0"/>
              <a:t>Client </a:t>
            </a:r>
            <a:r>
              <a:rPr lang="en-US" sz="2400" dirty="0"/>
              <a:t>Data Sources </a:t>
            </a:r>
            <a:r>
              <a:rPr lang="en-US" sz="2400" dirty="0" smtClean="0"/>
              <a:t>enable </a:t>
            </a:r>
            <a:r>
              <a:rPr lang="en-US" sz="2400" dirty="0"/>
              <a:t>you to extend the </a:t>
            </a:r>
            <a:r>
              <a:rPr lang="en-US" sz="2400" dirty="0" smtClean="0"/>
              <a:t>maximum allowed number </a:t>
            </a:r>
            <a:r>
              <a:rPr lang="en-US" sz="2400" dirty="0"/>
              <a:t>of data </a:t>
            </a:r>
            <a:r>
              <a:rPr lang="en-US" sz="2400" dirty="0" smtClean="0"/>
              <a:t>sources (500)</a:t>
            </a:r>
          </a:p>
          <a:p>
            <a:endParaRPr lang="en-US" sz="600" dirty="0" smtClean="0"/>
          </a:p>
          <a:p>
            <a:pPr marL="285750" indent="-285750">
              <a:buFont typeface="Arial"/>
              <a:buChar char="•"/>
            </a:pPr>
            <a:r>
              <a:rPr lang="en-US" sz="2400" dirty="0" smtClean="0"/>
              <a:t>Syslog</a:t>
            </a:r>
            <a:r>
              <a:rPr lang="en-US" sz="2400" dirty="0"/>
              <a:t>, ASP, CEF, NPP, and WMI, you can add up to 255 data source </a:t>
            </a:r>
            <a:r>
              <a:rPr lang="en-US" sz="2400" dirty="0" smtClean="0"/>
              <a:t>clients </a:t>
            </a:r>
          </a:p>
          <a:p>
            <a:endParaRPr lang="en-US" sz="600" dirty="0" smtClean="0"/>
          </a:p>
          <a:p>
            <a:pPr marL="285750" indent="-285750">
              <a:buFont typeface="Arial"/>
              <a:buChar char="•"/>
            </a:pPr>
            <a:r>
              <a:rPr lang="en-US" sz="2400" dirty="0" smtClean="0"/>
              <a:t>Properties of Client Data Sources:</a:t>
            </a:r>
          </a:p>
          <a:p>
            <a:endParaRPr lang="en-US" sz="300" dirty="0"/>
          </a:p>
          <a:p>
            <a:pPr marL="742950" lvl="1" indent="-285750">
              <a:buFont typeface="Arial" pitchFamily="34" charset="0"/>
              <a:buChar char="•"/>
            </a:pPr>
            <a:r>
              <a:rPr lang="en-US" sz="2000" dirty="0" smtClean="0"/>
              <a:t>Will </a:t>
            </a:r>
            <a:r>
              <a:rPr lang="en-US" sz="2000" dirty="0"/>
              <a:t>not have VIPS, Policy, or Agent rights.</a:t>
            </a:r>
          </a:p>
          <a:p>
            <a:pPr marL="742950" lvl="1" indent="-285750">
              <a:buFont typeface="Arial" pitchFamily="34" charset="0"/>
              <a:buChar char="•"/>
            </a:pPr>
            <a:r>
              <a:rPr lang="en-US" sz="2000" dirty="0" smtClean="0"/>
              <a:t>Will </a:t>
            </a:r>
            <a:r>
              <a:rPr lang="en-US" sz="2000" dirty="0"/>
              <a:t>not be displayed on the Receiver Properties &gt; Data Sources table.</a:t>
            </a:r>
          </a:p>
          <a:p>
            <a:pPr marL="742950" lvl="1" indent="-285750">
              <a:buFont typeface="Arial" pitchFamily="34" charset="0"/>
              <a:buChar char="•"/>
            </a:pPr>
            <a:r>
              <a:rPr lang="en-US" sz="2000" dirty="0" smtClean="0"/>
              <a:t>Will </a:t>
            </a:r>
            <a:r>
              <a:rPr lang="en-US" sz="2000" dirty="0"/>
              <a:t>appear on the System Navigation Tree.</a:t>
            </a:r>
          </a:p>
          <a:p>
            <a:pPr marL="742950" lvl="1" indent="-285750">
              <a:buFont typeface="Arial" pitchFamily="34" charset="0"/>
              <a:buChar char="•"/>
            </a:pPr>
            <a:r>
              <a:rPr lang="en-US" sz="2000" dirty="0" smtClean="0"/>
              <a:t>Will </a:t>
            </a:r>
            <a:r>
              <a:rPr lang="en-US" sz="2000" dirty="0"/>
              <a:t>share the same policy and rights as the parent data source.</a:t>
            </a:r>
          </a:p>
          <a:p>
            <a:pPr marL="742950" lvl="1" indent="-285750">
              <a:buFont typeface="Arial" pitchFamily="34" charset="0"/>
              <a:buChar char="•"/>
            </a:pPr>
            <a:r>
              <a:rPr lang="en-US" sz="2000" dirty="0" smtClean="0"/>
              <a:t>Must </a:t>
            </a:r>
            <a:r>
              <a:rPr lang="en-US" sz="2000" dirty="0"/>
              <a:t>be in the same time zone since they use the parent's </a:t>
            </a:r>
            <a:r>
              <a:rPr lang="en-US" sz="2000" dirty="0" smtClean="0"/>
              <a:t>configuration.</a:t>
            </a:r>
          </a:p>
          <a:p>
            <a:pPr lvl="1"/>
            <a:endParaRPr lang="en-US" sz="400" dirty="0" smtClean="0"/>
          </a:p>
          <a:p>
            <a:pPr marL="1200150" lvl="2" indent="-285750">
              <a:buFont typeface="Arial" pitchFamily="34" charset="0"/>
              <a:buChar char="•"/>
            </a:pPr>
            <a:r>
              <a:rPr lang="en-US" sz="2000" dirty="0" smtClean="0"/>
              <a:t>Children </a:t>
            </a:r>
            <a:r>
              <a:rPr lang="en-US" sz="2000" dirty="0"/>
              <a:t>have the ability to set an independent time zone. </a:t>
            </a:r>
            <a:endParaRPr lang="en-US" sz="2000" dirty="0" smtClean="0"/>
          </a:p>
          <a:p>
            <a:pPr lvl="2"/>
            <a:endParaRPr lang="en-US" sz="400" dirty="0" smtClean="0"/>
          </a:p>
          <a:p>
            <a:pPr lvl="3"/>
            <a:r>
              <a:rPr lang="en-US" sz="1600" i="1" dirty="0" smtClean="0">
                <a:solidFill>
                  <a:srgbClr val="A50026"/>
                </a:solidFill>
              </a:rPr>
              <a:t>WMI </a:t>
            </a:r>
            <a:r>
              <a:rPr lang="en-US" sz="1600" i="1" dirty="0">
                <a:solidFill>
                  <a:srgbClr val="A50026"/>
                </a:solidFill>
              </a:rPr>
              <a:t>is an exception because the time zone is determined by the query sent to the WMI server; therefore, Client WMI data sources can have independent time zones</a:t>
            </a:r>
            <a:r>
              <a:rPr lang="en-US" dirty="0">
                <a:solidFill>
                  <a:srgbClr val="A50026"/>
                </a:solidFill>
              </a:rPr>
              <a:t>.</a:t>
            </a:r>
          </a:p>
        </p:txBody>
      </p:sp>
      <p:sp>
        <p:nvSpPr>
          <p:cNvPr id="3" name="Footer Placeholder 2"/>
          <p:cNvSpPr>
            <a:spLocks noGrp="1"/>
          </p:cNvSpPr>
          <p:nvPr>
            <p:ph type="ftr" sz="quarter" idx="3"/>
          </p:nvPr>
        </p:nvSpPr>
        <p:spPr/>
        <p:txBody>
          <a:bodyPr/>
          <a:lstStyle/>
          <a:p>
            <a:pPr algn="r"/>
            <a:r>
              <a:rPr lang="en-US" dirty="0" smtClean="0"/>
              <a:t>Receiver Data Source Configuration</a:t>
            </a:r>
            <a:endParaRPr lang="en-US" dirty="0"/>
          </a:p>
        </p:txBody>
      </p:sp>
    </p:spTree>
    <p:extLst>
      <p:ext uri="{BB962C8B-B14F-4D97-AF65-F5344CB8AC3E}">
        <p14:creationId xmlns:p14="http://schemas.microsoft.com/office/powerpoint/2010/main" val="381779796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501&quot;&gt;&lt;property id=&quot;20148&quot; value=&quot;5&quot;/&gt;&lt;property id=&quot;20300&quot; value=&quot;Slide 1&quot;/&gt;&lt;property id=&quot;20307&quot; value=&quot;257&quot;/&gt;&lt;/object&gt;&lt;/object&gt;&lt;/object&gt;&lt;/database&gt;"/>
  <p:tag name="SECTOMILLISECCONVERTED" val="1"/>
</p:tagLst>
</file>

<file path=ppt/theme/theme1.xml><?xml version="1.0" encoding="utf-8"?>
<a:theme xmlns:a="http://schemas.openxmlformats.org/drawingml/2006/main" name="ProfServ_ILT_PPTemplate">
  <a:themeElements>
    <a:clrScheme name="McAfee">
      <a:dk1>
        <a:srgbClr val="5E6A71"/>
      </a:dk1>
      <a:lt1>
        <a:srgbClr val="FFFFFF"/>
      </a:lt1>
      <a:dk2>
        <a:srgbClr val="000000"/>
      </a:dk2>
      <a:lt2>
        <a:srgbClr val="D1D4D3"/>
      </a:lt2>
      <a:accent1>
        <a:srgbClr val="B71234"/>
      </a:accent1>
      <a:accent2>
        <a:srgbClr val="165788"/>
      </a:accent2>
      <a:accent3>
        <a:srgbClr val="FFFFFF"/>
      </a:accent3>
      <a:accent4>
        <a:srgbClr val="275E37"/>
      </a:accent4>
      <a:accent5>
        <a:srgbClr val="A5ACAF"/>
      </a:accent5>
      <a:accent6>
        <a:srgbClr val="55517B"/>
      </a:accent6>
      <a:hlink>
        <a:srgbClr val="8683A4"/>
      </a:hlink>
      <a:folHlink>
        <a:srgbClr val="E1D059"/>
      </a:folHlink>
    </a:clrScheme>
    <a:fontScheme name="Office Theme">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MS PGothic"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MS PGothic" pitchFamily="34"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McAfee">
      <a:dk1>
        <a:srgbClr val="4C4D4F"/>
      </a:dk1>
      <a:lt1>
        <a:sysClr val="window" lastClr="FFFFFF"/>
      </a:lt1>
      <a:dk2>
        <a:srgbClr val="000000"/>
      </a:dk2>
      <a:lt2>
        <a:srgbClr val="D4D5D6"/>
      </a:lt2>
      <a:accent1>
        <a:srgbClr val="00585E"/>
      </a:accent1>
      <a:accent2>
        <a:srgbClr val="A80030"/>
      </a:accent2>
      <a:accent3>
        <a:srgbClr val="65A0A7"/>
      </a:accent3>
      <a:accent4>
        <a:srgbClr val="BCDADD"/>
      </a:accent4>
      <a:accent5>
        <a:srgbClr val="8F7710"/>
      </a:accent5>
      <a:accent6>
        <a:srgbClr val="E1D059"/>
      </a:accent6>
      <a:hlink>
        <a:srgbClr val="0000FF"/>
      </a:hlink>
      <a:folHlink>
        <a:srgbClr val="8080A6"/>
      </a:folHlink>
    </a:clrScheme>
    <a:fontScheme name="McAfee U">
      <a:majorFont>
        <a:latin typeface="Frutiger-Ligh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F722CB9438E4A4C8016418A2353D0F9" ma:contentTypeVersion="0" ma:contentTypeDescription="Create a new document." ma:contentTypeScope="" ma:versionID="bdbc2f46686717a2ef328288545f0047">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974044E5-7BCF-4338-91AA-0BD12186B95B}">
  <ds:schemaRefs>
    <ds:schemaRef ds:uri="http://schemas.microsoft.com/office/2006/documentManagement/types"/>
    <ds:schemaRef ds:uri="http://purl.org/dc/elements/1.1/"/>
    <ds:schemaRef ds:uri="http://www.w3.org/XML/1998/namespace"/>
    <ds:schemaRef ds:uri="http://schemas.microsoft.com/office/2006/metadata/properties"/>
    <ds:schemaRef ds:uri="http://schemas.openxmlformats.org/package/2006/metadata/core-properties"/>
    <ds:schemaRef ds:uri="http://purl.org/dc/dcmitype/"/>
    <ds:schemaRef ds:uri="http://purl.org/dc/terms/"/>
  </ds:schemaRefs>
</ds:datastoreItem>
</file>

<file path=customXml/itemProps2.xml><?xml version="1.0" encoding="utf-8"?>
<ds:datastoreItem xmlns:ds="http://schemas.openxmlformats.org/officeDocument/2006/customXml" ds:itemID="{B4930FB4-65D3-4233-B924-5560DE7BEED5}">
  <ds:schemaRefs>
    <ds:schemaRef ds:uri="http://schemas.microsoft.com/sharepoint/v3/contenttype/forms"/>
  </ds:schemaRefs>
</ds:datastoreItem>
</file>

<file path=customXml/itemProps3.xml><?xml version="1.0" encoding="utf-8"?>
<ds:datastoreItem xmlns:ds="http://schemas.openxmlformats.org/officeDocument/2006/customXml" ds:itemID="{D5E8499D-4A34-487B-93AE-88027DF78D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7357</TotalTime>
  <Words>5232</Words>
  <Application>Microsoft Office PowerPoint</Application>
  <PresentationFormat>On-screen Show (4:3)</PresentationFormat>
  <Paragraphs>459</Paragraphs>
  <Slides>36</Slides>
  <Notes>36</Notes>
  <HiddenSlides>1</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ProfServ_ILT_PPTemplate</vt:lpstr>
      <vt:lpstr>Receiver Data Source Configuration</vt:lpstr>
      <vt:lpstr>Module Objectives</vt:lpstr>
      <vt:lpstr>Module Topics</vt:lpstr>
      <vt:lpstr>Receiver Data Sources</vt:lpstr>
      <vt:lpstr>Receiver Properties – Add Data Source</vt:lpstr>
      <vt:lpstr>System Navigation – Add Data Source </vt:lpstr>
      <vt:lpstr>Data Sources Screen</vt:lpstr>
      <vt:lpstr>Add Data Source Settings</vt:lpstr>
      <vt:lpstr>Client Data Sources</vt:lpstr>
      <vt:lpstr>Match on Type vs. IP</vt:lpstr>
      <vt:lpstr>Adding a Client Data Source</vt:lpstr>
      <vt:lpstr>Adding a Child Data Source </vt:lpstr>
      <vt:lpstr>Data Source Profiles</vt:lpstr>
      <vt:lpstr>Data Source Profiles</vt:lpstr>
      <vt:lpstr>Data Source Profiles - SNMP</vt:lpstr>
      <vt:lpstr>Data Source Profiles - Windows</vt:lpstr>
      <vt:lpstr>Data Source Types</vt:lpstr>
      <vt:lpstr>Data Source Specific Settings</vt:lpstr>
      <vt:lpstr>Hidden</vt:lpstr>
      <vt:lpstr>Data Sources – Auto Learn</vt:lpstr>
      <vt:lpstr>Data Sources – Auto Learn</vt:lpstr>
      <vt:lpstr>Configuring Common Data Sources</vt:lpstr>
      <vt:lpstr>Data Sources - WMI</vt:lpstr>
      <vt:lpstr>Data Sources Syslog</vt:lpstr>
      <vt:lpstr>Data Sources – Generic Net Flow</vt:lpstr>
      <vt:lpstr>Vulnerability Assessments Data Sources</vt:lpstr>
      <vt:lpstr>Vulnerability Assessments Data Sources</vt:lpstr>
      <vt:lpstr>Data Sources – Vulnerability Assessments</vt:lpstr>
      <vt:lpstr>Data Sources – Add VA Source</vt:lpstr>
      <vt:lpstr>Data Sources – Enable VA</vt:lpstr>
      <vt:lpstr>McAfee ePO</vt:lpstr>
      <vt:lpstr>PowerPoint Presentation</vt:lpstr>
      <vt:lpstr>PowerPoint Presentation</vt:lpstr>
      <vt:lpstr>PowerPoint Presentation</vt:lpstr>
      <vt:lpstr>Hands-on Practice Refer to the Practice Manual Practice 4:  Data Sources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the Course</dc:title>
  <dc:creator>dlink</dc:creator>
  <cp:lastModifiedBy>admin</cp:lastModifiedBy>
  <cp:revision>236</cp:revision>
  <dcterms:created xsi:type="dcterms:W3CDTF">2011-01-12T19:22:30Z</dcterms:created>
  <dcterms:modified xsi:type="dcterms:W3CDTF">2012-08-10T22:36:06Z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