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49"/>
  </p:notesMasterIdLst>
  <p:handoutMasterIdLst>
    <p:handoutMasterId r:id="rId50"/>
  </p:handoutMasterIdLst>
  <p:sldIdLst>
    <p:sldId id="256" r:id="rId5"/>
    <p:sldId id="257" r:id="rId6"/>
    <p:sldId id="261" r:id="rId7"/>
    <p:sldId id="307" r:id="rId8"/>
    <p:sldId id="308" r:id="rId9"/>
    <p:sldId id="309" r:id="rId10"/>
    <p:sldId id="310" r:id="rId11"/>
    <p:sldId id="311" r:id="rId12"/>
    <p:sldId id="312" r:id="rId13"/>
    <p:sldId id="313" r:id="rId14"/>
    <p:sldId id="314" r:id="rId15"/>
    <p:sldId id="347" r:id="rId16"/>
    <p:sldId id="315" r:id="rId17"/>
    <p:sldId id="316" r:id="rId18"/>
    <p:sldId id="317" r:id="rId19"/>
    <p:sldId id="318" r:id="rId20"/>
    <p:sldId id="319" r:id="rId21"/>
    <p:sldId id="321" r:id="rId22"/>
    <p:sldId id="322" r:id="rId23"/>
    <p:sldId id="323" r:id="rId24"/>
    <p:sldId id="325" r:id="rId25"/>
    <p:sldId id="324" r:id="rId26"/>
    <p:sldId id="326" r:id="rId27"/>
    <p:sldId id="329" r:id="rId28"/>
    <p:sldId id="327" r:id="rId29"/>
    <p:sldId id="330" r:id="rId30"/>
    <p:sldId id="331" r:id="rId31"/>
    <p:sldId id="332" r:id="rId32"/>
    <p:sldId id="333" r:id="rId33"/>
    <p:sldId id="334" r:id="rId34"/>
    <p:sldId id="348" r:id="rId35"/>
    <p:sldId id="338" r:id="rId36"/>
    <p:sldId id="337" r:id="rId37"/>
    <p:sldId id="336" r:id="rId38"/>
    <p:sldId id="335" r:id="rId39"/>
    <p:sldId id="341" r:id="rId40"/>
    <p:sldId id="340" r:id="rId41"/>
    <p:sldId id="339" r:id="rId42"/>
    <p:sldId id="342" r:id="rId43"/>
    <p:sldId id="343" r:id="rId44"/>
    <p:sldId id="344" r:id="rId45"/>
    <p:sldId id="345" r:id="rId46"/>
    <p:sldId id="346" r:id="rId47"/>
    <p:sldId id="290" r:id="rId48"/>
  </p:sldIdLst>
  <p:sldSz cx="9144000" cy="6858000" type="screen4x3"/>
  <p:notesSz cx="7315200" cy="96012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6"/>
    <a:srgbClr val="4A0612"/>
    <a:srgbClr val="437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964" autoAdjust="0"/>
    <p:restoredTop sz="80769" autoAdjust="0"/>
  </p:normalViewPr>
  <p:slideViewPr>
    <p:cSldViewPr>
      <p:cViewPr>
        <p:scale>
          <a:sx n="100" d="100"/>
          <a:sy n="100" d="100"/>
        </p:scale>
        <p:origin x="-360" y="-72"/>
      </p:cViewPr>
      <p:guideLst>
        <p:guide orient="horz" pos="2160"/>
        <p:guide pos="2880"/>
      </p:guideLst>
    </p:cSldViewPr>
  </p:slideViewPr>
  <p:notesTextViewPr>
    <p:cViewPr>
      <p:scale>
        <a:sx n="100" d="100"/>
        <a:sy n="100" d="100"/>
      </p:scale>
      <p:origin x="0" y="0"/>
    </p:cViewPr>
  </p:notesTextViewPr>
  <p:sorterViewPr>
    <p:cViewPr>
      <p:scale>
        <a:sx n="128" d="100"/>
        <a:sy n="128" d="100"/>
      </p:scale>
      <p:origin x="0" y="0"/>
    </p:cViewPr>
  </p:sorterViewPr>
  <p:notesViewPr>
    <p:cSldViewPr>
      <p:cViewPr varScale="1">
        <p:scale>
          <a:sx n="82" d="100"/>
          <a:sy n="82" d="100"/>
        </p:scale>
        <p:origin x="-189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ags" Target="tags/tag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103" tIns="48052" rIns="96103" bIns="48052" rtlCol="0"/>
          <a:lstStyle>
            <a:lvl1pPr algn="r">
              <a:defRPr sz="1300"/>
            </a:lvl1pPr>
          </a:lstStyle>
          <a:p>
            <a:fld id="{13EF1EB7-EB35-435C-8A89-E008F757D2AE}" type="datetimeFigureOut">
              <a:rPr lang="en-US" smtClean="0"/>
              <a:pPr/>
              <a:t>8/8/2012</a:t>
            </a:fld>
            <a:endParaRPr lang="en-US" dirty="0"/>
          </a:p>
        </p:txBody>
      </p:sp>
      <p:sp>
        <p:nvSpPr>
          <p:cNvPr id="4" name="Footer Placeholder 3"/>
          <p:cNvSpPr>
            <a:spLocks noGrp="1"/>
          </p:cNvSpPr>
          <p:nvPr>
            <p:ph type="ftr" sz="quarter" idx="2"/>
          </p:nvPr>
        </p:nvSpPr>
        <p:spPr>
          <a:xfrm>
            <a:off x="0" y="9119473"/>
            <a:ext cx="3169920" cy="480060"/>
          </a:xfrm>
          <a:prstGeom prst="rect">
            <a:avLst/>
          </a:prstGeom>
        </p:spPr>
        <p:txBody>
          <a:bodyPr vert="horz" lIns="96103" tIns="48052" rIns="96103" bIns="48052" rtlCol="0" anchor="b"/>
          <a:lstStyle>
            <a:lvl1pPr algn="l">
              <a:defRPr sz="1300"/>
            </a:lvl1pPr>
          </a:lstStyle>
          <a:p>
            <a:r>
              <a:rPr lang="en-US" dirty="0" smtClean="0"/>
              <a:t>Proprietary and Confidential - For Training Only</a:t>
            </a:r>
            <a:endParaRPr lang="en-US" dirty="0"/>
          </a:p>
        </p:txBody>
      </p:sp>
      <p:sp>
        <p:nvSpPr>
          <p:cNvPr id="5" name="Slide Number Placeholder 4"/>
          <p:cNvSpPr>
            <a:spLocks noGrp="1"/>
          </p:cNvSpPr>
          <p:nvPr>
            <p:ph type="sldNum" sz="quarter" idx="3"/>
          </p:nvPr>
        </p:nvSpPr>
        <p:spPr>
          <a:xfrm>
            <a:off x="4143587" y="9119473"/>
            <a:ext cx="3169920" cy="480060"/>
          </a:xfrm>
          <a:prstGeom prst="rect">
            <a:avLst/>
          </a:prstGeom>
        </p:spPr>
        <p:txBody>
          <a:bodyPr vert="horz" lIns="96103" tIns="48052" rIns="96103" bIns="48052" rtlCol="0" anchor="b"/>
          <a:lstStyle>
            <a:lvl1pPr algn="r">
              <a:defRPr sz="1300"/>
            </a:lvl1pPr>
          </a:lstStyle>
          <a:p>
            <a:fld id="{E22DBFDE-62BF-4050-9027-7F0BBA4F9D9A}" type="slidenum">
              <a:rPr lang="en-US" smtClean="0"/>
              <a:pPr/>
              <a:t>‹#›</a:t>
            </a:fld>
            <a:endParaRPr lang="en-US" dirty="0"/>
          </a:p>
        </p:txBody>
      </p:sp>
    </p:spTree>
    <p:extLst>
      <p:ext uri="{BB962C8B-B14F-4D97-AF65-F5344CB8AC3E}">
        <p14:creationId xmlns:p14="http://schemas.microsoft.com/office/powerpoint/2010/main" val="114708176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228600" y="228600"/>
            <a:ext cx="6865798" cy="5148072"/>
          </a:xfrm>
          <a:prstGeom prst="rect">
            <a:avLst/>
          </a:prstGeom>
          <a:noFill/>
          <a:ln w="12700">
            <a:solidFill>
              <a:prstClr val="black"/>
            </a:solidFill>
          </a:ln>
        </p:spPr>
        <p:txBody>
          <a:bodyPr vert="horz" lIns="96103" tIns="48052" rIns="96103" bIns="48052" rtlCol="0" anchor="ctr"/>
          <a:lstStyle/>
          <a:p>
            <a:endParaRPr lang="en-US" dirty="0"/>
          </a:p>
        </p:txBody>
      </p:sp>
      <p:sp>
        <p:nvSpPr>
          <p:cNvPr id="16"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
        <p:nvSpPr>
          <p:cNvPr id="17" name="TextBox 16"/>
          <p:cNvSpPr txBox="1"/>
          <p:nvPr/>
        </p:nvSpPr>
        <p:spPr>
          <a:xfrm>
            <a:off x="2" y="9358827"/>
            <a:ext cx="2428357" cy="242373"/>
          </a:xfrm>
          <a:prstGeom prst="rect">
            <a:avLst/>
          </a:prstGeom>
          <a:noFill/>
        </p:spPr>
        <p:txBody>
          <a:bodyPr wrap="square" lIns="96103" tIns="48052" rIns="96103" bIns="48052" rtlCol="0">
            <a:spAutoFit/>
          </a:bodyPr>
          <a:lstStyle/>
          <a:p>
            <a:pPr marL="0" marR="0" indent="0" algn="l" defTabSz="961034" rtl="0" eaLnBrk="1" fontAlgn="auto" latinLnBrk="0" hangingPunct="1">
              <a:lnSpc>
                <a:spcPct val="100000"/>
              </a:lnSpc>
              <a:spcBef>
                <a:spcPts val="0"/>
              </a:spcBef>
              <a:spcAft>
                <a:spcPts val="0"/>
              </a:spcAft>
              <a:buClrTx/>
              <a:buSzTx/>
              <a:buFontTx/>
              <a:buNone/>
              <a:tabLst/>
              <a:defRPr/>
            </a:pPr>
            <a:r>
              <a:rPr lang="en-US" sz="900" dirty="0" smtClean="0">
                <a:latin typeface="+mj-lt"/>
              </a:rPr>
              <a:t>©2012 McAfee, Inc. All Rights Reserved.</a:t>
            </a:r>
          </a:p>
        </p:txBody>
      </p:sp>
      <p:sp>
        <p:nvSpPr>
          <p:cNvPr id="18" name="Rectangle 5"/>
          <p:cNvSpPr>
            <a:spLocks noGrp="1" noChangeArrowheads="1"/>
          </p:cNvSpPr>
          <p:nvPr>
            <p:ph type="body" sz="quarter" idx="3"/>
          </p:nvPr>
        </p:nvSpPr>
        <p:spPr bwMode="auto">
          <a:xfrm>
            <a:off x="228600" y="5413248"/>
            <a:ext cx="6858000" cy="3886200"/>
          </a:xfrm>
          <a:prstGeom prst="rect">
            <a:avLst/>
          </a:prstGeom>
          <a:noFill/>
          <a:ln w="9525">
            <a:noFill/>
            <a:miter lim="800000"/>
            <a:headEnd/>
            <a:tailEnd/>
          </a:ln>
        </p:spPr>
        <p:txBody>
          <a:bodyPr vert="horz" wrap="square" lIns="97929" tIns="48965" rIns="97929" bIns="4896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 name="TextBox 18"/>
          <p:cNvSpPr txBox="1"/>
          <p:nvPr/>
        </p:nvSpPr>
        <p:spPr>
          <a:xfrm>
            <a:off x="3200400" y="9372600"/>
            <a:ext cx="1143000" cy="235542"/>
          </a:xfrm>
          <a:prstGeom prst="rect">
            <a:avLst/>
          </a:prstGeom>
          <a:noFill/>
        </p:spPr>
        <p:txBody>
          <a:bodyPr wrap="square" lIns="96103" tIns="48052" rIns="96103" bIns="4805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1"/>
                </a:solidFill>
                <a:latin typeface="+mj-lt"/>
              </a:rPr>
              <a:t>2    </a:t>
            </a:r>
            <a:r>
              <a:rPr lang="en-US" sz="900" dirty="0" smtClean="0">
                <a:solidFill>
                  <a:schemeClr val="tx1"/>
                </a:solidFill>
                <a:latin typeface="+mj-lt"/>
              </a:rPr>
              <a:t>-     </a:t>
            </a:r>
            <a:fld id="{3AB7E5DB-ACFB-4CA0-AA88-533A00E25E31}" type="slidenum">
              <a:rPr lang="en-US" sz="900" smtClean="0">
                <a:solidFill>
                  <a:schemeClr val="tx1"/>
                </a:solidFill>
                <a:latin typeface="+mj-lt"/>
              </a:rPr>
              <a:t>‹#›</a:t>
            </a:fld>
            <a:endParaRPr lang="en-US" sz="900" dirty="0">
              <a:solidFill>
                <a:schemeClr val="tx1"/>
              </a:solidFill>
              <a:latin typeface="+mj-lt"/>
            </a:endParaRPr>
          </a:p>
        </p:txBody>
      </p:sp>
    </p:spTree>
    <p:extLst>
      <p:ext uri="{BB962C8B-B14F-4D97-AF65-F5344CB8AC3E}">
        <p14:creationId xmlns:p14="http://schemas.microsoft.com/office/powerpoint/2010/main" val="1761051054"/>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000" kern="1200">
        <a:solidFill>
          <a:schemeClr val="tx1"/>
        </a:solidFill>
        <a:latin typeface="+mn-lt"/>
        <a:ea typeface="+mn-ea"/>
        <a:cs typeface="+mn-cs"/>
      </a:defRPr>
    </a:lvl1pPr>
    <a:lvl2pPr marL="342900" indent="-114300" algn="l" defTabSz="914400" rtl="0" eaLnBrk="1" latinLnBrk="0" hangingPunct="1">
      <a:buFont typeface="Arial" pitchFamily="34" charset="0"/>
      <a:buChar char="•"/>
      <a:tabLst/>
      <a:defRPr sz="1000" kern="1200">
        <a:solidFill>
          <a:schemeClr val="tx1"/>
        </a:solidFill>
        <a:latin typeface="+mn-lt"/>
        <a:ea typeface="+mn-ea"/>
        <a:cs typeface="+mn-cs"/>
      </a:defRPr>
    </a:lvl2pPr>
    <a:lvl3pPr marL="457200" indent="-112713" algn="l" defTabSz="914400" rtl="0" eaLnBrk="1" latinLnBrk="0" hangingPunct="1">
      <a:buFont typeface="Arial" pitchFamily="34" charset="0"/>
      <a:buChar char="•"/>
      <a:defRPr sz="1000" kern="1200">
        <a:solidFill>
          <a:schemeClr val="tx1"/>
        </a:solidFill>
        <a:latin typeface="+mn-lt"/>
        <a:ea typeface="+mn-ea"/>
        <a:cs typeface="+mn-cs"/>
      </a:defRPr>
    </a:lvl3pPr>
    <a:lvl4pPr marL="571500" indent="-114300" algn="l" defTabSz="914400" rtl="0" eaLnBrk="1" latinLnBrk="0" hangingPunct="1">
      <a:buFont typeface="Arial" pitchFamily="34" charset="0"/>
      <a:buChar char="•"/>
      <a:defRPr sz="1000" kern="1200">
        <a:solidFill>
          <a:schemeClr val="tx1"/>
        </a:solidFill>
        <a:latin typeface="+mn-lt"/>
        <a:ea typeface="+mn-ea"/>
        <a:cs typeface="+mn-cs"/>
      </a:defRPr>
    </a:lvl4pPr>
    <a:lvl5pPr marL="685800" indent="-11430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69.20.171.252/help/eng/create_a_new_alarm.htm#sendmessag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mn-lt"/>
                <a:ea typeface="+mn-ea"/>
                <a:cs typeface="+mn-cs"/>
              </a:rPr>
              <a:t>The ESM can be configured to automatically retrieve event, flow, and log data collected from Receivers, and event and log data collected from the DEM, ACE, DESM, ELM, and ADM devices.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Automatically Check Events, Flows, and Logs</a:t>
            </a:r>
            <a:endParaRPr lang="en-US" sz="1000" b="0" kern="1200" dirty="0" smtClean="0">
              <a:solidFill>
                <a:schemeClr val="tx1"/>
              </a:solidFill>
              <a:latin typeface="+mn-lt"/>
              <a:ea typeface="+mn-ea"/>
              <a:cs typeface="+mn-cs"/>
            </a:endParaRPr>
          </a:p>
          <a:p>
            <a:r>
              <a:rPr lang="en-US" sz="1000" b="0" kern="1200" dirty="0" smtClean="0">
                <a:solidFill>
                  <a:schemeClr val="tx1"/>
                </a:solidFill>
                <a:latin typeface="+mn-lt"/>
                <a:ea typeface="+mn-ea"/>
                <a:cs typeface="+mn-cs"/>
              </a:rPr>
              <a:t>To set up the system to automatically check for events, flows, and logs:</a:t>
            </a:r>
          </a:p>
          <a:p>
            <a:pPr marL="571500" lvl="1" indent="-228600">
              <a:buFont typeface="+mj-lt"/>
              <a:buAutoNum type="arabicPeriod"/>
            </a:pPr>
            <a:r>
              <a:rPr lang="en-US" sz="1000" b="0" kern="1200" dirty="0" smtClean="0">
                <a:solidFill>
                  <a:schemeClr val="tx1"/>
                </a:solidFill>
                <a:latin typeface="+mn-lt"/>
                <a:ea typeface="+mn-ea"/>
                <a:cs typeface="+mn-cs"/>
              </a:rPr>
              <a:t>Access the </a:t>
            </a:r>
            <a:r>
              <a:rPr lang="en-US" sz="1000" b="0" i="1" kern="1200" dirty="0" smtClean="0">
                <a:solidFill>
                  <a:schemeClr val="tx1"/>
                </a:solidFill>
                <a:latin typeface="+mn-lt"/>
                <a:ea typeface="+mn-ea"/>
                <a:cs typeface="+mn-cs"/>
              </a:rPr>
              <a:t>System Information</a:t>
            </a:r>
            <a:r>
              <a:rPr lang="en-US" sz="1000" b="0" i="0" kern="1200" dirty="0" smtClean="0">
                <a:solidFill>
                  <a:schemeClr val="tx1"/>
                </a:solidFill>
                <a:latin typeface="+mn-lt"/>
                <a:ea typeface="+mn-ea"/>
                <a:cs typeface="+mn-cs"/>
              </a:rPr>
              <a:t> screen by clicking on the </a:t>
            </a:r>
            <a:r>
              <a:rPr lang="en-US" sz="1000" b="0" i="1" kern="1200" dirty="0" smtClean="0">
                <a:solidFill>
                  <a:schemeClr val="tx1"/>
                </a:solidFill>
                <a:latin typeface="+mn-lt"/>
                <a:ea typeface="+mn-ea"/>
                <a:cs typeface="+mn-cs"/>
              </a:rPr>
              <a:t>System</a:t>
            </a:r>
            <a:r>
              <a:rPr lang="en-US" sz="1000" b="0" i="0" kern="1200" dirty="0" smtClean="0">
                <a:solidFill>
                  <a:schemeClr val="tx1"/>
                </a:solidFill>
                <a:latin typeface="+mn-lt"/>
                <a:ea typeface="+mn-ea"/>
                <a:cs typeface="+mn-cs"/>
              </a:rPr>
              <a:t> node in the </a:t>
            </a:r>
            <a:r>
              <a:rPr lang="en-US" sz="1000" b="0" i="1" kern="1200" dirty="0" smtClean="0">
                <a:solidFill>
                  <a:schemeClr val="tx1"/>
                </a:solidFill>
                <a:latin typeface="+mn-lt"/>
                <a:ea typeface="+mn-ea"/>
                <a:cs typeface="+mn-cs"/>
              </a:rPr>
              <a:t>System Navigation Tree</a:t>
            </a:r>
            <a:r>
              <a:rPr lang="en-US" sz="1000" b="0" i="0" kern="1200" dirty="0" smtClean="0">
                <a:solidFill>
                  <a:schemeClr val="tx1"/>
                </a:solidFill>
                <a:latin typeface="+mn-lt"/>
                <a:ea typeface="+mn-ea"/>
                <a:cs typeface="+mn-cs"/>
              </a:rPr>
              <a:t> and on the </a:t>
            </a:r>
            <a:r>
              <a:rPr lang="en-US" sz="1000" b="0" i="1" kern="1200" dirty="0" smtClean="0">
                <a:solidFill>
                  <a:schemeClr val="tx1"/>
                </a:solidFill>
                <a:latin typeface="+mn-lt"/>
                <a:ea typeface="+mn-ea"/>
                <a:cs typeface="+mn-cs"/>
              </a:rPr>
              <a:t>Properties</a:t>
            </a:r>
            <a:r>
              <a:rPr lang="en-US" sz="1000" b="0" i="0" kern="1200" dirty="0" smtClean="0">
                <a:solidFill>
                  <a:schemeClr val="tx1"/>
                </a:solidFill>
                <a:latin typeface="+mn-lt"/>
                <a:ea typeface="+mn-ea"/>
                <a:cs typeface="+mn-cs"/>
              </a:rPr>
              <a:t> icon in </a:t>
            </a:r>
            <a:r>
              <a:rPr lang="en-US" sz="1000" b="0" i="0" kern="1200" dirty="0" smtClean="0">
                <a:solidFill>
                  <a:schemeClr val="tx1"/>
                </a:solidFill>
                <a:latin typeface="+mn-lt"/>
                <a:ea typeface="+mn-ea"/>
                <a:cs typeface="+mn-cs"/>
              </a:rPr>
              <a:t>the Actions</a:t>
            </a:r>
            <a:r>
              <a:rPr lang="en-US" sz="1000" b="0" i="1" kern="1200" dirty="0" smtClean="0">
                <a:solidFill>
                  <a:schemeClr val="tx1"/>
                </a:solidFill>
                <a:latin typeface="+mn-lt"/>
                <a:ea typeface="+mn-ea"/>
                <a:cs typeface="+mn-cs"/>
              </a:rPr>
              <a:t> </a:t>
            </a:r>
            <a:r>
              <a:rPr lang="en-US" sz="1000" b="0" i="1" kern="1200" dirty="0" smtClean="0">
                <a:solidFill>
                  <a:schemeClr val="tx1"/>
                </a:solidFill>
                <a:latin typeface="+mn-lt"/>
                <a:ea typeface="+mn-ea"/>
                <a:cs typeface="+mn-cs"/>
              </a:rPr>
              <a:t>Toolbar</a:t>
            </a:r>
            <a:r>
              <a:rPr lang="en-US" sz="1000" b="0" i="0" kern="1200" dirty="0" smtClean="0">
                <a:solidFill>
                  <a:schemeClr val="tx1"/>
                </a:solidFill>
                <a:latin typeface="+mn-lt"/>
                <a:ea typeface="+mn-ea"/>
                <a:cs typeface="+mn-cs"/>
              </a:rPr>
              <a:t>.	</a:t>
            </a:r>
          </a:p>
          <a:p>
            <a:pPr marL="571500" lvl="1" indent="-228600">
              <a:buFont typeface="+mj-lt"/>
              <a:buAutoNum type="arabicPeriod"/>
            </a:pPr>
            <a:r>
              <a:rPr lang="en-US" sz="1000" b="0" i="0" kern="1200" dirty="0" smtClean="0">
                <a:solidFill>
                  <a:schemeClr val="tx1"/>
                </a:solidFill>
                <a:latin typeface="+mn-lt"/>
                <a:ea typeface="+mn-ea"/>
                <a:cs typeface="+mn-cs"/>
              </a:rPr>
              <a:t>Click on </a:t>
            </a:r>
            <a:r>
              <a:rPr lang="en-US" sz="1000" b="0" i="1" kern="1200" dirty="0" smtClean="0">
                <a:solidFill>
                  <a:schemeClr val="tx1"/>
                </a:solidFill>
                <a:latin typeface="+mn-lt"/>
                <a:ea typeface="+mn-ea"/>
                <a:cs typeface="+mn-cs"/>
              </a:rPr>
              <a:t>Events, Flows &amp; Logs</a:t>
            </a:r>
            <a:r>
              <a:rPr lang="en-US" sz="1000" b="0" i="0" kern="1200" dirty="0" smtClean="0">
                <a:solidFill>
                  <a:schemeClr val="tx1"/>
                </a:solidFill>
                <a:latin typeface="+mn-lt"/>
                <a:ea typeface="+mn-ea"/>
                <a:cs typeface="+mn-cs"/>
              </a:rPr>
              <a:t>. The </a:t>
            </a:r>
            <a:r>
              <a:rPr lang="en-US" sz="1000" b="0" i="1" kern="1200" dirty="0" smtClean="0">
                <a:solidFill>
                  <a:schemeClr val="tx1"/>
                </a:solidFill>
                <a:latin typeface="+mn-lt"/>
                <a:ea typeface="+mn-ea"/>
                <a:cs typeface="+mn-cs"/>
              </a:rPr>
              <a:t>Events, Flows &amp; Logs</a:t>
            </a:r>
            <a:r>
              <a:rPr lang="en-US" sz="1000" b="0" i="0" kern="1200" dirty="0" smtClean="0">
                <a:solidFill>
                  <a:schemeClr val="tx1"/>
                </a:solidFill>
                <a:latin typeface="+mn-lt"/>
                <a:ea typeface="+mn-ea"/>
                <a:cs typeface="+mn-cs"/>
              </a:rPr>
              <a:t> dialog opens.	</a:t>
            </a:r>
          </a:p>
          <a:p>
            <a:pPr marL="571500" lvl="1" indent="-228600">
              <a:buFont typeface="+mj-lt"/>
              <a:buAutoNum type="arabicPeriod"/>
            </a:pPr>
            <a:r>
              <a:rPr lang="en-US" sz="1000" b="0" i="0" kern="1200" dirty="0" smtClean="0">
                <a:solidFill>
                  <a:schemeClr val="tx1"/>
                </a:solidFill>
                <a:latin typeface="+mn-lt"/>
                <a:ea typeface="+mn-ea"/>
                <a:cs typeface="+mn-cs"/>
              </a:rPr>
              <a:t>Click on the </a:t>
            </a:r>
            <a:r>
              <a:rPr lang="en-US" sz="1000" b="0" i="1" kern="1200" dirty="0" smtClean="0">
                <a:solidFill>
                  <a:schemeClr val="tx1"/>
                </a:solidFill>
                <a:latin typeface="+mn-lt"/>
                <a:ea typeface="+mn-ea"/>
                <a:cs typeface="+mn-cs"/>
              </a:rPr>
              <a:t>Auto check every</a:t>
            </a:r>
            <a:r>
              <a:rPr lang="en-US" sz="1000" b="0" i="0" kern="1200" dirty="0" smtClean="0">
                <a:solidFill>
                  <a:schemeClr val="tx1"/>
                </a:solidFill>
                <a:latin typeface="+mn-lt"/>
                <a:ea typeface="+mn-ea"/>
                <a:cs typeface="+mn-cs"/>
              </a:rPr>
              <a:t> checkbox.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i="0" kern="1200" dirty="0" smtClean="0">
                <a:solidFill>
                  <a:schemeClr val="tx1"/>
                </a:solidFill>
                <a:latin typeface="+mn-lt"/>
                <a:ea typeface="+mn-ea"/>
                <a:cs typeface="+mn-cs"/>
              </a:rPr>
              <a:t>Select the interval at which you want the events, flows, and logs to be retrieved. This will cause the ESM to automatically check the devices for events, flows, and logs. Each device also has its individual auto-retrieval settings enabled.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i="0" kern="1200" dirty="0" smtClean="0">
                <a:solidFill>
                  <a:schemeClr val="tx1"/>
                </a:solidFill>
                <a:latin typeface="+mn-lt"/>
                <a:ea typeface="+mn-ea"/>
                <a:cs typeface="+mn-cs"/>
              </a:rPr>
              <a:t>Click </a:t>
            </a:r>
            <a:r>
              <a:rPr lang="en-US" sz="1000" b="0" i="1" kern="1200" dirty="0" smtClean="0">
                <a:solidFill>
                  <a:schemeClr val="tx1"/>
                </a:solidFill>
                <a:latin typeface="+mn-lt"/>
                <a:ea typeface="+mn-ea"/>
                <a:cs typeface="+mn-cs"/>
              </a:rPr>
              <a:t>OK</a:t>
            </a:r>
            <a:r>
              <a:rPr lang="en-US" sz="1000" b="0" i="0" kern="1200" dirty="0" smtClean="0">
                <a:solidFill>
                  <a:schemeClr val="tx1"/>
                </a:solidFill>
                <a:latin typeface="+mn-lt"/>
                <a:ea typeface="+mn-ea"/>
                <a:cs typeface="+mn-cs"/>
              </a:rPr>
              <a:t> to save your settings.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000" b="0" i="0" kern="1200" dirty="0" smtClean="0">
              <a:solidFill>
                <a:schemeClr val="tx1"/>
              </a:solidFill>
              <a:latin typeface="+mn-lt"/>
              <a:ea typeface="+mn-ea"/>
              <a:cs typeface="+mn-cs"/>
            </a:endParaRPr>
          </a:p>
          <a:p>
            <a:r>
              <a:rPr lang="en-US" sz="1000" b="1" i="0" kern="1200" dirty="0" smtClean="0">
                <a:solidFill>
                  <a:schemeClr val="tx1"/>
                </a:solidFill>
                <a:latin typeface="+mn-lt"/>
                <a:ea typeface="+mn-ea"/>
                <a:cs typeface="+mn-cs"/>
              </a:rPr>
              <a:t>Manually Check Events, Flows, and Logs</a:t>
            </a:r>
            <a:endParaRPr lang="en-US" sz="1000" b="0" i="0" kern="1200" dirty="0" smtClean="0">
              <a:solidFill>
                <a:schemeClr val="tx1"/>
              </a:solidFill>
              <a:latin typeface="+mn-lt"/>
              <a:ea typeface="+mn-ea"/>
              <a:cs typeface="+mn-cs"/>
            </a:endParaRPr>
          </a:p>
          <a:p>
            <a:r>
              <a:rPr lang="en-US" sz="1000" b="0" i="0" kern="1200" dirty="0" smtClean="0">
                <a:solidFill>
                  <a:schemeClr val="tx1"/>
                </a:solidFill>
                <a:latin typeface="+mn-lt"/>
                <a:ea typeface="+mn-ea"/>
                <a:cs typeface="+mn-cs"/>
              </a:rPr>
              <a:t>To manually check events, flows, and logs:</a:t>
            </a:r>
          </a:p>
          <a:p>
            <a:pPr marL="571500" lvl="1" indent="-228600">
              <a:buFont typeface="+mj-lt"/>
              <a:buAutoNum type="arabicPeriod"/>
            </a:pPr>
            <a:r>
              <a:rPr lang="en-US" sz="1000" b="0" i="0" kern="1200" dirty="0" smtClean="0">
                <a:solidFill>
                  <a:schemeClr val="tx1"/>
                </a:solidFill>
                <a:latin typeface="+mn-lt"/>
                <a:ea typeface="+mn-ea"/>
                <a:cs typeface="+mn-cs"/>
              </a:rPr>
              <a:t>Access the </a:t>
            </a:r>
            <a:r>
              <a:rPr lang="en-US" sz="1000" b="0" i="1" kern="1200" dirty="0" smtClean="0">
                <a:solidFill>
                  <a:schemeClr val="tx1"/>
                </a:solidFill>
                <a:latin typeface="+mn-lt"/>
                <a:ea typeface="+mn-ea"/>
                <a:cs typeface="+mn-cs"/>
              </a:rPr>
              <a:t>System Information</a:t>
            </a:r>
            <a:r>
              <a:rPr lang="en-US" sz="1000" b="0" i="0" kern="1200" dirty="0" smtClean="0">
                <a:solidFill>
                  <a:schemeClr val="tx1"/>
                </a:solidFill>
                <a:latin typeface="+mn-lt"/>
                <a:ea typeface="+mn-ea"/>
                <a:cs typeface="+mn-cs"/>
              </a:rPr>
              <a:t> screen by clicking on the </a:t>
            </a:r>
            <a:r>
              <a:rPr lang="en-US" sz="1000" b="0" i="1" kern="1200" dirty="0" smtClean="0">
                <a:solidFill>
                  <a:schemeClr val="tx1"/>
                </a:solidFill>
                <a:latin typeface="+mn-lt"/>
                <a:ea typeface="+mn-ea"/>
                <a:cs typeface="+mn-cs"/>
              </a:rPr>
              <a:t>System</a:t>
            </a:r>
            <a:r>
              <a:rPr lang="en-US" sz="1000" b="0" i="0" kern="1200" dirty="0" smtClean="0">
                <a:solidFill>
                  <a:schemeClr val="tx1"/>
                </a:solidFill>
                <a:latin typeface="+mn-lt"/>
                <a:ea typeface="+mn-ea"/>
                <a:cs typeface="+mn-cs"/>
              </a:rPr>
              <a:t> node in the </a:t>
            </a:r>
            <a:r>
              <a:rPr lang="en-US" sz="1000" b="0" i="1" kern="1200" dirty="0" smtClean="0">
                <a:solidFill>
                  <a:schemeClr val="tx1"/>
                </a:solidFill>
                <a:latin typeface="+mn-lt"/>
                <a:ea typeface="+mn-ea"/>
                <a:cs typeface="+mn-cs"/>
              </a:rPr>
              <a:t>System Navigation Tree</a:t>
            </a:r>
            <a:r>
              <a:rPr lang="en-US" sz="1000" b="0" i="0" kern="1200" dirty="0" smtClean="0">
                <a:solidFill>
                  <a:schemeClr val="tx1"/>
                </a:solidFill>
                <a:latin typeface="+mn-lt"/>
                <a:ea typeface="+mn-ea"/>
                <a:cs typeface="+mn-cs"/>
              </a:rPr>
              <a:t> and on the </a:t>
            </a:r>
            <a:r>
              <a:rPr lang="en-US" sz="1000" b="0" i="1" kern="1200" dirty="0" smtClean="0">
                <a:solidFill>
                  <a:schemeClr val="tx1"/>
                </a:solidFill>
                <a:latin typeface="+mn-lt"/>
                <a:ea typeface="+mn-ea"/>
                <a:cs typeface="+mn-cs"/>
              </a:rPr>
              <a:t>Properties</a:t>
            </a:r>
            <a:r>
              <a:rPr lang="en-US" sz="1000" b="0" i="0" kern="1200" dirty="0" smtClean="0">
                <a:solidFill>
                  <a:schemeClr val="tx1"/>
                </a:solidFill>
                <a:latin typeface="+mn-lt"/>
                <a:ea typeface="+mn-ea"/>
                <a:cs typeface="+mn-cs"/>
              </a:rPr>
              <a:t> icon in the </a:t>
            </a:r>
            <a:r>
              <a:rPr lang="en-US" sz="1000" b="0" i="1" kern="1200" dirty="0" smtClean="0">
                <a:solidFill>
                  <a:schemeClr val="tx1"/>
                </a:solidFill>
                <a:latin typeface="+mn-lt"/>
                <a:ea typeface="+mn-ea"/>
                <a:cs typeface="+mn-cs"/>
              </a:rPr>
              <a:t>Actions Toolbar</a:t>
            </a:r>
            <a:r>
              <a:rPr lang="en-US" sz="1000" b="0" i="0" kern="1200" dirty="0" smtClean="0">
                <a:solidFill>
                  <a:schemeClr val="tx1"/>
                </a:solidFill>
                <a:latin typeface="+mn-lt"/>
                <a:ea typeface="+mn-ea"/>
                <a:cs typeface="+mn-cs"/>
              </a:rPr>
              <a:t>.        	</a:t>
            </a:r>
          </a:p>
          <a:p>
            <a:pPr marL="571500" lvl="1" indent="-228600">
              <a:buFont typeface="+mj-lt"/>
              <a:buAutoNum type="arabicPeriod"/>
            </a:pPr>
            <a:r>
              <a:rPr lang="en-US" sz="1000" b="0" i="0" kern="1200" dirty="0" smtClean="0">
                <a:solidFill>
                  <a:schemeClr val="tx1"/>
                </a:solidFill>
                <a:latin typeface="+mn-lt"/>
                <a:ea typeface="+mn-ea"/>
                <a:cs typeface="+mn-cs"/>
              </a:rPr>
              <a:t>Click on </a:t>
            </a:r>
            <a:r>
              <a:rPr lang="en-US" sz="1000" b="0" i="1" kern="1200" dirty="0" smtClean="0">
                <a:solidFill>
                  <a:schemeClr val="tx1"/>
                </a:solidFill>
                <a:latin typeface="+mn-lt"/>
                <a:ea typeface="+mn-ea"/>
                <a:cs typeface="+mn-cs"/>
              </a:rPr>
              <a:t>Events, Flows &amp; Logs</a:t>
            </a:r>
            <a:r>
              <a:rPr lang="en-US" sz="1000" b="0" i="0" kern="1200" dirty="0" smtClean="0">
                <a:solidFill>
                  <a:schemeClr val="tx1"/>
                </a:solidFill>
                <a:latin typeface="+mn-lt"/>
                <a:ea typeface="+mn-ea"/>
                <a:cs typeface="+mn-cs"/>
              </a:rPr>
              <a:t>. The </a:t>
            </a:r>
            <a:r>
              <a:rPr lang="en-US" sz="1000" b="0" i="1" kern="1200" dirty="0" smtClean="0">
                <a:solidFill>
                  <a:schemeClr val="tx1"/>
                </a:solidFill>
                <a:latin typeface="+mn-lt"/>
                <a:ea typeface="+mn-ea"/>
                <a:cs typeface="+mn-cs"/>
              </a:rPr>
              <a:t>Events, Flows &amp; Logs</a:t>
            </a:r>
            <a:r>
              <a:rPr lang="en-US" sz="1000" b="0" i="0" kern="1200" dirty="0" smtClean="0">
                <a:solidFill>
                  <a:schemeClr val="tx1"/>
                </a:solidFill>
                <a:latin typeface="+mn-lt"/>
                <a:ea typeface="+mn-ea"/>
                <a:cs typeface="+mn-cs"/>
              </a:rPr>
              <a:t> dialog opens.	</a:t>
            </a:r>
          </a:p>
          <a:p>
            <a:pPr marL="571500" lvl="1" indent="-228600">
              <a:buFont typeface="+mj-lt"/>
              <a:buAutoNum type="arabicPeriod"/>
            </a:pPr>
            <a:r>
              <a:rPr lang="en-US" sz="1000" b="0" i="0" kern="1200" dirty="0" smtClean="0">
                <a:solidFill>
                  <a:schemeClr val="tx1"/>
                </a:solidFill>
                <a:latin typeface="+mn-lt"/>
                <a:ea typeface="+mn-ea"/>
                <a:cs typeface="+mn-cs"/>
              </a:rPr>
              <a:t>Click on the </a:t>
            </a:r>
            <a:r>
              <a:rPr lang="en-US" sz="1000" b="0" i="1" kern="1200" dirty="0" smtClean="0">
                <a:solidFill>
                  <a:schemeClr val="tx1"/>
                </a:solidFill>
                <a:latin typeface="+mn-lt"/>
                <a:ea typeface="+mn-ea"/>
                <a:cs typeface="+mn-cs"/>
              </a:rPr>
              <a:t>Check Now</a:t>
            </a:r>
            <a:r>
              <a:rPr lang="en-US" sz="1000" b="0" i="0" kern="1200" dirty="0" smtClean="0">
                <a:solidFill>
                  <a:schemeClr val="tx1"/>
                </a:solidFill>
                <a:latin typeface="+mn-lt"/>
                <a:ea typeface="+mn-ea"/>
                <a:cs typeface="+mn-cs"/>
              </a:rPr>
              <a:t> button. A dialog will appear showing the status of the check. When the check is complete, the dialog will state </a:t>
            </a:r>
            <a:r>
              <a:rPr lang="en-US" sz="1000" b="0" i="1" kern="1200" dirty="0" smtClean="0">
                <a:solidFill>
                  <a:schemeClr val="tx1"/>
                </a:solidFill>
                <a:latin typeface="+mn-lt"/>
                <a:ea typeface="+mn-ea"/>
                <a:cs typeface="+mn-cs"/>
              </a:rPr>
              <a:t>Check Completed</a:t>
            </a:r>
            <a:r>
              <a:rPr lang="en-US" sz="1000" b="0" i="0" kern="1200" dirty="0" smtClean="0">
                <a:solidFill>
                  <a:schemeClr val="tx1"/>
                </a:solidFill>
                <a:latin typeface="+mn-lt"/>
                <a:ea typeface="+mn-ea"/>
                <a:cs typeface="+mn-cs"/>
              </a:rPr>
              <a:t>.	</a:t>
            </a:r>
          </a:p>
          <a:p>
            <a:pPr marL="571500" lvl="1" indent="-228600">
              <a:buFont typeface="+mj-lt"/>
              <a:buAutoNum type="arabicPeriod"/>
            </a:pPr>
            <a:r>
              <a:rPr lang="en-US" sz="1000" b="0" i="0" kern="1200" dirty="0" smtClean="0">
                <a:solidFill>
                  <a:schemeClr val="tx1"/>
                </a:solidFill>
                <a:latin typeface="+mn-lt"/>
                <a:ea typeface="+mn-ea"/>
                <a:cs typeface="+mn-cs"/>
              </a:rPr>
              <a:t>Click </a:t>
            </a:r>
            <a:r>
              <a:rPr lang="en-US" sz="1000" b="0" i="1" kern="1200" dirty="0" smtClean="0">
                <a:solidFill>
                  <a:schemeClr val="tx1"/>
                </a:solidFill>
                <a:latin typeface="+mn-lt"/>
                <a:ea typeface="+mn-ea"/>
                <a:cs typeface="+mn-cs"/>
              </a:rPr>
              <a:t>OK</a:t>
            </a:r>
            <a:r>
              <a:rPr lang="en-US" sz="1000" b="0" i="0" kern="1200" dirty="0" smtClean="0">
                <a:solidFill>
                  <a:schemeClr val="tx1"/>
                </a:solidFill>
                <a:latin typeface="+mn-lt"/>
                <a:ea typeface="+mn-ea"/>
                <a:cs typeface="+mn-cs"/>
              </a:rPr>
              <a:t> to exit the dialog.	</a:t>
            </a:r>
          </a:p>
          <a:p>
            <a:endParaRPr lang="en-US" sz="1000" b="0" i="0" kern="1200" dirty="0" smtClean="0">
              <a:solidFill>
                <a:schemeClr val="tx1"/>
              </a:solidFill>
              <a:latin typeface="+mn-lt"/>
              <a:ea typeface="+mn-ea"/>
              <a:cs typeface="+mn-cs"/>
            </a:endParaRPr>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74693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sz="1000" b="1" kern="1200" dirty="0" smtClean="0">
                <a:solidFill>
                  <a:schemeClr val="tx1"/>
                </a:solidFill>
                <a:latin typeface="+mn-lt"/>
                <a:ea typeface="+mn-ea"/>
                <a:cs typeface="+mn-cs"/>
              </a:rPr>
              <a:t>Inactivity Threshold Settings</a:t>
            </a:r>
            <a:endParaRPr lang="en-US" sz="10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mn-lt"/>
                <a:ea typeface="+mn-ea"/>
                <a:cs typeface="+mn-cs"/>
              </a:rPr>
              <a:t>The </a:t>
            </a:r>
            <a:r>
              <a:rPr lang="en-US" sz="1000" b="0" i="1" kern="1200" dirty="0" smtClean="0">
                <a:solidFill>
                  <a:schemeClr val="tx1"/>
                </a:solidFill>
                <a:latin typeface="+mn-lt"/>
                <a:ea typeface="+mn-ea"/>
                <a:cs typeface="+mn-cs"/>
              </a:rPr>
              <a:t>Inactivity Settings</a:t>
            </a:r>
            <a:r>
              <a:rPr lang="en-US" sz="1000" b="0" i="0" kern="1200" dirty="0" smtClean="0">
                <a:solidFill>
                  <a:schemeClr val="tx1"/>
                </a:solidFill>
                <a:latin typeface="+mn-lt"/>
                <a:ea typeface="+mn-ea"/>
                <a:cs typeface="+mn-cs"/>
              </a:rPr>
              <a:t> button on the </a:t>
            </a:r>
            <a:r>
              <a:rPr lang="en-US" sz="1000" b="0" i="1" kern="1200" dirty="0" smtClean="0">
                <a:solidFill>
                  <a:schemeClr val="tx1"/>
                </a:solidFill>
                <a:latin typeface="+mn-lt"/>
                <a:ea typeface="+mn-ea"/>
                <a:cs typeface="+mn-cs"/>
              </a:rPr>
              <a:t>Events, Flows, and Logs</a:t>
            </a:r>
            <a:r>
              <a:rPr lang="en-US" sz="1000" b="0" i="0" kern="1200" dirty="0" smtClean="0">
                <a:solidFill>
                  <a:schemeClr val="tx1"/>
                </a:solidFill>
                <a:latin typeface="+mn-lt"/>
                <a:ea typeface="+mn-ea"/>
                <a:cs typeface="+mn-cs"/>
              </a:rPr>
              <a:t> screen (</a:t>
            </a:r>
            <a:r>
              <a:rPr lang="en-US" sz="1000" b="0" i="1" kern="1200" dirty="0" smtClean="0">
                <a:solidFill>
                  <a:schemeClr val="tx1"/>
                </a:solidFill>
                <a:latin typeface="+mn-lt"/>
                <a:ea typeface="+mn-ea"/>
                <a:cs typeface="+mn-cs"/>
              </a:rPr>
              <a:t>Events &amp; Logs</a:t>
            </a:r>
            <a:r>
              <a:rPr lang="en-US" sz="1000" b="0" i="0" kern="1200" dirty="0" smtClean="0">
                <a:solidFill>
                  <a:schemeClr val="tx1"/>
                </a:solidFill>
                <a:latin typeface="+mn-lt"/>
                <a:ea typeface="+mn-ea"/>
                <a:cs typeface="+mn-cs"/>
              </a:rPr>
              <a:t> screen for DEM, ELM, and ADM devices; Events screen for a DESM device) allows a master user or system administrator to set the inactivity threshold for any device on the system. If this threshold is set, the system will generate an alert when the device has been inactive for the period of time designated. This alert will show up as a yellow flag next to the device on the System Navigation Tree. To use this feature, do the following:</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i="0" kern="1200" dirty="0" smtClean="0">
                <a:solidFill>
                  <a:schemeClr val="tx1"/>
                </a:solidFill>
                <a:latin typeface="+mn-lt"/>
                <a:ea typeface="+mn-ea"/>
                <a:cs typeface="+mn-cs"/>
              </a:rPr>
              <a:t>Click on the </a:t>
            </a:r>
            <a:r>
              <a:rPr lang="en-US" sz="1000" b="0" i="1" kern="1200" dirty="0" smtClean="0">
                <a:solidFill>
                  <a:schemeClr val="tx1"/>
                </a:solidFill>
                <a:latin typeface="+mn-lt"/>
                <a:ea typeface="+mn-ea"/>
                <a:cs typeface="+mn-cs"/>
              </a:rPr>
              <a:t>Inactivity Settings</a:t>
            </a:r>
            <a:r>
              <a:rPr lang="en-US" sz="1000" b="0" i="0" kern="1200" dirty="0" smtClean="0">
                <a:solidFill>
                  <a:schemeClr val="tx1"/>
                </a:solidFill>
                <a:latin typeface="+mn-lt"/>
                <a:ea typeface="+mn-ea"/>
                <a:cs typeface="+mn-cs"/>
              </a:rPr>
              <a:t> button located at the bottom of each of the following screens:	</a:t>
            </a:r>
          </a:p>
          <a:p>
            <a:pPr marL="685800" marR="0" lvl="2" indent="-228600" algn="l" defTabSz="914400" rtl="0" eaLnBrk="1" fontAlgn="auto" latinLnBrk="0" hangingPunct="1">
              <a:lnSpc>
                <a:spcPct val="100000"/>
              </a:lnSpc>
              <a:spcBef>
                <a:spcPts val="0"/>
              </a:spcBef>
              <a:spcAft>
                <a:spcPts val="0"/>
              </a:spcAft>
              <a:buClrTx/>
              <a:buSzTx/>
              <a:tabLst/>
              <a:defRPr/>
            </a:pPr>
            <a:r>
              <a:rPr lang="en-US" sz="1000" b="0" i="1" kern="1200" dirty="0" smtClean="0">
                <a:solidFill>
                  <a:schemeClr val="tx1"/>
                </a:solidFill>
                <a:latin typeface="+mn-lt"/>
                <a:ea typeface="+mn-ea"/>
                <a:cs typeface="+mn-cs"/>
              </a:rPr>
              <a:t>System Properties &gt; Events, Flows, and Logs</a:t>
            </a:r>
            <a:r>
              <a:rPr lang="en-US" sz="1000" b="0" i="0" kern="1200" dirty="0" smtClean="0">
                <a:solidFill>
                  <a:schemeClr val="tx1"/>
                </a:solidFill>
                <a:latin typeface="+mn-lt"/>
                <a:ea typeface="+mn-ea"/>
                <a:cs typeface="+mn-cs"/>
              </a:rPr>
              <a:t>	</a:t>
            </a:r>
          </a:p>
          <a:p>
            <a:pPr marL="685800" marR="0" lvl="2" indent="-228600" algn="l" defTabSz="914400" rtl="0" eaLnBrk="1" fontAlgn="auto" latinLnBrk="0" hangingPunct="1">
              <a:lnSpc>
                <a:spcPct val="100000"/>
              </a:lnSpc>
              <a:spcBef>
                <a:spcPts val="0"/>
              </a:spcBef>
              <a:spcAft>
                <a:spcPts val="0"/>
              </a:spcAft>
              <a:buClrTx/>
              <a:buSzTx/>
              <a:tabLst/>
              <a:defRPr/>
            </a:pPr>
            <a:r>
              <a:rPr lang="en-US" sz="1000" b="0" i="1" kern="1200" dirty="0" smtClean="0">
                <a:solidFill>
                  <a:schemeClr val="tx1"/>
                </a:solidFill>
                <a:latin typeface="+mn-lt"/>
                <a:ea typeface="+mn-ea"/>
                <a:cs typeface="+mn-cs"/>
              </a:rPr>
              <a:t>Device Properties &gt; Events, Flows, and Logs</a:t>
            </a:r>
            <a:r>
              <a:rPr lang="en-US" sz="1000" b="0" i="0" kern="1200" dirty="0" smtClean="0">
                <a:solidFill>
                  <a:schemeClr val="tx1"/>
                </a:solidFill>
                <a:latin typeface="+mn-lt"/>
                <a:ea typeface="+mn-ea"/>
                <a:cs typeface="+mn-cs"/>
              </a:rPr>
              <a:t>	</a:t>
            </a:r>
          </a:p>
          <a:p>
            <a:pPr marL="685800" marR="0" lvl="2" indent="-228600" algn="l" defTabSz="914400" rtl="0" eaLnBrk="1" fontAlgn="auto" latinLnBrk="0" hangingPunct="1">
              <a:lnSpc>
                <a:spcPct val="100000"/>
              </a:lnSpc>
              <a:spcBef>
                <a:spcPts val="0"/>
              </a:spcBef>
              <a:spcAft>
                <a:spcPts val="0"/>
              </a:spcAft>
              <a:buClrTx/>
              <a:buSzTx/>
              <a:tabLst/>
              <a:defRPr/>
            </a:pPr>
            <a:r>
              <a:rPr lang="en-US" sz="1000" b="0" i="1" kern="1200" dirty="0" smtClean="0">
                <a:solidFill>
                  <a:schemeClr val="tx1"/>
                </a:solidFill>
                <a:latin typeface="+mn-lt"/>
                <a:ea typeface="+mn-ea"/>
                <a:cs typeface="+mn-cs"/>
              </a:rPr>
              <a:t>Receiver Properties &gt; Events, Flows, and Logs</a:t>
            </a:r>
            <a:r>
              <a:rPr lang="en-US" sz="1000" b="0" i="0" kern="1200" dirty="0" smtClean="0">
                <a:solidFill>
                  <a:schemeClr val="tx1"/>
                </a:solidFill>
                <a:latin typeface="+mn-lt"/>
                <a:ea typeface="+mn-ea"/>
                <a:cs typeface="+mn-cs"/>
              </a:rPr>
              <a:t>	</a:t>
            </a:r>
          </a:p>
          <a:p>
            <a:pPr marL="685800" marR="0" lvl="2" indent="-228600" algn="l" defTabSz="914400" rtl="0" eaLnBrk="1" fontAlgn="auto" latinLnBrk="0" hangingPunct="1">
              <a:lnSpc>
                <a:spcPct val="100000"/>
              </a:lnSpc>
              <a:spcBef>
                <a:spcPts val="0"/>
              </a:spcBef>
              <a:spcAft>
                <a:spcPts val="0"/>
              </a:spcAft>
              <a:buClrTx/>
              <a:buSzTx/>
              <a:tabLst/>
              <a:defRPr/>
            </a:pPr>
            <a:r>
              <a:rPr lang="en-US" sz="1000" b="0" i="0" kern="1200" dirty="0" smtClean="0">
                <a:solidFill>
                  <a:schemeClr val="tx1"/>
                </a:solidFill>
                <a:latin typeface="+mn-lt"/>
                <a:ea typeface="+mn-ea"/>
                <a:cs typeface="+mn-cs"/>
              </a:rPr>
              <a:t>ADM Properties &gt; Events &amp; Logs	</a:t>
            </a:r>
          </a:p>
          <a:p>
            <a:pPr marL="685800" marR="0" lvl="2" indent="-228600" algn="l" defTabSz="914400" rtl="0" eaLnBrk="1" fontAlgn="auto" latinLnBrk="0" hangingPunct="1">
              <a:lnSpc>
                <a:spcPct val="100000"/>
              </a:lnSpc>
              <a:spcBef>
                <a:spcPts val="0"/>
              </a:spcBef>
              <a:spcAft>
                <a:spcPts val="0"/>
              </a:spcAft>
              <a:buClrTx/>
              <a:buSzTx/>
              <a:tabLst/>
              <a:defRPr/>
            </a:pPr>
            <a:r>
              <a:rPr lang="en-US" sz="1000" b="0" i="0" kern="1200" dirty="0" smtClean="0">
                <a:solidFill>
                  <a:schemeClr val="tx1"/>
                </a:solidFill>
                <a:latin typeface="+mn-lt"/>
                <a:ea typeface="+mn-ea"/>
                <a:cs typeface="+mn-cs"/>
              </a:rPr>
              <a:t>ELM Properties &gt; Events &amp; Logs</a:t>
            </a:r>
          </a:p>
          <a:p>
            <a:pPr marL="685800" marR="0" lvl="2" indent="-228600" algn="l" defTabSz="914400" rtl="0" eaLnBrk="1" fontAlgn="auto" latinLnBrk="0" hangingPunct="1">
              <a:lnSpc>
                <a:spcPct val="100000"/>
              </a:lnSpc>
              <a:spcBef>
                <a:spcPts val="0"/>
              </a:spcBef>
              <a:spcAft>
                <a:spcPts val="0"/>
              </a:spcAft>
              <a:buClrTx/>
              <a:buSzTx/>
              <a:tabLst/>
              <a:defRPr/>
            </a:pPr>
            <a:r>
              <a:rPr lang="en-US" sz="1000" b="0" i="0" kern="1200" dirty="0" smtClean="0">
                <a:solidFill>
                  <a:schemeClr val="tx1"/>
                </a:solidFill>
                <a:latin typeface="+mn-lt"/>
                <a:ea typeface="+mn-ea"/>
                <a:cs typeface="+mn-cs"/>
              </a:rPr>
              <a:t>DEM Properties &gt; Events &amp; Logs.</a:t>
            </a:r>
          </a:p>
          <a:p>
            <a:pPr marL="457200" marR="0" lvl="2" indent="0" algn="l" defTabSz="914400" rtl="0" eaLnBrk="1" fontAlgn="auto" latinLnBrk="0" hangingPunct="1">
              <a:lnSpc>
                <a:spcPct val="100000"/>
              </a:lnSpc>
              <a:spcBef>
                <a:spcPts val="0"/>
              </a:spcBef>
              <a:spcAft>
                <a:spcPts val="0"/>
              </a:spcAft>
              <a:buClrTx/>
              <a:buSzTx/>
              <a:buNone/>
              <a:tabLst/>
              <a:defRPr/>
            </a:pPr>
            <a:r>
              <a:rPr lang="en-US" sz="1000" b="0" i="0" kern="1200" dirty="0" smtClean="0">
                <a:solidFill>
                  <a:schemeClr val="tx1"/>
                </a:solidFill>
                <a:latin typeface="+mn-lt"/>
                <a:ea typeface="+mn-ea"/>
                <a:cs typeface="+mn-cs"/>
              </a:rPr>
              <a:t>The </a:t>
            </a:r>
            <a:r>
              <a:rPr lang="en-US" sz="1000" b="0" i="1" kern="1200" dirty="0" smtClean="0">
                <a:solidFill>
                  <a:schemeClr val="tx1"/>
                </a:solidFill>
                <a:latin typeface="+mn-lt"/>
                <a:ea typeface="+mn-ea"/>
                <a:cs typeface="+mn-cs"/>
              </a:rPr>
              <a:t>Inactivity Threshold</a:t>
            </a:r>
            <a:r>
              <a:rPr lang="en-US" sz="1000" b="0" i="0" kern="1200" dirty="0" smtClean="0">
                <a:solidFill>
                  <a:schemeClr val="tx1"/>
                </a:solidFill>
                <a:latin typeface="+mn-lt"/>
                <a:ea typeface="+mn-ea"/>
                <a:cs typeface="+mn-cs"/>
              </a:rPr>
              <a:t> dialog opens. The default setting for all devices is 0.</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i="0" kern="1200" dirty="0" smtClean="0">
                <a:solidFill>
                  <a:schemeClr val="tx1"/>
                </a:solidFill>
                <a:latin typeface="+mn-lt"/>
                <a:ea typeface="+mn-ea"/>
                <a:cs typeface="+mn-cs"/>
              </a:rPr>
              <a:t>Highlight the device for which you want to set a threshold and click on </a:t>
            </a:r>
            <a:r>
              <a:rPr lang="en-US" sz="1000" b="0" i="1" kern="1200" dirty="0" smtClean="0">
                <a:solidFill>
                  <a:schemeClr val="tx1"/>
                </a:solidFill>
                <a:latin typeface="+mn-lt"/>
                <a:ea typeface="+mn-ea"/>
                <a:cs typeface="+mn-cs"/>
              </a:rPr>
              <a:t>Edit</a:t>
            </a:r>
            <a:r>
              <a:rPr lang="en-US" sz="1000" b="0" i="0" kern="1200" dirty="0" smtClean="0">
                <a:solidFill>
                  <a:schemeClr val="tx1"/>
                </a:solidFill>
                <a:latin typeface="+mn-lt"/>
                <a:ea typeface="+mn-ea"/>
                <a:cs typeface="+mn-cs"/>
              </a:rPr>
              <a:t>. The </a:t>
            </a:r>
            <a:r>
              <a:rPr lang="en-US" sz="1000" b="0" i="1" kern="1200" dirty="0" smtClean="0">
                <a:solidFill>
                  <a:schemeClr val="tx1"/>
                </a:solidFill>
                <a:latin typeface="+mn-lt"/>
                <a:ea typeface="+mn-ea"/>
                <a:cs typeface="+mn-cs"/>
              </a:rPr>
              <a:t>Edit Inactivity Threshold</a:t>
            </a:r>
            <a:r>
              <a:rPr lang="en-US" sz="1000" b="0" i="0" kern="1200" dirty="0" smtClean="0">
                <a:solidFill>
                  <a:schemeClr val="tx1"/>
                </a:solidFill>
                <a:latin typeface="+mn-lt"/>
                <a:ea typeface="+mn-ea"/>
                <a:cs typeface="+mn-cs"/>
              </a:rPr>
              <a:t> dialog opens.	</a:t>
            </a:r>
          </a:p>
          <a:p>
            <a:pPr marL="571500" lvl="1" indent="-228600">
              <a:buFont typeface="+mj-lt"/>
              <a:buAutoNum type="arabicPeriod"/>
            </a:pPr>
            <a:r>
              <a:rPr lang="en-US" sz="1000" b="0" i="0" kern="1200" dirty="0" smtClean="0">
                <a:solidFill>
                  <a:schemeClr val="tx1"/>
                </a:solidFill>
                <a:latin typeface="+mn-lt"/>
                <a:ea typeface="+mn-ea"/>
                <a:cs typeface="+mn-cs"/>
              </a:rPr>
              <a:t>Set the maximum amount of time that this device can be inactive before generating an alert by clicking on the up or down arrows in the </a:t>
            </a:r>
            <a:r>
              <a:rPr lang="en-US" sz="1000" b="0" i="1" kern="1200" dirty="0" smtClean="0">
                <a:solidFill>
                  <a:schemeClr val="tx1"/>
                </a:solidFill>
                <a:latin typeface="+mn-lt"/>
                <a:ea typeface="+mn-ea"/>
                <a:cs typeface="+mn-cs"/>
              </a:rPr>
              <a:t>Days</a:t>
            </a:r>
            <a:r>
              <a:rPr lang="en-US" sz="1000" b="0" i="0" kern="1200" dirty="0" smtClean="0">
                <a:solidFill>
                  <a:schemeClr val="tx1"/>
                </a:solidFill>
                <a:latin typeface="+mn-lt"/>
                <a:ea typeface="+mn-ea"/>
                <a:cs typeface="+mn-cs"/>
              </a:rPr>
              <a:t>, </a:t>
            </a:r>
            <a:r>
              <a:rPr lang="en-US" sz="1000" b="0" i="1" kern="1200" dirty="0" smtClean="0">
                <a:solidFill>
                  <a:schemeClr val="tx1"/>
                </a:solidFill>
                <a:latin typeface="+mn-lt"/>
                <a:ea typeface="+mn-ea"/>
                <a:cs typeface="+mn-cs"/>
              </a:rPr>
              <a:t>Hours</a:t>
            </a:r>
            <a:r>
              <a:rPr lang="en-US" sz="1000" b="0" i="0" kern="1200" dirty="0" smtClean="0">
                <a:solidFill>
                  <a:schemeClr val="tx1"/>
                </a:solidFill>
                <a:latin typeface="+mn-lt"/>
                <a:ea typeface="+mn-ea"/>
                <a:cs typeface="+mn-cs"/>
              </a:rPr>
              <a:t>, and/or </a:t>
            </a:r>
            <a:r>
              <a:rPr lang="en-US" sz="1000" b="0" i="1" kern="1200" dirty="0" smtClean="0">
                <a:solidFill>
                  <a:schemeClr val="tx1"/>
                </a:solidFill>
                <a:latin typeface="+mn-lt"/>
                <a:ea typeface="+mn-ea"/>
                <a:cs typeface="+mn-cs"/>
              </a:rPr>
              <a:t>Minutes</a:t>
            </a:r>
            <a:r>
              <a:rPr lang="en-US" sz="1000" b="0" i="0" kern="1200" dirty="0" smtClean="0">
                <a:solidFill>
                  <a:schemeClr val="tx1"/>
                </a:solidFill>
                <a:latin typeface="+mn-lt"/>
                <a:ea typeface="+mn-ea"/>
                <a:cs typeface="+mn-cs"/>
              </a:rPr>
              <a:t> fields.	</a:t>
            </a:r>
          </a:p>
          <a:p>
            <a:pPr marL="571500" lvl="1" indent="-228600">
              <a:buFont typeface="+mj-lt"/>
              <a:buAutoNum type="arabicPeriod"/>
            </a:pPr>
            <a:r>
              <a:rPr lang="en-US" sz="1000" b="0" i="0" kern="1200" dirty="0" smtClean="0">
                <a:solidFill>
                  <a:schemeClr val="tx1"/>
                </a:solidFill>
                <a:latin typeface="+mn-lt"/>
                <a:ea typeface="+mn-ea"/>
                <a:cs typeface="+mn-cs"/>
              </a:rPr>
              <a:t>Click on </a:t>
            </a:r>
            <a:r>
              <a:rPr lang="en-US" sz="1000" b="0" i="1" kern="1200" dirty="0" smtClean="0">
                <a:solidFill>
                  <a:schemeClr val="tx1"/>
                </a:solidFill>
                <a:latin typeface="+mn-lt"/>
                <a:ea typeface="+mn-ea"/>
                <a:cs typeface="+mn-cs"/>
              </a:rPr>
              <a:t>OK</a:t>
            </a:r>
            <a:r>
              <a:rPr lang="en-US" sz="1000" b="0" i="0" kern="1200" dirty="0" smtClean="0">
                <a:solidFill>
                  <a:schemeClr val="tx1"/>
                </a:solidFill>
                <a:latin typeface="+mn-lt"/>
                <a:ea typeface="+mn-ea"/>
                <a:cs typeface="+mn-cs"/>
              </a:rPr>
              <a:t>. You will be returned to the </a:t>
            </a:r>
            <a:r>
              <a:rPr lang="en-US" sz="1000" b="0" i="1" kern="1200" dirty="0" smtClean="0">
                <a:solidFill>
                  <a:schemeClr val="tx1"/>
                </a:solidFill>
                <a:latin typeface="+mn-lt"/>
                <a:ea typeface="+mn-ea"/>
                <a:cs typeface="+mn-cs"/>
              </a:rPr>
              <a:t>Inactivity Threshold</a:t>
            </a:r>
            <a:r>
              <a:rPr lang="en-US" sz="1000" b="0" i="0" kern="1200" dirty="0" smtClean="0">
                <a:solidFill>
                  <a:schemeClr val="tx1"/>
                </a:solidFill>
                <a:latin typeface="+mn-lt"/>
                <a:ea typeface="+mn-ea"/>
                <a:cs typeface="+mn-cs"/>
              </a:rPr>
              <a:t> screen. The device will reflect the change in the </a:t>
            </a:r>
            <a:r>
              <a:rPr lang="en-US" sz="1000" b="0" i="1" kern="1200" dirty="0" smtClean="0">
                <a:solidFill>
                  <a:schemeClr val="tx1"/>
                </a:solidFill>
                <a:latin typeface="+mn-lt"/>
                <a:ea typeface="+mn-ea"/>
                <a:cs typeface="+mn-cs"/>
              </a:rPr>
              <a:t>Threshold</a:t>
            </a:r>
            <a:r>
              <a:rPr lang="en-US" sz="1000" b="0" i="0" kern="1200" dirty="0" smtClean="0">
                <a:solidFill>
                  <a:schemeClr val="tx1"/>
                </a:solidFill>
                <a:latin typeface="+mn-lt"/>
                <a:ea typeface="+mn-ea"/>
                <a:cs typeface="+mn-cs"/>
              </a:rPr>
              <a:t> column, as will any "child" of the device that has the </a:t>
            </a:r>
            <a:r>
              <a:rPr lang="en-US" sz="1000" b="0" i="1" kern="1200" dirty="0" smtClean="0">
                <a:solidFill>
                  <a:schemeClr val="tx1"/>
                </a:solidFill>
                <a:latin typeface="+mn-lt"/>
                <a:ea typeface="+mn-ea"/>
                <a:cs typeface="+mn-cs"/>
              </a:rPr>
              <a:t>Inherit</a:t>
            </a:r>
            <a:r>
              <a:rPr lang="en-US" sz="1000" b="0" i="0" kern="1200" dirty="0" smtClean="0">
                <a:solidFill>
                  <a:schemeClr val="tx1"/>
                </a:solidFill>
                <a:latin typeface="+mn-lt"/>
                <a:ea typeface="+mn-ea"/>
                <a:cs typeface="+mn-cs"/>
              </a:rPr>
              <a:t> checkbox selected.	</a:t>
            </a:r>
          </a:p>
          <a:p>
            <a:pPr marL="237134" indent="-237134">
              <a:buAutoNum type="arabicPeriod"/>
            </a:pPr>
            <a:endParaRPr lang="en-US" baseline="0" dirty="0" smtClean="0"/>
          </a:p>
          <a:p>
            <a:r>
              <a:rPr lang="en-US" i="1" dirty="0" smtClean="0"/>
              <a:t>Continued on next page</a:t>
            </a:r>
            <a:endParaRPr lang="en-US" i="1" baseline="0" dirty="0" smtClean="0"/>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40208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228600"/>
            <a:ext cx="6858000" cy="9070848"/>
          </a:xfrm>
        </p:spPr>
        <p:txBody>
          <a:bodyPr/>
          <a:lstStyle/>
          <a:p>
            <a:pPr marL="571500" lvl="1" indent="-228600">
              <a:buFont typeface="+mj-lt"/>
              <a:buAutoNum type="arabicPeriod" startAt="5"/>
            </a:pPr>
            <a:r>
              <a:rPr lang="en-US" dirty="0"/>
              <a:t>By default, all devices, data sources, and database servers inherit the threshold set for their "parent." If you want to break this inheritance for a specific "child":	</a:t>
            </a:r>
          </a:p>
          <a:p>
            <a:pPr marL="685800" lvl="2" indent="-228600">
              <a:buFont typeface="+mj-lt"/>
              <a:buAutoNum type="alphaLcPeriod"/>
            </a:pPr>
            <a:r>
              <a:rPr lang="en-US" dirty="0"/>
              <a:t>Deselect the checkbox in the </a:t>
            </a:r>
            <a:r>
              <a:rPr lang="en-US" i="1" dirty="0"/>
              <a:t>Inherit</a:t>
            </a:r>
            <a:r>
              <a:rPr lang="en-US" dirty="0"/>
              <a:t> column for the child. The </a:t>
            </a:r>
            <a:r>
              <a:rPr lang="en-US" i="1" dirty="0"/>
              <a:t>Edit Inactivity Threshold</a:t>
            </a:r>
            <a:r>
              <a:rPr lang="en-US" dirty="0"/>
              <a:t> dialog will open.</a:t>
            </a:r>
          </a:p>
          <a:p>
            <a:pPr marL="685800" lvl="2" indent="-228600">
              <a:buFont typeface="+mj-lt"/>
              <a:buAutoNum type="alphaLcPeriod"/>
            </a:pPr>
            <a:r>
              <a:rPr lang="en-US" dirty="0"/>
              <a:t>Set the new threshold for the child.	</a:t>
            </a:r>
          </a:p>
          <a:p>
            <a:pPr marL="685800" lvl="2" indent="-228600">
              <a:buFont typeface="+mj-lt"/>
              <a:buAutoNum type="alphaLcPeriod"/>
            </a:pPr>
            <a:r>
              <a:rPr lang="en-US" dirty="0"/>
              <a:t>Click on </a:t>
            </a:r>
            <a:r>
              <a:rPr lang="en-US" i="1" dirty="0"/>
              <a:t>OK</a:t>
            </a:r>
            <a:r>
              <a:rPr lang="en-US" dirty="0"/>
              <a:t>.	</a:t>
            </a:r>
          </a:p>
          <a:p>
            <a:pPr marL="685800" lvl="2" indent="-228600">
              <a:buFont typeface="+mj-lt"/>
              <a:buAutoNum type="alphaLcPeriod"/>
            </a:pPr>
            <a:r>
              <a:rPr lang="en-US" dirty="0"/>
              <a:t>Click on </a:t>
            </a:r>
            <a:r>
              <a:rPr lang="en-US" i="1" dirty="0"/>
              <a:t>OK</a:t>
            </a:r>
            <a:r>
              <a:rPr lang="en-US" dirty="0"/>
              <a:t> on the </a:t>
            </a:r>
            <a:r>
              <a:rPr lang="en-US" i="1" dirty="0"/>
              <a:t>Inactivity Threshold</a:t>
            </a:r>
            <a:r>
              <a:rPr lang="en-US" dirty="0"/>
              <a:t> screen to save your settings and return to the </a:t>
            </a:r>
            <a:r>
              <a:rPr lang="en-US" i="1" dirty="0"/>
              <a:t>Event, Flows, &amp; Logs</a:t>
            </a:r>
            <a:r>
              <a:rPr lang="en-US" dirty="0"/>
              <a:t> screen.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75222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sz="1000" kern="1200" dirty="0" smtClean="0">
                <a:solidFill>
                  <a:schemeClr val="tx1"/>
                </a:solidFill>
                <a:latin typeface="+mn-lt"/>
                <a:ea typeface="+mn-ea"/>
                <a:cs typeface="+mn-cs"/>
              </a:rPr>
              <a:t>The </a:t>
            </a:r>
            <a:r>
              <a:rPr lang="en-US" sz="1000" i="1" kern="1200" dirty="0" smtClean="0">
                <a:solidFill>
                  <a:schemeClr val="tx1"/>
                </a:solidFill>
                <a:latin typeface="+mn-lt"/>
                <a:ea typeface="+mn-ea"/>
                <a:cs typeface="+mn-cs"/>
              </a:rPr>
              <a:t>Custom Settings </a:t>
            </a:r>
            <a:r>
              <a:rPr lang="en-US" sz="1000" i="0" kern="1200" dirty="0" smtClean="0">
                <a:solidFill>
                  <a:schemeClr val="tx1"/>
                </a:solidFill>
                <a:latin typeface="+mn-lt"/>
                <a:ea typeface="+mn-ea"/>
                <a:cs typeface="+mn-cs"/>
              </a:rPr>
              <a:t>screen allows you to customize your login and print settings, edit custom device links, and configure the settings for a remedy email server. </a:t>
            </a:r>
          </a:p>
          <a:p>
            <a:endParaRPr lang="en-US" sz="1000" b="0" i="0" kern="1200" dirty="0" smtClean="0">
              <a:solidFill>
                <a:schemeClr val="tx1"/>
              </a:solidFill>
              <a:latin typeface="+mn-lt"/>
              <a:ea typeface="+mn-ea"/>
              <a:cs typeface="+mn-cs"/>
            </a:endParaRPr>
          </a:p>
          <a:p>
            <a:r>
              <a:rPr lang="en-US" sz="1000" b="1" i="0" kern="1200" dirty="0" smtClean="0">
                <a:solidFill>
                  <a:schemeClr val="tx1"/>
                </a:solidFill>
                <a:latin typeface="+mn-lt"/>
                <a:ea typeface="+mn-ea"/>
                <a:cs typeface="+mn-cs"/>
              </a:rPr>
              <a:t>Login and Print Settings</a:t>
            </a:r>
            <a:endParaRPr lang="en-US" sz="1000" b="0" i="0" kern="1200" dirty="0" smtClean="0">
              <a:solidFill>
                <a:schemeClr val="tx1"/>
              </a:solidFill>
              <a:latin typeface="+mn-lt"/>
              <a:ea typeface="+mn-ea"/>
              <a:cs typeface="+mn-cs"/>
            </a:endParaRPr>
          </a:p>
          <a:p>
            <a:r>
              <a:rPr lang="en-US" sz="1000" b="0" i="0" kern="1200" dirty="0" smtClean="0">
                <a:solidFill>
                  <a:schemeClr val="tx1"/>
                </a:solidFill>
                <a:latin typeface="+mn-lt"/>
                <a:ea typeface="+mn-ea"/>
                <a:cs typeface="+mn-cs"/>
              </a:rPr>
              <a:t>You can add custom text to your login dialog, such as company security policies. You can also add a custom logo to the login screen, to printed reports, and to exported reports.</a:t>
            </a:r>
          </a:p>
          <a:p>
            <a:endParaRPr lang="en-US" sz="10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Custom Device Event Links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URL links can be defined for each device on the system to allow you to view device information. This link is accessible on the Event Analysis and Flow Analysis views for each device by clicking on the Launch Device URL icon located at the bottom of the view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Remedy Email Server Settings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Remedy Configuration dialog allows you to configure the remedy settings so the ESM can communicate with your remedy system, should you have one set 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40208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Settings</a:t>
            </a:r>
            <a:r>
              <a:rPr lang="en-US" dirty="0" smtClean="0"/>
              <a:t> – This allows you to change the index settings for various values</a:t>
            </a:r>
            <a:r>
              <a:rPr lang="en-US" baseline="0" dirty="0" smtClean="0"/>
              <a:t> related primarily to the ports which are indexed for faster searching.</a:t>
            </a:r>
          </a:p>
          <a:p>
            <a:r>
              <a:rPr lang="en-US" b="1" baseline="0" dirty="0" smtClean="0"/>
              <a:t>Memory Use</a:t>
            </a:r>
            <a:r>
              <a:rPr lang="en-US" baseline="0" dirty="0" smtClean="0"/>
              <a:t> – This allows the user to view information about the memory utilization of the database.</a:t>
            </a:r>
          </a:p>
          <a:p>
            <a:pPr defTabSz="966612">
              <a:defRPr/>
            </a:pPr>
            <a:r>
              <a:rPr lang="en-US" b="1" baseline="0" dirty="0" smtClean="0"/>
              <a:t>Archival</a:t>
            </a:r>
            <a:r>
              <a:rPr lang="en-US" baseline="0" dirty="0" smtClean="0"/>
              <a:t> - </a:t>
            </a:r>
            <a:r>
              <a:rPr lang="en-US" dirty="0" smtClean="0"/>
              <a:t>When the storage space available for a table reaches its limit, the oldest partition is deleted. The archival feature allows you to inactivate these partitions and store them in a remote location instead of deleting them. Once the data is inactive, it is not included in queries for views and reports. The </a:t>
            </a:r>
            <a:r>
              <a:rPr lang="en-US" i="1" dirty="0" smtClean="0">
                <a:effectLst/>
              </a:rPr>
              <a:t>Archival</a:t>
            </a:r>
            <a:r>
              <a:rPr lang="en-US" dirty="0" smtClean="0"/>
              <a:t> feature allows you to enable or disable them one at a time as needed for inclusion in views and reports.</a:t>
            </a:r>
          </a:p>
          <a:p>
            <a:pPr defTabSz="966612">
              <a:defRPr/>
            </a:pPr>
            <a:r>
              <a:rPr lang="en-US" b="1" dirty="0" smtClean="0"/>
              <a:t>Data Retention</a:t>
            </a:r>
            <a:r>
              <a:rPr lang="en-US" dirty="0" smtClean="0"/>
              <a:t> - This feature allows you to select the length of time for which you would like events and flows maintained by the system as well as limit the amount of historical data inserted. </a:t>
            </a:r>
          </a:p>
          <a:p>
            <a:pPr defTabSz="966612">
              <a:defRPr/>
            </a:pPr>
            <a:r>
              <a:rPr lang="en-US" b="1" dirty="0" smtClean="0"/>
              <a:t>Data Allocation</a:t>
            </a:r>
            <a:r>
              <a:rPr lang="en-US" dirty="0" smtClean="0"/>
              <a:t> - The maximum number of event and flow records that can be maintained on the system is a fixed value. The </a:t>
            </a:r>
            <a:r>
              <a:rPr lang="en-US" i="1" dirty="0" smtClean="0">
                <a:effectLst/>
              </a:rPr>
              <a:t>Data Allocation</a:t>
            </a:r>
            <a:r>
              <a:rPr lang="en-US" dirty="0" smtClean="0"/>
              <a:t> feature allows you to set how much space should be allocated for events and how much for flows. On the high speed X5 storage device, you are also given the option to configure the number of events and the number of flows to be stored on the X5 instead of the regular hard drive. </a:t>
            </a:r>
          </a:p>
          <a:p>
            <a:endParaRPr lang="en-US" dirty="0"/>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36357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mn-lt"/>
                <a:ea typeface="+mn-ea"/>
                <a:cs typeface="+mn-cs"/>
              </a:rPr>
              <a:t>To do so, you must first enter the information needed to connect to your mail server as follows:</a:t>
            </a:r>
            <a:endParaRPr lang="en-US" sz="1000" kern="1200" dirty="0" smtClean="0">
              <a:solidFill>
                <a:schemeClr val="tx1"/>
              </a:solidFill>
              <a:latin typeface="+mn-lt"/>
              <a:ea typeface="+mn-ea"/>
              <a:cs typeface="+mn-cs"/>
              <a:hlinkClick r:id="rId3"/>
            </a:endParaRPr>
          </a:p>
          <a:p>
            <a:pPr marL="571500" lvl="1" indent="-228600">
              <a:buFont typeface="+mj-lt"/>
              <a:buAutoNum type="arabicPeriod"/>
            </a:pPr>
            <a:r>
              <a:rPr lang="en-US" sz="1000" kern="1200" dirty="0" smtClean="0">
                <a:solidFill>
                  <a:schemeClr val="tx1"/>
                </a:solidFill>
                <a:latin typeface="+mn-lt"/>
                <a:ea typeface="+mn-ea"/>
                <a:cs typeface="+mn-cs"/>
              </a:rPr>
              <a:t>Click on </a:t>
            </a:r>
            <a:r>
              <a:rPr lang="en-US" sz="1000" i="1" kern="1200" dirty="0" smtClean="0">
                <a:solidFill>
                  <a:schemeClr val="tx1"/>
                </a:solidFill>
                <a:latin typeface="+mn-lt"/>
                <a:ea typeface="+mn-ea"/>
                <a:cs typeface="+mn-cs"/>
              </a:rPr>
              <a:t>Email Settings</a:t>
            </a:r>
            <a:r>
              <a:rPr lang="en-US" sz="1000" i="0" kern="1200" dirty="0" smtClean="0">
                <a:solidFill>
                  <a:schemeClr val="tx1"/>
                </a:solidFill>
                <a:latin typeface="+mn-lt"/>
                <a:ea typeface="+mn-ea"/>
                <a:cs typeface="+mn-cs"/>
              </a:rPr>
              <a:t> on the </a:t>
            </a:r>
            <a:r>
              <a:rPr lang="en-US" sz="1000" i="1" kern="1200" dirty="0" smtClean="0">
                <a:solidFill>
                  <a:schemeClr val="tx1"/>
                </a:solidFill>
                <a:latin typeface="+mn-lt"/>
                <a:ea typeface="+mn-ea"/>
                <a:cs typeface="+mn-cs"/>
              </a:rPr>
              <a:t>System Properties</a:t>
            </a:r>
            <a:r>
              <a:rPr lang="en-US" sz="1000" i="0" kern="1200" dirty="0" smtClean="0">
                <a:solidFill>
                  <a:schemeClr val="tx1"/>
                </a:solidFill>
                <a:latin typeface="+mn-lt"/>
                <a:ea typeface="+mn-ea"/>
                <a:cs typeface="+mn-cs"/>
              </a:rPr>
              <a:t> menu. The </a:t>
            </a:r>
            <a:r>
              <a:rPr lang="en-US" sz="1000" i="1" kern="1200" dirty="0" smtClean="0">
                <a:solidFill>
                  <a:schemeClr val="tx1"/>
                </a:solidFill>
                <a:latin typeface="+mn-lt"/>
                <a:ea typeface="+mn-ea"/>
                <a:cs typeface="+mn-cs"/>
              </a:rPr>
              <a:t>Email Server Information</a:t>
            </a:r>
            <a:r>
              <a:rPr lang="en-US" sz="1000" i="0" kern="1200" dirty="0" smtClean="0">
                <a:solidFill>
                  <a:schemeClr val="tx1"/>
                </a:solidFill>
                <a:latin typeface="+mn-lt"/>
                <a:ea typeface="+mn-ea"/>
                <a:cs typeface="+mn-cs"/>
              </a:rPr>
              <a:t> dialog will open.	</a:t>
            </a:r>
          </a:p>
          <a:p>
            <a:pPr marL="571500" lvl="1" indent="-228600">
              <a:buFont typeface="+mj-lt"/>
              <a:buAutoNum type="arabicPeriod"/>
            </a:pPr>
            <a:r>
              <a:rPr lang="en-US" sz="1000" i="0" kern="1200" dirty="0" smtClean="0">
                <a:solidFill>
                  <a:schemeClr val="tx1"/>
                </a:solidFill>
                <a:latin typeface="+mn-lt"/>
                <a:ea typeface="+mn-ea"/>
                <a:cs typeface="+mn-cs"/>
              </a:rPr>
              <a:t>Enter the host and port for your email server. The default post is 25.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i="0" kern="1200" dirty="0" smtClean="0">
                <a:solidFill>
                  <a:schemeClr val="tx1"/>
                </a:solidFill>
                <a:latin typeface="+mn-lt"/>
                <a:ea typeface="+mn-ea"/>
                <a:cs typeface="+mn-cs"/>
              </a:rPr>
              <a:t>If you want to use the TLS encryption protocol, click on the Use TLS check box.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i="0" kern="1200" dirty="0" smtClean="0">
                <a:solidFill>
                  <a:schemeClr val="tx1"/>
                </a:solidFill>
                <a:latin typeface="+mn-lt"/>
                <a:ea typeface="+mn-ea"/>
                <a:cs typeface="+mn-cs"/>
              </a:rPr>
              <a:t>Enter the username (e.g., Administrator@McAfee.com) and password required to access your mail server.	</a:t>
            </a:r>
          </a:p>
          <a:p>
            <a:pPr marL="571500" lvl="1" indent="-228600">
              <a:buFont typeface="+mj-lt"/>
              <a:buAutoNum type="arabicPeriod"/>
            </a:pPr>
            <a:r>
              <a:rPr lang="en-US" sz="1000" i="0" kern="1200" dirty="0" smtClean="0">
                <a:solidFill>
                  <a:schemeClr val="tx1"/>
                </a:solidFill>
                <a:latin typeface="+mn-lt"/>
                <a:ea typeface="+mn-ea"/>
                <a:cs typeface="+mn-cs"/>
              </a:rPr>
              <a:t>In the </a:t>
            </a:r>
            <a:r>
              <a:rPr lang="en-US" sz="1000" i="1" kern="1200" dirty="0" smtClean="0">
                <a:solidFill>
                  <a:schemeClr val="tx1"/>
                </a:solidFill>
                <a:latin typeface="+mn-lt"/>
                <a:ea typeface="+mn-ea"/>
                <a:cs typeface="+mn-cs"/>
              </a:rPr>
              <a:t>Title</a:t>
            </a:r>
            <a:r>
              <a:rPr lang="en-US" sz="1000" i="0" kern="1200" dirty="0" smtClean="0">
                <a:solidFill>
                  <a:schemeClr val="tx1"/>
                </a:solidFill>
                <a:latin typeface="+mn-lt"/>
                <a:ea typeface="+mn-ea"/>
                <a:cs typeface="+mn-cs"/>
              </a:rPr>
              <a:t> field, enter a generic title for all of the email messages sent from your mail server (e.g., you might want it to be the IP address for the ESM so recipients will know which ESM is generating the message).</a:t>
            </a:r>
          </a:p>
          <a:p>
            <a:pPr marL="571500" lvl="1" indent="-228600">
              <a:buFont typeface="+mj-lt"/>
              <a:buAutoNum type="arabicPeriod"/>
            </a:pPr>
            <a:r>
              <a:rPr lang="en-US" sz="1000" i="0" kern="1200" dirty="0" smtClean="0">
                <a:solidFill>
                  <a:schemeClr val="tx1"/>
                </a:solidFill>
                <a:latin typeface="+mn-lt"/>
                <a:ea typeface="+mn-ea"/>
                <a:cs typeface="+mn-cs"/>
              </a:rPr>
              <a:t>Enter your name in the </a:t>
            </a:r>
            <a:r>
              <a:rPr lang="en-US" sz="1000" i="1" kern="1200" dirty="0" smtClean="0">
                <a:solidFill>
                  <a:schemeClr val="tx1"/>
                </a:solidFill>
                <a:latin typeface="+mn-lt"/>
                <a:ea typeface="+mn-ea"/>
                <a:cs typeface="+mn-cs"/>
              </a:rPr>
              <a:t>From</a:t>
            </a:r>
            <a:r>
              <a:rPr lang="en-US" sz="1000" i="0" kern="1200" dirty="0" smtClean="0">
                <a:solidFill>
                  <a:schemeClr val="tx1"/>
                </a:solidFill>
                <a:latin typeface="+mn-lt"/>
                <a:ea typeface="+mn-ea"/>
                <a:cs typeface="+mn-cs"/>
              </a:rPr>
              <a:t> field.	</a:t>
            </a:r>
          </a:p>
          <a:p>
            <a:pPr marL="571500" lvl="1" indent="-228600">
              <a:buFont typeface="+mj-lt"/>
              <a:buAutoNum type="arabicPeriod"/>
            </a:pPr>
            <a:r>
              <a:rPr lang="en-US" sz="1000" i="0" kern="1200" dirty="0" smtClean="0">
                <a:solidFill>
                  <a:schemeClr val="tx1"/>
                </a:solidFill>
                <a:latin typeface="+mn-lt"/>
                <a:ea typeface="+mn-ea"/>
                <a:cs typeface="+mn-cs"/>
              </a:rPr>
              <a:t>If desired, click on the </a:t>
            </a:r>
            <a:r>
              <a:rPr lang="en-US" sz="1000" i="1" kern="1200" dirty="0" smtClean="0">
                <a:solidFill>
                  <a:schemeClr val="tx1"/>
                </a:solidFill>
                <a:latin typeface="+mn-lt"/>
                <a:ea typeface="+mn-ea"/>
                <a:cs typeface="+mn-cs"/>
              </a:rPr>
              <a:t>Send Test Email</a:t>
            </a:r>
            <a:r>
              <a:rPr lang="en-US" sz="1000" i="0" kern="1200" dirty="0" smtClean="0">
                <a:solidFill>
                  <a:schemeClr val="tx1"/>
                </a:solidFill>
                <a:latin typeface="+mn-lt"/>
                <a:ea typeface="+mn-ea"/>
                <a:cs typeface="+mn-cs"/>
              </a:rPr>
              <a:t> to test the connection.	</a:t>
            </a:r>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36357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Update ESM</a:t>
            </a:r>
            <a:r>
              <a:rPr lang="en-US" dirty="0" smtClean="0"/>
              <a:t> – This setting updates the ESM software</a:t>
            </a:r>
            <a:r>
              <a:rPr lang="en-US" baseline="0" dirty="0" smtClean="0"/>
              <a:t> version. Software updates are not downloaded and processed through the system settings updates.</a:t>
            </a:r>
          </a:p>
          <a:p>
            <a:r>
              <a:rPr lang="en-US" b="1" baseline="0" dirty="0" smtClean="0"/>
              <a:t>ESM Data</a:t>
            </a:r>
            <a:r>
              <a:rPr lang="en-US" baseline="0" dirty="0" smtClean="0"/>
              <a:t> – Create an ESM status file for downloading</a:t>
            </a:r>
          </a:p>
          <a:p>
            <a:r>
              <a:rPr lang="en-US" b="1" baseline="0" dirty="0" smtClean="0"/>
              <a:t>Certificate</a:t>
            </a:r>
            <a:r>
              <a:rPr lang="en-US" baseline="0" dirty="0" smtClean="0"/>
              <a:t> – Manage the SSL certificate for this device</a:t>
            </a:r>
          </a:p>
          <a:p>
            <a:r>
              <a:rPr lang="en-US" b="1" baseline="0" dirty="0" smtClean="0"/>
              <a:t>Manage Log </a:t>
            </a:r>
            <a:r>
              <a:rPr lang="en-US" baseline="0" dirty="0" smtClean="0"/>
              <a:t>– Manage Log settings, which events are logged.</a:t>
            </a:r>
          </a:p>
          <a:p>
            <a:r>
              <a:rPr lang="en-US" b="1" baseline="0" dirty="0" smtClean="0"/>
              <a:t>Shutdown / Reboot </a:t>
            </a:r>
            <a:r>
              <a:rPr lang="en-US" baseline="0" dirty="0" smtClean="0"/>
              <a:t>– initiate a shutdown or reboot of the ESM device</a:t>
            </a:r>
          </a:p>
          <a:p>
            <a:r>
              <a:rPr lang="en-US" b="1" baseline="0" dirty="0" smtClean="0"/>
              <a:t>Terminal</a:t>
            </a:r>
            <a:r>
              <a:rPr lang="en-US" baseline="0" dirty="0" smtClean="0"/>
              <a:t> – Opens a terminal window with limited functionality</a:t>
            </a:r>
          </a:p>
          <a:p>
            <a:r>
              <a:rPr lang="en-US" b="1" baseline="0" dirty="0" smtClean="0"/>
              <a:t>Get/Set Features </a:t>
            </a:r>
            <a:r>
              <a:rPr lang="en-US" baseline="0" dirty="0" smtClean="0"/>
              <a:t>– Get a list of features or set features. Used by support in advanced “hot fix” cases.</a:t>
            </a:r>
          </a:p>
          <a:p>
            <a:r>
              <a:rPr lang="en-US" b="1" baseline="0" dirty="0" smtClean="0"/>
              <a:t>Regenerate SSH / Export Keys / Restore Keys</a:t>
            </a:r>
            <a:r>
              <a:rPr lang="en-US" baseline="0" dirty="0" smtClean="0"/>
              <a:t> – Options for managing the SSH keys used for device intercommunication and establishing an SSH session</a:t>
            </a:r>
          </a:p>
          <a:p>
            <a:r>
              <a:rPr lang="en-US" b="1" baseline="0" dirty="0" smtClean="0"/>
              <a:t>Connect </a:t>
            </a:r>
            <a:r>
              <a:rPr lang="en-US" baseline="0" dirty="0" smtClean="0"/>
              <a:t>– Creates a secure tunnel using OpenVPN from the device to the support desk. Used by support to aid in troubleshooting and resolution of support issues.</a:t>
            </a:r>
            <a:endParaRPr lang="en-US" dirty="0"/>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57324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aseline="0" dirty="0" smtClean="0"/>
              <a:t>In order to enable forwarding you will work with the following settings:</a:t>
            </a:r>
          </a:p>
          <a:p>
            <a:endParaRPr lang="en-US" baseline="0" dirty="0" smtClean="0"/>
          </a:p>
          <a:p>
            <a:r>
              <a:rPr lang="en-US" b="1" baseline="0" dirty="0" smtClean="0"/>
              <a:t>Use System Profiles </a:t>
            </a:r>
            <a:r>
              <a:rPr lang="en-US" baseline="0" dirty="0" smtClean="0"/>
              <a:t>– Allows you to use pre-defined settings for commonly used ESM settings (covered in the module about Receivers).</a:t>
            </a:r>
          </a:p>
          <a:p>
            <a:r>
              <a:rPr lang="en-US" b="1" baseline="0" dirty="0" smtClean="0"/>
              <a:t>Event Forwarding Agent </a:t>
            </a:r>
            <a:r>
              <a:rPr lang="en-US" baseline="0" dirty="0" smtClean="0"/>
              <a:t>– This defines the formats, including the fields contained within the forwarded event. These fields are defined in depth and can be found by clicking the context sensitive help icon in the upper right.</a:t>
            </a:r>
          </a:p>
          <a:p>
            <a:r>
              <a:rPr lang="en-US" b="1" baseline="0" dirty="0" smtClean="0"/>
              <a:t>Name </a:t>
            </a:r>
            <a:r>
              <a:rPr lang="en-US" baseline="0" dirty="0" smtClean="0"/>
              <a:t>– A name for the Event Forwarding settings</a:t>
            </a:r>
          </a:p>
          <a:p>
            <a:r>
              <a:rPr lang="en-US" b="1" baseline="0" dirty="0" smtClean="0"/>
              <a:t>Destination IP Address / Port </a:t>
            </a:r>
            <a:r>
              <a:rPr lang="en-US" baseline="0" dirty="0" smtClean="0"/>
              <a:t>– The IP address and the port where the event is to be sent.</a:t>
            </a:r>
          </a:p>
          <a:p>
            <a:r>
              <a:rPr lang="en-US" b="1" baseline="0" dirty="0" smtClean="0"/>
              <a:t>Facility / Severity / Protocol </a:t>
            </a:r>
            <a:r>
              <a:rPr lang="en-US" baseline="0" dirty="0" smtClean="0"/>
              <a:t>– Options for the syslog protocol.</a:t>
            </a:r>
          </a:p>
          <a:p>
            <a:r>
              <a:rPr lang="en-US" b="1" baseline="0" dirty="0" smtClean="0"/>
              <a:t>Send Packet </a:t>
            </a:r>
            <a:r>
              <a:rPr lang="en-US" baseline="0" dirty="0" smtClean="0"/>
              <a:t>– </a:t>
            </a:r>
            <a:r>
              <a:rPr lang="en-US" dirty="0" smtClean="0"/>
              <a:t>If you have your policy set to copy a packet, selecting the </a:t>
            </a:r>
            <a:r>
              <a:rPr lang="en-US" i="1" dirty="0" smtClean="0">
                <a:effectLst/>
              </a:rPr>
              <a:t>Send Packet</a:t>
            </a:r>
            <a:r>
              <a:rPr lang="en-US" dirty="0" smtClean="0"/>
              <a:t> option will forward the packet information. This information is included, if the packet is available, at the end of the syslog message in Base 64 encoding.</a:t>
            </a:r>
          </a:p>
          <a:p>
            <a:r>
              <a:rPr lang="en-US" b="1" dirty="0" smtClean="0"/>
              <a:t>SSH</a:t>
            </a:r>
            <a:r>
              <a:rPr lang="en-US" dirty="0" smtClean="0"/>
              <a:t> - If you have your policy set to copy a packet, selecting the </a:t>
            </a:r>
            <a:r>
              <a:rPr lang="en-US" i="1" dirty="0" smtClean="0">
                <a:effectLst/>
              </a:rPr>
              <a:t>Send Packet</a:t>
            </a:r>
            <a:r>
              <a:rPr lang="en-US" dirty="0" smtClean="0"/>
              <a:t> option will forward the packet information. This information is included, if the packet is available, at the end of the syslog message in Base 64 encoding.</a:t>
            </a:r>
          </a:p>
          <a:p>
            <a:r>
              <a:rPr lang="en-US" b="1" dirty="0" smtClean="0"/>
              <a:t>Event Filters</a:t>
            </a:r>
            <a:r>
              <a:rPr lang="en-US" b="1" baseline="0" dirty="0" smtClean="0"/>
              <a:t> </a:t>
            </a:r>
            <a:r>
              <a:rPr lang="en-US" baseline="0" dirty="0" smtClean="0"/>
              <a:t>- </a:t>
            </a:r>
            <a:r>
              <a:rPr lang="en-US" dirty="0" smtClean="0"/>
              <a:t>Event filters allow you to filter the event data that is forwarded to a syslog or </a:t>
            </a:r>
            <a:r>
              <a:rPr lang="en-US" dirty="0" smtClean="0">
                <a:latin typeface="Arial" charset="0"/>
              </a:rPr>
              <a:t>SNMP</a:t>
            </a:r>
            <a:r>
              <a:rPr lang="en-US" dirty="0" smtClean="0"/>
              <a:t> server on the </a:t>
            </a:r>
            <a:r>
              <a:rPr lang="en-US" dirty="0" smtClean="0">
                <a:latin typeface="Arial" charset="0"/>
              </a:rPr>
              <a:t>ESM</a:t>
            </a:r>
            <a:endParaRPr lang="en-US" dirty="0" smtClean="0"/>
          </a:p>
          <a:p>
            <a:endParaRPr lang="en-US" dirty="0"/>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5732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57324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aseline="0" dirty="0" smtClean="0"/>
              <a:t>The host table will show a list of hosts that have already been auto-learned, or added via the data sources or auto discovery. This allows for name resolution in reports, dashboards and notifications, causing the system to spend less time performing DNS lookups.</a:t>
            </a:r>
          </a:p>
          <a:p>
            <a:endParaRPr lang="en-US" baseline="0" dirty="0" smtClean="0"/>
          </a:p>
          <a:p>
            <a:r>
              <a:rPr lang="en-US" baseline="0" dirty="0" smtClean="0"/>
              <a:t>To add a host:</a:t>
            </a:r>
          </a:p>
          <a:p>
            <a:pPr marL="567225" lvl="1" indent="-224325">
              <a:buAutoNum type="arabicPeriod"/>
            </a:pPr>
            <a:r>
              <a:rPr lang="en-US" baseline="0" dirty="0" smtClean="0"/>
              <a:t>Select the add button.</a:t>
            </a:r>
          </a:p>
          <a:p>
            <a:pPr marL="567225" lvl="1" indent="-224325">
              <a:buAutoNum type="arabicPeriod"/>
            </a:pPr>
            <a:r>
              <a:rPr lang="en-US" baseline="0" dirty="0" smtClean="0"/>
              <a:t>In the add host screen which appears, enter the host name and the IP Address of the host.</a:t>
            </a:r>
          </a:p>
          <a:p>
            <a:pPr marL="567225" lvl="1" indent="-224325">
              <a:buAutoNum type="arabicPeriod"/>
            </a:pPr>
            <a:r>
              <a:rPr lang="en-US" baseline="0" dirty="0" smtClean="0"/>
              <a:t>Hosts can be edited or removed in the same fashion.</a:t>
            </a:r>
          </a:p>
          <a:p>
            <a:pPr marL="567225" lvl="1" indent="-224325">
              <a:buAutoNum type="arabicPeriod"/>
            </a:pPr>
            <a:r>
              <a:rPr lang="en-US" baseline="0" dirty="0" smtClean="0"/>
              <a:t>The Lookup function allows for a host or range of hosts to be added by attempting to lookup the combination.</a:t>
            </a:r>
          </a:p>
          <a:p>
            <a:pPr marL="567225" lvl="1" indent="-224325">
              <a:buAutoNum type="arabicPeriod"/>
            </a:pPr>
            <a:r>
              <a:rPr lang="en-US" baseline="0" dirty="0" smtClean="0"/>
              <a:t>To perform a lookup, select the Lookup button.</a:t>
            </a:r>
          </a:p>
          <a:p>
            <a:pPr marL="567225" lvl="1" indent="-224325">
              <a:buAutoNum type="arabicPeriod"/>
            </a:pPr>
            <a:r>
              <a:rPr lang="en-US" baseline="0" dirty="0" smtClean="0"/>
              <a:t>Enter a single IP Address or an IP Address and a mask of 8 or greater. The system will then lookup the hosts specified and if a duplicate entry exists it will be updated.</a:t>
            </a:r>
          </a:p>
          <a:p>
            <a:pPr marL="567225" lvl="1" indent="-224325">
              <a:buAutoNum type="arabicPeriod"/>
            </a:pPr>
            <a:r>
              <a:rPr lang="en-US" baseline="0" dirty="0" smtClean="0"/>
              <a:t>Update Hosts will automatically refresh and update the entries when selected.</a:t>
            </a:r>
          </a:p>
          <a:p>
            <a:pPr marL="567225" lvl="1" indent="-224325">
              <a:buAutoNum type="arabicPeriod"/>
            </a:pPr>
            <a:r>
              <a:rPr lang="en-US" baseline="0" dirty="0" smtClean="0"/>
              <a:t>Hosts can be imported from a file using the Import action.</a:t>
            </a:r>
          </a:p>
          <a:p>
            <a:pPr marL="567225" lvl="1" indent="-224325">
              <a:buAutoNum type="arabicPeriod"/>
            </a:pPr>
            <a:r>
              <a:rPr lang="en-US" baseline="0" dirty="0" smtClean="0"/>
              <a:t>The format of the file is a tab delimited file with an IP followed by the hostname, and each entry is on a single line. The file needs to have a .txt extension.</a:t>
            </a:r>
          </a:p>
          <a:p>
            <a:endParaRPr lang="en-US" dirty="0"/>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5732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Login Security allows</a:t>
            </a:r>
            <a:r>
              <a:rPr lang="en-US" baseline="0" dirty="0" smtClean="0"/>
              <a:t> you to set options for how authentication and login security is handled.</a:t>
            </a:r>
          </a:p>
          <a:p>
            <a:endParaRPr lang="en-US" baseline="0" dirty="0" smtClean="0"/>
          </a:p>
          <a:p>
            <a:r>
              <a:rPr lang="en-US" b="1" baseline="0" dirty="0" smtClean="0"/>
              <a:t>Standard</a:t>
            </a:r>
            <a:r>
              <a:rPr lang="en-US" baseline="0" dirty="0" smtClean="0"/>
              <a:t> – Sets standard options for locally authenticated users. (An advanced password </a:t>
            </a:r>
            <a:r>
              <a:rPr lang="en-US" dirty="0" smtClean="0">
                <a:effectLst/>
              </a:rPr>
              <a:t>at least 15 characters long, at least 2 numbers, at least 2 punctuation marks or symbols, at least 2 lowercase letters, and at least 2 uppercase letters.)</a:t>
            </a:r>
          </a:p>
          <a:p>
            <a:r>
              <a:rPr lang="en-US" b="1" dirty="0" smtClean="0">
                <a:effectLst/>
              </a:rPr>
              <a:t>Radius</a:t>
            </a:r>
            <a:r>
              <a:rPr lang="en-US" baseline="0" dirty="0" smtClean="0">
                <a:effectLst/>
              </a:rPr>
              <a:t> – Enter RAIDUS server and authentication settings.</a:t>
            </a:r>
          </a:p>
          <a:p>
            <a:r>
              <a:rPr lang="en-US" b="1" baseline="0" dirty="0" smtClean="0">
                <a:effectLst/>
              </a:rPr>
              <a:t>CAC</a:t>
            </a:r>
            <a:r>
              <a:rPr lang="en-US" baseline="0" dirty="0" smtClean="0">
                <a:effectLst/>
              </a:rPr>
              <a:t> – Common Access Cards which have limited, mainly government use are supported, but will not be covered.</a:t>
            </a:r>
          </a:p>
          <a:p>
            <a:r>
              <a:rPr lang="en-US" b="1" baseline="0" dirty="0" smtClean="0">
                <a:effectLst/>
              </a:rPr>
              <a:t>Active Directory </a:t>
            </a:r>
            <a:r>
              <a:rPr lang="en-US" baseline="0" dirty="0" smtClean="0">
                <a:effectLst/>
              </a:rPr>
              <a:t>– Settings for AD authentication. </a:t>
            </a:r>
            <a:r>
              <a:rPr lang="en-US" b="0" dirty="0" smtClean="0">
                <a:effectLst/>
              </a:rPr>
              <a:t>For active directory authentication to work, a group must be created with the same name as the active directory group that needs to have access to McAfee.</a:t>
            </a:r>
            <a:endParaRPr lang="en-US" dirty="0" smtClean="0">
              <a:effectLst/>
            </a:endParaRPr>
          </a:p>
          <a:p>
            <a:endParaRPr lang="en-US" dirty="0" smtClean="0"/>
          </a:p>
          <a:p>
            <a:endParaRPr lang="en-US" dirty="0"/>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5732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settings on the Network Settings screen are used to configure how the ESM/ESS connects to your network. If an option</a:t>
            </a:r>
            <a:r>
              <a:rPr lang="en-US" baseline="0" dirty="0" smtClean="0"/>
              <a:t> is disabled, it is either not available for this device, or you have insufficient privileges to change them.</a:t>
            </a:r>
          </a:p>
          <a:p>
            <a:endParaRPr lang="en-US" baseline="0" dirty="0" smtClean="0"/>
          </a:p>
          <a:p>
            <a:r>
              <a:rPr lang="en-US" baseline="0" dirty="0" smtClean="0"/>
              <a:t>Important Notes:</a:t>
            </a:r>
          </a:p>
          <a:p>
            <a:pPr marL="567225" lvl="1" indent="-224325">
              <a:buAutoNum type="arabicPeriod"/>
            </a:pPr>
            <a:r>
              <a:rPr lang="en-US" baseline="0" dirty="0" smtClean="0"/>
              <a:t>At least one DNS server must be specified or the ESM will not be able to check for updates, or email reports and notifications.</a:t>
            </a:r>
          </a:p>
          <a:p>
            <a:pPr marL="567225" lvl="1" indent="-224325">
              <a:buAutoNum type="arabicPeriod"/>
            </a:pPr>
            <a:r>
              <a:rPr lang="en-US" baseline="0" dirty="0" smtClean="0"/>
              <a:t>If changes are made, they are pushed immediately upon clicking apply, the ESM will reinitialize, and all current sessions will be lost.</a:t>
            </a:r>
            <a:endParaRPr lang="en-US" dirty="0" smtClean="0"/>
          </a:p>
          <a:p>
            <a:pPr lvl="1"/>
            <a:endParaRPr lang="en-US" dirty="0"/>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57324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access </a:t>
            </a:r>
            <a:r>
              <a:rPr lang="en-US" i="1" dirty="0" smtClean="0">
                <a:effectLst/>
              </a:rPr>
              <a:t>Profile Management</a:t>
            </a:r>
            <a:r>
              <a:rPr lang="en-US" dirty="0" smtClean="0"/>
              <a:t>: </a:t>
            </a:r>
          </a:p>
          <a:p>
            <a:pPr marL="228600" lvl="1" indent="0">
              <a:buNone/>
            </a:pPr>
            <a:r>
              <a:rPr lang="en-US" dirty="0" smtClean="0">
                <a:effectLst/>
              </a:rPr>
              <a:t>1.Select the </a:t>
            </a:r>
            <a:r>
              <a:rPr lang="en-US" i="1" dirty="0" smtClean="0">
                <a:effectLst/>
              </a:rPr>
              <a:t>System</a:t>
            </a:r>
            <a:r>
              <a:rPr lang="en-US" dirty="0" smtClean="0">
                <a:effectLst/>
              </a:rPr>
              <a:t> node in the </a:t>
            </a:r>
            <a:r>
              <a:rPr lang="en-US" i="1" dirty="0" smtClean="0">
                <a:effectLst/>
              </a:rPr>
              <a:t>System Navigation Tree</a:t>
            </a:r>
            <a:r>
              <a:rPr lang="en-US" dirty="0" smtClean="0">
                <a:effectLst/>
              </a:rPr>
              <a:t>. </a:t>
            </a:r>
          </a:p>
          <a:p>
            <a:pPr marL="228600" lvl="1" indent="0">
              <a:buNone/>
            </a:pPr>
            <a:r>
              <a:rPr lang="en-US" dirty="0" smtClean="0">
                <a:effectLst/>
              </a:rPr>
              <a:t>2.Select the </a:t>
            </a:r>
            <a:r>
              <a:rPr lang="en-US" i="1" dirty="0" smtClean="0">
                <a:effectLst/>
              </a:rPr>
              <a:t>Properties</a:t>
            </a:r>
            <a:r>
              <a:rPr lang="en-US" dirty="0" smtClean="0">
                <a:effectLst/>
              </a:rPr>
              <a:t> icon in the </a:t>
            </a:r>
            <a:r>
              <a:rPr lang="en-US" i="1" dirty="0" smtClean="0">
                <a:effectLst/>
              </a:rPr>
              <a:t>Actions Toolbar</a:t>
            </a:r>
            <a:r>
              <a:rPr lang="en-US" dirty="0" smtClean="0">
                <a:effectLst/>
              </a:rPr>
              <a:t>. The </a:t>
            </a:r>
            <a:r>
              <a:rPr lang="en-US" i="1" dirty="0" smtClean="0">
                <a:effectLst/>
              </a:rPr>
              <a:t>System Properties</a:t>
            </a:r>
            <a:r>
              <a:rPr lang="en-US" dirty="0" smtClean="0">
                <a:effectLst/>
              </a:rPr>
              <a:t> dialog will open.</a:t>
            </a:r>
          </a:p>
          <a:p>
            <a:pPr marL="228600" lvl="1" indent="0">
              <a:buNone/>
            </a:pPr>
            <a:r>
              <a:rPr lang="en-US" dirty="0" smtClean="0">
                <a:effectLst/>
              </a:rPr>
              <a:t>3.Click on the </a:t>
            </a:r>
            <a:r>
              <a:rPr lang="en-US" i="1" dirty="0" smtClean="0">
                <a:effectLst/>
              </a:rPr>
              <a:t>Profile Management </a:t>
            </a:r>
            <a:r>
              <a:rPr lang="en-US" dirty="0" smtClean="0">
                <a:effectLst/>
              </a:rPr>
              <a:t>option. The </a:t>
            </a:r>
            <a:r>
              <a:rPr lang="en-US" i="1" dirty="0" smtClean="0">
                <a:effectLst/>
              </a:rPr>
              <a:t>Profile Management</a:t>
            </a:r>
            <a:r>
              <a:rPr lang="en-US" dirty="0" smtClean="0">
                <a:effectLst/>
              </a:rPr>
              <a:t> screen opens, listing all the profiles that are currently available on the system.</a:t>
            </a:r>
          </a:p>
          <a:p>
            <a:pPr marL="228600" lvl="1" indent="0">
              <a:buNone/>
            </a:pPr>
            <a:endParaRPr lang="en-US" dirty="0" smtClean="0">
              <a:effectLst/>
            </a:endParaRPr>
          </a:p>
          <a:p>
            <a:pPr marL="0" lvl="0" indent="-114300">
              <a:buNone/>
            </a:pPr>
            <a:r>
              <a:rPr lang="en-US" dirty="0" smtClean="0">
                <a:effectLst/>
              </a:rPr>
              <a:t>From this screen you can add, edit, and remove profiles. </a:t>
            </a:r>
          </a:p>
          <a:p>
            <a:pPr marL="0" lvl="0" indent="-114300">
              <a:buNone/>
            </a:pPr>
            <a:endParaRPr lang="en-US" dirty="0" smtClean="0">
              <a:effectLst/>
            </a:endParaRPr>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57324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lvl="0" indent="-114300"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b="0" i="0" u="none" strike="noStrike" kern="1200" dirty="0" smtClean="0">
                <a:solidFill>
                  <a:schemeClr val="tx1"/>
                </a:solidFill>
                <a:effectLst/>
                <a:latin typeface="+mn-lt"/>
                <a:ea typeface="+mn-ea"/>
                <a:cs typeface="+mn-cs"/>
              </a:rPr>
              <a:t>SNMP</a:t>
            </a:r>
            <a:r>
              <a:rPr lang="en-US" dirty="0" smtClean="0"/>
              <a:t>v3 is supported with NoAuthNoPriv, AuthNoPriv, and AuthPriv options, using </a:t>
            </a:r>
            <a:r>
              <a:rPr lang="en-US" sz="1000" b="0" i="0" u="none" strike="noStrike" kern="1200" dirty="0" smtClean="0">
                <a:solidFill>
                  <a:schemeClr val="tx1"/>
                </a:solidFill>
                <a:effectLst/>
                <a:latin typeface="+mn-lt"/>
                <a:ea typeface="+mn-ea"/>
                <a:cs typeface="+mn-cs"/>
              </a:rPr>
              <a:t>MD5</a:t>
            </a:r>
            <a:r>
              <a:rPr lang="en-US" dirty="0" smtClean="0"/>
              <a:t> or </a:t>
            </a:r>
            <a:r>
              <a:rPr lang="en-US" sz="1000" b="0" i="0" u="none" strike="noStrike" kern="1200" dirty="0" smtClean="0">
                <a:solidFill>
                  <a:schemeClr val="tx1"/>
                </a:solidFill>
                <a:effectLst/>
                <a:latin typeface="+mn-lt"/>
                <a:ea typeface="+mn-ea"/>
                <a:cs typeface="+mn-cs"/>
              </a:rPr>
              <a:t>SHA</a:t>
            </a:r>
            <a:r>
              <a:rPr lang="en-US" dirty="0" smtClean="0"/>
              <a:t> for authentication and </a:t>
            </a:r>
            <a:r>
              <a:rPr lang="en-US" sz="1000" b="0" i="0" u="none" strike="noStrike" kern="1200" dirty="0" smtClean="0">
                <a:solidFill>
                  <a:schemeClr val="tx1"/>
                </a:solidFill>
                <a:effectLst/>
                <a:latin typeface="+mn-lt"/>
                <a:ea typeface="+mn-ea"/>
                <a:cs typeface="+mn-cs"/>
              </a:rPr>
              <a:t>DES</a:t>
            </a:r>
            <a:r>
              <a:rPr lang="en-US" dirty="0" smtClean="0"/>
              <a:t> or </a:t>
            </a:r>
            <a:r>
              <a:rPr lang="en-US" sz="1000" b="0" i="0" u="none" strike="noStrike" kern="1200" dirty="0" smtClean="0">
                <a:solidFill>
                  <a:schemeClr val="tx1"/>
                </a:solidFill>
                <a:effectLst/>
                <a:latin typeface="+mn-lt"/>
                <a:ea typeface="+mn-ea"/>
                <a:cs typeface="+mn-cs"/>
              </a:rPr>
              <a:t>AES</a:t>
            </a:r>
            <a:r>
              <a:rPr lang="en-US" dirty="0" smtClean="0"/>
              <a:t> for encryption (</a:t>
            </a:r>
            <a:r>
              <a:rPr lang="en-US" sz="1000" b="0" i="0" u="none" strike="noStrike" kern="1200" dirty="0" smtClean="0">
                <a:solidFill>
                  <a:schemeClr val="tx1"/>
                </a:solidFill>
                <a:effectLst/>
                <a:latin typeface="+mn-lt"/>
                <a:ea typeface="+mn-ea"/>
                <a:cs typeface="+mn-cs"/>
              </a:rPr>
              <a:t>MD5</a:t>
            </a:r>
            <a:r>
              <a:rPr lang="en-US" dirty="0" smtClean="0"/>
              <a:t> and </a:t>
            </a:r>
            <a:r>
              <a:rPr lang="en-US" sz="1000" b="0" i="0" u="none" strike="noStrike" kern="1200" dirty="0" smtClean="0">
                <a:solidFill>
                  <a:schemeClr val="tx1"/>
                </a:solidFill>
                <a:effectLst/>
                <a:latin typeface="+mn-lt"/>
                <a:ea typeface="+mn-ea"/>
                <a:cs typeface="+mn-cs"/>
              </a:rPr>
              <a:t>DES</a:t>
            </a:r>
            <a:r>
              <a:rPr lang="en-US" dirty="0" smtClean="0"/>
              <a:t> are not available in </a:t>
            </a:r>
            <a:r>
              <a:rPr lang="en-US" sz="1000" b="0" i="0" u="none" strike="noStrike" kern="1200" dirty="0" smtClean="0">
                <a:solidFill>
                  <a:schemeClr val="tx1"/>
                </a:solidFill>
                <a:effectLst/>
                <a:latin typeface="+mn-lt"/>
                <a:ea typeface="+mn-ea"/>
                <a:cs typeface="+mn-cs"/>
              </a:rPr>
              <a:t>FIPS</a:t>
            </a:r>
            <a:r>
              <a:rPr lang="en-US" dirty="0" smtClean="0"/>
              <a:t> compliance mode). </a:t>
            </a:r>
            <a:r>
              <a:rPr lang="en-US" baseline="0" dirty="0" smtClean="0"/>
              <a:t> </a:t>
            </a:r>
            <a:r>
              <a:rPr lang="en-US" sz="1000" b="0" i="0" u="none" strike="noStrike" kern="1200" dirty="0" smtClean="0">
                <a:solidFill>
                  <a:schemeClr val="tx1"/>
                </a:solidFill>
                <a:effectLst/>
                <a:latin typeface="+mn-lt"/>
                <a:ea typeface="+mn-ea"/>
                <a:cs typeface="+mn-cs"/>
              </a:rPr>
              <a:t>SNMP</a:t>
            </a:r>
            <a:r>
              <a:rPr lang="en-US" dirty="0" smtClean="0"/>
              <a:t> requests can be made to an </a:t>
            </a:r>
            <a:r>
              <a:rPr lang="en-US" sz="1000" b="0" i="0" u="none" strike="noStrike" kern="1200" dirty="0" smtClean="0">
                <a:solidFill>
                  <a:schemeClr val="tx1"/>
                </a:solidFill>
                <a:effectLst/>
                <a:latin typeface="+mn-lt"/>
                <a:ea typeface="+mn-ea"/>
                <a:cs typeface="+mn-cs"/>
              </a:rPr>
              <a:t>ESM</a:t>
            </a:r>
            <a:r>
              <a:rPr lang="en-US" dirty="0" smtClean="0"/>
              <a:t> for </a:t>
            </a:r>
            <a:r>
              <a:rPr lang="en-US" sz="1000" b="0" i="0" u="none" strike="noStrike" kern="1200" dirty="0" smtClean="0">
                <a:solidFill>
                  <a:schemeClr val="tx1"/>
                </a:solidFill>
                <a:effectLst/>
                <a:latin typeface="+mn-lt"/>
                <a:ea typeface="+mn-ea"/>
                <a:cs typeface="+mn-cs"/>
              </a:rPr>
              <a:t>ESM</a:t>
            </a:r>
            <a:r>
              <a:rPr lang="en-US" dirty="0" smtClean="0"/>
              <a:t>, Receiver, and </a:t>
            </a:r>
            <a:r>
              <a:rPr lang="en-US" sz="1000" b="0" i="0" u="none" strike="noStrike" kern="1200" dirty="0" smtClean="0">
                <a:solidFill>
                  <a:schemeClr val="tx1"/>
                </a:solidFill>
                <a:effectLst/>
                <a:latin typeface="+mn-lt"/>
                <a:ea typeface="+mn-ea"/>
                <a:cs typeface="+mn-cs"/>
              </a:rPr>
              <a:t>IPS</a:t>
            </a:r>
            <a:r>
              <a:rPr lang="en-US" dirty="0" smtClean="0"/>
              <a:t> health information, and </a:t>
            </a:r>
            <a:r>
              <a:rPr lang="en-US" sz="1000" b="0" i="0" u="none" strike="noStrike" kern="1200" dirty="0" smtClean="0">
                <a:solidFill>
                  <a:schemeClr val="tx1"/>
                </a:solidFill>
                <a:effectLst/>
                <a:latin typeface="+mn-lt"/>
                <a:ea typeface="+mn-ea"/>
                <a:cs typeface="+mn-cs"/>
              </a:rPr>
              <a:t>SNMP</a:t>
            </a:r>
            <a:r>
              <a:rPr lang="en-US" dirty="0" smtClean="0"/>
              <a:t>v3 traps can be sent to an </a:t>
            </a:r>
            <a:r>
              <a:rPr lang="en-US" sz="1000" b="0" i="0" u="none" strike="noStrike" kern="1200" dirty="0" smtClean="0">
                <a:solidFill>
                  <a:schemeClr val="tx1"/>
                </a:solidFill>
                <a:effectLst/>
                <a:latin typeface="+mn-lt"/>
                <a:ea typeface="+mn-ea"/>
                <a:cs typeface="+mn-cs"/>
              </a:rPr>
              <a:t>ESM</a:t>
            </a:r>
            <a:r>
              <a:rPr lang="en-US" dirty="0" smtClean="0"/>
              <a:t> to add to the blacklist of one or more of its managed </a:t>
            </a:r>
            <a:r>
              <a:rPr lang="en-US" sz="1000" b="0" i="0" u="none" strike="noStrike" kern="1200" dirty="0" smtClean="0">
                <a:solidFill>
                  <a:schemeClr val="tx1"/>
                </a:solidFill>
                <a:effectLst/>
                <a:latin typeface="+mn-lt"/>
                <a:ea typeface="+mn-ea"/>
                <a:cs typeface="+mn-cs"/>
              </a:rPr>
              <a:t>IPS</a:t>
            </a:r>
            <a:r>
              <a:rPr lang="en-US" dirty="0" smtClean="0"/>
              <a:t> devices. All McAfee appliances can also be configured to send link up/down traps and warm/cold boot traps to one or more destinations of your choosing. </a:t>
            </a:r>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57324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You can view the specific events on any device by selecting the System Log option at any time. </a:t>
            </a:r>
            <a:r>
              <a:rPr lang="en-US" baseline="0" dirty="0" smtClean="0"/>
              <a:t> </a:t>
            </a:r>
            <a:r>
              <a:rPr lang="en-US" sz="1000" kern="1200" dirty="0" smtClean="0">
                <a:solidFill>
                  <a:schemeClr val="tx1"/>
                </a:solidFill>
                <a:effectLst/>
                <a:latin typeface="+mn-lt"/>
                <a:ea typeface="+mn-ea"/>
                <a:cs typeface="+mn-cs"/>
              </a:rPr>
              <a:t>The </a:t>
            </a:r>
            <a:r>
              <a:rPr lang="en-US" i="1" dirty="0" smtClean="0">
                <a:effectLst/>
              </a:rPr>
              <a:t>Event Count</a:t>
            </a:r>
            <a:r>
              <a:rPr lang="en-US" sz="1000" kern="1200" dirty="0" smtClean="0">
                <a:solidFill>
                  <a:schemeClr val="tx1"/>
                </a:solidFill>
                <a:effectLst/>
                <a:latin typeface="+mn-lt"/>
                <a:ea typeface="+mn-ea"/>
                <a:cs typeface="+mn-cs"/>
              </a:rPr>
              <a:t> is the total number of events that have been logged on the </a:t>
            </a:r>
            <a:r>
              <a:rPr lang="en-US" sz="1000" b="0" i="0" u="none" strike="noStrike" kern="1200" dirty="0" smtClean="0">
                <a:solidFill>
                  <a:schemeClr val="tx1"/>
                </a:solidFill>
                <a:effectLst/>
                <a:latin typeface="+mn-lt"/>
                <a:ea typeface="+mn-ea"/>
                <a:cs typeface="+mn-cs"/>
              </a:rPr>
              <a:t>ESM</a:t>
            </a:r>
            <a:r>
              <a:rPr lang="en-US" sz="1000" kern="1200" dirty="0" smtClean="0">
                <a:solidFill>
                  <a:schemeClr val="tx1"/>
                </a:solidFill>
                <a:effectLst/>
                <a:latin typeface="+mn-lt"/>
                <a:ea typeface="+mn-ea"/>
                <a:cs typeface="+mn-cs"/>
              </a:rPr>
              <a:t>. The </a:t>
            </a:r>
            <a:r>
              <a:rPr lang="en-US" i="1" dirty="0" smtClean="0">
                <a:effectLst/>
              </a:rPr>
              <a:t>First Event</a:t>
            </a:r>
            <a:r>
              <a:rPr lang="en-US" sz="1000" kern="1200" dirty="0" smtClean="0">
                <a:solidFill>
                  <a:schemeClr val="tx1"/>
                </a:solidFill>
                <a:effectLst/>
                <a:latin typeface="+mn-lt"/>
                <a:ea typeface="+mn-ea"/>
                <a:cs typeface="+mn-cs"/>
              </a:rPr>
              <a:t> is the date and time the first log event took place and the </a:t>
            </a:r>
            <a:r>
              <a:rPr lang="en-US" i="1" dirty="0" smtClean="0">
                <a:effectLst/>
              </a:rPr>
              <a:t>Last Event</a:t>
            </a:r>
            <a:r>
              <a:rPr lang="en-US" sz="1000" kern="1200" dirty="0" smtClean="0">
                <a:solidFill>
                  <a:schemeClr val="tx1"/>
                </a:solidFill>
                <a:effectLst/>
                <a:latin typeface="+mn-lt"/>
                <a:ea typeface="+mn-ea"/>
                <a:cs typeface="+mn-cs"/>
              </a:rPr>
              <a:t> is the date and time the last log event took place.</a:t>
            </a:r>
            <a:endParaRPr lang="en-US" dirty="0" smtClean="0">
              <a:effectLst/>
            </a:endParaRPr>
          </a:p>
          <a:p>
            <a:endParaRPr lang="en-US" dirty="0" smtClean="0"/>
          </a:p>
          <a:p>
            <a:r>
              <a:rPr lang="en-US" dirty="0" smtClean="0"/>
              <a:t>To view events for a specific time range:</a:t>
            </a:r>
          </a:p>
          <a:p>
            <a:pPr marL="567225" lvl="1" indent="-224325">
              <a:buAutoNum type="arabicPeriod"/>
            </a:pPr>
            <a:r>
              <a:rPr lang="en-US" dirty="0" smtClean="0"/>
              <a:t>Select the start and end time for the range you would like to view.</a:t>
            </a:r>
          </a:p>
          <a:p>
            <a:pPr marL="567225" lvl="1" indent="-224325">
              <a:buAutoNum type="arabicPeriod"/>
            </a:pPr>
            <a:r>
              <a:rPr lang="en-US" dirty="0" smtClean="0"/>
              <a:t>Click View.</a:t>
            </a:r>
          </a:p>
          <a:p>
            <a:pPr marL="567225" lvl="1" indent="-224325">
              <a:buAutoNum type="arabicPeriod"/>
            </a:pPr>
            <a:r>
              <a:rPr lang="en-US" dirty="0" smtClean="0"/>
              <a:t>This brings</a:t>
            </a:r>
            <a:r>
              <a:rPr lang="en-US" baseline="0" dirty="0" smtClean="0"/>
              <a:t> up the event view, which shows the events for the selected time range</a:t>
            </a:r>
          </a:p>
          <a:p>
            <a:pPr marL="567225" lvl="1" indent="-224325">
              <a:buAutoNum type="arabicPeriod"/>
            </a:pPr>
            <a:r>
              <a:rPr lang="en-US" baseline="0" dirty="0" smtClean="0"/>
              <a:t>You can filter the events on a various set of criteria by selecting the filter icon, and adding the appropriate filters.</a:t>
            </a:r>
          </a:p>
          <a:p>
            <a:pPr marL="567225" lvl="1" indent="-224325">
              <a:buAutoNum type="arabicPeriod"/>
            </a:pPr>
            <a:r>
              <a:rPr lang="en-US" baseline="0" dirty="0" smtClean="0"/>
              <a:t>You can also export the event log to a file for further analysis.</a:t>
            </a:r>
            <a:endParaRPr lang="en-US" dirty="0" smtClean="0"/>
          </a:p>
          <a:p>
            <a:pPr marL="0" lvl="0" indent="-114300">
              <a:buNone/>
            </a:pPr>
            <a:endParaRPr lang="en-US" dirty="0"/>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57324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system administrator is the only user that has access to all areas of the system, including the Users and Groups area.</a:t>
            </a:r>
            <a:r>
              <a:rPr lang="en-US" baseline="0" dirty="0" smtClean="0"/>
              <a:t> </a:t>
            </a:r>
            <a:r>
              <a:rPr lang="en-US" dirty="0" smtClean="0">
                <a:effectLst/>
              </a:rPr>
              <a:t>Users and groups must be added to the system to have access to the </a:t>
            </a:r>
            <a:r>
              <a:rPr lang="en-US" sz="1000" b="0" i="0" u="none" strike="noStrike" kern="1200" dirty="0" smtClean="0">
                <a:solidFill>
                  <a:schemeClr val="tx1"/>
                </a:solidFill>
                <a:effectLst/>
                <a:latin typeface="+mn-lt"/>
                <a:ea typeface="+mn-ea"/>
                <a:cs typeface="+mn-cs"/>
              </a:rPr>
              <a:t>ESMI</a:t>
            </a:r>
            <a:r>
              <a:rPr lang="en-US" dirty="0" smtClean="0">
                <a:effectLst/>
              </a:rPr>
              <a:t>, its devices, its policies, and their associated privileges. </a:t>
            </a:r>
          </a:p>
          <a:p>
            <a:endParaRPr lang="en-US" dirty="0" smtClean="0">
              <a:effectLst/>
            </a:endParaRPr>
          </a:p>
          <a:p>
            <a:r>
              <a:rPr lang="en-US" dirty="0" smtClean="0">
                <a:effectLst/>
              </a:rPr>
              <a:t>To access the </a:t>
            </a:r>
            <a:r>
              <a:rPr lang="en-US" i="1" dirty="0" smtClean="0">
                <a:effectLst/>
              </a:rPr>
              <a:t>Users and Groups</a:t>
            </a:r>
            <a:r>
              <a:rPr lang="en-US" dirty="0" smtClean="0">
                <a:effectLst/>
              </a:rPr>
              <a:t> screen, do the following:</a:t>
            </a:r>
          </a:p>
          <a:p>
            <a:pPr marL="228600" lvl="1" indent="0">
              <a:buNone/>
            </a:pPr>
            <a:r>
              <a:rPr lang="en-US" sz="1000" kern="1200" dirty="0" smtClean="0">
                <a:solidFill>
                  <a:schemeClr val="tx1"/>
                </a:solidFill>
                <a:effectLst/>
                <a:latin typeface="+mn-lt"/>
                <a:ea typeface="+mn-ea"/>
                <a:cs typeface="+mn-cs"/>
              </a:rPr>
              <a:t>1. </a:t>
            </a:r>
            <a:r>
              <a:rPr lang="en-US" sz="1000" kern="1200" baseline="0" dirty="0" smtClean="0">
                <a:solidFill>
                  <a:schemeClr val="tx1"/>
                </a:solidFill>
                <a:effectLst/>
                <a:latin typeface="+mn-lt"/>
                <a:ea typeface="+mn-ea"/>
                <a:cs typeface="+mn-cs"/>
              </a:rPr>
              <a:t> </a:t>
            </a:r>
            <a:r>
              <a:rPr lang="en-US" dirty="0" smtClean="0">
                <a:effectLst/>
              </a:rPr>
              <a:t>Access the </a:t>
            </a:r>
            <a:r>
              <a:rPr lang="en-US" i="1" dirty="0" smtClean="0">
                <a:effectLst/>
              </a:rPr>
              <a:t>System Information</a:t>
            </a:r>
            <a:r>
              <a:rPr lang="en-US" dirty="0" smtClean="0">
                <a:effectLst/>
              </a:rPr>
              <a:t> screen by clicking on the </a:t>
            </a:r>
            <a:r>
              <a:rPr lang="en-US" i="1" dirty="0" smtClean="0">
                <a:effectLst/>
              </a:rPr>
              <a:t>System</a:t>
            </a:r>
            <a:r>
              <a:rPr lang="en-US" dirty="0" smtClean="0">
                <a:effectLst/>
              </a:rPr>
              <a:t> node in the </a:t>
            </a:r>
            <a:r>
              <a:rPr lang="en-US" i="1" dirty="0" smtClean="0">
                <a:effectLst/>
              </a:rPr>
              <a:t>System Navigation Tree</a:t>
            </a:r>
            <a:r>
              <a:rPr lang="en-US" dirty="0" smtClean="0">
                <a:effectLst/>
              </a:rPr>
              <a:t> and on the </a:t>
            </a:r>
            <a:r>
              <a:rPr lang="en-US" i="1" dirty="0" smtClean="0">
                <a:effectLst/>
              </a:rPr>
              <a:t>Properties</a:t>
            </a:r>
            <a:r>
              <a:rPr lang="en-US" dirty="0" smtClean="0">
                <a:effectLst/>
              </a:rPr>
              <a:t> icon in the </a:t>
            </a:r>
            <a:r>
              <a:rPr lang="en-US" i="1" dirty="0" smtClean="0">
                <a:effectLst/>
              </a:rPr>
              <a:t>Actions Toolbar</a:t>
            </a:r>
            <a:r>
              <a:rPr lang="en-US" dirty="0" smtClean="0">
                <a:effectLst/>
              </a:rPr>
              <a:t>.        </a:t>
            </a:r>
          </a:p>
          <a:p>
            <a:pPr marL="228600" lvl="1" indent="0">
              <a:buNone/>
            </a:pPr>
            <a:r>
              <a:rPr lang="en-US" kern="1200" dirty="0" smtClean="0">
                <a:solidFill>
                  <a:schemeClr val="tx1"/>
                </a:solidFill>
                <a:effectLst/>
                <a:latin typeface="+mn-lt"/>
                <a:ea typeface="+mn-ea"/>
                <a:cs typeface="+mn-cs"/>
              </a:rPr>
              <a:t>2.</a:t>
            </a:r>
            <a:r>
              <a:rPr lang="en-US" kern="1200" baseline="0" dirty="0" smtClean="0">
                <a:solidFill>
                  <a:schemeClr val="tx1"/>
                </a:solidFill>
                <a:effectLst/>
                <a:latin typeface="+mn-lt"/>
                <a:ea typeface="+mn-ea"/>
                <a:cs typeface="+mn-cs"/>
              </a:rPr>
              <a:t> </a:t>
            </a:r>
            <a:r>
              <a:rPr lang="en-US" dirty="0" smtClean="0">
                <a:effectLst/>
              </a:rPr>
              <a:t>Click on </a:t>
            </a:r>
            <a:r>
              <a:rPr lang="en-US" i="1" dirty="0" smtClean="0">
                <a:effectLst/>
              </a:rPr>
              <a:t>Users and Groups</a:t>
            </a:r>
            <a:r>
              <a:rPr lang="en-US" dirty="0" smtClean="0">
                <a:effectLst/>
              </a:rPr>
              <a:t> on the </a:t>
            </a:r>
            <a:r>
              <a:rPr lang="en-US" i="1" dirty="0" smtClean="0">
                <a:effectLst/>
              </a:rPr>
              <a:t>System Properties </a:t>
            </a:r>
            <a:r>
              <a:rPr lang="en-US" dirty="0" smtClean="0">
                <a:effectLst/>
              </a:rPr>
              <a:t>screen. The </a:t>
            </a:r>
            <a:r>
              <a:rPr lang="en-US" i="1" dirty="0" smtClean="0">
                <a:effectLst/>
              </a:rPr>
              <a:t>Enter Password</a:t>
            </a:r>
            <a:r>
              <a:rPr lang="en-US" dirty="0" smtClean="0">
                <a:effectLst/>
              </a:rPr>
              <a:t> dialog appears.</a:t>
            </a:r>
          </a:p>
          <a:p>
            <a:pPr marL="228600" lvl="1" indent="0">
              <a:buNone/>
            </a:pPr>
            <a:r>
              <a:rPr lang="en-US" sz="1000" kern="1200" dirty="0" smtClean="0">
                <a:solidFill>
                  <a:schemeClr val="tx1"/>
                </a:solidFill>
                <a:effectLst/>
                <a:latin typeface="+mn-lt"/>
                <a:ea typeface="+mn-ea"/>
                <a:cs typeface="+mn-cs"/>
              </a:rPr>
              <a:t>3. </a:t>
            </a:r>
            <a:r>
              <a:rPr lang="en-US" dirty="0" smtClean="0">
                <a:effectLst/>
              </a:rPr>
              <a:t>Enter the system administrator's password and click </a:t>
            </a:r>
            <a:r>
              <a:rPr lang="en-US" i="1" dirty="0" smtClean="0">
                <a:effectLst/>
              </a:rPr>
              <a:t>OK</a:t>
            </a:r>
            <a:r>
              <a:rPr lang="en-US" dirty="0" smtClean="0">
                <a:effectLst/>
              </a:rPr>
              <a:t>. The </a:t>
            </a:r>
            <a:r>
              <a:rPr lang="en-US" i="1" dirty="0" smtClean="0">
                <a:effectLst/>
              </a:rPr>
              <a:t>Users and Groups</a:t>
            </a:r>
            <a:r>
              <a:rPr lang="en-US" dirty="0" smtClean="0">
                <a:effectLst/>
              </a:rPr>
              <a:t> dialog will open</a:t>
            </a:r>
            <a:r>
              <a:rPr lang="en-US" sz="1000" kern="1200" dirty="0" smtClean="0">
                <a:solidFill>
                  <a:schemeClr val="tx1"/>
                </a:solidFill>
                <a:effectLst/>
                <a:latin typeface="+mn-lt"/>
                <a:ea typeface="+mn-ea"/>
                <a:cs typeface="+mn-cs"/>
              </a:rPr>
              <a:t>.</a:t>
            </a:r>
            <a:endParaRPr lang="en-US" dirty="0" smtClean="0">
              <a:effectLst/>
            </a:endParaRPr>
          </a:p>
          <a:p>
            <a:pPr marL="0" lvl="0" indent="-114300">
              <a:buNone/>
            </a:pPr>
            <a:endParaRPr lang="en-US" dirty="0"/>
          </a:p>
        </p:txBody>
      </p:sp>
      <p:sp>
        <p:nvSpPr>
          <p:cNvPr id="5"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57324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Once you have selected either add, or edit user, the following screen will appear. If you selected</a:t>
            </a:r>
            <a:r>
              <a:rPr lang="en-US" baseline="0" dirty="0" smtClean="0"/>
              <a:t> edit, the screen will be pre-populated with the user information for that user, otherwise for adding a user, the screen will be blank as above. The fields, in order are:</a:t>
            </a:r>
          </a:p>
          <a:p>
            <a:endParaRPr lang="en-US" baseline="0" dirty="0" smtClean="0"/>
          </a:p>
          <a:p>
            <a:r>
              <a:rPr lang="en-US" b="1" baseline="0" dirty="0" smtClean="0"/>
              <a:t>Username</a:t>
            </a:r>
            <a:r>
              <a:rPr lang="en-US" baseline="0" dirty="0" smtClean="0"/>
              <a:t> – The username assigned to the user.</a:t>
            </a:r>
          </a:p>
          <a:p>
            <a:r>
              <a:rPr lang="en-US" b="1" baseline="0" dirty="0" smtClean="0"/>
              <a:t>User Alias </a:t>
            </a:r>
            <a:r>
              <a:rPr lang="en-US" baseline="0" dirty="0" smtClean="0"/>
              <a:t>– The alias (full name) of the user.</a:t>
            </a:r>
          </a:p>
          <a:p>
            <a:r>
              <a:rPr lang="en-US" b="1" baseline="0" dirty="0" smtClean="0"/>
              <a:t>Password </a:t>
            </a:r>
            <a:r>
              <a:rPr lang="en-US" baseline="0" dirty="0" smtClean="0"/>
              <a:t>– Set the users initial password or reset the password of an existing user. If you selected edit user, there will be an option to delete the current password as well.</a:t>
            </a:r>
          </a:p>
          <a:p>
            <a:r>
              <a:rPr lang="en-US" b="1" baseline="0" dirty="0" smtClean="0"/>
              <a:t>Administrator Rights </a:t>
            </a:r>
            <a:r>
              <a:rPr lang="en-US" baseline="0" dirty="0" smtClean="0"/>
              <a:t>– This will give the user full administrator rights for the system.</a:t>
            </a:r>
          </a:p>
          <a:p>
            <a:r>
              <a:rPr lang="en-US" b="1" baseline="0" dirty="0" smtClean="0"/>
              <a:t>Disable Account </a:t>
            </a:r>
            <a:r>
              <a:rPr lang="en-US" baseline="0" dirty="0" smtClean="0"/>
              <a:t>– Disable this account, with an options once performed to re-enable later.</a:t>
            </a:r>
          </a:p>
          <a:p>
            <a:r>
              <a:rPr lang="en-US" b="1" baseline="0" dirty="0" smtClean="0"/>
              <a:t>Email Address </a:t>
            </a:r>
            <a:r>
              <a:rPr lang="en-US" baseline="0" dirty="0" smtClean="0"/>
              <a:t>– The email address of the user. It will pre-populate for reports and notifications.</a:t>
            </a:r>
          </a:p>
          <a:p>
            <a:r>
              <a:rPr lang="en-US" b="1" baseline="0" dirty="0" smtClean="0"/>
              <a:t>User is a Member of </a:t>
            </a:r>
            <a:r>
              <a:rPr lang="en-US" baseline="0" dirty="0" smtClean="0"/>
              <a:t>– The groups the user can be assigned to, or is assigned to. Simply select or de-select these groups to control privileges.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538865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Selecting</a:t>
            </a:r>
            <a:r>
              <a:rPr lang="en-US" baseline="0" dirty="0" smtClean="0"/>
              <a:t> Add or Edit Group will show the Group Policy screen where you can either modify an existing group or create a new group. </a:t>
            </a:r>
          </a:p>
          <a:p>
            <a:endParaRPr lang="en-US" baseline="0" dirty="0" smtClean="0"/>
          </a:p>
          <a:p>
            <a:r>
              <a:rPr lang="en-US" b="1" baseline="0" dirty="0" smtClean="0"/>
              <a:t>Name and Description – </a:t>
            </a:r>
            <a:r>
              <a:rPr lang="en-US" b="0" baseline="0" dirty="0" smtClean="0"/>
              <a:t>This is the name of the group and a brief description.</a:t>
            </a:r>
          </a:p>
          <a:p>
            <a:r>
              <a:rPr lang="en-US" b="1" baseline="0" dirty="0" smtClean="0"/>
              <a:t>Users </a:t>
            </a:r>
            <a:r>
              <a:rPr lang="en-US" b="0" baseline="0" dirty="0" smtClean="0"/>
              <a:t>– A list of users that either belong to the group, or can be assigned to a new group.</a:t>
            </a:r>
          </a:p>
          <a:p>
            <a:r>
              <a:rPr lang="en-US" b="1" baseline="0" dirty="0" smtClean="0"/>
              <a:t>IP Address Filters</a:t>
            </a:r>
            <a:r>
              <a:rPr lang="en-US" b="0" baseline="0" dirty="0" smtClean="0"/>
              <a:t> – </a:t>
            </a:r>
            <a:r>
              <a:rPr lang="en-US" dirty="0" smtClean="0"/>
              <a:t>These filters will limit the data that a user sees when executing reports or when a user is selected as a notification recipient.</a:t>
            </a:r>
          </a:p>
          <a:p>
            <a:r>
              <a:rPr lang="en-US" b="1" dirty="0" smtClean="0"/>
              <a:t>Zones </a:t>
            </a:r>
            <a:r>
              <a:rPr lang="en-US" b="0" dirty="0" smtClean="0"/>
              <a:t>– Limits</a:t>
            </a:r>
            <a:r>
              <a:rPr lang="en-US" b="0" baseline="0" dirty="0" smtClean="0"/>
              <a:t> data that a user sees based on devices assigned to zones.</a:t>
            </a:r>
          </a:p>
          <a:p>
            <a:r>
              <a:rPr lang="en-US" b="1" baseline="0" dirty="0" smtClean="0"/>
              <a:t>Devices</a:t>
            </a:r>
            <a:r>
              <a:rPr lang="en-US" b="0" baseline="0" dirty="0" smtClean="0"/>
              <a:t> – Controls what devices a user in this group has access to.</a:t>
            </a:r>
          </a:p>
          <a:p>
            <a:r>
              <a:rPr lang="en-US" b="1" dirty="0" smtClean="0"/>
              <a:t>Notifications</a:t>
            </a:r>
            <a:r>
              <a:rPr lang="en-US" b="1" baseline="0" dirty="0" smtClean="0"/>
              <a:t> </a:t>
            </a:r>
            <a:r>
              <a:rPr lang="en-US" b="0" baseline="0" dirty="0" smtClean="0"/>
              <a:t>– Controls what notifications the users in the group can view or modify.</a:t>
            </a:r>
          </a:p>
          <a:p>
            <a:r>
              <a:rPr lang="en-US" b="1" baseline="0" dirty="0" smtClean="0"/>
              <a:t>Reports – </a:t>
            </a:r>
            <a:r>
              <a:rPr lang="en-US" b="0" baseline="0" dirty="0" smtClean="0"/>
              <a:t>Controls what reports the users in the group have access to.</a:t>
            </a:r>
            <a:endParaRPr lang="en-US" b="1"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11840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57184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26507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baseline="0" dirty="0" smtClean="0"/>
              <a:t>Sync</a:t>
            </a:r>
            <a:r>
              <a:rPr lang="en-US" baseline="0" dirty="0" smtClean="0"/>
              <a:t> - This option syncs the Receiver clock with the time of the ESM, so that both devices are using the same time.	</a:t>
            </a:r>
          </a:p>
          <a:p>
            <a:endParaRPr lang="en-US" baseline="0" dirty="0" smtClean="0"/>
          </a:p>
          <a:p>
            <a:r>
              <a:rPr lang="en-US" b="1" baseline="0" dirty="0" smtClean="0"/>
              <a:t>FIPS Self Test </a:t>
            </a:r>
            <a:r>
              <a:rPr lang="en-US" baseline="0" dirty="0" smtClean="0"/>
              <a:t>- If the system is operating in FIPS mode, the Receiver Properties dialog will include the FIPS Self Test button. When you click on this button, the FIPS power-on self tests are run. They test the integrity of the algorithms used within the crypto-executable. If the test is successful, the Status field below will change to "FIPS OK." If the test fails, the Status field below will change to "FIPS Self test failed!." When this happens, a red flag will appear next to the device name in the system navigation tree. The FIPS self-test audit log information can viewed in the Message log.	</a:t>
            </a:r>
          </a:p>
          <a:p>
            <a:endParaRPr lang="en-US" baseline="0" dirty="0" smtClean="0"/>
          </a:p>
          <a:p>
            <a:r>
              <a:rPr lang="en-US" b="1" baseline="0" dirty="0" smtClean="0"/>
              <a:t>FIPS Identity Token </a:t>
            </a:r>
            <a:r>
              <a:rPr lang="en-US" baseline="0" dirty="0" smtClean="0"/>
              <a:t>- The value shown below is the identity token used during the power-up software integrity testing required by FIPS 140-2. 	</a:t>
            </a:r>
          </a:p>
          <a:p>
            <a:endParaRPr lang="en-US" baseline="0" dirty="0" smtClean="0"/>
          </a:p>
          <a:p>
            <a:r>
              <a:rPr lang="en-US" b="1" baseline="0" dirty="0" smtClean="0"/>
              <a:t>Zone</a:t>
            </a:r>
            <a:r>
              <a:rPr lang="en-US" baseline="0" dirty="0" smtClean="0"/>
              <a:t> - Will show the zone to which the device has been assigned if it has been assigned to one. If you click on Zone, the Zone Policy Manager dialog will open allowing you to add zones to which you can assign devices and data sources. Refer to the Zone Management section for details.</a:t>
            </a:r>
          </a:p>
          <a:p>
            <a:endParaRPr lang="en-US" baseline="0" dirty="0" smtClean="0"/>
          </a:p>
          <a:p>
            <a:r>
              <a:rPr lang="en-US" b="1" baseline="0" dirty="0" smtClean="0"/>
              <a:t>Policy</a:t>
            </a:r>
            <a:r>
              <a:rPr lang="en-US" baseline="0" dirty="0" smtClean="0"/>
              <a:t> - You will see the current state of the Receiver’s policy. Clicking Policy will allow you to access the Policy Editor for this device. </a:t>
            </a:r>
          </a:p>
          <a:p>
            <a:endParaRPr lang="en-US" baseline="0" dirty="0" smtClean="0"/>
          </a:p>
          <a:p>
            <a:r>
              <a:rPr lang="en-US" b="1" baseline="0" dirty="0" smtClean="0"/>
              <a:t>Status</a:t>
            </a:r>
            <a:r>
              <a:rPr lang="en-US" baseline="0" dirty="0" smtClean="0"/>
              <a:t> - This field displays the status of the processes on the Receiver as well as the FIPS status after running a FIPS self test.</a:t>
            </a:r>
          </a:p>
          <a:p>
            <a:endParaRPr lang="en-US" baseline="0" dirty="0" smtClean="0"/>
          </a:p>
          <a:p>
            <a:r>
              <a:rPr lang="en-US" i="1" dirty="0" smtClean="0"/>
              <a:t>Continued on next page</a:t>
            </a:r>
            <a:endParaRPr lang="en-US" i="1" baseline="0" dirty="0" smtClean="0"/>
          </a:p>
          <a:p>
            <a:endParaRPr lang="en-US" baseline="0" dirty="0" smtClean="0"/>
          </a:p>
          <a:p>
            <a:endParaRPr lang="en-US" baseline="0" dirty="0" smtClean="0"/>
          </a:p>
          <a:p>
            <a:endParaRPr lang="en-US" baseline="0"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976135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r>
              <a:rPr lang="en-US" b="1" dirty="0"/>
              <a:t>Start</a:t>
            </a:r>
            <a:r>
              <a:rPr lang="en-US" dirty="0"/>
              <a:t> - This option starts the Receiver’s flow collection, firewall, and data source feed collection. This operation has no effect if the Receiver is already operating normally.</a:t>
            </a:r>
          </a:p>
          <a:p>
            <a:endParaRPr lang="en-US" dirty="0"/>
          </a:p>
          <a:p>
            <a:r>
              <a:rPr lang="en-US" b="1" dirty="0"/>
              <a:t>Stop </a:t>
            </a:r>
            <a:r>
              <a:rPr lang="en-US" dirty="0"/>
              <a:t>- This option stops the Receiver. It does not shut down the device but only halts the collection of data source and flow information. It is recommended that the device not be stopped except in unusual circumstances. Performing this operation will stop the flow of all traffic through the Receiver device.</a:t>
            </a:r>
          </a:p>
          <a:p>
            <a:endParaRPr lang="en-US" dirty="0"/>
          </a:p>
          <a:p>
            <a:r>
              <a:rPr lang="en-US" b="1" dirty="0"/>
              <a:t>Reboot</a:t>
            </a:r>
            <a:r>
              <a:rPr lang="en-US" dirty="0"/>
              <a:t> - This option allows you to reboot the Receiver.</a:t>
            </a:r>
          </a:p>
          <a:p>
            <a:endParaRPr lang="en-US" dirty="0"/>
          </a:p>
          <a:p>
            <a:r>
              <a:rPr lang="en-US" b="1" dirty="0"/>
              <a:t>Refresh</a:t>
            </a:r>
            <a:r>
              <a:rPr lang="en-US" dirty="0"/>
              <a:t> - The Refresh button will reload all the information displayed on this screen.</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43381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effectLst/>
              </a:rPr>
              <a:t>To make changes to the Name, System Name or Description fields, enter the new information then click on Apply to save changes and remain in the Properties dialog, or click OK to save the changes and close the Properties dialog. </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759960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To make connection changes, follow the steps below.</a:t>
            </a:r>
          </a:p>
          <a:p>
            <a:pPr marL="228600" lvl="1" indent="0">
              <a:buNone/>
            </a:pPr>
            <a:r>
              <a:rPr lang="en-US" sz="1000" kern="1200" dirty="0" smtClean="0">
                <a:solidFill>
                  <a:schemeClr val="tx1"/>
                </a:solidFill>
                <a:effectLst/>
                <a:latin typeface="+mn-lt"/>
                <a:ea typeface="+mn-ea"/>
                <a:cs typeface="+mn-cs"/>
              </a:rPr>
              <a:t>1.</a:t>
            </a:r>
            <a:r>
              <a:rPr lang="en-US" dirty="0" smtClean="0">
                <a:effectLst/>
              </a:rPr>
              <a:t>Highlight the Receiver's node on the </a:t>
            </a:r>
            <a:r>
              <a:rPr lang="en-US" i="1" dirty="0" smtClean="0">
                <a:effectLst/>
              </a:rPr>
              <a:t>System Navigation Tree</a:t>
            </a:r>
            <a:r>
              <a:rPr lang="en-US" dirty="0" smtClean="0">
                <a:effectLst/>
              </a:rPr>
              <a:t>.</a:t>
            </a:r>
          </a:p>
          <a:p>
            <a:pPr marL="228600" lvl="1" indent="0">
              <a:buNone/>
            </a:pPr>
            <a:r>
              <a:rPr lang="en-US" sz="1000" kern="1200" dirty="0" smtClean="0">
                <a:solidFill>
                  <a:schemeClr val="tx1"/>
                </a:solidFill>
                <a:effectLst/>
                <a:latin typeface="+mn-lt"/>
                <a:ea typeface="+mn-ea"/>
                <a:cs typeface="+mn-cs"/>
              </a:rPr>
              <a:t>2.</a:t>
            </a:r>
            <a:r>
              <a:rPr lang="en-US" dirty="0" smtClean="0">
                <a:effectLst/>
              </a:rPr>
              <a:t>Click on the </a:t>
            </a:r>
            <a:r>
              <a:rPr lang="en-US" i="1" dirty="0" smtClean="0">
                <a:effectLst/>
              </a:rPr>
              <a:t>Properties</a:t>
            </a:r>
            <a:r>
              <a:rPr lang="en-US" dirty="0" smtClean="0">
                <a:effectLst/>
              </a:rPr>
              <a:t> icon in the </a:t>
            </a:r>
            <a:r>
              <a:rPr lang="en-US" i="1" dirty="0" smtClean="0">
                <a:effectLst/>
              </a:rPr>
              <a:t>Actions Toolbar</a:t>
            </a:r>
            <a:r>
              <a:rPr lang="en-US" dirty="0" smtClean="0">
                <a:effectLst/>
              </a:rPr>
              <a:t>. The </a:t>
            </a:r>
            <a:r>
              <a:rPr lang="en-US" i="1" dirty="0" smtClean="0">
                <a:effectLst/>
              </a:rPr>
              <a:t>Receiver Properties</a:t>
            </a:r>
            <a:r>
              <a:rPr lang="en-US" dirty="0" smtClean="0">
                <a:effectLst/>
              </a:rPr>
              <a:t> dialog will open.</a:t>
            </a:r>
          </a:p>
          <a:p>
            <a:pPr marL="228600" lvl="1" indent="0">
              <a:buNone/>
            </a:pPr>
            <a:r>
              <a:rPr lang="en-US" sz="1000" kern="1200" dirty="0" smtClean="0">
                <a:solidFill>
                  <a:schemeClr val="tx1"/>
                </a:solidFill>
                <a:effectLst/>
                <a:latin typeface="+mn-lt"/>
                <a:ea typeface="+mn-ea"/>
                <a:cs typeface="+mn-cs"/>
              </a:rPr>
              <a:t>3.</a:t>
            </a:r>
            <a:r>
              <a:rPr lang="en-US" dirty="0" smtClean="0">
                <a:effectLst/>
              </a:rPr>
              <a:t>Click on the </a:t>
            </a:r>
            <a:r>
              <a:rPr lang="en-US" i="1" dirty="0" smtClean="0">
                <a:effectLst/>
              </a:rPr>
              <a:t>Connection</a:t>
            </a:r>
            <a:r>
              <a:rPr lang="en-US" dirty="0" smtClean="0">
                <a:effectLst/>
              </a:rPr>
              <a:t> option on the </a:t>
            </a:r>
            <a:r>
              <a:rPr lang="en-US" i="1" dirty="0" smtClean="0">
                <a:effectLst/>
              </a:rPr>
              <a:t>Receiver Properties</a:t>
            </a:r>
            <a:r>
              <a:rPr lang="en-US" dirty="0" smtClean="0">
                <a:effectLst/>
              </a:rPr>
              <a:t> screen. The </a:t>
            </a:r>
            <a:r>
              <a:rPr lang="en-US" i="1" dirty="0" smtClean="0">
                <a:effectLst/>
              </a:rPr>
              <a:t>Connection</a:t>
            </a:r>
            <a:r>
              <a:rPr lang="en-US" dirty="0" smtClean="0">
                <a:effectLst/>
              </a:rPr>
              <a:t> dialog will open.</a:t>
            </a:r>
          </a:p>
          <a:p>
            <a:pPr marL="228600" lvl="1" indent="0">
              <a:buNone/>
            </a:pPr>
            <a:r>
              <a:rPr lang="en-US" sz="1000" kern="1200" dirty="0" smtClean="0">
                <a:solidFill>
                  <a:schemeClr val="tx1"/>
                </a:solidFill>
                <a:effectLst/>
                <a:latin typeface="+mn-lt"/>
                <a:ea typeface="+mn-ea"/>
                <a:cs typeface="+mn-cs"/>
              </a:rPr>
              <a:t>4.</a:t>
            </a:r>
            <a:r>
              <a:rPr lang="en-US" dirty="0" smtClean="0">
                <a:effectLst/>
              </a:rPr>
              <a:t>Enter the new information in the fields provided in the </a:t>
            </a:r>
            <a:r>
              <a:rPr lang="en-US" i="1" dirty="0" smtClean="0">
                <a:effectLst/>
              </a:rPr>
              <a:t>Connection</a:t>
            </a:r>
            <a:r>
              <a:rPr lang="en-US" dirty="0" smtClean="0">
                <a:effectLst/>
              </a:rPr>
              <a:t> dialog. Below is a brief description of each setting.</a:t>
            </a:r>
          </a:p>
          <a:p>
            <a:pPr marL="457200" lvl="3" indent="0">
              <a:buNone/>
            </a:pPr>
            <a:r>
              <a:rPr lang="en-US" sz="1000" kern="1200" dirty="0" smtClean="0">
                <a:solidFill>
                  <a:schemeClr val="tx1"/>
                </a:solidFill>
                <a:effectLst/>
                <a:latin typeface="+mn-lt"/>
                <a:ea typeface="+mn-ea"/>
                <a:cs typeface="+mn-cs"/>
              </a:rPr>
              <a:t>•</a:t>
            </a:r>
            <a:r>
              <a:rPr lang="en-US" i="1" dirty="0" smtClean="0">
                <a:effectLst/>
              </a:rPr>
              <a:t>Target </a:t>
            </a:r>
            <a:r>
              <a:rPr lang="en-US" sz="1000" b="0" i="1" u="none" strike="noStrike" kern="1200" dirty="0" smtClean="0">
                <a:solidFill>
                  <a:schemeClr val="tx1"/>
                </a:solidFill>
                <a:effectLst/>
                <a:latin typeface="+mn-lt"/>
                <a:ea typeface="+mn-ea"/>
                <a:cs typeface="+mn-cs"/>
              </a:rPr>
              <a:t>IP</a:t>
            </a:r>
            <a:r>
              <a:rPr lang="en-US" i="1" dirty="0" smtClean="0">
                <a:effectLst/>
              </a:rPr>
              <a:t> Address/Name</a:t>
            </a:r>
            <a:r>
              <a:rPr lang="en-US" dirty="0" smtClean="0">
                <a:effectLst/>
              </a:rPr>
              <a:t> - Enter the </a:t>
            </a:r>
            <a:r>
              <a:rPr lang="en-US" sz="1000" b="0" i="0" u="none" strike="noStrike" kern="1200" dirty="0" smtClean="0">
                <a:solidFill>
                  <a:schemeClr val="tx1"/>
                </a:solidFill>
                <a:effectLst/>
                <a:latin typeface="+mn-lt"/>
                <a:ea typeface="+mn-ea"/>
                <a:cs typeface="+mn-cs"/>
              </a:rPr>
              <a:t>IP</a:t>
            </a:r>
            <a:r>
              <a:rPr lang="en-US" dirty="0" smtClean="0">
                <a:effectLst/>
              </a:rPr>
              <a:t> address or host name that will be used when trying to communicate with the Receiver.</a:t>
            </a:r>
          </a:p>
          <a:p>
            <a:pPr marL="458787" lvl="3" indent="0">
              <a:buNone/>
            </a:pPr>
            <a:r>
              <a:rPr lang="en-US" sz="1000" kern="1200" dirty="0" smtClean="0">
                <a:solidFill>
                  <a:schemeClr val="tx1"/>
                </a:solidFill>
                <a:effectLst/>
                <a:latin typeface="+mn-lt"/>
                <a:ea typeface="+mn-ea"/>
                <a:cs typeface="+mn-cs"/>
              </a:rPr>
              <a:t>•</a:t>
            </a:r>
            <a:r>
              <a:rPr lang="en-US" i="1" dirty="0" smtClean="0">
                <a:effectLst/>
              </a:rPr>
              <a:t>Target Port</a:t>
            </a:r>
            <a:r>
              <a:rPr lang="en-US" dirty="0" smtClean="0">
                <a:effectLst/>
              </a:rPr>
              <a:t> - The port over which communication will be attempted. The default port is 22</a:t>
            </a:r>
          </a:p>
          <a:p>
            <a:pPr marL="458787" lvl="3" indent="0">
              <a:buNone/>
            </a:pPr>
            <a:r>
              <a:rPr lang="en-US" sz="1000" kern="1200" dirty="0" smtClean="0">
                <a:solidFill>
                  <a:schemeClr val="tx1"/>
                </a:solidFill>
                <a:effectLst/>
                <a:latin typeface="+mn-lt"/>
                <a:ea typeface="+mn-ea"/>
                <a:cs typeface="+mn-cs"/>
              </a:rPr>
              <a:t>•</a:t>
            </a:r>
            <a:r>
              <a:rPr lang="en-US" i="1" dirty="0" smtClean="0">
                <a:effectLst/>
              </a:rPr>
              <a:t>Device ID</a:t>
            </a:r>
            <a:r>
              <a:rPr lang="en-US" dirty="0" smtClean="0">
                <a:effectLst/>
              </a:rPr>
              <a:t> - This is a non-editable field that will display the ID for the Receiver.</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036873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i="0" dirty="0" smtClean="0"/>
              <a:t>To view events for a specific time range, select the date and time range of the events you wish to view, by typing in the date/time value or selecting one from the calendars, then click the </a:t>
            </a:r>
            <a:r>
              <a:rPr lang="en-US" i="0" dirty="0" smtClean="0">
                <a:effectLst/>
              </a:rPr>
              <a:t>View</a:t>
            </a:r>
            <a:r>
              <a:rPr lang="en-US" i="0" dirty="0" smtClean="0"/>
              <a:t> button. </a:t>
            </a:r>
            <a:r>
              <a:rPr lang="en-US" i="0" baseline="0" dirty="0" smtClean="0"/>
              <a:t> </a:t>
            </a:r>
            <a:r>
              <a:rPr lang="en-US" i="0" dirty="0" smtClean="0"/>
              <a:t>By default, the event log time range is set to show events for the current day. The </a:t>
            </a:r>
            <a:r>
              <a:rPr lang="en-US" i="0" dirty="0" smtClean="0">
                <a:effectLst/>
              </a:rPr>
              <a:t>Device Log</a:t>
            </a:r>
            <a:r>
              <a:rPr lang="en-US" i="0" dirty="0" smtClean="0"/>
              <a:t> dialog will appear, which shows a list of all the events that have taken place within the specified time range.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858885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The options on this screen are explained in the following sections:</a:t>
            </a:r>
          </a:p>
          <a:p>
            <a:endParaRPr lang="en-US" baseline="0" dirty="0" smtClean="0"/>
          </a:p>
          <a:p>
            <a:r>
              <a:rPr lang="en-US" b="1" baseline="0" dirty="0" smtClean="0"/>
              <a:t>Interface </a:t>
            </a:r>
            <a:r>
              <a:rPr lang="en-US" b="0" baseline="0" dirty="0" smtClean="0"/>
              <a:t>– Configures how ESM and Data Sources will connect to Receiver.</a:t>
            </a:r>
          </a:p>
          <a:p>
            <a:r>
              <a:rPr lang="en-US" b="1" baseline="0" dirty="0" smtClean="0"/>
              <a:t>SNMP</a:t>
            </a:r>
            <a:r>
              <a:rPr lang="en-US" baseline="0" dirty="0" smtClean="0"/>
              <a:t> – Configures SNMP notifications for the device.</a:t>
            </a:r>
          </a:p>
          <a:p>
            <a:r>
              <a:rPr lang="en-US" b="1" baseline="0" dirty="0" smtClean="0"/>
              <a:t>Data Archival </a:t>
            </a:r>
            <a:r>
              <a:rPr lang="en-US" b="0" baseline="0" dirty="0" smtClean="0"/>
              <a:t>– C</a:t>
            </a:r>
            <a:r>
              <a:rPr lang="en-US" dirty="0" smtClean="0"/>
              <a:t>onfigures the Receiver to forward a backup of the raw data to your storage device for long-term storage.</a:t>
            </a:r>
            <a:endParaRPr lang="en-US" b="0" baseline="0" dirty="0" smtClean="0"/>
          </a:p>
          <a:p>
            <a:r>
              <a:rPr lang="en-US" b="1" baseline="0" dirty="0" smtClean="0"/>
              <a:t>NTP</a:t>
            </a:r>
            <a:r>
              <a:rPr lang="en-US" baseline="0" dirty="0" smtClean="0"/>
              <a:t> – Manage NTP settings for the device.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Sync Device </a:t>
            </a:r>
            <a:r>
              <a:rPr lang="en-US" baseline="0" dirty="0" smtClean="0"/>
              <a:t>– This will sync the Receiver with the data source settings on the ESM.</a:t>
            </a:r>
          </a:p>
          <a:p>
            <a:r>
              <a:rPr lang="en-US" b="1" baseline="0" dirty="0" smtClean="0"/>
              <a:t>Migrate DB </a:t>
            </a:r>
            <a:r>
              <a:rPr lang="en-US" baseline="0" dirty="0" smtClean="0"/>
              <a:t>– This will migrate the ELM DB to a different location. If initiated on an in use ELM, the ELM will be available for some time until completed.</a:t>
            </a:r>
          </a:p>
          <a:p>
            <a:r>
              <a:rPr lang="en-US" b="1" baseline="0" dirty="0" smtClean="0"/>
              <a:t>Compression</a:t>
            </a:r>
            <a:r>
              <a:rPr lang="en-US" baseline="0" dirty="0" smtClean="0"/>
              <a:t> – Changes the ELM compression level. Higher compression ratios result in a lower EPS for the ELM and increased search times.</a:t>
            </a:r>
          </a:p>
          <a:p>
            <a:r>
              <a:rPr lang="en-US" b="1" baseline="0" dirty="0" smtClean="0"/>
              <a:t>Full Text Index </a:t>
            </a:r>
            <a:r>
              <a:rPr lang="en-US" b="0" baseline="0" dirty="0" smtClean="0"/>
              <a:t>– Indexes the ELM logs</a:t>
            </a:r>
            <a:endParaRPr lang="en-US" b="1" baseline="0"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536856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To access this screen:</a:t>
            </a:r>
          </a:p>
          <a:p>
            <a:pPr marL="228600" lvl="1" indent="0">
              <a:buNone/>
            </a:pPr>
            <a:r>
              <a:rPr lang="en-US" sz="1000" kern="1200" dirty="0" smtClean="0">
                <a:solidFill>
                  <a:schemeClr val="tx1"/>
                </a:solidFill>
                <a:effectLst/>
                <a:latin typeface="+mn-lt"/>
                <a:ea typeface="+mn-ea"/>
                <a:cs typeface="+mn-cs"/>
              </a:rPr>
              <a:t>1. </a:t>
            </a:r>
            <a:r>
              <a:rPr lang="en-US" dirty="0" smtClean="0">
                <a:effectLst/>
              </a:rPr>
              <a:t>Select the desired Receiver on the </a:t>
            </a:r>
            <a:r>
              <a:rPr lang="en-US" i="1" dirty="0" smtClean="0">
                <a:effectLst/>
              </a:rPr>
              <a:t>System Navigation Tree.</a:t>
            </a:r>
            <a:r>
              <a:rPr lang="en-US" dirty="0" smtClean="0">
                <a:effectLst/>
              </a:rPr>
              <a:t> </a:t>
            </a:r>
          </a:p>
          <a:p>
            <a:pPr marL="228600" lvl="1" indent="0">
              <a:buNone/>
            </a:pPr>
            <a:r>
              <a:rPr lang="en-US" sz="1000" kern="1200" dirty="0" smtClean="0">
                <a:solidFill>
                  <a:schemeClr val="tx1"/>
                </a:solidFill>
                <a:effectLst/>
                <a:latin typeface="+mn-lt"/>
                <a:ea typeface="+mn-ea"/>
                <a:cs typeface="+mn-cs"/>
              </a:rPr>
              <a:t>2. </a:t>
            </a:r>
            <a:r>
              <a:rPr lang="en-US" dirty="0" smtClean="0">
                <a:effectLst/>
              </a:rPr>
              <a:t>Click on the </a:t>
            </a:r>
            <a:r>
              <a:rPr lang="en-US" i="1" dirty="0" smtClean="0">
                <a:effectLst/>
              </a:rPr>
              <a:t>Properties</a:t>
            </a:r>
            <a:r>
              <a:rPr lang="en-US" dirty="0" smtClean="0">
                <a:effectLst/>
              </a:rPr>
              <a:t> icon in the </a:t>
            </a:r>
            <a:r>
              <a:rPr lang="en-US" i="1" dirty="0" smtClean="0">
                <a:effectLst/>
              </a:rPr>
              <a:t>Actions Toolbar</a:t>
            </a:r>
            <a:r>
              <a:rPr lang="en-US" dirty="0" smtClean="0">
                <a:effectLst/>
              </a:rPr>
              <a:t>. The </a:t>
            </a:r>
            <a:r>
              <a:rPr lang="en-US" i="1" dirty="0" smtClean="0">
                <a:effectLst/>
              </a:rPr>
              <a:t>Receiver Properties</a:t>
            </a:r>
            <a:r>
              <a:rPr lang="en-US" dirty="0" smtClean="0">
                <a:effectLst/>
              </a:rPr>
              <a:t> dialog opens.</a:t>
            </a:r>
          </a:p>
          <a:p>
            <a:pPr marL="228600" lvl="1" indent="0">
              <a:buNone/>
            </a:pPr>
            <a:r>
              <a:rPr lang="en-US" sz="1000" kern="1200" dirty="0" smtClean="0">
                <a:solidFill>
                  <a:schemeClr val="tx1"/>
                </a:solidFill>
                <a:effectLst/>
                <a:latin typeface="+mn-lt"/>
                <a:ea typeface="+mn-ea"/>
                <a:cs typeface="+mn-cs"/>
              </a:rPr>
              <a:t>3. </a:t>
            </a:r>
            <a:r>
              <a:rPr lang="en-US" dirty="0" smtClean="0">
                <a:effectLst/>
              </a:rPr>
              <a:t>Select </a:t>
            </a:r>
            <a:r>
              <a:rPr lang="en-US" i="1" dirty="0" smtClean="0">
                <a:effectLst/>
              </a:rPr>
              <a:t>Receiver Management</a:t>
            </a:r>
            <a:r>
              <a:rPr lang="en-US" dirty="0" smtClean="0">
                <a:effectLst/>
              </a:rPr>
              <a:t>. The </a:t>
            </a:r>
            <a:r>
              <a:rPr lang="en-US" i="1" dirty="0" smtClean="0">
                <a:effectLst/>
              </a:rPr>
              <a:t>Receiver Management</a:t>
            </a:r>
            <a:r>
              <a:rPr lang="en-US" dirty="0" smtClean="0">
                <a:effectLst/>
              </a:rPr>
              <a:t> screen will open.</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083882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To add a VA source, do the following:</a:t>
            </a:r>
          </a:p>
          <a:p>
            <a:pPr marL="571500" lvl="1" indent="-228600">
              <a:buFont typeface="+mj-lt"/>
              <a:buAutoNum type="arabicPeriod"/>
            </a:pPr>
            <a:r>
              <a:rPr lang="en-US" dirty="0" smtClean="0">
                <a:effectLst/>
              </a:rPr>
              <a:t>Access the </a:t>
            </a:r>
            <a:r>
              <a:rPr lang="en-US" i="1" dirty="0" smtClean="0">
                <a:effectLst/>
              </a:rPr>
              <a:t>Asset Manager</a:t>
            </a:r>
            <a:r>
              <a:rPr lang="en-US" dirty="0" smtClean="0">
                <a:effectLst/>
              </a:rPr>
              <a:t> screen by clicking on the </a:t>
            </a:r>
            <a:r>
              <a:rPr lang="en-US" i="1" dirty="0" smtClean="0">
                <a:effectLst/>
              </a:rPr>
              <a:t>Asset Manager</a:t>
            </a:r>
            <a:r>
              <a:rPr lang="en-US" dirty="0" smtClean="0">
                <a:effectLst/>
              </a:rPr>
              <a:t> quick launch icon ().</a:t>
            </a:r>
          </a:p>
          <a:p>
            <a:pPr marL="571500" lvl="1" indent="-228600">
              <a:buFont typeface="+mj-lt"/>
              <a:buAutoNum type="arabicPeriod"/>
            </a:pPr>
            <a:r>
              <a:rPr lang="en-US" dirty="0" smtClean="0">
                <a:effectLst/>
              </a:rPr>
              <a:t>Click on the </a:t>
            </a:r>
            <a:r>
              <a:rPr lang="en-US" i="1" dirty="0" smtClean="0">
                <a:effectLst/>
              </a:rPr>
              <a:t>Vulnerability Assessment</a:t>
            </a:r>
            <a:r>
              <a:rPr lang="en-US" dirty="0" smtClean="0">
                <a:effectLst/>
              </a:rPr>
              <a:t> tab. A tree showing the Receivers on the system with their current VA sources, will open.</a:t>
            </a:r>
          </a:p>
          <a:p>
            <a:pPr marL="571500" lvl="1" indent="-228600">
              <a:buFont typeface="+mj-lt"/>
              <a:buAutoNum type="arabicPeriod"/>
            </a:pPr>
            <a:r>
              <a:rPr lang="en-US" dirty="0" smtClean="0">
                <a:effectLst/>
              </a:rPr>
              <a:t>Click on the Receiver to which you want to add the VA source. The </a:t>
            </a:r>
            <a:r>
              <a:rPr lang="en-US" i="1" dirty="0" smtClean="0">
                <a:effectLst/>
              </a:rPr>
              <a:t>Add</a:t>
            </a:r>
            <a:r>
              <a:rPr lang="en-US" dirty="0" smtClean="0">
                <a:effectLst/>
              </a:rPr>
              <a:t> button will become active.</a:t>
            </a:r>
          </a:p>
          <a:p>
            <a:pPr marL="571500" lvl="1" indent="-228600">
              <a:buFont typeface="+mj-lt"/>
              <a:buAutoNum type="arabicPeriod"/>
            </a:pPr>
            <a:r>
              <a:rPr lang="en-US" dirty="0" smtClean="0">
                <a:effectLst/>
              </a:rPr>
              <a:t>Click on Add. The Add Vulnerability Assessment Source dialog will open.</a:t>
            </a:r>
          </a:p>
          <a:p>
            <a:pPr marL="571500" lvl="1" indent="-228600">
              <a:buFont typeface="+mj-lt"/>
              <a:buAutoNum type="arabicPeriod"/>
            </a:pPr>
            <a:r>
              <a:rPr lang="en-US" dirty="0" smtClean="0">
                <a:effectLst/>
              </a:rPr>
              <a:t>When you have filled in all the appropriate information, click </a:t>
            </a:r>
            <a:r>
              <a:rPr lang="en-US" i="1" dirty="0" smtClean="0">
                <a:effectLst/>
              </a:rPr>
              <a:t>OK</a:t>
            </a:r>
            <a:r>
              <a:rPr lang="en-US" dirty="0" smtClean="0">
                <a:effectLst/>
              </a:rPr>
              <a:t>. The VA source will be added to the table.</a:t>
            </a:r>
          </a:p>
          <a:p>
            <a:pPr marL="571500" lvl="1" indent="-228600">
              <a:buFont typeface="+mj-lt"/>
              <a:buAutoNum type="arabicPeriod"/>
            </a:pPr>
            <a:r>
              <a:rPr lang="en-US" dirty="0" smtClean="0">
                <a:effectLst/>
              </a:rPr>
              <a:t>The settings need to be written to the devices. To do so, click on the </a:t>
            </a:r>
            <a:r>
              <a:rPr lang="en-US" i="1" dirty="0" smtClean="0">
                <a:effectLst/>
              </a:rPr>
              <a:t>Write</a:t>
            </a:r>
            <a:r>
              <a:rPr lang="en-US" dirty="0" smtClean="0">
                <a:effectLst/>
              </a:rPr>
              <a:t> button. The </a:t>
            </a:r>
            <a:r>
              <a:rPr lang="en-US" i="1" dirty="0" smtClean="0">
                <a:effectLst/>
              </a:rPr>
              <a:t>Writing changes to devices</a:t>
            </a:r>
            <a:r>
              <a:rPr lang="en-US" dirty="0" smtClean="0">
                <a:effectLst/>
              </a:rPr>
              <a:t> dialog will open. The </a:t>
            </a:r>
            <a:r>
              <a:rPr lang="en-US" i="1" dirty="0" smtClean="0">
                <a:effectLst/>
              </a:rPr>
              <a:t>Status</a:t>
            </a:r>
            <a:r>
              <a:rPr lang="en-US" dirty="0" smtClean="0">
                <a:effectLst/>
              </a:rPr>
              <a:t> column will inform you of the status of the process.</a:t>
            </a:r>
          </a:p>
          <a:p>
            <a:pPr marL="571500" lvl="1" indent="-228600">
              <a:buFont typeface="+mj-lt"/>
              <a:buAutoNum type="arabicPeriod"/>
            </a:pPr>
            <a:endParaRPr lang="en-US" dirty="0" smtClean="0">
              <a:effectLst/>
            </a:endParaRPr>
          </a:p>
          <a:p>
            <a:r>
              <a:rPr lang="en-US" dirty="0" smtClean="0"/>
              <a:t>The </a:t>
            </a:r>
            <a:r>
              <a:rPr lang="en-US" i="1" dirty="0" smtClean="0">
                <a:effectLst/>
              </a:rPr>
              <a:t>Vulnerability Assessment</a:t>
            </a:r>
            <a:r>
              <a:rPr lang="en-US" dirty="0" smtClean="0"/>
              <a:t> tab also allows you to edit, remove, or retrieve VA sources. To do so, select the source(s) and click on the </a:t>
            </a:r>
            <a:r>
              <a:rPr lang="en-US" i="1" dirty="0" smtClean="0">
                <a:effectLst/>
              </a:rPr>
              <a:t>Edit</a:t>
            </a:r>
            <a:r>
              <a:rPr lang="en-US" dirty="0" smtClean="0"/>
              <a:t>, </a:t>
            </a:r>
            <a:r>
              <a:rPr lang="en-US" i="1" dirty="0" smtClean="0">
                <a:effectLst/>
              </a:rPr>
              <a:t>Remove</a:t>
            </a:r>
            <a:r>
              <a:rPr lang="en-US" dirty="0" smtClean="0"/>
              <a:t>, or </a:t>
            </a:r>
            <a:r>
              <a:rPr lang="en-US" i="1" dirty="0" smtClean="0">
                <a:effectLst/>
              </a:rPr>
              <a:t>Retrieve</a:t>
            </a:r>
            <a:r>
              <a:rPr lang="en-US" dirty="0" smtClean="0"/>
              <a:t>  buttons.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651897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effectLst/>
              </a:rPr>
              <a:t>Currently, the Asset Sources feature allows you to retrieve data from your active directory, if you have one. Once this process is completed, you can filter event data by selecting the retrieved user(s) or group(s) in the Source User and/or Destination User view query filter fields. This improves your ability to provide compliance data for requirements like </a:t>
            </a:r>
            <a:r>
              <a:rPr lang="en-US" sz="1000" b="0" i="0" u="none" strike="noStrike" kern="1200" dirty="0" smtClean="0">
                <a:solidFill>
                  <a:schemeClr val="tx1"/>
                </a:solidFill>
                <a:effectLst/>
                <a:latin typeface="+mn-lt"/>
                <a:ea typeface="+mn-ea"/>
                <a:cs typeface="+mn-cs"/>
              </a:rPr>
              <a:t>PCI</a:t>
            </a:r>
            <a:r>
              <a:rPr lang="en-US" i="0" dirty="0" smtClean="0">
                <a:effectLst/>
              </a:rPr>
              <a:t>.</a:t>
            </a:r>
            <a:r>
              <a:rPr lang="en-US" i="0" baseline="0" dirty="0" smtClean="0">
                <a:effectLst/>
              </a:rPr>
              <a:t>  </a:t>
            </a:r>
            <a:r>
              <a:rPr lang="en-US" i="0" dirty="0" smtClean="0"/>
              <a:t>Once you have added asset sources, you can edit or remove them, as well as retrieve their data manually. These functions can be performed by selecting the asset source then clicking on the </a:t>
            </a:r>
            <a:r>
              <a:rPr lang="en-US" i="0" dirty="0" smtClean="0">
                <a:effectLst/>
              </a:rPr>
              <a:t>Edit</a:t>
            </a:r>
            <a:r>
              <a:rPr lang="en-US" i="0" dirty="0" smtClean="0"/>
              <a:t>, </a:t>
            </a:r>
            <a:r>
              <a:rPr lang="en-US" i="0" dirty="0" smtClean="0">
                <a:effectLst/>
              </a:rPr>
              <a:t>Remove</a:t>
            </a:r>
            <a:r>
              <a:rPr lang="en-US" i="0" dirty="0" smtClean="0"/>
              <a:t>, or </a:t>
            </a:r>
            <a:r>
              <a:rPr lang="en-US" i="0" dirty="0" smtClean="0">
                <a:effectLst/>
              </a:rPr>
              <a:t>Retrieve</a:t>
            </a:r>
            <a:r>
              <a:rPr lang="en-US" i="0" dirty="0" smtClean="0"/>
              <a:t> button on the </a:t>
            </a:r>
            <a:r>
              <a:rPr lang="en-US" i="0" dirty="0" smtClean="0">
                <a:effectLst/>
              </a:rPr>
              <a:t>Asset Sources</a:t>
            </a:r>
            <a:r>
              <a:rPr lang="en-US" i="0" dirty="0" smtClean="0"/>
              <a:t> screen.</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6465160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r>
              <a:rPr lang="en-US" dirty="0" smtClean="0"/>
              <a:t>:</a:t>
            </a:r>
            <a:r>
              <a:rPr lang="en-US" baseline="0" dirty="0" smtClean="0"/>
              <a:t> The first backup of event, flow, and/or log data will only back up data from the start of the current day.</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96140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aseline="0" dirty="0" smtClean="0"/>
              <a:t>Today information security threats are increasing rapidly in not only numbers but in severity as well.  Adding these increased threats with the fact that our networked environments are increasing exponentially in both diversity and complexity a holistic real-time visibility into all activities of all systems is needed more than ever.  It is not only extremely important, but now a must have capability to collect and correlate the different activities happening on our critical networks. This type of information is mandatory requirement for being able to identify, prioritize, and respond to cyber attacks, policy breaches, and compliance violations.  Utilizing the McAfee patented database technology to consolidate, correlate, and report on security information a holistic real-time situational awareness view can finally be achieved.</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803718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False</a:t>
            </a:r>
            <a:r>
              <a:rPr lang="en-US" dirty="0" smtClean="0"/>
              <a:t>: The ESM can be manually updated</a:t>
            </a:r>
            <a:r>
              <a:rPr lang="en-US" baseline="0" dirty="0" smtClean="0"/>
              <a:t> offline with a software/rule update file.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5557589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System </a:t>
            </a:r>
            <a:r>
              <a:rPr lang="en-US" dirty="0" smtClean="0"/>
              <a:t>Administrator</a:t>
            </a:r>
            <a:r>
              <a:rPr lang="en-US" baseline="0" dirty="0" smtClean="0"/>
              <a:t> and General User</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8962067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rot="10800000">
            <a:off x="228600" y="5413248"/>
            <a:ext cx="6858000" cy="38862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a:t>
            </a:r>
            <a:r>
              <a:rPr lang="en-US" dirty="0" smtClean="0"/>
              <a:t>ACME_ESM</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416932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539898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ESM is configured and managed via the System Properties dialog, which is accessed by selecting the System node (the node at the highest level on the tree) on the System Navigation Tree, then clicking on the Properties icon in the Actions Toolbar.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130751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sz="1000" kern="1200" dirty="0" smtClean="0">
                <a:solidFill>
                  <a:schemeClr val="tx1"/>
                </a:solidFill>
                <a:latin typeface="+mn-lt"/>
                <a:ea typeface="+mn-ea"/>
                <a:cs typeface="+mn-cs"/>
              </a:rPr>
              <a:t>The </a:t>
            </a:r>
            <a:r>
              <a:rPr lang="en-US" sz="1000" i="1" kern="1200" dirty="0" smtClean="0">
                <a:solidFill>
                  <a:schemeClr val="tx1"/>
                </a:solidFill>
                <a:latin typeface="+mn-lt"/>
                <a:ea typeface="+mn-ea"/>
                <a:cs typeface="+mn-cs"/>
              </a:rPr>
              <a:t>System Information </a:t>
            </a:r>
            <a:r>
              <a:rPr lang="en-US" sz="1000" i="0" kern="1200" dirty="0" smtClean="0">
                <a:solidFill>
                  <a:schemeClr val="tx1"/>
                </a:solidFill>
                <a:latin typeface="+mn-lt"/>
                <a:ea typeface="+mn-ea"/>
                <a:cs typeface="+mn-cs"/>
              </a:rPr>
              <a:t>screen contains information regarding general system-wide status.</a:t>
            </a:r>
          </a:p>
          <a:p>
            <a:pPr marL="514350" lvl="1" indent="-171450">
              <a:buFont typeface="Arial"/>
              <a:buChar char="•"/>
            </a:pPr>
            <a:r>
              <a:rPr lang="en-US" sz="1000" i="0" kern="1200" dirty="0" smtClean="0">
                <a:solidFill>
                  <a:schemeClr val="tx1"/>
                </a:solidFill>
                <a:latin typeface="+mn-lt"/>
                <a:ea typeface="+mn-ea"/>
                <a:cs typeface="+mn-cs"/>
              </a:rPr>
              <a:t>The </a:t>
            </a:r>
            <a:r>
              <a:rPr lang="en-US" sz="1000" b="1" i="1" kern="1200" dirty="0" smtClean="0">
                <a:solidFill>
                  <a:schemeClr val="tx1"/>
                </a:solidFill>
                <a:latin typeface="+mn-lt"/>
                <a:ea typeface="+mn-ea"/>
                <a:cs typeface="+mn-cs"/>
              </a:rPr>
              <a:t>System</a:t>
            </a:r>
            <a:r>
              <a:rPr lang="en-US" sz="1000" b="1" i="0" kern="1200" dirty="0" smtClean="0">
                <a:solidFill>
                  <a:schemeClr val="tx1"/>
                </a:solidFill>
                <a:latin typeface="+mn-lt"/>
                <a:ea typeface="+mn-ea"/>
                <a:cs typeface="+mn-cs"/>
              </a:rPr>
              <a:t>, </a:t>
            </a:r>
            <a:r>
              <a:rPr lang="en-US" sz="1000" b="1" i="1" kern="1200" dirty="0" smtClean="0">
                <a:solidFill>
                  <a:schemeClr val="tx1"/>
                </a:solidFill>
                <a:latin typeface="+mn-lt"/>
                <a:ea typeface="+mn-ea"/>
                <a:cs typeface="+mn-cs"/>
              </a:rPr>
              <a:t>Customer ID</a:t>
            </a:r>
            <a:r>
              <a:rPr lang="en-US" sz="1000" b="1" i="0" kern="1200" dirty="0" smtClean="0">
                <a:solidFill>
                  <a:schemeClr val="tx1"/>
                </a:solidFill>
                <a:latin typeface="+mn-lt"/>
                <a:ea typeface="+mn-ea"/>
                <a:cs typeface="+mn-cs"/>
              </a:rPr>
              <a:t>, </a:t>
            </a:r>
            <a:r>
              <a:rPr lang="en-US" sz="1000" b="1" i="1" kern="1200" dirty="0" smtClean="0">
                <a:solidFill>
                  <a:schemeClr val="tx1"/>
                </a:solidFill>
                <a:latin typeface="+mn-lt"/>
                <a:ea typeface="+mn-ea"/>
                <a:cs typeface="+mn-cs"/>
              </a:rPr>
              <a:t>Hardware</a:t>
            </a:r>
            <a:r>
              <a:rPr lang="en-US" sz="1000" b="1" i="0" kern="1200" dirty="0" smtClean="0">
                <a:solidFill>
                  <a:schemeClr val="tx1"/>
                </a:solidFill>
                <a:latin typeface="+mn-lt"/>
                <a:ea typeface="+mn-ea"/>
                <a:cs typeface="+mn-cs"/>
              </a:rPr>
              <a:t>, </a:t>
            </a:r>
            <a:r>
              <a:rPr lang="en-US" sz="1000" i="0" kern="1200" dirty="0" smtClean="0">
                <a:solidFill>
                  <a:schemeClr val="tx1"/>
                </a:solidFill>
                <a:latin typeface="+mn-lt"/>
                <a:ea typeface="+mn-ea"/>
                <a:cs typeface="+mn-cs"/>
              </a:rPr>
              <a:t>and </a:t>
            </a:r>
            <a:r>
              <a:rPr lang="en-US" sz="1000" b="1" i="1" kern="1200" dirty="0" smtClean="0">
                <a:solidFill>
                  <a:schemeClr val="tx1"/>
                </a:solidFill>
                <a:latin typeface="+mn-lt"/>
                <a:ea typeface="+mn-ea"/>
                <a:cs typeface="+mn-cs"/>
              </a:rPr>
              <a:t>Serial Number</a:t>
            </a:r>
            <a:r>
              <a:rPr lang="en-US" sz="1000" i="0" kern="1200" dirty="0" smtClean="0">
                <a:solidFill>
                  <a:schemeClr val="tx1"/>
                </a:solidFill>
                <a:latin typeface="+mn-lt"/>
                <a:ea typeface="+mn-ea"/>
                <a:cs typeface="+mn-cs"/>
              </a:rPr>
              <a:t> fields provide information about the system and its current operational status.	</a:t>
            </a:r>
          </a:p>
          <a:p>
            <a:pPr marL="514350" lvl="1" indent="-171450">
              <a:buFont typeface="Arial"/>
              <a:buChar char="•"/>
            </a:pPr>
            <a:r>
              <a:rPr lang="en-US" sz="1000" i="0" kern="1200" dirty="0" smtClean="0">
                <a:solidFill>
                  <a:schemeClr val="tx1"/>
                </a:solidFill>
                <a:latin typeface="+mn-lt"/>
                <a:ea typeface="+mn-ea"/>
                <a:cs typeface="+mn-cs"/>
              </a:rPr>
              <a:t>The</a:t>
            </a:r>
            <a:r>
              <a:rPr lang="en-US" sz="1000" b="1" i="1" kern="1200" dirty="0" smtClean="0">
                <a:solidFill>
                  <a:schemeClr val="tx1"/>
                </a:solidFill>
                <a:latin typeface="+mn-lt"/>
                <a:ea typeface="+mn-ea"/>
                <a:cs typeface="+mn-cs"/>
              </a:rPr>
              <a:t> Database Status</a:t>
            </a:r>
            <a:r>
              <a:rPr lang="en-US" sz="1000" i="1" kern="1200" dirty="0" smtClean="0">
                <a:solidFill>
                  <a:schemeClr val="tx1"/>
                </a:solidFill>
                <a:latin typeface="+mn-lt"/>
                <a:ea typeface="+mn-ea"/>
                <a:cs typeface="+mn-cs"/>
              </a:rPr>
              <a:t> </a:t>
            </a:r>
            <a:r>
              <a:rPr lang="en-US" sz="1000" i="0" kern="1200" dirty="0" smtClean="0">
                <a:solidFill>
                  <a:schemeClr val="tx1"/>
                </a:solidFill>
                <a:latin typeface="+mn-lt"/>
                <a:ea typeface="+mn-ea"/>
                <a:cs typeface="+mn-cs"/>
              </a:rPr>
              <a:t>field shows when the database is performing other functions (e.g., a database rebuild or background rebuild) and the status of those functions. An </a:t>
            </a:r>
            <a:r>
              <a:rPr lang="en-US" sz="1000" i="1" kern="1200" dirty="0" smtClean="0">
                <a:solidFill>
                  <a:schemeClr val="tx1"/>
                </a:solidFill>
                <a:latin typeface="+mn-lt"/>
                <a:ea typeface="+mn-ea"/>
                <a:cs typeface="+mn-cs"/>
              </a:rPr>
              <a:t>OK</a:t>
            </a:r>
            <a:r>
              <a:rPr lang="en-US" sz="1000" i="0" kern="1200" dirty="0" smtClean="0">
                <a:solidFill>
                  <a:schemeClr val="tx1"/>
                </a:solidFill>
                <a:latin typeface="+mn-lt"/>
                <a:ea typeface="+mn-ea"/>
                <a:cs typeface="+mn-cs"/>
              </a:rPr>
              <a:t> status means that the database is operating normally.</a:t>
            </a:r>
          </a:p>
          <a:p>
            <a:pPr marL="514350" lvl="1" indent="-171450">
              <a:buFont typeface="Arial"/>
              <a:buChar char="•"/>
            </a:pPr>
            <a:r>
              <a:rPr lang="en-US" sz="1000" i="0" kern="1200" dirty="0" smtClean="0">
                <a:solidFill>
                  <a:schemeClr val="tx1"/>
                </a:solidFill>
                <a:latin typeface="+mn-lt"/>
                <a:ea typeface="+mn-ea"/>
                <a:cs typeface="+mn-cs"/>
              </a:rPr>
              <a:t>The </a:t>
            </a:r>
            <a:r>
              <a:rPr lang="en-US" sz="1000" b="1" i="1" kern="1200" dirty="0" smtClean="0">
                <a:solidFill>
                  <a:schemeClr val="tx1"/>
                </a:solidFill>
                <a:latin typeface="+mn-lt"/>
                <a:ea typeface="+mn-ea"/>
                <a:cs typeface="+mn-cs"/>
              </a:rPr>
              <a:t>System Clock; Sync Device Clocks; Rules &amp; Software; Events, Flows &amp; Logs; </a:t>
            </a:r>
            <a:r>
              <a:rPr lang="en-US" sz="1000" i="0" kern="1200" dirty="0" smtClean="0">
                <a:solidFill>
                  <a:schemeClr val="tx1"/>
                </a:solidFill>
                <a:latin typeface="+mn-lt"/>
                <a:ea typeface="+mn-ea"/>
                <a:cs typeface="+mn-cs"/>
              </a:rPr>
              <a:t>and </a:t>
            </a:r>
            <a:r>
              <a:rPr lang="en-US" sz="1000" b="1" i="1" kern="1200" dirty="0" smtClean="0">
                <a:solidFill>
                  <a:schemeClr val="tx1"/>
                </a:solidFill>
                <a:latin typeface="+mn-lt"/>
                <a:ea typeface="+mn-ea"/>
                <a:cs typeface="+mn-cs"/>
              </a:rPr>
              <a:t>Backup &amp; Restore</a:t>
            </a:r>
            <a:r>
              <a:rPr lang="en-US" sz="1000" i="0" kern="1200" dirty="0" smtClean="0">
                <a:solidFill>
                  <a:schemeClr val="tx1"/>
                </a:solidFill>
                <a:latin typeface="+mn-lt"/>
                <a:ea typeface="+mn-ea"/>
                <a:cs typeface="+mn-cs"/>
              </a:rPr>
              <a:t>, as well as, when in FIPS mode, FIPS Self-test and Status options can be changed, updated, enabled, or viewed from this screen. In addition, you can view and export an ESM Device Type Count report and an Event Time report. </a:t>
            </a:r>
          </a:p>
          <a:p>
            <a:pPr marL="514350" lvl="1" indent="-171450">
              <a:buFont typeface="Arial"/>
              <a:buChar char="•"/>
            </a:pPr>
            <a:r>
              <a:rPr lang="en-US" sz="1000" i="0" kern="1200" dirty="0" smtClean="0">
                <a:solidFill>
                  <a:schemeClr val="tx1"/>
                </a:solidFill>
                <a:latin typeface="+mn-lt"/>
                <a:ea typeface="+mn-ea"/>
                <a:cs typeface="+mn-cs"/>
              </a:rPr>
              <a:t>The </a:t>
            </a:r>
            <a:r>
              <a:rPr lang="en-US" sz="1000" i="1" kern="1200" dirty="0" smtClean="0">
                <a:solidFill>
                  <a:schemeClr val="tx1"/>
                </a:solidFill>
                <a:latin typeface="+mn-lt"/>
                <a:ea typeface="+mn-ea"/>
                <a:cs typeface="+mn-cs"/>
              </a:rPr>
              <a:t>Refresh</a:t>
            </a:r>
            <a:r>
              <a:rPr lang="en-US" sz="1000" i="0" kern="1200" dirty="0" smtClean="0">
                <a:solidFill>
                  <a:schemeClr val="tx1"/>
                </a:solidFill>
                <a:latin typeface="+mn-lt"/>
                <a:ea typeface="+mn-ea"/>
                <a:cs typeface="+mn-cs"/>
              </a:rPr>
              <a:t> button allows you to refresh the data displayed on this screen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important to note that there is a list of properties on the left had side, but there are also clickable properties in the right frame (bolded above), as well. Text which is underlined is a link to a secondary group of settings, and buttons always reference actions.</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69631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set the ESM time to GMT, follow the steps below.</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Access the System Information screen by clicking on the System node in the System Navigation Tree and on the Properties icon in the Actions Toolbar.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Click on System Clock (GMT) on the System Information dialog. The System Clock dialog will open.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To synchronize the ESM's time with a NTP server, click on the Use NTP to automatically update the system clock checkbox.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Enter the NTP server’s IP address or hostname in the field provided.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Click OK to save your settings.</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6963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sz="1000" b="1" kern="1200" dirty="0" smtClean="0">
                <a:solidFill>
                  <a:schemeClr val="tx1"/>
                </a:solidFill>
                <a:latin typeface="+mn-lt"/>
                <a:ea typeface="+mn-ea"/>
                <a:cs typeface="+mn-cs"/>
              </a:rPr>
              <a:t>Retrieving Rule Updates Automatically</a:t>
            </a:r>
            <a:endParaRPr lang="en-US" sz="1000" b="0" kern="1200" dirty="0" smtClean="0">
              <a:solidFill>
                <a:schemeClr val="tx1"/>
              </a:solidFill>
              <a:latin typeface="+mn-lt"/>
              <a:ea typeface="+mn-ea"/>
              <a:cs typeface="+mn-cs"/>
            </a:endParaRPr>
          </a:p>
          <a:p>
            <a:r>
              <a:rPr lang="en-US" sz="1000" b="0" kern="1200" dirty="0" smtClean="0">
                <a:solidFill>
                  <a:schemeClr val="tx1"/>
                </a:solidFill>
                <a:latin typeface="+mn-lt"/>
                <a:ea typeface="+mn-ea"/>
                <a:cs typeface="+mn-cs"/>
              </a:rPr>
              <a:t>To automatically retrieve rule updates at a specified interval:</a:t>
            </a:r>
          </a:p>
          <a:p>
            <a:pPr marL="571500" lvl="1" indent="-228600">
              <a:buFont typeface="+mj-lt"/>
              <a:buAutoNum type="arabicPeriod"/>
            </a:pPr>
            <a:r>
              <a:rPr lang="en-US" sz="1000" b="0" kern="1200" dirty="0" smtClean="0">
                <a:solidFill>
                  <a:schemeClr val="tx1"/>
                </a:solidFill>
                <a:latin typeface="+mn-lt"/>
                <a:ea typeface="+mn-ea"/>
                <a:cs typeface="+mn-cs"/>
              </a:rPr>
              <a:t>Access the </a:t>
            </a:r>
            <a:r>
              <a:rPr lang="en-US" sz="1000" b="0" i="1" kern="1200" dirty="0" smtClean="0">
                <a:solidFill>
                  <a:schemeClr val="tx1"/>
                </a:solidFill>
                <a:latin typeface="+mn-lt"/>
                <a:ea typeface="+mn-ea"/>
                <a:cs typeface="+mn-cs"/>
              </a:rPr>
              <a:t>System Information</a:t>
            </a:r>
            <a:r>
              <a:rPr lang="en-US" sz="1000" b="0" i="0" kern="1200" dirty="0" smtClean="0">
                <a:solidFill>
                  <a:schemeClr val="tx1"/>
                </a:solidFill>
                <a:latin typeface="+mn-lt"/>
                <a:ea typeface="+mn-ea"/>
                <a:cs typeface="+mn-cs"/>
              </a:rPr>
              <a:t> screen by clicking on the </a:t>
            </a:r>
            <a:r>
              <a:rPr lang="en-US" sz="1000" b="0" i="1" kern="1200" dirty="0" smtClean="0">
                <a:solidFill>
                  <a:schemeClr val="tx1"/>
                </a:solidFill>
                <a:latin typeface="+mn-lt"/>
                <a:ea typeface="+mn-ea"/>
                <a:cs typeface="+mn-cs"/>
              </a:rPr>
              <a:t>System</a:t>
            </a:r>
            <a:r>
              <a:rPr lang="en-US" sz="1000" b="0" i="0" kern="1200" dirty="0" smtClean="0">
                <a:solidFill>
                  <a:schemeClr val="tx1"/>
                </a:solidFill>
                <a:latin typeface="+mn-lt"/>
                <a:ea typeface="+mn-ea"/>
                <a:cs typeface="+mn-cs"/>
              </a:rPr>
              <a:t> node in the </a:t>
            </a:r>
            <a:r>
              <a:rPr lang="en-US" sz="1000" b="0" i="1" kern="1200" dirty="0" smtClean="0">
                <a:solidFill>
                  <a:schemeClr val="tx1"/>
                </a:solidFill>
                <a:latin typeface="+mn-lt"/>
                <a:ea typeface="+mn-ea"/>
                <a:cs typeface="+mn-cs"/>
              </a:rPr>
              <a:t>System Navigation Tree</a:t>
            </a:r>
            <a:r>
              <a:rPr lang="en-US" sz="1000" b="0" i="0" kern="1200" dirty="0" smtClean="0">
                <a:solidFill>
                  <a:schemeClr val="tx1"/>
                </a:solidFill>
                <a:latin typeface="+mn-lt"/>
                <a:ea typeface="+mn-ea"/>
                <a:cs typeface="+mn-cs"/>
              </a:rPr>
              <a:t> and on the </a:t>
            </a:r>
            <a:r>
              <a:rPr lang="en-US" sz="1000" b="0" i="1" kern="1200" dirty="0" smtClean="0">
                <a:solidFill>
                  <a:schemeClr val="tx1"/>
                </a:solidFill>
                <a:latin typeface="+mn-lt"/>
                <a:ea typeface="+mn-ea"/>
                <a:cs typeface="+mn-cs"/>
              </a:rPr>
              <a:t>Properties</a:t>
            </a:r>
            <a:r>
              <a:rPr lang="en-US" sz="1000" b="0" i="0" kern="1200" dirty="0" smtClean="0">
                <a:solidFill>
                  <a:schemeClr val="tx1"/>
                </a:solidFill>
                <a:latin typeface="+mn-lt"/>
                <a:ea typeface="+mn-ea"/>
                <a:cs typeface="+mn-cs"/>
              </a:rPr>
              <a:t> icon in the </a:t>
            </a:r>
            <a:r>
              <a:rPr lang="en-US" sz="1000" b="0" i="1" kern="1200" dirty="0" smtClean="0">
                <a:solidFill>
                  <a:schemeClr val="tx1"/>
                </a:solidFill>
                <a:latin typeface="+mn-lt"/>
                <a:ea typeface="+mn-ea"/>
                <a:cs typeface="+mn-cs"/>
              </a:rPr>
              <a:t>Actions Toolbar</a:t>
            </a:r>
            <a:r>
              <a:rPr lang="en-US" sz="1000" b="0" i="0" kern="1200" dirty="0" smtClean="0">
                <a:solidFill>
                  <a:schemeClr val="tx1"/>
                </a:solidFill>
                <a:latin typeface="+mn-lt"/>
                <a:ea typeface="+mn-ea"/>
                <a:cs typeface="+mn-cs"/>
              </a:rPr>
              <a:t>.        	</a:t>
            </a:r>
          </a:p>
          <a:p>
            <a:pPr marL="571500" lvl="1" indent="-228600">
              <a:buFont typeface="+mj-lt"/>
              <a:buAutoNum type="arabicPeriod"/>
            </a:pPr>
            <a:r>
              <a:rPr lang="en-US" sz="1000" b="0" i="0" kern="1200" dirty="0" smtClean="0">
                <a:solidFill>
                  <a:schemeClr val="tx1"/>
                </a:solidFill>
                <a:latin typeface="+mn-lt"/>
                <a:ea typeface="+mn-ea"/>
                <a:cs typeface="+mn-cs"/>
              </a:rPr>
              <a:t>Click on </a:t>
            </a:r>
            <a:r>
              <a:rPr lang="en-US" sz="1000" b="0" i="1" kern="1200" dirty="0" smtClean="0">
                <a:solidFill>
                  <a:schemeClr val="tx1"/>
                </a:solidFill>
                <a:latin typeface="+mn-lt"/>
                <a:ea typeface="+mn-ea"/>
                <a:cs typeface="+mn-cs"/>
              </a:rPr>
              <a:t>Rules &amp; Software</a:t>
            </a:r>
            <a:r>
              <a:rPr lang="en-US" sz="1000" b="0" i="0" kern="1200" dirty="0" smtClean="0">
                <a:solidFill>
                  <a:schemeClr val="tx1"/>
                </a:solidFill>
                <a:latin typeface="+mn-lt"/>
                <a:ea typeface="+mn-ea"/>
                <a:cs typeface="+mn-cs"/>
              </a:rPr>
              <a:t>. The </a:t>
            </a:r>
            <a:r>
              <a:rPr lang="en-US" sz="1000" b="0" i="1" kern="1200" dirty="0" smtClean="0">
                <a:solidFill>
                  <a:schemeClr val="tx1"/>
                </a:solidFill>
                <a:latin typeface="+mn-lt"/>
                <a:ea typeface="+mn-ea"/>
                <a:cs typeface="+mn-cs"/>
              </a:rPr>
              <a:t>Rules &amp; Software</a:t>
            </a:r>
            <a:r>
              <a:rPr lang="en-US" sz="1000" b="0" i="0" kern="1200" dirty="0" smtClean="0">
                <a:solidFill>
                  <a:schemeClr val="tx1"/>
                </a:solidFill>
                <a:latin typeface="+mn-lt"/>
                <a:ea typeface="+mn-ea"/>
                <a:cs typeface="+mn-cs"/>
              </a:rPr>
              <a:t> dialog opens.	</a:t>
            </a:r>
          </a:p>
          <a:p>
            <a:pPr marL="571500" lvl="1" indent="-228600">
              <a:buFont typeface="+mj-lt"/>
              <a:buAutoNum type="arabicPeriod"/>
            </a:pPr>
            <a:r>
              <a:rPr lang="en-US" sz="1000" b="0" i="0" kern="1200" dirty="0" smtClean="0">
                <a:solidFill>
                  <a:schemeClr val="tx1"/>
                </a:solidFill>
                <a:latin typeface="+mn-lt"/>
                <a:ea typeface="+mn-ea"/>
                <a:cs typeface="+mn-cs"/>
              </a:rPr>
              <a:t>Click on the </a:t>
            </a:r>
            <a:r>
              <a:rPr lang="en-US" sz="1000" b="0" i="1" kern="1200" dirty="0" smtClean="0">
                <a:solidFill>
                  <a:schemeClr val="tx1"/>
                </a:solidFill>
                <a:latin typeface="+mn-lt"/>
                <a:ea typeface="+mn-ea"/>
                <a:cs typeface="+mn-cs"/>
              </a:rPr>
              <a:t>Auto check every</a:t>
            </a:r>
            <a:r>
              <a:rPr lang="en-US" sz="1000" b="0" i="0" kern="1200" dirty="0" smtClean="0">
                <a:solidFill>
                  <a:schemeClr val="tx1"/>
                </a:solidFill>
                <a:latin typeface="+mn-lt"/>
                <a:ea typeface="+mn-ea"/>
                <a:cs typeface="+mn-cs"/>
              </a:rPr>
              <a:t> checkbox. If you have not already registered with the rules server, the </a:t>
            </a:r>
            <a:r>
              <a:rPr lang="en-US" sz="1000" b="0" i="1" kern="1200" dirty="0" smtClean="0">
                <a:solidFill>
                  <a:schemeClr val="tx1"/>
                </a:solidFill>
                <a:latin typeface="+mn-lt"/>
                <a:ea typeface="+mn-ea"/>
                <a:cs typeface="+mn-cs"/>
              </a:rPr>
              <a:t>Customer Validation</a:t>
            </a:r>
            <a:r>
              <a:rPr lang="en-US" sz="1000" b="0" i="0" kern="1200" dirty="0" smtClean="0">
                <a:solidFill>
                  <a:schemeClr val="tx1"/>
                </a:solidFill>
                <a:latin typeface="+mn-lt"/>
                <a:ea typeface="+mn-ea"/>
                <a:cs typeface="+mn-cs"/>
              </a:rPr>
              <a:t> dialog will open. If you have already registered with the rules server, skip Step 4.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i="0" kern="1200" dirty="0" smtClean="0">
                <a:solidFill>
                  <a:schemeClr val="tx1"/>
                </a:solidFill>
                <a:latin typeface="+mn-lt"/>
                <a:ea typeface="+mn-ea"/>
                <a:cs typeface="+mn-cs"/>
              </a:rPr>
              <a:t>Enter your customer  ID and password and click on Validate.</a:t>
            </a:r>
          </a:p>
          <a:p>
            <a:pPr marL="571500" lvl="1" indent="-228600">
              <a:buFont typeface="+mj-lt"/>
              <a:buAutoNum type="arabicPeriod"/>
            </a:pPr>
            <a:r>
              <a:rPr lang="en-US" sz="1000" b="0" i="0" kern="1200" dirty="0" smtClean="0">
                <a:solidFill>
                  <a:schemeClr val="tx1"/>
                </a:solidFill>
                <a:latin typeface="+mn-lt"/>
                <a:ea typeface="+mn-ea"/>
                <a:cs typeface="+mn-cs"/>
              </a:rPr>
              <a:t>Select the frequency with which you want the update checks to take place. By default, the system is set to check for updates every hour.	</a:t>
            </a:r>
          </a:p>
          <a:p>
            <a:pPr marL="571500" lvl="1" indent="-228600">
              <a:buFont typeface="+mj-lt"/>
              <a:buAutoNum type="arabicPeriod"/>
            </a:pPr>
            <a:r>
              <a:rPr lang="en-US" sz="1000" b="0" i="0" kern="1200" dirty="0" smtClean="0">
                <a:solidFill>
                  <a:schemeClr val="tx1"/>
                </a:solidFill>
                <a:latin typeface="+mn-lt"/>
                <a:ea typeface="+mn-ea"/>
                <a:cs typeface="+mn-cs"/>
              </a:rPr>
              <a:t>Click </a:t>
            </a:r>
            <a:r>
              <a:rPr lang="en-US" sz="1000" b="0" i="1" kern="1200" dirty="0" smtClean="0">
                <a:solidFill>
                  <a:schemeClr val="tx1"/>
                </a:solidFill>
                <a:latin typeface="+mn-lt"/>
                <a:ea typeface="+mn-ea"/>
                <a:cs typeface="+mn-cs"/>
              </a:rPr>
              <a:t>OK</a:t>
            </a:r>
            <a:r>
              <a:rPr lang="en-US" sz="1000" b="0" i="0" kern="1200" dirty="0" smtClean="0">
                <a:solidFill>
                  <a:schemeClr val="tx1"/>
                </a:solidFill>
                <a:latin typeface="+mn-lt"/>
                <a:ea typeface="+mn-ea"/>
                <a:cs typeface="+mn-cs"/>
              </a:rPr>
              <a:t> to save your settings.	</a:t>
            </a:r>
          </a:p>
          <a:p>
            <a:endParaRPr lang="en-US" sz="1000" b="1" i="0" kern="1200" dirty="0" smtClean="0">
              <a:solidFill>
                <a:schemeClr val="tx1"/>
              </a:solidFill>
              <a:latin typeface="+mn-lt"/>
              <a:ea typeface="+mn-ea"/>
              <a:cs typeface="+mn-cs"/>
            </a:endParaRPr>
          </a:p>
          <a:p>
            <a:r>
              <a:rPr lang="en-US" sz="1000" b="1" i="0" kern="1200" dirty="0" smtClean="0">
                <a:solidFill>
                  <a:schemeClr val="tx1"/>
                </a:solidFill>
                <a:latin typeface="+mn-lt"/>
                <a:ea typeface="+mn-ea"/>
                <a:cs typeface="+mn-cs"/>
              </a:rPr>
              <a:t>Retrieving Rule Updates Manually</a:t>
            </a:r>
            <a:endParaRPr lang="en-US" sz="1000" b="0" i="0" kern="1200" dirty="0" smtClean="0">
              <a:solidFill>
                <a:schemeClr val="tx1"/>
              </a:solidFill>
              <a:latin typeface="+mn-lt"/>
              <a:ea typeface="+mn-ea"/>
              <a:cs typeface="+mn-cs"/>
            </a:endParaRPr>
          </a:p>
          <a:p>
            <a:r>
              <a:rPr lang="en-US" sz="1000" b="0" i="0" kern="1200" dirty="0" smtClean="0">
                <a:solidFill>
                  <a:schemeClr val="tx1"/>
                </a:solidFill>
                <a:latin typeface="+mn-lt"/>
                <a:ea typeface="+mn-ea"/>
                <a:cs typeface="+mn-cs"/>
              </a:rPr>
              <a:t>To manually retrieve rules and software updates:</a:t>
            </a:r>
          </a:p>
          <a:p>
            <a:pPr marL="571500" lvl="1" indent="-228600">
              <a:buFont typeface="+mj-lt"/>
              <a:buAutoNum type="arabicPeriod"/>
            </a:pPr>
            <a:r>
              <a:rPr lang="en-US" sz="1000" b="0" i="0" kern="1200" dirty="0" smtClean="0">
                <a:solidFill>
                  <a:schemeClr val="tx1"/>
                </a:solidFill>
                <a:latin typeface="+mn-lt"/>
                <a:ea typeface="+mn-ea"/>
                <a:cs typeface="+mn-cs"/>
              </a:rPr>
              <a:t>Access the </a:t>
            </a:r>
            <a:r>
              <a:rPr lang="en-US" sz="1000" b="0" i="1" kern="1200" dirty="0" smtClean="0">
                <a:solidFill>
                  <a:schemeClr val="tx1"/>
                </a:solidFill>
                <a:latin typeface="+mn-lt"/>
                <a:ea typeface="+mn-ea"/>
                <a:cs typeface="+mn-cs"/>
              </a:rPr>
              <a:t>System Information</a:t>
            </a:r>
            <a:r>
              <a:rPr lang="en-US" sz="1000" b="0" i="0" kern="1200" dirty="0" smtClean="0">
                <a:solidFill>
                  <a:schemeClr val="tx1"/>
                </a:solidFill>
                <a:latin typeface="+mn-lt"/>
                <a:ea typeface="+mn-ea"/>
                <a:cs typeface="+mn-cs"/>
              </a:rPr>
              <a:t> screen by clicking on the </a:t>
            </a:r>
            <a:r>
              <a:rPr lang="en-US" sz="1000" b="0" i="1" kern="1200" dirty="0" smtClean="0">
                <a:solidFill>
                  <a:schemeClr val="tx1"/>
                </a:solidFill>
                <a:latin typeface="+mn-lt"/>
                <a:ea typeface="+mn-ea"/>
                <a:cs typeface="+mn-cs"/>
              </a:rPr>
              <a:t>System</a:t>
            </a:r>
            <a:r>
              <a:rPr lang="en-US" sz="1000" b="0" i="0" kern="1200" dirty="0" smtClean="0">
                <a:solidFill>
                  <a:schemeClr val="tx1"/>
                </a:solidFill>
                <a:latin typeface="+mn-lt"/>
                <a:ea typeface="+mn-ea"/>
                <a:cs typeface="+mn-cs"/>
              </a:rPr>
              <a:t> node in the </a:t>
            </a:r>
            <a:r>
              <a:rPr lang="en-US" sz="1000" b="0" i="1" kern="1200" dirty="0" smtClean="0">
                <a:solidFill>
                  <a:schemeClr val="tx1"/>
                </a:solidFill>
                <a:latin typeface="+mn-lt"/>
                <a:ea typeface="+mn-ea"/>
                <a:cs typeface="+mn-cs"/>
              </a:rPr>
              <a:t>System Navigation Tree</a:t>
            </a:r>
            <a:r>
              <a:rPr lang="en-US" sz="1000" b="0" i="0" kern="1200" dirty="0" smtClean="0">
                <a:solidFill>
                  <a:schemeClr val="tx1"/>
                </a:solidFill>
                <a:latin typeface="+mn-lt"/>
                <a:ea typeface="+mn-ea"/>
                <a:cs typeface="+mn-cs"/>
              </a:rPr>
              <a:t> and on the </a:t>
            </a:r>
            <a:r>
              <a:rPr lang="en-US" sz="1000" b="0" i="1" kern="1200" dirty="0" smtClean="0">
                <a:solidFill>
                  <a:schemeClr val="tx1"/>
                </a:solidFill>
                <a:latin typeface="+mn-lt"/>
                <a:ea typeface="+mn-ea"/>
                <a:cs typeface="+mn-cs"/>
              </a:rPr>
              <a:t>Properties</a:t>
            </a:r>
            <a:r>
              <a:rPr lang="en-US" sz="1000" b="0" i="0" kern="1200" dirty="0" smtClean="0">
                <a:solidFill>
                  <a:schemeClr val="tx1"/>
                </a:solidFill>
                <a:latin typeface="+mn-lt"/>
                <a:ea typeface="+mn-ea"/>
                <a:cs typeface="+mn-cs"/>
              </a:rPr>
              <a:t> icon in the </a:t>
            </a:r>
            <a:r>
              <a:rPr lang="en-US" sz="1000" b="0" i="1" kern="1200" dirty="0" smtClean="0">
                <a:solidFill>
                  <a:schemeClr val="tx1"/>
                </a:solidFill>
                <a:latin typeface="+mn-lt"/>
                <a:ea typeface="+mn-ea"/>
                <a:cs typeface="+mn-cs"/>
              </a:rPr>
              <a:t>Actions Toolbar</a:t>
            </a:r>
            <a:r>
              <a:rPr lang="en-US" sz="1000" b="0" i="0" kern="1200" dirty="0" smtClean="0">
                <a:solidFill>
                  <a:schemeClr val="tx1"/>
                </a:solidFill>
                <a:latin typeface="+mn-lt"/>
                <a:ea typeface="+mn-ea"/>
                <a:cs typeface="+mn-cs"/>
              </a:rPr>
              <a:t>.        	</a:t>
            </a:r>
          </a:p>
          <a:p>
            <a:pPr marL="571500" lvl="1" indent="-228600">
              <a:buFont typeface="+mj-lt"/>
              <a:buAutoNum type="arabicPeriod"/>
            </a:pPr>
            <a:r>
              <a:rPr lang="en-US" sz="1000" b="0" i="0" kern="1200" dirty="0" smtClean="0">
                <a:solidFill>
                  <a:schemeClr val="tx1"/>
                </a:solidFill>
                <a:latin typeface="+mn-lt"/>
                <a:ea typeface="+mn-ea"/>
                <a:cs typeface="+mn-cs"/>
              </a:rPr>
              <a:t>Click on </a:t>
            </a:r>
            <a:r>
              <a:rPr lang="en-US" sz="1000" b="0" i="1" kern="1200" dirty="0" smtClean="0">
                <a:solidFill>
                  <a:schemeClr val="tx1"/>
                </a:solidFill>
                <a:latin typeface="+mn-lt"/>
                <a:ea typeface="+mn-ea"/>
                <a:cs typeface="+mn-cs"/>
              </a:rPr>
              <a:t>Rules &amp; Software</a:t>
            </a:r>
            <a:r>
              <a:rPr lang="en-US" sz="1000" b="0" i="0" kern="1200" dirty="0" smtClean="0">
                <a:solidFill>
                  <a:schemeClr val="tx1"/>
                </a:solidFill>
                <a:latin typeface="+mn-lt"/>
                <a:ea typeface="+mn-ea"/>
                <a:cs typeface="+mn-cs"/>
              </a:rPr>
              <a:t>. The </a:t>
            </a:r>
            <a:r>
              <a:rPr lang="en-US" sz="1000" b="0" i="1" kern="1200" dirty="0" smtClean="0">
                <a:solidFill>
                  <a:schemeClr val="tx1"/>
                </a:solidFill>
                <a:latin typeface="+mn-lt"/>
                <a:ea typeface="+mn-ea"/>
                <a:cs typeface="+mn-cs"/>
              </a:rPr>
              <a:t>Rules &amp; Software</a:t>
            </a:r>
            <a:r>
              <a:rPr lang="en-US" sz="1000" b="0" i="0" kern="1200" dirty="0" smtClean="0">
                <a:solidFill>
                  <a:schemeClr val="tx1"/>
                </a:solidFill>
                <a:latin typeface="+mn-lt"/>
                <a:ea typeface="+mn-ea"/>
                <a:cs typeface="+mn-cs"/>
              </a:rPr>
              <a:t> dialog opens.	</a:t>
            </a:r>
          </a:p>
          <a:p>
            <a:pPr marL="571500" lvl="1" indent="-228600">
              <a:buFont typeface="+mj-lt"/>
              <a:buAutoNum type="arabicPeriod"/>
            </a:pPr>
            <a:r>
              <a:rPr lang="en-US" sz="1000" b="0" i="0" kern="1200" dirty="0" smtClean="0">
                <a:solidFill>
                  <a:schemeClr val="tx1"/>
                </a:solidFill>
                <a:latin typeface="+mn-lt"/>
                <a:ea typeface="+mn-ea"/>
                <a:cs typeface="+mn-cs"/>
              </a:rPr>
              <a:t>Click on the </a:t>
            </a:r>
            <a:r>
              <a:rPr lang="en-US" sz="1000" b="0" i="1" kern="1200" dirty="0" smtClean="0">
                <a:solidFill>
                  <a:schemeClr val="tx1"/>
                </a:solidFill>
                <a:latin typeface="+mn-lt"/>
                <a:ea typeface="+mn-ea"/>
                <a:cs typeface="+mn-cs"/>
              </a:rPr>
              <a:t>Check Now</a:t>
            </a:r>
            <a:r>
              <a:rPr lang="en-US" sz="1000" b="0" i="0" kern="1200" dirty="0" smtClean="0">
                <a:solidFill>
                  <a:schemeClr val="tx1"/>
                </a:solidFill>
                <a:latin typeface="+mn-lt"/>
                <a:ea typeface="+mn-ea"/>
                <a:cs typeface="+mn-cs"/>
              </a:rPr>
              <a:t> button. If you have not already registered with the rules server, a </a:t>
            </a:r>
            <a:r>
              <a:rPr lang="en-US" sz="1000" b="0" i="1" kern="1200" dirty="0" smtClean="0">
                <a:solidFill>
                  <a:schemeClr val="tx1"/>
                </a:solidFill>
                <a:latin typeface="+mn-lt"/>
                <a:ea typeface="+mn-ea"/>
                <a:cs typeface="+mn-cs"/>
              </a:rPr>
              <a:t>Customer Validation</a:t>
            </a:r>
            <a:r>
              <a:rPr lang="en-US" sz="1000" b="0" i="0" kern="1200" dirty="0" smtClean="0">
                <a:solidFill>
                  <a:schemeClr val="tx1"/>
                </a:solidFill>
                <a:latin typeface="+mn-lt"/>
                <a:ea typeface="+mn-ea"/>
                <a:cs typeface="+mn-cs"/>
              </a:rPr>
              <a:t> dialog will open. If you have already registered with the rules server, go to step 7.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i="0" kern="1200" dirty="0" smtClean="0">
                <a:solidFill>
                  <a:schemeClr val="tx1"/>
                </a:solidFill>
                <a:latin typeface="+mn-lt"/>
                <a:ea typeface="+mn-ea"/>
                <a:cs typeface="+mn-cs"/>
              </a:rPr>
              <a:t>On the </a:t>
            </a:r>
            <a:r>
              <a:rPr lang="en-US" sz="1000" b="0" i="1" kern="1200" dirty="0" smtClean="0">
                <a:solidFill>
                  <a:schemeClr val="tx1"/>
                </a:solidFill>
                <a:latin typeface="+mn-lt"/>
                <a:ea typeface="+mn-ea"/>
                <a:cs typeface="+mn-cs"/>
              </a:rPr>
              <a:t>Customer Validation</a:t>
            </a:r>
            <a:r>
              <a:rPr lang="en-US" sz="1000" b="0" i="0" kern="1200" dirty="0" smtClean="0">
                <a:solidFill>
                  <a:schemeClr val="tx1"/>
                </a:solidFill>
                <a:latin typeface="+mn-lt"/>
                <a:ea typeface="+mn-ea"/>
                <a:cs typeface="+mn-cs"/>
              </a:rPr>
              <a:t> dialog, enter your customer ID and password, as requested.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i="0" kern="1200" dirty="0" smtClean="0">
                <a:solidFill>
                  <a:schemeClr val="tx1"/>
                </a:solidFill>
                <a:latin typeface="+mn-lt"/>
                <a:ea typeface="+mn-ea"/>
                <a:cs typeface="+mn-cs"/>
              </a:rPr>
              <a:t>Click </a:t>
            </a:r>
            <a:r>
              <a:rPr lang="en-US" sz="1000" b="0" i="1" kern="1200" dirty="0" smtClean="0">
                <a:solidFill>
                  <a:schemeClr val="tx1"/>
                </a:solidFill>
                <a:latin typeface="+mn-lt"/>
                <a:ea typeface="+mn-ea"/>
                <a:cs typeface="+mn-cs"/>
              </a:rPr>
              <a:t>Validate</a:t>
            </a:r>
            <a:r>
              <a:rPr lang="en-US" sz="1000" b="0" i="0" kern="1200" dirty="0" smtClean="0">
                <a:solidFill>
                  <a:schemeClr val="tx1"/>
                </a:solidFill>
                <a:latin typeface="+mn-lt"/>
                <a:ea typeface="+mn-ea"/>
                <a:cs typeface="+mn-cs"/>
              </a:rPr>
              <a:t>. A dialog will open listing all available software updates.	</a:t>
            </a:r>
          </a:p>
          <a:p>
            <a:pPr marL="571500" lvl="1" indent="-228600">
              <a:buFont typeface="+mj-lt"/>
              <a:buAutoNum type="arabicPeriod"/>
            </a:pPr>
            <a:r>
              <a:rPr lang="en-US" sz="1000" b="0" i="0" kern="1200" dirty="0" smtClean="0">
                <a:solidFill>
                  <a:schemeClr val="tx1"/>
                </a:solidFill>
                <a:latin typeface="+mn-lt"/>
                <a:ea typeface="+mn-ea"/>
                <a:cs typeface="+mn-cs"/>
              </a:rPr>
              <a:t>Choose the software update to download.	</a:t>
            </a:r>
          </a:p>
          <a:p>
            <a:pPr marL="571500" lvl="1" indent="-228600">
              <a:buFont typeface="+mj-lt"/>
              <a:buAutoNum type="arabicPeriod"/>
            </a:pPr>
            <a:r>
              <a:rPr lang="en-US" sz="1000" b="0" i="0" kern="1200" dirty="0" smtClean="0">
                <a:solidFill>
                  <a:schemeClr val="tx1"/>
                </a:solidFill>
                <a:latin typeface="+mn-lt"/>
                <a:ea typeface="+mn-ea"/>
                <a:cs typeface="+mn-cs"/>
              </a:rPr>
              <a:t>The </a:t>
            </a:r>
            <a:r>
              <a:rPr lang="en-US" sz="1000" b="0" i="1" kern="1200" dirty="0" smtClean="0">
                <a:solidFill>
                  <a:schemeClr val="tx1"/>
                </a:solidFill>
                <a:latin typeface="+mn-lt"/>
                <a:ea typeface="+mn-ea"/>
                <a:cs typeface="+mn-cs"/>
              </a:rPr>
              <a:t>Rule &amp; Software Progress</a:t>
            </a:r>
            <a:r>
              <a:rPr lang="en-US" sz="1000" b="0" i="0" kern="1200" dirty="0" smtClean="0">
                <a:solidFill>
                  <a:schemeClr val="tx1"/>
                </a:solidFill>
                <a:latin typeface="+mn-lt"/>
                <a:ea typeface="+mn-ea"/>
                <a:cs typeface="+mn-cs"/>
              </a:rPr>
              <a:t> dialog will appear. This dialog will allow you to view the progress of the update. When finished, click </a:t>
            </a:r>
            <a:r>
              <a:rPr lang="en-US" sz="1000" b="0" i="1" kern="1200" dirty="0" smtClean="0">
                <a:solidFill>
                  <a:schemeClr val="tx1"/>
                </a:solidFill>
                <a:latin typeface="+mn-lt"/>
                <a:ea typeface="+mn-ea"/>
                <a:cs typeface="+mn-cs"/>
              </a:rPr>
              <a:t>OK</a:t>
            </a:r>
            <a:r>
              <a:rPr lang="en-US" sz="1000" b="0" i="0" kern="1200" dirty="0" smtClean="0">
                <a:solidFill>
                  <a:schemeClr val="tx1"/>
                </a:solidFill>
                <a:latin typeface="+mn-lt"/>
                <a:ea typeface="+mn-ea"/>
                <a:cs typeface="+mn-cs"/>
              </a:rPr>
              <a:t> to exit.	</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69631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mn-lt"/>
                <a:ea typeface="+mn-ea"/>
                <a:cs typeface="+mn-cs"/>
              </a:rPr>
              <a:t>Automatically Backup System Settings</a:t>
            </a:r>
            <a:endParaRPr lang="en-US" sz="1000" b="0" kern="1200" dirty="0" smtClean="0">
              <a:solidFill>
                <a:schemeClr val="tx1"/>
              </a:solidFill>
              <a:latin typeface="+mn-lt"/>
              <a:ea typeface="+mn-ea"/>
              <a:cs typeface="+mn-cs"/>
            </a:endParaRPr>
          </a:p>
          <a:p>
            <a:r>
              <a:rPr lang="en-US" sz="1000" b="0" kern="1200" dirty="0" smtClean="0">
                <a:solidFill>
                  <a:schemeClr val="tx1"/>
                </a:solidFill>
                <a:latin typeface="+mn-lt"/>
                <a:ea typeface="+mn-ea"/>
                <a:cs typeface="+mn-cs"/>
              </a:rPr>
              <a:t>To set up the system to back up settings automatically, do the following:</a:t>
            </a:r>
          </a:p>
          <a:p>
            <a:pPr marL="571500" lvl="1" indent="-228600">
              <a:buFont typeface="+mj-lt"/>
              <a:buAutoNum type="arabicPeriod"/>
            </a:pPr>
            <a:r>
              <a:rPr lang="en-US" sz="1000" b="0" kern="1200" dirty="0" smtClean="0">
                <a:solidFill>
                  <a:schemeClr val="tx1"/>
                </a:solidFill>
                <a:latin typeface="+mn-lt"/>
                <a:ea typeface="+mn-ea"/>
                <a:cs typeface="+mn-cs"/>
              </a:rPr>
              <a:t>Access the </a:t>
            </a:r>
            <a:r>
              <a:rPr lang="en-US" sz="1000" b="0" i="1" kern="1200" dirty="0" smtClean="0">
                <a:solidFill>
                  <a:schemeClr val="tx1"/>
                </a:solidFill>
                <a:latin typeface="+mn-lt"/>
                <a:ea typeface="+mn-ea"/>
                <a:cs typeface="+mn-cs"/>
              </a:rPr>
              <a:t>System Information</a:t>
            </a:r>
            <a:r>
              <a:rPr lang="en-US" sz="1000" b="0" i="0" kern="1200" dirty="0" smtClean="0">
                <a:solidFill>
                  <a:schemeClr val="tx1"/>
                </a:solidFill>
                <a:latin typeface="+mn-lt"/>
                <a:ea typeface="+mn-ea"/>
                <a:cs typeface="+mn-cs"/>
              </a:rPr>
              <a:t> screen by clicking on the </a:t>
            </a:r>
            <a:r>
              <a:rPr lang="en-US" sz="1000" b="0" i="1" kern="1200" dirty="0" smtClean="0">
                <a:solidFill>
                  <a:schemeClr val="tx1"/>
                </a:solidFill>
                <a:latin typeface="+mn-lt"/>
                <a:ea typeface="+mn-ea"/>
                <a:cs typeface="+mn-cs"/>
              </a:rPr>
              <a:t>System</a:t>
            </a:r>
            <a:r>
              <a:rPr lang="en-US" sz="1000" b="0" i="0" kern="1200" dirty="0" smtClean="0">
                <a:solidFill>
                  <a:schemeClr val="tx1"/>
                </a:solidFill>
                <a:latin typeface="+mn-lt"/>
                <a:ea typeface="+mn-ea"/>
                <a:cs typeface="+mn-cs"/>
              </a:rPr>
              <a:t> node in the </a:t>
            </a:r>
            <a:r>
              <a:rPr lang="en-US" sz="1000" b="0" i="1" kern="1200" dirty="0" smtClean="0">
                <a:solidFill>
                  <a:schemeClr val="tx1"/>
                </a:solidFill>
                <a:latin typeface="+mn-lt"/>
                <a:ea typeface="+mn-ea"/>
                <a:cs typeface="+mn-cs"/>
              </a:rPr>
              <a:t>System Navigation Tree</a:t>
            </a:r>
            <a:r>
              <a:rPr lang="en-US" sz="1000" b="0" i="0" kern="1200" dirty="0" smtClean="0">
                <a:solidFill>
                  <a:schemeClr val="tx1"/>
                </a:solidFill>
                <a:latin typeface="+mn-lt"/>
                <a:ea typeface="+mn-ea"/>
                <a:cs typeface="+mn-cs"/>
              </a:rPr>
              <a:t> and on the </a:t>
            </a:r>
            <a:r>
              <a:rPr lang="en-US" sz="1000" b="0" i="1" kern="1200" dirty="0" smtClean="0">
                <a:solidFill>
                  <a:schemeClr val="tx1"/>
                </a:solidFill>
                <a:latin typeface="+mn-lt"/>
                <a:ea typeface="+mn-ea"/>
                <a:cs typeface="+mn-cs"/>
              </a:rPr>
              <a:t>Properties</a:t>
            </a:r>
            <a:r>
              <a:rPr lang="en-US" sz="1000" b="0" i="0" kern="1200" dirty="0" smtClean="0">
                <a:solidFill>
                  <a:schemeClr val="tx1"/>
                </a:solidFill>
                <a:latin typeface="+mn-lt"/>
                <a:ea typeface="+mn-ea"/>
                <a:cs typeface="+mn-cs"/>
              </a:rPr>
              <a:t> icon in the </a:t>
            </a:r>
            <a:r>
              <a:rPr lang="en-US" sz="1000" b="0" i="1" kern="1200" dirty="0" smtClean="0">
                <a:solidFill>
                  <a:schemeClr val="tx1"/>
                </a:solidFill>
                <a:latin typeface="+mn-lt"/>
                <a:ea typeface="+mn-ea"/>
                <a:cs typeface="+mn-cs"/>
              </a:rPr>
              <a:t>Actions Toolbar</a:t>
            </a:r>
            <a:r>
              <a:rPr lang="en-US" sz="1000" b="0" i="0" kern="1200" dirty="0" smtClean="0">
                <a:solidFill>
                  <a:schemeClr val="tx1"/>
                </a:solidFill>
                <a:latin typeface="+mn-lt"/>
                <a:ea typeface="+mn-ea"/>
                <a:cs typeface="+mn-cs"/>
              </a:rPr>
              <a:t>.        	</a:t>
            </a:r>
          </a:p>
          <a:p>
            <a:pPr marL="571500" lvl="1" indent="-228600">
              <a:buFont typeface="+mj-lt"/>
              <a:buAutoNum type="arabicPeriod"/>
            </a:pPr>
            <a:r>
              <a:rPr lang="en-US" sz="1000" b="0" i="0" kern="1200" dirty="0" smtClean="0">
                <a:solidFill>
                  <a:schemeClr val="tx1"/>
                </a:solidFill>
                <a:latin typeface="+mn-lt"/>
                <a:ea typeface="+mn-ea"/>
                <a:cs typeface="+mn-cs"/>
              </a:rPr>
              <a:t>Click on </a:t>
            </a:r>
            <a:r>
              <a:rPr lang="en-US" sz="1000" b="0" i="1" kern="1200" dirty="0" smtClean="0">
                <a:solidFill>
                  <a:schemeClr val="tx1"/>
                </a:solidFill>
                <a:latin typeface="+mn-lt"/>
                <a:ea typeface="+mn-ea"/>
                <a:cs typeface="+mn-cs"/>
              </a:rPr>
              <a:t>Backup &amp; Restore</a:t>
            </a:r>
            <a:r>
              <a:rPr lang="en-US" sz="1000" b="0" i="0" kern="1200" dirty="0" smtClean="0">
                <a:solidFill>
                  <a:schemeClr val="tx1"/>
                </a:solidFill>
                <a:latin typeface="+mn-lt"/>
                <a:ea typeface="+mn-ea"/>
                <a:cs typeface="+mn-cs"/>
              </a:rPr>
              <a:t>. The </a:t>
            </a:r>
            <a:r>
              <a:rPr lang="en-US" sz="1000" b="0" i="1" kern="1200" dirty="0" smtClean="0">
                <a:solidFill>
                  <a:schemeClr val="tx1"/>
                </a:solidFill>
                <a:latin typeface="+mn-lt"/>
                <a:ea typeface="+mn-ea"/>
                <a:cs typeface="+mn-cs"/>
              </a:rPr>
              <a:t>Backup &amp; Restore</a:t>
            </a:r>
            <a:r>
              <a:rPr lang="en-US" sz="1000" b="0" i="0" kern="1200" dirty="0" smtClean="0">
                <a:solidFill>
                  <a:schemeClr val="tx1"/>
                </a:solidFill>
                <a:latin typeface="+mn-lt"/>
                <a:ea typeface="+mn-ea"/>
                <a:cs typeface="+mn-cs"/>
              </a:rPr>
              <a:t> dialog opens.	</a:t>
            </a:r>
          </a:p>
          <a:p>
            <a:pPr marL="571500" lvl="1" indent="-228600">
              <a:buFont typeface="+mj-lt"/>
              <a:buAutoNum type="arabicPeriod"/>
            </a:pPr>
            <a:r>
              <a:rPr lang="en-US" sz="1000" b="0" i="0" kern="1200" dirty="0" smtClean="0">
                <a:solidFill>
                  <a:schemeClr val="tx1"/>
                </a:solidFill>
                <a:latin typeface="+mn-lt"/>
                <a:ea typeface="+mn-ea"/>
                <a:cs typeface="+mn-cs"/>
              </a:rPr>
              <a:t>Click on the </a:t>
            </a:r>
            <a:r>
              <a:rPr lang="en-US" sz="1000" b="0" i="1" kern="1200" dirty="0" smtClean="0">
                <a:solidFill>
                  <a:schemeClr val="tx1"/>
                </a:solidFill>
                <a:latin typeface="+mn-lt"/>
                <a:ea typeface="+mn-ea"/>
                <a:cs typeface="+mn-cs"/>
              </a:rPr>
              <a:t>Auto backup every</a:t>
            </a:r>
            <a:r>
              <a:rPr lang="en-US" sz="1000" b="0" i="0" kern="1200" dirty="0" smtClean="0">
                <a:solidFill>
                  <a:schemeClr val="tx1"/>
                </a:solidFill>
                <a:latin typeface="+mn-lt"/>
                <a:ea typeface="+mn-ea"/>
                <a:cs typeface="+mn-cs"/>
              </a:rPr>
              <a:t> checkbox.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i="0" kern="1200" dirty="0" smtClean="0">
                <a:solidFill>
                  <a:schemeClr val="tx1"/>
                </a:solidFill>
                <a:latin typeface="+mn-lt"/>
                <a:ea typeface="+mn-ea"/>
                <a:cs typeface="+mn-cs"/>
              </a:rPr>
              <a:t>Select the interval at which you want the system to backup the settings. This causes the ESM to automatically backup the settings at the specified interval.	</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i="0" kern="1200" dirty="0" smtClean="0">
                <a:solidFill>
                  <a:schemeClr val="tx1"/>
                </a:solidFill>
                <a:latin typeface="+mn-lt"/>
                <a:ea typeface="+mn-ea"/>
                <a:cs typeface="+mn-cs"/>
              </a:rPr>
              <a:t>Click </a:t>
            </a:r>
            <a:r>
              <a:rPr lang="en-US" sz="1000" b="0" i="1" kern="1200" dirty="0" smtClean="0">
                <a:solidFill>
                  <a:schemeClr val="tx1"/>
                </a:solidFill>
                <a:latin typeface="+mn-lt"/>
                <a:ea typeface="+mn-ea"/>
                <a:cs typeface="+mn-cs"/>
              </a:rPr>
              <a:t>Apply</a:t>
            </a:r>
            <a:r>
              <a:rPr lang="en-US" sz="1000" b="0" i="0" kern="1200" dirty="0" smtClean="0">
                <a:solidFill>
                  <a:schemeClr val="tx1"/>
                </a:solidFill>
                <a:latin typeface="+mn-lt"/>
                <a:ea typeface="+mn-ea"/>
                <a:cs typeface="+mn-cs"/>
              </a:rPr>
              <a:t> to save your settings and remain on the </a:t>
            </a:r>
            <a:r>
              <a:rPr lang="en-US" sz="1000" b="0" i="1" kern="1200" dirty="0" smtClean="0">
                <a:solidFill>
                  <a:schemeClr val="tx1"/>
                </a:solidFill>
                <a:latin typeface="+mn-lt"/>
                <a:ea typeface="+mn-ea"/>
                <a:cs typeface="+mn-cs"/>
              </a:rPr>
              <a:t>Backup &amp; Restore</a:t>
            </a:r>
            <a:r>
              <a:rPr lang="en-US" sz="1000" b="0" i="0" kern="1200" dirty="0" smtClean="0">
                <a:solidFill>
                  <a:schemeClr val="tx1"/>
                </a:solidFill>
                <a:latin typeface="+mn-lt"/>
                <a:ea typeface="+mn-ea"/>
                <a:cs typeface="+mn-cs"/>
              </a:rPr>
              <a:t> screen or </a:t>
            </a:r>
            <a:r>
              <a:rPr lang="en-US" sz="1000" b="0" i="1" kern="1200" dirty="0" smtClean="0">
                <a:solidFill>
                  <a:schemeClr val="tx1"/>
                </a:solidFill>
                <a:latin typeface="+mn-lt"/>
                <a:ea typeface="+mn-ea"/>
                <a:cs typeface="+mn-cs"/>
              </a:rPr>
              <a:t>OK</a:t>
            </a:r>
            <a:r>
              <a:rPr lang="en-US" sz="1000" b="0" i="0" kern="1200" dirty="0" smtClean="0">
                <a:solidFill>
                  <a:schemeClr val="tx1"/>
                </a:solidFill>
                <a:latin typeface="+mn-lt"/>
                <a:ea typeface="+mn-ea"/>
                <a:cs typeface="+mn-cs"/>
              </a:rPr>
              <a:t> to save your settings and close the screen.</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b="0" i="0" kern="1200" dirty="0" smtClean="0">
                <a:solidFill>
                  <a:schemeClr val="tx1"/>
                </a:solidFill>
                <a:latin typeface="+mn-lt"/>
                <a:ea typeface="+mn-ea"/>
                <a:cs typeface="+mn-cs"/>
              </a:rPr>
              <a:t>	</a:t>
            </a:r>
          </a:p>
          <a:p>
            <a:r>
              <a:rPr lang="en-US" sz="1000" b="1" i="0" kern="1200" dirty="0" smtClean="0">
                <a:solidFill>
                  <a:schemeClr val="tx1"/>
                </a:solidFill>
                <a:latin typeface="+mn-lt"/>
                <a:ea typeface="+mn-ea"/>
                <a:cs typeface="+mn-cs"/>
              </a:rPr>
              <a:t>Manually Backup System Settings and Data</a:t>
            </a:r>
            <a:endParaRPr lang="en-US" sz="1000" b="0" i="0" kern="1200" dirty="0" smtClean="0">
              <a:solidFill>
                <a:schemeClr val="tx1"/>
              </a:solidFill>
              <a:latin typeface="+mn-lt"/>
              <a:ea typeface="+mn-ea"/>
              <a:cs typeface="+mn-cs"/>
            </a:endParaRPr>
          </a:p>
          <a:p>
            <a:r>
              <a:rPr lang="en-US" sz="1000" b="0" i="0" kern="1200" dirty="0" smtClean="0">
                <a:solidFill>
                  <a:schemeClr val="tx1"/>
                </a:solidFill>
                <a:latin typeface="+mn-lt"/>
                <a:ea typeface="+mn-ea"/>
                <a:cs typeface="+mn-cs"/>
              </a:rPr>
              <a:t>To manually backup the system settings:</a:t>
            </a:r>
          </a:p>
          <a:p>
            <a:pPr marL="571500" lvl="1" indent="-228600">
              <a:buFont typeface="+mj-lt"/>
              <a:buAutoNum type="arabicPeriod"/>
            </a:pPr>
            <a:r>
              <a:rPr lang="en-US" sz="1000" b="0" i="0" kern="1200" dirty="0" smtClean="0">
                <a:solidFill>
                  <a:schemeClr val="tx1"/>
                </a:solidFill>
                <a:latin typeface="+mn-lt"/>
                <a:ea typeface="+mn-ea"/>
                <a:cs typeface="+mn-cs"/>
              </a:rPr>
              <a:t>Access the </a:t>
            </a:r>
            <a:r>
              <a:rPr lang="en-US" sz="1000" b="0" i="1" kern="1200" dirty="0" smtClean="0">
                <a:solidFill>
                  <a:schemeClr val="tx1"/>
                </a:solidFill>
                <a:latin typeface="+mn-lt"/>
                <a:ea typeface="+mn-ea"/>
                <a:cs typeface="+mn-cs"/>
              </a:rPr>
              <a:t>System Information</a:t>
            </a:r>
            <a:r>
              <a:rPr lang="en-US" sz="1000" b="0" i="0" kern="1200" dirty="0" smtClean="0">
                <a:solidFill>
                  <a:schemeClr val="tx1"/>
                </a:solidFill>
                <a:latin typeface="+mn-lt"/>
                <a:ea typeface="+mn-ea"/>
                <a:cs typeface="+mn-cs"/>
              </a:rPr>
              <a:t> screen by clicking on the </a:t>
            </a:r>
            <a:r>
              <a:rPr lang="en-US" sz="1000" b="0" i="1" kern="1200" dirty="0" smtClean="0">
                <a:solidFill>
                  <a:schemeClr val="tx1"/>
                </a:solidFill>
                <a:latin typeface="+mn-lt"/>
                <a:ea typeface="+mn-ea"/>
                <a:cs typeface="+mn-cs"/>
              </a:rPr>
              <a:t>System</a:t>
            </a:r>
            <a:r>
              <a:rPr lang="en-US" sz="1000" b="0" i="0" kern="1200" dirty="0" smtClean="0">
                <a:solidFill>
                  <a:schemeClr val="tx1"/>
                </a:solidFill>
                <a:latin typeface="+mn-lt"/>
                <a:ea typeface="+mn-ea"/>
                <a:cs typeface="+mn-cs"/>
              </a:rPr>
              <a:t> node in the </a:t>
            </a:r>
            <a:r>
              <a:rPr lang="en-US" sz="1000" b="0" i="1" kern="1200" dirty="0" smtClean="0">
                <a:solidFill>
                  <a:schemeClr val="tx1"/>
                </a:solidFill>
                <a:latin typeface="+mn-lt"/>
                <a:ea typeface="+mn-ea"/>
                <a:cs typeface="+mn-cs"/>
              </a:rPr>
              <a:t>System Navigation Tree</a:t>
            </a:r>
            <a:r>
              <a:rPr lang="en-US" sz="1000" b="0" i="0" kern="1200" dirty="0" smtClean="0">
                <a:solidFill>
                  <a:schemeClr val="tx1"/>
                </a:solidFill>
                <a:latin typeface="+mn-lt"/>
                <a:ea typeface="+mn-ea"/>
                <a:cs typeface="+mn-cs"/>
              </a:rPr>
              <a:t> and on the </a:t>
            </a:r>
            <a:r>
              <a:rPr lang="en-US" sz="1000" b="0" i="1" kern="1200" dirty="0" smtClean="0">
                <a:solidFill>
                  <a:schemeClr val="tx1"/>
                </a:solidFill>
                <a:latin typeface="+mn-lt"/>
                <a:ea typeface="+mn-ea"/>
                <a:cs typeface="+mn-cs"/>
              </a:rPr>
              <a:t>Properties</a:t>
            </a:r>
            <a:r>
              <a:rPr lang="en-US" sz="1000" b="0" i="0" kern="1200" dirty="0" smtClean="0">
                <a:solidFill>
                  <a:schemeClr val="tx1"/>
                </a:solidFill>
                <a:latin typeface="+mn-lt"/>
                <a:ea typeface="+mn-ea"/>
                <a:cs typeface="+mn-cs"/>
              </a:rPr>
              <a:t> icon in the </a:t>
            </a:r>
            <a:r>
              <a:rPr lang="en-US" sz="1000" b="0" i="1" kern="1200" dirty="0" smtClean="0">
                <a:solidFill>
                  <a:schemeClr val="tx1"/>
                </a:solidFill>
                <a:latin typeface="+mn-lt"/>
                <a:ea typeface="+mn-ea"/>
                <a:cs typeface="+mn-cs"/>
              </a:rPr>
              <a:t>Actions Toolbar</a:t>
            </a:r>
            <a:r>
              <a:rPr lang="en-US" sz="1000" b="0" i="0" kern="1200" dirty="0" smtClean="0">
                <a:solidFill>
                  <a:schemeClr val="tx1"/>
                </a:solidFill>
                <a:latin typeface="+mn-lt"/>
                <a:ea typeface="+mn-ea"/>
                <a:cs typeface="+mn-cs"/>
              </a:rPr>
              <a:t>.        	</a:t>
            </a:r>
          </a:p>
          <a:p>
            <a:pPr marL="571500" lvl="1" indent="-228600">
              <a:buFont typeface="+mj-lt"/>
              <a:buAutoNum type="arabicPeriod"/>
            </a:pPr>
            <a:r>
              <a:rPr lang="en-US" sz="1000" b="0" i="0" kern="1200" dirty="0" smtClean="0">
                <a:solidFill>
                  <a:schemeClr val="tx1"/>
                </a:solidFill>
                <a:latin typeface="+mn-lt"/>
                <a:ea typeface="+mn-ea"/>
                <a:cs typeface="+mn-cs"/>
              </a:rPr>
              <a:t>Click on </a:t>
            </a:r>
            <a:r>
              <a:rPr lang="en-US" sz="1000" b="0" i="1" kern="1200" dirty="0" smtClean="0">
                <a:solidFill>
                  <a:schemeClr val="tx1"/>
                </a:solidFill>
                <a:latin typeface="+mn-lt"/>
                <a:ea typeface="+mn-ea"/>
                <a:cs typeface="+mn-cs"/>
              </a:rPr>
              <a:t>Backup &amp; Restore</a:t>
            </a:r>
            <a:r>
              <a:rPr lang="en-US" sz="1000" b="0" i="0" kern="1200" dirty="0" smtClean="0">
                <a:solidFill>
                  <a:schemeClr val="tx1"/>
                </a:solidFill>
                <a:latin typeface="+mn-lt"/>
                <a:ea typeface="+mn-ea"/>
                <a:cs typeface="+mn-cs"/>
              </a:rPr>
              <a:t>. The </a:t>
            </a:r>
            <a:r>
              <a:rPr lang="en-US" sz="1000" b="0" i="1" kern="1200" dirty="0" smtClean="0">
                <a:solidFill>
                  <a:schemeClr val="tx1"/>
                </a:solidFill>
                <a:latin typeface="+mn-lt"/>
                <a:ea typeface="+mn-ea"/>
                <a:cs typeface="+mn-cs"/>
              </a:rPr>
              <a:t>Backup &amp; Restore</a:t>
            </a:r>
            <a:r>
              <a:rPr lang="en-US" sz="1000" b="0" i="0" kern="1200" dirty="0" smtClean="0">
                <a:solidFill>
                  <a:schemeClr val="tx1"/>
                </a:solidFill>
                <a:latin typeface="+mn-lt"/>
                <a:ea typeface="+mn-ea"/>
                <a:cs typeface="+mn-cs"/>
              </a:rPr>
              <a:t> dialog opens.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latin typeface="+mn-lt"/>
                <a:ea typeface="+mn-ea"/>
                <a:cs typeface="+mn-cs"/>
              </a:rPr>
              <a:t>From here, you can either manually backup the ESM settings alone or backup a copy of the ESM settings and the data on the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69631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lgn="r"/>
            <a:r>
              <a:rPr lang="en-US" dirty="0" smtClean="0"/>
              <a:t>ESM and Receiver Overview</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slide instructions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Intel">
    <p:spTree>
      <p:nvGrpSpPr>
        <p:cNvPr id="1" name=""/>
        <p:cNvGrpSpPr/>
        <p:nvPr/>
      </p:nvGrpSpPr>
      <p:grpSpPr>
        <a:xfrm>
          <a:off x="0" y="0"/>
          <a:ext cx="0" cy="0"/>
          <a:chOff x="0" y="0"/>
          <a:chExt cx="0" cy="0"/>
        </a:xfrm>
      </p:grpSpPr>
      <p:sp>
        <p:nvSpPr>
          <p:cNvPr id="3"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 and Receiver Overview</a:t>
            </a:r>
            <a:endParaRPr lang="en-US" dirty="0"/>
          </a:p>
        </p:txBody>
      </p:sp>
      <p:pic>
        <p:nvPicPr>
          <p:cNvPr id="5" name="Picture 2" descr="C:\Users\dlink\AppData\Local\Temp\SNAGHTML396d82.PNG"/>
          <p:cNvPicPr>
            <a:picLocks noChangeAspect="1" noChangeArrowheads="1"/>
          </p:cNvPicPr>
          <p:nvPr userDrawn="1"/>
        </p:nvPicPr>
        <p:blipFill>
          <a:blip r:embed="rId2" cstate="print"/>
          <a:srcRect/>
          <a:stretch>
            <a:fillRect/>
          </a:stretch>
        </p:blipFill>
        <p:spPr bwMode="auto">
          <a:xfrm>
            <a:off x="2971800" y="2819400"/>
            <a:ext cx="3314510" cy="1017501"/>
          </a:xfrm>
          <a:prstGeom prst="rect">
            <a:avLst/>
          </a:prstGeom>
          <a:noFill/>
        </p:spPr>
      </p:pic>
      <p:sp>
        <p:nvSpPr>
          <p:cNvPr id="6" name="TextBox 5"/>
          <p:cNvSpPr txBox="1"/>
          <p:nvPr userDrawn="1"/>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0" name="Picture 30" descr="watermarkproperty"/>
          <p:cNvPicPr>
            <a:picLocks noChangeArrowheads="1"/>
          </p:cNvPicPr>
          <p:nvPr userDrawn="1"/>
        </p:nvPicPr>
        <p:blipFill>
          <a:blip r:embed="rId3" cstate="print"/>
          <a:srcRect/>
          <a:stretch>
            <a:fillRect/>
          </a:stretch>
        </p:blipFill>
        <p:spPr bwMode="auto">
          <a:xfrm>
            <a:off x="0" y="304800"/>
            <a:ext cx="9144000" cy="60960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38" descr="composite"/>
          <p:cNvPicPr>
            <a:picLocks noChangeAspect="1" noChangeArrowheads="1"/>
          </p:cNvPicPr>
          <p:nvPr userDrawn="1"/>
        </p:nvPicPr>
        <p:blipFill>
          <a:blip r:embed="rId2" cstate="print"/>
          <a:srcRect/>
          <a:stretch>
            <a:fillRect/>
          </a:stretch>
        </p:blipFill>
        <p:spPr bwMode="gray">
          <a:xfrm>
            <a:off x="0" y="2960688"/>
            <a:ext cx="9144000" cy="3908425"/>
          </a:xfrm>
          <a:prstGeom prst="rect">
            <a:avLst/>
          </a:prstGeom>
          <a:noFill/>
        </p:spPr>
      </p:pic>
      <p:sp>
        <p:nvSpPr>
          <p:cNvPr id="2" name="Title 1"/>
          <p:cNvSpPr>
            <a:spLocks noGrp="1"/>
          </p:cNvSpPr>
          <p:nvPr>
            <p:ph type="ctrTitle" hasCustomPrompt="1"/>
          </p:nvPr>
        </p:nvSpPr>
        <p:spPr>
          <a:xfrm>
            <a:off x="152400" y="609600"/>
            <a:ext cx="5257800" cy="914400"/>
          </a:xfrm>
        </p:spPr>
        <p:txBody>
          <a:bodyPr>
            <a:noAutofit/>
          </a:bodyPr>
          <a:lstStyle>
            <a:lvl1pPr marL="0" indent="0" algn="l">
              <a:defRPr sz="2400" b="1">
                <a:solidFill>
                  <a:schemeClr val="tx1"/>
                </a:solidFill>
              </a:defRPr>
            </a:lvl1pPr>
          </a:lstStyle>
          <a:p>
            <a:r>
              <a:rPr lang="en-US" dirty="0" smtClean="0"/>
              <a:t>Click to add Course or Module Title</a:t>
            </a:r>
            <a:endParaRPr lang="en-US" dirty="0"/>
          </a:p>
        </p:txBody>
      </p:sp>
      <p:sp>
        <p:nvSpPr>
          <p:cNvPr id="3" name="Subtitle 2"/>
          <p:cNvSpPr>
            <a:spLocks noGrp="1"/>
          </p:cNvSpPr>
          <p:nvPr>
            <p:ph type="subTitle" idx="1" hasCustomPrompt="1"/>
          </p:nvPr>
        </p:nvSpPr>
        <p:spPr>
          <a:xfrm>
            <a:off x="152400" y="1600200"/>
            <a:ext cx="5257800" cy="609600"/>
          </a:xfrm>
        </p:spPr>
        <p:txBody>
          <a:bodyPr>
            <a:noAutofit/>
          </a:bodyPr>
          <a:lstStyle>
            <a:lvl1pPr marL="0" indent="0" algn="l">
              <a:buNone/>
              <a:defRPr sz="1600" i="1"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Module Number &lt;Module 1&gt;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ESM and Receiver Overview</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ESM and Receiver Overview</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pPr algn="r"/>
            <a:r>
              <a:rPr lang="en-US" smtClean="0"/>
              <a:t>ESM and Receiver Overview</a:t>
            </a:r>
            <a:endParaRPr lang="en-US" dirty="0"/>
          </a:p>
        </p:txBody>
      </p:sp>
    </p:spTree>
    <p:extLst>
      <p:ext uri="{BB962C8B-B14F-4D97-AF65-F5344CB8AC3E}">
        <p14:creationId xmlns:p14="http://schemas.microsoft.com/office/powerpoint/2010/main" val="238194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143000"/>
            <a:ext cx="8610600" cy="685800"/>
          </a:xfrm>
        </p:spPr>
        <p:txBody>
          <a:bodyPr>
            <a:normAutofit/>
          </a:bodyPr>
          <a:lstStyle>
            <a:lvl1pPr marL="0" indent="0" algn="l">
              <a:defRPr sz="2400" b="1">
                <a:solidFill>
                  <a:schemeClr val="tx1"/>
                </a:solidFill>
              </a:defRPr>
            </a:lvl1pPr>
          </a:lstStyle>
          <a:p>
            <a:r>
              <a:rPr lang="en-US" dirty="0" smtClean="0"/>
              <a:t>Section Title</a:t>
            </a:r>
            <a:endParaRPr lang="en-US" dirty="0"/>
          </a:p>
        </p:txBody>
      </p:sp>
      <p:pic>
        <p:nvPicPr>
          <p:cNvPr id="9" name="Picture 8" descr="section-title-page.png"/>
          <p:cNvPicPr>
            <a:picLocks noChangeAspect="1"/>
          </p:cNvPicPr>
          <p:nvPr userDrawn="1"/>
        </p:nvPicPr>
        <p:blipFill>
          <a:blip r:embed="rId2" cstate="print"/>
          <a:stretch>
            <a:fillRect/>
          </a:stretch>
        </p:blipFill>
        <p:spPr>
          <a:xfrm>
            <a:off x="0" y="2400300"/>
            <a:ext cx="9144000" cy="4457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 and Receiver Overview</a:t>
            </a:r>
            <a:endParaRPr lang="en-US" dirty="0"/>
          </a:p>
        </p:txBody>
      </p:sp>
      <p:sp>
        <p:nvSpPr>
          <p:cNvPr id="7" name="Content Placeholder 6"/>
          <p:cNvSpPr>
            <a:spLocks noGrp="1" noChangeArrowheads="1"/>
          </p:cNvSpPr>
          <p:nvPr>
            <p:ph idx="1" hasCustomPrompt="1"/>
          </p:nvPr>
        </p:nvSpPr>
        <p:spPr bwMode="auto">
          <a:xfrm>
            <a:off x="71437" y="695325"/>
            <a:ext cx="8310563"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marR="0" indent="-173038" algn="l" defTabSz="914400" rtl="0" eaLnBrk="1" fontAlgn="base" latinLnBrk="0" hangingPunct="1">
              <a:lnSpc>
                <a:spcPct val="100000"/>
              </a:lnSpc>
              <a:spcBef>
                <a:spcPct val="20000"/>
              </a:spcBef>
              <a:spcAft>
                <a:spcPct val="0"/>
              </a:spcAft>
              <a:buClrTx/>
              <a:buSzTx/>
              <a:buFontTx/>
              <a:buChar char="•"/>
              <a:tabLst/>
              <a:defRPr/>
            </a:lvl1pPr>
            <a:lvl2pPr marL="569913" marR="0" indent="-223838" algn="l" defTabSz="914400" rtl="0" eaLnBrk="1" fontAlgn="base" latinLnBrk="0" hangingPunct="1">
              <a:lnSpc>
                <a:spcPct val="100000"/>
              </a:lnSpc>
              <a:spcBef>
                <a:spcPct val="20000"/>
              </a:spcBef>
              <a:spcAft>
                <a:spcPct val="0"/>
              </a:spcAft>
              <a:buClrTx/>
              <a:buSzTx/>
              <a:buFontTx/>
              <a:buChar char="–"/>
              <a:tabLst/>
              <a:defRPr/>
            </a:lvl2pPr>
            <a:lvl3pPr marL="915988" marR="0" indent="-173038" algn="l" defTabSz="914400" rtl="0" eaLnBrk="1" fontAlgn="base" latinLnBrk="0" hangingPunct="1">
              <a:lnSpc>
                <a:spcPct val="100000"/>
              </a:lnSpc>
              <a:spcBef>
                <a:spcPct val="20000"/>
              </a:spcBef>
              <a:spcAft>
                <a:spcPct val="0"/>
              </a:spcAft>
              <a:buClrTx/>
              <a:buSzTx/>
              <a:buFontTx/>
              <a:buChar char="•"/>
              <a:tabLst/>
              <a:defRPr/>
            </a:lvl3pPr>
            <a:lvl4pPr marL="1312863" marR="0" indent="-225425" algn="l" defTabSz="914400" rtl="0" eaLnBrk="1" fontAlgn="base" latinLnBrk="0" hangingPunct="1">
              <a:lnSpc>
                <a:spcPct val="100000"/>
              </a:lnSpc>
              <a:spcBef>
                <a:spcPct val="20000"/>
              </a:spcBef>
              <a:spcAft>
                <a:spcPct val="0"/>
              </a:spcAft>
              <a:buClrTx/>
              <a:buSzTx/>
              <a:buFontTx/>
              <a:buChar char="–"/>
              <a:tabLst/>
              <a:defRPr/>
            </a:lvl4pPr>
            <a:lvl5pPr marL="1662113" marR="0" indent="-228600" algn="l" defTabSz="914400" rtl="0" eaLnBrk="1" fontAlgn="base" latinLnBrk="0" hangingPunct="1">
              <a:lnSpc>
                <a:spcPct val="100000"/>
              </a:lnSpc>
              <a:spcBef>
                <a:spcPct val="20000"/>
              </a:spcBef>
              <a:spcAft>
                <a:spcPct val="0"/>
              </a:spcAft>
              <a:buClrTx/>
              <a:buSzTx/>
              <a:buFontTx/>
              <a:buChar char="»"/>
              <a:tabLst/>
              <a:defRPr/>
            </a:lvl5pPr>
          </a:lstStyle>
          <a:p>
            <a:pPr marL="173038" marR="0" lvl="0" indent="-173038"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rgbClr val="4C4D4F"/>
                </a:solidFill>
                <a:effectLst/>
                <a:uLnTx/>
                <a:uFillTx/>
                <a:latin typeface="+mj-lt"/>
                <a:ea typeface="+mj-ea"/>
                <a:cs typeface="+mn-cs"/>
              </a:rPr>
              <a:t>Click to edit Master text styles</a:t>
            </a:r>
          </a:p>
          <a:p>
            <a:pPr marL="569913" marR="0" lvl="1" indent="-2238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Second level</a:t>
            </a:r>
          </a:p>
          <a:p>
            <a:pPr marL="915988" marR="0" lvl="2" indent="-1730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Third level</a:t>
            </a:r>
          </a:p>
          <a:p>
            <a:pPr marL="1312863" marR="0" lvl="3" indent="-225425"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Fourth level</a:t>
            </a:r>
          </a:p>
          <a:p>
            <a:pPr marL="1662113"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odule_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7138987" cy="609600"/>
          </a:xfrm>
        </p:spPr>
        <p:txBody>
          <a:bodyPr/>
          <a:lstStyle>
            <a:lvl1pPr>
              <a:defRPr/>
            </a:lvl1pPr>
          </a:lstStyle>
          <a:p>
            <a:r>
              <a:rPr lang="en-US" dirty="0" smtClean="0"/>
              <a:t>Module Objectives</a:t>
            </a:r>
            <a:endParaRPr lang="en-US" dirty="0"/>
          </a:p>
        </p:txBody>
      </p:sp>
      <p:sp>
        <p:nvSpPr>
          <p:cNvPr id="10" name="Text Placeholder 9"/>
          <p:cNvSpPr>
            <a:spLocks noGrp="1"/>
          </p:cNvSpPr>
          <p:nvPr>
            <p:ph type="body" sz="quarter" idx="12" hasCustomPrompt="1"/>
          </p:nvPr>
        </p:nvSpPr>
        <p:spPr>
          <a:xfrm>
            <a:off x="152400" y="1162110"/>
            <a:ext cx="8839200" cy="4953000"/>
          </a:xfrm>
        </p:spPr>
        <p:txBody>
          <a:bodyPr/>
          <a:lstStyle>
            <a:lvl1pPr>
              <a:buFont typeface="Arial" pitchFamily="34" charset="0"/>
              <a:buChar char="•"/>
              <a:defRPr baseline="0"/>
            </a:lvl1pPr>
          </a:lstStyle>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9" name="TextBox 8"/>
          <p:cNvSpPr txBox="1"/>
          <p:nvPr/>
        </p:nvSpPr>
        <p:spPr>
          <a:xfrm>
            <a:off x="0" y="762000"/>
            <a:ext cx="7348487" cy="400110"/>
          </a:xfrm>
          <a:prstGeom prst="rect">
            <a:avLst/>
          </a:prstGeom>
          <a:noFill/>
        </p:spPr>
        <p:txBody>
          <a:bodyPr wrap="none" rtlCol="0">
            <a:spAutoFit/>
          </a:bodyPr>
          <a:lstStyle/>
          <a:p>
            <a:r>
              <a:rPr lang="en-US" sz="2000" dirty="0" smtClean="0"/>
              <a:t>On</a:t>
            </a:r>
            <a:r>
              <a:rPr lang="en-US" sz="2000" baseline="0" dirty="0" smtClean="0"/>
              <a:t> successful completion of </a:t>
            </a:r>
            <a:r>
              <a:rPr lang="en-US" sz="2000" dirty="0" smtClean="0"/>
              <a:t>this module, you should be able to:</a:t>
            </a:r>
            <a:endParaRPr lang="en-US" sz="2000" dirty="0"/>
          </a:p>
        </p:txBody>
      </p:sp>
      <p:sp>
        <p:nvSpPr>
          <p:cNvPr id="6"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 and Receiver Overview</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987" cy="609600"/>
          </a:xfrm>
        </p:spPr>
        <p:txBody>
          <a:bodyPr/>
          <a:lstStyle/>
          <a:p>
            <a:r>
              <a:rPr lang="en-US" smtClean="0"/>
              <a:t>Click to edit Master title style</a:t>
            </a:r>
            <a:endParaRPr lang="en-US" dirty="0"/>
          </a:p>
        </p:txBody>
      </p:sp>
      <p:sp>
        <p:nvSpPr>
          <p:cNvPr id="5" name="Media Placeholder 3"/>
          <p:cNvSpPr>
            <a:spLocks noGrp="1"/>
          </p:cNvSpPr>
          <p:nvPr>
            <p:ph type="media" sz="quarter" idx="12"/>
          </p:nvPr>
        </p:nvSpPr>
        <p:spPr>
          <a:xfrm>
            <a:off x="3200400" y="1676400"/>
            <a:ext cx="5791200" cy="3810000"/>
          </a:xfrm>
          <a:prstGeom prst="rect">
            <a:avLst/>
          </a:prstGeom>
          <a:ln w="38100">
            <a:solidFill>
              <a:srgbClr val="A80030"/>
            </a:solidFill>
          </a:ln>
        </p:spPr>
        <p:txBody>
          <a:bodyPr/>
          <a:lstStyle/>
          <a:p>
            <a:r>
              <a:rPr lang="en-US" dirty="0" smtClean="0"/>
              <a:t>Click icon to add media</a:t>
            </a:r>
            <a:endParaRPr lang="en-US" dirty="0"/>
          </a:p>
        </p:txBody>
      </p:sp>
      <p:sp>
        <p:nvSpPr>
          <p:cNvPr id="6" name="Text Placeholder 6"/>
          <p:cNvSpPr>
            <a:spLocks noGrp="1"/>
          </p:cNvSpPr>
          <p:nvPr>
            <p:ph type="body" sz="quarter" idx="13"/>
          </p:nvPr>
        </p:nvSpPr>
        <p:spPr>
          <a:xfrm>
            <a:off x="0" y="762000"/>
            <a:ext cx="8839200" cy="914400"/>
          </a:xfrm>
          <a:prstGeom prst="rect">
            <a:avLst/>
          </a:prstGeom>
        </p:spPr>
        <p:txBody>
          <a:bodyPr/>
          <a:lstStyle>
            <a:lvl1pPr>
              <a:buNone/>
              <a:defRPr sz="22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7" name="Content Placeholder 8"/>
          <p:cNvSpPr>
            <a:spLocks noGrp="1"/>
          </p:cNvSpPr>
          <p:nvPr>
            <p:ph sz="quarter" idx="14"/>
          </p:nvPr>
        </p:nvSpPr>
        <p:spPr>
          <a:xfrm>
            <a:off x="0" y="1752600"/>
            <a:ext cx="2971800" cy="3733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0"/>
          <p:cNvSpPr>
            <a:spLocks noGrp="1"/>
          </p:cNvSpPr>
          <p:nvPr>
            <p:ph type="body" sz="quarter" idx="15"/>
          </p:nvPr>
        </p:nvSpPr>
        <p:spPr>
          <a:xfrm>
            <a:off x="152400" y="5715000"/>
            <a:ext cx="8839200" cy="914400"/>
          </a:xfrm>
          <a:prstGeom prst="rect">
            <a:avLst/>
          </a:prstGeom>
        </p:spPr>
        <p:txBody>
          <a:bodyPr/>
          <a:lstStyle>
            <a:lvl1pPr algn="ctr">
              <a:buNone/>
              <a:defRPr sz="2000">
                <a:latin typeface="Arial" pitchFamily="34" charset="0"/>
                <a:cs typeface="Arial" pitchFamily="34" charset="0"/>
              </a:defRPr>
            </a:lvl1pPr>
            <a:lvl2pPr>
              <a:buNone/>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p:txBody>
      </p:sp>
      <p:sp>
        <p:nvSpPr>
          <p:cNvPr id="10"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 and Receiver Overview</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_Only">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 and Receiver Overview</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 Check Multiple Choice ">
    <p:spTree>
      <p:nvGrpSpPr>
        <p:cNvPr id="1" name=""/>
        <p:cNvGrpSpPr/>
        <p:nvPr/>
      </p:nvGrpSpPr>
      <p:grpSpPr>
        <a:xfrm>
          <a:off x="0" y="0"/>
          <a:ext cx="0" cy="0"/>
          <a:chOff x="0" y="0"/>
          <a:chExt cx="0" cy="0"/>
        </a:xfrm>
      </p:grpSpPr>
      <p:sp>
        <p:nvSpPr>
          <p:cNvPr id="15" name="Rounded Rectangle 14"/>
          <p:cNvSpPr/>
          <p:nvPr/>
        </p:nvSpPr>
        <p:spPr>
          <a:xfrm>
            <a:off x="228599" y="1295400"/>
            <a:ext cx="6772275"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2400" y="870871"/>
            <a:ext cx="6858000"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Multiple Choice: Choose the correct answer(s):</a:t>
            </a:r>
          </a:p>
        </p:txBody>
      </p:sp>
      <p:sp>
        <p:nvSpPr>
          <p:cNvPr id="8" name="Rectangle 7"/>
          <p:cNvSpPr/>
          <p:nvPr/>
        </p:nvSpPr>
        <p:spPr bwMode="ltGray">
          <a:xfrm>
            <a:off x="0" y="7620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10" name="Text Placeholder 18"/>
          <p:cNvSpPr>
            <a:spLocks noGrp="1"/>
          </p:cNvSpPr>
          <p:nvPr>
            <p:ph type="body" sz="quarter" idx="13" hasCustomPrompt="1"/>
          </p:nvPr>
        </p:nvSpPr>
        <p:spPr bwMode="ltGray">
          <a:xfrm>
            <a:off x="330197" y="1329268"/>
            <a:ext cx="6486527"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1" name="Text Placeholder 20"/>
          <p:cNvSpPr>
            <a:spLocks noGrp="1"/>
          </p:cNvSpPr>
          <p:nvPr>
            <p:ph type="body" sz="quarter" idx="14" hasCustomPrompt="1"/>
          </p:nvPr>
        </p:nvSpPr>
        <p:spPr>
          <a:xfrm>
            <a:off x="152400" y="2057400"/>
            <a:ext cx="6858000" cy="3962400"/>
          </a:xfrm>
          <a:prstGeom prst="rect">
            <a:avLst/>
          </a:prstGeom>
        </p:spPr>
        <p:txBody>
          <a:bodyPr/>
          <a:lstStyle>
            <a:lvl1pPr>
              <a:lnSpc>
                <a:spcPct val="200000"/>
              </a:lnSpc>
              <a:buFont typeface="Wingdings" pitchFamily="2" charset="2"/>
              <a:buChar char="q"/>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Choice</a:t>
            </a:r>
          </a:p>
          <a:p>
            <a:pPr lvl="0"/>
            <a:r>
              <a:rPr lang="en-US" dirty="0" smtClean="0"/>
              <a:t>Choice</a:t>
            </a:r>
          </a:p>
          <a:p>
            <a:pPr lvl="0"/>
            <a:r>
              <a:rPr lang="en-US" dirty="0" smtClean="0"/>
              <a:t>Choice</a:t>
            </a:r>
          </a:p>
          <a:p>
            <a:pPr lvl="0"/>
            <a:r>
              <a:rPr lang="en-US" dirty="0" smtClean="0"/>
              <a:t>Choice</a:t>
            </a:r>
          </a:p>
          <a:p>
            <a:pPr lvl="0"/>
            <a:endParaRPr lang="en-US" dirty="0" smtClean="0"/>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 and Receiver Overview</a:t>
            </a:r>
            <a:endParaRPr lang="en-US" dirty="0"/>
          </a:p>
        </p:txBody>
      </p:sp>
      <p:pic>
        <p:nvPicPr>
          <p:cNvPr id="2051" name="Picture 3" descr="C:\Users\dlink\Documents\Training\Images\question.jpg"/>
          <p:cNvPicPr>
            <a:picLocks noChangeAspect="1" noChangeArrowheads="1"/>
          </p:cNvPicPr>
          <p:nvPr userDrawn="1"/>
        </p:nvPicPr>
        <p:blipFill>
          <a:blip r:embed="rId2" cstate="print"/>
          <a:srcRect/>
          <a:stretch>
            <a:fillRect/>
          </a:stretch>
        </p:blipFill>
        <p:spPr bwMode="auto">
          <a:xfrm>
            <a:off x="5486400" y="4114800"/>
            <a:ext cx="3462986" cy="230505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 Check Fill in Blank">
    <p:spTree>
      <p:nvGrpSpPr>
        <p:cNvPr id="1" name=""/>
        <p:cNvGrpSpPr/>
        <p:nvPr/>
      </p:nvGrpSpPr>
      <p:grpSpPr>
        <a:xfrm>
          <a:off x="0" y="0"/>
          <a:ext cx="0" cy="0"/>
          <a:chOff x="0" y="0"/>
          <a:chExt cx="0" cy="0"/>
        </a:xfrm>
      </p:grpSpPr>
      <p:sp>
        <p:nvSpPr>
          <p:cNvPr id="17" name="Rounded Rectangle 16"/>
          <p:cNvSpPr/>
          <p:nvPr/>
        </p:nvSpPr>
        <p:spPr>
          <a:xfrm>
            <a:off x="261257" y="1261532"/>
            <a:ext cx="727480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1" y="837003"/>
            <a:ext cx="7707827"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Fill in the blanks.</a:t>
            </a:r>
          </a:p>
        </p:txBody>
      </p:sp>
      <p:sp>
        <p:nvSpPr>
          <p:cNvPr id="10" name="Text Placeholder 18"/>
          <p:cNvSpPr>
            <a:spLocks noGrp="1"/>
          </p:cNvSpPr>
          <p:nvPr>
            <p:ph type="body" sz="quarter" idx="13" hasCustomPrompt="1"/>
          </p:nvPr>
        </p:nvSpPr>
        <p:spPr bwMode="ltGray">
          <a:xfrm>
            <a:off x="304800" y="1295400"/>
            <a:ext cx="7159332"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279402" y="2175932"/>
            <a:ext cx="7188198"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mj-lt"/>
              <a:buAutoNum type="arabicPeriod"/>
              <a:tabLst/>
              <a:defRPr baseline="0"/>
            </a:lvl1pPr>
          </a:lstStyle>
          <a:p>
            <a:pPr lvl="0"/>
            <a:r>
              <a:rPr lang="en-US" dirty="0" smtClean="0"/>
              <a:t>Statement with blanks to _____ here.</a:t>
            </a: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tabLst/>
              <a:defRPr/>
            </a:pPr>
            <a:r>
              <a:rPr lang="en-US" dirty="0" smtClean="0"/>
              <a:t>Statement with blanks to _____ here.</a:t>
            </a:r>
          </a:p>
          <a:p>
            <a:pPr lvl="0"/>
            <a:endParaRPr lang="en-US" dirty="0" smtClean="0"/>
          </a:p>
          <a:p>
            <a:pPr lvl="0"/>
            <a:endParaRPr lang="en-US" dirty="0" smtClean="0"/>
          </a:p>
        </p:txBody>
      </p:sp>
      <p:sp>
        <p:nvSpPr>
          <p:cNvPr id="11" name="Rectangle 10"/>
          <p:cNvSpPr/>
          <p:nvPr/>
        </p:nvSpPr>
        <p:spPr bwMode="ltGray">
          <a:xfrm>
            <a:off x="0" y="8638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 and Receiver Overview</a:t>
            </a:r>
            <a:endParaRPr lang="en-US" dirty="0"/>
          </a:p>
        </p:txBody>
      </p:sp>
      <p:pic>
        <p:nvPicPr>
          <p:cNvPr id="12" name="Picture 2" descr="C:\Users\dlink\Documents\Training\Images\Hand with puzzle piece.jpg"/>
          <p:cNvPicPr>
            <a:picLocks noChangeAspect="1" noChangeArrowheads="1"/>
          </p:cNvPicPr>
          <p:nvPr userDrawn="1"/>
        </p:nvPicPr>
        <p:blipFill>
          <a:blip r:embed="rId2" cstate="print"/>
          <a:srcRect/>
          <a:stretch>
            <a:fillRect/>
          </a:stretch>
        </p:blipFill>
        <p:spPr bwMode="auto">
          <a:xfrm>
            <a:off x="7010400" y="3429000"/>
            <a:ext cx="2058114" cy="3092002"/>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Knowledge Check Fill in Blank">
    <p:spTree>
      <p:nvGrpSpPr>
        <p:cNvPr id="1" name=""/>
        <p:cNvGrpSpPr/>
        <p:nvPr/>
      </p:nvGrpSpPr>
      <p:grpSpPr>
        <a:xfrm>
          <a:off x="0" y="0"/>
          <a:ext cx="0" cy="0"/>
          <a:chOff x="0" y="0"/>
          <a:chExt cx="0" cy="0"/>
        </a:xfrm>
      </p:grpSpPr>
      <p:sp>
        <p:nvSpPr>
          <p:cNvPr id="16" name="Rounded Rectangle 15"/>
          <p:cNvSpPr/>
          <p:nvPr/>
        </p:nvSpPr>
        <p:spPr>
          <a:xfrm>
            <a:off x="304799" y="1295400"/>
            <a:ext cx="748045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870871"/>
            <a:ext cx="7925718"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True - False</a:t>
            </a:r>
          </a:p>
        </p:txBody>
      </p:sp>
      <p:sp>
        <p:nvSpPr>
          <p:cNvPr id="10" name="Text Placeholder 18"/>
          <p:cNvSpPr>
            <a:spLocks noGrp="1"/>
          </p:cNvSpPr>
          <p:nvPr>
            <p:ph type="body" sz="quarter" idx="13" hasCustomPrompt="1"/>
          </p:nvPr>
        </p:nvSpPr>
        <p:spPr bwMode="ltGray">
          <a:xfrm>
            <a:off x="406397" y="1329268"/>
            <a:ext cx="7272665"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304800" y="2209800"/>
            <a:ext cx="7391400"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Wingdings" pitchFamily="2" charset="2"/>
              <a:buChar char="q"/>
              <a:tabLst/>
              <a:defRPr baseline="0"/>
            </a:lvl1pPr>
          </a:lstStyle>
          <a:p>
            <a:pPr lvl="0"/>
            <a:r>
              <a:rPr lang="en-US" dirty="0" smtClean="0"/>
              <a:t>True</a:t>
            </a:r>
          </a:p>
          <a:p>
            <a:pPr lvl="0"/>
            <a:r>
              <a:rPr lang="en-US" dirty="0" smtClean="0"/>
              <a:t>False</a:t>
            </a:r>
          </a:p>
        </p:txBody>
      </p:sp>
      <p:sp>
        <p:nvSpPr>
          <p:cNvPr id="12" name="Rectangle 11"/>
          <p:cNvSpPr/>
          <p:nvPr/>
        </p:nvSpPr>
        <p:spPr bwMode="ltGray">
          <a:xfrm>
            <a:off x="0" y="76200"/>
            <a:ext cx="4495800" cy="523220"/>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 and Receiver Overview</a:t>
            </a:r>
            <a:endParaRPr lang="en-US" dirty="0"/>
          </a:p>
        </p:txBody>
      </p:sp>
      <p:pic>
        <p:nvPicPr>
          <p:cNvPr id="4098" name="Picture 2" descr="C:\Users\dlink\Documents\Training\Images\suspicious.jpg"/>
          <p:cNvPicPr>
            <a:picLocks noChangeAspect="1" noChangeArrowheads="1"/>
          </p:cNvPicPr>
          <p:nvPr userDrawn="1"/>
        </p:nvPicPr>
        <p:blipFill>
          <a:blip r:embed="rId2" cstate="print"/>
          <a:srcRect/>
          <a:stretch>
            <a:fillRect/>
          </a:stretch>
        </p:blipFill>
        <p:spPr bwMode="auto">
          <a:xfrm>
            <a:off x="5410200" y="4038600"/>
            <a:ext cx="3564391" cy="23622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30" descr="watermarkproperty"/>
          <p:cNvPicPr>
            <a:picLocks noChangeArrowheads="1"/>
          </p:cNvPicPr>
          <p:nvPr/>
        </p:nvPicPr>
        <p:blipFill>
          <a:blip r:embed="rId17" cstate="print"/>
          <a:srcRect/>
          <a:stretch>
            <a:fillRect/>
          </a:stretch>
        </p:blipFill>
        <p:spPr bwMode="auto">
          <a:xfrm>
            <a:off x="457200" y="304800"/>
            <a:ext cx="9144000" cy="6096000"/>
          </a:xfrm>
          <a:prstGeom prst="rect">
            <a:avLst/>
          </a:prstGeom>
          <a:noFill/>
        </p:spPr>
      </p:pic>
      <p:sp>
        <p:nvSpPr>
          <p:cNvPr id="114694" name="Rectangle 6"/>
          <p:cNvSpPr>
            <a:spLocks noGrp="1" noChangeArrowheads="1"/>
          </p:cNvSpPr>
          <p:nvPr>
            <p:ph type="body" idx="1"/>
          </p:nvPr>
        </p:nvSpPr>
        <p:spPr bwMode="auto">
          <a:xfrm>
            <a:off x="71437" y="685800"/>
            <a:ext cx="8996363"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ESM and Receiver Overview</a:t>
            </a:r>
            <a:endParaRPr lang="en-US" dirty="0"/>
          </a:p>
        </p:txBody>
      </p:sp>
      <p:pic>
        <p:nvPicPr>
          <p:cNvPr id="10" name="Picture 9" descr="mfe_ppt_content_banner_std_blank_96.png"/>
          <p:cNvPicPr>
            <a:picLocks noChangeAspect="1"/>
          </p:cNvPicPr>
          <p:nvPr/>
        </p:nvPicPr>
        <p:blipFill>
          <a:blip r:embed="rId18" cstate="print"/>
          <a:stretch>
            <a:fillRect/>
          </a:stretch>
        </p:blipFill>
        <p:spPr>
          <a:xfrm>
            <a:off x="0" y="0"/>
            <a:ext cx="9144000" cy="619125"/>
          </a:xfrm>
          <a:prstGeom prst="rect">
            <a:avLst/>
          </a:prstGeom>
        </p:spPr>
      </p:pic>
      <p:sp>
        <p:nvSpPr>
          <p:cNvPr id="114693" name="Rectangle 5"/>
          <p:cNvSpPr>
            <a:spLocks noGrp="1" noChangeArrowheads="1"/>
          </p:cNvSpPr>
          <p:nvPr>
            <p:ph type="title"/>
          </p:nvPr>
        </p:nvSpPr>
        <p:spPr bwMode="ltGray">
          <a:xfrm>
            <a:off x="0" y="0"/>
            <a:ext cx="7138987" cy="595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TextBox 7"/>
          <p:cNvSpPr txBox="1"/>
          <p:nvPr/>
        </p:nvSpPr>
        <p:spPr>
          <a:xfrm>
            <a:off x="4114800" y="6627168"/>
            <a:ext cx="914400" cy="230832"/>
          </a:xfrm>
          <a:prstGeom prst="rect">
            <a:avLst/>
          </a:prstGeom>
          <a:noFill/>
        </p:spPr>
        <p:txBody>
          <a:bodyPr wrap="square" rtlCol="0">
            <a:spAutoFit/>
          </a:bodyPr>
          <a:lstStyle/>
          <a:p>
            <a:pPr algn="ctr"/>
            <a:r>
              <a:rPr lang="en-US" sz="900" dirty="0" smtClean="0">
                <a:solidFill>
                  <a:schemeClr val="tx1"/>
                </a:solidFill>
                <a:latin typeface="+mj-lt"/>
              </a:rPr>
              <a:t>2    </a:t>
            </a:r>
            <a:r>
              <a:rPr lang="en-US" sz="900" dirty="0" smtClean="0">
                <a:solidFill>
                  <a:schemeClr val="tx1"/>
                </a:solidFill>
                <a:latin typeface="+mj-lt"/>
              </a:rPr>
              <a:t>-     </a:t>
            </a:r>
            <a:fld id="{5B0A45A0-05C0-4C03-BBF1-17FE7298BD73}" type="slidenum">
              <a:rPr lang="en-US" sz="900" smtClean="0">
                <a:solidFill>
                  <a:schemeClr val="tx1"/>
                </a:solidFill>
                <a:latin typeface="+mj-lt"/>
              </a:rPr>
              <a:pPr algn="ctr"/>
              <a:t>‹#›</a:t>
            </a:fld>
            <a:endParaRPr lang="en-US" sz="900" dirty="0">
              <a:solidFill>
                <a:schemeClr val="tx1"/>
              </a:solidFill>
              <a:latin typeface="+mj-lt"/>
            </a:endParaRPr>
          </a:p>
        </p:txBody>
      </p:sp>
      <p:sp>
        <p:nvSpPr>
          <p:cNvPr id="11" name="TextBox 10"/>
          <p:cNvSpPr txBox="1"/>
          <p:nvPr/>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2" name="Picture 2"/>
          <p:cNvPicPr>
            <a:picLocks noChangeAspect="1" noChangeArrowheads="1"/>
          </p:cNvPicPr>
          <p:nvPr/>
        </p:nvPicPr>
        <p:blipFill>
          <a:blip r:embed="rId19" cstate="print"/>
          <a:srcRect/>
          <a:stretch>
            <a:fillRect/>
          </a:stretch>
        </p:blipFill>
        <p:spPr bwMode="auto">
          <a:xfrm>
            <a:off x="7391400" y="76200"/>
            <a:ext cx="1676400" cy="51457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rtlCol="0"/>
          <a:lstStyle/>
          <a:p>
            <a:pPr>
              <a:defRPr/>
            </a:pPr>
            <a:r>
              <a:rPr lang="en-US" dirty="0" smtClean="0"/>
              <a:t>ESM and Receiver Overview</a:t>
            </a:r>
            <a:endParaRPr dirty="0"/>
          </a:p>
        </p:txBody>
      </p:sp>
      <p:sp>
        <p:nvSpPr>
          <p:cNvPr id="7" name="Text Placeholder 6"/>
          <p:cNvSpPr>
            <a:spLocks noGrp="1"/>
          </p:cNvSpPr>
          <p:nvPr>
            <p:ph type="subTitle" idx="1"/>
          </p:nvPr>
        </p:nvSpPr>
        <p:spPr/>
        <p:txBody>
          <a:bodyPr/>
          <a:lstStyle/>
          <a:p>
            <a:pPr eaLnBrk="1" fontAlgn="auto" hangingPunct="1">
              <a:spcAft>
                <a:spcPts val="0"/>
              </a:spcAft>
              <a:buFont typeface="Arial" pitchFamily="34" charset="0"/>
              <a:buNone/>
              <a:defRPr/>
            </a:pPr>
            <a:r>
              <a:rPr lang="en-US" dirty="0" smtClean="0"/>
              <a:t>Module 2</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ESM Events, Flows &amp; Logs</a:t>
            </a:r>
            <a:endParaRPr lang="en-US" dirty="0"/>
          </a:p>
        </p:txBody>
      </p:sp>
      <p:pic>
        <p:nvPicPr>
          <p:cNvPr id="2" name="Picture 1" descr="Events Flows and Lo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838200"/>
            <a:ext cx="3551464" cy="3505200"/>
          </a:xfrm>
          <a:prstGeom prst="rect">
            <a:avLst/>
          </a:prstGeom>
          <a:ln>
            <a:solidFill>
              <a:srgbClr val="000000"/>
            </a:solidFill>
          </a:ln>
        </p:spPr>
      </p:pic>
      <p:pic>
        <p:nvPicPr>
          <p:cNvPr id="5" name="Picture 4" descr="devic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7780" y="838200"/>
            <a:ext cx="4951096" cy="3505200"/>
          </a:xfrm>
          <a:prstGeom prst="rect">
            <a:avLst/>
          </a:prstGeom>
          <a:ln>
            <a:solidFill>
              <a:srgbClr val="000000"/>
            </a:solidFill>
          </a:ln>
        </p:spPr>
      </p:pic>
      <p:grpSp>
        <p:nvGrpSpPr>
          <p:cNvPr id="14" name="Group 13"/>
          <p:cNvGrpSpPr/>
          <p:nvPr/>
        </p:nvGrpSpPr>
        <p:grpSpPr>
          <a:xfrm>
            <a:off x="788350" y="4724400"/>
            <a:ext cx="7567300" cy="1200329"/>
            <a:chOff x="533400" y="4724400"/>
            <a:chExt cx="7567300" cy="1200329"/>
          </a:xfrm>
        </p:grpSpPr>
        <p:sp>
          <p:nvSpPr>
            <p:cNvPr id="3" name="TextBox 2"/>
            <p:cNvSpPr txBox="1"/>
            <p:nvPr/>
          </p:nvSpPr>
          <p:spPr>
            <a:xfrm>
              <a:off x="3657600" y="4724400"/>
              <a:ext cx="4443100" cy="1200329"/>
            </a:xfrm>
            <a:prstGeom prst="rect">
              <a:avLst/>
            </a:prstGeom>
            <a:noFill/>
            <a:ln>
              <a:solidFill>
                <a:srgbClr val="A50026"/>
              </a:solidFill>
            </a:ln>
          </p:spPr>
          <p:txBody>
            <a:bodyPr wrap="square" rtlCol="0">
              <a:spAutoFit/>
            </a:bodyPr>
            <a:lstStyle/>
            <a:p>
              <a:pPr algn="ctr"/>
              <a:r>
                <a:rPr lang="en-US" b="1" dirty="0" smtClean="0">
                  <a:solidFill>
                    <a:srgbClr val="A50026"/>
                  </a:solidFill>
                </a:rPr>
                <a:t>NOTE</a:t>
              </a:r>
            </a:p>
            <a:p>
              <a:pPr algn="ctr"/>
              <a:r>
                <a:rPr lang="en-US" dirty="0" smtClean="0"/>
                <a:t>You can also use the Get Events and Flows Icon to check for Events and Flows at any time</a:t>
              </a:r>
              <a:endParaRPr lang="en-US" dirty="0"/>
            </a:p>
          </p:txBody>
        </p:sp>
        <p:pic>
          <p:nvPicPr>
            <p:cNvPr id="9" name="Picture 8" descr="lefttop_menu.png"/>
            <p:cNvPicPr>
              <a:picLocks noChangeAspect="1"/>
            </p:cNvPicPr>
            <p:nvPr/>
          </p:nvPicPr>
          <p:blipFill rotWithShape="1">
            <a:blip r:embed="rId5">
              <a:extLst>
                <a:ext uri="{28A0092B-C50C-407E-A947-70E740481C1C}">
                  <a14:useLocalDpi xmlns:a14="http://schemas.microsoft.com/office/drawing/2010/main" val="0"/>
                </a:ext>
              </a:extLst>
            </a:blip>
            <a:srcRect r="2985" b="77612"/>
            <a:stretch/>
          </p:blipFill>
          <p:spPr>
            <a:xfrm>
              <a:off x="533400" y="4848314"/>
              <a:ext cx="2476500" cy="952500"/>
            </a:xfrm>
            <a:prstGeom prst="rect">
              <a:avLst/>
            </a:prstGeom>
            <a:ln>
              <a:solidFill>
                <a:srgbClr val="000000"/>
              </a:solidFill>
            </a:ln>
          </p:spPr>
        </p:pic>
        <p:sp>
          <p:nvSpPr>
            <p:cNvPr id="10" name="Rounded Rectangle 9"/>
            <p:cNvSpPr/>
            <p:nvPr/>
          </p:nvSpPr>
          <p:spPr bwMode="auto">
            <a:xfrm>
              <a:off x="1638300" y="5130800"/>
              <a:ext cx="304800" cy="304800"/>
            </a:xfrm>
            <a:prstGeom prst="roundRect">
              <a:avLst/>
            </a:prstGeom>
            <a:solidFill>
              <a:schemeClr val="accent3">
                <a:alpha val="27000"/>
              </a:schemeClr>
            </a:solid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w="76200" cmpd="sng">
                  <a:solidFill>
                    <a:schemeClr val="tx1"/>
                  </a:solidFill>
                </a:ln>
                <a:solidFill>
                  <a:schemeClr val="tx1"/>
                </a:solidFill>
                <a:effectLst/>
                <a:latin typeface="Arial" charset="0"/>
                <a:ea typeface="MS PGothic" pitchFamily="34" charset="-128"/>
              </a:endParaRPr>
            </a:p>
          </p:txBody>
        </p:sp>
        <p:cxnSp>
          <p:nvCxnSpPr>
            <p:cNvPr id="11" name="Straight Arrow Connector 10"/>
            <p:cNvCxnSpPr>
              <a:stCxn id="3" idx="1"/>
              <a:endCxn id="10" idx="3"/>
            </p:cNvCxnSpPr>
            <p:nvPr/>
          </p:nvCxnSpPr>
          <p:spPr bwMode="auto">
            <a:xfrm flipH="1" flipV="1">
              <a:off x="1943100" y="5283200"/>
              <a:ext cx="1714500" cy="41365"/>
            </a:xfrm>
            <a:prstGeom prst="straightConnector1">
              <a:avLst/>
            </a:prstGeom>
            <a:ln>
              <a:solidFill>
                <a:srgbClr val="A50026"/>
              </a:solidFill>
              <a:headEnd type="none" w="med" len="med"/>
              <a:tailEnd type="arrow"/>
            </a:ln>
          </p:spPr>
          <p:style>
            <a:lnRef idx="3">
              <a:schemeClr val="accent1"/>
            </a:lnRef>
            <a:fillRef idx="0">
              <a:schemeClr val="accent1"/>
            </a:fillRef>
            <a:effectRef idx="2">
              <a:schemeClr val="accent1"/>
            </a:effectRef>
            <a:fontRef idx="minor">
              <a:schemeClr val="tx1"/>
            </a:fontRef>
          </p:style>
        </p:cxnSp>
      </p:grpSp>
      <p:sp>
        <p:nvSpPr>
          <p:cNvPr id="6" name="Footer Placeholder 5"/>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069295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ESM </a:t>
            </a:r>
            <a:r>
              <a:rPr lang="en-US" dirty="0" smtClean="0"/>
              <a:t>Inactivity Settings</a:t>
            </a:r>
            <a:endParaRPr lang="en-US" dirty="0"/>
          </a:p>
        </p:txBody>
      </p:sp>
      <p:pic>
        <p:nvPicPr>
          <p:cNvPr id="2" name="Picture 1" descr="inactivity 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85800"/>
            <a:ext cx="6172200" cy="5041900"/>
          </a:xfrm>
          <a:prstGeom prst="rect">
            <a:avLst/>
          </a:prstGeom>
          <a:ln>
            <a:solidFill>
              <a:schemeClr val="tx2"/>
            </a:solidFill>
          </a:ln>
        </p:spPr>
      </p:pic>
      <p:pic>
        <p:nvPicPr>
          <p:cNvPr id="4" name="Picture 3" descr="edit inactivity setting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600" y="4343400"/>
            <a:ext cx="5156200" cy="2222500"/>
          </a:xfrm>
          <a:prstGeom prst="rect">
            <a:avLst/>
          </a:prstGeom>
          <a:ln>
            <a:solidFill>
              <a:srgbClr val="000000"/>
            </a:solidFill>
          </a:ln>
        </p:spPr>
      </p:pic>
      <p:sp>
        <p:nvSpPr>
          <p:cNvPr id="5" name="TextBox 4"/>
          <p:cNvSpPr txBox="1"/>
          <p:nvPr/>
        </p:nvSpPr>
        <p:spPr>
          <a:xfrm>
            <a:off x="6324600" y="996077"/>
            <a:ext cx="2819400" cy="2585323"/>
          </a:xfrm>
          <a:prstGeom prst="rect">
            <a:avLst/>
          </a:prstGeom>
          <a:noFill/>
        </p:spPr>
        <p:txBody>
          <a:bodyPr wrap="square" rtlCol="0">
            <a:spAutoFit/>
          </a:bodyPr>
          <a:lstStyle/>
          <a:p>
            <a:pPr algn="ctr"/>
            <a:r>
              <a:rPr lang="en-US" dirty="0" smtClean="0"/>
              <a:t>The </a:t>
            </a:r>
            <a:r>
              <a:rPr lang="en-US" dirty="0"/>
              <a:t>system will generate an alert when the device has been inactive for the period of time </a:t>
            </a:r>
            <a:r>
              <a:rPr lang="en-US" dirty="0" smtClean="0"/>
              <a:t>designated</a:t>
            </a:r>
          </a:p>
          <a:p>
            <a:pPr algn="ctr"/>
            <a:endParaRPr lang="en-US" dirty="0"/>
          </a:p>
          <a:p>
            <a:pPr algn="ctr"/>
            <a:r>
              <a:rPr lang="en-US" dirty="0" smtClean="0"/>
              <a:t>This </a:t>
            </a:r>
            <a:r>
              <a:rPr lang="en-US" dirty="0"/>
              <a:t>alert will show up as a yellow flag next to the device on the System Navigation Tree</a:t>
            </a:r>
          </a:p>
        </p:txBody>
      </p:sp>
      <p:sp>
        <p:nvSpPr>
          <p:cNvPr id="6" name="Footer Placeholder 5"/>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213435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1652663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ESM </a:t>
            </a:r>
            <a:r>
              <a:rPr lang="en-US" dirty="0" smtClean="0"/>
              <a:t>Custom Settings</a:t>
            </a:r>
            <a:endParaRPr lang="en-US" dirty="0"/>
          </a:p>
        </p:txBody>
      </p:sp>
      <p:pic>
        <p:nvPicPr>
          <p:cNvPr id="5" name="Picture 4" descr="custo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85801"/>
            <a:ext cx="6324600" cy="5943600"/>
          </a:xfrm>
          <a:prstGeom prst="rect">
            <a:avLst/>
          </a:prstGeom>
          <a:ln>
            <a:solidFill>
              <a:srgbClr val="000000"/>
            </a:solidFill>
          </a:ln>
        </p:spPr>
      </p:pic>
      <p:sp>
        <p:nvSpPr>
          <p:cNvPr id="2" name="TextBox 1"/>
          <p:cNvSpPr txBox="1"/>
          <p:nvPr/>
        </p:nvSpPr>
        <p:spPr>
          <a:xfrm>
            <a:off x="6477000" y="2133600"/>
            <a:ext cx="2514600" cy="2308324"/>
          </a:xfrm>
          <a:prstGeom prst="rect">
            <a:avLst/>
          </a:prstGeom>
          <a:noFill/>
        </p:spPr>
        <p:txBody>
          <a:bodyPr wrap="square" rtlCol="0">
            <a:spAutoFit/>
          </a:bodyPr>
          <a:lstStyle/>
          <a:p>
            <a:pPr algn="ctr"/>
            <a:r>
              <a:rPr lang="en-US" dirty="0"/>
              <a:t>The Custom Settings screen allows you to customize your login and print settings, edit custom device links, and configure the settings for a remedy email server</a:t>
            </a:r>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67618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ESM Settings - Database</a:t>
            </a:r>
            <a:endParaRPr lang="en-US" dirty="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604"/>
          <a:stretch/>
        </p:blipFill>
        <p:spPr bwMode="auto">
          <a:xfrm>
            <a:off x="3657599" y="711631"/>
            <a:ext cx="5410201" cy="58415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34300" y="2857500"/>
            <a:ext cx="3681100" cy="3200400"/>
          </a:xfrm>
          <a:prstGeom prst="rect">
            <a:avLst/>
          </a:prstGeom>
          <a:noFill/>
          <a:ln w="38100" cmpd="sng">
            <a:solidFill>
              <a:srgbClr val="A50026"/>
            </a:solidFill>
          </a:ln>
        </p:spPr>
        <p:txBody>
          <a:bodyPr wrap="square" rtlCol="0">
            <a:spAutoFit/>
          </a:bodyPr>
          <a:lstStyle/>
          <a:p>
            <a:pPr algn="ctr"/>
            <a:r>
              <a:rPr lang="en-US" sz="2000" b="1" dirty="0" smtClean="0">
                <a:solidFill>
                  <a:srgbClr val="A50026"/>
                </a:solidFill>
              </a:rPr>
              <a:t>NOTE</a:t>
            </a:r>
          </a:p>
          <a:p>
            <a:pPr algn="ctr"/>
            <a:r>
              <a:rPr lang="en-US" dirty="0"/>
              <a:t>Disabled or hidden options indicate either insufficient privileges or that the device does not support that function. </a:t>
            </a:r>
            <a:endParaRPr lang="en-US" dirty="0" smtClean="0"/>
          </a:p>
          <a:p>
            <a:pPr algn="ctr"/>
            <a:endParaRPr lang="en-US" sz="1200" dirty="0"/>
          </a:p>
          <a:p>
            <a:pPr algn="ctr"/>
            <a:r>
              <a:rPr lang="en-US" dirty="0" smtClean="0"/>
              <a:t>Also</a:t>
            </a:r>
            <a:r>
              <a:rPr lang="en-US" dirty="0"/>
              <a:t>, if the key for the device was imported, there may be insufficient privileges due to specific privileges associated with the imported key.</a:t>
            </a:r>
          </a:p>
        </p:txBody>
      </p:sp>
      <p:sp>
        <p:nvSpPr>
          <p:cNvPr id="3" name="TextBox 2"/>
          <p:cNvSpPr txBox="1"/>
          <p:nvPr/>
        </p:nvSpPr>
        <p:spPr>
          <a:xfrm>
            <a:off x="76200" y="838200"/>
            <a:ext cx="3429000" cy="5201424"/>
          </a:xfrm>
          <a:prstGeom prst="rect">
            <a:avLst/>
          </a:prstGeom>
          <a:noFill/>
        </p:spPr>
        <p:txBody>
          <a:bodyPr wrap="square" rtlCol="0">
            <a:spAutoFit/>
          </a:bodyPr>
          <a:lstStyle/>
          <a:p>
            <a:r>
              <a:rPr lang="en-US" sz="2000" dirty="0"/>
              <a:t>The Database option allows you </a:t>
            </a:r>
            <a:r>
              <a:rPr lang="en-US" sz="2000" dirty="0" smtClean="0"/>
              <a:t>to:</a:t>
            </a:r>
          </a:p>
          <a:p>
            <a:endParaRPr lang="en-US" sz="1000" dirty="0" smtClean="0"/>
          </a:p>
          <a:p>
            <a:pPr marL="285750" indent="-285750">
              <a:buFont typeface="Arial"/>
              <a:buChar char="•"/>
            </a:pPr>
            <a:r>
              <a:rPr lang="en-US" dirty="0"/>
              <a:t>M</a:t>
            </a:r>
            <a:r>
              <a:rPr lang="en-US" dirty="0" smtClean="0"/>
              <a:t>anage </a:t>
            </a:r>
            <a:r>
              <a:rPr lang="en-US" dirty="0"/>
              <a:t>database index settings on the </a:t>
            </a:r>
            <a:r>
              <a:rPr lang="en-US" dirty="0" smtClean="0"/>
              <a:t>ESM</a:t>
            </a:r>
          </a:p>
          <a:p>
            <a:endParaRPr lang="en-US" sz="1000" dirty="0"/>
          </a:p>
          <a:p>
            <a:pPr marL="285750" indent="-285750">
              <a:buFont typeface="Arial"/>
              <a:buChar char="•"/>
            </a:pPr>
            <a:r>
              <a:rPr lang="en-US" dirty="0"/>
              <a:t>V</a:t>
            </a:r>
            <a:r>
              <a:rPr lang="en-US" dirty="0" smtClean="0"/>
              <a:t>iew </a:t>
            </a:r>
            <a:r>
              <a:rPr lang="en-US" dirty="0"/>
              <a:t>and print information about the database memory utilization of events and </a:t>
            </a:r>
            <a:r>
              <a:rPr lang="en-US" dirty="0" smtClean="0"/>
              <a:t>flows </a:t>
            </a:r>
          </a:p>
          <a:p>
            <a:endParaRPr lang="en-US" sz="1000" dirty="0" smtClean="0"/>
          </a:p>
          <a:p>
            <a:pPr marL="285750" indent="-285750">
              <a:buFont typeface="Arial"/>
              <a:buChar char="•"/>
            </a:pPr>
            <a:r>
              <a:rPr lang="en-US" dirty="0"/>
              <a:t>C</a:t>
            </a:r>
            <a:r>
              <a:rPr lang="en-US" dirty="0" smtClean="0"/>
              <a:t>onfigure </a:t>
            </a:r>
            <a:r>
              <a:rPr lang="en-US" dirty="0"/>
              <a:t>storage locations for inactive </a:t>
            </a:r>
            <a:r>
              <a:rPr lang="en-US" dirty="0" smtClean="0"/>
              <a:t>partitions</a:t>
            </a:r>
          </a:p>
          <a:p>
            <a:endParaRPr lang="en-US" sz="1000" dirty="0"/>
          </a:p>
          <a:p>
            <a:pPr marL="285750" indent="-285750">
              <a:buFont typeface="Arial"/>
              <a:buChar char="•"/>
            </a:pPr>
            <a:r>
              <a:rPr lang="en-US" dirty="0"/>
              <a:t>C</a:t>
            </a:r>
            <a:r>
              <a:rPr lang="en-US" dirty="0" smtClean="0"/>
              <a:t>onfigure </a:t>
            </a:r>
            <a:r>
              <a:rPr lang="en-US" dirty="0"/>
              <a:t>the data retention policy for events and </a:t>
            </a:r>
            <a:r>
              <a:rPr lang="en-US" dirty="0" smtClean="0"/>
              <a:t>flows</a:t>
            </a:r>
          </a:p>
          <a:p>
            <a:endParaRPr lang="en-US" sz="1000" dirty="0" smtClean="0"/>
          </a:p>
          <a:p>
            <a:pPr marL="285750" indent="-285750">
              <a:buFont typeface="Arial"/>
              <a:buChar char="•"/>
            </a:pPr>
            <a:r>
              <a:rPr lang="en-US" dirty="0"/>
              <a:t>C</a:t>
            </a:r>
            <a:r>
              <a:rPr lang="en-US" dirty="0" smtClean="0"/>
              <a:t>onfigure </a:t>
            </a:r>
            <a:r>
              <a:rPr lang="en-US" dirty="0"/>
              <a:t>how the database allocates space for events and flows </a:t>
            </a:r>
            <a:r>
              <a:rPr lang="en-US" dirty="0" smtClean="0"/>
              <a:t>data</a:t>
            </a:r>
            <a:endParaRPr lang="en-US" dirty="0"/>
          </a:p>
        </p:txBody>
      </p:sp>
      <p:sp>
        <p:nvSpPr>
          <p:cNvPr id="5" name="Footer Placeholder 4"/>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162065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ESM Email Settings</a:t>
            </a:r>
            <a:endParaRPr lang="en-US" dirty="0"/>
          </a:p>
        </p:txBody>
      </p:sp>
      <p:pic>
        <p:nvPicPr>
          <p:cNvPr id="3" name="Picture 2" descr="emai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685800"/>
            <a:ext cx="5582835" cy="5837406"/>
          </a:xfrm>
          <a:prstGeom prst="rect">
            <a:avLst/>
          </a:prstGeom>
          <a:ln>
            <a:solidFill>
              <a:srgbClr val="000000"/>
            </a:solidFill>
          </a:ln>
        </p:spPr>
      </p:pic>
      <p:sp>
        <p:nvSpPr>
          <p:cNvPr id="4" name="TextBox 3"/>
          <p:cNvSpPr txBox="1"/>
          <p:nvPr/>
        </p:nvSpPr>
        <p:spPr>
          <a:xfrm>
            <a:off x="76200" y="1439882"/>
            <a:ext cx="3276600" cy="3416320"/>
          </a:xfrm>
          <a:prstGeom prst="rect">
            <a:avLst/>
          </a:prstGeom>
          <a:noFill/>
        </p:spPr>
        <p:txBody>
          <a:bodyPr wrap="square" rtlCol="0">
            <a:spAutoFit/>
          </a:bodyPr>
          <a:lstStyle/>
          <a:p>
            <a:pPr marL="285750" indent="-285750">
              <a:buFont typeface="Arial"/>
              <a:buChar char="•"/>
            </a:pPr>
            <a:r>
              <a:rPr lang="en-US" dirty="0"/>
              <a:t>When you are defining the action settings for an alarm, you have the option to send a message to a </a:t>
            </a:r>
            <a:r>
              <a:rPr lang="en-US" dirty="0" smtClean="0"/>
              <a:t>recipient</a:t>
            </a:r>
          </a:p>
          <a:p>
            <a:pPr marL="285750" indent="-285750">
              <a:buFont typeface="Arial"/>
              <a:buChar char="•"/>
            </a:pPr>
            <a:endParaRPr lang="en-US" dirty="0" smtClean="0"/>
          </a:p>
          <a:p>
            <a:pPr marL="285750" indent="-285750">
              <a:buFont typeface="Arial"/>
              <a:buChar char="•"/>
            </a:pPr>
            <a:r>
              <a:rPr lang="en-US" dirty="0"/>
              <a:t>Once you have defined your mail server settings, you need to configure the recipients to whom you will be sending email, SMS, SNMP, or Syslog messages.</a:t>
            </a:r>
          </a:p>
        </p:txBody>
      </p:sp>
      <p:sp>
        <p:nvSpPr>
          <p:cNvPr id="5" name="Footer Placeholder 4"/>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147871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53" t="957" r="1144" b="8064"/>
          <a:stretch/>
        </p:blipFill>
        <p:spPr bwMode="auto">
          <a:xfrm>
            <a:off x="228600" y="812799"/>
            <a:ext cx="5334000" cy="55880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ESM Settings - Management</a:t>
            </a:r>
            <a:endParaRPr lang="en-US" dirty="0"/>
          </a:p>
        </p:txBody>
      </p:sp>
      <p:sp>
        <p:nvSpPr>
          <p:cNvPr id="4" name="TextBox 3"/>
          <p:cNvSpPr txBox="1"/>
          <p:nvPr/>
        </p:nvSpPr>
        <p:spPr>
          <a:xfrm>
            <a:off x="5829300" y="3733800"/>
            <a:ext cx="3048000" cy="2400657"/>
          </a:xfrm>
          <a:prstGeom prst="rect">
            <a:avLst/>
          </a:prstGeom>
          <a:noFill/>
          <a:ln w="38100" cmpd="sng">
            <a:solidFill>
              <a:srgbClr val="A50026"/>
            </a:solidFill>
          </a:ln>
        </p:spPr>
        <p:txBody>
          <a:bodyPr wrap="square" rtlCol="0">
            <a:spAutoFit/>
          </a:bodyPr>
          <a:lstStyle/>
          <a:p>
            <a:pPr algn="ctr"/>
            <a:r>
              <a:rPr lang="en-US" sz="2400" b="1" dirty="0" smtClean="0">
                <a:solidFill>
                  <a:srgbClr val="A50026"/>
                </a:solidFill>
              </a:rPr>
              <a:t>NOTE</a:t>
            </a:r>
            <a:endParaRPr lang="en-US" sz="2800" b="1" dirty="0" smtClean="0">
              <a:solidFill>
                <a:srgbClr val="A50026"/>
              </a:solidFill>
            </a:endParaRPr>
          </a:p>
          <a:p>
            <a:pPr algn="ctr"/>
            <a:r>
              <a:rPr lang="en-US" dirty="0"/>
              <a:t>The system administrator is the only user that has access to all areas of the system, including Terminal, Certificate, Manage Logs, Get Features, and Set Features.</a:t>
            </a:r>
          </a:p>
        </p:txBody>
      </p:sp>
      <p:sp>
        <p:nvSpPr>
          <p:cNvPr id="2" name="TextBox 1"/>
          <p:cNvSpPr txBox="1"/>
          <p:nvPr/>
        </p:nvSpPr>
        <p:spPr>
          <a:xfrm>
            <a:off x="5829300" y="1371600"/>
            <a:ext cx="3048000" cy="1631216"/>
          </a:xfrm>
          <a:prstGeom prst="rect">
            <a:avLst/>
          </a:prstGeom>
          <a:noFill/>
        </p:spPr>
        <p:txBody>
          <a:bodyPr wrap="square" rtlCol="0">
            <a:spAutoFit/>
          </a:bodyPr>
          <a:lstStyle/>
          <a:p>
            <a:pPr algn="ctr"/>
            <a:r>
              <a:rPr lang="en-US" sz="2000" dirty="0"/>
              <a:t>The ESM Management screen allows you to perform several necessary ESM management </a:t>
            </a:r>
            <a:r>
              <a:rPr lang="en-US" sz="2000" dirty="0" smtClean="0"/>
              <a:t>operations</a:t>
            </a:r>
            <a:endParaRPr lang="en-US" sz="2000" dirty="0"/>
          </a:p>
        </p:txBody>
      </p:sp>
      <p:sp>
        <p:nvSpPr>
          <p:cNvPr id="5" name="Footer Placeholder 4"/>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1924731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ESM Settings – Event Forwarding</a:t>
            </a:r>
            <a:endParaRPr lang="en-US" dirty="0"/>
          </a:p>
        </p:txBody>
      </p:sp>
      <p:pic>
        <p:nvPicPr>
          <p:cNvPr id="2" name="Picture 1" descr="Event Forwarding.png"/>
          <p:cNvPicPr>
            <a:picLocks noChangeAspect="1"/>
          </p:cNvPicPr>
          <p:nvPr/>
        </p:nvPicPr>
        <p:blipFill rotWithShape="1">
          <a:blip r:embed="rId3">
            <a:extLst>
              <a:ext uri="{28A0092B-C50C-407E-A947-70E740481C1C}">
                <a14:useLocalDpi xmlns:a14="http://schemas.microsoft.com/office/drawing/2010/main" val="0"/>
              </a:ext>
            </a:extLst>
          </a:blip>
          <a:srcRect t="901"/>
          <a:stretch/>
        </p:blipFill>
        <p:spPr>
          <a:xfrm>
            <a:off x="152400" y="736600"/>
            <a:ext cx="5791200" cy="5740400"/>
          </a:xfrm>
          <a:prstGeom prst="rect">
            <a:avLst/>
          </a:prstGeom>
          <a:ln w="12700" cmpd="sng">
            <a:solidFill>
              <a:schemeClr val="tx2"/>
            </a:solidFill>
          </a:ln>
        </p:spPr>
      </p:pic>
      <p:sp>
        <p:nvSpPr>
          <p:cNvPr id="5" name="TextBox 4"/>
          <p:cNvSpPr txBox="1"/>
          <p:nvPr/>
        </p:nvSpPr>
        <p:spPr>
          <a:xfrm>
            <a:off x="6203000" y="1217473"/>
            <a:ext cx="2819400" cy="1938992"/>
          </a:xfrm>
          <a:prstGeom prst="rect">
            <a:avLst/>
          </a:prstGeom>
          <a:noFill/>
        </p:spPr>
        <p:txBody>
          <a:bodyPr wrap="square" rtlCol="0">
            <a:spAutoFit/>
          </a:bodyPr>
          <a:lstStyle/>
          <a:p>
            <a:pPr algn="ctr"/>
            <a:r>
              <a:rPr lang="en-US" sz="2000" dirty="0"/>
              <a:t>Event Forwarding allows you to forward events from McAfee via either Syslog or </a:t>
            </a:r>
            <a:r>
              <a:rPr lang="en-US" sz="2000" dirty="0" smtClean="0"/>
              <a:t>SNMP to </a:t>
            </a:r>
            <a:r>
              <a:rPr lang="en-US" sz="2000" dirty="0"/>
              <a:t>another device or facility. </a:t>
            </a:r>
          </a:p>
        </p:txBody>
      </p:sp>
      <p:sp>
        <p:nvSpPr>
          <p:cNvPr id="6" name="TextBox 5"/>
          <p:cNvSpPr txBox="1"/>
          <p:nvPr/>
        </p:nvSpPr>
        <p:spPr>
          <a:xfrm>
            <a:off x="6229350" y="3833098"/>
            <a:ext cx="2766700" cy="2339102"/>
          </a:xfrm>
          <a:prstGeom prst="rect">
            <a:avLst/>
          </a:prstGeom>
          <a:noFill/>
          <a:ln w="38100" cmpd="sng">
            <a:solidFill>
              <a:srgbClr val="A50026"/>
            </a:solidFill>
          </a:ln>
        </p:spPr>
        <p:txBody>
          <a:bodyPr wrap="square" rtlCol="0">
            <a:spAutoFit/>
          </a:bodyPr>
          <a:lstStyle/>
          <a:p>
            <a:pPr algn="ctr"/>
            <a:r>
              <a:rPr lang="en-US" sz="2000" b="1" dirty="0" smtClean="0">
                <a:solidFill>
                  <a:srgbClr val="A50026"/>
                </a:solidFill>
              </a:rPr>
              <a:t>NOTE</a:t>
            </a:r>
          </a:p>
          <a:p>
            <a:pPr algn="ctr"/>
            <a:r>
              <a:rPr lang="en-US" dirty="0"/>
              <a:t>This is not a substitute for proper Log Management, as these will not be a full set of digitally signed logs from each device in your environment. </a:t>
            </a:r>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29491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ESM Settings – File Maintenance</a:t>
            </a:r>
            <a:endParaRPr lang="en-US" dirty="0"/>
          </a:p>
        </p:txBody>
      </p:sp>
      <p:pic>
        <p:nvPicPr>
          <p:cNvPr id="2" name="Picture 1" descr="File Maintenance.png"/>
          <p:cNvPicPr>
            <a:picLocks noChangeAspect="1"/>
          </p:cNvPicPr>
          <p:nvPr/>
        </p:nvPicPr>
        <p:blipFill rotWithShape="1">
          <a:blip r:embed="rId3">
            <a:extLst>
              <a:ext uri="{28A0092B-C50C-407E-A947-70E740481C1C}">
                <a14:useLocalDpi xmlns:a14="http://schemas.microsoft.com/office/drawing/2010/main" val="0"/>
              </a:ext>
            </a:extLst>
          </a:blip>
          <a:srcRect b="6331"/>
          <a:stretch/>
        </p:blipFill>
        <p:spPr>
          <a:xfrm>
            <a:off x="2819400" y="756285"/>
            <a:ext cx="6096000" cy="5644515"/>
          </a:xfrm>
          <a:prstGeom prst="rect">
            <a:avLst/>
          </a:prstGeom>
          <a:ln w="12700" cmpd="sng">
            <a:solidFill>
              <a:schemeClr val="tx2"/>
            </a:solidFill>
          </a:ln>
        </p:spPr>
        <p:style>
          <a:lnRef idx="2">
            <a:schemeClr val="accent3">
              <a:shade val="50000"/>
            </a:schemeClr>
          </a:lnRef>
          <a:fillRef idx="1">
            <a:schemeClr val="accent3"/>
          </a:fillRef>
          <a:effectRef idx="0">
            <a:schemeClr val="accent3"/>
          </a:effectRef>
          <a:fontRef idx="minor">
            <a:schemeClr val="lt1"/>
          </a:fontRef>
        </p:style>
      </p:pic>
      <p:sp>
        <p:nvSpPr>
          <p:cNvPr id="4" name="TextBox 3"/>
          <p:cNvSpPr txBox="1"/>
          <p:nvPr/>
        </p:nvSpPr>
        <p:spPr>
          <a:xfrm>
            <a:off x="152400" y="2286000"/>
            <a:ext cx="2514600" cy="2031325"/>
          </a:xfrm>
          <a:prstGeom prst="rect">
            <a:avLst/>
          </a:prstGeom>
          <a:noFill/>
        </p:spPr>
        <p:txBody>
          <a:bodyPr wrap="square" rtlCol="0">
            <a:spAutoFit/>
          </a:bodyPr>
          <a:lstStyle/>
          <a:p>
            <a:pPr algn="ctr"/>
            <a:r>
              <a:rPr lang="en-US" dirty="0"/>
              <a:t>The Files Maintenance screen allows you to manage backup and restore, software update, alarm log, and report log files.</a:t>
            </a:r>
          </a:p>
          <a:p>
            <a:pPr algn="ctr"/>
            <a:endParaRPr lang="en-US" dirty="0"/>
          </a:p>
        </p:txBody>
      </p:sp>
      <p:sp>
        <p:nvSpPr>
          <p:cNvPr id="5" name="Footer Placeholder 4"/>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648001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ESM Settings – Hosts</a:t>
            </a:r>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54" t="1608" r="1710" b="1190"/>
          <a:stretch/>
        </p:blipFill>
        <p:spPr bwMode="auto">
          <a:xfrm>
            <a:off x="304800" y="867982"/>
            <a:ext cx="5257800" cy="5602139"/>
          </a:xfrm>
          <a:prstGeom prst="rect">
            <a:avLst/>
          </a:prstGeom>
          <a:noFill/>
          <a:ln w="12700" cmpd="sng">
            <a:solidFill>
              <a:schemeClr val="tx2"/>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079" t="3821" r="1644" b="5732"/>
          <a:stretch/>
        </p:blipFill>
        <p:spPr bwMode="auto">
          <a:xfrm>
            <a:off x="5835650" y="2470313"/>
            <a:ext cx="2984500" cy="1826720"/>
          </a:xfrm>
          <a:prstGeom prst="rect">
            <a:avLst/>
          </a:prstGeom>
          <a:ln w="12700" cmpd="sng">
            <a:solidFill>
              <a:schemeClr val="tx2"/>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6"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768" t="4010" r="2872" b="2423"/>
          <a:stretch/>
        </p:blipFill>
        <p:spPr bwMode="auto">
          <a:xfrm>
            <a:off x="5829300" y="4652617"/>
            <a:ext cx="2997200" cy="1824383"/>
          </a:xfrm>
          <a:prstGeom prst="rect">
            <a:avLst/>
          </a:prstGeom>
          <a:noFill/>
          <a:ln w="12700" cmpd="sng">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803900" y="914400"/>
            <a:ext cx="3048000" cy="1200329"/>
          </a:xfrm>
          <a:prstGeom prst="rect">
            <a:avLst/>
          </a:prstGeom>
          <a:noFill/>
        </p:spPr>
        <p:txBody>
          <a:bodyPr wrap="square" rtlCol="0">
            <a:spAutoFit/>
          </a:bodyPr>
          <a:lstStyle/>
          <a:p>
            <a:pPr algn="ctr"/>
            <a:r>
              <a:rPr lang="en-US" dirty="0"/>
              <a:t>Adding hosts to the hosts table has the same effect as adding it to an /</a:t>
            </a:r>
            <a:r>
              <a:rPr lang="en-US" dirty="0"/>
              <a:t>etc</a:t>
            </a:r>
            <a:r>
              <a:rPr lang="en-US" dirty="0"/>
              <a:t>/hosts file in a UNIX server</a:t>
            </a:r>
          </a:p>
        </p:txBody>
      </p:sp>
      <p:sp>
        <p:nvSpPr>
          <p:cNvPr id="7" name="Footer Placeholder 6"/>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648001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Module Objectives</a:t>
            </a:r>
          </a:p>
        </p:txBody>
      </p:sp>
      <p:sp>
        <p:nvSpPr>
          <p:cNvPr id="5" name="Footer Placeholder 4"/>
          <p:cNvSpPr>
            <a:spLocks noGrp="1"/>
          </p:cNvSpPr>
          <p:nvPr>
            <p:ph type="ftr" sz="quarter" idx="3"/>
          </p:nvPr>
        </p:nvSpPr>
        <p:spPr/>
        <p:txBody>
          <a:bodyPr/>
          <a:lstStyle/>
          <a:p>
            <a:pPr algn="r"/>
            <a:r>
              <a:rPr lang="en-US" sz="900" dirty="0" smtClean="0"/>
              <a:t>ESM and Receiver Overview</a:t>
            </a:r>
            <a:endParaRPr lang="en-US" sz="900" dirty="0"/>
          </a:p>
        </p:txBody>
      </p:sp>
      <p:sp>
        <p:nvSpPr>
          <p:cNvPr id="29698" name="Rectangle 3"/>
          <p:cNvSpPr>
            <a:spLocks noGrp="1" noChangeArrowheads="1"/>
          </p:cNvSpPr>
          <p:nvPr>
            <p:ph type="body" sz="quarter" idx="4294967295"/>
          </p:nvPr>
        </p:nvSpPr>
        <p:spPr bwMode="auto">
          <a:xfrm>
            <a:off x="152400" y="1162110"/>
            <a:ext cx="8839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2400" dirty="0" smtClean="0">
                <a:latin typeface="Arial" charset="0"/>
                <a:cs typeface="Arial" charset="0"/>
              </a:rPr>
              <a:t>Upon completion of this module, you will be able to:</a:t>
            </a:r>
          </a:p>
          <a:p>
            <a:pPr eaLnBrk="1" hangingPunct="1">
              <a:buFontTx/>
              <a:buNone/>
            </a:pPr>
            <a:endParaRPr lang="en-US" sz="2400" dirty="0" smtClean="0">
              <a:latin typeface="Arial" charset="0"/>
              <a:cs typeface="Arial" charset="0"/>
            </a:endParaRPr>
          </a:p>
          <a:p>
            <a:pPr lvl="1" eaLnBrk="1" hangingPunct="1">
              <a:buFont typeface="Arial" charset="0"/>
              <a:buChar char="•"/>
            </a:pPr>
            <a:r>
              <a:rPr lang="en-US" sz="2000" dirty="0" smtClean="0">
                <a:latin typeface="Arial" charset="0"/>
                <a:cs typeface="Arial" charset="0"/>
              </a:rPr>
              <a:t>List and configure the main ESM system properties and communication settings.</a:t>
            </a:r>
          </a:p>
          <a:p>
            <a:pPr lvl="1" eaLnBrk="1" hangingPunct="1">
              <a:buFont typeface="Arial" charset="0"/>
              <a:buChar char="•"/>
            </a:pPr>
            <a:r>
              <a:rPr lang="en-US" sz="2000" dirty="0" smtClean="0">
                <a:latin typeface="Arial" charset="0"/>
                <a:cs typeface="Arial" charset="0"/>
              </a:rPr>
              <a:t>Navigate and configure the ESM software updates, rule updates, and system backup settings.</a:t>
            </a:r>
          </a:p>
          <a:p>
            <a:pPr lvl="1" eaLnBrk="1" hangingPunct="1">
              <a:buFont typeface="Arial" charset="0"/>
              <a:buChar char="•"/>
            </a:pPr>
            <a:r>
              <a:rPr lang="en-US" sz="2000" dirty="0" smtClean="0">
                <a:latin typeface="Arial" charset="0"/>
                <a:cs typeface="Arial" charset="0"/>
              </a:rPr>
              <a:t>Perform user and group management for the McAfee SIEM.</a:t>
            </a:r>
          </a:p>
          <a:p>
            <a:pPr lvl="1" eaLnBrk="1" hangingPunct="1">
              <a:buFont typeface="Arial" charset="0"/>
              <a:buChar char="•"/>
            </a:pPr>
            <a:r>
              <a:rPr lang="en-US" sz="2000" dirty="0" smtClean="0">
                <a:latin typeface="Arial" charset="0"/>
                <a:cs typeface="Arial" charset="0"/>
              </a:rPr>
              <a:t>List and configure the main Receiver system properties and communication settings.</a:t>
            </a:r>
          </a:p>
          <a:p>
            <a:pPr lvl="1" eaLnBrk="1" hangingPunct="1">
              <a:buFont typeface="Arial" charset="0"/>
              <a:buChar char="•"/>
            </a:pPr>
            <a:r>
              <a:rPr lang="en-US" sz="2000" dirty="0">
                <a:latin typeface="Arial" charset="0"/>
                <a:cs typeface="Arial" charset="0"/>
              </a:rPr>
              <a:t>N</a:t>
            </a:r>
            <a:r>
              <a:rPr lang="en-US" sz="2000" dirty="0" smtClean="0">
                <a:latin typeface="Arial" charset="0"/>
                <a:cs typeface="Arial" charset="0"/>
              </a:rPr>
              <a:t>avigate and configure vulnerability assessment and asset sources to provide additional context data feeds for the McAfee SIEM solution.</a:t>
            </a:r>
          </a:p>
          <a:p>
            <a:pPr lvl="1" eaLnBrk="1" hangingPunct="1">
              <a:buFont typeface="Arial" charset="0"/>
              <a:buChar char="•"/>
            </a:pPr>
            <a:endParaRPr lang="en-US" sz="2000" dirty="0" smtClean="0">
              <a:latin typeface="Arial" charset="0"/>
              <a:cs typeface="Arial" charset="0"/>
            </a:endParaRPr>
          </a:p>
          <a:p>
            <a:pPr eaLnBrk="1" hangingPunct="1"/>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ESM Settings – Login Security</a:t>
            </a:r>
            <a:endParaRPr lang="en-US" dirty="0"/>
          </a:p>
        </p:txBody>
      </p:sp>
      <p:sp>
        <p:nvSpPr>
          <p:cNvPr id="4" name="TextBox 3"/>
          <p:cNvSpPr txBox="1"/>
          <p:nvPr/>
        </p:nvSpPr>
        <p:spPr>
          <a:xfrm>
            <a:off x="6070600" y="2362200"/>
            <a:ext cx="2971800" cy="2308324"/>
          </a:xfrm>
          <a:prstGeom prst="rect">
            <a:avLst/>
          </a:prstGeom>
          <a:noFill/>
        </p:spPr>
        <p:txBody>
          <a:bodyPr wrap="square" rtlCol="0">
            <a:spAutoFit/>
          </a:bodyPr>
          <a:lstStyle/>
          <a:p>
            <a:pPr algn="ctr"/>
            <a:r>
              <a:rPr lang="en-US" dirty="0"/>
              <a:t>The Login Security screen allows you to define login and password, access control list, and Common Access Card (CAC) settings as well as enable RADIUS, Active Directory, and LDAP authentication</a:t>
            </a:r>
          </a:p>
        </p:txBody>
      </p:sp>
      <p:pic>
        <p:nvPicPr>
          <p:cNvPr id="6" name="Picture 5" descr="login security.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62000"/>
            <a:ext cx="5867400" cy="5791200"/>
          </a:xfrm>
          <a:prstGeom prst="rect">
            <a:avLst/>
          </a:prstGeom>
          <a:ln>
            <a:solidFill>
              <a:srgbClr val="000000"/>
            </a:solidFill>
          </a:ln>
        </p:spPr>
      </p:pic>
      <p:sp>
        <p:nvSpPr>
          <p:cNvPr id="2" name="Footer Placeholder 1"/>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765132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ESM Settings – Network Settings</a:t>
            </a:r>
            <a:endParaRPr lang="en-US" dirty="0"/>
          </a:p>
        </p:txBody>
      </p:sp>
      <p:pic>
        <p:nvPicPr>
          <p:cNvPr id="4" name="Picture 3" descr="Network 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762000"/>
            <a:ext cx="5715000" cy="5871002"/>
          </a:xfrm>
          <a:prstGeom prst="rect">
            <a:avLst/>
          </a:prstGeom>
          <a:ln w="12700" cmpd="sng">
            <a:solidFill>
              <a:schemeClr val="tx2"/>
            </a:solidFill>
          </a:ln>
        </p:spPr>
      </p:pic>
      <p:sp>
        <p:nvSpPr>
          <p:cNvPr id="2" name="TextBox 1"/>
          <p:cNvSpPr txBox="1"/>
          <p:nvPr/>
        </p:nvSpPr>
        <p:spPr>
          <a:xfrm>
            <a:off x="152400" y="1966079"/>
            <a:ext cx="3048000" cy="3139321"/>
          </a:xfrm>
          <a:prstGeom prst="rect">
            <a:avLst/>
          </a:prstGeom>
          <a:noFill/>
        </p:spPr>
        <p:txBody>
          <a:bodyPr wrap="square" rtlCol="0">
            <a:spAutoFit/>
          </a:bodyPr>
          <a:lstStyle/>
          <a:p>
            <a:pPr algn="ctr"/>
            <a:r>
              <a:rPr lang="en-US" dirty="0"/>
              <a:t>The settings on the Network Settings screen are used to configure how the </a:t>
            </a:r>
            <a:r>
              <a:rPr lang="en-US" dirty="0" smtClean="0"/>
              <a:t>ESM connects </a:t>
            </a:r>
            <a:r>
              <a:rPr lang="en-US" dirty="0"/>
              <a:t>to your </a:t>
            </a:r>
            <a:r>
              <a:rPr lang="en-US" dirty="0" smtClean="0"/>
              <a:t>network</a:t>
            </a:r>
          </a:p>
          <a:p>
            <a:pPr algn="ctr"/>
            <a:r>
              <a:rPr lang="en-US" dirty="0" smtClean="0"/>
              <a:t/>
            </a:r>
            <a:br>
              <a:rPr lang="en-US" dirty="0" smtClean="0"/>
            </a:br>
            <a:endParaRPr lang="en-US" dirty="0"/>
          </a:p>
          <a:p>
            <a:pPr algn="ctr"/>
            <a:r>
              <a:rPr lang="en-US" dirty="0"/>
              <a:t>The ESM has the ability to use two management interfaces, which allows the ESM to be used from multiple </a:t>
            </a:r>
            <a:r>
              <a:rPr lang="en-US" dirty="0" smtClean="0"/>
              <a:t>networks</a:t>
            </a:r>
          </a:p>
        </p:txBody>
      </p:sp>
      <p:sp>
        <p:nvSpPr>
          <p:cNvPr id="5" name="Footer Placeholder 4"/>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765132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ESM Settings – Profile Management</a:t>
            </a:r>
            <a:endParaRPr lang="en-US" dirty="0"/>
          </a:p>
        </p:txBody>
      </p:sp>
      <p:pic>
        <p:nvPicPr>
          <p:cNvPr id="2" name="Picture 1" descr="Profile Managem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721468"/>
            <a:ext cx="5486400" cy="5831732"/>
          </a:xfrm>
          <a:prstGeom prst="rect">
            <a:avLst/>
          </a:prstGeom>
          <a:ln w="12700" cmpd="sng">
            <a:solidFill>
              <a:schemeClr val="tx2"/>
            </a:solidFill>
          </a:ln>
        </p:spPr>
      </p:pic>
      <p:sp>
        <p:nvSpPr>
          <p:cNvPr id="5" name="TextBox 4"/>
          <p:cNvSpPr txBox="1"/>
          <p:nvPr/>
        </p:nvSpPr>
        <p:spPr>
          <a:xfrm>
            <a:off x="5791200" y="3857923"/>
            <a:ext cx="3124200" cy="2923877"/>
          </a:xfrm>
          <a:prstGeom prst="rect">
            <a:avLst/>
          </a:prstGeom>
          <a:noFill/>
          <a:ln w="38100" cmpd="sng">
            <a:solidFill>
              <a:srgbClr val="A50026"/>
            </a:solidFill>
          </a:ln>
        </p:spPr>
        <p:txBody>
          <a:bodyPr wrap="square" rtlCol="0">
            <a:spAutoFit/>
          </a:bodyPr>
          <a:lstStyle/>
          <a:p>
            <a:pPr algn="ctr"/>
            <a:r>
              <a:rPr lang="en-US" b="1" dirty="0" smtClean="0">
                <a:solidFill>
                  <a:srgbClr val="A50026"/>
                </a:solidFill>
              </a:rPr>
              <a:t>NOTE</a:t>
            </a:r>
            <a:endParaRPr lang="en-US" sz="2400" b="1" dirty="0" smtClean="0">
              <a:solidFill>
                <a:srgbClr val="A50026"/>
              </a:solidFill>
            </a:endParaRPr>
          </a:p>
          <a:p>
            <a:pPr algn="ctr"/>
            <a:r>
              <a:rPr lang="en-US" sz="1600" dirty="0"/>
              <a:t>Disabled or hidden options indicate either insufficient privileges or that the device does not support that function. </a:t>
            </a:r>
            <a:endParaRPr lang="en-US" sz="1600" dirty="0" smtClean="0"/>
          </a:p>
          <a:p>
            <a:pPr algn="ctr"/>
            <a:endParaRPr lang="en-US" sz="1600" dirty="0"/>
          </a:p>
          <a:p>
            <a:pPr algn="ctr"/>
            <a:r>
              <a:rPr lang="en-US" sz="1600" dirty="0" smtClean="0"/>
              <a:t>Also</a:t>
            </a:r>
            <a:r>
              <a:rPr lang="en-US" sz="1600" dirty="0"/>
              <a:t>, if the key for the device was imported, there may be insufficient privileges due to specific privileges associated with the imported key.</a:t>
            </a:r>
          </a:p>
        </p:txBody>
      </p:sp>
      <p:sp>
        <p:nvSpPr>
          <p:cNvPr id="4" name="TextBox 3"/>
          <p:cNvSpPr txBox="1"/>
          <p:nvPr/>
        </p:nvSpPr>
        <p:spPr>
          <a:xfrm>
            <a:off x="5638800" y="762000"/>
            <a:ext cx="3276600" cy="3323987"/>
          </a:xfrm>
          <a:prstGeom prst="rect">
            <a:avLst/>
          </a:prstGeom>
          <a:noFill/>
        </p:spPr>
        <p:txBody>
          <a:bodyPr wrap="square" rtlCol="0">
            <a:spAutoFit/>
          </a:bodyPr>
          <a:lstStyle/>
          <a:p>
            <a:pPr marL="285750" indent="-285750">
              <a:buFont typeface="Arial"/>
              <a:buChar char="•"/>
            </a:pPr>
            <a:r>
              <a:rPr lang="en-US" sz="1600" dirty="0"/>
              <a:t>The Profile Management option gives you the ability to configure settings for Syslog- and SNMP-based traffic that can be reused in Event Forwarding and Data Source configuration. </a:t>
            </a:r>
            <a:endParaRPr lang="en-US" sz="1600" dirty="0" smtClean="0"/>
          </a:p>
          <a:p>
            <a:pPr marL="285750" indent="-285750">
              <a:buFont typeface="Arial"/>
              <a:buChar char="•"/>
            </a:pPr>
            <a:endParaRPr lang="en-US" sz="1100" dirty="0"/>
          </a:p>
          <a:p>
            <a:pPr marL="285750" indent="-285750">
              <a:buFont typeface="Arial"/>
              <a:buChar char="•"/>
            </a:pPr>
            <a:r>
              <a:rPr lang="en-US" sz="1600" dirty="0" smtClean="0"/>
              <a:t>This </a:t>
            </a:r>
            <a:r>
              <a:rPr lang="en-US" sz="1600" dirty="0"/>
              <a:t>allows you to perform setups that share common information without having to enter the details each </a:t>
            </a:r>
            <a:r>
              <a:rPr lang="en-US" sz="1600" dirty="0" smtClean="0"/>
              <a:t>time</a:t>
            </a:r>
            <a:endParaRPr lang="en-US" sz="1600" dirty="0"/>
          </a:p>
          <a:p>
            <a:pPr marL="285750" indent="-285750">
              <a:buFont typeface="Arial"/>
              <a:buChar char="•"/>
            </a:pPr>
            <a:endParaRPr lang="en-US" sz="1600" dirty="0"/>
          </a:p>
        </p:txBody>
      </p:sp>
      <p:sp>
        <p:nvSpPr>
          <p:cNvPr id="6" name="Footer Placeholder 5"/>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765132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ESM Settings – SNMP Configuration</a:t>
            </a:r>
            <a:endParaRPr lang="en-US" dirty="0"/>
          </a:p>
        </p:txBody>
      </p:sp>
      <p:pic>
        <p:nvPicPr>
          <p:cNvPr id="2" name="Picture 1" descr="SN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711200"/>
            <a:ext cx="5410200" cy="5892800"/>
          </a:xfrm>
          <a:prstGeom prst="rect">
            <a:avLst/>
          </a:prstGeom>
          <a:ln w="12700" cmpd="sng">
            <a:solidFill>
              <a:schemeClr val="tx2"/>
            </a:solidFill>
          </a:ln>
        </p:spPr>
      </p:pic>
      <p:sp>
        <p:nvSpPr>
          <p:cNvPr id="5" name="TextBox 4"/>
          <p:cNvSpPr txBox="1"/>
          <p:nvPr/>
        </p:nvSpPr>
        <p:spPr>
          <a:xfrm>
            <a:off x="5638800" y="2133600"/>
            <a:ext cx="3276600" cy="3139321"/>
          </a:xfrm>
          <a:prstGeom prst="rect">
            <a:avLst/>
          </a:prstGeom>
          <a:noFill/>
        </p:spPr>
        <p:txBody>
          <a:bodyPr wrap="square" rtlCol="0">
            <a:spAutoFit/>
          </a:bodyPr>
          <a:lstStyle/>
          <a:p>
            <a:pPr algn="ctr"/>
            <a:r>
              <a:rPr lang="en-US" dirty="0"/>
              <a:t>The SNMP Configuration screen allows you to configure the settings used by the ESM to send link up/down and cold/warm start traps both from the ESM and the Device, retrieve MIB-II "system" and "interface" tables, and allow discovery of the ESM via an SNMP </a:t>
            </a:r>
            <a:r>
              <a:rPr lang="en-US" dirty="0" smtClean="0"/>
              <a:t>walk </a:t>
            </a:r>
            <a:endParaRPr lang="en-US" dirty="0"/>
          </a:p>
          <a:p>
            <a:pPr algn="ctr"/>
            <a:endParaRPr lang="en-US" dirty="0"/>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404278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ESM Settings – System Logs</a:t>
            </a:r>
            <a:endParaRPr lang="en-US" dirty="0"/>
          </a:p>
        </p:txBody>
      </p:sp>
      <p:pic>
        <p:nvPicPr>
          <p:cNvPr id="6" name="Picture 5" descr="System Lo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58768"/>
            <a:ext cx="5334000" cy="5694432"/>
          </a:xfrm>
          <a:prstGeom prst="rect">
            <a:avLst/>
          </a:prstGeom>
          <a:ln w="12700" cmpd="sng">
            <a:solidFill>
              <a:schemeClr val="tx2"/>
            </a:solidFill>
          </a:ln>
        </p:spPr>
      </p:pic>
      <p:pic>
        <p:nvPicPr>
          <p:cNvPr id="5" name="Picture 4" descr="Event Count.png"/>
          <p:cNvPicPr>
            <a:picLocks noChangeAspect="1"/>
          </p:cNvPicPr>
          <p:nvPr/>
        </p:nvPicPr>
        <p:blipFill rotWithShape="1">
          <a:blip r:embed="rId4">
            <a:extLst>
              <a:ext uri="{28A0092B-C50C-407E-A947-70E740481C1C}">
                <a14:useLocalDpi xmlns:a14="http://schemas.microsoft.com/office/drawing/2010/main" val="0"/>
              </a:ext>
            </a:extLst>
          </a:blip>
          <a:srcRect l="25873" r="33016" b="38983"/>
          <a:stretch/>
        </p:blipFill>
        <p:spPr>
          <a:xfrm>
            <a:off x="6019800" y="2057400"/>
            <a:ext cx="2514600" cy="2895600"/>
          </a:xfrm>
          <a:prstGeom prst="rect">
            <a:avLst/>
          </a:prstGeom>
          <a:ln w="12700" cmpd="sng">
            <a:solidFill>
              <a:schemeClr val="tx2"/>
            </a:solidFill>
          </a:ln>
        </p:spPr>
      </p:pic>
      <p:sp>
        <p:nvSpPr>
          <p:cNvPr id="2" name="TextBox 1"/>
          <p:cNvSpPr txBox="1"/>
          <p:nvPr/>
        </p:nvSpPr>
        <p:spPr>
          <a:xfrm>
            <a:off x="5638800" y="838200"/>
            <a:ext cx="3276600" cy="923330"/>
          </a:xfrm>
          <a:prstGeom prst="rect">
            <a:avLst/>
          </a:prstGeom>
          <a:noFill/>
        </p:spPr>
        <p:txBody>
          <a:bodyPr wrap="square" rtlCol="0">
            <a:spAutoFit/>
          </a:bodyPr>
          <a:lstStyle/>
          <a:p>
            <a:pPr algn="ctr"/>
            <a:r>
              <a:rPr lang="en-US" dirty="0"/>
              <a:t>The System Log is a summary of all actions that have taken place on the devices</a:t>
            </a:r>
          </a:p>
        </p:txBody>
      </p:sp>
      <p:sp>
        <p:nvSpPr>
          <p:cNvPr id="4" name="TextBox 3"/>
          <p:cNvSpPr txBox="1"/>
          <p:nvPr/>
        </p:nvSpPr>
        <p:spPr>
          <a:xfrm>
            <a:off x="5715000" y="5181600"/>
            <a:ext cx="3200400" cy="1200329"/>
          </a:xfrm>
          <a:prstGeom prst="rect">
            <a:avLst/>
          </a:prstGeom>
          <a:noFill/>
        </p:spPr>
        <p:txBody>
          <a:bodyPr wrap="square" rtlCol="0">
            <a:spAutoFit/>
          </a:bodyPr>
          <a:lstStyle/>
          <a:p>
            <a:pPr algn="ctr"/>
            <a:r>
              <a:rPr lang="en-US" dirty="0"/>
              <a:t>The System Log Preview screen gives a general summary of the events that have taken place on the ESM</a:t>
            </a:r>
          </a:p>
        </p:txBody>
      </p:sp>
      <p:sp>
        <p:nvSpPr>
          <p:cNvPr id="7" name="Footer Placeholder 6"/>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404278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ESM Settings – Users and Groups</a:t>
            </a:r>
            <a:endParaRPr 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45" t="1141" r="893" b="5016"/>
          <a:stretch/>
        </p:blipFill>
        <p:spPr bwMode="auto">
          <a:xfrm>
            <a:off x="152400" y="1066800"/>
            <a:ext cx="5219699" cy="4876800"/>
          </a:xfrm>
          <a:prstGeom prst="rect">
            <a:avLst/>
          </a:prstGeom>
          <a:noFill/>
          <a:ln w="12700" cmpd="sng">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638800" y="4622799"/>
            <a:ext cx="3352800" cy="1200328"/>
          </a:xfrm>
          <a:prstGeom prst="rect">
            <a:avLst/>
          </a:prstGeom>
          <a:noFill/>
          <a:ln w="38100" cmpd="sng">
            <a:solidFill>
              <a:srgbClr val="A50026"/>
            </a:solidFill>
          </a:ln>
        </p:spPr>
        <p:txBody>
          <a:bodyPr wrap="square" rtlCol="0">
            <a:spAutoFit/>
          </a:bodyPr>
          <a:lstStyle/>
          <a:p>
            <a:pPr algn="ctr"/>
            <a:r>
              <a:rPr lang="en-US" sz="1600" b="1" dirty="0" smtClean="0">
                <a:solidFill>
                  <a:srgbClr val="A50026"/>
                </a:solidFill>
              </a:rPr>
              <a:t>NOTE</a:t>
            </a:r>
            <a:endParaRPr lang="en-US" b="1" dirty="0" smtClean="0">
              <a:solidFill>
                <a:srgbClr val="A50026"/>
              </a:solidFill>
            </a:endParaRPr>
          </a:p>
          <a:p>
            <a:pPr algn="ctr"/>
            <a:r>
              <a:rPr lang="en-US" sz="1400" dirty="0"/>
              <a:t>NGCP is the default username that is used to log on to all ESMs for the first time. To better secure the system, this username should be changed. </a:t>
            </a:r>
          </a:p>
        </p:txBody>
      </p:sp>
      <p:sp>
        <p:nvSpPr>
          <p:cNvPr id="2" name="TextBox 1"/>
          <p:cNvSpPr txBox="1"/>
          <p:nvPr/>
        </p:nvSpPr>
        <p:spPr>
          <a:xfrm>
            <a:off x="5638800" y="1269999"/>
            <a:ext cx="3352800" cy="3023905"/>
          </a:xfrm>
          <a:prstGeom prst="rect">
            <a:avLst/>
          </a:prstGeom>
          <a:noFill/>
        </p:spPr>
        <p:txBody>
          <a:bodyPr wrap="square" rtlCol="0">
            <a:spAutoFit/>
          </a:bodyPr>
          <a:lstStyle/>
          <a:p>
            <a:r>
              <a:rPr lang="en-US" dirty="0"/>
              <a:t>The ESMI has two types of user accounts: </a:t>
            </a:r>
            <a:r>
              <a:rPr lang="en-US" dirty="0" smtClean="0"/>
              <a:t/>
            </a:r>
            <a:br>
              <a:rPr lang="en-US" dirty="0" smtClean="0"/>
            </a:br>
            <a:endParaRPr lang="en-US" sz="1050" dirty="0" smtClean="0"/>
          </a:p>
          <a:p>
            <a:pPr marL="742950" lvl="1" indent="-285750">
              <a:buFont typeface="Arial"/>
              <a:buChar char="•"/>
            </a:pPr>
            <a:r>
              <a:rPr lang="en-US" dirty="0" smtClean="0"/>
              <a:t>System administrator</a:t>
            </a:r>
          </a:p>
          <a:p>
            <a:pPr marL="742950" lvl="1" indent="-285750">
              <a:buFont typeface="Arial"/>
              <a:buChar char="•"/>
            </a:pPr>
            <a:r>
              <a:rPr lang="en-US" dirty="0"/>
              <a:t>G</a:t>
            </a:r>
            <a:r>
              <a:rPr lang="en-US" dirty="0" smtClean="0"/>
              <a:t>eneral user</a:t>
            </a:r>
            <a:br>
              <a:rPr lang="en-US" dirty="0" smtClean="0"/>
            </a:br>
            <a:endParaRPr lang="en-US" dirty="0" smtClean="0"/>
          </a:p>
          <a:p>
            <a:r>
              <a:rPr lang="en-US" dirty="0"/>
              <a:t>The system administrator can grant privileges to general users by creating access groups and assigning users to these groups</a:t>
            </a:r>
            <a:endParaRPr lang="en-US" dirty="0" smtClean="0"/>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404278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ESM Settings – Add User</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pic>
        <p:nvPicPr>
          <p:cNvPr id="6" name="Picture 5" descr="Add 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755179"/>
            <a:ext cx="5143500" cy="5721821"/>
          </a:xfrm>
          <a:prstGeom prst="rect">
            <a:avLst/>
          </a:prstGeom>
          <a:ln w="12700" cmpd="sng">
            <a:solidFill>
              <a:schemeClr val="tx2"/>
            </a:solidFill>
          </a:ln>
        </p:spPr>
      </p:pic>
      <p:sp>
        <p:nvSpPr>
          <p:cNvPr id="5" name="TextBox 4"/>
          <p:cNvSpPr txBox="1"/>
          <p:nvPr/>
        </p:nvSpPr>
        <p:spPr>
          <a:xfrm>
            <a:off x="76200" y="1813679"/>
            <a:ext cx="3505200" cy="3139321"/>
          </a:xfrm>
          <a:prstGeom prst="rect">
            <a:avLst/>
          </a:prstGeom>
          <a:noFill/>
        </p:spPr>
        <p:txBody>
          <a:bodyPr wrap="square" rtlCol="0">
            <a:spAutoFit/>
          </a:bodyPr>
          <a:lstStyle/>
          <a:p>
            <a:pPr algn="ctr"/>
            <a:r>
              <a:rPr lang="en-US" dirty="0"/>
              <a:t>Users must be added to the system by the system administrator to have access to the ESMI, its devices, its policies, and their associated </a:t>
            </a:r>
            <a:r>
              <a:rPr lang="en-US" dirty="0" smtClean="0"/>
              <a:t>privileges</a:t>
            </a:r>
          </a:p>
          <a:p>
            <a:pPr algn="ctr"/>
            <a:r>
              <a:rPr lang="en-US" dirty="0" smtClean="0"/>
              <a:t/>
            </a:r>
            <a:br>
              <a:rPr lang="en-US" dirty="0" smtClean="0"/>
            </a:br>
            <a:endParaRPr lang="en-US" dirty="0"/>
          </a:p>
          <a:p>
            <a:pPr algn="ctr"/>
            <a:r>
              <a:rPr lang="en-US" dirty="0"/>
              <a:t>Once they have been added, their settings can be edited or removed</a:t>
            </a:r>
          </a:p>
        </p:txBody>
      </p:sp>
    </p:spTree>
    <p:extLst>
      <p:ext uri="{BB962C8B-B14F-4D97-AF65-F5344CB8AC3E}">
        <p14:creationId xmlns:p14="http://schemas.microsoft.com/office/powerpoint/2010/main" val="3894965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ESM Settings – Add Group</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pic>
        <p:nvPicPr>
          <p:cNvPr id="4" name="Picture 3" descr="Add Gro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838200"/>
            <a:ext cx="4876800" cy="5590800"/>
          </a:xfrm>
          <a:prstGeom prst="rect">
            <a:avLst/>
          </a:prstGeom>
          <a:ln w="12700" cmpd="sng">
            <a:solidFill>
              <a:schemeClr val="tx2"/>
            </a:solidFill>
          </a:ln>
        </p:spPr>
      </p:pic>
      <p:sp>
        <p:nvSpPr>
          <p:cNvPr id="5" name="TextBox 4"/>
          <p:cNvSpPr txBox="1"/>
          <p:nvPr/>
        </p:nvSpPr>
        <p:spPr>
          <a:xfrm>
            <a:off x="5105400" y="914400"/>
            <a:ext cx="3886200" cy="5632312"/>
          </a:xfrm>
          <a:prstGeom prst="rect">
            <a:avLst/>
          </a:prstGeom>
          <a:noFill/>
        </p:spPr>
        <p:txBody>
          <a:bodyPr wrap="square" rtlCol="0">
            <a:spAutoFit/>
          </a:bodyPr>
          <a:lstStyle/>
          <a:p>
            <a:pPr marL="285750" indent="-285750">
              <a:buFont typeface="Arial"/>
              <a:buChar char="•"/>
            </a:pPr>
            <a:r>
              <a:rPr lang="en-US" dirty="0"/>
              <a:t>Groups contain users who inherit the privileges belonging to the group, including the right to access the devices and policies associated with the group. </a:t>
            </a:r>
            <a:endParaRPr lang="en-US" dirty="0" smtClean="0"/>
          </a:p>
          <a:p>
            <a:pPr marL="285750" indent="-285750">
              <a:buFont typeface="Arial"/>
              <a:buChar char="•"/>
            </a:pPr>
            <a:endParaRPr lang="en-US" dirty="0"/>
          </a:p>
          <a:p>
            <a:pPr marL="285750" indent="-285750">
              <a:buFont typeface="Arial"/>
              <a:buChar char="•"/>
            </a:pPr>
            <a:r>
              <a:rPr lang="en-US" dirty="0" smtClean="0"/>
              <a:t>When </a:t>
            </a:r>
            <a:r>
              <a:rPr lang="en-US" dirty="0"/>
              <a:t>a group is added, devices, policies, and privileges must be assigned before it becomes useful</a:t>
            </a:r>
            <a:r>
              <a:rPr lang="en-US" dirty="0" smtClean="0"/>
              <a:t>.</a:t>
            </a:r>
          </a:p>
          <a:p>
            <a:pPr marL="285750" indent="-285750">
              <a:buFont typeface="Arial"/>
              <a:buChar char="•"/>
            </a:pPr>
            <a:endParaRPr lang="en-US" dirty="0"/>
          </a:p>
          <a:p>
            <a:pPr marL="285750" indent="-285750">
              <a:buFont typeface="Arial"/>
              <a:buChar char="•"/>
            </a:pPr>
            <a:r>
              <a:rPr lang="en-US" dirty="0"/>
              <a:t>You also have the ability to add and view IP address filters as well as add event forwarding destinations. </a:t>
            </a:r>
            <a:endParaRPr lang="en-US" dirty="0" smtClean="0"/>
          </a:p>
          <a:p>
            <a:pPr marL="285750" indent="-285750">
              <a:buFont typeface="Arial"/>
              <a:buChar char="•"/>
            </a:pPr>
            <a:endParaRPr lang="en-US" dirty="0"/>
          </a:p>
          <a:p>
            <a:pPr marL="285750" indent="-285750">
              <a:buFont typeface="Arial"/>
              <a:buChar char="•"/>
            </a:pPr>
            <a:r>
              <a:rPr lang="en-US" dirty="0" smtClean="0"/>
              <a:t>The </a:t>
            </a:r>
            <a:r>
              <a:rPr lang="en-US" dirty="0"/>
              <a:t>Users and Groups dialog allows the system administrator to add, edit, and remove groups. </a:t>
            </a:r>
          </a:p>
          <a:p>
            <a:pPr marL="285750" indent="-285750">
              <a:buFont typeface="Arial"/>
              <a:buChar char="•"/>
            </a:pPr>
            <a:endParaRPr lang="en-US" dirty="0"/>
          </a:p>
        </p:txBody>
      </p:sp>
    </p:spTree>
    <p:extLst>
      <p:ext uri="{BB962C8B-B14F-4D97-AF65-F5344CB8AC3E}">
        <p14:creationId xmlns:p14="http://schemas.microsoft.com/office/powerpoint/2010/main" val="2199378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ESM Settings – Add Group </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pic>
        <p:nvPicPr>
          <p:cNvPr id="4" name="Picture 3" descr="Add Group Priveledg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749300"/>
            <a:ext cx="5791200" cy="5803900"/>
          </a:xfrm>
          <a:prstGeom prst="rect">
            <a:avLst/>
          </a:prstGeom>
          <a:ln w="12700" cmpd="sng">
            <a:solidFill>
              <a:schemeClr val="tx2"/>
            </a:solidFill>
          </a:ln>
        </p:spPr>
      </p:pic>
      <p:sp>
        <p:nvSpPr>
          <p:cNvPr id="5" name="TextBox 4"/>
          <p:cNvSpPr txBox="1"/>
          <p:nvPr/>
        </p:nvSpPr>
        <p:spPr>
          <a:xfrm>
            <a:off x="76200" y="1439882"/>
            <a:ext cx="3048000" cy="3970318"/>
          </a:xfrm>
          <a:prstGeom prst="rect">
            <a:avLst/>
          </a:prstGeom>
          <a:noFill/>
        </p:spPr>
        <p:txBody>
          <a:bodyPr wrap="square" rtlCol="0">
            <a:spAutoFit/>
          </a:bodyPr>
          <a:lstStyle/>
          <a:p>
            <a:pPr marL="285750" indent="-285750">
              <a:buFont typeface="Arial"/>
              <a:buChar char="•"/>
            </a:pPr>
            <a:r>
              <a:rPr lang="en-US" dirty="0"/>
              <a:t>The privileges setting controls the permissions users assigned to this group have. </a:t>
            </a:r>
            <a:endParaRPr lang="en-US" dirty="0" smtClean="0"/>
          </a:p>
          <a:p>
            <a:pPr marL="285750" indent="-285750">
              <a:buFont typeface="Arial"/>
              <a:buChar char="•"/>
            </a:pPr>
            <a:endParaRPr lang="en-US" dirty="0"/>
          </a:p>
          <a:p>
            <a:pPr marL="285750" indent="-285750">
              <a:buFont typeface="Arial"/>
              <a:buChar char="•"/>
            </a:pPr>
            <a:r>
              <a:rPr lang="en-US" dirty="0" smtClean="0"/>
              <a:t>Some </a:t>
            </a:r>
            <a:r>
              <a:rPr lang="en-US" dirty="0"/>
              <a:t>privileges require other privileges, as noted in parenthesis following the name. </a:t>
            </a:r>
          </a:p>
          <a:p>
            <a:endParaRPr lang="en-US" dirty="0"/>
          </a:p>
          <a:p>
            <a:pPr marL="285750" indent="-285750">
              <a:buFont typeface="Arial"/>
              <a:buChar char="•"/>
            </a:pPr>
            <a:r>
              <a:rPr lang="en-US" dirty="0"/>
              <a:t>To add a privilege, simply check the box, and to remove one, de-select the box</a:t>
            </a:r>
            <a:r>
              <a:rPr lang="en-US" dirty="0" smtClean="0"/>
              <a:t>.</a:t>
            </a:r>
            <a:endParaRPr lang="en-US" dirty="0"/>
          </a:p>
        </p:txBody>
      </p:sp>
    </p:spTree>
    <p:extLst>
      <p:ext uri="{BB962C8B-B14F-4D97-AF65-F5344CB8AC3E}">
        <p14:creationId xmlns:p14="http://schemas.microsoft.com/office/powerpoint/2010/main" val="2295428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McAfee </a:t>
            </a:r>
            <a:r>
              <a:rPr lang="en-US" dirty="0" smtClean="0"/>
              <a:t>Receiver</a:t>
            </a:r>
            <a:endParaRPr lang="en-US" dirty="0"/>
          </a:p>
        </p:txBody>
      </p:sp>
      <p:sp>
        <p:nvSpPr>
          <p:cNvPr id="3" name="Footer Placeholder 2"/>
          <p:cNvSpPr>
            <a:spLocks noGrp="1"/>
          </p:cNvSpPr>
          <p:nvPr>
            <p:ph type="ftr" sz="quarter" idx="4294967295"/>
          </p:nvPr>
        </p:nvSpPr>
        <p:spPr>
          <a:xfrm>
            <a:off x="5638800" y="6629400"/>
            <a:ext cx="3505200" cy="228600"/>
          </a:xfrm>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437652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Module Topics</a:t>
            </a:r>
          </a:p>
        </p:txBody>
      </p:sp>
      <p:sp>
        <p:nvSpPr>
          <p:cNvPr id="3174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sz="2800" dirty="0" smtClean="0">
                <a:latin typeface="Arial" charset="0"/>
                <a:cs typeface="Arial" charset="0"/>
              </a:rPr>
              <a:t>McAfee Enterprise Security Manager (ESM)</a:t>
            </a:r>
          </a:p>
          <a:p>
            <a:pPr lvl="2">
              <a:buFont typeface="Arial" charset="0"/>
              <a:buChar char="•"/>
            </a:pPr>
            <a:r>
              <a:rPr lang="en-US" sz="2000" dirty="0" smtClean="0">
                <a:latin typeface="Arial" charset="0"/>
                <a:cs typeface="Arial" charset="0"/>
              </a:rPr>
              <a:t>System Properties and Information</a:t>
            </a:r>
          </a:p>
          <a:p>
            <a:pPr lvl="2">
              <a:buFont typeface="Arial" charset="0"/>
              <a:buChar char="•"/>
            </a:pPr>
            <a:r>
              <a:rPr lang="en-US" sz="2000" dirty="0" smtClean="0">
                <a:latin typeface="Arial" charset="0"/>
                <a:cs typeface="Arial" charset="0"/>
              </a:rPr>
              <a:t>Configuration Options and Settings</a:t>
            </a:r>
          </a:p>
          <a:p>
            <a:pPr lvl="2">
              <a:buFont typeface="Arial" charset="0"/>
              <a:buChar char="•"/>
            </a:pPr>
            <a:r>
              <a:rPr lang="en-US" sz="2000" dirty="0" smtClean="0">
                <a:latin typeface="Arial" charset="0"/>
                <a:cs typeface="Arial" charset="0"/>
              </a:rPr>
              <a:t>Software Updates</a:t>
            </a:r>
          </a:p>
          <a:p>
            <a:pPr lvl="2">
              <a:buFont typeface="Arial" charset="0"/>
              <a:buChar char="•"/>
            </a:pPr>
            <a:r>
              <a:rPr lang="en-US" sz="2000" dirty="0" smtClean="0">
                <a:latin typeface="Arial" charset="0"/>
                <a:cs typeface="Arial" charset="0"/>
              </a:rPr>
              <a:t>Backups</a:t>
            </a:r>
          </a:p>
          <a:p>
            <a:pPr lvl="2">
              <a:buFont typeface="Arial" charset="0"/>
              <a:buChar char="•"/>
            </a:pPr>
            <a:r>
              <a:rPr lang="en-US" sz="2000" dirty="0" smtClean="0">
                <a:latin typeface="Arial" charset="0"/>
                <a:cs typeface="Arial" charset="0"/>
              </a:rPr>
              <a:t>User and Group Administration</a:t>
            </a:r>
          </a:p>
          <a:p>
            <a:pPr lvl="2">
              <a:buFont typeface="Arial" charset="0"/>
              <a:buChar char="•"/>
            </a:pPr>
            <a:r>
              <a:rPr lang="en-US" sz="2000" dirty="0" smtClean="0">
                <a:latin typeface="Arial" charset="0"/>
                <a:cs typeface="Arial" charset="0"/>
              </a:rPr>
              <a:t>System Logs</a:t>
            </a:r>
          </a:p>
          <a:p>
            <a:pPr lvl="2">
              <a:buFont typeface="Arial" charset="0"/>
              <a:buChar char="•"/>
            </a:pPr>
            <a:r>
              <a:rPr lang="en-US" sz="2000" dirty="0" smtClean="0">
                <a:latin typeface="Arial" charset="0"/>
                <a:cs typeface="Arial" charset="0"/>
              </a:rPr>
              <a:t>Login Security</a:t>
            </a:r>
          </a:p>
          <a:p>
            <a:pPr marL="461963" lvl="2" indent="0">
              <a:buNone/>
            </a:pPr>
            <a:endParaRPr lang="en-US" sz="2000" dirty="0" smtClean="0">
              <a:latin typeface="Arial" charset="0"/>
              <a:cs typeface="Arial" charset="0"/>
            </a:endParaRPr>
          </a:p>
          <a:p>
            <a:pPr lvl="1" eaLnBrk="1" hangingPunct="1">
              <a:buFont typeface="Arial" charset="0"/>
              <a:buChar char="•"/>
            </a:pPr>
            <a:r>
              <a:rPr lang="en-US" sz="2800" dirty="0" smtClean="0">
                <a:latin typeface="Arial" charset="0"/>
                <a:cs typeface="Arial" charset="0"/>
              </a:rPr>
              <a:t>McAfee Receiver</a:t>
            </a:r>
          </a:p>
          <a:p>
            <a:pPr lvl="2">
              <a:buFont typeface="Arial" charset="0"/>
              <a:buChar char="•"/>
            </a:pPr>
            <a:r>
              <a:rPr lang="en-US" sz="2000" dirty="0" smtClean="0">
                <a:latin typeface="Arial" charset="0"/>
                <a:cs typeface="Arial" charset="0"/>
              </a:rPr>
              <a:t>Properties and Information</a:t>
            </a:r>
          </a:p>
          <a:p>
            <a:pPr lvl="2">
              <a:buFont typeface="Arial" charset="0"/>
              <a:buChar char="•"/>
            </a:pPr>
            <a:r>
              <a:rPr lang="en-US" sz="2000" dirty="0" smtClean="0">
                <a:latin typeface="Arial" charset="0"/>
                <a:cs typeface="Arial" charset="0"/>
              </a:rPr>
              <a:t>Configuration Options and Settings</a:t>
            </a:r>
          </a:p>
          <a:p>
            <a:pPr lvl="2">
              <a:buFont typeface="Arial" charset="0"/>
              <a:buChar char="•"/>
            </a:pPr>
            <a:r>
              <a:rPr lang="en-US" sz="2000" dirty="0" smtClean="0">
                <a:latin typeface="Arial" charset="0"/>
                <a:cs typeface="Arial" charset="0"/>
              </a:rPr>
              <a:t>Vulnerability Assessment</a:t>
            </a:r>
          </a:p>
          <a:p>
            <a:pPr lvl="2">
              <a:buFont typeface="Arial" charset="0"/>
              <a:buChar char="•"/>
            </a:pPr>
            <a:r>
              <a:rPr lang="en-US" sz="2000" dirty="0" smtClean="0">
                <a:latin typeface="Arial" charset="0"/>
                <a:cs typeface="Arial" charset="0"/>
              </a:rPr>
              <a:t>Asset Sources</a:t>
            </a:r>
          </a:p>
        </p:txBody>
      </p:sp>
      <p:sp>
        <p:nvSpPr>
          <p:cNvPr id="7" name="Footer Placeholder 6"/>
          <p:cNvSpPr>
            <a:spLocks noGrp="1"/>
          </p:cNvSpPr>
          <p:nvPr>
            <p:ph type="ftr" sz="quarter" idx="3"/>
          </p:nvPr>
        </p:nvSpPr>
        <p:spPr/>
        <p:txBody>
          <a:bodyPr/>
          <a:lstStyle/>
          <a:p>
            <a:pPr algn="r"/>
            <a:r>
              <a:rPr lang="en-US" dirty="0" smtClean="0"/>
              <a:t>ESM and Receiver Overview</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5867400" y="2971800"/>
            <a:ext cx="2438400" cy="326340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Properties</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pic>
        <p:nvPicPr>
          <p:cNvPr id="4" name="Picture 3" descr="Reciever:ELM Propert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83002"/>
            <a:ext cx="5600700" cy="5693998"/>
          </a:xfrm>
          <a:prstGeom prst="rect">
            <a:avLst/>
          </a:prstGeom>
          <a:ln w="12700" cmpd="sng">
            <a:solidFill>
              <a:schemeClr val="tx2"/>
            </a:solidFill>
          </a:ln>
        </p:spPr>
      </p:pic>
      <p:sp>
        <p:nvSpPr>
          <p:cNvPr id="5" name="TextBox 4"/>
          <p:cNvSpPr txBox="1"/>
          <p:nvPr/>
        </p:nvSpPr>
        <p:spPr>
          <a:xfrm>
            <a:off x="5943600" y="2187476"/>
            <a:ext cx="3048000" cy="2308324"/>
          </a:xfrm>
          <a:prstGeom prst="rect">
            <a:avLst/>
          </a:prstGeom>
          <a:noFill/>
        </p:spPr>
        <p:txBody>
          <a:bodyPr wrap="square" rtlCol="0">
            <a:spAutoFit/>
          </a:bodyPr>
          <a:lstStyle/>
          <a:p>
            <a:pPr algn="ctr"/>
            <a:r>
              <a:rPr lang="en-US" dirty="0"/>
              <a:t>The Receiver Information screen is a general summary of Receiver information such as the machine ID, serial number, model, version of software it is running, and the status of the Receiver</a:t>
            </a:r>
          </a:p>
        </p:txBody>
      </p:sp>
    </p:spTree>
    <p:extLst>
      <p:ext uri="{BB962C8B-B14F-4D97-AF65-F5344CB8AC3E}">
        <p14:creationId xmlns:p14="http://schemas.microsoft.com/office/powerpoint/2010/main" val="37370283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1045124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Name and Description</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pic>
        <p:nvPicPr>
          <p:cNvPr id="4" name="Picture 3" descr="Receiver Name and Descrip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38915"/>
            <a:ext cx="4953000" cy="5814285"/>
          </a:xfrm>
          <a:prstGeom prst="rect">
            <a:avLst/>
          </a:prstGeom>
          <a:ln w="12700" cmpd="sng">
            <a:solidFill>
              <a:schemeClr val="tx2"/>
            </a:solidFill>
          </a:ln>
        </p:spPr>
      </p:pic>
      <p:sp>
        <p:nvSpPr>
          <p:cNvPr id="5" name="TextBox 4"/>
          <p:cNvSpPr txBox="1"/>
          <p:nvPr/>
        </p:nvSpPr>
        <p:spPr>
          <a:xfrm>
            <a:off x="5715000" y="4724400"/>
            <a:ext cx="2768600" cy="1600438"/>
          </a:xfrm>
          <a:prstGeom prst="rect">
            <a:avLst/>
          </a:prstGeom>
          <a:noFill/>
          <a:ln w="38100" cmpd="sng">
            <a:solidFill>
              <a:srgbClr val="A50026"/>
            </a:solidFill>
          </a:ln>
        </p:spPr>
        <p:txBody>
          <a:bodyPr wrap="square" rtlCol="0">
            <a:spAutoFit/>
          </a:bodyPr>
          <a:lstStyle/>
          <a:p>
            <a:pPr algn="ctr"/>
            <a:r>
              <a:rPr lang="en-US" b="1" dirty="0" smtClean="0">
                <a:solidFill>
                  <a:srgbClr val="A50026"/>
                </a:solidFill>
              </a:rPr>
              <a:t>NOTE</a:t>
            </a:r>
            <a:endParaRPr lang="en-US" sz="2000" b="1" dirty="0" smtClean="0">
              <a:solidFill>
                <a:srgbClr val="A50026"/>
              </a:solidFill>
            </a:endParaRPr>
          </a:p>
          <a:p>
            <a:pPr algn="ctr"/>
            <a:r>
              <a:rPr lang="en-US" sz="1600" dirty="0"/>
              <a:t>The system name must begin with an alpha character and can only include alphanumeric characters and </a:t>
            </a:r>
            <a:r>
              <a:rPr lang="en-US" sz="1600" dirty="0" smtClean="0"/>
              <a:t>dashes </a:t>
            </a:r>
            <a:endParaRPr lang="en-US" sz="1600" dirty="0"/>
          </a:p>
        </p:txBody>
      </p:sp>
      <p:sp>
        <p:nvSpPr>
          <p:cNvPr id="6" name="TextBox 5"/>
          <p:cNvSpPr txBox="1"/>
          <p:nvPr/>
        </p:nvSpPr>
        <p:spPr>
          <a:xfrm>
            <a:off x="5334000" y="838200"/>
            <a:ext cx="3581400" cy="4093429"/>
          </a:xfrm>
          <a:prstGeom prst="rect">
            <a:avLst/>
          </a:prstGeom>
          <a:noFill/>
        </p:spPr>
        <p:txBody>
          <a:bodyPr wrap="square" rtlCol="0">
            <a:spAutoFit/>
          </a:bodyPr>
          <a:lstStyle/>
          <a:p>
            <a:r>
              <a:rPr lang="en-US" dirty="0"/>
              <a:t>The Name and Description screen </a:t>
            </a:r>
            <a:r>
              <a:rPr lang="en-US" dirty="0" smtClean="0"/>
              <a:t>shows </a:t>
            </a:r>
            <a:r>
              <a:rPr lang="en-US" dirty="0"/>
              <a:t>the Device ID and allows you </a:t>
            </a:r>
            <a:r>
              <a:rPr lang="en-US" dirty="0" smtClean="0"/>
              <a:t>to: </a:t>
            </a:r>
          </a:p>
          <a:p>
            <a:endParaRPr lang="en-US" sz="600" dirty="0" smtClean="0"/>
          </a:p>
          <a:p>
            <a:pPr marL="285750" indent="-285750">
              <a:buFont typeface="Arial"/>
              <a:buChar char="•"/>
            </a:pPr>
            <a:r>
              <a:rPr lang="en-US" dirty="0"/>
              <a:t>M</a:t>
            </a:r>
            <a:r>
              <a:rPr lang="en-US" dirty="0" smtClean="0"/>
              <a:t>odify </a:t>
            </a:r>
            <a:r>
              <a:rPr lang="en-US" dirty="0"/>
              <a:t>the name of the current </a:t>
            </a:r>
            <a:r>
              <a:rPr lang="en-US" dirty="0" smtClean="0"/>
              <a:t>Receiver</a:t>
            </a:r>
            <a:endParaRPr lang="en-US" dirty="0"/>
          </a:p>
          <a:p>
            <a:endParaRPr lang="en-US" sz="1000" dirty="0" smtClean="0"/>
          </a:p>
          <a:p>
            <a:pPr marL="285750" indent="-285750">
              <a:buFont typeface="Arial"/>
              <a:buChar char="•"/>
            </a:pPr>
            <a:r>
              <a:rPr lang="en-US" dirty="0"/>
              <a:t>A</a:t>
            </a:r>
            <a:r>
              <a:rPr lang="en-US" dirty="0" smtClean="0"/>
              <a:t>dd </a:t>
            </a:r>
            <a:r>
              <a:rPr lang="en-US" dirty="0"/>
              <a:t>or edit the system </a:t>
            </a:r>
            <a:r>
              <a:rPr lang="en-US" dirty="0" smtClean="0"/>
              <a:t>name</a:t>
            </a:r>
          </a:p>
          <a:p>
            <a:endParaRPr lang="en-US" sz="1000" dirty="0" smtClean="0"/>
          </a:p>
          <a:p>
            <a:pPr marL="285750" indent="-285750">
              <a:buFont typeface="Arial"/>
              <a:buChar char="•"/>
            </a:pPr>
            <a:r>
              <a:rPr lang="en-US" dirty="0"/>
              <a:t>A</a:t>
            </a:r>
            <a:r>
              <a:rPr lang="en-US" dirty="0" smtClean="0"/>
              <a:t>dd </a:t>
            </a:r>
            <a:r>
              <a:rPr lang="en-US" dirty="0"/>
              <a:t>or edit a URL address where you can view event or flow </a:t>
            </a:r>
            <a:r>
              <a:rPr lang="en-US" dirty="0" smtClean="0"/>
              <a:t>information </a:t>
            </a:r>
          </a:p>
          <a:p>
            <a:endParaRPr lang="en-US" sz="1000" dirty="0" smtClean="0"/>
          </a:p>
          <a:p>
            <a:pPr marL="285750" indent="-285750">
              <a:buFont typeface="Arial"/>
              <a:buChar char="•"/>
            </a:pPr>
            <a:r>
              <a:rPr lang="en-US" dirty="0"/>
              <a:t>A</a:t>
            </a:r>
            <a:r>
              <a:rPr lang="en-US" dirty="0" smtClean="0"/>
              <a:t>dd </a:t>
            </a:r>
            <a:r>
              <a:rPr lang="en-US" dirty="0"/>
              <a:t>a description of the </a:t>
            </a:r>
            <a:r>
              <a:rPr lang="en-US" dirty="0" smtClean="0"/>
              <a:t>device </a:t>
            </a:r>
            <a:endParaRPr lang="en-US" dirty="0"/>
          </a:p>
          <a:p>
            <a:endParaRPr lang="en-US" dirty="0"/>
          </a:p>
        </p:txBody>
      </p:sp>
    </p:spTree>
    <p:extLst>
      <p:ext uri="{BB962C8B-B14F-4D97-AF65-F5344CB8AC3E}">
        <p14:creationId xmlns:p14="http://schemas.microsoft.com/office/powerpoint/2010/main" val="36321563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Connection</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pic>
        <p:nvPicPr>
          <p:cNvPr id="4" name="Picture 3" descr="Receiver Conne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31177"/>
            <a:ext cx="5334000" cy="5745823"/>
          </a:xfrm>
          <a:prstGeom prst="rect">
            <a:avLst/>
          </a:prstGeom>
          <a:ln w="12700" cmpd="sng">
            <a:solidFill>
              <a:schemeClr val="tx2"/>
            </a:solidFill>
          </a:ln>
        </p:spPr>
      </p:pic>
      <p:sp>
        <p:nvSpPr>
          <p:cNvPr id="5" name="TextBox 4"/>
          <p:cNvSpPr txBox="1"/>
          <p:nvPr/>
        </p:nvSpPr>
        <p:spPr>
          <a:xfrm>
            <a:off x="5791200" y="4123253"/>
            <a:ext cx="3200400" cy="2277547"/>
          </a:xfrm>
          <a:prstGeom prst="rect">
            <a:avLst/>
          </a:prstGeom>
          <a:noFill/>
          <a:ln w="38100" cmpd="sng">
            <a:solidFill>
              <a:srgbClr val="A50026"/>
            </a:solidFill>
          </a:ln>
        </p:spPr>
        <p:txBody>
          <a:bodyPr wrap="square" rtlCol="0">
            <a:spAutoFit/>
          </a:bodyPr>
          <a:lstStyle/>
          <a:p>
            <a:pPr algn="ctr"/>
            <a:r>
              <a:rPr lang="en-US" sz="1600" b="1" dirty="0" smtClean="0">
                <a:solidFill>
                  <a:srgbClr val="A50026"/>
                </a:solidFill>
              </a:rPr>
              <a:t>NOTE</a:t>
            </a:r>
            <a:endParaRPr lang="en-US" b="1" dirty="0" smtClean="0">
              <a:solidFill>
                <a:srgbClr val="A50026"/>
              </a:solidFill>
            </a:endParaRPr>
          </a:p>
          <a:p>
            <a:pPr algn="ctr"/>
            <a:r>
              <a:rPr lang="en-US" sz="1400" dirty="0"/>
              <a:t>Disabled or hidden options indicate that the user has insufficient privileges or that the device does not support that function. </a:t>
            </a:r>
            <a:endParaRPr lang="en-US" sz="1400" dirty="0" smtClean="0"/>
          </a:p>
          <a:p>
            <a:pPr algn="ctr"/>
            <a:endParaRPr lang="en-US" sz="1400" dirty="0"/>
          </a:p>
          <a:p>
            <a:pPr algn="ctr"/>
            <a:r>
              <a:rPr lang="en-US" sz="1400" dirty="0" smtClean="0"/>
              <a:t>Also</a:t>
            </a:r>
            <a:r>
              <a:rPr lang="en-US" sz="1400" dirty="0"/>
              <a:t>, if the key for the device was imported, there may be insufficient privileges due to specific privileges associated with the imported key.</a:t>
            </a:r>
          </a:p>
        </p:txBody>
      </p:sp>
      <p:sp>
        <p:nvSpPr>
          <p:cNvPr id="6" name="TextBox 5"/>
          <p:cNvSpPr txBox="1"/>
          <p:nvPr/>
        </p:nvSpPr>
        <p:spPr>
          <a:xfrm>
            <a:off x="5715000" y="1196876"/>
            <a:ext cx="3200400" cy="2308324"/>
          </a:xfrm>
          <a:prstGeom prst="rect">
            <a:avLst/>
          </a:prstGeom>
          <a:noFill/>
        </p:spPr>
        <p:txBody>
          <a:bodyPr wrap="square" rtlCol="0">
            <a:spAutoFit/>
          </a:bodyPr>
          <a:lstStyle/>
          <a:p>
            <a:pPr marL="285750" indent="-285750">
              <a:buFont typeface="Arial"/>
              <a:buChar char="•"/>
            </a:pPr>
            <a:r>
              <a:rPr lang="en-US" dirty="0"/>
              <a:t>The Connection screen allows you to change how the ESM connects to the Receiver </a:t>
            </a:r>
            <a:r>
              <a:rPr lang="en-US" dirty="0" smtClean="0"/>
              <a:t>device</a:t>
            </a:r>
          </a:p>
          <a:p>
            <a:endParaRPr lang="en-US" dirty="0"/>
          </a:p>
          <a:p>
            <a:pPr marL="285750" indent="-285750">
              <a:buFont typeface="Arial"/>
              <a:buChar char="•"/>
            </a:pPr>
            <a:r>
              <a:rPr lang="en-US" dirty="0"/>
              <a:t>Changing these settings does not affect the Receiver device itself</a:t>
            </a:r>
          </a:p>
        </p:txBody>
      </p:sp>
    </p:spTree>
    <p:extLst>
      <p:ext uri="{BB962C8B-B14F-4D97-AF65-F5344CB8AC3E}">
        <p14:creationId xmlns:p14="http://schemas.microsoft.com/office/powerpoint/2010/main" val="377239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Device Log</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pic>
        <p:nvPicPr>
          <p:cNvPr id="4" name="Picture 3" descr="Device Lo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711200"/>
            <a:ext cx="5410200" cy="5884184"/>
          </a:xfrm>
          <a:prstGeom prst="rect">
            <a:avLst/>
          </a:prstGeom>
          <a:ln w="12700" cmpd="sng">
            <a:solidFill>
              <a:schemeClr val="tx2"/>
            </a:solidFill>
          </a:ln>
        </p:spPr>
      </p:pic>
      <p:sp>
        <p:nvSpPr>
          <p:cNvPr id="5" name="TextBox 4"/>
          <p:cNvSpPr txBox="1"/>
          <p:nvPr/>
        </p:nvSpPr>
        <p:spPr>
          <a:xfrm>
            <a:off x="5638800" y="1048464"/>
            <a:ext cx="3352800" cy="4770537"/>
          </a:xfrm>
          <a:prstGeom prst="rect">
            <a:avLst/>
          </a:prstGeom>
          <a:noFill/>
        </p:spPr>
        <p:txBody>
          <a:bodyPr wrap="square" rtlCol="0">
            <a:spAutoFit/>
          </a:bodyPr>
          <a:lstStyle/>
          <a:p>
            <a:pPr marL="285750" indent="-285750">
              <a:buFont typeface="Arial"/>
              <a:buChar char="•"/>
            </a:pPr>
            <a:r>
              <a:rPr lang="en-US" sz="1600" dirty="0"/>
              <a:t>The Device Log screen gives a general summary of changes that have been made to the device from the ESMI and status-related events that have </a:t>
            </a:r>
            <a:r>
              <a:rPr lang="en-US" sz="1600" dirty="0" smtClean="0"/>
              <a:t>occurred</a:t>
            </a:r>
          </a:p>
          <a:p>
            <a:endParaRPr lang="en-US" sz="1600" dirty="0"/>
          </a:p>
          <a:p>
            <a:pPr marL="285750" indent="-285750">
              <a:buFont typeface="Arial"/>
              <a:buChar char="•"/>
            </a:pPr>
            <a:r>
              <a:rPr lang="en-US" sz="1600" dirty="0"/>
              <a:t>The Event Count is the total number of events that have been logged on this </a:t>
            </a:r>
            <a:r>
              <a:rPr lang="en-US" sz="1600" dirty="0" smtClean="0"/>
              <a:t>Receiver </a:t>
            </a:r>
          </a:p>
          <a:p>
            <a:pPr marL="285750" indent="-285750">
              <a:buFont typeface="Arial"/>
              <a:buChar char="•"/>
            </a:pPr>
            <a:endParaRPr lang="en-US" sz="1600" dirty="0"/>
          </a:p>
          <a:p>
            <a:pPr marL="285750" indent="-285750">
              <a:buFont typeface="Arial"/>
              <a:buChar char="•"/>
            </a:pPr>
            <a:r>
              <a:rPr lang="en-US" sz="1600" dirty="0" smtClean="0"/>
              <a:t>The </a:t>
            </a:r>
            <a:r>
              <a:rPr lang="en-US" sz="1600" dirty="0"/>
              <a:t>First Event is the date and time the first log event took </a:t>
            </a:r>
            <a:r>
              <a:rPr lang="en-US" sz="1600" dirty="0" smtClean="0"/>
              <a:t>place </a:t>
            </a:r>
          </a:p>
          <a:p>
            <a:pPr marL="285750" indent="-285750">
              <a:buFont typeface="Arial"/>
              <a:buChar char="•"/>
            </a:pPr>
            <a:endParaRPr lang="en-US" sz="1600" dirty="0"/>
          </a:p>
          <a:p>
            <a:pPr marL="285750" indent="-285750">
              <a:buFont typeface="Arial"/>
              <a:buChar char="•"/>
            </a:pPr>
            <a:r>
              <a:rPr lang="en-US" sz="1600" dirty="0" smtClean="0"/>
              <a:t>The </a:t>
            </a:r>
            <a:r>
              <a:rPr lang="en-US" sz="1600" dirty="0"/>
              <a:t>Last Event is the date and time the last log event took place.</a:t>
            </a:r>
          </a:p>
          <a:p>
            <a:pPr marL="285750" indent="-285750">
              <a:buFont typeface="Arial"/>
              <a:buChar char="•"/>
            </a:pPr>
            <a:endParaRPr lang="en-US" sz="1600" dirty="0"/>
          </a:p>
        </p:txBody>
      </p:sp>
    </p:spTree>
    <p:extLst>
      <p:ext uri="{BB962C8B-B14F-4D97-AF65-F5344CB8AC3E}">
        <p14:creationId xmlns:p14="http://schemas.microsoft.com/office/powerpoint/2010/main" val="86943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Configuration</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pic>
        <p:nvPicPr>
          <p:cNvPr id="4" name="Picture 3" descr="Receiver Configur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776536"/>
            <a:ext cx="5638800" cy="5776664"/>
          </a:xfrm>
          <a:prstGeom prst="rect">
            <a:avLst/>
          </a:prstGeom>
          <a:ln w="12700" cmpd="sng">
            <a:solidFill>
              <a:schemeClr val="tx2"/>
            </a:solidFill>
          </a:ln>
        </p:spPr>
      </p:pic>
      <p:sp>
        <p:nvSpPr>
          <p:cNvPr id="5" name="TextBox 4"/>
          <p:cNvSpPr txBox="1"/>
          <p:nvPr/>
        </p:nvSpPr>
        <p:spPr>
          <a:xfrm>
            <a:off x="76200" y="1564481"/>
            <a:ext cx="3200400" cy="3693319"/>
          </a:xfrm>
          <a:prstGeom prst="rect">
            <a:avLst/>
          </a:prstGeom>
          <a:noFill/>
        </p:spPr>
        <p:txBody>
          <a:bodyPr wrap="square" rtlCol="0">
            <a:spAutoFit/>
          </a:bodyPr>
          <a:lstStyle/>
          <a:p>
            <a:pPr marL="285750" indent="-285750">
              <a:buFont typeface="Arial"/>
              <a:buChar char="•"/>
            </a:pPr>
            <a:r>
              <a:rPr lang="en-US" dirty="0"/>
              <a:t>A</a:t>
            </a:r>
            <a:r>
              <a:rPr lang="en-US" dirty="0" smtClean="0"/>
              <a:t>llows </a:t>
            </a:r>
            <a:r>
              <a:rPr lang="en-US" dirty="0"/>
              <a:t>you to set up the interface on the Receiver, NTP, and Data Archival settings, along with a few of the interface settings that are retained in the ESM database. </a:t>
            </a:r>
            <a:endParaRPr lang="en-US" dirty="0" smtClean="0"/>
          </a:p>
          <a:p>
            <a:pPr marL="285750" indent="-285750">
              <a:buFont typeface="Arial"/>
              <a:buChar char="•"/>
            </a:pPr>
            <a:endParaRPr lang="en-US" dirty="0"/>
          </a:p>
          <a:p>
            <a:pPr marL="285750" indent="-285750">
              <a:buFont typeface="Arial"/>
              <a:buChar char="•"/>
            </a:pPr>
            <a:r>
              <a:rPr lang="en-US" dirty="0" smtClean="0"/>
              <a:t>It also allows </a:t>
            </a:r>
            <a:r>
              <a:rPr lang="en-US" dirty="0"/>
              <a:t>you to sync the data sources on your ESM with those on the receiver. </a:t>
            </a:r>
          </a:p>
          <a:p>
            <a:pPr marL="285750" indent="-285750">
              <a:buFont typeface="Arial"/>
              <a:buChar char="•"/>
            </a:pPr>
            <a:endParaRPr lang="en-US" dirty="0"/>
          </a:p>
        </p:txBody>
      </p:sp>
    </p:spTree>
    <p:extLst>
      <p:ext uri="{BB962C8B-B14F-4D97-AF65-F5344CB8AC3E}">
        <p14:creationId xmlns:p14="http://schemas.microsoft.com/office/powerpoint/2010/main" val="2084514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ELM/Management</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pic>
        <p:nvPicPr>
          <p:cNvPr id="4" name="Picture 3" descr="Receiver:ELM Managem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40075"/>
            <a:ext cx="5943600" cy="5813125"/>
          </a:xfrm>
          <a:prstGeom prst="rect">
            <a:avLst/>
          </a:prstGeom>
          <a:ln w="12700" cmpd="sng">
            <a:solidFill>
              <a:schemeClr val="tx2"/>
            </a:solidFill>
          </a:ln>
        </p:spPr>
      </p:pic>
      <p:sp>
        <p:nvSpPr>
          <p:cNvPr id="5" name="TextBox 4"/>
          <p:cNvSpPr txBox="1"/>
          <p:nvPr/>
        </p:nvSpPr>
        <p:spPr>
          <a:xfrm>
            <a:off x="6350000" y="4038600"/>
            <a:ext cx="2590800" cy="2123658"/>
          </a:xfrm>
          <a:prstGeom prst="rect">
            <a:avLst/>
          </a:prstGeom>
          <a:noFill/>
          <a:ln w="38100" cmpd="sng">
            <a:solidFill>
              <a:srgbClr val="A50026"/>
            </a:solidFill>
          </a:ln>
        </p:spPr>
        <p:txBody>
          <a:bodyPr wrap="square" rtlCol="0">
            <a:spAutoFit/>
          </a:bodyPr>
          <a:lstStyle/>
          <a:p>
            <a:pPr algn="ctr"/>
            <a:r>
              <a:rPr lang="en-US" sz="2400" b="1" dirty="0" smtClean="0">
                <a:solidFill>
                  <a:srgbClr val="A50026"/>
                </a:solidFill>
              </a:rPr>
              <a:t>NOTE</a:t>
            </a:r>
            <a:endParaRPr lang="en-US" sz="2800" b="1" dirty="0" smtClean="0">
              <a:solidFill>
                <a:srgbClr val="A50026"/>
              </a:solidFill>
            </a:endParaRPr>
          </a:p>
          <a:p>
            <a:pPr algn="ctr"/>
            <a:r>
              <a:rPr lang="en-US" dirty="0"/>
              <a:t>The ELM Upgrade option is not available on all </a:t>
            </a:r>
            <a:r>
              <a:rPr lang="en-US" dirty="0" smtClean="0"/>
              <a:t>models. </a:t>
            </a:r>
            <a:r>
              <a:rPr lang="en-US" dirty="0"/>
              <a:t>This option is not supported on HA Receiver </a:t>
            </a:r>
            <a:r>
              <a:rPr lang="en-US" dirty="0" smtClean="0"/>
              <a:t>pairs.</a:t>
            </a:r>
          </a:p>
          <a:p>
            <a:pPr algn="ctr"/>
            <a:endParaRPr lang="en-US" dirty="0" smtClean="0"/>
          </a:p>
        </p:txBody>
      </p:sp>
      <p:sp>
        <p:nvSpPr>
          <p:cNvPr id="6" name="TextBox 5"/>
          <p:cNvSpPr txBox="1"/>
          <p:nvPr/>
        </p:nvSpPr>
        <p:spPr>
          <a:xfrm>
            <a:off x="6248400" y="1143000"/>
            <a:ext cx="2590800" cy="1477328"/>
          </a:xfrm>
          <a:prstGeom prst="rect">
            <a:avLst/>
          </a:prstGeom>
          <a:noFill/>
        </p:spPr>
        <p:txBody>
          <a:bodyPr wrap="square" rtlCol="0">
            <a:spAutoFit/>
          </a:bodyPr>
          <a:lstStyle/>
          <a:p>
            <a:pPr algn="ctr"/>
            <a:r>
              <a:rPr lang="en-US" dirty="0"/>
              <a:t>Receiver Management allows you to modify or view information regarding the Receiver </a:t>
            </a:r>
            <a:r>
              <a:rPr lang="en-US" dirty="0" smtClean="0"/>
              <a:t>device</a:t>
            </a:r>
            <a:endParaRPr lang="en-US" dirty="0"/>
          </a:p>
        </p:txBody>
      </p:sp>
    </p:spTree>
    <p:extLst>
      <p:ext uri="{BB962C8B-B14F-4D97-AF65-F5344CB8AC3E}">
        <p14:creationId xmlns:p14="http://schemas.microsoft.com/office/powerpoint/2010/main" val="1438298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Vulnerability Assessment</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pic>
        <p:nvPicPr>
          <p:cNvPr id="4" name="Picture 3" descr="Vulnerability Assessm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806352"/>
            <a:ext cx="5867400" cy="5746848"/>
          </a:xfrm>
          <a:prstGeom prst="rect">
            <a:avLst/>
          </a:prstGeom>
          <a:ln w="12700" cmpd="sng">
            <a:solidFill>
              <a:schemeClr val="tx2"/>
            </a:solidFill>
          </a:ln>
        </p:spPr>
      </p:pic>
      <p:sp>
        <p:nvSpPr>
          <p:cNvPr id="5" name="TextBox 4"/>
          <p:cNvSpPr txBox="1"/>
          <p:nvPr/>
        </p:nvSpPr>
        <p:spPr>
          <a:xfrm>
            <a:off x="0" y="838200"/>
            <a:ext cx="2971800" cy="5078314"/>
          </a:xfrm>
          <a:prstGeom prst="rect">
            <a:avLst/>
          </a:prstGeom>
          <a:noFill/>
        </p:spPr>
        <p:txBody>
          <a:bodyPr wrap="square" rtlCol="0">
            <a:spAutoFit/>
          </a:bodyPr>
          <a:lstStyle/>
          <a:p>
            <a:pPr marL="285750" indent="-285750">
              <a:buFont typeface="Arial"/>
              <a:buChar char="•"/>
            </a:pPr>
            <a:r>
              <a:rPr lang="en-US" dirty="0" smtClean="0"/>
              <a:t>This feature </a:t>
            </a:r>
            <a:r>
              <a:rPr lang="en-US" dirty="0"/>
              <a:t>allows you to retrieve data from a variety of vulnerability </a:t>
            </a:r>
            <a:r>
              <a:rPr lang="en-US" dirty="0" smtClean="0"/>
              <a:t>assessment </a:t>
            </a:r>
            <a:r>
              <a:rPr lang="en-US" dirty="0"/>
              <a:t>vendors. </a:t>
            </a:r>
            <a:endParaRPr lang="en-US" dirty="0" smtClean="0"/>
          </a:p>
          <a:p>
            <a:pPr marL="285750" indent="-285750">
              <a:buFont typeface="Arial"/>
              <a:buChar char="•"/>
            </a:pPr>
            <a:endParaRPr lang="en-US" dirty="0"/>
          </a:p>
          <a:p>
            <a:pPr marL="285750" indent="-285750">
              <a:buFont typeface="Arial"/>
              <a:buChar char="•"/>
            </a:pPr>
            <a:r>
              <a:rPr lang="en-US" dirty="0" smtClean="0"/>
              <a:t>In </a:t>
            </a:r>
            <a:r>
              <a:rPr lang="en-US" dirty="0"/>
              <a:t>order to communicate with the desired VA sources, you will need to add the source to the system as well as edit it or remove it from the system when </a:t>
            </a:r>
            <a:r>
              <a:rPr lang="en-US" dirty="0" smtClean="0"/>
              <a:t>needed </a:t>
            </a:r>
          </a:p>
          <a:p>
            <a:pPr marL="285750" indent="-285750">
              <a:buFont typeface="Arial"/>
              <a:buChar char="•"/>
            </a:pPr>
            <a:endParaRPr lang="en-US" dirty="0"/>
          </a:p>
          <a:p>
            <a:pPr marL="285750" indent="-285750">
              <a:buFont typeface="Arial"/>
              <a:buChar char="•"/>
            </a:pPr>
            <a:r>
              <a:rPr lang="en-US" dirty="0" smtClean="0"/>
              <a:t>Once </a:t>
            </a:r>
            <a:r>
              <a:rPr lang="en-US" dirty="0"/>
              <a:t>a source has been added to the system, you can retrieve the VA </a:t>
            </a:r>
            <a:r>
              <a:rPr lang="en-US" dirty="0" smtClean="0"/>
              <a:t>data</a:t>
            </a:r>
            <a:endParaRPr lang="en-US" dirty="0"/>
          </a:p>
          <a:p>
            <a:pPr marL="285750" indent="-285750">
              <a:buFont typeface="Arial"/>
              <a:buChar char="•"/>
            </a:pPr>
            <a:endParaRPr lang="en-US" dirty="0"/>
          </a:p>
        </p:txBody>
      </p:sp>
    </p:spTree>
    <p:extLst>
      <p:ext uri="{BB962C8B-B14F-4D97-AF65-F5344CB8AC3E}">
        <p14:creationId xmlns:p14="http://schemas.microsoft.com/office/powerpoint/2010/main" val="1433951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Receiver Asset Data Source</a:t>
            </a:r>
            <a:endParaRPr lang="en-US" dirty="0"/>
          </a:p>
        </p:txBody>
      </p:sp>
      <p:sp>
        <p:nvSpPr>
          <p:cNvPr id="3" name="Footer Placeholder 2"/>
          <p:cNvSpPr>
            <a:spLocks noGrp="1"/>
          </p:cNvSpPr>
          <p:nvPr>
            <p:ph type="ftr" sz="quarter" idx="3"/>
          </p:nvPr>
        </p:nvSpPr>
        <p:spPr/>
        <p:txBody>
          <a:bodyPr/>
          <a:lstStyle/>
          <a:p>
            <a:pPr algn="r"/>
            <a:r>
              <a:rPr lang="en-US" dirty="0" smtClean="0"/>
              <a:t>ESM and Receiver Overview</a:t>
            </a:r>
            <a:endParaRPr lang="en-US" dirty="0"/>
          </a:p>
        </p:txBody>
      </p:sp>
      <p:pic>
        <p:nvPicPr>
          <p:cNvPr id="4" name="Picture 3" descr="asset data sour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719666"/>
            <a:ext cx="4276591" cy="5867400"/>
          </a:xfrm>
          <a:prstGeom prst="rect">
            <a:avLst/>
          </a:prstGeom>
          <a:ln>
            <a:solidFill>
              <a:srgbClr val="000000"/>
            </a:solidFill>
          </a:ln>
        </p:spPr>
      </p:pic>
      <p:sp>
        <p:nvSpPr>
          <p:cNvPr id="5" name="TextBox 4"/>
          <p:cNvSpPr txBox="1"/>
          <p:nvPr/>
        </p:nvSpPr>
        <p:spPr>
          <a:xfrm>
            <a:off x="4800600" y="1935301"/>
            <a:ext cx="4114800" cy="3170099"/>
          </a:xfrm>
          <a:prstGeom prst="rect">
            <a:avLst/>
          </a:prstGeom>
          <a:noFill/>
        </p:spPr>
        <p:txBody>
          <a:bodyPr wrap="square" rtlCol="0">
            <a:spAutoFit/>
          </a:bodyPr>
          <a:lstStyle/>
          <a:p>
            <a:pPr marL="285750" indent="-285750">
              <a:buFont typeface="Arial"/>
              <a:buChar char="•"/>
            </a:pPr>
            <a:r>
              <a:rPr lang="en-US" sz="2000" dirty="0" smtClean="0"/>
              <a:t>Retrieves and imports Active Directory </a:t>
            </a:r>
            <a:r>
              <a:rPr lang="en-US" sz="2000" dirty="0"/>
              <a:t>data </a:t>
            </a:r>
            <a:r>
              <a:rPr lang="en-US" sz="2000" dirty="0" smtClean="0"/>
              <a:t>into the ESM</a:t>
            </a:r>
          </a:p>
          <a:p>
            <a:pPr marL="285750" indent="-285750">
              <a:buFont typeface="Arial"/>
              <a:buChar char="•"/>
            </a:pPr>
            <a:endParaRPr lang="en-US" sz="2000" dirty="0"/>
          </a:p>
          <a:p>
            <a:pPr marL="285750" indent="-285750">
              <a:buFont typeface="Arial"/>
              <a:buChar char="•"/>
            </a:pPr>
            <a:r>
              <a:rPr lang="en-US" sz="2000" dirty="0" smtClean="0"/>
              <a:t>Provides filtering capabilities using Active Directory Users and Groups</a:t>
            </a:r>
          </a:p>
          <a:p>
            <a:endParaRPr lang="en-US" sz="2000" dirty="0"/>
          </a:p>
          <a:p>
            <a:pPr marL="285750" indent="-285750">
              <a:buFont typeface="Arial"/>
              <a:buChar char="•"/>
            </a:pPr>
            <a:r>
              <a:rPr lang="en-US" sz="2000" dirty="0" smtClean="0"/>
              <a:t>Enables a simplified method for providing User compliance related data reports to Auditors</a:t>
            </a:r>
          </a:p>
        </p:txBody>
      </p:sp>
    </p:spTree>
    <p:extLst>
      <p:ext uri="{BB962C8B-B14F-4D97-AF65-F5344CB8AC3E}">
        <p14:creationId xmlns:p14="http://schemas.microsoft.com/office/powerpoint/2010/main" val="3789784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The first backup </a:t>
            </a:r>
            <a:r>
              <a:rPr lang="en-US" dirty="0" smtClean="0"/>
              <a:t>performs </a:t>
            </a:r>
            <a:r>
              <a:rPr lang="en-US" dirty="0" smtClean="0"/>
              <a:t>a </a:t>
            </a:r>
            <a:r>
              <a:rPr lang="en-US" dirty="0"/>
              <a:t>backup </a:t>
            </a:r>
            <a:r>
              <a:rPr lang="en-US" dirty="0" smtClean="0"/>
              <a:t>up of all event</a:t>
            </a:r>
            <a:r>
              <a:rPr lang="en-US" dirty="0"/>
              <a:t>, flow, and/or log </a:t>
            </a:r>
            <a:r>
              <a:rPr lang="en-US" dirty="0" smtClean="0"/>
              <a:t>data?</a:t>
            </a:r>
            <a:endParaRPr lang="en-US"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425491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McAfee Enterprise Security Manager</a:t>
            </a:r>
            <a:endParaRPr lang="en-US" dirty="0"/>
          </a:p>
        </p:txBody>
      </p:sp>
      <p:sp>
        <p:nvSpPr>
          <p:cNvPr id="8" name="Content Placeholder 7"/>
          <p:cNvSpPr>
            <a:spLocks noGrp="1"/>
          </p:cNvSpPr>
          <p:nvPr>
            <p:ph idx="1"/>
          </p:nvPr>
        </p:nvSpPr>
        <p:spPr/>
        <p:txBody>
          <a:bodyPr/>
          <a:lstStyle/>
          <a:p>
            <a:r>
              <a:rPr lang="en-US" sz="2400" dirty="0" smtClean="0"/>
              <a:t>Effective Security starts with Holistic Real-Time Visibility into all activities on all Systems</a:t>
            </a:r>
          </a:p>
          <a:p>
            <a:pPr lvl="2">
              <a:lnSpc>
                <a:spcPct val="110000"/>
              </a:lnSpc>
            </a:pPr>
            <a:r>
              <a:rPr lang="en-US" sz="2000" dirty="0" smtClean="0"/>
              <a:t>Real-Time Situational Awareness</a:t>
            </a:r>
          </a:p>
          <a:p>
            <a:pPr lvl="2">
              <a:lnSpc>
                <a:spcPct val="110000"/>
              </a:lnSpc>
            </a:pPr>
            <a:r>
              <a:rPr lang="en-US" sz="2000" dirty="0" smtClean="0"/>
              <a:t>A Complete Picture of Security Activity</a:t>
            </a:r>
          </a:p>
          <a:p>
            <a:pPr lvl="2">
              <a:lnSpc>
                <a:spcPct val="110000"/>
              </a:lnSpc>
            </a:pPr>
            <a:r>
              <a:rPr lang="en-US" sz="2000" dirty="0" smtClean="0"/>
              <a:t>Threat Management and Prioritization</a:t>
            </a:r>
          </a:p>
          <a:p>
            <a:pPr lvl="2">
              <a:lnSpc>
                <a:spcPct val="110000"/>
              </a:lnSpc>
            </a:pPr>
            <a:r>
              <a:rPr lang="en-US" sz="2000" dirty="0" smtClean="0"/>
              <a:t>Correlation of Security Events to Business Processes and Policies</a:t>
            </a:r>
          </a:p>
          <a:p>
            <a:pPr lvl="2">
              <a:lnSpc>
                <a:spcPct val="110000"/>
              </a:lnSpc>
            </a:pPr>
            <a:r>
              <a:rPr lang="en-US" sz="2000" dirty="0" smtClean="0"/>
              <a:t>Active Response and Mitigations</a:t>
            </a:r>
          </a:p>
          <a:p>
            <a:pPr lvl="2">
              <a:lnSpc>
                <a:spcPct val="110000"/>
              </a:lnSpc>
            </a:pPr>
            <a:r>
              <a:rPr lang="en-US" sz="2000" dirty="0" smtClean="0"/>
              <a:t>Consolidated Audit and Compliance Activities</a:t>
            </a:r>
          </a:p>
          <a:p>
            <a:pPr marL="461963" lvl="2" indent="0">
              <a:buNone/>
            </a:pPr>
            <a:endParaRPr lang="en-US" sz="1050" dirty="0" smtClean="0"/>
          </a:p>
          <a:p>
            <a:r>
              <a:rPr lang="en-US" sz="2400" dirty="0"/>
              <a:t>C</a:t>
            </a:r>
            <a:r>
              <a:rPr lang="en-US" sz="2400" dirty="0" smtClean="0"/>
              <a:t>entral </a:t>
            </a:r>
            <a:r>
              <a:rPr lang="en-US" sz="2400" dirty="0"/>
              <a:t>point of administration for data, settings, and </a:t>
            </a:r>
            <a:r>
              <a:rPr lang="en-US" sz="2400" dirty="0" smtClean="0"/>
              <a:t>configuration </a:t>
            </a:r>
          </a:p>
          <a:p>
            <a:pPr lvl="1"/>
            <a:endParaRPr lang="en-US" sz="1100" dirty="0"/>
          </a:p>
          <a:p>
            <a:r>
              <a:rPr lang="en-US" sz="2400" dirty="0" smtClean="0"/>
              <a:t>Allows SIEM </a:t>
            </a:r>
            <a:r>
              <a:rPr lang="en-US" sz="2400" dirty="0"/>
              <a:t>administrators to keep all configuration settings, user and access group profiles, and event and flow data in a single </a:t>
            </a:r>
            <a:r>
              <a:rPr lang="en-US" sz="2400" dirty="0" smtClean="0"/>
              <a:t>location</a:t>
            </a:r>
            <a:endParaRPr lang="en-US" sz="2200" dirty="0" smtClean="0"/>
          </a:p>
          <a:p>
            <a:pPr lvl="1"/>
            <a:endParaRPr lang="en-US" sz="2000" dirty="0" smtClean="0"/>
          </a:p>
          <a:p>
            <a:pPr lvl="1"/>
            <a:endParaRPr lang="en-US" sz="2000" dirty="0"/>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2251003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The McAfee ESM software and rule updates can only be applied if the ESM has an an Internet connection?</a:t>
            </a:r>
            <a:endParaRPr lang="en-US"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1962394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The McAfee ESMI Desktop allows you to configure which types of accounts?</a:t>
            </a:r>
            <a:endParaRPr lang="en-US" dirty="0"/>
          </a:p>
        </p:txBody>
      </p:sp>
      <p:sp>
        <p:nvSpPr>
          <p:cNvPr id="3" name="Text Placeholder 2"/>
          <p:cNvSpPr>
            <a:spLocks noGrp="1"/>
          </p:cNvSpPr>
          <p:nvPr>
            <p:ph type="body" sz="quarter" idx="14"/>
          </p:nvPr>
        </p:nvSpPr>
        <p:spPr/>
        <p:txBody>
          <a:bodyPr/>
          <a:lstStyle/>
          <a:p>
            <a:r>
              <a:rPr lang="en-US" dirty="0" smtClean="0"/>
              <a:t>System Administrator</a:t>
            </a:r>
          </a:p>
          <a:p>
            <a:r>
              <a:rPr lang="en-US" dirty="0" smtClean="0"/>
              <a:t>Email Administrator</a:t>
            </a:r>
          </a:p>
          <a:p>
            <a:r>
              <a:rPr lang="en-US" dirty="0" smtClean="0"/>
              <a:t>General User</a:t>
            </a:r>
          </a:p>
          <a:p>
            <a:r>
              <a:rPr lang="en-US" dirty="0" smtClean="0"/>
              <a:t>Receiver Administrator </a:t>
            </a:r>
          </a:p>
          <a:p>
            <a:r>
              <a:rPr lang="en-US" dirty="0" smtClean="0"/>
              <a:t>Support User</a:t>
            </a:r>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3098086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Which of the following are valid system names for a McAfee ESM device?</a:t>
            </a:r>
            <a:endParaRPr lang="en-US" dirty="0"/>
          </a:p>
        </p:txBody>
      </p:sp>
      <p:sp>
        <p:nvSpPr>
          <p:cNvPr id="3" name="Text Placeholder 2"/>
          <p:cNvSpPr>
            <a:spLocks noGrp="1"/>
          </p:cNvSpPr>
          <p:nvPr>
            <p:ph type="body" sz="quarter" idx="14"/>
          </p:nvPr>
        </p:nvSpPr>
        <p:spPr/>
        <p:txBody>
          <a:bodyPr/>
          <a:lstStyle/>
          <a:p>
            <a:r>
              <a:rPr lang="en-US" dirty="0" smtClean="0"/>
              <a:t>ACME-ESM</a:t>
            </a:r>
          </a:p>
          <a:p>
            <a:r>
              <a:rPr lang="en-US" dirty="0" smtClean="0"/>
              <a:t>ACME(ESM)</a:t>
            </a:r>
          </a:p>
          <a:p>
            <a:r>
              <a:rPr lang="en-US" dirty="0" smtClean="0"/>
              <a:t>ACME_ESM</a:t>
            </a:r>
          </a:p>
          <a:p>
            <a:r>
              <a:rPr lang="en-US" dirty="0" smtClean="0"/>
              <a:t>ACME-ESM-1</a:t>
            </a:r>
          </a:p>
          <a:p>
            <a:r>
              <a:rPr lang="en-US" dirty="0" smtClean="0"/>
              <a:t>ACME-ESM@ACME</a:t>
            </a:r>
            <a:endParaRPr lang="en-US" dirty="0"/>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spTree>
    <p:extLst>
      <p:ext uri="{BB962C8B-B14F-4D97-AF65-F5344CB8AC3E}">
        <p14:creationId xmlns:p14="http://schemas.microsoft.com/office/powerpoint/2010/main" val="3503848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Hands-on Practice</a:t>
            </a:r>
            <a:br>
              <a:rPr lang="en-US" dirty="0" smtClean="0"/>
            </a:br>
            <a:r>
              <a:rPr lang="en-US" dirty="0" smtClean="0"/>
              <a:t>Refer to the Practice Manual</a:t>
            </a:r>
            <a:br>
              <a:rPr lang="en-US" dirty="0" smtClean="0"/>
            </a:br>
            <a:r>
              <a:rPr lang="en-US" dirty="0" smtClean="0"/>
              <a:t>Practice 2:  SIEM Users and Groups</a:t>
            </a:r>
            <a:endParaRPr lang="en-US" dirty="0"/>
          </a:p>
        </p:txBody>
      </p:sp>
    </p:spTree>
    <p:extLst>
      <p:ext uri="{BB962C8B-B14F-4D97-AF65-F5344CB8AC3E}">
        <p14:creationId xmlns:p14="http://schemas.microsoft.com/office/powerpoint/2010/main" val="29628493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r>
              <a:rPr lang="en-US" dirty="0" smtClean="0"/>
              <a:t>ESM and Receiver Overview</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McAfee ESM Properties</a:t>
            </a:r>
            <a:endParaRPr lang="en-US" dirty="0"/>
          </a:p>
        </p:txBody>
      </p:sp>
      <p:sp>
        <p:nvSpPr>
          <p:cNvPr id="3" name="Content Placeholder 2"/>
          <p:cNvSpPr>
            <a:spLocks noGrp="1"/>
          </p:cNvSpPr>
          <p:nvPr>
            <p:ph idx="1"/>
          </p:nvPr>
        </p:nvSpPr>
        <p:spPr>
          <a:xfrm>
            <a:off x="2743200" y="3124200"/>
            <a:ext cx="6324600" cy="1981200"/>
          </a:xfrm>
        </p:spPr>
        <p:txBody>
          <a:bodyPr/>
          <a:lstStyle/>
          <a:p>
            <a:pPr marL="0" indent="0" algn="ctr">
              <a:buNone/>
            </a:pPr>
            <a:r>
              <a:rPr lang="en-US" sz="2800" dirty="0" smtClean="0"/>
              <a:t>The </a:t>
            </a:r>
            <a:r>
              <a:rPr lang="en-US" sz="2800" dirty="0"/>
              <a:t>ESM </a:t>
            </a:r>
            <a:r>
              <a:rPr lang="en-US" sz="2800" dirty="0" smtClean="0"/>
              <a:t>should be considered the </a:t>
            </a:r>
            <a:r>
              <a:rPr lang="en-US" sz="3600" b="1" i="1" dirty="0" smtClean="0">
                <a:solidFill>
                  <a:srgbClr val="4A0612"/>
                </a:solidFill>
              </a:rPr>
              <a:t>“Brain” </a:t>
            </a:r>
            <a:br>
              <a:rPr lang="en-US" sz="3600" b="1" i="1" dirty="0" smtClean="0">
                <a:solidFill>
                  <a:srgbClr val="4A0612"/>
                </a:solidFill>
              </a:rPr>
            </a:br>
            <a:r>
              <a:rPr lang="en-US" sz="2800" dirty="0" smtClean="0"/>
              <a:t>of the McAfee SIEM Solution </a:t>
            </a:r>
            <a:br>
              <a:rPr lang="en-US" sz="2800" dirty="0" smtClean="0"/>
            </a:br>
            <a:r>
              <a:rPr lang="en-US" sz="2800" dirty="0" smtClean="0"/>
              <a:t>providing a central </a:t>
            </a:r>
            <a:br>
              <a:rPr lang="en-US" sz="2800" dirty="0" smtClean="0"/>
            </a:br>
            <a:r>
              <a:rPr lang="en-US" sz="2800" dirty="0" smtClean="0"/>
              <a:t>Point of Control and Configuration</a:t>
            </a:r>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grpSp>
        <p:nvGrpSpPr>
          <p:cNvPr id="7" name="Group 6"/>
          <p:cNvGrpSpPr/>
          <p:nvPr/>
        </p:nvGrpSpPr>
        <p:grpSpPr>
          <a:xfrm>
            <a:off x="0" y="838200"/>
            <a:ext cx="9144000" cy="4864100"/>
            <a:chOff x="0" y="1752600"/>
            <a:chExt cx="9144000" cy="4864100"/>
          </a:xfrm>
        </p:grpSpPr>
        <p:pic>
          <p:nvPicPr>
            <p:cNvPr id="5" name="Picture 4" descr="Headerba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2600"/>
              <a:ext cx="9144000" cy="669816"/>
            </a:xfrm>
            <a:prstGeom prst="rect">
              <a:avLst/>
            </a:prstGeom>
          </p:spPr>
        </p:pic>
        <p:pic>
          <p:nvPicPr>
            <p:cNvPr id="6" name="Picture 5" descr="lefttop_menu.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62200"/>
              <a:ext cx="2552700" cy="4254500"/>
            </a:xfrm>
            <a:prstGeom prst="rect">
              <a:avLst/>
            </a:prstGeom>
          </p:spPr>
        </p:pic>
      </p:grpSp>
      <p:sp>
        <p:nvSpPr>
          <p:cNvPr id="8" name="Rounded Rectangle 7"/>
          <p:cNvSpPr/>
          <p:nvPr/>
        </p:nvSpPr>
        <p:spPr bwMode="auto">
          <a:xfrm>
            <a:off x="6553200" y="1117600"/>
            <a:ext cx="304800" cy="304800"/>
          </a:xfrm>
          <a:prstGeom prst="roundRect">
            <a:avLst/>
          </a:prstGeom>
          <a:solidFill>
            <a:schemeClr val="accent3">
              <a:alpha val="27000"/>
            </a:schemeClr>
          </a:solid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w="76200" cmpd="sng">
                <a:solidFill>
                  <a:schemeClr val="tx1"/>
                </a:solidFill>
              </a:ln>
              <a:solidFill>
                <a:schemeClr val="tx1"/>
              </a:solidFill>
              <a:effectLst/>
              <a:latin typeface="Arial" charset="0"/>
              <a:ea typeface="MS PGothic" pitchFamily="34" charset="-128"/>
            </a:endParaRPr>
          </a:p>
        </p:txBody>
      </p:sp>
      <p:sp>
        <p:nvSpPr>
          <p:cNvPr id="9" name="Rounded Rectangle 8"/>
          <p:cNvSpPr/>
          <p:nvPr/>
        </p:nvSpPr>
        <p:spPr bwMode="auto">
          <a:xfrm>
            <a:off x="0" y="1714500"/>
            <a:ext cx="304800" cy="304800"/>
          </a:xfrm>
          <a:prstGeom prst="roundRect">
            <a:avLst/>
          </a:prstGeom>
          <a:solidFill>
            <a:schemeClr val="accent3">
              <a:alpha val="27000"/>
            </a:schemeClr>
          </a:solidFill>
          <a:ln w="38100" cap="flat" cmpd="sng" algn="ctr">
            <a:solidFill>
              <a:srgbClr val="A5002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w="76200" cmpd="sng">
                <a:solidFill>
                  <a:schemeClr val="tx1"/>
                </a:solidFill>
              </a:ln>
              <a:solidFill>
                <a:schemeClr val="tx1"/>
              </a:solidFill>
              <a:effectLst/>
              <a:latin typeface="Arial" charset="0"/>
              <a:ea typeface="MS PGothic" pitchFamily="34" charset="-128"/>
            </a:endParaRPr>
          </a:p>
        </p:txBody>
      </p:sp>
      <p:cxnSp>
        <p:nvCxnSpPr>
          <p:cNvPr id="12" name="Straight Arrow Connector 11"/>
          <p:cNvCxnSpPr>
            <a:stCxn id="10" idx="0"/>
            <a:endCxn id="8" idx="1"/>
          </p:cNvCxnSpPr>
          <p:nvPr/>
        </p:nvCxnSpPr>
        <p:spPr bwMode="auto">
          <a:xfrm flipV="1">
            <a:off x="4720658" y="1270000"/>
            <a:ext cx="1832542" cy="863600"/>
          </a:xfrm>
          <a:prstGeom prst="straightConnector1">
            <a:avLst/>
          </a:prstGeom>
          <a:ln>
            <a:solidFill>
              <a:srgbClr val="A50026"/>
            </a:solidFill>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3200400" y="2133600"/>
            <a:ext cx="3040516" cy="400110"/>
          </a:xfrm>
          <a:prstGeom prst="rect">
            <a:avLst/>
          </a:prstGeom>
          <a:solidFill>
            <a:srgbClr val="4A0612"/>
          </a:solidFill>
          <a:ln>
            <a:solidFill>
              <a:srgbClr val="4A0612"/>
            </a:solidFill>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000" b="1" dirty="0" smtClean="0"/>
              <a:t>ESM Properties Access </a:t>
            </a:r>
            <a:endParaRPr lang="en-US" sz="2000" b="1" dirty="0"/>
          </a:p>
        </p:txBody>
      </p:sp>
      <p:cxnSp>
        <p:nvCxnSpPr>
          <p:cNvPr id="16" name="Straight Arrow Connector 15"/>
          <p:cNvCxnSpPr>
            <a:stCxn id="10" idx="1"/>
            <a:endCxn id="9" idx="3"/>
          </p:cNvCxnSpPr>
          <p:nvPr/>
        </p:nvCxnSpPr>
        <p:spPr bwMode="auto">
          <a:xfrm flipH="1" flipV="1">
            <a:off x="304800" y="1866900"/>
            <a:ext cx="2895600" cy="466755"/>
          </a:xfrm>
          <a:prstGeom prst="straightConnector1">
            <a:avLst/>
          </a:prstGeom>
          <a:ln>
            <a:solidFill>
              <a:srgbClr val="A50026"/>
            </a:solidFill>
            <a:headEnd type="none" w="med" len="med"/>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443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ESM System Information</a:t>
            </a:r>
            <a:endParaRPr lang="en-US" dirty="0"/>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pic>
        <p:nvPicPr>
          <p:cNvPr id="6" name="Picture 5" descr="esm_prop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1" y="719580"/>
            <a:ext cx="5981699" cy="5833620"/>
          </a:xfrm>
          <a:prstGeom prst="rect">
            <a:avLst/>
          </a:prstGeom>
          <a:ln>
            <a:solidFill>
              <a:schemeClr val="tx2"/>
            </a:solidFill>
          </a:ln>
        </p:spPr>
      </p:pic>
      <p:sp>
        <p:nvSpPr>
          <p:cNvPr id="3" name="TextBox 2"/>
          <p:cNvSpPr txBox="1"/>
          <p:nvPr/>
        </p:nvSpPr>
        <p:spPr>
          <a:xfrm>
            <a:off x="6248400" y="1114484"/>
            <a:ext cx="2819400" cy="4524316"/>
          </a:xfrm>
          <a:prstGeom prst="rect">
            <a:avLst/>
          </a:prstGeom>
          <a:noFill/>
        </p:spPr>
        <p:txBody>
          <a:bodyPr wrap="square" rtlCol="0">
            <a:spAutoFit/>
          </a:bodyPr>
          <a:lstStyle/>
          <a:p>
            <a:r>
              <a:rPr lang="en-US" dirty="0" smtClean="0"/>
              <a:t>The System, Customer ID, Hardware, and Serial Number fields provide status information about the ESM</a:t>
            </a:r>
          </a:p>
          <a:p>
            <a:endParaRPr lang="en-US" dirty="0"/>
          </a:p>
          <a:p>
            <a:r>
              <a:rPr lang="en-US" dirty="0" smtClean="0"/>
              <a:t>The System Clock; Sync Device Clocks; Rules and Software</a:t>
            </a:r>
            <a:r>
              <a:rPr lang="en-US" dirty="0"/>
              <a:t>;</a:t>
            </a:r>
            <a:r>
              <a:rPr lang="en-US" dirty="0" smtClean="0"/>
              <a:t> Events, Flows &amp; Logs; and Backup and Restore provide quick access to these settings</a:t>
            </a:r>
          </a:p>
          <a:p>
            <a:endParaRPr lang="en-US" dirty="0"/>
          </a:p>
          <a:p>
            <a:r>
              <a:rPr lang="en-US" dirty="0" smtClean="0"/>
              <a:t>The Database Status provides the current state of the ESM database</a:t>
            </a:r>
            <a:endParaRPr lang="en-US" dirty="0"/>
          </a:p>
        </p:txBody>
      </p:sp>
    </p:spTree>
    <p:extLst>
      <p:ext uri="{BB962C8B-B14F-4D97-AF65-F5344CB8AC3E}">
        <p14:creationId xmlns:p14="http://schemas.microsoft.com/office/powerpoint/2010/main" val="345944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ESM System Clock</a:t>
            </a:r>
            <a:endParaRPr lang="en-US" dirty="0"/>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pic>
        <p:nvPicPr>
          <p:cNvPr id="3" name="Picture 2" descr="clo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914400"/>
            <a:ext cx="4610100" cy="2578100"/>
          </a:xfrm>
          <a:prstGeom prst="rect">
            <a:avLst/>
          </a:prstGeom>
          <a:ln>
            <a:solidFill>
              <a:srgbClr val="000000"/>
            </a:solidFill>
          </a:ln>
        </p:spPr>
      </p:pic>
      <p:sp>
        <p:nvSpPr>
          <p:cNvPr id="5" name="TextBox 4"/>
          <p:cNvSpPr txBox="1"/>
          <p:nvPr/>
        </p:nvSpPr>
        <p:spPr>
          <a:xfrm>
            <a:off x="152400" y="1277541"/>
            <a:ext cx="3733800" cy="1846659"/>
          </a:xfrm>
          <a:prstGeom prst="rect">
            <a:avLst/>
          </a:prstGeom>
          <a:noFill/>
          <a:ln w="28575" cmpd="sng">
            <a:solidFill>
              <a:srgbClr val="A50026"/>
            </a:solidFill>
          </a:ln>
        </p:spPr>
        <p:txBody>
          <a:bodyPr wrap="square" rtlCol="0">
            <a:spAutoFit/>
          </a:bodyPr>
          <a:lstStyle/>
          <a:p>
            <a:pPr algn="ctr"/>
            <a:r>
              <a:rPr lang="en-US" sz="2400" b="1" dirty="0" smtClean="0">
                <a:solidFill>
                  <a:srgbClr val="FF0000"/>
                </a:solidFill>
              </a:rPr>
              <a:t>WARNING</a:t>
            </a:r>
            <a:endParaRPr lang="en-US" dirty="0">
              <a:solidFill>
                <a:srgbClr val="FF0000"/>
              </a:solidFill>
            </a:endParaRPr>
          </a:p>
          <a:p>
            <a:pPr algn="ctr"/>
            <a:r>
              <a:rPr lang="en-US" dirty="0" smtClean="0">
                <a:solidFill>
                  <a:schemeClr val="tx2"/>
                </a:solidFill>
              </a:rPr>
              <a:t>Changing </a:t>
            </a:r>
            <a:r>
              <a:rPr lang="en-US" dirty="0">
                <a:solidFill>
                  <a:schemeClr val="tx2"/>
                </a:solidFill>
              </a:rPr>
              <a:t>the ESM system time is a potentially dangerous operation. </a:t>
            </a:r>
            <a:r>
              <a:rPr lang="en-US" dirty="0" smtClean="0">
                <a:solidFill>
                  <a:schemeClr val="tx2"/>
                </a:solidFill>
              </a:rPr>
              <a:t>Choosing </a:t>
            </a:r>
            <a:r>
              <a:rPr lang="en-US" dirty="0">
                <a:solidFill>
                  <a:schemeClr val="tx2"/>
                </a:solidFill>
              </a:rPr>
              <a:t>an incorrect time can cause incorrect event and flow data to be generated. </a:t>
            </a:r>
            <a:endParaRPr lang="en-US" dirty="0" smtClean="0">
              <a:solidFill>
                <a:schemeClr val="tx2"/>
              </a:solidFill>
            </a:endParaRPr>
          </a:p>
        </p:txBody>
      </p:sp>
      <p:sp>
        <p:nvSpPr>
          <p:cNvPr id="7" name="TextBox 6"/>
          <p:cNvSpPr txBox="1"/>
          <p:nvPr/>
        </p:nvSpPr>
        <p:spPr>
          <a:xfrm>
            <a:off x="685800" y="4343400"/>
            <a:ext cx="7162800" cy="1477328"/>
          </a:xfrm>
          <a:prstGeom prst="rect">
            <a:avLst/>
          </a:prstGeom>
          <a:noFill/>
        </p:spPr>
        <p:txBody>
          <a:bodyPr wrap="square" rtlCol="0">
            <a:spAutoFit/>
          </a:bodyPr>
          <a:lstStyle/>
          <a:p>
            <a:pPr marL="285750" indent="-285750">
              <a:buFont typeface="Arial"/>
              <a:buChar char="•"/>
            </a:pPr>
            <a:r>
              <a:rPr lang="en-US" dirty="0"/>
              <a:t>The System Clock dialog shows the current time on the ESM and its NTP settings, if defined. </a:t>
            </a:r>
            <a:endParaRPr lang="en-US" dirty="0" smtClean="0"/>
          </a:p>
          <a:p>
            <a:endParaRPr lang="en-US" dirty="0" smtClean="0"/>
          </a:p>
          <a:p>
            <a:pPr marL="285750" indent="-285750">
              <a:buFont typeface="Arial"/>
              <a:buChar char="•"/>
            </a:pPr>
            <a:r>
              <a:rPr lang="en-US" dirty="0" smtClean="0"/>
              <a:t>The </a:t>
            </a:r>
            <a:r>
              <a:rPr lang="en-US" dirty="0"/>
              <a:t>ESM time must be set to GMT in order to keep a constant frame of reference for data gathered from the devices.</a:t>
            </a:r>
          </a:p>
        </p:txBody>
      </p:sp>
    </p:spTree>
    <p:extLst>
      <p:ext uri="{BB962C8B-B14F-4D97-AF65-F5344CB8AC3E}">
        <p14:creationId xmlns:p14="http://schemas.microsoft.com/office/powerpoint/2010/main" val="3115030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ESM Rules &amp; Software</a:t>
            </a:r>
            <a:endParaRPr lang="en-US" dirty="0"/>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sp>
        <p:nvSpPr>
          <p:cNvPr id="7" name="TextBox 6"/>
          <p:cNvSpPr txBox="1"/>
          <p:nvPr/>
        </p:nvSpPr>
        <p:spPr>
          <a:xfrm>
            <a:off x="152400" y="1219200"/>
            <a:ext cx="3505200" cy="3693319"/>
          </a:xfrm>
          <a:prstGeom prst="rect">
            <a:avLst/>
          </a:prstGeom>
          <a:noFill/>
        </p:spPr>
        <p:txBody>
          <a:bodyPr wrap="square" rtlCol="0">
            <a:spAutoFit/>
          </a:bodyPr>
          <a:lstStyle/>
          <a:p>
            <a:pPr marL="285750" indent="-285750">
              <a:buFont typeface="Arial"/>
              <a:buChar char="•"/>
            </a:pPr>
            <a:r>
              <a:rPr lang="en-US" dirty="0"/>
              <a:t>These settings determine how often the ESM will check for new rules and software updates. </a:t>
            </a:r>
            <a:endParaRPr lang="en-US" dirty="0" smtClean="0"/>
          </a:p>
          <a:p>
            <a:endParaRPr lang="en-US" dirty="0" smtClean="0"/>
          </a:p>
          <a:p>
            <a:pPr marL="285750" indent="-285750">
              <a:buFont typeface="Arial"/>
              <a:buChar char="•"/>
            </a:pPr>
            <a:r>
              <a:rPr lang="en-US" dirty="0" smtClean="0"/>
              <a:t>The </a:t>
            </a:r>
            <a:r>
              <a:rPr lang="en-US" dirty="0"/>
              <a:t>ESM will communicate with the </a:t>
            </a:r>
            <a:r>
              <a:rPr lang="en-US" dirty="0" smtClean="0"/>
              <a:t>McAfee </a:t>
            </a:r>
            <a:r>
              <a:rPr lang="en-US" dirty="0"/>
              <a:t>servers to check for new rules and software updates. </a:t>
            </a:r>
            <a:endParaRPr lang="en-US" dirty="0" smtClean="0"/>
          </a:p>
          <a:p>
            <a:endParaRPr lang="en-US" dirty="0" smtClean="0"/>
          </a:p>
          <a:p>
            <a:pPr marL="285750" indent="-285750">
              <a:buFont typeface="Arial"/>
              <a:buChar char="•"/>
            </a:pPr>
            <a:r>
              <a:rPr lang="en-US" dirty="0" smtClean="0"/>
              <a:t>This </a:t>
            </a:r>
            <a:r>
              <a:rPr lang="en-US" dirty="0"/>
              <a:t>can be done manually, or automatically based on local policies. </a:t>
            </a:r>
          </a:p>
        </p:txBody>
      </p:sp>
      <p:pic>
        <p:nvPicPr>
          <p:cNvPr id="6" name="Picture 5" descr="rules and softwa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280" y="762000"/>
            <a:ext cx="5118319" cy="4191000"/>
          </a:xfrm>
          <a:prstGeom prst="rect">
            <a:avLst/>
          </a:prstGeom>
          <a:ln>
            <a:solidFill>
              <a:schemeClr val="tx2"/>
            </a:solidFill>
          </a:ln>
        </p:spPr>
      </p:pic>
      <p:sp>
        <p:nvSpPr>
          <p:cNvPr id="8" name="TextBox 7"/>
          <p:cNvSpPr txBox="1"/>
          <p:nvPr/>
        </p:nvSpPr>
        <p:spPr>
          <a:xfrm>
            <a:off x="685800" y="5305961"/>
            <a:ext cx="8001000" cy="1200328"/>
          </a:xfrm>
          <a:prstGeom prst="rect">
            <a:avLst/>
          </a:prstGeom>
          <a:noFill/>
        </p:spPr>
        <p:txBody>
          <a:bodyPr wrap="square" rtlCol="0">
            <a:spAutoFit/>
          </a:bodyPr>
          <a:lstStyle/>
          <a:p>
            <a:r>
              <a:rPr lang="en-US" sz="1600" b="1" i="1" dirty="0" smtClean="0">
                <a:solidFill>
                  <a:srgbClr val="A50026"/>
                </a:solidFill>
              </a:rPr>
              <a:t>Auto check</a:t>
            </a:r>
            <a:r>
              <a:rPr lang="en-US" sz="1600" b="1" dirty="0" smtClean="0">
                <a:solidFill>
                  <a:srgbClr val="A50026"/>
                </a:solidFill>
              </a:rPr>
              <a:t> </a:t>
            </a:r>
            <a:r>
              <a:rPr lang="en-US" sz="1600" dirty="0" smtClean="0"/>
              <a:t>– Enable to </a:t>
            </a:r>
            <a:r>
              <a:rPr lang="en-US" sz="1600" dirty="0"/>
              <a:t>automatically check for </a:t>
            </a:r>
            <a:r>
              <a:rPr lang="en-US" sz="1600" dirty="0" smtClean="0"/>
              <a:t>updates</a:t>
            </a:r>
          </a:p>
          <a:p>
            <a:endParaRPr lang="en-US" sz="1200" dirty="0"/>
          </a:p>
          <a:p>
            <a:r>
              <a:rPr lang="en-US" sz="1600" b="1" i="1" dirty="0" smtClean="0">
                <a:solidFill>
                  <a:srgbClr val="A50026"/>
                </a:solidFill>
              </a:rPr>
              <a:t>Check </a:t>
            </a:r>
            <a:r>
              <a:rPr lang="en-US" sz="1600" b="1" i="1" dirty="0">
                <a:solidFill>
                  <a:srgbClr val="A50026"/>
                </a:solidFill>
              </a:rPr>
              <a:t>Now </a:t>
            </a:r>
            <a:r>
              <a:rPr lang="en-US" sz="1600" dirty="0" smtClean="0"/>
              <a:t>– Check </a:t>
            </a:r>
            <a:r>
              <a:rPr lang="en-US" sz="1600" dirty="0"/>
              <a:t>the server for new rules </a:t>
            </a:r>
            <a:r>
              <a:rPr lang="en-US" sz="1600" dirty="0" smtClean="0"/>
              <a:t>immediately</a:t>
            </a:r>
          </a:p>
          <a:p>
            <a:endParaRPr lang="en-US" sz="1200" dirty="0"/>
          </a:p>
          <a:p>
            <a:r>
              <a:rPr lang="en-US" sz="1600" b="1" i="1" dirty="0">
                <a:solidFill>
                  <a:srgbClr val="A50026"/>
                </a:solidFill>
              </a:rPr>
              <a:t>Manual Update </a:t>
            </a:r>
            <a:r>
              <a:rPr lang="en-US" sz="1600" dirty="0" smtClean="0"/>
              <a:t>– </a:t>
            </a:r>
            <a:r>
              <a:rPr lang="en-US" sz="1600" dirty="0"/>
              <a:t> </a:t>
            </a:r>
            <a:r>
              <a:rPr lang="en-US" sz="1600" dirty="0" smtClean="0"/>
              <a:t>Upload a local rules file or update to </a:t>
            </a:r>
            <a:r>
              <a:rPr lang="en-US" sz="1600" dirty="0"/>
              <a:t>the ESM for a manual </a:t>
            </a:r>
            <a:r>
              <a:rPr lang="en-US" sz="1600" dirty="0" smtClean="0"/>
              <a:t>update</a:t>
            </a:r>
            <a:endParaRPr lang="en-US" sz="1600" dirty="0"/>
          </a:p>
        </p:txBody>
      </p:sp>
    </p:spTree>
    <p:extLst>
      <p:ext uri="{BB962C8B-B14F-4D97-AF65-F5344CB8AC3E}">
        <p14:creationId xmlns:p14="http://schemas.microsoft.com/office/powerpoint/2010/main" val="120956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ESM Backup and Restore</a:t>
            </a:r>
            <a:endParaRPr lang="en-US" dirty="0"/>
          </a:p>
        </p:txBody>
      </p:sp>
      <p:sp>
        <p:nvSpPr>
          <p:cNvPr id="4" name="Footer Placeholder 3"/>
          <p:cNvSpPr>
            <a:spLocks noGrp="1"/>
          </p:cNvSpPr>
          <p:nvPr>
            <p:ph type="ftr" sz="quarter" idx="3"/>
          </p:nvPr>
        </p:nvSpPr>
        <p:spPr/>
        <p:txBody>
          <a:bodyPr/>
          <a:lstStyle/>
          <a:p>
            <a:pPr algn="r"/>
            <a:r>
              <a:rPr lang="en-US" dirty="0" smtClean="0"/>
              <a:t>ESM and Receiver Overview</a:t>
            </a:r>
            <a:endParaRPr lang="en-US" dirty="0"/>
          </a:p>
        </p:txBody>
      </p:sp>
      <p:sp>
        <p:nvSpPr>
          <p:cNvPr id="7" name="TextBox 6"/>
          <p:cNvSpPr txBox="1"/>
          <p:nvPr/>
        </p:nvSpPr>
        <p:spPr>
          <a:xfrm>
            <a:off x="76200" y="4891207"/>
            <a:ext cx="8991600" cy="1661993"/>
          </a:xfrm>
          <a:prstGeom prst="rect">
            <a:avLst/>
          </a:prstGeom>
          <a:noFill/>
        </p:spPr>
        <p:txBody>
          <a:bodyPr wrap="square" rtlCol="0">
            <a:spAutoFit/>
          </a:bodyPr>
          <a:lstStyle/>
          <a:p>
            <a:pPr marL="285750" indent="-285750">
              <a:buFont typeface="Arial"/>
              <a:buChar char="•"/>
            </a:pPr>
            <a:r>
              <a:rPr lang="en-US" dirty="0"/>
              <a:t>A</a:t>
            </a:r>
            <a:r>
              <a:rPr lang="en-US" dirty="0" smtClean="0"/>
              <a:t>llows </a:t>
            </a:r>
            <a:r>
              <a:rPr lang="en-US" dirty="0"/>
              <a:t>you to save current system </a:t>
            </a:r>
            <a:r>
              <a:rPr lang="en-US" dirty="0" smtClean="0"/>
              <a:t>settings so they can be restored </a:t>
            </a:r>
            <a:r>
              <a:rPr lang="en-US" dirty="0"/>
              <a:t>in case of system failure or data </a:t>
            </a:r>
            <a:r>
              <a:rPr lang="en-US" dirty="0" smtClean="0"/>
              <a:t>loss </a:t>
            </a:r>
          </a:p>
          <a:p>
            <a:endParaRPr lang="en-US" sz="500" dirty="0" smtClean="0"/>
          </a:p>
          <a:p>
            <a:pPr marL="285750" indent="-285750">
              <a:buFont typeface="Arial"/>
              <a:buChar char="•"/>
            </a:pPr>
            <a:r>
              <a:rPr lang="en-US" dirty="0"/>
              <a:t>It is optional to backup event, flow, and log data, but the </a:t>
            </a:r>
            <a:r>
              <a:rPr lang="en-US" b="1" i="1" dirty="0"/>
              <a:t>system settings will always be backed up</a:t>
            </a:r>
            <a:r>
              <a:rPr lang="en-US" dirty="0"/>
              <a:t>. </a:t>
            </a:r>
            <a:endParaRPr lang="en-US" dirty="0" smtClean="0"/>
          </a:p>
          <a:p>
            <a:endParaRPr lang="en-US" sz="500" dirty="0" smtClean="0"/>
          </a:p>
          <a:p>
            <a:pPr marL="285750" indent="-285750">
              <a:buFont typeface="Arial"/>
              <a:buChar char="•"/>
            </a:pPr>
            <a:r>
              <a:rPr lang="en-US" dirty="0" smtClean="0"/>
              <a:t>You </a:t>
            </a:r>
            <a:r>
              <a:rPr lang="en-US" dirty="0"/>
              <a:t>can select to have it done automatically or manually.</a:t>
            </a:r>
          </a:p>
        </p:txBody>
      </p:sp>
      <p:pic>
        <p:nvPicPr>
          <p:cNvPr id="3" name="Picture 2" descr="backup and resto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685800"/>
            <a:ext cx="5656555" cy="4114800"/>
          </a:xfrm>
          <a:prstGeom prst="rect">
            <a:avLst/>
          </a:prstGeom>
          <a:ln>
            <a:solidFill>
              <a:srgbClr val="000000"/>
            </a:solidFill>
          </a:ln>
        </p:spPr>
      </p:pic>
      <p:sp>
        <p:nvSpPr>
          <p:cNvPr id="9" name="TextBox 8"/>
          <p:cNvSpPr txBox="1"/>
          <p:nvPr/>
        </p:nvSpPr>
        <p:spPr>
          <a:xfrm>
            <a:off x="152400" y="1277541"/>
            <a:ext cx="2895600" cy="3093155"/>
          </a:xfrm>
          <a:prstGeom prst="rect">
            <a:avLst/>
          </a:prstGeom>
          <a:noFill/>
          <a:ln w="28575" cmpd="sng">
            <a:solidFill>
              <a:srgbClr val="A50026"/>
            </a:solidFill>
          </a:ln>
        </p:spPr>
        <p:txBody>
          <a:bodyPr wrap="square" rtlCol="0">
            <a:spAutoFit/>
          </a:bodyPr>
          <a:lstStyle/>
          <a:p>
            <a:pPr algn="ctr"/>
            <a:r>
              <a:rPr lang="en-US" sz="2400" b="1" dirty="0" smtClean="0">
                <a:solidFill>
                  <a:srgbClr val="FF0000"/>
                </a:solidFill>
              </a:rPr>
              <a:t>NOTE</a:t>
            </a:r>
          </a:p>
          <a:p>
            <a:pPr algn="ctr"/>
            <a:endParaRPr lang="en-US" sz="1100" dirty="0" smtClean="0"/>
          </a:p>
          <a:p>
            <a:pPr algn="ctr"/>
            <a:r>
              <a:rPr lang="en-US" dirty="0" smtClean="0">
                <a:solidFill>
                  <a:schemeClr val="tx2"/>
                </a:solidFill>
              </a:rPr>
              <a:t>The </a:t>
            </a:r>
            <a:r>
              <a:rPr lang="en-US" dirty="0">
                <a:solidFill>
                  <a:schemeClr val="tx2"/>
                </a:solidFill>
              </a:rPr>
              <a:t>first backup of event, flow, and/or log data will only back up data from the start of the current day. </a:t>
            </a:r>
            <a:endParaRPr lang="en-US" dirty="0" smtClean="0">
              <a:solidFill>
                <a:schemeClr val="tx2"/>
              </a:solidFill>
            </a:endParaRPr>
          </a:p>
          <a:p>
            <a:pPr algn="ctr"/>
            <a:endParaRPr lang="en-US" sz="1200" dirty="0">
              <a:solidFill>
                <a:schemeClr val="tx2"/>
              </a:solidFill>
            </a:endParaRPr>
          </a:p>
          <a:p>
            <a:pPr algn="ctr"/>
            <a:r>
              <a:rPr lang="en-US" dirty="0" smtClean="0">
                <a:solidFill>
                  <a:schemeClr val="tx2"/>
                </a:solidFill>
              </a:rPr>
              <a:t>Subsequent </a:t>
            </a:r>
            <a:r>
              <a:rPr lang="en-US" dirty="0">
                <a:solidFill>
                  <a:schemeClr val="tx2"/>
                </a:solidFill>
              </a:rPr>
              <a:t>ones will  back up data starting at the time of the last backup.</a:t>
            </a:r>
          </a:p>
        </p:txBody>
      </p:sp>
    </p:spTree>
    <p:extLst>
      <p:ext uri="{BB962C8B-B14F-4D97-AF65-F5344CB8AC3E}">
        <p14:creationId xmlns:p14="http://schemas.microsoft.com/office/powerpoint/2010/main" val="21522377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501&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ProfServ_ILT_PPTemplate">
  <a:themeElements>
    <a:clrScheme name="McAfee">
      <a:dk1>
        <a:srgbClr val="5E6A71"/>
      </a:dk1>
      <a:lt1>
        <a:srgbClr val="FFFFFF"/>
      </a:lt1>
      <a:dk2>
        <a:srgbClr val="000000"/>
      </a:dk2>
      <a:lt2>
        <a:srgbClr val="D1D4D3"/>
      </a:lt2>
      <a:accent1>
        <a:srgbClr val="B71234"/>
      </a:accent1>
      <a:accent2>
        <a:srgbClr val="165788"/>
      </a:accent2>
      <a:accent3>
        <a:srgbClr val="FFFFFF"/>
      </a:accent3>
      <a:accent4>
        <a:srgbClr val="275E37"/>
      </a:accent4>
      <a:accent5>
        <a:srgbClr val="A5ACAF"/>
      </a:accent5>
      <a:accent6>
        <a:srgbClr val="55517B"/>
      </a:accent6>
      <a:hlink>
        <a:srgbClr val="8683A4"/>
      </a:hlink>
      <a:folHlink>
        <a:srgbClr val="E1D05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McAfee">
      <a:dk1>
        <a:srgbClr val="4C4D4F"/>
      </a:dk1>
      <a:lt1>
        <a:sysClr val="window" lastClr="FFFFFF"/>
      </a:lt1>
      <a:dk2>
        <a:srgbClr val="000000"/>
      </a:dk2>
      <a:lt2>
        <a:srgbClr val="D4D5D6"/>
      </a:lt2>
      <a:accent1>
        <a:srgbClr val="00585E"/>
      </a:accent1>
      <a:accent2>
        <a:srgbClr val="A80030"/>
      </a:accent2>
      <a:accent3>
        <a:srgbClr val="65A0A7"/>
      </a:accent3>
      <a:accent4>
        <a:srgbClr val="BCDADD"/>
      </a:accent4>
      <a:accent5>
        <a:srgbClr val="8F7710"/>
      </a:accent5>
      <a:accent6>
        <a:srgbClr val="E1D059"/>
      </a:accent6>
      <a:hlink>
        <a:srgbClr val="0000FF"/>
      </a:hlink>
      <a:folHlink>
        <a:srgbClr val="8080A6"/>
      </a:folHlink>
    </a:clrScheme>
    <a:fontScheme name="McAfee U">
      <a:majorFont>
        <a:latin typeface="Frutiger-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722CB9438E4A4C8016418A2353D0F9" ma:contentTypeVersion="0" ma:contentTypeDescription="Create a new document." ma:contentTypeScope="" ma:versionID="bdbc2f46686717a2ef328288545f004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74044E5-7BCF-4338-91AA-0BD12186B95B}">
  <ds:schemaRefs>
    <ds:schemaRef ds:uri="http://schemas.microsoft.com/office/2006/metadata/properties"/>
    <ds:schemaRef ds:uri="http://purl.org/dc/dcmitype/"/>
    <ds:schemaRef ds:uri="http://schemas.microsoft.com/office/2006/documentManagement/types"/>
    <ds:schemaRef ds:uri="http://www.w3.org/XML/1998/namespace"/>
    <ds:schemaRef ds:uri="http://purl.org/dc/term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B4930FB4-65D3-4233-B924-5560DE7BEED5}">
  <ds:schemaRefs>
    <ds:schemaRef ds:uri="http://schemas.microsoft.com/sharepoint/v3/contenttype/forms"/>
  </ds:schemaRefs>
</ds:datastoreItem>
</file>

<file path=customXml/itemProps3.xml><?xml version="1.0" encoding="utf-8"?>
<ds:datastoreItem xmlns:ds="http://schemas.openxmlformats.org/officeDocument/2006/customXml" ds:itemID="{D5E8499D-4A34-487B-93AE-88027DF78D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6176</TotalTime>
  <Words>5936</Words>
  <Application>Microsoft Office PowerPoint</Application>
  <PresentationFormat>On-screen Show (4:3)</PresentationFormat>
  <Paragraphs>563</Paragraphs>
  <Slides>44</Slides>
  <Notes>44</Notes>
  <HiddenSlides>2</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ProfServ_ILT_PPTemplate</vt:lpstr>
      <vt:lpstr>ESM and Receiver Overview</vt:lpstr>
      <vt:lpstr>Module Objectives</vt:lpstr>
      <vt:lpstr>Module Topics</vt:lpstr>
      <vt:lpstr>McAfee Enterprise Security Manager</vt:lpstr>
      <vt:lpstr>McAfee ESM Properties</vt:lpstr>
      <vt:lpstr>ESM System Information</vt:lpstr>
      <vt:lpstr>ESM System Clock</vt:lpstr>
      <vt:lpstr>ESM Rules &amp; Software</vt:lpstr>
      <vt:lpstr>ESM Backup and Restore</vt:lpstr>
      <vt:lpstr>ESM Events, Flows &amp; Logs</vt:lpstr>
      <vt:lpstr>ESM Inactivity Settings</vt:lpstr>
      <vt:lpstr>Hidden</vt:lpstr>
      <vt:lpstr>ESM Custom Settings</vt:lpstr>
      <vt:lpstr>ESM Settings - Database</vt:lpstr>
      <vt:lpstr>ESM Email Settings</vt:lpstr>
      <vt:lpstr>ESM Settings - Management</vt:lpstr>
      <vt:lpstr>ESM Settings – Event Forwarding</vt:lpstr>
      <vt:lpstr>ESM Settings – File Maintenance</vt:lpstr>
      <vt:lpstr>ESM Settings – Hosts</vt:lpstr>
      <vt:lpstr>ESM Settings – Login Security</vt:lpstr>
      <vt:lpstr>ESM Settings – Network Settings</vt:lpstr>
      <vt:lpstr>ESM Settings – Profile Management</vt:lpstr>
      <vt:lpstr>ESM Settings – SNMP Configuration</vt:lpstr>
      <vt:lpstr>ESM Settings – System Logs</vt:lpstr>
      <vt:lpstr>ESM Settings – Users and Groups</vt:lpstr>
      <vt:lpstr>ESM Settings – Add User</vt:lpstr>
      <vt:lpstr>ESM Settings – Add Group</vt:lpstr>
      <vt:lpstr>ESM Settings – Add Group </vt:lpstr>
      <vt:lpstr>McAfee Receiver</vt:lpstr>
      <vt:lpstr>Receiver Properties</vt:lpstr>
      <vt:lpstr>Hidden</vt:lpstr>
      <vt:lpstr>Receiver Name and Description</vt:lpstr>
      <vt:lpstr>Receiver Connection</vt:lpstr>
      <vt:lpstr>Receiver Device Log</vt:lpstr>
      <vt:lpstr>Receiver Configuration</vt:lpstr>
      <vt:lpstr>Receiver ELM/Management</vt:lpstr>
      <vt:lpstr>Receiver Vulnerability Assessment</vt:lpstr>
      <vt:lpstr>Receiver Asset Data Source</vt:lpstr>
      <vt:lpstr>PowerPoint Presentation</vt:lpstr>
      <vt:lpstr>PowerPoint Presentation</vt:lpstr>
      <vt:lpstr>PowerPoint Presentation</vt:lpstr>
      <vt:lpstr>PowerPoint Presentation</vt:lpstr>
      <vt:lpstr>Hands-on Practice Refer to the Practice Manual Practice 2:  SIEM Users and Groups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Course</dc:title>
  <dc:creator>dlink</dc:creator>
  <cp:lastModifiedBy>admin</cp:lastModifiedBy>
  <cp:revision>194</cp:revision>
  <dcterms:created xsi:type="dcterms:W3CDTF">2011-01-12T19:22:30Z</dcterms:created>
  <dcterms:modified xsi:type="dcterms:W3CDTF">2012-08-10T19:17:40Z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