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61"/>
  </p:notesMasterIdLst>
  <p:handoutMasterIdLst>
    <p:handoutMasterId r:id="rId62"/>
  </p:handoutMasterIdLst>
  <p:sldIdLst>
    <p:sldId id="256" r:id="rId5"/>
    <p:sldId id="257" r:id="rId6"/>
    <p:sldId id="261" r:id="rId7"/>
    <p:sldId id="400" r:id="rId8"/>
    <p:sldId id="401" r:id="rId9"/>
    <p:sldId id="355" r:id="rId10"/>
    <p:sldId id="354" r:id="rId11"/>
    <p:sldId id="353" r:id="rId12"/>
    <p:sldId id="351" r:id="rId13"/>
    <p:sldId id="350" r:id="rId14"/>
    <p:sldId id="357" r:id="rId15"/>
    <p:sldId id="431" r:id="rId16"/>
    <p:sldId id="408" r:id="rId17"/>
    <p:sldId id="410" r:id="rId18"/>
    <p:sldId id="409" r:id="rId19"/>
    <p:sldId id="424" r:id="rId20"/>
    <p:sldId id="421" r:id="rId21"/>
    <p:sldId id="422" r:id="rId22"/>
    <p:sldId id="404" r:id="rId23"/>
    <p:sldId id="425" r:id="rId24"/>
    <p:sldId id="405" r:id="rId25"/>
    <p:sldId id="406" r:id="rId26"/>
    <p:sldId id="407" r:id="rId27"/>
    <p:sldId id="402" r:id="rId28"/>
    <p:sldId id="360" r:id="rId29"/>
    <p:sldId id="403" r:id="rId30"/>
    <p:sldId id="358" r:id="rId31"/>
    <p:sldId id="426" r:id="rId32"/>
    <p:sldId id="361" r:id="rId33"/>
    <p:sldId id="370" r:id="rId34"/>
    <p:sldId id="381" r:id="rId35"/>
    <p:sldId id="384" r:id="rId36"/>
    <p:sldId id="383" r:id="rId37"/>
    <p:sldId id="382" r:id="rId38"/>
    <p:sldId id="386" r:id="rId39"/>
    <p:sldId id="390" r:id="rId40"/>
    <p:sldId id="427" r:id="rId41"/>
    <p:sldId id="389" r:id="rId42"/>
    <p:sldId id="387" r:id="rId43"/>
    <p:sldId id="395" r:id="rId44"/>
    <p:sldId id="428" r:id="rId45"/>
    <p:sldId id="394" r:id="rId46"/>
    <p:sldId id="391" r:id="rId47"/>
    <p:sldId id="411" r:id="rId48"/>
    <p:sldId id="412" r:id="rId49"/>
    <p:sldId id="429" r:id="rId50"/>
    <p:sldId id="413" r:id="rId51"/>
    <p:sldId id="430" r:id="rId52"/>
    <p:sldId id="414" r:id="rId53"/>
    <p:sldId id="415" r:id="rId54"/>
    <p:sldId id="416" r:id="rId55"/>
    <p:sldId id="417" r:id="rId56"/>
    <p:sldId id="419" r:id="rId57"/>
    <p:sldId id="420" r:id="rId58"/>
    <p:sldId id="423" r:id="rId59"/>
    <p:sldId id="432" r:id="rId60"/>
  </p:sldIdLst>
  <p:sldSz cx="9144000" cy="6858000" type="screen4x3"/>
  <p:notesSz cx="7315200" cy="96012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962" autoAdjust="0"/>
    <p:restoredTop sz="79270" autoAdjust="0"/>
  </p:normalViewPr>
  <p:slideViewPr>
    <p:cSldViewPr>
      <p:cViewPr>
        <p:scale>
          <a:sx n="103" d="100"/>
          <a:sy n="103" d="100"/>
        </p:scale>
        <p:origin x="-72"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80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8/28/2012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7    -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r>
              <a:rPr lang="en-US" dirty="0" smtClean="0">
                <a:effectLst/>
              </a:rPr>
              <a:t>To import a policy, follow the steps below. </a:t>
            </a:r>
          </a:p>
          <a:p>
            <a:pPr marL="228600" lvl="1" indent="0">
              <a:buNone/>
            </a:pPr>
            <a:r>
              <a:rPr lang="en-US" sz="1000" kern="1200" dirty="0" smtClean="0">
                <a:solidFill>
                  <a:schemeClr val="tx1"/>
                </a:solidFill>
                <a:effectLst/>
                <a:latin typeface="+mn-lt"/>
                <a:ea typeface="+mn-ea"/>
                <a:cs typeface="+mn-cs"/>
              </a:rPr>
              <a:t>1.</a:t>
            </a:r>
            <a:r>
              <a:rPr lang="en-US" dirty="0" smtClean="0">
                <a:effectLst/>
              </a:rPr>
              <a:t>Access the </a:t>
            </a:r>
            <a:r>
              <a:rPr lang="en-US" i="1" dirty="0" smtClean="0">
                <a:effectLst/>
              </a:rPr>
              <a:t>Policy Tree</a:t>
            </a:r>
            <a:r>
              <a:rPr lang="en-US" dirty="0" smtClean="0">
                <a:effectLst/>
              </a:rPr>
              <a:t>.</a:t>
            </a:r>
          </a:p>
          <a:p>
            <a:pPr marL="228600" lvl="1" indent="0">
              <a:buNone/>
            </a:pPr>
            <a:r>
              <a:rPr lang="en-US" sz="1000" kern="1200" dirty="0" smtClean="0">
                <a:solidFill>
                  <a:schemeClr val="tx1"/>
                </a:solidFill>
                <a:effectLst/>
                <a:latin typeface="+mn-lt"/>
                <a:ea typeface="+mn-ea"/>
                <a:cs typeface="+mn-cs"/>
              </a:rPr>
              <a:t>2.</a:t>
            </a:r>
            <a:r>
              <a:rPr lang="en-US" dirty="0" smtClean="0">
                <a:effectLst/>
              </a:rPr>
              <a:t>On the list of policies and devices, select the level on the tree where you want to import the new policy. </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the </a:t>
            </a:r>
            <a:r>
              <a:rPr lang="en-US" i="1" dirty="0" smtClean="0">
                <a:effectLst/>
              </a:rPr>
              <a:t>Menu</a:t>
            </a:r>
            <a:r>
              <a:rPr lang="en-US" dirty="0" smtClean="0">
                <a:effectLst/>
              </a:rPr>
              <a:t> icon in the top left corner of the </a:t>
            </a:r>
            <a:r>
              <a:rPr lang="en-US" i="1" dirty="0" smtClean="0">
                <a:effectLst/>
              </a:rPr>
              <a:t>Policy Tree</a:t>
            </a:r>
            <a:r>
              <a:rPr lang="en-US" dirty="0" smtClean="0">
                <a:effectLst/>
              </a:rPr>
              <a:t>.</a:t>
            </a:r>
          </a:p>
          <a:p>
            <a:pPr marL="228600" lvl="1" indent="0">
              <a:buNone/>
            </a:pPr>
            <a:r>
              <a:rPr lang="en-US" sz="1000" kern="1200" dirty="0" smtClean="0">
                <a:solidFill>
                  <a:schemeClr val="tx1"/>
                </a:solidFill>
                <a:effectLst/>
                <a:latin typeface="+mn-lt"/>
                <a:ea typeface="+mn-ea"/>
                <a:cs typeface="+mn-cs"/>
              </a:rPr>
              <a:t>4.</a:t>
            </a:r>
            <a:r>
              <a:rPr lang="en-US" dirty="0" smtClean="0">
                <a:effectLst/>
              </a:rPr>
              <a:t>Select </a:t>
            </a:r>
            <a:r>
              <a:rPr lang="en-US" i="1" dirty="0" smtClean="0">
                <a:effectLst/>
              </a:rPr>
              <a:t>Import</a:t>
            </a:r>
            <a:r>
              <a:rPr lang="en-US" dirty="0" smtClean="0">
                <a:effectLst/>
              </a:rPr>
              <a:t>. The </a:t>
            </a:r>
            <a:r>
              <a:rPr lang="en-US" i="1" dirty="0" smtClean="0">
                <a:effectLst/>
              </a:rPr>
              <a:t>Import Policy</a:t>
            </a:r>
            <a:r>
              <a:rPr lang="en-US" dirty="0" smtClean="0">
                <a:effectLst/>
              </a:rPr>
              <a:t> screen will open. </a:t>
            </a:r>
          </a:p>
          <a:p>
            <a:pPr marL="228600" lvl="1" indent="0">
              <a:buNone/>
            </a:pPr>
            <a:r>
              <a:rPr lang="en-US" sz="1000" kern="1200" dirty="0" smtClean="0">
                <a:solidFill>
                  <a:schemeClr val="tx1"/>
                </a:solidFill>
                <a:effectLst/>
                <a:latin typeface="+mn-lt"/>
                <a:ea typeface="+mn-ea"/>
                <a:cs typeface="+mn-cs"/>
              </a:rPr>
              <a:t>5.</a:t>
            </a:r>
            <a:r>
              <a:rPr lang="en-US" dirty="0" smtClean="0">
                <a:effectLst/>
              </a:rPr>
              <a:t>Click on the </a:t>
            </a:r>
            <a:r>
              <a:rPr lang="en-US" i="1" dirty="0" smtClean="0">
                <a:effectLst/>
              </a:rPr>
              <a:t>Import Policy</a:t>
            </a:r>
            <a:r>
              <a:rPr lang="en-US" dirty="0" smtClean="0">
                <a:effectLst/>
              </a:rPr>
              <a:t> button to upload the file. The </a:t>
            </a:r>
            <a:r>
              <a:rPr lang="en-US" i="1" dirty="0" smtClean="0">
                <a:effectLst/>
              </a:rPr>
              <a:t>File</a:t>
            </a:r>
            <a:r>
              <a:rPr lang="en-US" dirty="0" smtClean="0">
                <a:effectLst/>
              </a:rPr>
              <a:t> </a:t>
            </a:r>
            <a:r>
              <a:rPr lang="en-US" i="1" dirty="0" smtClean="0">
                <a:effectLst/>
              </a:rPr>
              <a:t>Upload </a:t>
            </a:r>
            <a:r>
              <a:rPr lang="en-US" dirty="0" smtClean="0">
                <a:effectLst/>
              </a:rPr>
              <a:t>dialog appears. </a:t>
            </a:r>
          </a:p>
          <a:p>
            <a:pPr marL="228600" lvl="1" indent="0">
              <a:buNone/>
            </a:pPr>
            <a:r>
              <a:rPr lang="en-US" sz="1000" kern="1200" dirty="0" smtClean="0">
                <a:solidFill>
                  <a:schemeClr val="tx1"/>
                </a:solidFill>
                <a:effectLst/>
                <a:latin typeface="+mn-lt"/>
                <a:ea typeface="+mn-ea"/>
                <a:cs typeface="+mn-cs"/>
              </a:rPr>
              <a:t>6.</a:t>
            </a:r>
            <a:r>
              <a:rPr lang="en-US" dirty="0" smtClean="0">
                <a:effectLst/>
              </a:rPr>
              <a:t>Browse to the file you want to import and then select </a:t>
            </a:r>
            <a:r>
              <a:rPr lang="en-US" i="1" dirty="0" smtClean="0">
                <a:effectLst/>
              </a:rPr>
              <a:t>Upload</a:t>
            </a:r>
            <a:r>
              <a:rPr lang="en-US" dirty="0" smtClean="0">
                <a:effectLst/>
              </a:rPr>
              <a:t>. Once this file is uploaded, its contents will be reviewed by the application and the appropriate options will be enabled or disabled, depending on the contents of the selected file.</a:t>
            </a:r>
          </a:p>
          <a:p>
            <a:pPr marL="228600" lvl="1" indent="0">
              <a:buNone/>
            </a:pPr>
            <a:r>
              <a:rPr lang="en-US" sz="1000" kern="1200" dirty="0" smtClean="0">
                <a:solidFill>
                  <a:schemeClr val="tx1"/>
                </a:solidFill>
                <a:effectLst/>
                <a:latin typeface="+mn-lt"/>
                <a:ea typeface="+mn-ea"/>
                <a:cs typeface="+mn-cs"/>
              </a:rPr>
              <a:t>7.</a:t>
            </a:r>
            <a:r>
              <a:rPr lang="en-US" dirty="0" smtClean="0">
                <a:effectLst/>
              </a:rPr>
              <a:t>Select the desired import options, which are explained below.</a:t>
            </a:r>
          </a:p>
          <a:p>
            <a:pPr marL="514350" lvl="1" indent="-171450">
              <a:buFont typeface="Arial"/>
              <a:buChar char="•"/>
            </a:pPr>
            <a:r>
              <a:rPr lang="en-US" dirty="0" smtClean="0">
                <a:effectLst/>
              </a:rPr>
              <a:t>To select where and how to import the policy contained in the file, select one of the following:</a:t>
            </a:r>
          </a:p>
          <a:p>
            <a:pPr marL="742950" lvl="3" indent="-171450">
              <a:buFontTx/>
              <a:buChar char="•"/>
            </a:pPr>
            <a:r>
              <a:rPr lang="en-US" i="1" dirty="0" smtClean="0">
                <a:effectLst/>
              </a:rPr>
              <a:t>Overwrite selected policy (name excluded)</a:t>
            </a:r>
            <a:r>
              <a:rPr lang="en-US" dirty="0" smtClean="0">
                <a:effectLst/>
              </a:rPr>
              <a:t> will import the policy settings into the currently selected item in the policy tree. If importing multiple policies, the first policy will overwrite the currently selected policy and all subsequent policies will be inserted as children of the current node, leaving their hierarchical relationship intact. Note that this option will not change the name of the currently selected policy.</a:t>
            </a:r>
          </a:p>
          <a:p>
            <a:pPr marL="742950" lvl="3" indent="-171450">
              <a:buFontTx/>
              <a:buChar char="•"/>
            </a:pPr>
            <a:r>
              <a:rPr lang="en-US" i="1" dirty="0" smtClean="0">
                <a:effectLst/>
              </a:rPr>
              <a:t>Insert as child policy of selected policy</a:t>
            </a:r>
            <a:r>
              <a:rPr lang="en-US" dirty="0" smtClean="0">
                <a:effectLst/>
              </a:rPr>
              <a:t> will import the policy as a child of the currently selected item in the policy tree. If importing multiple policies, all policies will be inserted as children to the current node, leaving their hierarchical relationship intact.</a:t>
            </a:r>
          </a:p>
          <a:p>
            <a:pPr marL="514350" lvl="1" indent="-171450">
              <a:buFontTx/>
              <a:buChar char="•"/>
            </a:pPr>
            <a:r>
              <a:rPr lang="en-US" dirty="0" smtClean="0">
                <a:effectLst/>
              </a:rPr>
              <a:t>To select the action to be taken should rules being imported have the same ID as existing rules, select one of the following:</a:t>
            </a:r>
          </a:p>
          <a:p>
            <a:pPr lvl="4"/>
            <a:r>
              <a:rPr lang="en-US" i="1" dirty="0" smtClean="0">
                <a:effectLst/>
              </a:rPr>
              <a:t>Overwrite existing rules</a:t>
            </a:r>
            <a:r>
              <a:rPr lang="en-US" dirty="0" smtClean="0">
                <a:effectLst/>
              </a:rPr>
              <a:t> will delete the existing rule and overwrite it with the rule that is part of the policy being imported.</a:t>
            </a:r>
          </a:p>
          <a:p>
            <a:pPr lvl="4"/>
            <a:r>
              <a:rPr lang="en-US" i="1" dirty="0" smtClean="0">
                <a:effectLst/>
              </a:rPr>
              <a:t>Create a new rule when a conflict exists</a:t>
            </a:r>
            <a:r>
              <a:rPr lang="en-US" dirty="0" smtClean="0">
                <a:effectLst/>
              </a:rPr>
              <a:t> will keep both of the rules, creating a new ID for the imported rule.</a:t>
            </a:r>
          </a:p>
          <a:p>
            <a:pPr lvl="4"/>
            <a:r>
              <a:rPr lang="en-US" i="1" dirty="0" smtClean="0">
                <a:effectLst/>
              </a:rPr>
              <a:t>Skip the rule when an existing rule exists</a:t>
            </a:r>
            <a:r>
              <a:rPr lang="en-US" dirty="0" smtClean="0">
                <a:effectLst/>
              </a:rPr>
              <a:t> will keep the existing rule and will not import the conflicting rule.</a:t>
            </a:r>
          </a:p>
          <a:p>
            <a:pPr marL="228600" lvl="1" indent="0">
              <a:buNone/>
            </a:pPr>
            <a:r>
              <a:rPr lang="en-US" sz="1000" kern="1200" dirty="0" smtClean="0">
                <a:solidFill>
                  <a:schemeClr val="tx1"/>
                </a:solidFill>
                <a:effectLst/>
                <a:latin typeface="+mn-lt"/>
                <a:ea typeface="+mn-ea"/>
                <a:cs typeface="+mn-cs"/>
              </a:rPr>
              <a:t>8.</a:t>
            </a:r>
            <a:r>
              <a:rPr lang="en-US" dirty="0" smtClean="0">
                <a:effectLst/>
              </a:rPr>
              <a:t>Once you have made your selections, click on </a:t>
            </a:r>
            <a:r>
              <a:rPr lang="en-US" i="1" dirty="0" smtClean="0">
                <a:effectLst/>
              </a:rPr>
              <a:t>OK</a:t>
            </a:r>
            <a:r>
              <a:rPr lang="en-US" dirty="0" smtClean="0">
                <a:effectLst/>
              </a:rPr>
              <a:t>. </a:t>
            </a:r>
          </a:p>
          <a:p>
            <a:r>
              <a:rPr lang="en-US" sz="1000" kern="1200" dirty="0" smtClean="0">
                <a:solidFill>
                  <a:schemeClr val="tx1"/>
                </a:solidFill>
                <a:effectLst/>
                <a:latin typeface="+mn-lt"/>
                <a:ea typeface="+mn-ea"/>
                <a:cs typeface="+mn-cs"/>
              </a:rPr>
              <a:t> </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786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r>
              <a:rPr lang="en-US" dirty="0" smtClean="0">
                <a:effectLst/>
              </a:rPr>
              <a:t>To perform an export, follow the steps below. </a:t>
            </a:r>
          </a:p>
          <a:p>
            <a:pPr marL="228600" lvl="1" indent="0">
              <a:buNone/>
            </a:pPr>
            <a:r>
              <a:rPr lang="en-US" sz="1000" kern="1200" dirty="0" smtClean="0">
                <a:solidFill>
                  <a:schemeClr val="tx1"/>
                </a:solidFill>
                <a:effectLst/>
                <a:latin typeface="+mn-lt"/>
                <a:ea typeface="+mn-ea"/>
                <a:cs typeface="+mn-cs"/>
              </a:rPr>
              <a:t>1.</a:t>
            </a:r>
            <a:r>
              <a:rPr lang="en-US" dirty="0" smtClean="0">
                <a:effectLst/>
              </a:rPr>
              <a:t>Access the </a:t>
            </a:r>
            <a:r>
              <a:rPr lang="en-US" i="1" dirty="0" smtClean="0">
                <a:effectLst/>
              </a:rPr>
              <a:t>Policy Tree</a:t>
            </a:r>
            <a:r>
              <a:rPr lang="en-US" dirty="0" smtClean="0">
                <a:effectLst/>
              </a:rPr>
              <a:t>.</a:t>
            </a:r>
          </a:p>
          <a:p>
            <a:pPr marL="228600" lvl="1" indent="0">
              <a:buNone/>
            </a:pPr>
            <a:r>
              <a:rPr lang="en-US" sz="1000" kern="1200" dirty="0" smtClean="0">
                <a:solidFill>
                  <a:schemeClr val="tx1"/>
                </a:solidFill>
                <a:effectLst/>
                <a:latin typeface="+mn-lt"/>
                <a:ea typeface="+mn-ea"/>
                <a:cs typeface="+mn-cs"/>
              </a:rPr>
              <a:t>2.</a:t>
            </a:r>
            <a:r>
              <a:rPr lang="en-US" dirty="0" smtClean="0">
                <a:effectLst/>
              </a:rPr>
              <a:t>On the list of policies and devices, select the level on the tree that you want to export. </a:t>
            </a:r>
            <a:r>
              <a:rPr lang="en-US" b="0" dirty="0" smtClean="0">
                <a:effectLst/>
              </a:rPr>
              <a:t>The export will include the currently selected node and up in the hierarchy. Only the custom rules will be exported so at least one custom rule has to be in the selection for the </a:t>
            </a:r>
            <a:r>
              <a:rPr lang="en-US" b="0" i="1" dirty="0" smtClean="0">
                <a:effectLst/>
              </a:rPr>
              <a:t>Export</a:t>
            </a:r>
            <a:r>
              <a:rPr lang="en-US" b="0" dirty="0" smtClean="0">
                <a:effectLst/>
              </a:rPr>
              <a:t> option to be enabled.</a:t>
            </a:r>
            <a:endParaRPr lang="en-US" dirty="0" smtClean="0">
              <a:effectLst/>
            </a:endParaRP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the </a:t>
            </a:r>
            <a:r>
              <a:rPr lang="en-US" i="1" dirty="0" smtClean="0">
                <a:effectLst/>
              </a:rPr>
              <a:t>Menu</a:t>
            </a:r>
            <a:r>
              <a:rPr lang="en-US" dirty="0" smtClean="0">
                <a:effectLst/>
              </a:rPr>
              <a:t> icon () in the top left corner of the </a:t>
            </a:r>
            <a:r>
              <a:rPr lang="en-US" i="1" dirty="0" smtClean="0">
                <a:effectLst/>
              </a:rPr>
              <a:t>Policy Tree</a:t>
            </a:r>
            <a:r>
              <a:rPr lang="en-US" dirty="0" smtClean="0">
                <a:effectLst/>
              </a:rPr>
              <a:t>.</a:t>
            </a:r>
          </a:p>
          <a:p>
            <a:pPr marL="228600" lvl="1" indent="0">
              <a:buNone/>
            </a:pPr>
            <a:r>
              <a:rPr lang="en-US" sz="1000" kern="1200" dirty="0" smtClean="0">
                <a:solidFill>
                  <a:schemeClr val="tx1"/>
                </a:solidFill>
                <a:effectLst/>
                <a:latin typeface="+mn-lt"/>
                <a:ea typeface="+mn-ea"/>
                <a:cs typeface="+mn-cs"/>
              </a:rPr>
              <a:t>4.</a:t>
            </a:r>
            <a:r>
              <a:rPr lang="en-US" dirty="0" smtClean="0">
                <a:effectLst/>
              </a:rPr>
              <a:t>Select </a:t>
            </a:r>
            <a:r>
              <a:rPr lang="en-US" i="1" dirty="0" smtClean="0">
                <a:effectLst/>
              </a:rPr>
              <a:t>Export</a:t>
            </a:r>
            <a:r>
              <a:rPr lang="en-US" dirty="0" smtClean="0">
                <a:effectLst/>
              </a:rPr>
              <a:t>. The </a:t>
            </a:r>
            <a:r>
              <a:rPr lang="en-US" i="1" dirty="0" smtClean="0">
                <a:effectLst/>
              </a:rPr>
              <a:t>Export Policy</a:t>
            </a:r>
            <a:r>
              <a:rPr lang="en-US" dirty="0" smtClean="0">
                <a:effectLst/>
              </a:rPr>
              <a:t> screen will open.</a:t>
            </a:r>
          </a:p>
          <a:p>
            <a:pPr marL="228600" lvl="1" indent="0">
              <a:buNone/>
            </a:pPr>
            <a:r>
              <a:rPr lang="en-US" sz="1000" kern="1200" dirty="0" smtClean="0">
                <a:solidFill>
                  <a:schemeClr val="tx1"/>
                </a:solidFill>
                <a:effectLst/>
                <a:latin typeface="+mn-lt"/>
                <a:ea typeface="+mn-ea"/>
                <a:cs typeface="+mn-cs"/>
              </a:rPr>
              <a:t>5.</a:t>
            </a:r>
            <a:r>
              <a:rPr lang="en-US" dirty="0" smtClean="0">
                <a:effectLst/>
              </a:rPr>
              <a:t>The </a:t>
            </a:r>
            <a:r>
              <a:rPr lang="en-US" i="1" dirty="0" smtClean="0">
                <a:effectLst/>
              </a:rPr>
              <a:t>Export Policy</a:t>
            </a:r>
            <a:r>
              <a:rPr lang="en-US" dirty="0" smtClean="0">
                <a:effectLst/>
              </a:rPr>
              <a:t> screen will open. Select the desired export options, which are explained below:</a:t>
            </a:r>
          </a:p>
          <a:p>
            <a:pPr marL="342900" lvl="2" indent="0">
              <a:buNone/>
            </a:pPr>
            <a:r>
              <a:rPr lang="en-US" sz="1000" kern="1200" dirty="0" smtClean="0">
                <a:solidFill>
                  <a:schemeClr val="tx1"/>
                </a:solidFill>
                <a:effectLst/>
                <a:latin typeface="+mn-lt"/>
                <a:ea typeface="+mn-ea"/>
                <a:cs typeface="+mn-cs"/>
              </a:rPr>
              <a:t>•</a:t>
            </a:r>
            <a:r>
              <a:rPr lang="en-US" dirty="0" smtClean="0">
                <a:effectLst/>
              </a:rPr>
              <a:t>The </a:t>
            </a:r>
            <a:r>
              <a:rPr lang="en-US" i="1" dirty="0" smtClean="0">
                <a:effectLst/>
              </a:rPr>
              <a:t>Export Method Settings</a:t>
            </a:r>
            <a:r>
              <a:rPr lang="en-US" dirty="0" smtClean="0">
                <a:effectLst/>
              </a:rPr>
              <a:t> options allow you to select whether you want custom rules and variables to be included as part of this export. Due to the possible dependency of custom rules on custom variables, custom rules cannot be exported without also exporting the custom variables. Select the custom rules and variables option that best suits the desired action for the current export.</a:t>
            </a:r>
          </a:p>
          <a:p>
            <a:pPr marL="342900" lvl="2" indent="0">
              <a:buNone/>
            </a:pPr>
            <a:r>
              <a:rPr lang="en-US" sz="1000" kern="1200" dirty="0" smtClean="0">
                <a:solidFill>
                  <a:schemeClr val="tx1"/>
                </a:solidFill>
                <a:effectLst/>
                <a:latin typeface="+mn-lt"/>
                <a:ea typeface="+mn-ea"/>
                <a:cs typeface="+mn-cs"/>
              </a:rPr>
              <a:t>•</a:t>
            </a:r>
            <a:r>
              <a:rPr lang="en-US" dirty="0" smtClean="0">
                <a:effectLst/>
              </a:rPr>
              <a:t>To select the levels of the policies that are to be exported, click on </a:t>
            </a:r>
            <a:r>
              <a:rPr lang="en-US" i="1" dirty="0" smtClean="0">
                <a:effectLst/>
              </a:rPr>
              <a:t>Advanced Options</a:t>
            </a:r>
            <a:r>
              <a:rPr lang="en-US" dirty="0" smtClean="0">
                <a:effectLst/>
              </a:rPr>
              <a:t>. The following options will be added to the dialog:</a:t>
            </a:r>
          </a:p>
          <a:p>
            <a:pPr marL="457200" lvl="3" indent="0">
              <a:buNone/>
            </a:pPr>
            <a:r>
              <a:rPr lang="en-US" sz="1000" kern="1200" dirty="0" smtClean="0">
                <a:solidFill>
                  <a:schemeClr val="tx1"/>
                </a:solidFill>
                <a:effectLst/>
                <a:latin typeface="+mn-lt"/>
                <a:ea typeface="+mn-ea"/>
                <a:cs typeface="+mn-cs"/>
              </a:rPr>
              <a:t>O </a:t>
            </a:r>
            <a:r>
              <a:rPr lang="en-US" i="1" dirty="0" smtClean="0">
                <a:effectLst/>
              </a:rPr>
              <a:t>Export current policy</a:t>
            </a:r>
            <a:r>
              <a:rPr lang="en-US" dirty="0" smtClean="0">
                <a:effectLst/>
              </a:rPr>
              <a:t> will export the policy with all its parent hierarchy. However, it will be flattened, which means the settings will be compressed down into one level of policy, with the most immediate policy's settings taking precedence on an item by item basis. For example, if you have a device selected, both policies above the selected policy will be exported. Note that you have to select a child if you want the parent of that child to be exported. Also, the currently selected policies settings will have precedence over the parent policy settings when the file is compressed down into one level of policy. </a:t>
            </a:r>
          </a:p>
          <a:p>
            <a:pPr marL="457200" lvl="3" indent="0">
              <a:buNone/>
            </a:pPr>
            <a:r>
              <a:rPr lang="en-US" sz="1000" kern="1200" dirty="0" smtClean="0">
                <a:solidFill>
                  <a:schemeClr val="tx1"/>
                </a:solidFill>
                <a:effectLst/>
                <a:latin typeface="+mn-lt"/>
                <a:ea typeface="+mn-ea"/>
                <a:cs typeface="+mn-cs"/>
              </a:rPr>
              <a:t>O </a:t>
            </a:r>
            <a:r>
              <a:rPr lang="en-US" i="1" dirty="0" smtClean="0">
                <a:effectLst/>
              </a:rPr>
              <a:t>Current policy with no settings from parent policy</a:t>
            </a:r>
            <a:r>
              <a:rPr lang="en-US" dirty="0" smtClean="0">
                <a:effectLst/>
              </a:rPr>
              <a:t> will export only the currently selected policy's settings.</a:t>
            </a:r>
          </a:p>
          <a:p>
            <a:pPr marL="457200" lvl="3" indent="0">
              <a:buNone/>
            </a:pPr>
            <a:r>
              <a:rPr lang="en-US" sz="1000" kern="1200" dirty="0" smtClean="0">
                <a:solidFill>
                  <a:schemeClr val="tx1"/>
                </a:solidFill>
                <a:effectLst/>
                <a:latin typeface="+mn-lt"/>
                <a:ea typeface="+mn-ea"/>
                <a:cs typeface="+mn-cs"/>
              </a:rPr>
              <a:t>O </a:t>
            </a:r>
            <a:r>
              <a:rPr lang="en-US" i="1" dirty="0" smtClean="0">
                <a:effectLst/>
              </a:rPr>
              <a:t>Current policy including parent policies</a:t>
            </a:r>
            <a:r>
              <a:rPr lang="en-US" dirty="0" smtClean="0">
                <a:effectLst/>
              </a:rPr>
              <a:t> will export the selected policy and all of its parents, with the hierarchical structure kept intact. </a:t>
            </a:r>
          </a:p>
          <a:p>
            <a:r>
              <a:rPr lang="en-US" sz="1000" kern="1200" dirty="0" smtClean="0">
                <a:solidFill>
                  <a:schemeClr val="tx1"/>
                </a:solidFill>
                <a:effectLst/>
                <a:latin typeface="+mn-lt"/>
                <a:ea typeface="+mn-ea"/>
                <a:cs typeface="+mn-cs"/>
              </a:rPr>
              <a:t> </a:t>
            </a:r>
            <a:endParaRPr lang="en-US" dirty="0" smtClean="0">
              <a:effectLst/>
            </a:endParaRPr>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9302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228600" lvl="1" indent="0">
              <a:buNone/>
            </a:pPr>
            <a:r>
              <a:rPr lang="en-US" dirty="0"/>
              <a:t>6.After selecting the export settings, click </a:t>
            </a:r>
            <a:r>
              <a:rPr lang="en-US" i="1" dirty="0"/>
              <a:t>OK</a:t>
            </a:r>
            <a:r>
              <a:rPr lang="en-US" dirty="0"/>
              <a:t>. A dialog will appear prompting you to select a location to save the exported policy file. </a:t>
            </a:r>
          </a:p>
          <a:p>
            <a:pPr marL="228600" lvl="1" indent="0">
              <a:buNone/>
            </a:pPr>
            <a:r>
              <a:rPr lang="en-US" dirty="0"/>
              <a:t>7.Once you have selected the location, click OK.</a:t>
            </a:r>
          </a:p>
          <a:p>
            <a:endParaRPr lang="en-US" dirty="0"/>
          </a:p>
        </p:txBody>
      </p:sp>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Tree>
    <p:extLst>
      <p:ext uri="{BB962C8B-B14F-4D97-AF65-F5344CB8AC3E}">
        <p14:creationId xmlns:p14="http://schemas.microsoft.com/office/powerpoint/2010/main" val="268491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To view or export a log, do the following:</a:t>
            </a:r>
          </a:p>
          <a:p>
            <a:pPr marL="228600" lvl="1" indent="0">
              <a:buNone/>
            </a:pPr>
            <a:r>
              <a:rPr lang="en-US" sz="1000" kern="1200" dirty="0" smtClean="0">
                <a:solidFill>
                  <a:schemeClr val="tx1"/>
                </a:solidFill>
                <a:effectLst/>
                <a:latin typeface="+mn-lt"/>
                <a:ea typeface="+mn-ea"/>
                <a:cs typeface="+mn-cs"/>
              </a:rPr>
              <a:t>1.</a:t>
            </a:r>
            <a:r>
              <a:rPr lang="en-US" dirty="0" smtClean="0">
                <a:effectLst/>
              </a:rPr>
              <a:t>On the </a:t>
            </a:r>
            <a:r>
              <a:rPr lang="en-US" i="1" dirty="0" smtClean="0">
                <a:effectLst/>
              </a:rPr>
              <a:t>Policy Editor</a:t>
            </a:r>
            <a:r>
              <a:rPr lang="en-US" dirty="0" smtClean="0">
                <a:effectLst/>
              </a:rPr>
              <a:t>, click on the </a:t>
            </a:r>
            <a:r>
              <a:rPr lang="en-US" i="1" dirty="0" smtClean="0">
                <a:effectLst/>
              </a:rPr>
              <a:t>Policy Change History</a:t>
            </a:r>
            <a:r>
              <a:rPr lang="en-US" dirty="0" smtClean="0">
                <a:effectLst/>
              </a:rPr>
              <a:t> icon () in the top right corner. The </a:t>
            </a:r>
            <a:r>
              <a:rPr lang="en-US" i="1" dirty="0" smtClean="0">
                <a:effectLst/>
              </a:rPr>
              <a:t>Policy Change History</a:t>
            </a:r>
            <a:r>
              <a:rPr lang="en-US" dirty="0" smtClean="0">
                <a:effectLst/>
              </a:rPr>
              <a:t> dialog opens listing the different change logs that exist for the policy.</a:t>
            </a:r>
          </a:p>
          <a:p>
            <a:pPr marL="228600" lvl="1" indent="0">
              <a:buNone/>
            </a:pPr>
            <a:r>
              <a:rPr lang="en-US" sz="1000" kern="1200" dirty="0" smtClean="0">
                <a:solidFill>
                  <a:schemeClr val="tx1"/>
                </a:solidFill>
                <a:effectLst/>
                <a:latin typeface="+mn-lt"/>
                <a:ea typeface="+mn-ea"/>
                <a:cs typeface="+mn-cs"/>
              </a:rPr>
              <a:t>2.</a:t>
            </a:r>
            <a:r>
              <a:rPr lang="en-US" dirty="0" smtClean="0">
                <a:effectLst/>
              </a:rPr>
              <a:t>Do one of the following:</a:t>
            </a:r>
          </a:p>
          <a:p>
            <a:pPr marL="342900" lvl="2" indent="0">
              <a:buNone/>
            </a:pPr>
            <a:r>
              <a:rPr lang="en-US" sz="1000" kern="1200" dirty="0" smtClean="0">
                <a:solidFill>
                  <a:schemeClr val="tx1"/>
                </a:solidFill>
                <a:effectLst/>
                <a:latin typeface="+mn-lt"/>
                <a:ea typeface="+mn-ea"/>
                <a:cs typeface="+mn-cs"/>
              </a:rPr>
              <a:t>• </a:t>
            </a:r>
            <a:r>
              <a:rPr lang="en-US" dirty="0" smtClean="0">
                <a:effectLst/>
              </a:rPr>
              <a:t>To view a log on the list, click on it and click on </a:t>
            </a:r>
            <a:r>
              <a:rPr lang="en-US" i="1" dirty="0" smtClean="0">
                <a:effectLst/>
              </a:rPr>
              <a:t>View</a:t>
            </a:r>
            <a:r>
              <a:rPr lang="en-US" dirty="0" smtClean="0">
                <a:effectLst/>
              </a:rPr>
              <a:t>. The log will open showing the details of the changes that were made. </a:t>
            </a:r>
          </a:p>
          <a:p>
            <a:pPr marL="342900" lvl="2" indent="0">
              <a:buNone/>
            </a:pPr>
            <a:r>
              <a:rPr lang="en-US" sz="1000" kern="1200" dirty="0" smtClean="0">
                <a:solidFill>
                  <a:schemeClr val="tx1"/>
                </a:solidFill>
                <a:effectLst/>
                <a:latin typeface="+mn-lt"/>
                <a:ea typeface="+mn-ea"/>
                <a:cs typeface="+mn-cs"/>
              </a:rPr>
              <a:t>• </a:t>
            </a:r>
            <a:r>
              <a:rPr lang="en-US" dirty="0" smtClean="0">
                <a:effectLst/>
              </a:rPr>
              <a:t>If you want to download the log, click on </a:t>
            </a:r>
            <a:r>
              <a:rPr lang="en-US" i="1" dirty="0" smtClean="0">
                <a:effectLst/>
              </a:rPr>
              <a:t>Download Entire File</a:t>
            </a:r>
            <a:r>
              <a:rPr lang="en-US" dirty="0" smtClean="0">
                <a:effectLst/>
              </a:rPr>
              <a:t> and select the location to which it should be saved.</a:t>
            </a:r>
          </a:p>
          <a:p>
            <a:pPr marL="342900" lvl="2" indent="0">
              <a:buNone/>
            </a:pPr>
            <a:r>
              <a:rPr lang="en-US" sz="1000" kern="1200" dirty="0" smtClean="0">
                <a:solidFill>
                  <a:schemeClr val="tx1"/>
                </a:solidFill>
                <a:effectLst/>
                <a:latin typeface="+mn-lt"/>
                <a:ea typeface="+mn-ea"/>
                <a:cs typeface="+mn-cs"/>
              </a:rPr>
              <a:t>• </a:t>
            </a:r>
            <a:r>
              <a:rPr lang="en-US" dirty="0" smtClean="0">
                <a:effectLst/>
              </a:rPr>
              <a:t>To export a log, click on it and click on </a:t>
            </a:r>
            <a:r>
              <a:rPr lang="en-US" i="1" dirty="0" smtClean="0">
                <a:effectLst/>
              </a:rPr>
              <a:t>Export</a:t>
            </a:r>
            <a:r>
              <a:rPr lang="en-US" dirty="0" smtClean="0">
                <a:effectLst/>
              </a:rPr>
              <a:t>. Click </a:t>
            </a:r>
            <a:r>
              <a:rPr lang="en-US" i="1" dirty="0" smtClean="0">
                <a:effectLst/>
              </a:rPr>
              <a:t>Yes</a:t>
            </a:r>
            <a:r>
              <a:rPr lang="en-US" dirty="0" smtClean="0">
                <a:effectLst/>
              </a:rPr>
              <a:t> on the confirmation dialog that appears and then select the location to which it should be saved.</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a:t>
            </a:r>
            <a:r>
              <a:rPr lang="en-US" i="1" dirty="0" smtClean="0">
                <a:effectLst/>
              </a:rPr>
              <a:t>Close</a:t>
            </a:r>
            <a:r>
              <a:rPr lang="en-US" dirty="0" smtClean="0">
                <a:effectLst/>
              </a:rPr>
              <a:t> to return to the </a:t>
            </a:r>
            <a:r>
              <a:rPr lang="en-US" i="1" dirty="0" smtClean="0">
                <a:effectLst/>
              </a:rPr>
              <a:t>Policy Editor</a:t>
            </a:r>
            <a:r>
              <a:rPr lang="en-US" dirty="0" smtClean="0">
                <a:effectLst/>
              </a:rPr>
              <a:t>.</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790463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61597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228600" lvl="1" indent="0">
              <a:buNone/>
            </a:pPr>
            <a:r>
              <a:rPr lang="en-US" dirty="0" smtClean="0">
                <a:effectLst/>
              </a:rPr>
              <a:t>1. On the </a:t>
            </a:r>
            <a:r>
              <a:rPr lang="en-US" i="1" dirty="0" smtClean="0">
                <a:effectLst/>
              </a:rPr>
              <a:t>Policy Editor</a:t>
            </a:r>
            <a:r>
              <a:rPr lang="en-US" dirty="0" smtClean="0">
                <a:effectLst/>
              </a:rPr>
              <a:t>, click the </a:t>
            </a:r>
            <a:r>
              <a:rPr lang="en-US" i="1" dirty="0" smtClean="0">
                <a:effectLst/>
              </a:rPr>
              <a:t>Rollout</a:t>
            </a:r>
            <a:r>
              <a:rPr lang="en-US" dirty="0" smtClean="0">
                <a:effectLst/>
              </a:rPr>
              <a:t> icon in the top right corner of the </a:t>
            </a:r>
            <a:r>
              <a:rPr lang="en-US" i="1" dirty="0" smtClean="0">
                <a:effectLst/>
              </a:rPr>
              <a:t>Policy Editor</a:t>
            </a:r>
            <a:r>
              <a:rPr lang="en-US" dirty="0" smtClean="0">
                <a:effectLst/>
              </a:rPr>
              <a:t>. The </a:t>
            </a:r>
            <a:r>
              <a:rPr lang="en-US" i="1" dirty="0" smtClean="0">
                <a:effectLst/>
              </a:rPr>
              <a:t>Rollout</a:t>
            </a:r>
            <a:r>
              <a:rPr lang="en-US" dirty="0" smtClean="0">
                <a:effectLst/>
              </a:rPr>
              <a:t> dialog will appear showing the rollout status for each device . </a:t>
            </a:r>
          </a:p>
          <a:p>
            <a:pPr marL="228600" lvl="1" indent="0">
              <a:buNone/>
            </a:pPr>
            <a:r>
              <a:rPr lang="en-US" sz="1000" kern="1200" dirty="0" smtClean="0">
                <a:solidFill>
                  <a:schemeClr val="tx1"/>
                </a:solidFill>
                <a:effectLst/>
                <a:latin typeface="+mn-lt"/>
                <a:ea typeface="+mn-ea"/>
                <a:cs typeface="+mn-cs"/>
              </a:rPr>
              <a:t>2. </a:t>
            </a:r>
            <a:r>
              <a:rPr lang="en-US" dirty="0" smtClean="0">
                <a:effectLst/>
              </a:rPr>
              <a:t>To initiate an immediate rollout, do one of the following:</a:t>
            </a:r>
          </a:p>
          <a:p>
            <a:pPr marL="457200" lvl="3" indent="0">
              <a:buNone/>
            </a:pPr>
            <a:r>
              <a:rPr lang="en-US" sz="1000" kern="1200" dirty="0" smtClean="0">
                <a:solidFill>
                  <a:schemeClr val="tx1"/>
                </a:solidFill>
                <a:effectLst/>
                <a:latin typeface="+mn-lt"/>
                <a:ea typeface="+mn-ea"/>
                <a:cs typeface="+mn-cs"/>
              </a:rPr>
              <a:t>• </a:t>
            </a:r>
            <a:r>
              <a:rPr lang="en-US" dirty="0" smtClean="0">
                <a:effectLst/>
              </a:rPr>
              <a:t>If you want to roll the policy out to one device, click on the icon to the left of the device name in the </a:t>
            </a:r>
            <a:r>
              <a:rPr lang="en-US" i="1" dirty="0" smtClean="0">
                <a:effectLst/>
              </a:rPr>
              <a:t>Device</a:t>
            </a:r>
            <a:r>
              <a:rPr lang="en-US" dirty="0" smtClean="0">
                <a:effectLst/>
              </a:rPr>
              <a:t> column and click </a:t>
            </a:r>
            <a:r>
              <a:rPr lang="en-US" i="1" dirty="0" smtClean="0">
                <a:effectLst/>
              </a:rPr>
              <a:t>Yes</a:t>
            </a:r>
            <a:r>
              <a:rPr lang="en-US" dirty="0" smtClean="0">
                <a:effectLst/>
              </a:rPr>
              <a:t> on the confirmation window that opens.</a:t>
            </a:r>
          </a:p>
          <a:p>
            <a:pPr marL="457200" lvl="3" indent="0">
              <a:buNone/>
            </a:pPr>
            <a:r>
              <a:rPr lang="en-US" sz="1000" kern="1200" dirty="0" smtClean="0">
                <a:solidFill>
                  <a:schemeClr val="tx1"/>
                </a:solidFill>
                <a:effectLst/>
                <a:latin typeface="+mn-lt"/>
                <a:ea typeface="+mn-ea"/>
                <a:cs typeface="+mn-cs"/>
              </a:rPr>
              <a:t>• </a:t>
            </a:r>
            <a:r>
              <a:rPr lang="en-US" dirty="0" smtClean="0">
                <a:effectLst/>
              </a:rPr>
              <a:t>To rollout the policy to all the devices, check the </a:t>
            </a:r>
            <a:r>
              <a:rPr lang="en-US" i="1" dirty="0" smtClean="0">
                <a:effectLst/>
              </a:rPr>
              <a:t>Rollout policy to all devices</a:t>
            </a:r>
            <a:r>
              <a:rPr lang="en-US" dirty="0" smtClean="0">
                <a:effectLst/>
              </a:rPr>
              <a:t> </a:t>
            </a:r>
            <a:r>
              <a:rPr lang="en-US" i="1" dirty="0" smtClean="0">
                <a:effectLst/>
              </a:rPr>
              <a:t>now</a:t>
            </a:r>
            <a:r>
              <a:rPr lang="en-US" dirty="0" smtClean="0">
                <a:effectLst/>
              </a:rPr>
              <a:t> checkbox. This will cause the devices to roll out in the order that they are listed.</a:t>
            </a:r>
          </a:p>
          <a:p>
            <a:pPr marL="457200" lvl="3" indent="0">
              <a:buNone/>
            </a:pPr>
            <a:r>
              <a:rPr lang="en-US" sz="1000" kern="1200" dirty="0" smtClean="0">
                <a:solidFill>
                  <a:schemeClr val="tx1"/>
                </a:solidFill>
                <a:effectLst/>
                <a:latin typeface="+mn-lt"/>
                <a:ea typeface="+mn-ea"/>
                <a:cs typeface="+mn-cs"/>
              </a:rPr>
              <a:t>• </a:t>
            </a:r>
            <a:r>
              <a:rPr lang="en-US" dirty="0" smtClean="0">
                <a:effectLst/>
              </a:rPr>
              <a:t>To select more than one device, but not all devices, use the </a:t>
            </a:r>
            <a:r>
              <a:rPr lang="en-US" i="1" dirty="0" smtClean="0">
                <a:effectLst/>
              </a:rPr>
              <a:t>Shift</a:t>
            </a:r>
            <a:r>
              <a:rPr lang="en-US" dirty="0" smtClean="0">
                <a:effectLst/>
              </a:rPr>
              <a:t> and/or </a:t>
            </a:r>
            <a:r>
              <a:rPr lang="en-US" i="1" dirty="0" smtClean="0">
                <a:effectLst/>
              </a:rPr>
              <a:t>Ctrl</a:t>
            </a:r>
            <a:r>
              <a:rPr lang="en-US" dirty="0" smtClean="0">
                <a:effectLst/>
              </a:rPr>
              <a:t> keys. </a:t>
            </a:r>
          </a:p>
          <a:p>
            <a:pPr marL="228600" lvl="1" indent="0">
              <a:buNone/>
            </a:pPr>
            <a:r>
              <a:rPr lang="en-US" sz="1000" kern="1200" dirty="0" smtClean="0">
                <a:solidFill>
                  <a:schemeClr val="tx1"/>
                </a:solidFill>
                <a:effectLst/>
                <a:latin typeface="+mn-lt"/>
                <a:ea typeface="+mn-ea"/>
                <a:cs typeface="+mn-cs"/>
              </a:rPr>
              <a:t>3. </a:t>
            </a:r>
            <a:r>
              <a:rPr lang="en-US" dirty="0" smtClean="0">
                <a:effectLst/>
              </a:rPr>
              <a:t>To schedule a future time to execute the rollout for a device, click on the label in the </a:t>
            </a:r>
            <a:r>
              <a:rPr lang="en-US" i="1" dirty="0" smtClean="0">
                <a:effectLst/>
              </a:rPr>
              <a:t>Rollout Time</a:t>
            </a:r>
            <a:r>
              <a:rPr lang="en-US" dirty="0" smtClean="0">
                <a:effectLst/>
              </a:rPr>
              <a:t> column or highlight the device and click on </a:t>
            </a:r>
            <a:r>
              <a:rPr lang="en-US" i="1" dirty="0" smtClean="0">
                <a:effectLst/>
              </a:rPr>
              <a:t>Edit</a:t>
            </a:r>
            <a:r>
              <a:rPr lang="en-US" dirty="0" smtClean="0">
                <a:effectLst/>
              </a:rPr>
              <a:t>. The </a:t>
            </a:r>
            <a:r>
              <a:rPr lang="en-US" i="1" dirty="0" smtClean="0">
                <a:effectLst/>
              </a:rPr>
              <a:t>Rollout Time</a:t>
            </a:r>
            <a:r>
              <a:rPr lang="en-US" dirty="0" smtClean="0">
                <a:effectLst/>
              </a:rPr>
              <a:t> dialog appears. Do the following:</a:t>
            </a:r>
          </a:p>
          <a:p>
            <a:pPr marL="457200" lvl="3" indent="0">
              <a:buNone/>
            </a:pPr>
            <a:r>
              <a:rPr lang="en-US" dirty="0" smtClean="0">
                <a:effectLst/>
              </a:rPr>
              <a:t>a. Specify when you want the rollout to occur. You have the following options:</a:t>
            </a:r>
          </a:p>
          <a:p>
            <a:pPr marL="571500" lvl="4" indent="0">
              <a:buNone/>
            </a:pPr>
            <a:r>
              <a:rPr lang="en-US" sz="1000" kern="1200" dirty="0" smtClean="0">
                <a:solidFill>
                  <a:schemeClr val="tx1"/>
                </a:solidFill>
                <a:effectLst/>
                <a:latin typeface="+mn-lt"/>
                <a:ea typeface="+mn-ea"/>
                <a:cs typeface="+mn-cs"/>
              </a:rPr>
              <a:t>• </a:t>
            </a:r>
            <a:r>
              <a:rPr lang="en-US" b="1" i="1" dirty="0" smtClean="0">
                <a:effectLst/>
              </a:rPr>
              <a:t>Stage rollout for later</a:t>
            </a:r>
            <a:r>
              <a:rPr lang="en-US" b="1" dirty="0" smtClean="0">
                <a:effectLst/>
              </a:rPr>
              <a:t> </a:t>
            </a:r>
            <a:r>
              <a:rPr lang="en-US" dirty="0" smtClean="0">
                <a:effectLst/>
              </a:rPr>
              <a:t>- This option allows you to roll out the policy at a later time. Click on this radio button then click on the calendar icon located next to the blank field. Select a date and time.</a:t>
            </a:r>
          </a:p>
          <a:p>
            <a:pPr marL="571500" lvl="4" indent="0">
              <a:buNone/>
            </a:pPr>
            <a:r>
              <a:rPr lang="en-US" sz="1000" kern="1200" dirty="0" smtClean="0">
                <a:solidFill>
                  <a:schemeClr val="tx1"/>
                </a:solidFill>
                <a:effectLst/>
                <a:latin typeface="+mn-lt"/>
                <a:ea typeface="+mn-ea"/>
                <a:cs typeface="+mn-cs"/>
              </a:rPr>
              <a:t>• </a:t>
            </a:r>
            <a:r>
              <a:rPr lang="en-US" b="1" i="1" dirty="0" smtClean="0">
                <a:effectLst/>
              </a:rPr>
              <a:t>Rollout now</a:t>
            </a:r>
            <a:r>
              <a:rPr lang="en-US" b="1" dirty="0" smtClean="0">
                <a:effectLst/>
              </a:rPr>
              <a:t> </a:t>
            </a:r>
            <a:r>
              <a:rPr lang="en-US" dirty="0" smtClean="0">
                <a:effectLst/>
              </a:rPr>
              <a:t>- If you select this option, the policy will be rolled out when you click the </a:t>
            </a:r>
            <a:r>
              <a:rPr lang="en-US" i="1" dirty="0" smtClean="0">
                <a:effectLst/>
              </a:rPr>
              <a:t>OK</a:t>
            </a:r>
            <a:r>
              <a:rPr lang="en-US" dirty="0" smtClean="0">
                <a:effectLst/>
              </a:rPr>
              <a:t> button on the </a:t>
            </a:r>
            <a:r>
              <a:rPr lang="en-US" i="1" dirty="0" smtClean="0">
                <a:effectLst/>
              </a:rPr>
              <a:t>Rollout</a:t>
            </a:r>
            <a:r>
              <a:rPr lang="en-US" dirty="0" smtClean="0">
                <a:effectLst/>
              </a:rPr>
              <a:t> dialog.</a:t>
            </a:r>
          </a:p>
          <a:p>
            <a:pPr marL="571500" lvl="4" indent="0">
              <a:buNone/>
            </a:pPr>
            <a:r>
              <a:rPr lang="en-US" sz="1000" kern="1200" dirty="0" smtClean="0">
                <a:solidFill>
                  <a:schemeClr val="tx1"/>
                </a:solidFill>
                <a:effectLst/>
                <a:latin typeface="+mn-lt"/>
                <a:ea typeface="+mn-ea"/>
                <a:cs typeface="+mn-cs"/>
              </a:rPr>
              <a:t>• </a:t>
            </a:r>
            <a:r>
              <a:rPr lang="en-US" b="1" i="1" dirty="0" smtClean="0">
                <a:effectLst/>
              </a:rPr>
              <a:t>Roll device back to previous active policy</a:t>
            </a:r>
            <a:r>
              <a:rPr lang="en-US" dirty="0" smtClean="0">
                <a:effectLst/>
              </a:rPr>
              <a:t> - This option allows you to roll back to the previously applied policy. It is helpful when a policy that was applied was not desirable. This option only retains one copy of the previously applied rules and will be updated every time a new successful policy application is performed. If there is no previously applied policy, this option will be inactive.</a:t>
            </a:r>
          </a:p>
          <a:p>
            <a:pPr marL="571500" lvl="4" indent="0">
              <a:buNone/>
            </a:pPr>
            <a:r>
              <a:rPr lang="en-US" sz="1000" kern="1200" dirty="0" smtClean="0">
                <a:solidFill>
                  <a:schemeClr val="tx1"/>
                </a:solidFill>
                <a:effectLst/>
                <a:latin typeface="+mn-lt"/>
                <a:ea typeface="+mn-ea"/>
                <a:cs typeface="+mn-cs"/>
              </a:rPr>
              <a:t>• </a:t>
            </a:r>
            <a:r>
              <a:rPr lang="en-US" b="1" i="1" dirty="0" smtClean="0">
                <a:effectLst/>
              </a:rPr>
              <a:t>Skip or clear staged policies</a:t>
            </a:r>
            <a:r>
              <a:rPr lang="en-US" b="1" dirty="0" smtClean="0">
                <a:effectLst/>
              </a:rPr>
              <a:t> </a:t>
            </a:r>
            <a:r>
              <a:rPr lang="en-US" dirty="0" smtClean="0">
                <a:effectLst/>
              </a:rPr>
              <a:t>- This allows you to skip the rollout option for this policy(ies). </a:t>
            </a:r>
          </a:p>
          <a:p>
            <a:pPr marL="458787" lvl="3" indent="0">
              <a:buNone/>
            </a:pPr>
            <a:r>
              <a:rPr lang="en-US" sz="1000" kern="1200" dirty="0" smtClean="0">
                <a:solidFill>
                  <a:schemeClr val="tx1"/>
                </a:solidFill>
                <a:effectLst/>
                <a:latin typeface="+mn-lt"/>
                <a:ea typeface="+mn-ea"/>
                <a:cs typeface="+mn-cs"/>
              </a:rPr>
              <a:t>b. </a:t>
            </a:r>
            <a:r>
              <a:rPr lang="en-US" dirty="0" smtClean="0">
                <a:effectLst/>
              </a:rPr>
              <a:t>Click </a:t>
            </a:r>
            <a:r>
              <a:rPr lang="en-US" i="1" dirty="0" smtClean="0">
                <a:effectLst/>
              </a:rPr>
              <a:t>OK</a:t>
            </a:r>
            <a:r>
              <a:rPr lang="en-US" dirty="0" smtClean="0">
                <a:effectLst/>
              </a:rPr>
              <a:t> to initiate the rollout. Doing so will return you to the </a:t>
            </a:r>
            <a:r>
              <a:rPr lang="en-US" i="1" dirty="0" smtClean="0">
                <a:effectLst/>
              </a:rPr>
              <a:t>Rollout</a:t>
            </a:r>
            <a:r>
              <a:rPr lang="en-US" dirty="0" smtClean="0">
                <a:effectLst/>
              </a:rPr>
              <a:t> screen.</a:t>
            </a:r>
          </a:p>
          <a:p>
            <a:pPr marL="228600" lvl="1" indent="0">
              <a:buNone/>
            </a:pPr>
            <a:r>
              <a:rPr lang="en-US" sz="1000" kern="1200" dirty="0" smtClean="0">
                <a:solidFill>
                  <a:schemeClr val="tx1"/>
                </a:solidFill>
                <a:effectLst/>
                <a:latin typeface="+mn-lt"/>
                <a:ea typeface="+mn-ea"/>
                <a:cs typeface="+mn-cs"/>
              </a:rPr>
              <a:t>4. </a:t>
            </a:r>
            <a:r>
              <a:rPr lang="en-US" dirty="0" smtClean="0">
                <a:effectLst/>
              </a:rPr>
              <a:t>After each device completes the rollout, the status of the policy will indicate a successful rollout.</a:t>
            </a:r>
          </a:p>
          <a:p>
            <a:endParaRPr lang="en-US" dirty="0" smtClean="0"/>
          </a:p>
          <a:p>
            <a:r>
              <a:rPr lang="en-US" i="1" dirty="0" smtClean="0"/>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07439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r>
              <a:rPr lang="en-US" b="1" dirty="0"/>
              <a:t>Rollout Policy Correlation</a:t>
            </a:r>
          </a:p>
          <a:p>
            <a:endParaRPr lang="en-US" b="1" dirty="0"/>
          </a:p>
          <a:p>
            <a:r>
              <a:rPr lang="en-US" dirty="0"/>
              <a:t>After creating a correlation data source, you must roll out the policy in order for the new data source to be enabled. To do so, follow the steps below.</a:t>
            </a:r>
          </a:p>
          <a:p>
            <a:pPr marL="228600" lvl="1" indent="0">
              <a:buNone/>
            </a:pPr>
            <a:r>
              <a:rPr lang="en-US" dirty="0"/>
              <a:t>1. In the </a:t>
            </a:r>
            <a:r>
              <a:rPr lang="en-US" i="1" dirty="0"/>
              <a:t>System Navigation Tree</a:t>
            </a:r>
            <a:r>
              <a:rPr lang="en-US" dirty="0"/>
              <a:t> click on the new correlation data source you created.</a:t>
            </a:r>
          </a:p>
          <a:p>
            <a:pPr marL="228600" lvl="1" indent="0">
              <a:buNone/>
            </a:pPr>
            <a:r>
              <a:rPr lang="en-US" dirty="0"/>
              <a:t>2. Select the </a:t>
            </a:r>
            <a:r>
              <a:rPr lang="en-US" i="1" dirty="0"/>
              <a:t>Policy Editor</a:t>
            </a:r>
            <a:r>
              <a:rPr lang="en-US" dirty="0"/>
              <a:t> icon in the </a:t>
            </a:r>
            <a:r>
              <a:rPr lang="en-US" i="1" dirty="0"/>
              <a:t>Actions Toolbar</a:t>
            </a:r>
            <a:r>
              <a:rPr lang="en-US" dirty="0"/>
              <a:t>. The </a:t>
            </a:r>
            <a:r>
              <a:rPr lang="en-US" i="1" dirty="0"/>
              <a:t>Policy Editor</a:t>
            </a:r>
            <a:r>
              <a:rPr lang="en-US" dirty="0"/>
              <a:t> dialog will appear.</a:t>
            </a:r>
          </a:p>
          <a:p>
            <a:pPr marL="228600" lvl="1" indent="0">
              <a:buNone/>
            </a:pPr>
            <a:r>
              <a:rPr lang="en-US" dirty="0"/>
              <a:t>3. In the </a:t>
            </a:r>
            <a:r>
              <a:rPr lang="en-US" i="1" dirty="0"/>
              <a:t>Policy Editor</a:t>
            </a:r>
            <a:r>
              <a:rPr lang="en-US" dirty="0"/>
              <a:t> dialog, the new correlation data source should already be highlighted. Verify that this is the case. (If it is not, click on the new correlation data source). Click on the </a:t>
            </a:r>
            <a:r>
              <a:rPr lang="en-US" i="1" dirty="0"/>
              <a:t>Rollout</a:t>
            </a:r>
            <a:r>
              <a:rPr lang="en-US" dirty="0"/>
              <a:t> button.</a:t>
            </a:r>
          </a:p>
          <a:p>
            <a:pPr marL="228600" lvl="1" indent="0">
              <a:buNone/>
            </a:pPr>
            <a:r>
              <a:rPr lang="en-US" dirty="0"/>
              <a:t>4. The </a:t>
            </a:r>
            <a:r>
              <a:rPr lang="en-US" i="1" dirty="0"/>
              <a:t>Rollout</a:t>
            </a:r>
            <a:r>
              <a:rPr lang="en-US" dirty="0"/>
              <a:t> dialog appears. The new correlation data source appears in the </a:t>
            </a:r>
            <a:r>
              <a:rPr lang="en-US" i="1" dirty="0"/>
              <a:t>Device</a:t>
            </a:r>
            <a:r>
              <a:rPr lang="en-US" dirty="0"/>
              <a:t> column. You can either click on the device and click </a:t>
            </a:r>
            <a:r>
              <a:rPr lang="en-US" i="1" dirty="0"/>
              <a:t>OK</a:t>
            </a:r>
            <a:r>
              <a:rPr lang="en-US" dirty="0"/>
              <a:t>, or just click </a:t>
            </a:r>
            <a:r>
              <a:rPr lang="en-US" i="1" dirty="0"/>
              <a:t>OK</a:t>
            </a:r>
            <a:r>
              <a:rPr lang="en-US" dirty="0"/>
              <a:t> to roll out the policy.</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80897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Event severity is calculated based on the severity weight given to assets, tags, rules, and vulnerabilities. </a:t>
            </a:r>
          </a:p>
          <a:p>
            <a:endParaRPr lang="en-US" dirty="0" smtClean="0">
              <a:effectLst/>
            </a:endParaRPr>
          </a:p>
          <a:p>
            <a:r>
              <a:rPr lang="en-US" dirty="0" smtClean="0">
                <a:effectLst/>
              </a:rPr>
              <a:t>Each of the four severities is weighted in the final calculation. This final calculation is the sum of each of the four severities multiplied by their respective weights. </a:t>
            </a:r>
            <a:endParaRPr lang="en-US" dirty="0" smtClean="0"/>
          </a:p>
          <a:p>
            <a:endParaRPr lang="en-US" dirty="0" smtClean="0">
              <a:effectLst/>
            </a:endParaRPr>
          </a:p>
          <a:p>
            <a:r>
              <a:rPr lang="en-US" sz="1000" kern="1200" dirty="0" smtClean="0">
                <a:solidFill>
                  <a:schemeClr val="tx1"/>
                </a:solidFill>
                <a:effectLst/>
                <a:latin typeface="+mn-lt"/>
                <a:ea typeface="+mn-ea"/>
                <a:cs typeface="+mn-cs"/>
              </a:rPr>
              <a:t>To change the settings on this screen, click on the up/down arrows in the </a:t>
            </a:r>
            <a:r>
              <a:rPr lang="en-US" sz="1000" i="1" kern="1200" dirty="0" smtClean="0">
                <a:solidFill>
                  <a:schemeClr val="tx1"/>
                </a:solidFill>
                <a:effectLst/>
                <a:latin typeface="+mn-lt"/>
                <a:ea typeface="+mn-ea"/>
                <a:cs typeface="+mn-cs"/>
              </a:rPr>
              <a:t>Assets</a:t>
            </a:r>
            <a:r>
              <a:rPr lang="en-US" sz="1000" kern="1200" dirty="0" smtClean="0">
                <a:solidFill>
                  <a:schemeClr val="tx1"/>
                </a:solidFill>
                <a:effectLst/>
                <a:latin typeface="+mn-lt"/>
                <a:ea typeface="+mn-ea"/>
                <a:cs typeface="+mn-cs"/>
              </a:rPr>
              <a:t>,</a:t>
            </a:r>
            <a:r>
              <a:rPr lang="en-US" sz="1000" i="1" kern="1200" dirty="0" smtClean="0">
                <a:solidFill>
                  <a:schemeClr val="tx1"/>
                </a:solidFill>
                <a:effectLst/>
                <a:latin typeface="+mn-lt"/>
                <a:ea typeface="+mn-ea"/>
                <a:cs typeface="+mn-cs"/>
              </a:rPr>
              <a:t> Tags</a:t>
            </a:r>
            <a:r>
              <a:rPr lang="en-US" sz="1000" kern="1200" dirty="0" smtClean="0">
                <a:solidFill>
                  <a:schemeClr val="tx1"/>
                </a:solidFill>
                <a:effectLst/>
                <a:latin typeface="+mn-lt"/>
                <a:ea typeface="+mn-ea"/>
                <a:cs typeface="+mn-cs"/>
              </a:rPr>
              <a:t>,</a:t>
            </a:r>
            <a:r>
              <a:rPr lang="en-US" sz="1000" i="1" kern="1200" dirty="0" smtClean="0">
                <a:solidFill>
                  <a:schemeClr val="tx1"/>
                </a:solidFill>
                <a:effectLst/>
                <a:latin typeface="+mn-lt"/>
                <a:ea typeface="+mn-ea"/>
                <a:cs typeface="+mn-cs"/>
              </a:rPr>
              <a:t> Rules, </a:t>
            </a:r>
            <a:r>
              <a:rPr lang="en-US" sz="1000" kern="1200" dirty="0" smtClean="0">
                <a:solidFill>
                  <a:schemeClr val="tx1"/>
                </a:solidFill>
                <a:effectLst/>
                <a:latin typeface="+mn-lt"/>
                <a:ea typeface="+mn-ea"/>
                <a:cs typeface="+mn-cs"/>
              </a:rPr>
              <a:t>or</a:t>
            </a:r>
            <a:r>
              <a:rPr lang="en-US" sz="1000" i="1" kern="1200" dirty="0" smtClean="0">
                <a:solidFill>
                  <a:schemeClr val="tx1"/>
                </a:solidFill>
                <a:effectLst/>
                <a:latin typeface="+mn-lt"/>
                <a:ea typeface="+mn-ea"/>
                <a:cs typeface="+mn-cs"/>
              </a:rPr>
              <a:t> Vulnerability</a:t>
            </a:r>
            <a:r>
              <a:rPr lang="en-US" sz="1000" kern="1200" dirty="0" smtClean="0">
                <a:solidFill>
                  <a:schemeClr val="tx1"/>
                </a:solidFill>
                <a:effectLst/>
                <a:latin typeface="+mn-lt"/>
                <a:ea typeface="+mn-ea"/>
                <a:cs typeface="+mn-cs"/>
              </a:rPr>
              <a:t> fields, type a number in one of the fields, or click and drag the markers on the number line. Since the sum of the settings must equal 100, when you change one setting, some or all of the other settings will be affected. </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27302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The asset severity of an event is determined as follows:</a:t>
            </a:r>
          </a:p>
          <a:p>
            <a:pPr marL="228600" lvl="1" indent="0">
              <a:buNone/>
            </a:pPr>
            <a:r>
              <a:rPr lang="en-US" sz="1000" kern="1200" dirty="0" smtClean="0">
                <a:solidFill>
                  <a:schemeClr val="tx1"/>
                </a:solidFill>
                <a:effectLst/>
                <a:latin typeface="+mn-lt"/>
                <a:ea typeface="+mn-ea"/>
                <a:cs typeface="+mn-cs"/>
              </a:rPr>
              <a:t>1.</a:t>
            </a:r>
            <a:r>
              <a:rPr lang="en-US" dirty="0" smtClean="0">
                <a:effectLst/>
              </a:rPr>
              <a:t>The destination IP address and destination zone of the event are compared against all assets. If a match is found, the severity of that asset is used as the asset severity for this event.</a:t>
            </a:r>
          </a:p>
          <a:p>
            <a:pPr marL="228600" lvl="1" indent="0">
              <a:buNone/>
            </a:pPr>
            <a:r>
              <a:rPr lang="en-US" sz="1000" kern="1200" dirty="0" smtClean="0">
                <a:solidFill>
                  <a:schemeClr val="tx1"/>
                </a:solidFill>
                <a:effectLst/>
                <a:latin typeface="+mn-lt"/>
                <a:ea typeface="+mn-ea"/>
                <a:cs typeface="+mn-cs"/>
              </a:rPr>
              <a:t>2.</a:t>
            </a:r>
            <a:r>
              <a:rPr lang="en-US" dirty="0" smtClean="0">
                <a:effectLst/>
              </a:rPr>
              <a:t>If no destination IP address and destination zone match is found, the source IP address and source zone of the event are compared against all assets. If a source IP address and source zone match is found, the severity of the asset is used as the asset severity for this event. </a:t>
            </a:r>
          </a:p>
          <a:p>
            <a:pPr marL="228600" lvl="1" indent="0">
              <a:buNone/>
            </a:pPr>
            <a:r>
              <a:rPr lang="en-US" sz="1000" kern="1200" dirty="0" smtClean="0">
                <a:solidFill>
                  <a:schemeClr val="tx1"/>
                </a:solidFill>
                <a:effectLst/>
                <a:latin typeface="+mn-lt"/>
                <a:ea typeface="+mn-ea"/>
                <a:cs typeface="+mn-cs"/>
              </a:rPr>
              <a:t>3.</a:t>
            </a:r>
            <a:r>
              <a:rPr lang="en-US" dirty="0" smtClean="0">
                <a:effectLst/>
              </a:rPr>
              <a:t>If no matches are found, the asset severity is zero.</a:t>
            </a:r>
          </a:p>
          <a:p>
            <a:endParaRPr lang="en-US" sz="1000" b="1" i="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62270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When you select a rule type in the </a:t>
            </a:r>
            <a:r>
              <a:rPr lang="en-US" i="1" dirty="0" smtClean="0">
                <a:effectLst/>
              </a:rPr>
              <a:t>Rule Types</a:t>
            </a:r>
            <a:r>
              <a:rPr lang="en-US" dirty="0" smtClean="0"/>
              <a:t> pane, all of the rules of the selected type will be listed in alphabetical order by default. The </a:t>
            </a:r>
            <a:r>
              <a:rPr lang="en-US" i="1" dirty="0" smtClean="0">
                <a:effectLst/>
              </a:rPr>
              <a:t>Filters</a:t>
            </a:r>
            <a:r>
              <a:rPr lang="en-US" dirty="0" smtClean="0"/>
              <a:t> tab in the </a:t>
            </a:r>
            <a:r>
              <a:rPr lang="en-US" i="1" dirty="0" smtClean="0">
                <a:effectLst/>
              </a:rPr>
              <a:t>Filters/Tagging</a:t>
            </a:r>
            <a:r>
              <a:rPr lang="en-US" dirty="0" smtClean="0"/>
              <a:t> pane of the </a:t>
            </a:r>
            <a:r>
              <a:rPr lang="en-US" i="1" dirty="0" smtClean="0">
                <a:effectLst/>
              </a:rPr>
              <a:t>Policy Editor</a:t>
            </a:r>
            <a:r>
              <a:rPr lang="en-US" dirty="0" smtClean="0"/>
              <a:t> allows you to list them by time or filter the rules so only rules with specific settings will be listed. The settings are those tags assigned to a rule using the </a:t>
            </a:r>
            <a:r>
              <a:rPr lang="en-US" i="1" dirty="0" smtClean="0">
                <a:effectLst/>
              </a:rPr>
              <a:t>Tags</a:t>
            </a:r>
            <a:r>
              <a:rPr lang="en-US" dirty="0" smtClean="0"/>
              <a:t> feature.</a:t>
            </a:r>
          </a:p>
          <a:p>
            <a:endParaRPr lang="en-US" dirty="0" smtClean="0">
              <a:effectLst/>
            </a:endParaRPr>
          </a:p>
          <a:p>
            <a:r>
              <a:rPr lang="en-US" dirty="0" smtClean="0">
                <a:effectLst/>
              </a:rPr>
              <a:t>You can choose to filter by one or more categories at once. If you select two or more filters, they act as AND filters; therefore, only those rules that meet all of the defined filters will be displayed. If you want to filter by more than one category and view the rules that meet either of the defined filters, click on the </a:t>
            </a:r>
            <a:r>
              <a:rPr lang="en-US" i="1" dirty="0" smtClean="0">
                <a:effectLst/>
              </a:rPr>
              <a:t>or</a:t>
            </a:r>
            <a:r>
              <a:rPr lang="en-US" dirty="0" smtClean="0">
                <a:effectLst/>
              </a:rPr>
              <a:t> icon in the </a:t>
            </a:r>
            <a:r>
              <a:rPr lang="en-US" i="1" dirty="0" smtClean="0">
                <a:effectLst/>
              </a:rPr>
              <a:t>Filters/Tagging</a:t>
            </a:r>
            <a:r>
              <a:rPr lang="en-US" dirty="0" smtClean="0">
                <a:effectLst/>
              </a:rPr>
              <a:t> toolbar. </a:t>
            </a:r>
          </a:p>
          <a:p>
            <a:endParaRPr lang="en-US" b="0" dirty="0" smtClean="0">
              <a:effectLst/>
            </a:endParaRPr>
          </a:p>
          <a:p>
            <a:r>
              <a:rPr lang="en-US" b="0" dirty="0" smtClean="0">
                <a:effectLst/>
              </a:rPr>
              <a:t>The </a:t>
            </a:r>
            <a:r>
              <a:rPr lang="en-US" b="0" i="1" dirty="0" smtClean="0">
                <a:effectLst/>
              </a:rPr>
              <a:t>or</a:t>
            </a:r>
            <a:r>
              <a:rPr lang="en-US" b="0" dirty="0" smtClean="0">
                <a:effectLst/>
              </a:rPr>
              <a:t> icon is a toggle button. When it is off, it looks like this: . When it is on, it looks like this:</a:t>
            </a:r>
            <a:r>
              <a:rPr lang="en-US" dirty="0" smtClean="0"/>
              <a:t> . </a:t>
            </a:r>
            <a:r>
              <a:rPr lang="en-US" b="0" dirty="0" smtClean="0">
                <a:effectLst/>
              </a:rPr>
              <a:t>Fields that are affected by inheritance (</a:t>
            </a:r>
            <a:r>
              <a:rPr lang="en-US" b="0" i="1" dirty="0" smtClean="0">
                <a:effectLst/>
              </a:rPr>
              <a:t>Action</a:t>
            </a:r>
            <a:r>
              <a:rPr lang="en-US" b="0" dirty="0" smtClean="0">
                <a:effectLst/>
              </a:rPr>
              <a:t>, </a:t>
            </a:r>
            <a:r>
              <a:rPr lang="en-US" b="0" i="1" dirty="0" smtClean="0">
                <a:effectLst/>
              </a:rPr>
              <a:t>Severity</a:t>
            </a:r>
            <a:r>
              <a:rPr lang="en-US" b="0" dirty="0" smtClean="0">
                <a:effectLst/>
              </a:rPr>
              <a:t>, </a:t>
            </a:r>
            <a:r>
              <a:rPr lang="en-US" b="0" i="1" dirty="0" smtClean="0">
                <a:effectLst/>
              </a:rPr>
              <a:t>Blacklist</a:t>
            </a:r>
            <a:r>
              <a:rPr lang="en-US" b="0" dirty="0" smtClean="0">
                <a:effectLst/>
              </a:rPr>
              <a:t>, </a:t>
            </a:r>
            <a:r>
              <a:rPr lang="en-US" b="0" i="1" dirty="0" smtClean="0">
                <a:effectLst/>
              </a:rPr>
              <a:t>Aggregation</a:t>
            </a:r>
            <a:r>
              <a:rPr lang="en-US" b="0" dirty="0" smtClean="0">
                <a:effectLst/>
              </a:rPr>
              <a:t>, and </a:t>
            </a:r>
            <a:r>
              <a:rPr lang="en-US" b="0" i="1" dirty="0" smtClean="0">
                <a:effectLst/>
              </a:rPr>
              <a:t>Copy Packet</a:t>
            </a:r>
            <a:r>
              <a:rPr lang="en-US" b="0" dirty="0" smtClean="0">
                <a:effectLst/>
              </a:rPr>
              <a:t>) cannot be filtered using </a:t>
            </a:r>
            <a:r>
              <a:rPr lang="en-US" b="0" i="1" dirty="0" smtClean="0">
                <a:effectLst/>
              </a:rPr>
              <a:t>or</a:t>
            </a:r>
            <a:r>
              <a:rPr lang="en-US" b="0" dirty="0" smtClean="0">
                <a:effectLst/>
              </a:rPr>
              <a:t>. </a:t>
            </a:r>
          </a:p>
          <a:p>
            <a:endParaRPr lang="en-US" dirty="0" smtClean="0"/>
          </a:p>
          <a:p>
            <a:r>
              <a:rPr lang="en-US" dirty="0" smtClean="0"/>
              <a:t>The </a:t>
            </a:r>
            <a:r>
              <a:rPr lang="en-US" i="1" dirty="0" smtClean="0">
                <a:effectLst/>
              </a:rPr>
              <a:t>Search</a:t>
            </a:r>
            <a:r>
              <a:rPr lang="en-US" dirty="0" smtClean="0"/>
              <a:t> field enables you to search for a specific filter. As you type the name of the filter, a list of all possible options will open, allowing you to select the one you need.</a:t>
            </a:r>
          </a:p>
          <a:p>
            <a:endParaRPr lang="en-US" dirty="0" smtClean="0">
              <a:effectLst/>
            </a:endParaRPr>
          </a:p>
          <a:p>
            <a:r>
              <a:rPr lang="en-US" dirty="0" smtClean="0"/>
              <a:t>If you click on the </a:t>
            </a:r>
            <a:r>
              <a:rPr lang="en-US" i="1" dirty="0" smtClean="0">
                <a:effectLst/>
              </a:rPr>
              <a:t>Advanced</a:t>
            </a:r>
            <a:r>
              <a:rPr lang="en-US" dirty="0" smtClean="0"/>
              <a:t> bar located at the bottom of the </a:t>
            </a:r>
            <a:r>
              <a:rPr lang="en-US" i="1" dirty="0" smtClean="0">
                <a:effectLst/>
              </a:rPr>
              <a:t>Filter</a:t>
            </a:r>
            <a:r>
              <a:rPr lang="en-US" dirty="0" smtClean="0"/>
              <a:t> tab, the </a:t>
            </a:r>
            <a:r>
              <a:rPr lang="en-US" i="1" dirty="0" smtClean="0">
                <a:effectLst/>
              </a:rPr>
              <a:t>Advanced</a:t>
            </a:r>
            <a:r>
              <a:rPr lang="en-US" dirty="0" smtClean="0"/>
              <a:t> filters pane will open. These filter fields allow you to enter specific text or settings on which to filter the rules. Following is information regarding each type of filter:</a:t>
            </a:r>
          </a:p>
          <a:p>
            <a:pPr marL="228600" lvl="1" indent="0">
              <a:buNone/>
            </a:pPr>
            <a:r>
              <a:rPr lang="en-US" sz="1000" kern="1200" dirty="0" smtClean="0">
                <a:solidFill>
                  <a:schemeClr val="tx1"/>
                </a:solidFill>
                <a:effectLst/>
                <a:latin typeface="+mn-lt"/>
                <a:ea typeface="+mn-ea"/>
                <a:cs typeface="+mn-cs"/>
              </a:rPr>
              <a:t>• </a:t>
            </a:r>
            <a:r>
              <a:rPr lang="en-US" dirty="0" smtClean="0">
                <a:effectLst/>
              </a:rPr>
              <a:t>The </a:t>
            </a:r>
            <a:r>
              <a:rPr lang="en-US" i="1" dirty="0" smtClean="0">
                <a:effectLst/>
              </a:rPr>
              <a:t>Name</a:t>
            </a:r>
            <a:r>
              <a:rPr lang="en-US" dirty="0" smtClean="0">
                <a:effectLst/>
              </a:rPr>
              <a:t> and </a:t>
            </a:r>
            <a:r>
              <a:rPr lang="en-US" i="1" dirty="0" smtClean="0">
                <a:effectLst/>
              </a:rPr>
              <a:t>Description</a:t>
            </a:r>
            <a:r>
              <a:rPr lang="en-US" dirty="0" smtClean="0">
                <a:effectLst/>
              </a:rPr>
              <a:t> fields give you the option to perform a case-insensitive search for the words you enter in the field by clicking on the </a:t>
            </a:r>
            <a:r>
              <a:rPr lang="en-US" i="1" dirty="0" smtClean="0">
                <a:effectLst/>
              </a:rPr>
              <a:t>Case Insensitive</a:t>
            </a:r>
            <a:r>
              <a:rPr lang="en-US" dirty="0" smtClean="0">
                <a:effectLst/>
              </a:rPr>
              <a:t> icon (off = , on = ). </a:t>
            </a:r>
          </a:p>
          <a:p>
            <a:pPr marL="342900" lvl="1" indent="-114300"/>
            <a:r>
              <a:rPr lang="en-US" dirty="0" smtClean="0">
                <a:effectLst/>
              </a:rPr>
              <a:t>The </a:t>
            </a:r>
            <a:r>
              <a:rPr lang="en-US" i="1" dirty="0" smtClean="0">
                <a:effectLst/>
              </a:rPr>
              <a:t>Device Type</a:t>
            </a:r>
            <a:r>
              <a:rPr lang="en-US" dirty="0" smtClean="0">
                <a:effectLst/>
              </a:rPr>
              <a:t>, </a:t>
            </a:r>
            <a:r>
              <a:rPr lang="en-US" i="1" dirty="0" smtClean="0">
                <a:effectLst/>
              </a:rPr>
              <a:t>Normalized ID</a:t>
            </a:r>
            <a:r>
              <a:rPr lang="en-US" dirty="0" smtClean="0">
                <a:effectLst/>
              </a:rPr>
              <a:t>, and </a:t>
            </a:r>
            <a:r>
              <a:rPr lang="en-US" i="1" dirty="0" smtClean="0">
                <a:effectLst/>
              </a:rPr>
              <a:t>Action</a:t>
            </a:r>
            <a:r>
              <a:rPr lang="en-US" dirty="0" smtClean="0">
                <a:effectLst/>
              </a:rPr>
              <a:t> fields allow you to select the variable that you want to enter in the field by clicking on the </a:t>
            </a:r>
            <a:r>
              <a:rPr lang="en-US" i="1" dirty="0" smtClean="0">
                <a:effectLst/>
              </a:rPr>
              <a:t>Filter</a:t>
            </a:r>
            <a:r>
              <a:rPr lang="en-US" dirty="0" smtClean="0">
                <a:effectLst/>
              </a:rPr>
              <a:t> icon. </a:t>
            </a:r>
          </a:p>
          <a:p>
            <a:endParaRPr lang="en-US" dirty="0" smtClean="0"/>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6793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lvl="1"/>
            <a:r>
              <a:rPr lang="en-US" dirty="0"/>
              <a:t>The </a:t>
            </a:r>
            <a:r>
              <a:rPr lang="en-US" i="1" dirty="0"/>
              <a:t>View Exceptions</a:t>
            </a:r>
            <a:r>
              <a:rPr lang="en-US" dirty="0"/>
              <a:t> feature allows you to compare the differences in the policy-based settings for a rule type and its immediate parent. To use this feature, do the following:</a:t>
            </a:r>
          </a:p>
          <a:p>
            <a:pPr marL="457200" lvl="3" indent="0">
              <a:buNone/>
            </a:pPr>
            <a:r>
              <a:rPr lang="en-US" dirty="0"/>
              <a:t>1. In the </a:t>
            </a:r>
            <a:r>
              <a:rPr lang="en-US" i="1" dirty="0"/>
              <a:t>Policy Tree</a:t>
            </a:r>
            <a:r>
              <a:rPr lang="en-US" dirty="0"/>
              <a:t>, click on the policy you wish to view.</a:t>
            </a:r>
          </a:p>
          <a:p>
            <a:pPr marL="457200" lvl="3" indent="0">
              <a:buNone/>
            </a:pPr>
            <a:r>
              <a:rPr lang="en-US" dirty="0"/>
              <a:t>2. In the </a:t>
            </a:r>
            <a:r>
              <a:rPr lang="en-US" i="1" dirty="0"/>
              <a:t>Rule Types</a:t>
            </a:r>
            <a:r>
              <a:rPr lang="en-US" dirty="0"/>
              <a:t> pane, select the type of rule whose policy you want to compare to its parent.</a:t>
            </a:r>
          </a:p>
          <a:p>
            <a:pPr marL="457200" lvl="3" indent="0">
              <a:buNone/>
            </a:pPr>
            <a:r>
              <a:rPr lang="en-US" dirty="0"/>
              <a:t>3. On the </a:t>
            </a:r>
            <a:r>
              <a:rPr lang="en-US" i="1" dirty="0"/>
              <a:t>Advanced</a:t>
            </a:r>
            <a:r>
              <a:rPr lang="en-US" dirty="0"/>
              <a:t> filters pane, click on the </a:t>
            </a:r>
            <a:r>
              <a:rPr lang="en-US" i="1" dirty="0"/>
              <a:t>View Exceptions</a:t>
            </a:r>
            <a:r>
              <a:rPr lang="en-US" dirty="0"/>
              <a:t> check box. </a:t>
            </a:r>
          </a:p>
          <a:p>
            <a:pPr marL="457200" lvl="3" indent="0">
              <a:buNone/>
            </a:pPr>
            <a:r>
              <a:rPr lang="en-US" dirty="0"/>
              <a:t>4. Click on the </a:t>
            </a:r>
            <a:r>
              <a:rPr lang="en-US" i="1" dirty="0"/>
              <a:t>Refresh</a:t>
            </a:r>
            <a:r>
              <a:rPr lang="en-US" dirty="0"/>
              <a:t> icon. The exceptions will appear in the </a:t>
            </a:r>
            <a:r>
              <a:rPr lang="en-US" i="1" dirty="0"/>
              <a:t>Rule Display</a:t>
            </a:r>
            <a:r>
              <a:rPr lang="en-US" dirty="0"/>
              <a:t> list, if there are any.</a:t>
            </a:r>
          </a:p>
          <a:p>
            <a:pPr marL="457200" lvl="3" indent="0">
              <a:buNone/>
            </a:pPr>
            <a:endParaRPr lang="en-US" dirty="0"/>
          </a:p>
          <a:p>
            <a:pPr lvl="1"/>
            <a:r>
              <a:rPr lang="en-US" dirty="0"/>
              <a:t>The </a:t>
            </a:r>
            <a:r>
              <a:rPr lang="en-US" i="1" dirty="0"/>
              <a:t>Severity</a:t>
            </a:r>
            <a:r>
              <a:rPr lang="en-US" dirty="0"/>
              <a:t>, </a:t>
            </a:r>
            <a:r>
              <a:rPr lang="en-US" i="1" dirty="0"/>
              <a:t>Blacklist</a:t>
            </a:r>
            <a:r>
              <a:rPr lang="en-US" dirty="0"/>
              <a:t>, </a:t>
            </a:r>
            <a:r>
              <a:rPr lang="en-US" i="1" dirty="0"/>
              <a:t>Aggregation</a:t>
            </a:r>
            <a:r>
              <a:rPr lang="en-US" dirty="0"/>
              <a:t>, </a:t>
            </a:r>
            <a:r>
              <a:rPr lang="en-US" i="1" dirty="0"/>
              <a:t>Copy Packet</a:t>
            </a:r>
            <a:r>
              <a:rPr lang="en-US" dirty="0"/>
              <a:t>, and </a:t>
            </a:r>
            <a:r>
              <a:rPr lang="en-US" i="1" dirty="0"/>
              <a:t>Rule Status</a:t>
            </a:r>
            <a:r>
              <a:rPr lang="en-US" dirty="0"/>
              <a:t> filters allow you to select one from a list of available options for each filter. </a:t>
            </a:r>
          </a:p>
          <a:p>
            <a:pPr lvl="1"/>
            <a:r>
              <a:rPr lang="en-US" dirty="0"/>
              <a:t>The </a:t>
            </a:r>
            <a:r>
              <a:rPr lang="en-US" i="1" dirty="0"/>
              <a:t>Origin</a:t>
            </a:r>
            <a:r>
              <a:rPr lang="en-US" dirty="0"/>
              <a:t> field allows you to select whether you want to view custom, standard, or both types of rules. For example, if you want to view the user-defined firewall rules on the system, you would do the following:</a:t>
            </a:r>
          </a:p>
          <a:p>
            <a:pPr marL="344487" lvl="2" indent="0">
              <a:buNone/>
            </a:pPr>
            <a:r>
              <a:rPr lang="en-US" dirty="0"/>
              <a:t>1. In the </a:t>
            </a:r>
            <a:r>
              <a:rPr lang="en-US" i="1" dirty="0"/>
              <a:t>Rule Types</a:t>
            </a:r>
            <a:r>
              <a:rPr lang="en-US" dirty="0"/>
              <a:t> pane, click on </a:t>
            </a:r>
            <a:r>
              <a:rPr lang="en-US" i="1" dirty="0"/>
              <a:t>Nitro IPS &gt; Firewall</a:t>
            </a:r>
            <a:r>
              <a:rPr lang="en-US" dirty="0"/>
              <a:t>.</a:t>
            </a:r>
          </a:p>
          <a:p>
            <a:pPr marL="344487" lvl="2" indent="0">
              <a:buNone/>
            </a:pPr>
            <a:r>
              <a:rPr lang="en-US" dirty="0"/>
              <a:t>2. On the </a:t>
            </a:r>
            <a:r>
              <a:rPr lang="en-US" i="1" dirty="0"/>
              <a:t>Filter &gt; Advanced</a:t>
            </a:r>
            <a:r>
              <a:rPr lang="en-US" dirty="0"/>
              <a:t> pane, select </a:t>
            </a:r>
            <a:r>
              <a:rPr lang="en-US" i="1" dirty="0"/>
              <a:t>user defined</a:t>
            </a:r>
            <a:r>
              <a:rPr lang="en-US" dirty="0"/>
              <a:t> on the drop-down list in the </a:t>
            </a:r>
            <a:r>
              <a:rPr lang="en-US" i="1" dirty="0"/>
              <a:t>Origin</a:t>
            </a:r>
            <a:r>
              <a:rPr lang="en-US" dirty="0"/>
              <a:t> field.</a:t>
            </a:r>
          </a:p>
          <a:p>
            <a:pPr marL="344487" lvl="2" indent="0">
              <a:buNone/>
            </a:pPr>
            <a:r>
              <a:rPr lang="en-US" dirty="0"/>
              <a:t>3. Click on the </a:t>
            </a:r>
            <a:r>
              <a:rPr lang="en-US" i="1" dirty="0"/>
              <a:t>Refresh</a:t>
            </a:r>
            <a:r>
              <a:rPr lang="en-US" dirty="0"/>
              <a:t> icon. The custom firewall rules will be listed in the </a:t>
            </a:r>
            <a:r>
              <a:rPr lang="en-US" i="1" dirty="0"/>
              <a:t>Rule Display</a:t>
            </a:r>
            <a:r>
              <a:rPr lang="en-US" dirty="0"/>
              <a:t> pane.</a:t>
            </a:r>
          </a:p>
          <a:p>
            <a:pPr marL="230187" lvl="1" indent="0">
              <a:buNone/>
            </a:pPr>
            <a:r>
              <a:rPr lang="en-US" dirty="0"/>
              <a:t>• When you click on the calendar icon in the </a:t>
            </a:r>
            <a:r>
              <a:rPr lang="en-US" i="1" dirty="0"/>
              <a:t>Time</a:t>
            </a:r>
            <a:r>
              <a:rPr lang="en-US" dirty="0"/>
              <a:t> field, you will need to select the start time and end time for the rules that you want to view.</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21920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Tags feature on the Policy Editor dialog allows you to define the categories to which a rule belongs. You can then use the Filters option to search for the rules according to their tags. </a:t>
            </a:r>
            <a:r>
              <a:rPr lang="en-US" baseline="0" dirty="0" smtClean="0"/>
              <a:t> </a:t>
            </a:r>
            <a:r>
              <a:rPr lang="en-US" dirty="0" smtClean="0"/>
              <a:t>The ESMI comes with a set of tags and also provides you with the ability to add new tags and new tag categories. When you add a new category and/or new tag(s), a filter option by the same name is added to the list of filters so that you can filter using the tag(s) you have added. Hence, the list of tags and the list of filters will always be the same.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74044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583781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56529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31021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31021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0" dirty="0" smtClean="0"/>
              <a:t>When a rule type (except for Variable and Preprocessor) is selected in the Rule Types pane, the Rule Display pane shows five different rule properties, seen as columns, consisting of Action, Severity, Blacklist, Aggregation, and Copy Packet. These columns are used to set specific rule parameters.</a:t>
            </a:r>
          </a:p>
          <a:p>
            <a:endParaRPr lang="en-US" b="0" dirty="0" smtClean="0"/>
          </a:p>
          <a:p>
            <a:r>
              <a:rPr lang="en-US" dirty="0" smtClean="0"/>
              <a:t>You can change the setting for each rule in each of these columns by clicking on the current setting and selecting a new one from the drop-down list. </a:t>
            </a:r>
          </a:p>
          <a:p>
            <a:endParaRPr lang="en-US" dirty="0" smtClean="0"/>
          </a:p>
          <a:p>
            <a:r>
              <a:rPr lang="en-US" dirty="0" smtClean="0"/>
              <a:t>In addition, you can change the setting for more than one rule at a time as follows:</a:t>
            </a:r>
          </a:p>
          <a:p>
            <a:pPr marL="228600" lvl="1" indent="0">
              <a:buNone/>
            </a:pPr>
            <a:r>
              <a:rPr lang="en-US" sz="1000" kern="1200" dirty="0" smtClean="0">
                <a:solidFill>
                  <a:schemeClr val="tx1"/>
                </a:solidFill>
                <a:effectLst/>
                <a:latin typeface="+mn-lt"/>
                <a:ea typeface="+mn-ea"/>
                <a:cs typeface="+mn-cs"/>
              </a:rPr>
              <a:t>1. </a:t>
            </a:r>
            <a:r>
              <a:rPr lang="en-US" dirty="0" smtClean="0">
                <a:effectLst/>
              </a:rPr>
              <a:t>Select the rules to be modified in one of the following ways:</a:t>
            </a:r>
          </a:p>
          <a:p>
            <a:pPr marL="342900" lvl="2" indent="0">
              <a:buNone/>
            </a:pPr>
            <a:r>
              <a:rPr lang="en-US" sz="1000" kern="1200" dirty="0" smtClean="0">
                <a:solidFill>
                  <a:schemeClr val="tx1"/>
                </a:solidFill>
                <a:effectLst/>
                <a:latin typeface="+mn-lt"/>
                <a:ea typeface="+mn-ea"/>
                <a:cs typeface="+mn-cs"/>
              </a:rPr>
              <a:t>a. </a:t>
            </a:r>
            <a:r>
              <a:rPr lang="en-US" dirty="0" smtClean="0">
                <a:effectLst/>
              </a:rPr>
              <a:t>Create a list of the rules to be changed using the filters available in the </a:t>
            </a:r>
            <a:r>
              <a:rPr lang="en-US" i="1" dirty="0" smtClean="0">
                <a:effectLst/>
              </a:rPr>
              <a:t>Filters/Tagging</a:t>
            </a:r>
            <a:r>
              <a:rPr lang="en-US" dirty="0" smtClean="0">
                <a:effectLst/>
              </a:rPr>
              <a:t> pane.</a:t>
            </a:r>
          </a:p>
          <a:p>
            <a:pPr marL="342900" lvl="2" indent="0">
              <a:buNone/>
            </a:pPr>
            <a:r>
              <a:rPr lang="en-US" sz="1000" kern="1200" dirty="0" smtClean="0">
                <a:solidFill>
                  <a:schemeClr val="tx1"/>
                </a:solidFill>
                <a:effectLst/>
                <a:latin typeface="+mn-lt"/>
                <a:ea typeface="+mn-ea"/>
                <a:cs typeface="+mn-cs"/>
              </a:rPr>
              <a:t>b. </a:t>
            </a:r>
            <a:r>
              <a:rPr lang="en-US" dirty="0" smtClean="0">
                <a:effectLst/>
              </a:rPr>
              <a:t>Highlight the rules to be changed using the </a:t>
            </a:r>
            <a:r>
              <a:rPr lang="en-US" i="1" dirty="0" smtClean="0">
                <a:effectLst/>
              </a:rPr>
              <a:t>Shift</a:t>
            </a:r>
            <a:r>
              <a:rPr lang="en-US" dirty="0" smtClean="0">
                <a:effectLst/>
              </a:rPr>
              <a:t> and </a:t>
            </a:r>
            <a:r>
              <a:rPr lang="en-US" i="1" dirty="0" smtClean="0">
                <a:effectLst/>
              </a:rPr>
              <a:t>Ctrl</a:t>
            </a:r>
            <a:r>
              <a:rPr lang="en-US" dirty="0" smtClean="0">
                <a:effectLst/>
              </a:rPr>
              <a:t> keys to select multiple rules.</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on the header in the column whose setting you wish to change or click on the current setting for one of the highlighted rules in the column to be changed.</a:t>
            </a:r>
          </a:p>
          <a:p>
            <a:pPr marL="228600" lvl="1" indent="0">
              <a:buNone/>
            </a:pPr>
            <a:r>
              <a:rPr lang="en-US" sz="1000" kern="1200" dirty="0" smtClean="0">
                <a:solidFill>
                  <a:schemeClr val="tx1"/>
                </a:solidFill>
                <a:effectLst/>
                <a:latin typeface="+mn-lt"/>
                <a:ea typeface="+mn-ea"/>
                <a:cs typeface="+mn-cs"/>
              </a:rPr>
              <a:t>3. </a:t>
            </a:r>
            <a:r>
              <a:rPr lang="en-US" dirty="0" smtClean="0">
                <a:effectLst/>
              </a:rPr>
              <a:t>Select the new setting from the drop-down list. The </a:t>
            </a:r>
            <a:r>
              <a:rPr lang="en-US" i="1" dirty="0" smtClean="0">
                <a:effectLst/>
              </a:rPr>
              <a:t>Change Action</a:t>
            </a:r>
            <a:r>
              <a:rPr lang="en-US" dirty="0" smtClean="0">
                <a:effectLst/>
              </a:rPr>
              <a:t> dialog will open. </a:t>
            </a:r>
          </a:p>
          <a:p>
            <a:pPr marL="228600" lvl="1" indent="0">
              <a:buNone/>
            </a:pPr>
            <a:r>
              <a:rPr lang="en-US" sz="1000" kern="1200" dirty="0" smtClean="0">
                <a:solidFill>
                  <a:schemeClr val="tx1"/>
                </a:solidFill>
                <a:effectLst/>
                <a:latin typeface="+mn-lt"/>
                <a:ea typeface="+mn-ea"/>
                <a:cs typeface="+mn-cs"/>
              </a:rPr>
              <a:t>4. </a:t>
            </a:r>
            <a:r>
              <a:rPr lang="en-US" dirty="0" smtClean="0">
                <a:effectLst/>
              </a:rPr>
              <a:t>Select one of the two options on this dialog. If you have highlighted the rules to be changed, click on </a:t>
            </a:r>
            <a:r>
              <a:rPr lang="en-US" i="1" dirty="0" smtClean="0">
                <a:effectLst/>
              </a:rPr>
              <a:t>Apply only to the selected rules</a:t>
            </a:r>
            <a:r>
              <a:rPr lang="en-US" dirty="0" smtClean="0">
                <a:effectLst/>
              </a:rPr>
              <a:t>. If you set up filters so that this list contains only those rules whose action you want to change, click on </a:t>
            </a:r>
            <a:r>
              <a:rPr lang="en-US" i="1" dirty="0" smtClean="0">
                <a:effectLst/>
              </a:rPr>
              <a:t>Apply to the entire filtered set for this rule type</a:t>
            </a:r>
            <a:r>
              <a:rPr lang="en-US" dirty="0" smtClean="0">
                <a:effectLst/>
              </a:rPr>
              <a:t>. </a:t>
            </a:r>
          </a:p>
          <a:p>
            <a:pPr marL="228600" lvl="1" indent="0">
              <a:buNone/>
            </a:pPr>
            <a:r>
              <a:rPr lang="en-US" sz="1000" kern="1200" dirty="0" smtClean="0">
                <a:solidFill>
                  <a:schemeClr val="tx1"/>
                </a:solidFill>
                <a:effectLst/>
                <a:latin typeface="+mn-lt"/>
                <a:ea typeface="+mn-ea"/>
                <a:cs typeface="+mn-cs"/>
              </a:rPr>
              <a:t>5. </a:t>
            </a:r>
            <a:r>
              <a:rPr lang="en-US" dirty="0" smtClean="0">
                <a:effectLst/>
              </a:rPr>
              <a:t>Click </a:t>
            </a:r>
            <a:r>
              <a:rPr lang="en-US" i="1" dirty="0" smtClean="0">
                <a:effectLst/>
              </a:rPr>
              <a:t>OK</a:t>
            </a:r>
            <a:r>
              <a:rPr lang="en-US" dirty="0" smtClean="0">
                <a:effectLst/>
              </a:rPr>
              <a:t>. The setting will be changed.</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790553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Action</a:t>
            </a:r>
          </a:p>
          <a:p>
            <a:r>
              <a:rPr lang="en-US" dirty="0" smtClean="0"/>
              <a:t>Each rule’s usage is defined by a specified action. This action can be changed and set by clicking on the rule’s action in the Policy Editor and selecting the desired action from the drop-down menu. The available actions vary based on the type of rule selected. The possible actions are: Inherit parent value; Block inheritance above this point; Pass; Alert; Block; Alert, Block; Enabled; Disabled; Alert, Block, Reset; False positives; sdrop; reject; drop; alert-sdrop; alert-drop; alert-reject; emergency; critical; failure; error; warning; stop; infected; denied; quarantine-fail; move-fail; remove-fail; clean-fail; quarantine; move; remove; clean; modify; add; untrusted; trusted; continue; restart; start; success; health; notice; informational; debug.</a:t>
            </a:r>
          </a:p>
          <a:p>
            <a:endParaRPr lang="en-US" dirty="0" smtClean="0"/>
          </a:p>
          <a:p>
            <a:r>
              <a:rPr lang="en-US" b="1" dirty="0" smtClean="0"/>
              <a:t>Severity</a:t>
            </a:r>
          </a:p>
          <a:p>
            <a:r>
              <a:rPr lang="en-US" dirty="0" smtClean="0"/>
              <a:t>Severity allows you to define the rule portion of the event severity when the rule is triggered. Severity is based on 1 to 100 value with 100 being the most severe. To change the severity of a rule, click on the rule’s current severity number and select Custom severity value. The Edit Severity dialog will open. Move the arrow indicator to the desired position. Once you have selected the desired severity level, click OK. </a:t>
            </a:r>
          </a:p>
          <a:p>
            <a:endParaRPr lang="en-US" dirty="0" smtClean="0"/>
          </a:p>
          <a:p>
            <a:r>
              <a:rPr lang="en-US" b="1" dirty="0" smtClean="0"/>
              <a:t>Blacklist</a:t>
            </a:r>
          </a:p>
          <a:p>
            <a:r>
              <a:rPr lang="en-US" dirty="0" smtClean="0"/>
              <a:t>Blacklisting allows you to have a blacklist entry auto created on a per rule basis when the rule is triggered on the device. To turn blacklisting on, select the rule you wish to change and click on the setting in the Blacklist column. A popup menu appears, which allows you to click on the desired operation. You can choose to blacklist only the IP address or the IP address and port. </a:t>
            </a:r>
          </a:p>
          <a:p>
            <a:endParaRPr lang="en-US" dirty="0" smtClean="0"/>
          </a:p>
          <a:p>
            <a:r>
              <a:rPr lang="en-US" i="1" dirty="0" smtClean="0"/>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10481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b="1" dirty="0"/>
              <a:t>Aggregation</a:t>
            </a:r>
          </a:p>
          <a:p>
            <a:r>
              <a:rPr lang="en-US" dirty="0"/>
              <a:t>This column allows per rule aggregation for events that are created when a rule is triggered. Aggregation can be turned on or off by selecting a rule, clicking on the current setting in the Aggregation column, and selecting on or off. The aggregation settings defined on the Event Aggregation dialogs will only apply to those rules that are set to "on" in the Policy Editor. </a:t>
            </a:r>
          </a:p>
          <a:p>
            <a:endParaRPr lang="en-US" dirty="0"/>
          </a:p>
          <a:p>
            <a:r>
              <a:rPr lang="en-US" b="1" dirty="0"/>
              <a:t>Copy Packet</a:t>
            </a:r>
          </a:p>
          <a:p>
            <a:r>
              <a:rPr lang="en-US" dirty="0"/>
              <a:t>Copy packet allows you to copy packet data to the ESM. This is useful in the event of lost communication. If there is a copy of the packet data, you would be able to access the information by retrieving the copy. By default, the setting is turned to Off. To turn on the copy packet setting, select the rule you wish to change and click on the current Copy Packet setting for that rule. Select On from the drop-down menu. Note that inheritance still applies to this setting. </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25698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Many rules use variables. A variable is a global setting or a placeholder for user or site specific information. Variables are used to make rules behave in a specific way, which may vary from device to device. The ESMI has many pre-set variables, but also provides you with ability to add custom variables. When adding a rule, these variables will appear as options in the drop-down list for the field type selected in the Type field on the New Variable dialog.</a:t>
            </a:r>
          </a:p>
          <a:p>
            <a:endParaRPr lang="en-US" dirty="0" smtClean="0"/>
          </a:p>
          <a:p>
            <a:r>
              <a:rPr lang="en-US" dirty="0" smtClean="0"/>
              <a:t>Each variable has a default value, but some variable’s values should be set corresponding to the environment of each specific device. No spaces are allowed when entering a variable name. If a space is necessary, use the “_” (underscore) symbol. In order to maximize the effectiveness of a device, it is particularly important to set the HOME_NET variable to the home network being protected by the specific device.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56260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881224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769652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71040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83764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a:buFont typeface="Arial"/>
              <a:buNone/>
            </a:pPr>
            <a:r>
              <a:rPr lang="en-US" i="0" dirty="0" smtClean="0"/>
              <a:t>Switching back and forth between the tabs will cause changes made in one to be reflected in the other. </a:t>
            </a:r>
          </a:p>
          <a:p>
            <a:pPr marL="285750" indent="-285750">
              <a:buFont typeface="Arial"/>
              <a:buChar char="•"/>
            </a:pPr>
            <a:endParaRPr lang="en-US" i="0" dirty="0" smtClean="0"/>
          </a:p>
          <a:p>
            <a:pPr marL="285750" indent="-285750">
              <a:buFont typeface="Arial"/>
              <a:buChar char="•"/>
            </a:pPr>
            <a:r>
              <a:rPr lang="en-US" i="0" dirty="0" smtClean="0"/>
              <a:t>The Basic tab shows the default action for the rule. You can add tags to define the categories to which the rule belongs by clicking on Select. In addition, you can change the value of each of the rule options by clicking on the value in the Value column and typing in or selecting a new value.</a:t>
            </a:r>
          </a:p>
          <a:p>
            <a:pPr marL="285750" indent="-285750">
              <a:buFont typeface="Arial"/>
              <a:buChar char="•"/>
            </a:pPr>
            <a:endParaRPr lang="en-US" i="0" dirty="0" smtClean="0"/>
          </a:p>
          <a:p>
            <a:pPr marL="285750" indent="-285750">
              <a:buFont typeface="Arial"/>
              <a:buChar char="•"/>
            </a:pPr>
            <a:r>
              <a:rPr lang="en-US" i="0" dirty="0" smtClean="0"/>
              <a:t>The </a:t>
            </a:r>
            <a:r>
              <a:rPr lang="en-US" i="0" dirty="0" smtClean="0">
                <a:effectLst/>
              </a:rPr>
              <a:t>Advanced</a:t>
            </a:r>
            <a:r>
              <a:rPr lang="en-US" i="0" dirty="0" smtClean="0"/>
              <a:t> tab allows you to modify the new rule by editing the text of the rule directly. The rule is kept in standard Snort format for ease of use.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05387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access the preprocessors:</a:t>
            </a:r>
          </a:p>
          <a:p>
            <a:pPr marL="228600" lvl="1" indent="0">
              <a:buNone/>
            </a:pPr>
            <a:r>
              <a:rPr lang="en-US" sz="1000" kern="1200" dirty="0" smtClean="0">
                <a:solidFill>
                  <a:schemeClr val="tx1"/>
                </a:solidFill>
                <a:effectLst/>
                <a:latin typeface="+mn-lt"/>
                <a:ea typeface="+mn-ea"/>
                <a:cs typeface="+mn-cs"/>
              </a:rPr>
              <a:t>1.</a:t>
            </a:r>
            <a:r>
              <a:rPr lang="en-US" dirty="0" smtClean="0">
                <a:effectLst/>
              </a:rPr>
              <a:t>Click on the </a:t>
            </a:r>
            <a:r>
              <a:rPr lang="en-US" i="1" dirty="0" smtClean="0">
                <a:effectLst/>
              </a:rPr>
              <a:t>Policy Editor</a:t>
            </a:r>
            <a:r>
              <a:rPr lang="en-US" dirty="0" smtClean="0">
                <a:effectLst/>
              </a:rPr>
              <a:t> icon on the </a:t>
            </a:r>
            <a:r>
              <a:rPr lang="en-US" i="1" dirty="0" smtClean="0">
                <a:effectLst/>
              </a:rPr>
              <a:t>Actions Toolbar</a:t>
            </a:r>
            <a:r>
              <a:rPr lang="en-US" dirty="0" smtClean="0">
                <a:effectLst/>
              </a:rPr>
              <a:t>. The </a:t>
            </a:r>
            <a:r>
              <a:rPr lang="en-US" i="1" dirty="0" smtClean="0">
                <a:effectLst/>
              </a:rPr>
              <a:t>Policy Editor</a:t>
            </a:r>
            <a:r>
              <a:rPr lang="en-US" dirty="0" smtClean="0">
                <a:effectLst/>
              </a:rPr>
              <a:t> opens.</a:t>
            </a:r>
          </a:p>
          <a:p>
            <a:pPr marL="228600" lvl="1" indent="0">
              <a:buNone/>
            </a:pPr>
            <a:r>
              <a:rPr lang="en-US" sz="1000" kern="1200" dirty="0" smtClean="0">
                <a:solidFill>
                  <a:schemeClr val="tx1"/>
                </a:solidFill>
                <a:effectLst/>
                <a:latin typeface="+mn-lt"/>
                <a:ea typeface="+mn-ea"/>
                <a:cs typeface="+mn-cs"/>
              </a:rPr>
              <a:t>2.</a:t>
            </a:r>
            <a:r>
              <a:rPr lang="en-US" dirty="0" smtClean="0">
                <a:effectLst/>
              </a:rPr>
              <a:t>In the </a:t>
            </a:r>
            <a:r>
              <a:rPr lang="en-US" i="1" dirty="0" smtClean="0">
                <a:effectLst/>
              </a:rPr>
              <a:t>Rule Types</a:t>
            </a:r>
            <a:r>
              <a:rPr lang="en-US" dirty="0" smtClean="0">
                <a:effectLst/>
              </a:rPr>
              <a:t> pane, click on Nitro IPS. </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a:t>
            </a:r>
            <a:r>
              <a:rPr lang="en-US" i="1" dirty="0" smtClean="0">
                <a:effectLst/>
              </a:rPr>
              <a:t>Preprocessor</a:t>
            </a:r>
            <a:r>
              <a:rPr lang="en-US" dirty="0" smtClean="0">
                <a:effectLst/>
              </a:rPr>
              <a:t>. A list of the preprocessors will appear in the </a:t>
            </a:r>
            <a:r>
              <a:rPr lang="en-US" i="1" dirty="0" smtClean="0">
                <a:effectLst/>
              </a:rPr>
              <a:t>Preprocessor Rules </a:t>
            </a:r>
            <a:r>
              <a:rPr lang="en-US" dirty="0" smtClean="0">
                <a:effectLst/>
              </a:rPr>
              <a:t>pane.</a:t>
            </a:r>
          </a:p>
          <a:p>
            <a:pPr lvl="1"/>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324414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r>
              <a:rPr lang="en-US" dirty="0" smtClean="0"/>
              <a:t>The </a:t>
            </a:r>
            <a:r>
              <a:rPr lang="en-US" sz="1000" b="0" i="0" u="none" strike="noStrike" kern="1200" dirty="0" smtClean="0">
                <a:solidFill>
                  <a:schemeClr val="tx1"/>
                </a:solidFill>
                <a:effectLst/>
                <a:latin typeface="+mn-lt"/>
                <a:ea typeface="+mn-ea"/>
                <a:cs typeface="+mn-cs"/>
              </a:rPr>
              <a:t>RPC</a:t>
            </a:r>
            <a:r>
              <a:rPr lang="en-US" dirty="0" smtClean="0"/>
              <a:t> Normalization preprocessor will normalize </a:t>
            </a:r>
            <a:r>
              <a:rPr lang="en-US" sz="1000" b="0" i="0" u="none" strike="noStrike" kern="1200" dirty="0" smtClean="0">
                <a:solidFill>
                  <a:schemeClr val="tx1"/>
                </a:solidFill>
                <a:effectLst/>
                <a:latin typeface="+mn-lt"/>
                <a:ea typeface="+mn-ea"/>
                <a:cs typeface="+mn-cs"/>
              </a:rPr>
              <a:t>RPC</a:t>
            </a:r>
            <a:r>
              <a:rPr lang="en-US" dirty="0" smtClean="0"/>
              <a:t> protocol-specific traffic into a uniform way for detection purposes only. This preprocessor can prevent </a:t>
            </a:r>
            <a:r>
              <a:rPr lang="en-US" sz="1000" b="0" i="0" u="none" strike="noStrike" kern="1200" dirty="0" smtClean="0">
                <a:solidFill>
                  <a:schemeClr val="tx1"/>
                </a:solidFill>
                <a:effectLst/>
                <a:latin typeface="+mn-lt"/>
                <a:ea typeface="+mn-ea"/>
                <a:cs typeface="+mn-cs"/>
              </a:rPr>
              <a:t>RPC</a:t>
            </a:r>
            <a:r>
              <a:rPr lang="en-US" dirty="0" smtClean="0"/>
              <a:t> fragmentation-related attacks from bypassing the </a:t>
            </a:r>
            <a:r>
              <a:rPr lang="en-US" sz="1000" b="0" i="0" u="none" strike="noStrike" kern="1200" dirty="0" smtClean="0">
                <a:solidFill>
                  <a:schemeClr val="tx1"/>
                </a:solidFill>
                <a:effectLst/>
                <a:latin typeface="+mn-lt"/>
                <a:ea typeface="+mn-ea"/>
                <a:cs typeface="+mn-cs"/>
              </a:rPr>
              <a:t>Nitro IPS</a:t>
            </a:r>
            <a:r>
              <a:rPr lang="en-US" dirty="0" smtClean="0"/>
              <a:t>.</a:t>
            </a:r>
          </a:p>
          <a:p>
            <a:endParaRPr lang="en-US" dirty="0" smtClean="0"/>
          </a:p>
          <a:p>
            <a:r>
              <a:rPr lang="en-US" dirty="0" smtClean="0"/>
              <a:t>Port scan Detection</a:t>
            </a:r>
            <a:r>
              <a:rPr lang="en-US" baseline="0" dirty="0" smtClean="0"/>
              <a:t> - </a:t>
            </a:r>
            <a:r>
              <a:rPr lang="en-US" dirty="0" smtClean="0"/>
              <a:t>By enabling the Port scan detection preprocessor, it will generate an event if it detects a Port scan on the devices on the trusted side of your network.</a:t>
            </a:r>
            <a:r>
              <a:rPr lang="en-US" baseline="0" dirty="0" smtClean="0"/>
              <a:t> </a:t>
            </a:r>
            <a:r>
              <a:rPr lang="en-US" dirty="0" smtClean="0"/>
              <a:t>Once you have correctly set the HOME_NET variable, you should modify the variable SFPORTSCAN_PARMS (</a:t>
            </a:r>
            <a:r>
              <a:rPr lang="en-US" i="1" dirty="0" smtClean="0">
                <a:effectLst/>
              </a:rPr>
              <a:t>Variables &gt; preprocessor</a:t>
            </a:r>
            <a:r>
              <a:rPr lang="en-US" dirty="0" smtClean="0"/>
              <a:t>) to read:</a:t>
            </a:r>
          </a:p>
          <a:p>
            <a:pPr marL="342900" lvl="2" indent="0">
              <a:buNone/>
            </a:pPr>
            <a:r>
              <a:rPr lang="en-US" i="1" dirty="0" smtClean="0">
                <a:effectLst/>
              </a:rPr>
              <a:t>proto { all } scan_type { all } sense_level { medium } ignore_scanners { $HOME_NET }</a:t>
            </a:r>
            <a:endParaRPr lang="en-US" dirty="0" smtClean="0"/>
          </a:p>
          <a:p>
            <a:pPr marL="342900" lvl="2" indent="0">
              <a:buNone/>
            </a:pPr>
            <a:r>
              <a:rPr lang="en-US" b="0" dirty="0" smtClean="0">
                <a:effectLst/>
              </a:rPr>
              <a:t>HOME_NET cannot be set to “any” for ignore_scanners to work properly.</a:t>
            </a:r>
          </a:p>
          <a:p>
            <a:pPr marL="342900" lvl="2" indent="0">
              <a:buNone/>
            </a:pPr>
            <a:endParaRPr lang="en-US" dirty="0" smtClean="0"/>
          </a:p>
          <a:p>
            <a:r>
              <a:rPr lang="en-US" dirty="0" smtClean="0"/>
              <a:t>This is added to the sfportscan variable to eliminate what the </a:t>
            </a:r>
            <a:r>
              <a:rPr lang="en-US" sz="1000" b="0" i="0" u="none" strike="noStrike" kern="1200" dirty="0" smtClean="0">
                <a:solidFill>
                  <a:schemeClr val="tx1"/>
                </a:solidFill>
                <a:effectLst/>
                <a:latin typeface="+mn-lt"/>
                <a:ea typeface="+mn-ea"/>
                <a:cs typeface="+mn-cs"/>
              </a:rPr>
              <a:t>Nitro IPS</a:t>
            </a:r>
            <a:r>
              <a:rPr lang="en-US" dirty="0" smtClean="0"/>
              <a:t> recognizes are port scans from the HOME_NET. Networks that place the </a:t>
            </a:r>
            <a:r>
              <a:rPr lang="en-US" sz="1000" b="0" i="0" u="none" strike="noStrike" kern="1200" dirty="0" smtClean="0">
                <a:solidFill>
                  <a:schemeClr val="tx1"/>
                </a:solidFill>
                <a:effectLst/>
                <a:latin typeface="+mn-lt"/>
                <a:ea typeface="+mn-ea"/>
                <a:cs typeface="+mn-cs"/>
              </a:rPr>
              <a:t>Nitro IPS</a:t>
            </a:r>
            <a:r>
              <a:rPr lang="en-US" dirty="0" smtClean="0"/>
              <a:t> or </a:t>
            </a:r>
            <a:r>
              <a:rPr lang="en-US" sz="1000" b="0" i="0" u="none" strike="noStrike" kern="1200" dirty="0" smtClean="0">
                <a:solidFill>
                  <a:schemeClr val="tx1"/>
                </a:solidFill>
                <a:effectLst/>
                <a:latin typeface="+mn-lt"/>
                <a:ea typeface="+mn-ea"/>
                <a:cs typeface="+mn-cs"/>
              </a:rPr>
              <a:t>IDS</a:t>
            </a:r>
            <a:r>
              <a:rPr lang="en-US" dirty="0" smtClean="0"/>
              <a:t> near a router or firewall that does Network Address Translation (NAT) will appear to be port scanning to the </a:t>
            </a:r>
            <a:r>
              <a:rPr lang="en-US" sz="1000" b="0" i="0" u="none" strike="noStrike" kern="1200" dirty="0" smtClean="0">
                <a:solidFill>
                  <a:schemeClr val="tx1"/>
                </a:solidFill>
                <a:effectLst/>
                <a:latin typeface="+mn-lt"/>
                <a:ea typeface="+mn-ea"/>
                <a:cs typeface="+mn-cs"/>
              </a:rPr>
              <a:t>McAfee</a:t>
            </a:r>
            <a:r>
              <a:rPr lang="en-US" sz="1000" b="0" i="0" u="none" strike="noStrike" kern="1200" baseline="0" dirty="0" smtClean="0">
                <a:solidFill>
                  <a:schemeClr val="tx1"/>
                </a:solidFill>
                <a:effectLst/>
                <a:latin typeface="+mn-lt"/>
                <a:ea typeface="+mn-ea"/>
                <a:cs typeface="+mn-cs"/>
              </a:rPr>
              <a:t> </a:t>
            </a:r>
            <a:r>
              <a:rPr lang="en-US" sz="1000" b="0" i="0" u="none" strike="noStrike" kern="1200" dirty="0" smtClean="0">
                <a:solidFill>
                  <a:schemeClr val="tx1"/>
                </a:solidFill>
                <a:effectLst/>
                <a:latin typeface="+mn-lt"/>
                <a:ea typeface="+mn-ea"/>
                <a:cs typeface="+mn-cs"/>
              </a:rPr>
              <a:t>IPS</a:t>
            </a:r>
            <a:r>
              <a:rPr lang="en-US" dirty="0" smtClean="0"/>
              <a:t>. Modifying the variable reduces what looks like false positive events.</a:t>
            </a:r>
          </a:p>
          <a:p>
            <a:endParaRPr lang="en-US" dirty="0" smtClean="0"/>
          </a:p>
          <a:p>
            <a:r>
              <a:rPr lang="en-US" dirty="0" smtClean="0"/>
              <a:t>When serving web (</a:t>
            </a:r>
            <a:r>
              <a:rPr lang="en-US" sz="1000" b="0" i="0" u="none" strike="noStrike" kern="1200" dirty="0" smtClean="0">
                <a:solidFill>
                  <a:schemeClr val="tx1"/>
                </a:solidFill>
                <a:effectLst/>
                <a:latin typeface="+mn-lt"/>
                <a:ea typeface="+mn-ea"/>
                <a:cs typeface="+mn-cs"/>
              </a:rPr>
              <a:t>HTTP</a:t>
            </a:r>
            <a:r>
              <a:rPr lang="en-US" dirty="0" smtClean="0"/>
              <a:t>) content, many web servers accept requests from web browsers indicating that the web content can be compressed before it is sent. While this saves network bandwidth, compressed web pages cannot be analyzed by a device. The ZipZap preprocessor will cause the web server to return this data in a raw, uncompressed and analyzable format. It should be noted that enabling this preprocessor will increase the amount of bandwidth used by web traffic</a:t>
            </a:r>
          </a:p>
          <a:p>
            <a:endParaRPr lang="en-US" dirty="0" smtClean="0"/>
          </a:p>
          <a:p>
            <a:r>
              <a:rPr lang="en-US" dirty="0" smtClean="0"/>
              <a:t>Target-based IP Defragmenter </a:t>
            </a:r>
            <a:r>
              <a:rPr lang="en-US" baseline="0" dirty="0" smtClean="0"/>
              <a:t>- </a:t>
            </a:r>
            <a:r>
              <a:rPr lang="en-US" dirty="0" smtClean="0"/>
              <a:t>A target-based preprocessor system models the actual targets on the network instead of merely modeling the protocols and looking for attacks within them. It uses the sfxhash data structure and linked lists for data handling internally, allowing it to have predictable and deterministic performance in any environment, which should aid in managing heavily fragmented environments.</a:t>
            </a:r>
          </a:p>
          <a:p>
            <a:r>
              <a:rPr lang="en-US" i="1" dirty="0" smtClean="0"/>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70057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dirty="0"/>
              <a:t>The Web Request Normalization preprocessor will normalize web requests into a uniform way for detection purposes only. It is always enabled; however, you are not allowed to make changes. There are two types of Web Request Normalization preprocessors, one for use with versions up to 8.2.x and the other for 8.3.0 and up.  This preprocessor will catch attacks among the following:</a:t>
            </a:r>
          </a:p>
          <a:p>
            <a:pPr lvl="2"/>
            <a:r>
              <a:rPr lang="en-US" dirty="0"/>
              <a:t>Web directory traversal attacks (http://something.com/./attack.cmd)</a:t>
            </a:r>
          </a:p>
          <a:p>
            <a:pPr lvl="2"/>
            <a:r>
              <a:rPr lang="en-US" dirty="0"/>
              <a:t>Double-encoded strings (http://something.com/%25%32%35%25%33%32%25%33%30attack.cmd)</a:t>
            </a:r>
          </a:p>
          <a:p>
            <a:pPr lvl="2"/>
            <a:r>
              <a:rPr lang="en-US" dirty="0"/>
              <a:t>Unicode normalization</a:t>
            </a:r>
          </a:p>
          <a:p>
            <a:pPr lvl="2"/>
            <a:r>
              <a:rPr lang="en-US" dirty="0"/>
              <a:t>Invalid characters in a web request </a:t>
            </a:r>
            <a:r>
              <a:rPr lang="en-US" dirty="0" smtClean="0"/>
              <a:t>URL</a:t>
            </a:r>
            <a:endParaRPr lang="en-US" dirty="0"/>
          </a:p>
          <a:p>
            <a:endParaRPr lang="en-US" dirty="0"/>
          </a:p>
          <a:p>
            <a:r>
              <a:rPr lang="en-US" dirty="0"/>
              <a:t>Target-based TCP Reassembly and TCP/UDP Session Tracking - This preprocessor tracks sessions. It is a Stream5 preprocessor so the rule flow and flowbits keywords are usable with TCP as well as UDP traffic.</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920717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dirty="0" smtClean="0"/>
              <a:t>The BASE filter (in the Filters/Tagging pane) provides protection against known intrusions that may be damaging to a system or its data. The same is true for the MALWARE and VIRUS filters. Other filters such as POLICY and MULTIMEDIA inhibit or alert on network activities associated with user-defined network usage specifications and are not associated with potentially dangerous network intrusions. </a:t>
            </a:r>
          </a:p>
          <a:p>
            <a:endParaRPr lang="en-US" sz="1000" dirty="0" smtClean="0"/>
          </a:p>
          <a:p>
            <a:r>
              <a:rPr lang="en-US" sz="1000" dirty="0" smtClean="0"/>
              <a:t>General filter group types are as follows:</a:t>
            </a:r>
          </a:p>
          <a:p>
            <a:pPr lvl="1"/>
            <a:r>
              <a:rPr lang="en-US" sz="1000" dirty="0" smtClean="0"/>
              <a:t>Protective rules (BASE, MALWARE, PERIMETER, VIRUS)</a:t>
            </a:r>
          </a:p>
          <a:p>
            <a:pPr lvl="1"/>
            <a:r>
              <a:rPr lang="en-US" sz="1000" dirty="0" smtClean="0"/>
              <a:t>Policy rules (CHAT, MULTIMEDIA, PEERTOPEER, POLICY, SECURE APPLICATION GATEWAY).</a:t>
            </a:r>
          </a:p>
          <a:p>
            <a:pPr marL="228600" lvl="1" indent="0">
              <a:buNone/>
            </a:pPr>
            <a:endParaRPr lang="en-US" sz="1000" dirty="0" smtClean="0"/>
          </a:p>
          <a:p>
            <a:r>
              <a:rPr lang="en-US" b="1" dirty="0" smtClean="0"/>
              <a:t>Adding a Custom Deep Packet Inspection Rule</a:t>
            </a:r>
          </a:p>
          <a:p>
            <a:r>
              <a:rPr lang="en-US" sz="1000" kern="1200" dirty="0" smtClean="0">
                <a:solidFill>
                  <a:schemeClr val="tx1"/>
                </a:solidFill>
                <a:effectLst/>
                <a:latin typeface="+mn-lt"/>
                <a:ea typeface="+mn-ea"/>
                <a:cs typeface="+mn-cs"/>
              </a:rPr>
              <a:t>1.</a:t>
            </a:r>
            <a:r>
              <a:rPr lang="en-US" dirty="0" smtClean="0">
                <a:effectLst/>
              </a:rPr>
              <a:t>Access the </a:t>
            </a:r>
            <a:r>
              <a:rPr lang="en-US" i="1" dirty="0" smtClean="0">
                <a:effectLst/>
              </a:rPr>
              <a:t>Policy Editor</a:t>
            </a:r>
            <a:r>
              <a:rPr lang="en-US" dirty="0" smtClean="0">
                <a:effectLst/>
              </a:rPr>
              <a:t> by clicking on the </a:t>
            </a:r>
            <a:r>
              <a:rPr lang="en-US" i="1" dirty="0" smtClean="0">
                <a:effectLst/>
              </a:rPr>
              <a:t>Policy Editor</a:t>
            </a:r>
            <a:r>
              <a:rPr lang="en-US" dirty="0" smtClean="0">
                <a:effectLst/>
              </a:rPr>
              <a:t> icon () in the </a:t>
            </a:r>
            <a:r>
              <a:rPr lang="en-US" i="1" dirty="0" smtClean="0">
                <a:effectLst/>
              </a:rPr>
              <a:t>Actions Toolbar</a:t>
            </a:r>
            <a:r>
              <a:rPr lang="en-US" dirty="0" smtClean="0">
                <a:effectLst/>
              </a:rPr>
              <a:t>.</a:t>
            </a:r>
          </a:p>
          <a:p>
            <a:r>
              <a:rPr lang="en-US" sz="1000" kern="1200" dirty="0" smtClean="0">
                <a:solidFill>
                  <a:schemeClr val="tx1"/>
                </a:solidFill>
                <a:effectLst/>
                <a:latin typeface="+mn-lt"/>
                <a:ea typeface="+mn-ea"/>
                <a:cs typeface="+mn-cs"/>
              </a:rPr>
              <a:t>2.</a:t>
            </a:r>
            <a:r>
              <a:rPr lang="en-US" dirty="0" smtClean="0">
                <a:effectLst/>
              </a:rPr>
              <a:t>In the </a:t>
            </a:r>
            <a:r>
              <a:rPr lang="en-US" i="1" dirty="0" smtClean="0">
                <a:effectLst/>
              </a:rPr>
              <a:t>Rule Types</a:t>
            </a:r>
            <a:r>
              <a:rPr lang="en-US" dirty="0" smtClean="0">
                <a:effectLst/>
              </a:rPr>
              <a:t> pane, click on the Nitro IPS expansion icon () and select </a:t>
            </a:r>
            <a:r>
              <a:rPr lang="en-US" i="1" dirty="0" smtClean="0">
                <a:effectLst/>
              </a:rPr>
              <a:t>Deep Packet Inspection Engine</a:t>
            </a:r>
            <a:r>
              <a:rPr lang="en-US" dirty="0" smtClean="0">
                <a:effectLst/>
              </a:rPr>
              <a:t>. </a:t>
            </a:r>
          </a:p>
          <a:p>
            <a:r>
              <a:rPr lang="en-US" sz="1000" kern="1200" dirty="0" smtClean="0">
                <a:solidFill>
                  <a:schemeClr val="tx1"/>
                </a:solidFill>
                <a:effectLst/>
                <a:latin typeface="+mn-lt"/>
                <a:ea typeface="+mn-ea"/>
                <a:cs typeface="+mn-cs"/>
              </a:rPr>
              <a:t>3.</a:t>
            </a:r>
            <a:r>
              <a:rPr lang="en-US" dirty="0" smtClean="0">
                <a:effectLst/>
              </a:rPr>
              <a:t>Click on </a:t>
            </a:r>
            <a:r>
              <a:rPr lang="en-US" i="1" dirty="0" smtClean="0">
                <a:effectLst/>
              </a:rPr>
              <a:t>New</a:t>
            </a:r>
            <a:r>
              <a:rPr lang="en-US" dirty="0" smtClean="0">
                <a:effectLst/>
              </a:rPr>
              <a:t> in the toolbar menu and select </a:t>
            </a:r>
            <a:r>
              <a:rPr lang="en-US" i="1" dirty="0" smtClean="0">
                <a:effectLst/>
              </a:rPr>
              <a:t>Deep Packet Inspection Rule</a:t>
            </a:r>
            <a:r>
              <a:rPr lang="en-US" dirty="0" smtClean="0">
                <a:effectLst/>
              </a:rPr>
              <a:t>. The </a:t>
            </a:r>
            <a:r>
              <a:rPr lang="en-US" i="1" dirty="0" smtClean="0">
                <a:effectLst/>
              </a:rPr>
              <a:t>Deep Packet Inspection Rule</a:t>
            </a:r>
            <a:r>
              <a:rPr lang="en-US" dirty="0" smtClean="0">
                <a:effectLst/>
              </a:rPr>
              <a:t> dialog will open.</a:t>
            </a:r>
          </a:p>
          <a:p>
            <a:r>
              <a:rPr lang="en-US" sz="1000" kern="1200" dirty="0" smtClean="0">
                <a:solidFill>
                  <a:schemeClr val="tx1"/>
                </a:solidFill>
                <a:effectLst/>
                <a:latin typeface="+mn-lt"/>
                <a:ea typeface="+mn-ea"/>
                <a:cs typeface="+mn-cs"/>
              </a:rPr>
              <a:t>4.</a:t>
            </a:r>
            <a:r>
              <a:rPr lang="en-US" dirty="0" smtClean="0">
                <a:effectLst/>
              </a:rPr>
              <a:t>Click </a:t>
            </a:r>
            <a:r>
              <a:rPr lang="en-US" i="1" dirty="0" smtClean="0">
                <a:effectLst/>
              </a:rPr>
              <a:t>OK </a:t>
            </a:r>
            <a:r>
              <a:rPr lang="en-US" dirty="0" smtClean="0">
                <a:effectLst/>
              </a:rPr>
              <a:t>to add the rule. The filters in the rule will be applied and the new rule will appear in the </a:t>
            </a:r>
            <a:r>
              <a:rPr lang="en-US" i="1" dirty="0" smtClean="0">
                <a:effectLst/>
              </a:rPr>
              <a:t>Rule Display</a:t>
            </a:r>
            <a:r>
              <a:rPr lang="en-US" dirty="0" smtClean="0">
                <a:effectLst/>
              </a:rPr>
              <a:t> pane. To clear the filter and go back to displaying all of the deep packet inspection rules, click on the orange filter icon () in the top right corner of the </a:t>
            </a:r>
            <a:r>
              <a:rPr lang="en-US" i="1" dirty="0" smtClean="0">
                <a:effectLst/>
              </a:rPr>
              <a:t>Rule</a:t>
            </a:r>
            <a:r>
              <a:rPr lang="en-US" dirty="0" smtClean="0">
                <a:effectLst/>
              </a:rPr>
              <a:t> </a:t>
            </a:r>
            <a:r>
              <a:rPr lang="en-US" i="1" dirty="0" smtClean="0">
                <a:effectLst/>
              </a:rPr>
              <a:t>Display</a:t>
            </a:r>
            <a:r>
              <a:rPr lang="en-US" dirty="0" smtClean="0">
                <a:effectLst/>
              </a:rPr>
              <a:t> pane.</a:t>
            </a:r>
          </a:p>
          <a:p>
            <a:r>
              <a:rPr lang="en-US" sz="1000" kern="1200" dirty="0" smtClean="0">
                <a:solidFill>
                  <a:schemeClr val="tx1"/>
                </a:solidFill>
                <a:effectLst/>
                <a:latin typeface="+mn-lt"/>
                <a:ea typeface="+mn-ea"/>
                <a:cs typeface="+mn-cs"/>
              </a:rPr>
              <a:t> </a:t>
            </a:r>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90296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view the internal rules section, follow the steps below.</a:t>
            </a:r>
          </a:p>
          <a:p>
            <a:r>
              <a:rPr lang="en-US" dirty="0" smtClean="0"/>
              <a:t>1.  In the System Navigation Tree, select the Nitro IPS or virtual device you wish to modify.</a:t>
            </a:r>
          </a:p>
          <a:p>
            <a:r>
              <a:rPr lang="en-US" dirty="0" smtClean="0"/>
              <a:t>2.</a:t>
            </a:r>
            <a:r>
              <a:rPr lang="en-US" baseline="0" dirty="0" smtClean="0"/>
              <a:t>  </a:t>
            </a:r>
            <a:r>
              <a:rPr lang="en-US" dirty="0" smtClean="0"/>
              <a:t>Click on the Policy Editor icon in the Actions Toolbar. The Policy Editor dialog appears.</a:t>
            </a:r>
          </a:p>
          <a:p>
            <a:r>
              <a:rPr lang="en-US" dirty="0" smtClean="0"/>
              <a:t>3.</a:t>
            </a:r>
            <a:r>
              <a:rPr lang="en-US" baseline="0" dirty="0" smtClean="0"/>
              <a:t>  </a:t>
            </a:r>
            <a:r>
              <a:rPr lang="en-US" dirty="0" smtClean="0"/>
              <a:t>Click on Internal in the Rule Types pane. The internal rules appear in the Rule Message list.</a:t>
            </a:r>
          </a:p>
          <a:p>
            <a:r>
              <a:rPr lang="en-US" dirty="0" smtClean="0"/>
              <a:t>4.</a:t>
            </a:r>
            <a:r>
              <a:rPr lang="en-US" baseline="0" dirty="0" smtClean="0"/>
              <a:t>  </a:t>
            </a:r>
            <a:r>
              <a:rPr lang="en-US" dirty="0" smtClean="0"/>
              <a:t>To change the status of the rule, click on the Enabled checkbox for the rule you want to change.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2492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24635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Data Source option in the Rule Types pane is only visible when a policy, data source, Advanced Syslog Parser, or Receiver is selected. It contains a description area which is located at the bottom of the dialog. This description area gives detailed information concerning the current rule you have selected and the description of that rule if one is defined.</a:t>
            </a:r>
          </a:p>
          <a:p>
            <a:endParaRPr lang="en-US" dirty="0" smtClean="0"/>
          </a:p>
          <a:p>
            <a:r>
              <a:rPr lang="en-US" dirty="0" smtClean="0"/>
              <a:t>All rules have a severity setting which dictates the priority associated with a rule. The priority impacts how the alerts generated for these rules are shown for reporting purposes.</a:t>
            </a:r>
            <a:endParaRPr lang="en-US" b="1" dirty="0" smtClean="0"/>
          </a:p>
          <a:p>
            <a:endParaRPr lang="en-US" b="1" dirty="0" smtClean="0"/>
          </a:p>
          <a:p>
            <a:r>
              <a:rPr lang="en-US" b="1" dirty="0" smtClean="0"/>
              <a:t>Editing Data Source Auto Learned Rules</a:t>
            </a:r>
          </a:p>
          <a:p>
            <a:pPr marL="228600" lvl="1" indent="0">
              <a:buNone/>
            </a:pPr>
            <a:r>
              <a:rPr lang="en-US" sz="1000" kern="1200" dirty="0" smtClean="0">
                <a:solidFill>
                  <a:schemeClr val="tx1"/>
                </a:solidFill>
                <a:effectLst/>
                <a:latin typeface="+mn-lt"/>
                <a:ea typeface="+mn-ea"/>
                <a:cs typeface="+mn-cs"/>
              </a:rPr>
              <a:t>1.  </a:t>
            </a:r>
            <a:r>
              <a:rPr lang="en-US" dirty="0" smtClean="0">
                <a:effectLst/>
              </a:rPr>
              <a:t>Access the </a:t>
            </a:r>
            <a:r>
              <a:rPr lang="en-US" i="1" dirty="0" smtClean="0">
                <a:effectLst/>
              </a:rPr>
              <a:t>Policy Editor</a:t>
            </a:r>
            <a:r>
              <a:rPr lang="en-US" dirty="0" smtClean="0">
                <a:effectLst/>
              </a:rPr>
              <a:t> by clicking on the </a:t>
            </a:r>
            <a:r>
              <a:rPr lang="en-US" i="1" dirty="0" smtClean="0">
                <a:effectLst/>
              </a:rPr>
              <a:t>Policy Editor</a:t>
            </a:r>
            <a:r>
              <a:rPr lang="en-US" dirty="0" smtClean="0">
                <a:effectLst/>
              </a:rPr>
              <a:t> icon in the </a:t>
            </a:r>
            <a:r>
              <a:rPr lang="en-US" i="1" dirty="0" smtClean="0">
                <a:effectLst/>
              </a:rPr>
              <a:t>Actions Toolbar</a:t>
            </a:r>
            <a:r>
              <a:rPr lang="en-US" dirty="0" smtClean="0">
                <a:effectLst/>
              </a:rPr>
              <a:t>.</a:t>
            </a:r>
          </a:p>
          <a:p>
            <a:pPr marL="228600" lvl="1" indent="0">
              <a:buNone/>
            </a:pPr>
            <a:r>
              <a:rPr lang="en-US" sz="1000" kern="1200" dirty="0" smtClean="0">
                <a:solidFill>
                  <a:schemeClr val="tx1"/>
                </a:solidFill>
                <a:effectLst/>
                <a:latin typeface="+mn-lt"/>
                <a:ea typeface="+mn-ea"/>
                <a:cs typeface="+mn-cs"/>
              </a:rPr>
              <a:t>2. </a:t>
            </a:r>
            <a:r>
              <a:rPr lang="en-US" dirty="0" smtClean="0">
                <a:effectLst/>
              </a:rPr>
              <a:t>In the </a:t>
            </a:r>
            <a:r>
              <a:rPr lang="en-US" i="1" dirty="0" smtClean="0">
                <a:effectLst/>
              </a:rPr>
              <a:t>Rule Types</a:t>
            </a:r>
            <a:r>
              <a:rPr lang="en-US" dirty="0" smtClean="0">
                <a:effectLst/>
              </a:rPr>
              <a:t> pane, click on the Receiver expansion icon and select </a:t>
            </a:r>
            <a:r>
              <a:rPr lang="en-US" i="1" dirty="0" smtClean="0">
                <a:effectLst/>
              </a:rPr>
              <a:t>Data Source</a:t>
            </a:r>
            <a:r>
              <a:rPr lang="en-US" dirty="0" smtClean="0">
                <a:effectLst/>
              </a:rPr>
              <a:t>. </a:t>
            </a:r>
          </a:p>
          <a:p>
            <a:pPr marL="228600" lvl="1" indent="0">
              <a:buNone/>
            </a:pPr>
            <a:r>
              <a:rPr lang="en-US" sz="1000" kern="1200" dirty="0" smtClean="0">
                <a:solidFill>
                  <a:schemeClr val="tx1"/>
                </a:solidFill>
                <a:effectLst/>
                <a:latin typeface="+mn-lt"/>
                <a:ea typeface="+mn-ea"/>
                <a:cs typeface="+mn-cs"/>
              </a:rPr>
              <a:t>3. </a:t>
            </a:r>
            <a:r>
              <a:rPr lang="en-US" dirty="0" smtClean="0">
                <a:effectLst/>
              </a:rPr>
              <a:t>Click on </a:t>
            </a:r>
            <a:r>
              <a:rPr lang="en-US" i="1" dirty="0" smtClean="0">
                <a:effectLst/>
              </a:rPr>
              <a:t>Edit</a:t>
            </a:r>
            <a:r>
              <a:rPr lang="en-US" dirty="0" smtClean="0">
                <a:effectLst/>
              </a:rPr>
              <a:t> in the toolbar menu and select </a:t>
            </a:r>
            <a:r>
              <a:rPr lang="en-US" i="1" dirty="0" smtClean="0">
                <a:effectLst/>
              </a:rPr>
              <a:t>Modify</a:t>
            </a:r>
            <a:r>
              <a:rPr lang="en-US" dirty="0" smtClean="0">
                <a:effectLst/>
              </a:rPr>
              <a:t>. The </a:t>
            </a:r>
            <a:r>
              <a:rPr lang="en-US" i="1" dirty="0" smtClean="0">
                <a:effectLst/>
              </a:rPr>
              <a:t>Modify Rule</a:t>
            </a:r>
            <a:r>
              <a:rPr lang="en-US" dirty="0" smtClean="0">
                <a:effectLst/>
              </a:rPr>
              <a:t> dialog appears.</a:t>
            </a:r>
          </a:p>
          <a:p>
            <a:pPr marL="228600" lvl="1" indent="0">
              <a:buNone/>
            </a:pPr>
            <a:r>
              <a:rPr lang="en-US" sz="1000" kern="1200" dirty="0" smtClean="0">
                <a:solidFill>
                  <a:schemeClr val="tx1"/>
                </a:solidFill>
                <a:effectLst/>
                <a:latin typeface="+mn-lt"/>
                <a:ea typeface="+mn-ea"/>
                <a:cs typeface="+mn-cs"/>
              </a:rPr>
              <a:t>4. </a:t>
            </a:r>
            <a:r>
              <a:rPr lang="en-US" dirty="0" smtClean="0">
                <a:effectLst/>
              </a:rPr>
              <a:t>Make the desired changes (modify the name, description, or Normalized ID.</a:t>
            </a:r>
          </a:p>
          <a:p>
            <a:pPr marL="228600" lvl="1" indent="0">
              <a:buNone/>
            </a:pPr>
            <a:r>
              <a:rPr lang="en-US" sz="1000" kern="1200" dirty="0" smtClean="0">
                <a:solidFill>
                  <a:schemeClr val="tx1"/>
                </a:solidFill>
                <a:effectLst/>
                <a:latin typeface="+mn-lt"/>
                <a:ea typeface="+mn-ea"/>
                <a:cs typeface="+mn-cs"/>
              </a:rPr>
              <a:t>5. </a:t>
            </a:r>
            <a:r>
              <a:rPr lang="en-US" dirty="0" smtClean="0">
                <a:effectLst/>
              </a:rPr>
              <a:t>Click </a:t>
            </a:r>
            <a:r>
              <a:rPr lang="en-US" i="1" dirty="0" smtClean="0">
                <a:effectLst/>
              </a:rPr>
              <a:t>OK</a:t>
            </a:r>
            <a:r>
              <a:rPr lang="en-US" dirty="0" smtClean="0">
                <a:effectLst/>
              </a:rPr>
              <a:t> to save the information.</a:t>
            </a:r>
          </a:p>
          <a:p>
            <a:endParaRPr lang="en-US" dirty="0" smtClean="0"/>
          </a:p>
          <a:p>
            <a:r>
              <a:rPr lang="en-US" b="1" dirty="0" smtClean="0"/>
              <a:t>Purging Auto-Learned Data Source Rules</a:t>
            </a:r>
          </a:p>
          <a:p>
            <a:pPr marL="228600" lvl="1" indent="0">
              <a:buNone/>
            </a:pPr>
            <a:r>
              <a:rPr lang="en-US" sz="1000" kern="1200" dirty="0" smtClean="0">
                <a:solidFill>
                  <a:schemeClr val="tx1"/>
                </a:solidFill>
                <a:effectLst/>
                <a:latin typeface="+mn-lt"/>
                <a:ea typeface="+mn-ea"/>
                <a:cs typeface="+mn-cs"/>
              </a:rPr>
              <a:t>1. </a:t>
            </a:r>
            <a:r>
              <a:rPr lang="en-US" dirty="0" smtClean="0">
                <a:effectLst/>
              </a:rPr>
              <a:t>Access the </a:t>
            </a:r>
            <a:r>
              <a:rPr lang="en-US" i="1" dirty="0" smtClean="0">
                <a:effectLst/>
              </a:rPr>
              <a:t>Policy Editor</a:t>
            </a:r>
            <a:r>
              <a:rPr lang="en-US" dirty="0" smtClean="0">
                <a:effectLst/>
              </a:rPr>
              <a:t> by clicking on the </a:t>
            </a:r>
            <a:r>
              <a:rPr lang="en-US" i="1" dirty="0" smtClean="0">
                <a:effectLst/>
              </a:rPr>
              <a:t>Policy Editor</a:t>
            </a:r>
            <a:r>
              <a:rPr lang="en-US" dirty="0" smtClean="0">
                <a:effectLst/>
              </a:rPr>
              <a:t> icon in the </a:t>
            </a:r>
            <a:r>
              <a:rPr lang="en-US" i="1" dirty="0" smtClean="0">
                <a:effectLst/>
              </a:rPr>
              <a:t>Actions Toolbar</a:t>
            </a:r>
            <a:r>
              <a:rPr lang="en-US" dirty="0" smtClean="0">
                <a:effectLst/>
              </a:rPr>
              <a:t>.</a:t>
            </a:r>
          </a:p>
          <a:p>
            <a:pPr marL="228600" lvl="1" indent="0">
              <a:buNone/>
            </a:pPr>
            <a:r>
              <a:rPr lang="en-US" sz="1000" kern="1200" dirty="0" smtClean="0">
                <a:solidFill>
                  <a:schemeClr val="tx1"/>
                </a:solidFill>
                <a:effectLst/>
                <a:latin typeface="+mn-lt"/>
                <a:ea typeface="+mn-ea"/>
                <a:cs typeface="+mn-cs"/>
              </a:rPr>
              <a:t>2. </a:t>
            </a:r>
            <a:r>
              <a:rPr lang="en-US" dirty="0" smtClean="0">
                <a:effectLst/>
              </a:rPr>
              <a:t>In the </a:t>
            </a:r>
            <a:r>
              <a:rPr lang="en-US" i="1" dirty="0" smtClean="0">
                <a:effectLst/>
              </a:rPr>
              <a:t>Rule Types</a:t>
            </a:r>
            <a:r>
              <a:rPr lang="en-US" dirty="0" smtClean="0">
                <a:effectLst/>
              </a:rPr>
              <a:t> pane, click on the Receiver expansion icon and select </a:t>
            </a:r>
            <a:r>
              <a:rPr lang="en-US" i="1" dirty="0" smtClean="0">
                <a:effectLst/>
              </a:rPr>
              <a:t>Data Source</a:t>
            </a:r>
            <a:r>
              <a:rPr lang="en-US" dirty="0" smtClean="0">
                <a:effectLst/>
              </a:rPr>
              <a:t>. </a:t>
            </a:r>
          </a:p>
          <a:p>
            <a:pPr marL="228600" lvl="1" indent="0">
              <a:buNone/>
            </a:pPr>
            <a:r>
              <a:rPr lang="en-US" sz="1000" kern="1200" dirty="0" smtClean="0">
                <a:solidFill>
                  <a:schemeClr val="tx1"/>
                </a:solidFill>
                <a:effectLst/>
                <a:latin typeface="+mn-lt"/>
                <a:ea typeface="+mn-ea"/>
                <a:cs typeface="+mn-cs"/>
              </a:rPr>
              <a:t>3. </a:t>
            </a:r>
            <a:r>
              <a:rPr lang="en-US" dirty="0" smtClean="0">
                <a:effectLst/>
              </a:rPr>
              <a:t>To delete selected auto-learned rules, select the rules that you want to delete and click on </a:t>
            </a:r>
            <a:r>
              <a:rPr lang="en-US" i="1" dirty="0" smtClean="0">
                <a:effectLst/>
              </a:rPr>
              <a:t>Edit</a:t>
            </a:r>
            <a:r>
              <a:rPr lang="en-US" dirty="0" smtClean="0">
                <a:effectLst/>
              </a:rPr>
              <a:t>, then </a:t>
            </a:r>
            <a:r>
              <a:rPr lang="en-US" i="1" dirty="0" smtClean="0">
                <a:effectLst/>
              </a:rPr>
              <a:t>Delete</a:t>
            </a:r>
            <a:r>
              <a:rPr lang="en-US" dirty="0" smtClean="0">
                <a:effectLst/>
              </a:rPr>
              <a:t>.</a:t>
            </a:r>
            <a:r>
              <a:rPr lang="en-US" baseline="0" dirty="0" smtClean="0">
                <a:effectLst/>
              </a:rPr>
              <a:t> </a:t>
            </a:r>
          </a:p>
          <a:p>
            <a:pPr marL="228600" lvl="1" indent="0">
              <a:buNone/>
            </a:pPr>
            <a:r>
              <a:rPr lang="en-US" sz="1000" kern="1200" dirty="0" smtClean="0">
                <a:solidFill>
                  <a:schemeClr val="tx1"/>
                </a:solidFill>
                <a:effectLst/>
                <a:latin typeface="+mn-lt"/>
                <a:ea typeface="+mn-ea"/>
                <a:cs typeface="+mn-cs"/>
              </a:rPr>
              <a:t>4. </a:t>
            </a:r>
            <a:r>
              <a:rPr lang="en-US" dirty="0" smtClean="0">
                <a:effectLst/>
              </a:rPr>
              <a:t>To purge auto-learned rules that you define, click on </a:t>
            </a:r>
            <a:r>
              <a:rPr lang="en-US" i="1" dirty="0" smtClean="0">
                <a:effectLst/>
              </a:rPr>
              <a:t>Edit</a:t>
            </a:r>
            <a:r>
              <a:rPr lang="en-US" dirty="0" smtClean="0">
                <a:effectLst/>
              </a:rPr>
              <a:t> in the toolbar menu and select </a:t>
            </a:r>
            <a:r>
              <a:rPr lang="en-US" i="1" dirty="0" smtClean="0">
                <a:effectLst/>
              </a:rPr>
              <a:t>Purge</a:t>
            </a:r>
            <a:r>
              <a:rPr lang="en-US" dirty="0" smtClean="0">
                <a:effectLst/>
              </a:rPr>
              <a:t> </a:t>
            </a:r>
            <a:r>
              <a:rPr lang="en-US" i="1" dirty="0" smtClean="0">
                <a:effectLst/>
              </a:rPr>
              <a:t>Rules</a:t>
            </a:r>
            <a:r>
              <a:rPr lang="en-US" dirty="0" smtClean="0">
                <a:effectLst/>
              </a:rPr>
              <a:t>. The </a:t>
            </a:r>
            <a:r>
              <a:rPr lang="en-US" i="1" dirty="0" smtClean="0">
                <a:effectLst/>
              </a:rPr>
              <a:t>Purge Rules </a:t>
            </a:r>
            <a:r>
              <a:rPr lang="en-US" dirty="0" smtClean="0">
                <a:effectLst/>
              </a:rPr>
              <a:t>screen will open.</a:t>
            </a:r>
          </a:p>
          <a:p>
            <a:pPr marL="228600" lvl="1" indent="0">
              <a:buNone/>
            </a:pPr>
            <a:endParaRPr lang="en-US" dirty="0"/>
          </a:p>
          <a:p>
            <a:pPr marL="228600" lvl="1" indent="0">
              <a:buNone/>
            </a:pPr>
            <a:endParaRPr lang="en-US" dirty="0" smtClean="0">
              <a:effectLst/>
            </a:endParaRPr>
          </a:p>
          <a:p>
            <a:pPr indent="-114300"/>
            <a:r>
              <a:rPr lang="en-US" i="1" dirty="0" smtClean="0"/>
              <a:t>Continued on next page</a:t>
            </a:r>
            <a:endParaRPr lang="en-US" i="1" dirty="0" smtClean="0">
              <a:effectLst/>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7138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457200" lvl="1" indent="-228600">
              <a:buFont typeface="+mj-lt"/>
              <a:buAutoNum type="arabicPeriod" startAt="5"/>
            </a:pPr>
            <a:r>
              <a:rPr lang="en-US" dirty="0" smtClean="0"/>
              <a:t>Select </a:t>
            </a:r>
            <a:r>
              <a:rPr lang="en-US" dirty="0"/>
              <a:t>one of the following options:</a:t>
            </a:r>
          </a:p>
          <a:p>
            <a:pPr marL="457200" lvl="3" indent="0">
              <a:buNone/>
            </a:pPr>
            <a:r>
              <a:rPr lang="en-US" dirty="0"/>
              <a:t>• </a:t>
            </a:r>
            <a:r>
              <a:rPr lang="en-US" i="1" dirty="0"/>
              <a:t>Purge all auto learned rules for this data source type</a:t>
            </a:r>
            <a:r>
              <a:rPr lang="en-US" dirty="0"/>
              <a:t> - Click on this radio button to delete all of the rules that have been auto learned so far for the selected data source.</a:t>
            </a:r>
          </a:p>
          <a:p>
            <a:pPr marL="457200" lvl="3" indent="0">
              <a:buNone/>
            </a:pPr>
            <a:r>
              <a:rPr lang="en-US" dirty="0"/>
              <a:t>• </a:t>
            </a:r>
            <a:r>
              <a:rPr lang="en-US" i="1" dirty="0"/>
              <a:t>Purge all auto learned rules previous to this time</a:t>
            </a:r>
            <a:r>
              <a:rPr lang="en-US" dirty="0"/>
              <a:t> - Click on this radio button to delete the rules that were auto learned prior to the data that you enter in the field.</a:t>
            </a:r>
          </a:p>
          <a:p>
            <a:pPr marL="457200" lvl="3" indent="0">
              <a:buNone/>
            </a:pPr>
            <a:r>
              <a:rPr lang="en-US" dirty="0"/>
              <a:t>• </a:t>
            </a:r>
            <a:r>
              <a:rPr lang="en-US" i="1" dirty="0"/>
              <a:t>Purge all auto learned rules previous to the system retention time</a:t>
            </a:r>
            <a:r>
              <a:rPr lang="en-US" dirty="0"/>
              <a:t> - Click on this radio button to delete the rules that were auto learned prior the date that you have set as the system retention time. If you need to change the data retention time, click on the </a:t>
            </a:r>
            <a:r>
              <a:rPr lang="en-US" i="1" dirty="0"/>
              <a:t>Edit</a:t>
            </a:r>
            <a:r>
              <a:rPr lang="en-US" dirty="0"/>
              <a:t> button and make the desired changes on the </a:t>
            </a:r>
            <a:r>
              <a:rPr lang="en-US" i="1" dirty="0"/>
              <a:t>Data Retention</a:t>
            </a:r>
            <a:r>
              <a:rPr lang="en-US" dirty="0"/>
              <a:t> screen. See the </a:t>
            </a:r>
            <a:r>
              <a:rPr lang="en-US" i="1" dirty="0"/>
              <a:t>Data Retention</a:t>
            </a:r>
            <a:r>
              <a:rPr lang="en-US" dirty="0"/>
              <a:t> section for details.</a:t>
            </a:r>
          </a:p>
          <a:p>
            <a:pPr marL="228600" lvl="1" indent="0">
              <a:buNone/>
            </a:pPr>
            <a:r>
              <a:rPr lang="en-US" dirty="0"/>
              <a:t>6. Click on OK to save the settings and perform the selected function.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265279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91669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Add a Custom Advanced Syslog Parser Rule</a:t>
            </a:r>
          </a:p>
          <a:p>
            <a:endParaRPr lang="en-US" dirty="0" smtClean="0"/>
          </a:p>
          <a:p>
            <a:r>
              <a:rPr lang="en-US" dirty="0" smtClean="0"/>
              <a:t>To add an ASP rule, do the following:</a:t>
            </a:r>
          </a:p>
          <a:p>
            <a:pPr marL="228600" lvl="1" indent="0">
              <a:buNone/>
            </a:pPr>
            <a:r>
              <a:rPr lang="en-US" sz="1000" kern="1200" dirty="0" smtClean="0">
                <a:solidFill>
                  <a:schemeClr val="tx1"/>
                </a:solidFill>
                <a:effectLst/>
                <a:latin typeface="+mn-lt"/>
                <a:ea typeface="+mn-ea"/>
                <a:cs typeface="+mn-cs"/>
              </a:rPr>
              <a:t>1. </a:t>
            </a:r>
            <a:r>
              <a:rPr lang="en-US" dirty="0" smtClean="0">
                <a:effectLst/>
              </a:rPr>
              <a:t>Access the </a:t>
            </a:r>
            <a:r>
              <a:rPr lang="en-US" i="1" dirty="0" smtClean="0">
                <a:effectLst/>
              </a:rPr>
              <a:t>Policy Editor</a:t>
            </a:r>
            <a:r>
              <a:rPr lang="en-US" dirty="0" smtClean="0">
                <a:effectLst/>
              </a:rPr>
              <a:t> by clicking on the </a:t>
            </a:r>
            <a:r>
              <a:rPr lang="en-US" i="1" dirty="0" smtClean="0">
                <a:effectLst/>
              </a:rPr>
              <a:t>Policy Editor</a:t>
            </a:r>
            <a:r>
              <a:rPr lang="en-US" dirty="0" smtClean="0">
                <a:effectLst/>
              </a:rPr>
              <a:t> icon () in the </a:t>
            </a:r>
            <a:r>
              <a:rPr lang="en-US" i="1" dirty="0" smtClean="0">
                <a:effectLst/>
              </a:rPr>
              <a:t>Actions Toolbar</a:t>
            </a:r>
            <a:r>
              <a:rPr lang="en-US" dirty="0" smtClean="0">
                <a:effectLst/>
              </a:rPr>
              <a:t>.</a:t>
            </a:r>
          </a:p>
          <a:p>
            <a:pPr marL="228600" lvl="1" indent="0">
              <a:buNone/>
            </a:pPr>
            <a:r>
              <a:rPr lang="en-US" sz="1000" kern="1200" dirty="0" smtClean="0">
                <a:solidFill>
                  <a:schemeClr val="tx1"/>
                </a:solidFill>
                <a:effectLst/>
                <a:latin typeface="+mn-lt"/>
                <a:ea typeface="+mn-ea"/>
                <a:cs typeface="+mn-cs"/>
              </a:rPr>
              <a:t>2. </a:t>
            </a:r>
            <a:r>
              <a:rPr lang="en-US" dirty="0" smtClean="0">
                <a:effectLst/>
              </a:rPr>
              <a:t>In the </a:t>
            </a:r>
            <a:r>
              <a:rPr lang="en-US" i="1" dirty="0" smtClean="0">
                <a:effectLst/>
              </a:rPr>
              <a:t>Rule Types</a:t>
            </a:r>
            <a:r>
              <a:rPr lang="en-US" dirty="0" smtClean="0">
                <a:effectLst/>
              </a:rPr>
              <a:t> pane, click on the Receiver expansion icon () and select </a:t>
            </a:r>
            <a:r>
              <a:rPr lang="en-US" i="1" dirty="0" smtClean="0">
                <a:effectLst/>
              </a:rPr>
              <a:t>Advanced Syslog Parser</a:t>
            </a:r>
            <a:r>
              <a:rPr lang="en-US" dirty="0" smtClean="0">
                <a:effectLst/>
              </a:rPr>
              <a:t>. </a:t>
            </a:r>
          </a:p>
          <a:p>
            <a:pPr marL="228600" lvl="1" indent="0">
              <a:buNone/>
            </a:pPr>
            <a:r>
              <a:rPr lang="en-US" sz="1000" kern="1200" dirty="0" smtClean="0">
                <a:solidFill>
                  <a:schemeClr val="tx1"/>
                </a:solidFill>
                <a:effectLst/>
                <a:latin typeface="+mn-lt"/>
                <a:ea typeface="+mn-ea"/>
                <a:cs typeface="+mn-cs"/>
              </a:rPr>
              <a:t>3. </a:t>
            </a:r>
            <a:r>
              <a:rPr lang="en-US" dirty="0" smtClean="0">
                <a:effectLst/>
              </a:rPr>
              <a:t>Click on </a:t>
            </a:r>
            <a:r>
              <a:rPr lang="en-US" i="1" dirty="0" smtClean="0">
                <a:effectLst/>
              </a:rPr>
              <a:t>New</a:t>
            </a:r>
            <a:r>
              <a:rPr lang="en-US" dirty="0" smtClean="0">
                <a:effectLst/>
              </a:rPr>
              <a:t> in the toolbar menu and select </a:t>
            </a:r>
            <a:r>
              <a:rPr lang="en-US" i="1" dirty="0" smtClean="0">
                <a:effectLst/>
              </a:rPr>
              <a:t>Advanced Syslog Parser Rule</a:t>
            </a:r>
            <a:r>
              <a:rPr lang="en-US" dirty="0" smtClean="0">
                <a:effectLst/>
              </a:rPr>
              <a:t>. The </a:t>
            </a:r>
            <a:r>
              <a:rPr lang="en-US" i="1" dirty="0" smtClean="0">
                <a:effectLst/>
              </a:rPr>
              <a:t>Advanced Syslog Parser Rule</a:t>
            </a:r>
            <a:r>
              <a:rPr lang="en-US" dirty="0" smtClean="0">
                <a:effectLst/>
              </a:rPr>
              <a:t> </a:t>
            </a:r>
            <a:r>
              <a:rPr lang="en-US" i="1" dirty="0" smtClean="0">
                <a:effectLst/>
              </a:rPr>
              <a:t>Editor</a:t>
            </a:r>
            <a:r>
              <a:rPr lang="en-US" dirty="0" smtClean="0">
                <a:effectLst/>
              </a:rPr>
              <a:t> will open.</a:t>
            </a:r>
          </a:p>
          <a:p>
            <a:pPr marL="228600" lvl="1" indent="0">
              <a:buNone/>
            </a:pPr>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39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Name</a:t>
            </a:r>
            <a:r>
              <a:rPr lang="en-US" dirty="0" smtClean="0"/>
              <a:t> - Enter a name for the rule. It has to contain a minimum of 1 character and a maximum of 256.</a:t>
            </a:r>
          </a:p>
          <a:p>
            <a:r>
              <a:rPr lang="en-US" b="1" dirty="0" smtClean="0"/>
              <a:t>Tags</a:t>
            </a:r>
            <a:r>
              <a:rPr lang="en-US" dirty="0" smtClean="0"/>
              <a:t> - Add tags to define the categories to which the rule belongs by clicking on Select. Each ASP rule needs at least one tag selected in order for the rule to be saved.</a:t>
            </a:r>
          </a:p>
          <a:p>
            <a:r>
              <a:rPr lang="en-US" b="1" dirty="0" smtClean="0"/>
              <a:t>Default Normalized ID </a:t>
            </a:r>
            <a:r>
              <a:rPr lang="en-US" dirty="0" smtClean="0"/>
              <a:t>- Select the normalized ID that you want associated with this rule. The default ID is 4026531840, which is Uncategorized. This ID will be used if the incoming log doesn't have an ID.</a:t>
            </a:r>
          </a:p>
          <a:p>
            <a:r>
              <a:rPr lang="en-US" b="1" dirty="0" smtClean="0"/>
              <a:t>Default Severity </a:t>
            </a:r>
            <a:r>
              <a:rPr lang="en-US" dirty="0" smtClean="0"/>
              <a:t>- Enter the severity of this rule. Default severity is 25.  This severity will get used if the incoming log data doesn't have a severity.</a:t>
            </a:r>
          </a:p>
          <a:p>
            <a:r>
              <a:rPr lang="en-US" b="1" dirty="0" smtClean="0"/>
              <a:t>Rule Assignment Type </a:t>
            </a:r>
            <a:r>
              <a:rPr lang="en-US" dirty="0" smtClean="0"/>
              <a:t>- Select a default rule assignment type, which is used to group event data learned from the Advanced Syslog Parser and separate it from other data sources. It is beneficial to group devices with different rule types separately to prevent Signature ID collisions in the database (e.g., Event 30405 on a Cisco PIX has a different meaning than 30405 on a Cisco IOS or 30405 on a Snort IDS).</a:t>
            </a:r>
          </a:p>
          <a:p>
            <a:r>
              <a:rPr lang="en-US" b="1" dirty="0" smtClean="0"/>
              <a:t>Description</a:t>
            </a:r>
            <a:r>
              <a:rPr lang="en-US" dirty="0" smtClean="0"/>
              <a:t> - Enter a description of the rule, if desired. The maximum length of the description is 1025 characters.</a:t>
            </a:r>
          </a:p>
          <a:p>
            <a:pPr marL="228600" lvl="1" indent="0">
              <a:buNone/>
            </a:pPr>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396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3959352"/>
          </a:xfrm>
        </p:spPr>
        <p:txBody>
          <a:bodyPr/>
          <a:lstStyle/>
          <a:p>
            <a:r>
              <a:rPr lang="en-US" b="1" dirty="0" smtClean="0"/>
              <a:t>Process name (optional) </a:t>
            </a:r>
            <a:r>
              <a:rPr lang="en-US" b="0" dirty="0" smtClean="0"/>
              <a:t>- Enter a name for the process which will be matched in the header on the incoming log data.</a:t>
            </a:r>
          </a:p>
          <a:p>
            <a:r>
              <a:rPr lang="en-US" b="1" dirty="0" smtClean="0"/>
              <a:t>Content (optional) </a:t>
            </a:r>
            <a:r>
              <a:rPr lang="en-US" b="0" dirty="0" smtClean="0"/>
              <a:t>- Click on the Edit button to the right of this field. On the Content Strings dialog that opens, click on Add. On the Add Content String dialog, enter string values to perform a quick match against the content of the log data. The values must be enclosed by quotes (“”) and separated by commas (,). Quotes within a string must be escaped by using a backslash (\). You can edit or delete these strings on the Content Strings dialog. Content matches are typically faster than regular expressions.</a:t>
            </a:r>
          </a:p>
          <a:p>
            <a:pPr marL="514350" lvl="1" indent="-171450">
              <a:buFont typeface="Arial"/>
              <a:buChar char="•"/>
            </a:pPr>
            <a:r>
              <a:rPr lang="en-US" b="0" dirty="0" smtClean="0"/>
              <a:t>When concatenating a literal value with a PCRE subcapture in versions 9.0.0 and above,  put the literals in quotes individually if they contain spaces or other characters and leave the PCRE subcapture references unquoted.</a:t>
            </a:r>
          </a:p>
          <a:p>
            <a:r>
              <a:rPr lang="en-US" b="1" dirty="0" smtClean="0"/>
              <a:t>Only use regular expressions check box</a:t>
            </a:r>
            <a:r>
              <a:rPr lang="en-US" b="0" dirty="0" smtClean="0"/>
              <a:t> - By default, the rule will trigger if the content string or the regular expression match. If you select this check box, it will only trigger if the content string matches. </a:t>
            </a:r>
          </a:p>
          <a:p>
            <a:r>
              <a:rPr lang="en-US" b="1" dirty="0" smtClean="0"/>
              <a:t>Case Insensitive </a:t>
            </a:r>
            <a:r>
              <a:rPr lang="en-US" b="0" dirty="0" smtClean="0"/>
              <a:t>- If selected, the content is matched regardless of the case (i.e., upper or lower case).</a:t>
            </a:r>
          </a:p>
          <a:p>
            <a:r>
              <a:rPr lang="en-US" b="1" dirty="0" smtClean="0"/>
              <a:t>Trigger when data doesn't match </a:t>
            </a:r>
            <a:r>
              <a:rPr lang="en-US" b="0" dirty="0" smtClean="0"/>
              <a:t>- Field assignment and mapping tabs will be disabled if you select this option. The rule will trigger but no data will be parsed.</a:t>
            </a:r>
          </a:p>
          <a:p>
            <a:r>
              <a:rPr lang="en-US" b="1" dirty="0" smtClean="0"/>
              <a:t>Regular Expression </a:t>
            </a:r>
            <a:r>
              <a:rPr lang="en-US" b="0" dirty="0" smtClean="0"/>
              <a:t>– All of these regular expressions are used to match against incoming log data. This gives you the ability to do multiple matches on log data. These regular expressions will not get executed unless the first one in the list is executed and returns back a result from the log data. You can single select regular expression values within this table which will then highlight corresponding text matches within the sample data field along with making the selections to the right in the Regular Expression Matches table.</a:t>
            </a:r>
          </a:p>
          <a:p>
            <a:pPr marL="514350" lvl="1" indent="-171450">
              <a:buFont typeface="Arial"/>
              <a:buChar char="•"/>
            </a:pPr>
            <a:r>
              <a:rPr lang="en-US" b="0" dirty="0" smtClean="0"/>
              <a:t>Add  – This will launch a simple pop up window that will allow you to enter a regular expression.</a:t>
            </a:r>
          </a:p>
          <a:p>
            <a:pPr marL="514350" lvl="1" indent="-171450">
              <a:buFont typeface="Arial"/>
              <a:buChar char="•"/>
            </a:pPr>
            <a:r>
              <a:rPr lang="en-US" b="0" dirty="0" smtClean="0"/>
              <a:t>Edit  – Allows you to edit a regular expression.</a:t>
            </a:r>
          </a:p>
          <a:p>
            <a:pPr marL="514350" lvl="1" indent="-171450">
              <a:buFont typeface="Arial"/>
              <a:buChar char="•"/>
            </a:pPr>
            <a:r>
              <a:rPr lang="en-US" b="0" dirty="0" smtClean="0"/>
              <a:t>Delete  – Allows you to delete a regular expression.</a:t>
            </a:r>
          </a:p>
          <a:p>
            <a:endParaRPr lang="en-US" dirty="0"/>
          </a:p>
          <a:p>
            <a:r>
              <a:rPr lang="en-US" b="0" i="1" dirty="0" smtClean="0"/>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39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r>
              <a:rPr lang="en-US" b="1" dirty="0"/>
              <a:t>Regular Expression Matches table</a:t>
            </a:r>
            <a:r>
              <a:rPr lang="en-US" dirty="0"/>
              <a:t> – This table will reflect the values that were extracted from the “Sample Log Data” when run against the primary and secondary regular expressions.</a:t>
            </a:r>
          </a:p>
          <a:p>
            <a:r>
              <a:rPr lang="en-US" b="1" dirty="0"/>
              <a:t>Include syslog header in regular expression match</a:t>
            </a:r>
            <a:r>
              <a:rPr lang="en-US" dirty="0"/>
              <a:t> – If you want the regular expression matching to be done on the entire log data, click on this check box. </a:t>
            </a:r>
          </a:p>
          <a:p>
            <a:r>
              <a:rPr lang="en-US" b="1" dirty="0"/>
              <a:t>Header Text Input </a:t>
            </a:r>
            <a:r>
              <a:rPr lang="en-US" dirty="0"/>
              <a:t>– Displays the syslog header.</a:t>
            </a:r>
          </a:p>
          <a:p>
            <a:r>
              <a:rPr lang="en-US" b="1" dirty="0"/>
              <a:t>Sample Log Data</a:t>
            </a:r>
            <a:r>
              <a:rPr lang="en-US" dirty="0"/>
              <a:t> – You can copy and paste some sample log data into this field to help you create valid regular expressions.</a:t>
            </a:r>
          </a:p>
          <a:p>
            <a:r>
              <a:rPr lang="en-US" b="1" dirty="0"/>
              <a:t>Group/Value Table</a:t>
            </a:r>
            <a:r>
              <a:rPr lang="en-US" dirty="0"/>
              <a:t> – This table will reflect the values that were extracted from the Sample Log Data when run against the expressions.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70987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Process name (optional) </a:t>
            </a:r>
            <a:r>
              <a:rPr lang="en-US" b="0" dirty="0" smtClean="0"/>
              <a:t>- Enter a name for the process which will be matched in the header on the incoming log data.</a:t>
            </a:r>
          </a:p>
          <a:p>
            <a:r>
              <a:rPr lang="en-US" b="1" dirty="0" smtClean="0"/>
              <a:t>Content (optional) </a:t>
            </a:r>
            <a:r>
              <a:rPr lang="en-US" b="0" dirty="0" smtClean="0"/>
              <a:t>- Click on the Edit button to the right of this field. On the Content Strings dialog that opens, click on Add. On the Add Content String dialog, enter string values to perform a quick match against the content of the log data. The values must be enclosed by quotes (“”) and separated by commas (,). Quotes within a string must be escaped by using a backslash (\). You can edit or delete these strings on the Content Strings dialog. Content matches are typically faster than regular expressions.</a:t>
            </a:r>
          </a:p>
          <a:p>
            <a:pPr marL="514350" lvl="1" indent="-171450">
              <a:buFont typeface="Arial"/>
              <a:buChar char="•"/>
            </a:pPr>
            <a:r>
              <a:rPr lang="en-US" b="0" dirty="0" smtClean="0"/>
              <a:t>When concatenating a literal value with a PCRE subcapture in versions 9.0.0 and above,  put the literals in quotes individually if they contain spaces or other characters and leave the PCRE subcapture references unquoted.</a:t>
            </a:r>
          </a:p>
          <a:p>
            <a:r>
              <a:rPr lang="en-US" b="1" dirty="0" smtClean="0"/>
              <a:t>Only use regular expressions check box</a:t>
            </a:r>
            <a:r>
              <a:rPr lang="en-US" b="0" dirty="0" smtClean="0"/>
              <a:t> - By default, the rule will trigger if the content string or the regular expression match. If you select this check box, it will only trigger if the content string matches. </a:t>
            </a:r>
          </a:p>
          <a:p>
            <a:r>
              <a:rPr lang="en-US" b="1" dirty="0" smtClean="0"/>
              <a:t>Case Insensitive </a:t>
            </a:r>
            <a:r>
              <a:rPr lang="en-US" b="0" dirty="0" smtClean="0"/>
              <a:t>- If selected, the content is matched regardless of the case (i.e., upper or lower case).</a:t>
            </a:r>
          </a:p>
          <a:p>
            <a:r>
              <a:rPr lang="en-US" b="1" dirty="0" smtClean="0"/>
              <a:t>Trigger when data doesn't match </a:t>
            </a:r>
            <a:r>
              <a:rPr lang="en-US" b="0" dirty="0" smtClean="0"/>
              <a:t>- Field assignment and mapping tabs will be disabled if you select this option. The rule will trigger but no data will be parsed.</a:t>
            </a:r>
          </a:p>
          <a:p>
            <a:r>
              <a:rPr lang="en-US" b="1" dirty="0" smtClean="0"/>
              <a:t>Regular Expression </a:t>
            </a:r>
            <a:r>
              <a:rPr lang="en-US" b="0" dirty="0" smtClean="0"/>
              <a:t>– All of these regular expressions are used to match against incoming log data. This gives you the ability to do multiple matches on log data. These regular expressions will not get executed unless the first one in the list is executed and returns back a result from the log data. You can single select regular expression values within this table which will then highlight corresponding text matches within the sample data field along with making the selections to the right in the Regular Expression Matches table.</a:t>
            </a:r>
          </a:p>
          <a:p>
            <a:pPr marL="514350" lvl="1" indent="-171450">
              <a:buFont typeface="Arial"/>
              <a:buChar char="•"/>
            </a:pPr>
            <a:r>
              <a:rPr lang="en-US" b="0" dirty="0" smtClean="0"/>
              <a:t>Add  – This will launch a simple pop up window that will allow you to enter a regular expression.</a:t>
            </a:r>
          </a:p>
          <a:p>
            <a:pPr marL="514350" lvl="1" indent="-171450">
              <a:buFont typeface="Arial"/>
              <a:buChar char="•"/>
            </a:pPr>
            <a:r>
              <a:rPr lang="en-US" b="0" dirty="0" smtClean="0"/>
              <a:t>Edit  – Allows you to edit a regular expression.</a:t>
            </a:r>
          </a:p>
          <a:p>
            <a:pPr marL="514350" lvl="1" indent="-171450">
              <a:buFont typeface="Arial"/>
              <a:buChar char="•"/>
            </a:pPr>
            <a:r>
              <a:rPr lang="en-US" b="0" dirty="0" smtClean="0"/>
              <a:t>Delete  – Allows you to delete a regular expression.</a:t>
            </a:r>
          </a:p>
          <a:p>
            <a:r>
              <a:rPr lang="en-US" i="1" dirty="0" smtClean="0"/>
              <a:t>Continued on next page</a:t>
            </a:r>
            <a:endParaRPr lang="en-US" b="0" i="1"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396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b="1" dirty="0"/>
              <a:t>Regular Expression Matches table</a:t>
            </a:r>
            <a:r>
              <a:rPr lang="en-US" dirty="0"/>
              <a:t> – This table will reflect the values that were extracted from the “Sample Log Data” when run against the primary and secondary regular expressions.</a:t>
            </a:r>
          </a:p>
          <a:p>
            <a:r>
              <a:rPr lang="en-US" b="1" dirty="0"/>
              <a:t>Include syslog header in regular expression match</a:t>
            </a:r>
            <a:r>
              <a:rPr lang="en-US" dirty="0"/>
              <a:t> – If you want the regular expression matching to be done on the entire log data, click on this check box. </a:t>
            </a:r>
          </a:p>
          <a:p>
            <a:r>
              <a:rPr lang="en-US" b="1" dirty="0"/>
              <a:t>Header Text Input </a:t>
            </a:r>
            <a:r>
              <a:rPr lang="en-US" dirty="0"/>
              <a:t>– Displays the syslog header.</a:t>
            </a:r>
          </a:p>
          <a:p>
            <a:r>
              <a:rPr lang="en-US" b="1" dirty="0"/>
              <a:t>Sample Log Data</a:t>
            </a:r>
            <a:r>
              <a:rPr lang="en-US" dirty="0"/>
              <a:t> – You can copy and paste some sample log data into this field to help you create valid regular expressions.</a:t>
            </a:r>
          </a:p>
          <a:p>
            <a:r>
              <a:rPr lang="en-US" b="1" dirty="0"/>
              <a:t>Group/Value Table</a:t>
            </a:r>
            <a:r>
              <a:rPr lang="en-US" dirty="0"/>
              <a:t> – This table will reflect the values that were extracted from the Sample Log Data when run against the expressions.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150717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Field </a:t>
            </a:r>
            <a:r>
              <a:rPr lang="en-US" b="0" dirty="0" smtClean="0"/>
              <a:t>– This column contains the fields that you can match on. You can add field types to this column by clicking on the Add icon above the right corner of the table or delete them by highlighting a field type and clicking on the Delete icon. You can add fall-back fields by clicking on the add icon next to the field name. A fall-back field is used if the primary field is blank. Fall-back fields get executed in order so you can reorder the fields by dragging and dropping them. You can have up to 10 fall back fields. Once a fall-back field has been added, you can remove it by clicking on the delete icon to the left of the fall-back field name. </a:t>
            </a:r>
          </a:p>
          <a:p>
            <a:r>
              <a:rPr lang="en-US" b="1" dirty="0" smtClean="0"/>
              <a:t>Expression</a:t>
            </a:r>
            <a:r>
              <a:rPr lang="en-US" b="0" dirty="0" smtClean="0"/>
              <a:t> – This column is used for mapping fields to log data values. Click on the Expression column and type in the group ID in the field that opens. You can concatenate two values together by using the “+” symbol. </a:t>
            </a:r>
          </a:p>
          <a:p>
            <a:r>
              <a:rPr lang="en-US" b="1" dirty="0" smtClean="0"/>
              <a:t>Sample Value</a:t>
            </a:r>
            <a:r>
              <a:rPr lang="en-US" b="0" dirty="0" smtClean="0"/>
              <a:t> – This column is used to simulate what the final output will be for a specific field.</a:t>
            </a:r>
          </a:p>
          <a:p>
            <a:r>
              <a:rPr lang="en-US" b="1" dirty="0" smtClean="0"/>
              <a:t>Group/Value Table</a:t>
            </a:r>
            <a:r>
              <a:rPr lang="en-US" b="0" dirty="0" smtClean="0"/>
              <a:t> – This table will reflect the values that were extracted from the Sample Log Data on the Parsing tab when run against the expressions. You can drag a value from this list and drop it on a Field.  expression.</a:t>
            </a:r>
          </a:p>
          <a:p>
            <a:r>
              <a:rPr lang="en-US" b="1" dirty="0" smtClean="0"/>
              <a:t>Add Custom Field</a:t>
            </a:r>
            <a:r>
              <a:rPr lang="en-US" b="0" dirty="0" smtClean="0"/>
              <a:t> and </a:t>
            </a:r>
            <a:r>
              <a:rPr lang="en-US" b="1" dirty="0" smtClean="0"/>
              <a:t>Delete Custom Field</a:t>
            </a:r>
            <a:r>
              <a:rPr lang="en-US" b="0" dirty="0" smtClean="0"/>
              <a:t> - If the field you need is not displayed in the Field column, click on the Add Custom Field icon. The Custom Types dialog will open listing all of the custom types on the system, including any you have added. Click on the field you want to add to the list and click OK. The field will be added to the table. If you want to delete a custom field from the list, click on the Delete Custom Field icon and click Yes on the confirmation dialog.</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39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Bread crumb navigation provides links</a:t>
            </a:r>
            <a:r>
              <a:rPr lang="en-US" baseline="0" dirty="0" smtClean="0"/>
              <a:t> back to each previous page navigated to get to the current page being displayed.  It essentially provides a trail to follow back to the starting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rule display area provides an intuitive drill down interface into individual rule and variable settings.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description area </a:t>
            </a:r>
            <a:r>
              <a:rPr lang="en-US" b="0" dirty="0" smtClean="0">
                <a:effectLst/>
              </a:rPr>
              <a:t>gives detailed information concerning the rule you have selected. It can be enlarged by placing your cursor on the divider bar and clicking and dragging the line up to the desired height. This provides you the ability to view all of the rule’s detailed information, without having to scroll up and down.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effectLst/>
              </a:rPr>
              <a:t>Filters/Tagging provides the ability to search within the policy</a:t>
            </a:r>
            <a:r>
              <a:rPr lang="en-US" b="0" baseline="0" dirty="0" smtClean="0">
                <a:effectLst/>
              </a:rPr>
              <a:t> editor for specific categories of rules grouped by a tag or filter option.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effectLst/>
              </a:rPr>
              <a:t>The data source tree navigation provides a tree style drill down to access data source specific variables and rules for configuration.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6536584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0" dirty="0" smtClean="0"/>
              <a:t>The settings on the Mapping tab are used in the rare case that you need to define custom settings for incoming log data that needs to be mapped or parsed in a unique way.</a:t>
            </a:r>
          </a:p>
          <a:p>
            <a:r>
              <a:rPr lang="en-US" b="0" dirty="0" smtClean="0"/>
              <a:t>•  </a:t>
            </a:r>
            <a:r>
              <a:rPr lang="en-US" b="1" dirty="0" smtClean="0"/>
              <a:t>Start/Stop Time </a:t>
            </a:r>
            <a:r>
              <a:rPr lang="en-US" b="0" dirty="0" smtClean="0"/>
              <a:t>– You can enter a custom start and stop format. When you click on the desired field, a drop-down list will display the options. When you click on one, it is added to the field.</a:t>
            </a:r>
          </a:p>
          <a:p>
            <a:r>
              <a:rPr lang="en-US" b="0" dirty="0" smtClean="0"/>
              <a:t>•  </a:t>
            </a:r>
            <a:r>
              <a:rPr lang="en-US" b="1" dirty="0" smtClean="0"/>
              <a:t>Action table </a:t>
            </a:r>
            <a:r>
              <a:rPr lang="en-US" b="0" dirty="0" smtClean="0"/>
              <a:t>– The Actions Value column displays a list of all possible actions. Match the desired action in the Action Value column to the different kinds of actions that could occur by entering values into the Action Key column. To enter a value, click on the location in the Action Key column. A text field will open.</a:t>
            </a:r>
          </a:p>
          <a:p>
            <a:r>
              <a:rPr lang="en-US" b="0" dirty="0" smtClean="0"/>
              <a:t>•  </a:t>
            </a:r>
            <a:r>
              <a:rPr lang="en-US" b="1" dirty="0" smtClean="0"/>
              <a:t>Default Severity </a:t>
            </a:r>
            <a:r>
              <a:rPr lang="en-US" b="0" dirty="0" smtClean="0"/>
              <a:t>- If you want to set a default severity to be used if one is not selected in the Severity table, click on this check box and selected the desired severity.</a:t>
            </a:r>
          </a:p>
          <a:p>
            <a:r>
              <a:rPr lang="en-US" b="0" dirty="0" smtClean="0"/>
              <a:t>•  </a:t>
            </a:r>
            <a:r>
              <a:rPr lang="en-US" b="1" dirty="0" smtClean="0"/>
              <a:t>Severity table </a:t>
            </a:r>
            <a:r>
              <a:rPr lang="en-US" b="0" dirty="0" smtClean="0"/>
              <a:t>– You can add values that should get mapped from the incoming log data by clicking on the Add icon above the right corner of the table. </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39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Deleted</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090900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True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17901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Any</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0011965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False - You cannot add, modify, or delete them. You can, however, change the settings in the columns of the Rules Display table.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915629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19098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lgn="r"/>
            <a:r>
              <a:rPr lang="en-US" smtClean="0"/>
              <a:t>Proprietary and Confidential - For Training Only</a:t>
            </a:r>
            <a:endParaRPr lang="en-US" dirty="0"/>
          </a:p>
        </p:txBody>
      </p:sp>
    </p:spTree>
    <p:extLst>
      <p:ext uri="{BB962C8B-B14F-4D97-AF65-F5344CB8AC3E}">
        <p14:creationId xmlns:p14="http://schemas.microsoft.com/office/powerpoint/2010/main" val="2056798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Policy Tree lists the policies and devices on the system. It allows you to navigate to view the details of a specific policy or device, add a policy to the system, modify the order of the policies or devices, and locate any policy or device by name. In addition, you can rename, delete, copy or copy and replace, import, or export a policy.</a:t>
            </a:r>
          </a:p>
          <a:p>
            <a:endParaRPr lang="en-US" dirty="0" smtClean="0"/>
          </a:p>
          <a:p>
            <a:r>
              <a:rPr lang="en-US" dirty="0" smtClean="0">
                <a:effectLst/>
              </a:rPr>
              <a:t>To access the </a:t>
            </a:r>
            <a:r>
              <a:rPr lang="en-US" i="1" dirty="0" smtClean="0">
                <a:effectLst/>
              </a:rPr>
              <a:t>Policy Tree,</a:t>
            </a:r>
            <a:r>
              <a:rPr lang="en-US" dirty="0" smtClean="0">
                <a:effectLst/>
              </a:rPr>
              <a:t> do the following:</a:t>
            </a:r>
            <a:endParaRPr lang="en-US" dirty="0" smtClean="0"/>
          </a:p>
          <a:p>
            <a:pPr marL="228600" lvl="1" indent="0">
              <a:buNone/>
            </a:pPr>
            <a:r>
              <a:rPr lang="en-US" sz="1000" kern="1200" dirty="0" smtClean="0">
                <a:solidFill>
                  <a:schemeClr val="tx1"/>
                </a:solidFill>
                <a:effectLst/>
                <a:latin typeface="+mn-lt"/>
                <a:ea typeface="+mn-ea"/>
                <a:cs typeface="+mn-cs"/>
              </a:rPr>
              <a:t>1.</a:t>
            </a:r>
            <a:r>
              <a:rPr lang="en-US" dirty="0" smtClean="0">
                <a:effectLst/>
              </a:rPr>
              <a:t>Click on the node for the device that you wish to view in the</a:t>
            </a:r>
            <a:r>
              <a:rPr lang="en-US" i="1" dirty="0" smtClean="0">
                <a:effectLst/>
              </a:rPr>
              <a:t> System Navigation Tree</a:t>
            </a:r>
            <a:r>
              <a:rPr lang="en-US" dirty="0" smtClean="0">
                <a:effectLst/>
              </a:rPr>
              <a:t>. </a:t>
            </a:r>
          </a:p>
          <a:p>
            <a:pPr marL="228600" lvl="1" indent="0">
              <a:buNone/>
            </a:pPr>
            <a:r>
              <a:rPr lang="en-US" sz="1000" kern="1200" dirty="0" smtClean="0">
                <a:solidFill>
                  <a:schemeClr val="tx1"/>
                </a:solidFill>
                <a:effectLst/>
                <a:latin typeface="+mn-lt"/>
                <a:ea typeface="+mn-ea"/>
                <a:cs typeface="+mn-cs"/>
              </a:rPr>
              <a:t>2.</a:t>
            </a:r>
            <a:r>
              <a:rPr lang="en-US" dirty="0" smtClean="0">
                <a:effectLst/>
              </a:rPr>
              <a:t>Select the </a:t>
            </a:r>
            <a:r>
              <a:rPr lang="en-US" i="1" dirty="0" smtClean="0">
                <a:effectLst/>
              </a:rPr>
              <a:t>Policy Editor</a:t>
            </a:r>
            <a:r>
              <a:rPr lang="en-US" dirty="0" smtClean="0">
                <a:effectLst/>
              </a:rPr>
              <a:t> icon in the </a:t>
            </a:r>
            <a:r>
              <a:rPr lang="en-US" i="1" dirty="0" smtClean="0">
                <a:effectLst/>
              </a:rPr>
              <a:t>Actions Toolbar </a:t>
            </a:r>
            <a:r>
              <a:rPr lang="en-US" dirty="0" smtClean="0">
                <a:effectLst/>
              </a:rPr>
              <a:t>(). The </a:t>
            </a:r>
            <a:r>
              <a:rPr lang="en-US" i="1" dirty="0" smtClean="0">
                <a:effectLst/>
              </a:rPr>
              <a:t>Policy Editor</a:t>
            </a:r>
            <a:r>
              <a:rPr lang="en-US" dirty="0" smtClean="0">
                <a:effectLst/>
              </a:rPr>
              <a:t> screen will open.</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the </a:t>
            </a:r>
            <a:r>
              <a:rPr lang="en-US" i="1" dirty="0" smtClean="0">
                <a:effectLst/>
              </a:rPr>
              <a:t>Policy Tree</a:t>
            </a:r>
            <a:r>
              <a:rPr lang="en-US" dirty="0" smtClean="0">
                <a:effectLst/>
              </a:rPr>
              <a:t> icon () in the top left corner of the </a:t>
            </a:r>
            <a:r>
              <a:rPr lang="en-US" i="1" dirty="0" smtClean="0">
                <a:effectLst/>
              </a:rPr>
              <a:t>Policy Editor</a:t>
            </a:r>
            <a:r>
              <a:rPr lang="en-US" dirty="0" smtClean="0">
                <a:effectLst/>
              </a:rPr>
              <a:t>. The </a:t>
            </a:r>
            <a:r>
              <a:rPr lang="en-US" i="1" dirty="0" smtClean="0">
                <a:effectLst/>
              </a:rPr>
              <a:t>Policy Tree</a:t>
            </a:r>
            <a:r>
              <a:rPr lang="en-US" dirty="0" smtClean="0">
                <a:effectLst/>
              </a:rPr>
              <a:t> will open.</a:t>
            </a:r>
          </a:p>
          <a:p>
            <a:pPr marL="228600" lvl="1" indent="0">
              <a:buNone/>
            </a:pPr>
            <a:r>
              <a:rPr lang="en-US" sz="1000" kern="1200" dirty="0" smtClean="0">
                <a:solidFill>
                  <a:schemeClr val="tx1"/>
                </a:solidFill>
                <a:effectLst/>
                <a:latin typeface="+mn-lt"/>
                <a:ea typeface="+mn-ea"/>
                <a:cs typeface="+mn-cs"/>
              </a:rPr>
              <a:t>4.</a:t>
            </a:r>
            <a:r>
              <a:rPr lang="en-US" dirty="0" smtClean="0">
                <a:effectLst/>
              </a:rPr>
              <a:t>From here, you can do the following:</a:t>
            </a:r>
          </a:p>
          <a:p>
            <a:endParaRPr lang="en-US" dirty="0" smtClean="0">
              <a:effectLst/>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611343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policy tree</a:t>
            </a:r>
            <a:r>
              <a:rPr lang="en-US" baseline="0" dirty="0" smtClean="0"/>
              <a:t> icons provide a quick reference as to the status of your policy, devices, virtual devices, and data sources with regards to policy within the SIEM.</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944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add a new policy to the system, follow the steps below.</a:t>
            </a:r>
          </a:p>
          <a:p>
            <a:pPr marL="228600" lvl="1" indent="0">
              <a:buNone/>
            </a:pPr>
            <a:r>
              <a:rPr lang="en-US" dirty="0" smtClean="0"/>
              <a:t>1. In the Policy Editor, click on the Policy Tree icon. A list of current policies will open.</a:t>
            </a:r>
          </a:p>
          <a:p>
            <a:pPr marL="228600" lvl="1" indent="0">
              <a:buNone/>
            </a:pPr>
            <a:r>
              <a:rPr lang="en-US" dirty="0" smtClean="0"/>
              <a:t>2. Click on Default Policy or any other policy to which you want to add this new policy.</a:t>
            </a:r>
          </a:p>
          <a:p>
            <a:pPr marL="228600" lvl="1" indent="0">
              <a:buNone/>
            </a:pPr>
            <a:r>
              <a:rPr lang="en-US" dirty="0" smtClean="0"/>
              <a:t>3. Click on the menu icon and select New. The New Policy dialog opens.</a:t>
            </a:r>
          </a:p>
          <a:p>
            <a:pPr marL="228600" lvl="1" indent="0">
              <a:buNone/>
            </a:pPr>
            <a:r>
              <a:rPr lang="en-US" dirty="0" smtClean="0"/>
              <a:t>4 .Enter a name for the policy. </a:t>
            </a:r>
          </a:p>
          <a:p>
            <a:pPr marL="228600" lvl="1" indent="0">
              <a:buNone/>
            </a:pPr>
            <a:r>
              <a:rPr lang="en-US" dirty="0" smtClean="0"/>
              <a:t>5. Click OK. The new policy will be added to the Policy Tree. </a:t>
            </a:r>
          </a:p>
          <a:p>
            <a:pPr marL="228600" lvl="1" indent="0">
              <a:buNone/>
            </a:pPr>
            <a:endParaRPr lang="en-US" dirty="0" smtClean="0"/>
          </a:p>
          <a:p>
            <a:r>
              <a:rPr lang="en-US" dirty="0" smtClean="0"/>
              <a:t>To rename a policy, follow the steps below.</a:t>
            </a:r>
          </a:p>
          <a:p>
            <a:pPr marL="228600" lvl="1" indent="0">
              <a:buNone/>
            </a:pPr>
            <a:r>
              <a:rPr lang="en-US" dirty="0" smtClean="0"/>
              <a:t>1. Access the Policy Tree.</a:t>
            </a:r>
          </a:p>
          <a:p>
            <a:pPr marL="228600" lvl="1" indent="0">
              <a:buNone/>
            </a:pPr>
            <a:r>
              <a:rPr lang="en-US" dirty="0" smtClean="0"/>
              <a:t>2. On the list of policies and devices, click on the policy you wish to rename. </a:t>
            </a:r>
          </a:p>
          <a:p>
            <a:pPr marL="228600" lvl="1" indent="0">
              <a:buNone/>
            </a:pPr>
            <a:r>
              <a:rPr lang="en-US" dirty="0" smtClean="0"/>
              <a:t>3. Click on the Menu icon in the top left corner of the Policy Tree.</a:t>
            </a:r>
          </a:p>
          <a:p>
            <a:pPr marL="228600" lvl="1" indent="0">
              <a:buNone/>
            </a:pPr>
            <a:r>
              <a:rPr lang="en-US" dirty="0" smtClean="0"/>
              <a:t>4. Select Rename. The Rename Policy dialog will open, showing the current name of the policy.</a:t>
            </a:r>
          </a:p>
          <a:p>
            <a:pPr marL="228600" lvl="1" indent="0">
              <a:buNone/>
            </a:pPr>
            <a:r>
              <a:rPr lang="en-US" dirty="0" smtClean="0"/>
              <a:t>5. Enter the new name.</a:t>
            </a:r>
          </a:p>
          <a:p>
            <a:pPr marL="228600" lvl="1" indent="0">
              <a:buNone/>
            </a:pPr>
            <a:r>
              <a:rPr lang="en-US" dirty="0" smtClean="0"/>
              <a:t>6. Click OK to save the changes. The renamed policy will appear in the tree.</a:t>
            </a:r>
          </a:p>
          <a:p>
            <a:endParaRPr lang="en-US" dirty="0" smtClean="0"/>
          </a:p>
          <a:p>
            <a:r>
              <a:rPr lang="en-US" dirty="0" smtClean="0"/>
              <a:t>To delete</a:t>
            </a:r>
            <a:r>
              <a:rPr lang="en-US" baseline="0" dirty="0" smtClean="0"/>
              <a:t> a policy</a:t>
            </a:r>
            <a:r>
              <a:rPr lang="en-US" dirty="0" smtClean="0"/>
              <a:t>, follow the steps below.</a:t>
            </a:r>
          </a:p>
          <a:p>
            <a:pPr marL="228600" lvl="1" indent="0">
              <a:buNone/>
            </a:pPr>
            <a:r>
              <a:rPr lang="en-US" dirty="0" smtClean="0"/>
              <a:t>1. Access the Policy Tree.</a:t>
            </a:r>
          </a:p>
          <a:p>
            <a:pPr marL="228600" lvl="1" indent="0">
              <a:buNone/>
            </a:pPr>
            <a:r>
              <a:rPr lang="en-US" dirty="0" smtClean="0"/>
              <a:t>2. On the list of policies and devices, click on the policy you wish to delete. Keep in mind that you cannot delete the Default Policy.</a:t>
            </a:r>
          </a:p>
          <a:p>
            <a:pPr marL="228600" lvl="1" indent="0">
              <a:buNone/>
            </a:pPr>
            <a:r>
              <a:rPr lang="en-US" dirty="0" smtClean="0"/>
              <a:t>3. Click on the Menu icon in the top left corner of the Policy Tree.</a:t>
            </a:r>
          </a:p>
          <a:p>
            <a:pPr marL="228600" lvl="1" indent="0">
              <a:buNone/>
            </a:pPr>
            <a:r>
              <a:rPr lang="en-US" dirty="0" smtClean="0"/>
              <a:t>4. Select the Delete option. A confirmation dialog will open.</a:t>
            </a:r>
          </a:p>
          <a:p>
            <a:pPr marL="228600" lvl="1" indent="0">
              <a:buNone/>
            </a:pPr>
            <a:r>
              <a:rPr lang="en-US" dirty="0" smtClean="0"/>
              <a:t>5. Click on OK to continue or Cancel to stop the deletion.</a:t>
            </a:r>
          </a:p>
          <a:p>
            <a:pPr marL="228600" lvl="1" indent="0">
              <a:buNone/>
            </a:pPr>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0628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mn-lt"/>
                <a:ea typeface="+mn-ea"/>
                <a:cs typeface="+mn-cs"/>
              </a:rPr>
              <a:t>To copy a policy, follow the steps below.</a:t>
            </a:r>
            <a:endParaRPr lang="en-US" dirty="0" smtClean="0"/>
          </a:p>
          <a:p>
            <a:pPr marL="228600" lvl="1" indent="0">
              <a:buNone/>
            </a:pPr>
            <a:r>
              <a:rPr lang="en-US" sz="1000" kern="1200" dirty="0" smtClean="0">
                <a:solidFill>
                  <a:schemeClr val="tx1"/>
                </a:solidFill>
                <a:effectLst/>
                <a:latin typeface="+mn-lt"/>
                <a:ea typeface="+mn-ea"/>
                <a:cs typeface="+mn-cs"/>
              </a:rPr>
              <a:t>1.</a:t>
            </a:r>
            <a:r>
              <a:rPr lang="en-US" dirty="0" smtClean="0">
                <a:effectLst/>
              </a:rPr>
              <a:t>Access the </a:t>
            </a:r>
            <a:r>
              <a:rPr lang="en-US" i="1" dirty="0" smtClean="0">
                <a:effectLst/>
              </a:rPr>
              <a:t>Policy</a:t>
            </a:r>
            <a:r>
              <a:rPr lang="en-US" i="1" baseline="0" dirty="0" smtClean="0">
                <a:effectLst/>
              </a:rPr>
              <a:t> Tree.</a:t>
            </a:r>
            <a:endParaRPr lang="en-US" dirty="0" smtClean="0">
              <a:effectLst/>
            </a:endParaRPr>
          </a:p>
          <a:p>
            <a:pPr marL="228600" lvl="1" indent="0">
              <a:buNone/>
            </a:pPr>
            <a:r>
              <a:rPr lang="en-US" sz="1000" kern="1200" dirty="0" smtClean="0">
                <a:solidFill>
                  <a:schemeClr val="tx1"/>
                </a:solidFill>
                <a:effectLst/>
                <a:latin typeface="+mn-lt"/>
                <a:ea typeface="+mn-ea"/>
                <a:cs typeface="+mn-cs"/>
              </a:rPr>
              <a:t>2.</a:t>
            </a:r>
            <a:r>
              <a:rPr lang="en-US" dirty="0" smtClean="0">
                <a:effectLst/>
              </a:rPr>
              <a:t>On the list of policies and devices, click on the policy you wish to copy. </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the </a:t>
            </a:r>
            <a:r>
              <a:rPr lang="en-US" i="1" dirty="0" smtClean="0">
                <a:effectLst/>
              </a:rPr>
              <a:t>Menu</a:t>
            </a:r>
            <a:r>
              <a:rPr lang="en-US" dirty="0" smtClean="0">
                <a:effectLst/>
              </a:rPr>
              <a:t> icon in the top left corner of the </a:t>
            </a:r>
            <a:r>
              <a:rPr lang="en-US" i="1" dirty="0" smtClean="0">
                <a:effectLst/>
              </a:rPr>
              <a:t>Policy Tree</a:t>
            </a:r>
            <a:r>
              <a:rPr lang="en-US" dirty="0" smtClean="0">
                <a:effectLst/>
              </a:rPr>
              <a:t>.</a:t>
            </a:r>
          </a:p>
          <a:p>
            <a:pPr marL="228600" lvl="1" indent="0">
              <a:buNone/>
            </a:pPr>
            <a:r>
              <a:rPr lang="en-US" sz="1000" kern="1200" dirty="0" smtClean="0">
                <a:solidFill>
                  <a:schemeClr val="tx1"/>
                </a:solidFill>
                <a:effectLst/>
                <a:latin typeface="+mn-lt"/>
                <a:ea typeface="+mn-ea"/>
                <a:cs typeface="+mn-cs"/>
              </a:rPr>
              <a:t>4.</a:t>
            </a:r>
            <a:r>
              <a:rPr lang="en-US" dirty="0" smtClean="0">
                <a:effectLst/>
              </a:rPr>
              <a:t>Select the </a:t>
            </a:r>
            <a:r>
              <a:rPr lang="en-US" i="1" dirty="0" smtClean="0">
                <a:effectLst/>
              </a:rPr>
              <a:t>Copy</a:t>
            </a:r>
            <a:r>
              <a:rPr lang="en-US" dirty="0" smtClean="0">
                <a:effectLst/>
              </a:rPr>
              <a:t> option. The </a:t>
            </a:r>
            <a:r>
              <a:rPr lang="en-US" i="1" dirty="0" smtClean="0">
                <a:effectLst/>
              </a:rPr>
              <a:t>New Policy</a:t>
            </a:r>
            <a:r>
              <a:rPr lang="en-US" dirty="0" smtClean="0">
                <a:effectLst/>
              </a:rPr>
              <a:t> dialog opens.</a:t>
            </a:r>
          </a:p>
          <a:p>
            <a:pPr marL="228600" lvl="1" indent="0">
              <a:buNone/>
            </a:pPr>
            <a:r>
              <a:rPr lang="en-US" sz="1000" kern="1200" dirty="0" smtClean="0">
                <a:solidFill>
                  <a:schemeClr val="tx1"/>
                </a:solidFill>
                <a:effectLst/>
                <a:latin typeface="+mn-lt"/>
                <a:ea typeface="+mn-ea"/>
                <a:cs typeface="+mn-cs"/>
              </a:rPr>
              <a:t>5.</a:t>
            </a:r>
            <a:r>
              <a:rPr lang="en-US" dirty="0" smtClean="0">
                <a:effectLst/>
              </a:rPr>
              <a:t>Enter a name for the new policy.</a:t>
            </a:r>
          </a:p>
          <a:p>
            <a:pPr marL="228600" lvl="1" indent="0">
              <a:buNone/>
            </a:pPr>
            <a:r>
              <a:rPr lang="en-US" sz="1000" kern="1200" dirty="0" smtClean="0">
                <a:solidFill>
                  <a:schemeClr val="tx1"/>
                </a:solidFill>
                <a:effectLst/>
                <a:latin typeface="+mn-lt"/>
                <a:ea typeface="+mn-ea"/>
                <a:cs typeface="+mn-cs"/>
              </a:rPr>
              <a:t>6.</a:t>
            </a:r>
            <a:r>
              <a:rPr lang="en-US" dirty="0" smtClean="0">
                <a:effectLst/>
              </a:rPr>
              <a:t>Click </a:t>
            </a:r>
            <a:r>
              <a:rPr lang="en-US" i="1" dirty="0" smtClean="0">
                <a:effectLst/>
              </a:rPr>
              <a:t>OK</a:t>
            </a:r>
            <a:r>
              <a:rPr lang="en-US" dirty="0" smtClean="0">
                <a:effectLst/>
              </a:rPr>
              <a:t>. The copied policy will be added to the tree.</a:t>
            </a:r>
          </a:p>
          <a:p>
            <a:endParaRPr lang="en-US" dirty="0" smtClean="0"/>
          </a:p>
          <a:p>
            <a:r>
              <a:rPr lang="en-US" dirty="0" smtClean="0"/>
              <a:t>To copy and replace the settings of another policy with these settings, follow the steps below.</a:t>
            </a:r>
          </a:p>
          <a:p>
            <a:pPr marL="228600" lvl="1" indent="0">
              <a:buNone/>
            </a:pPr>
            <a:r>
              <a:rPr lang="en-US" sz="1000" kern="1200" dirty="0" smtClean="0">
                <a:solidFill>
                  <a:schemeClr val="tx1"/>
                </a:solidFill>
                <a:effectLst/>
                <a:latin typeface="+mn-lt"/>
                <a:ea typeface="+mn-ea"/>
                <a:cs typeface="+mn-cs"/>
              </a:rPr>
              <a:t>1.</a:t>
            </a:r>
            <a:r>
              <a:rPr lang="en-US" dirty="0" smtClean="0">
                <a:effectLst/>
              </a:rPr>
              <a:t>Access the</a:t>
            </a:r>
            <a:r>
              <a:rPr lang="en-US" baseline="0" dirty="0" smtClean="0">
                <a:effectLst/>
              </a:rPr>
              <a:t> </a:t>
            </a:r>
            <a:r>
              <a:rPr lang="en-US" i="1" baseline="0" dirty="0" smtClean="0">
                <a:effectLst/>
              </a:rPr>
              <a:t>Policy Tree.</a:t>
            </a:r>
            <a:endParaRPr lang="en-US" dirty="0" smtClean="0">
              <a:effectLst/>
            </a:endParaRPr>
          </a:p>
          <a:p>
            <a:pPr marL="228600" lvl="1" indent="0">
              <a:buNone/>
            </a:pPr>
            <a:r>
              <a:rPr lang="en-US" sz="1000" kern="1200" dirty="0" smtClean="0">
                <a:solidFill>
                  <a:schemeClr val="tx1"/>
                </a:solidFill>
                <a:effectLst/>
                <a:latin typeface="+mn-lt"/>
                <a:ea typeface="+mn-ea"/>
                <a:cs typeface="+mn-cs"/>
              </a:rPr>
              <a:t>2.</a:t>
            </a:r>
            <a:r>
              <a:rPr lang="en-US" dirty="0" smtClean="0">
                <a:effectLst/>
              </a:rPr>
              <a:t>On the list of policies and devices, click on the policy you wish to copy. </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the </a:t>
            </a:r>
            <a:r>
              <a:rPr lang="en-US" i="1" dirty="0" smtClean="0">
                <a:effectLst/>
              </a:rPr>
              <a:t>Menu</a:t>
            </a:r>
            <a:r>
              <a:rPr lang="en-US" dirty="0" smtClean="0">
                <a:effectLst/>
              </a:rPr>
              <a:t> icon in the top left corner of the </a:t>
            </a:r>
            <a:r>
              <a:rPr lang="en-US" i="1" dirty="0" smtClean="0">
                <a:effectLst/>
              </a:rPr>
              <a:t>Policy Tree</a:t>
            </a:r>
            <a:r>
              <a:rPr lang="en-US" dirty="0" smtClean="0">
                <a:effectLst/>
              </a:rPr>
              <a:t>.</a:t>
            </a:r>
          </a:p>
          <a:p>
            <a:pPr marL="228600" lvl="1" indent="0">
              <a:buNone/>
            </a:pPr>
            <a:r>
              <a:rPr lang="en-US" sz="1000" kern="1200" dirty="0" smtClean="0">
                <a:solidFill>
                  <a:schemeClr val="tx1"/>
                </a:solidFill>
                <a:effectLst/>
                <a:latin typeface="+mn-lt"/>
                <a:ea typeface="+mn-ea"/>
                <a:cs typeface="+mn-cs"/>
              </a:rPr>
              <a:t>4.</a:t>
            </a:r>
            <a:r>
              <a:rPr lang="en-US" dirty="0" smtClean="0">
                <a:effectLst/>
              </a:rPr>
              <a:t>Select the </a:t>
            </a:r>
            <a:r>
              <a:rPr lang="en-US" i="1" dirty="0" smtClean="0">
                <a:effectLst/>
              </a:rPr>
              <a:t>Copy and Replace</a:t>
            </a:r>
            <a:r>
              <a:rPr lang="en-US" dirty="0" smtClean="0">
                <a:effectLst/>
              </a:rPr>
              <a:t> option. The </a:t>
            </a:r>
            <a:r>
              <a:rPr lang="en-US" i="1" dirty="0" smtClean="0">
                <a:effectLst/>
              </a:rPr>
              <a:t>Select Policy</a:t>
            </a:r>
            <a:r>
              <a:rPr lang="en-US" dirty="0" smtClean="0">
                <a:effectLst/>
              </a:rPr>
              <a:t> dialog opens.</a:t>
            </a:r>
          </a:p>
          <a:p>
            <a:pPr marL="228600" lvl="1" indent="0">
              <a:buNone/>
            </a:pPr>
            <a:r>
              <a:rPr lang="en-US" sz="1000" kern="1200" dirty="0" smtClean="0">
                <a:solidFill>
                  <a:schemeClr val="tx1"/>
                </a:solidFill>
                <a:effectLst/>
                <a:latin typeface="+mn-lt"/>
                <a:ea typeface="+mn-ea"/>
                <a:cs typeface="+mn-cs"/>
              </a:rPr>
              <a:t>5.</a:t>
            </a:r>
            <a:r>
              <a:rPr lang="en-US" dirty="0" smtClean="0">
                <a:effectLst/>
              </a:rPr>
              <a:t>Click on the policy that is to be overwritten with the settings of the policy you are copying. A confirmation window will open.</a:t>
            </a:r>
          </a:p>
          <a:p>
            <a:pPr marL="228600" lvl="1" indent="0">
              <a:buNone/>
            </a:pPr>
            <a:r>
              <a:rPr lang="en-US" sz="1000" kern="1200" dirty="0" smtClean="0">
                <a:solidFill>
                  <a:schemeClr val="tx1"/>
                </a:solidFill>
                <a:effectLst/>
                <a:latin typeface="+mn-lt"/>
                <a:ea typeface="+mn-ea"/>
                <a:cs typeface="+mn-cs"/>
              </a:rPr>
              <a:t>6.</a:t>
            </a:r>
            <a:r>
              <a:rPr lang="en-US" dirty="0" smtClean="0">
                <a:effectLst/>
              </a:rPr>
              <a:t>Click on </a:t>
            </a:r>
            <a:r>
              <a:rPr lang="en-US" i="1" dirty="0" smtClean="0">
                <a:effectLst/>
              </a:rPr>
              <a:t>Yes</a:t>
            </a:r>
            <a:r>
              <a:rPr lang="en-US" dirty="0" smtClean="0">
                <a:effectLst/>
              </a:rPr>
              <a:t> to proceed or </a:t>
            </a:r>
            <a:r>
              <a:rPr lang="en-US" i="1" dirty="0" smtClean="0">
                <a:effectLst/>
              </a:rPr>
              <a:t>No</a:t>
            </a:r>
            <a:r>
              <a:rPr lang="en-US" dirty="0" smtClean="0">
                <a:effectLst/>
              </a:rPr>
              <a:t> to stop the copy and replace action. If you clicked </a:t>
            </a:r>
            <a:r>
              <a:rPr lang="en-US" i="1" dirty="0" smtClean="0">
                <a:effectLst/>
              </a:rPr>
              <a:t>Yes</a:t>
            </a:r>
            <a:r>
              <a:rPr lang="en-US" dirty="0" smtClean="0">
                <a:effectLst/>
              </a:rPr>
              <a:t>, the settings of the policy you copied will be applied to the policy you selected, but the name of the selected policy will remain the same.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3056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Policy Editor</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Policy Editor</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Policy Editor</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Policy Editor</a:t>
            </a:r>
            <a:endParaRPr lang="en-US" dirty="0"/>
          </a:p>
        </p:txBody>
      </p:sp>
    </p:spTree>
    <p:extLst>
      <p:ext uri="{BB962C8B-B14F-4D97-AF65-F5344CB8AC3E}">
        <p14:creationId xmlns:p14="http://schemas.microsoft.com/office/powerpoint/2010/main" val="416012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Policy Editor</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7     -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Policy Editor</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7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 Policy</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7" name="Picture 6" descr="File Up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052610"/>
            <a:ext cx="2895600" cy="2332567"/>
          </a:xfrm>
          <a:prstGeom prst="rect">
            <a:avLst/>
          </a:prstGeom>
          <a:ln w="12700" cmpd="sng">
            <a:solidFill>
              <a:srgbClr val="000000"/>
            </a:solidFill>
          </a:ln>
        </p:spPr>
      </p:pic>
      <p:grpSp>
        <p:nvGrpSpPr>
          <p:cNvPr id="11" name="Group 10"/>
          <p:cNvGrpSpPr/>
          <p:nvPr/>
        </p:nvGrpSpPr>
        <p:grpSpPr>
          <a:xfrm>
            <a:off x="152400" y="787400"/>
            <a:ext cx="2743200" cy="5646892"/>
            <a:chOff x="152400" y="787400"/>
            <a:chExt cx="2743200" cy="5646892"/>
          </a:xfrm>
        </p:grpSpPr>
        <p:pic>
          <p:nvPicPr>
            <p:cNvPr id="6" name="Picture 5" descr="Copy and Replace.png"/>
            <p:cNvPicPr>
              <a:picLocks noChangeAspect="1"/>
            </p:cNvPicPr>
            <p:nvPr/>
          </p:nvPicPr>
          <p:blipFill rotWithShape="1">
            <a:blip r:embed="rId4">
              <a:extLst>
                <a:ext uri="{28A0092B-C50C-407E-A947-70E740481C1C}">
                  <a14:useLocalDpi xmlns:a14="http://schemas.microsoft.com/office/drawing/2010/main" val="0"/>
                </a:ext>
              </a:extLst>
            </a:blip>
            <a:srcRect r="74330" b="34519"/>
            <a:stretch/>
          </p:blipFill>
          <p:spPr>
            <a:xfrm>
              <a:off x="152400" y="787400"/>
              <a:ext cx="2743200" cy="5646892"/>
            </a:xfrm>
            <a:prstGeom prst="rect">
              <a:avLst/>
            </a:prstGeom>
            <a:ln>
              <a:solidFill>
                <a:srgbClr val="000000"/>
              </a:solidFill>
            </a:ln>
          </p:spPr>
        </p:pic>
        <p:sp>
          <p:nvSpPr>
            <p:cNvPr id="8" name="Rectangle 7"/>
            <p:cNvSpPr/>
            <p:nvPr/>
          </p:nvSpPr>
          <p:spPr bwMode="auto">
            <a:xfrm>
              <a:off x="407880" y="3495980"/>
              <a:ext cx="609600" cy="20284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grpSp>
        <p:nvGrpSpPr>
          <p:cNvPr id="3" name="Group 2"/>
          <p:cNvGrpSpPr/>
          <p:nvPr/>
        </p:nvGrpSpPr>
        <p:grpSpPr>
          <a:xfrm>
            <a:off x="2984130" y="1713387"/>
            <a:ext cx="3035670" cy="3011013"/>
            <a:chOff x="4419600" y="838200"/>
            <a:chExt cx="3238500" cy="3220947"/>
          </a:xfrm>
        </p:grpSpPr>
        <p:pic>
          <p:nvPicPr>
            <p:cNvPr id="5" name="Picture 4" descr="Import Polic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600" y="838200"/>
              <a:ext cx="3238500" cy="3220947"/>
            </a:xfrm>
            <a:prstGeom prst="rect">
              <a:avLst/>
            </a:prstGeom>
            <a:ln>
              <a:solidFill>
                <a:srgbClr val="000000"/>
              </a:solidFill>
            </a:ln>
          </p:spPr>
        </p:pic>
        <p:sp>
          <p:nvSpPr>
            <p:cNvPr id="9" name="Rectangle 8"/>
            <p:cNvSpPr/>
            <p:nvPr/>
          </p:nvSpPr>
          <p:spPr bwMode="auto">
            <a:xfrm>
              <a:off x="4471140" y="1713387"/>
              <a:ext cx="838200" cy="228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
        <p:nvSpPr>
          <p:cNvPr id="10" name="Content Placeholder 4"/>
          <p:cNvSpPr txBox="1">
            <a:spLocks/>
          </p:cNvSpPr>
          <p:nvPr/>
        </p:nvSpPr>
        <p:spPr bwMode="auto">
          <a:xfrm>
            <a:off x="3429000" y="4953000"/>
            <a:ext cx="5257800" cy="1483483"/>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600" dirty="0" smtClean="0"/>
              <a:t>T</a:t>
            </a:r>
            <a:r>
              <a:rPr lang="en-US" sz="1600" dirty="0"/>
              <a:t>he import will occur from the currently selected node down</a:t>
            </a:r>
            <a:r>
              <a:rPr lang="en-US" sz="1600" dirty="0" smtClean="0"/>
              <a:t>.</a:t>
            </a:r>
            <a:endParaRPr lang="en-US" sz="1600" dirty="0"/>
          </a:p>
          <a:p>
            <a:pPr marL="0" indent="0" algn="ctr">
              <a:buNone/>
            </a:pPr>
            <a:r>
              <a:rPr lang="en-US" sz="1600" dirty="0" smtClean="0"/>
              <a:t>These </a:t>
            </a:r>
            <a:r>
              <a:rPr lang="en-US" sz="1600" dirty="0"/>
              <a:t>changes are not tracked so they cannot be undone</a:t>
            </a:r>
            <a:r>
              <a:rPr lang="en-US" sz="1600" dirty="0" smtClean="0"/>
              <a:t>.</a:t>
            </a:r>
            <a:endParaRPr lang="en-US" sz="1600" dirty="0"/>
          </a:p>
        </p:txBody>
      </p:sp>
      <p:sp>
        <p:nvSpPr>
          <p:cNvPr id="12" name="TextBox 11"/>
          <p:cNvSpPr txBox="1"/>
          <p:nvPr/>
        </p:nvSpPr>
        <p:spPr>
          <a:xfrm>
            <a:off x="3276600" y="762000"/>
            <a:ext cx="5486400" cy="646331"/>
          </a:xfrm>
          <a:prstGeom prst="rect">
            <a:avLst/>
          </a:prstGeom>
          <a:noFill/>
        </p:spPr>
        <p:txBody>
          <a:bodyPr wrap="square" rtlCol="0">
            <a:spAutoFit/>
          </a:bodyPr>
          <a:lstStyle/>
          <a:p>
            <a:pPr marL="285750" indent="-285750">
              <a:buFont typeface="Arial"/>
              <a:buChar char="•"/>
            </a:pPr>
            <a:r>
              <a:rPr lang="en-US" dirty="0" smtClean="0"/>
              <a:t>Importing a policy allows you to import a previously exported policy file</a:t>
            </a:r>
            <a:endParaRPr lang="en-US" dirty="0"/>
          </a:p>
        </p:txBody>
      </p:sp>
    </p:spTree>
    <p:extLst>
      <p:ext uri="{BB962C8B-B14F-4D97-AF65-F5344CB8AC3E}">
        <p14:creationId xmlns:p14="http://schemas.microsoft.com/office/powerpoint/2010/main" val="428968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a Policy</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6" name="Picture 5" descr="Export Polic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900" y="761190"/>
            <a:ext cx="3381618" cy="2591610"/>
          </a:xfrm>
          <a:prstGeom prst="rect">
            <a:avLst/>
          </a:prstGeom>
          <a:ln w="12700" cmpd="sng">
            <a:solidFill>
              <a:schemeClr val="tx1"/>
            </a:solidFill>
          </a:ln>
        </p:spPr>
      </p:pic>
      <p:grpSp>
        <p:nvGrpSpPr>
          <p:cNvPr id="3" name="Group 2"/>
          <p:cNvGrpSpPr/>
          <p:nvPr/>
        </p:nvGrpSpPr>
        <p:grpSpPr>
          <a:xfrm>
            <a:off x="114300" y="761190"/>
            <a:ext cx="3200400" cy="5487210"/>
            <a:chOff x="114300" y="761190"/>
            <a:chExt cx="3200400" cy="5487210"/>
          </a:xfrm>
        </p:grpSpPr>
        <p:pic>
          <p:nvPicPr>
            <p:cNvPr id="5" name="Picture 4" descr="Copy and Replace.png"/>
            <p:cNvPicPr>
              <a:picLocks noChangeAspect="1"/>
            </p:cNvPicPr>
            <p:nvPr/>
          </p:nvPicPr>
          <p:blipFill rotWithShape="1">
            <a:blip r:embed="rId4">
              <a:extLst>
                <a:ext uri="{28A0092B-C50C-407E-A947-70E740481C1C}">
                  <a14:useLocalDpi xmlns:a14="http://schemas.microsoft.com/office/drawing/2010/main" val="0"/>
                </a:ext>
              </a:extLst>
            </a:blip>
            <a:srcRect r="75019" b="34300"/>
            <a:stretch/>
          </p:blipFill>
          <p:spPr>
            <a:xfrm>
              <a:off x="114300" y="761190"/>
              <a:ext cx="3200400" cy="5487210"/>
            </a:xfrm>
            <a:prstGeom prst="rect">
              <a:avLst/>
            </a:prstGeom>
            <a:ln>
              <a:solidFill>
                <a:srgbClr val="000000"/>
              </a:solidFill>
            </a:ln>
          </p:spPr>
        </p:pic>
        <p:sp>
          <p:nvSpPr>
            <p:cNvPr id="7" name="Rectangle 6"/>
            <p:cNvSpPr/>
            <p:nvPr/>
          </p:nvSpPr>
          <p:spPr bwMode="auto">
            <a:xfrm>
              <a:off x="374073" y="3632942"/>
              <a:ext cx="692727" cy="228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
        <p:nvSpPr>
          <p:cNvPr id="8" name="TextBox 7"/>
          <p:cNvSpPr txBox="1"/>
          <p:nvPr/>
        </p:nvSpPr>
        <p:spPr>
          <a:xfrm>
            <a:off x="6858000" y="1141273"/>
            <a:ext cx="2209800" cy="1754327"/>
          </a:xfrm>
          <a:prstGeom prst="rect">
            <a:avLst/>
          </a:prstGeom>
          <a:noFill/>
        </p:spPr>
        <p:txBody>
          <a:bodyPr wrap="square" rtlCol="0">
            <a:spAutoFit/>
          </a:bodyPr>
          <a:lstStyle/>
          <a:p>
            <a:pPr algn="ctr"/>
            <a:r>
              <a:rPr lang="en-US" dirty="0" smtClean="0"/>
              <a:t>Allows </a:t>
            </a:r>
            <a:r>
              <a:rPr lang="en-US" dirty="0"/>
              <a:t>you to export policy settings to a file so they can be imported in the future</a:t>
            </a:r>
          </a:p>
        </p:txBody>
      </p:sp>
      <p:sp>
        <p:nvSpPr>
          <p:cNvPr id="10" name="TextBox 9"/>
          <p:cNvSpPr txBox="1"/>
          <p:nvPr/>
        </p:nvSpPr>
        <p:spPr>
          <a:xfrm>
            <a:off x="3429000" y="3429000"/>
            <a:ext cx="5562600" cy="2785378"/>
          </a:xfrm>
          <a:prstGeom prst="rect">
            <a:avLst/>
          </a:prstGeom>
          <a:noFill/>
        </p:spPr>
        <p:txBody>
          <a:bodyPr wrap="square" rtlCol="0">
            <a:spAutoFit/>
          </a:bodyPr>
          <a:lstStyle/>
          <a:p>
            <a:pPr marL="285750" indent="-285750">
              <a:spcAft>
                <a:spcPts val="600"/>
              </a:spcAft>
              <a:buFont typeface="Arial"/>
              <a:buChar char="•"/>
            </a:pPr>
            <a:r>
              <a:rPr lang="en-US" sz="1600" b="1" dirty="0"/>
              <a:t>Export Method Settings options </a:t>
            </a:r>
            <a:r>
              <a:rPr lang="en-US" sz="1600" dirty="0"/>
              <a:t>allow you to select whether you want custom rules and variables to be included as part of this export. </a:t>
            </a:r>
            <a:endParaRPr lang="en-US" sz="1600" dirty="0" smtClean="0"/>
          </a:p>
          <a:p>
            <a:pPr marL="285750" indent="-285750">
              <a:spcAft>
                <a:spcPts val="600"/>
              </a:spcAft>
              <a:buFont typeface="Arial"/>
              <a:buChar char="•"/>
            </a:pPr>
            <a:r>
              <a:rPr lang="en-US" sz="1600" b="1" dirty="0" smtClean="0"/>
              <a:t>Export </a:t>
            </a:r>
            <a:r>
              <a:rPr lang="en-US" sz="1600" b="1" dirty="0"/>
              <a:t>current policy </a:t>
            </a:r>
            <a:r>
              <a:rPr lang="en-US" sz="1600" dirty="0"/>
              <a:t>will export the policy with all its parent </a:t>
            </a:r>
            <a:r>
              <a:rPr lang="en-US" sz="1600" dirty="0" smtClean="0"/>
              <a:t>hierarchy</a:t>
            </a:r>
          </a:p>
          <a:p>
            <a:pPr marL="285750" indent="-285750">
              <a:spcAft>
                <a:spcPts val="600"/>
              </a:spcAft>
              <a:buFont typeface="Arial"/>
              <a:buChar char="•"/>
            </a:pPr>
            <a:r>
              <a:rPr lang="en-US" sz="1600" b="1" dirty="0"/>
              <a:t>Current policy with no settings from parent policy </a:t>
            </a:r>
            <a:r>
              <a:rPr lang="en-US" sz="1600" dirty="0"/>
              <a:t>will export only the currently selected policy's </a:t>
            </a:r>
            <a:r>
              <a:rPr lang="en-US" sz="1600" dirty="0" smtClean="0"/>
              <a:t>settings</a:t>
            </a:r>
          </a:p>
          <a:p>
            <a:pPr marL="285750" indent="-285750">
              <a:spcAft>
                <a:spcPts val="600"/>
              </a:spcAft>
              <a:buFont typeface="Arial"/>
              <a:buChar char="•"/>
            </a:pPr>
            <a:r>
              <a:rPr lang="en-US" sz="1600" b="1" dirty="0"/>
              <a:t>Current policy including parent policies </a:t>
            </a:r>
            <a:r>
              <a:rPr lang="en-US" sz="1600" dirty="0"/>
              <a:t>will export the selected policy and all of its parents, with the hierarchical structure kept intact</a:t>
            </a:r>
          </a:p>
        </p:txBody>
      </p:sp>
    </p:spTree>
    <p:extLst>
      <p:ext uri="{BB962C8B-B14F-4D97-AF65-F5344CB8AC3E}">
        <p14:creationId xmlns:p14="http://schemas.microsoft.com/office/powerpoint/2010/main" val="88531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smtClean="0"/>
              <a:t>Policy Editor</a:t>
            </a:r>
            <a:endParaRPr lang="en-US" dirty="0"/>
          </a:p>
        </p:txBody>
      </p:sp>
    </p:spTree>
    <p:extLst>
      <p:ext uri="{BB962C8B-B14F-4D97-AF65-F5344CB8AC3E}">
        <p14:creationId xmlns:p14="http://schemas.microsoft.com/office/powerpoint/2010/main" val="3474915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olicy Editor_Change History.png"/>
          <p:cNvPicPr>
            <a:picLocks noChangeAspect="1"/>
          </p:cNvPicPr>
          <p:nvPr/>
        </p:nvPicPr>
        <p:blipFill rotWithShape="1">
          <a:blip r:embed="rId3">
            <a:extLst>
              <a:ext uri="{28A0092B-C50C-407E-A947-70E740481C1C}">
                <a14:useLocalDpi xmlns:a14="http://schemas.microsoft.com/office/drawing/2010/main" val="0"/>
              </a:ext>
            </a:extLst>
          </a:blip>
          <a:srcRect t="-1" r="-64" b="67695"/>
          <a:stretch/>
        </p:blipFill>
        <p:spPr>
          <a:xfrm>
            <a:off x="152400" y="838200"/>
            <a:ext cx="6248400" cy="1590611"/>
          </a:xfrm>
          <a:prstGeom prst="rect">
            <a:avLst/>
          </a:prstGeom>
          <a:ln w="12700" cmpd="sng">
            <a:solidFill>
              <a:srgbClr val="000000"/>
            </a:solidFill>
          </a:ln>
        </p:spPr>
      </p:pic>
      <p:sp>
        <p:nvSpPr>
          <p:cNvPr id="2" name="Title 1"/>
          <p:cNvSpPr>
            <a:spLocks noGrp="1"/>
          </p:cNvSpPr>
          <p:nvPr>
            <p:ph type="title"/>
          </p:nvPr>
        </p:nvSpPr>
        <p:spPr/>
        <p:txBody>
          <a:bodyPr/>
          <a:lstStyle/>
          <a:p>
            <a:r>
              <a:rPr lang="en-US" dirty="0" smtClean="0"/>
              <a:t>Policy Change History</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6528540" y="1550075"/>
            <a:ext cx="2514600" cy="2031325"/>
          </a:xfrm>
          <a:prstGeom prst="rect">
            <a:avLst/>
          </a:prstGeom>
        </p:spPr>
        <p:txBody>
          <a:bodyPr wrap="square">
            <a:spAutoFit/>
          </a:bodyPr>
          <a:lstStyle/>
          <a:p>
            <a:pPr algn="ctr"/>
            <a:r>
              <a:rPr lang="en-US" dirty="0" smtClean="0"/>
              <a:t>The </a:t>
            </a:r>
            <a:r>
              <a:rPr lang="en-US" dirty="0"/>
              <a:t>Policy Change History option allow you to view or export a log of the changes that have been made to the policy. </a:t>
            </a:r>
            <a:endParaRPr lang="en-US" dirty="0" smtClean="0"/>
          </a:p>
          <a:p>
            <a:pPr algn="ctr"/>
            <a:endParaRPr lang="en-US" dirty="0"/>
          </a:p>
        </p:txBody>
      </p:sp>
      <p:sp>
        <p:nvSpPr>
          <p:cNvPr id="7" name="Rectangle 6"/>
          <p:cNvSpPr/>
          <p:nvPr/>
        </p:nvSpPr>
        <p:spPr bwMode="auto">
          <a:xfrm>
            <a:off x="5806980" y="1198994"/>
            <a:ext cx="228600" cy="228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pic>
        <p:nvPicPr>
          <p:cNvPr id="9" name="Picture 8" descr="Policy Change Histor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30" y="2590800"/>
            <a:ext cx="6236070" cy="3505200"/>
          </a:xfrm>
          <a:prstGeom prst="rect">
            <a:avLst/>
          </a:prstGeom>
          <a:ln>
            <a:solidFill>
              <a:srgbClr val="000000"/>
            </a:solidFill>
          </a:ln>
        </p:spPr>
      </p:pic>
      <p:pic>
        <p:nvPicPr>
          <p:cNvPr id="10" name="Picture 9" descr="Policy Change History View.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3505200"/>
            <a:ext cx="4419600" cy="2819400"/>
          </a:xfrm>
          <a:prstGeom prst="rect">
            <a:avLst/>
          </a:prstGeom>
          <a:ln>
            <a:solidFill>
              <a:srgbClr val="000000"/>
            </a:solidFill>
          </a:ln>
        </p:spPr>
      </p:pic>
      <p:sp>
        <p:nvSpPr>
          <p:cNvPr id="11" name="Content Placeholder 4"/>
          <p:cNvSpPr txBox="1">
            <a:spLocks/>
          </p:cNvSpPr>
          <p:nvPr/>
        </p:nvSpPr>
        <p:spPr bwMode="auto">
          <a:xfrm>
            <a:off x="6590190" y="4038600"/>
            <a:ext cx="2362200" cy="2222147"/>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600" dirty="0"/>
              <a:t>This log can hold a maximum of 1 GB of data. When it reaches this limit, the oldest files will be deleted as needed. </a:t>
            </a:r>
          </a:p>
          <a:p>
            <a:pPr marL="0" indent="0" algn="ctr">
              <a:buNone/>
            </a:pPr>
            <a:endParaRPr lang="en-US" sz="1600" dirty="0"/>
          </a:p>
        </p:txBody>
      </p:sp>
    </p:spTree>
    <p:extLst>
      <p:ext uri="{BB962C8B-B14F-4D97-AF65-F5344CB8AC3E}">
        <p14:creationId xmlns:p14="http://schemas.microsoft.com/office/powerpoint/2010/main" val="104486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Status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381000" y="4447163"/>
            <a:ext cx="8382000" cy="1877437"/>
          </a:xfrm>
          <a:prstGeom prst="rect">
            <a:avLst/>
          </a:prstGeom>
        </p:spPr>
        <p:txBody>
          <a:bodyPr wrap="square">
            <a:spAutoFit/>
          </a:bodyPr>
          <a:lstStyle/>
          <a:p>
            <a:pPr marL="285750" indent="-285750">
              <a:spcAft>
                <a:spcPts val="1200"/>
              </a:spcAft>
              <a:buFont typeface="Arial"/>
              <a:buChar char="•"/>
            </a:pPr>
            <a:r>
              <a:rPr lang="en-US" sz="1600" dirty="0" smtClean="0"/>
              <a:t>If </a:t>
            </a:r>
            <a:r>
              <a:rPr lang="en-US" sz="1600" dirty="0"/>
              <a:t>the status indicates Up to date, that means that no changes have been made in the policy editor since the last time the policy was rolled out to the device</a:t>
            </a:r>
            <a:r>
              <a:rPr lang="en-US" sz="1600" dirty="0" smtClean="0"/>
              <a:t>.</a:t>
            </a:r>
            <a:endParaRPr lang="en-US" sz="1600" dirty="0"/>
          </a:p>
          <a:p>
            <a:pPr marL="285750" indent="-285750">
              <a:spcAft>
                <a:spcPts val="1200"/>
              </a:spcAft>
              <a:buFont typeface="Arial"/>
              <a:buChar char="•"/>
            </a:pPr>
            <a:r>
              <a:rPr lang="en-US" sz="1600" dirty="0" smtClean="0"/>
              <a:t>If </a:t>
            </a:r>
            <a:r>
              <a:rPr lang="en-US" sz="1600" dirty="0"/>
              <a:t>the status indicates Out of date, that means that changes have been made since the last time the policy was rolled out. </a:t>
            </a:r>
          </a:p>
          <a:p>
            <a:pPr marL="285750" indent="-285750">
              <a:spcAft>
                <a:spcPts val="1200"/>
              </a:spcAft>
              <a:buFont typeface="Arial"/>
              <a:buChar char="•"/>
            </a:pPr>
            <a:r>
              <a:rPr lang="en-US" sz="1600" dirty="0" smtClean="0"/>
              <a:t>If </a:t>
            </a:r>
            <a:r>
              <a:rPr lang="en-US" sz="1600" dirty="0"/>
              <a:t>a status indicates Auto Rollout,  the policy has been scheduled to roll out automatically at a specific date and time.</a:t>
            </a:r>
          </a:p>
        </p:txBody>
      </p:sp>
      <p:pic>
        <p:nvPicPr>
          <p:cNvPr id="6" name="Picture 5" descr="Poilcy Editor_Settings.png"/>
          <p:cNvPicPr>
            <a:picLocks noChangeAspect="1"/>
          </p:cNvPicPr>
          <p:nvPr/>
        </p:nvPicPr>
        <p:blipFill rotWithShape="1">
          <a:blip r:embed="rId3">
            <a:extLst>
              <a:ext uri="{28A0092B-C50C-407E-A947-70E740481C1C}">
                <a14:useLocalDpi xmlns:a14="http://schemas.microsoft.com/office/drawing/2010/main" val="0"/>
              </a:ext>
            </a:extLst>
          </a:blip>
          <a:srcRect l="20496" t="16966" r="20310" b="21775"/>
          <a:stretch/>
        </p:blipFill>
        <p:spPr>
          <a:xfrm>
            <a:off x="228600" y="1371600"/>
            <a:ext cx="5334000" cy="2667000"/>
          </a:xfrm>
          <a:prstGeom prst="rect">
            <a:avLst/>
          </a:prstGeom>
          <a:ln>
            <a:solidFill>
              <a:srgbClr val="000000"/>
            </a:solidFill>
          </a:ln>
        </p:spPr>
      </p:pic>
      <p:sp>
        <p:nvSpPr>
          <p:cNvPr id="7" name="Rectangle 6"/>
          <p:cNvSpPr/>
          <p:nvPr/>
        </p:nvSpPr>
        <p:spPr bwMode="auto">
          <a:xfrm>
            <a:off x="304800" y="3276600"/>
            <a:ext cx="3048000" cy="6096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pic>
        <p:nvPicPr>
          <p:cNvPr id="3" name="Picture 2" descr="policymenu_optio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838200"/>
            <a:ext cx="1866900" cy="406400"/>
          </a:xfrm>
          <a:prstGeom prst="rect">
            <a:avLst/>
          </a:prstGeom>
          <a:ln>
            <a:solidFill>
              <a:srgbClr val="000000"/>
            </a:solidFill>
          </a:ln>
        </p:spPr>
      </p:pic>
      <p:sp>
        <p:nvSpPr>
          <p:cNvPr id="8" name="Rectangle 7"/>
          <p:cNvSpPr/>
          <p:nvPr/>
        </p:nvSpPr>
        <p:spPr bwMode="auto">
          <a:xfrm>
            <a:off x="2936224" y="838200"/>
            <a:ext cx="399964" cy="37851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9" name="TextBox 8"/>
          <p:cNvSpPr txBox="1"/>
          <p:nvPr/>
        </p:nvSpPr>
        <p:spPr>
          <a:xfrm>
            <a:off x="5791200" y="990600"/>
            <a:ext cx="3124200" cy="3139321"/>
          </a:xfrm>
          <a:prstGeom prst="rect">
            <a:avLst/>
          </a:prstGeom>
          <a:noFill/>
        </p:spPr>
        <p:txBody>
          <a:bodyPr wrap="square" rtlCol="0">
            <a:spAutoFit/>
          </a:bodyPr>
          <a:lstStyle/>
          <a:p>
            <a:pPr algn="ctr"/>
            <a:r>
              <a:rPr lang="en-US" dirty="0"/>
              <a:t>The status section of the Settings dialog informs you of the status of the devices on the Policy Tree. </a:t>
            </a:r>
            <a:endParaRPr lang="en-US" dirty="0" smtClean="0"/>
          </a:p>
          <a:p>
            <a:pPr algn="ctr"/>
            <a:endParaRPr lang="en-US" dirty="0"/>
          </a:p>
          <a:p>
            <a:pPr algn="ctr"/>
            <a:r>
              <a:rPr lang="en-US" dirty="0" smtClean="0"/>
              <a:t>It </a:t>
            </a:r>
            <a:r>
              <a:rPr lang="en-US" dirty="0"/>
              <a:t>shows the number of up-to-date and out-of-date devices as well as the number of devices that are scheduled for auto rollout.</a:t>
            </a:r>
          </a:p>
          <a:p>
            <a:pPr algn="ctr"/>
            <a:endParaRPr lang="en-US" dirty="0"/>
          </a:p>
        </p:txBody>
      </p:sp>
    </p:spTree>
    <p:extLst>
      <p:ext uri="{BB962C8B-B14F-4D97-AF65-F5344CB8AC3E}">
        <p14:creationId xmlns:p14="http://schemas.microsoft.com/office/powerpoint/2010/main" val="34684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Rollout</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381000" y="990600"/>
            <a:ext cx="8382000" cy="400110"/>
          </a:xfrm>
          <a:prstGeom prst="rect">
            <a:avLst/>
          </a:prstGeom>
        </p:spPr>
        <p:txBody>
          <a:bodyPr wrap="square">
            <a:spAutoFit/>
          </a:bodyPr>
          <a:lstStyle/>
          <a:p>
            <a:r>
              <a:rPr lang="en-US" sz="2000" dirty="0"/>
              <a:t>Rollout allows you to apply the current policy for one or more devices. </a:t>
            </a:r>
          </a:p>
        </p:txBody>
      </p:sp>
      <p:pic>
        <p:nvPicPr>
          <p:cNvPr id="9" name="Picture 8" descr="Policy Editor_Rollou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895600"/>
            <a:ext cx="6248400" cy="3352800"/>
          </a:xfrm>
          <a:prstGeom prst="rect">
            <a:avLst/>
          </a:prstGeom>
          <a:ln w="12700" cmpd="sng">
            <a:solidFill>
              <a:srgbClr val="000000"/>
            </a:solidFill>
          </a:ln>
        </p:spPr>
      </p:pic>
      <p:pic>
        <p:nvPicPr>
          <p:cNvPr id="10" name="Picture 9" descr="Policy Editor_Change History.png"/>
          <p:cNvPicPr>
            <a:picLocks noChangeAspect="1"/>
          </p:cNvPicPr>
          <p:nvPr/>
        </p:nvPicPr>
        <p:blipFill rotWithShape="1">
          <a:blip r:embed="rId4">
            <a:extLst>
              <a:ext uri="{28A0092B-C50C-407E-A947-70E740481C1C}">
                <a14:useLocalDpi xmlns:a14="http://schemas.microsoft.com/office/drawing/2010/main" val="0"/>
              </a:ext>
            </a:extLst>
          </a:blip>
          <a:srcRect t="3487" r="-64" b="86747"/>
          <a:stretch/>
        </p:blipFill>
        <p:spPr>
          <a:xfrm>
            <a:off x="152400" y="1828800"/>
            <a:ext cx="6248400" cy="533400"/>
          </a:xfrm>
          <a:prstGeom prst="rect">
            <a:avLst/>
          </a:prstGeom>
          <a:ln w="12700" cmpd="sng">
            <a:solidFill>
              <a:srgbClr val="000000"/>
            </a:solidFill>
          </a:ln>
        </p:spPr>
      </p:pic>
      <p:sp>
        <p:nvSpPr>
          <p:cNvPr id="11" name="Rectangle 10"/>
          <p:cNvSpPr/>
          <p:nvPr/>
        </p:nvSpPr>
        <p:spPr bwMode="auto">
          <a:xfrm>
            <a:off x="6136110" y="2030516"/>
            <a:ext cx="251460" cy="25146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2" name="Content Placeholder 4"/>
          <p:cNvSpPr txBox="1">
            <a:spLocks/>
          </p:cNvSpPr>
          <p:nvPr/>
        </p:nvSpPr>
        <p:spPr bwMode="auto">
          <a:xfrm>
            <a:off x="6629400" y="2007138"/>
            <a:ext cx="2209800" cy="3936462"/>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sz="1800" b="1" dirty="0" smtClean="0">
                <a:solidFill>
                  <a:srgbClr val="A50026"/>
                </a:solidFill>
              </a:rPr>
              <a:t>NOTE</a:t>
            </a:r>
            <a:endParaRPr lang="en-US" sz="1600" b="1" dirty="0" smtClean="0">
              <a:solidFill>
                <a:srgbClr val="A50026"/>
              </a:solidFill>
            </a:endParaRPr>
          </a:p>
          <a:p>
            <a:pPr marL="0" indent="0" algn="ctr">
              <a:buNone/>
            </a:pPr>
            <a:endParaRPr lang="en-US" sz="400" dirty="0" smtClean="0"/>
          </a:p>
          <a:p>
            <a:pPr marL="0" indent="0" algn="ctr">
              <a:buNone/>
            </a:pPr>
            <a:r>
              <a:rPr lang="en-US" sz="1600" dirty="0" smtClean="0"/>
              <a:t>Changes </a:t>
            </a:r>
            <a:r>
              <a:rPr lang="en-US" sz="1600" dirty="0"/>
              <a:t>made at the default policy level will be applied to all policies when you rollout to all devices</a:t>
            </a:r>
          </a:p>
          <a:p>
            <a:pPr marL="0" indent="0" algn="ctr">
              <a:buNone/>
            </a:pPr>
            <a:endParaRPr lang="en-US" sz="500" dirty="0" smtClean="0"/>
          </a:p>
          <a:p>
            <a:pPr marL="0" indent="0" algn="ctr">
              <a:buNone/>
            </a:pPr>
            <a:r>
              <a:rPr lang="en-US" sz="1600" dirty="0" smtClean="0"/>
              <a:t>If </a:t>
            </a:r>
            <a:r>
              <a:rPr lang="en-US" sz="1600" dirty="0"/>
              <a:t>the rollout command was unsuccessful, a dialogue will open, after the last rollout has occurred, showing a summary of the failed commands</a:t>
            </a:r>
            <a:r>
              <a:rPr lang="en-US" sz="1600" dirty="0" smtClean="0"/>
              <a:t>.</a:t>
            </a:r>
            <a:endParaRPr lang="en-US" sz="1600" dirty="0"/>
          </a:p>
        </p:txBody>
      </p:sp>
    </p:spTree>
    <p:extLst>
      <p:ext uri="{BB962C8B-B14F-4D97-AF65-F5344CB8AC3E}">
        <p14:creationId xmlns:p14="http://schemas.microsoft.com/office/powerpoint/2010/main" val="403530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195931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olicymenu_op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14400"/>
            <a:ext cx="1866900" cy="406400"/>
          </a:xfrm>
          <a:prstGeom prst="rect">
            <a:avLst/>
          </a:prstGeom>
          <a:ln>
            <a:solidFill>
              <a:srgbClr val="000000"/>
            </a:solidFill>
          </a:ln>
        </p:spPr>
      </p:pic>
      <p:sp>
        <p:nvSpPr>
          <p:cNvPr id="2" name="Title 1"/>
          <p:cNvSpPr>
            <a:spLocks noGrp="1"/>
          </p:cNvSpPr>
          <p:nvPr>
            <p:ph type="title"/>
          </p:nvPr>
        </p:nvSpPr>
        <p:spPr/>
        <p:txBody>
          <a:bodyPr/>
          <a:lstStyle/>
          <a:p>
            <a:r>
              <a:rPr lang="en-US" dirty="0" smtClean="0"/>
              <a:t>Severity Weights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8" name="Picture 7" descr="Severity Weigh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24000"/>
            <a:ext cx="5410200" cy="4642706"/>
          </a:xfrm>
          <a:prstGeom prst="rect">
            <a:avLst/>
          </a:prstGeom>
          <a:ln>
            <a:solidFill>
              <a:srgbClr val="000000"/>
            </a:solidFill>
          </a:ln>
        </p:spPr>
      </p:pic>
      <p:sp>
        <p:nvSpPr>
          <p:cNvPr id="9" name="Rectangle 8"/>
          <p:cNvSpPr/>
          <p:nvPr/>
        </p:nvSpPr>
        <p:spPr bwMode="auto">
          <a:xfrm>
            <a:off x="2284500" y="966597"/>
            <a:ext cx="304267" cy="276606"/>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3" name="Rectangle 12"/>
          <p:cNvSpPr/>
          <p:nvPr/>
        </p:nvSpPr>
        <p:spPr>
          <a:xfrm>
            <a:off x="6019800" y="1828800"/>
            <a:ext cx="2895600" cy="3416320"/>
          </a:xfrm>
          <a:prstGeom prst="rect">
            <a:avLst/>
          </a:prstGeom>
        </p:spPr>
        <p:txBody>
          <a:bodyPr wrap="square">
            <a:spAutoFit/>
          </a:bodyPr>
          <a:lstStyle/>
          <a:p>
            <a:pPr marL="285750" indent="-285750">
              <a:buFont typeface="Arial"/>
              <a:buChar char="•"/>
            </a:pPr>
            <a:r>
              <a:rPr lang="en-US" dirty="0"/>
              <a:t>To access the Severity Weights dialog, click on the Severity Weights icon in the top right corner of the Policy Editor dialog. </a:t>
            </a:r>
            <a:endParaRPr lang="en-US" dirty="0" smtClean="0"/>
          </a:p>
          <a:p>
            <a:pPr marL="285750" indent="-285750">
              <a:buFont typeface="Arial"/>
              <a:buChar char="•"/>
            </a:pPr>
            <a:endParaRPr lang="en-US" dirty="0"/>
          </a:p>
          <a:p>
            <a:pPr marL="285750" indent="-285750">
              <a:buFont typeface="Arial"/>
              <a:buChar char="•"/>
            </a:pPr>
            <a:r>
              <a:rPr lang="en-US" dirty="0" smtClean="0"/>
              <a:t>This </a:t>
            </a:r>
            <a:r>
              <a:rPr lang="en-US" dirty="0"/>
              <a:t>screen shows the weights that are associated with the assets, tags, rules, and vulnerability groups. </a:t>
            </a:r>
          </a:p>
        </p:txBody>
      </p:sp>
    </p:spTree>
    <p:extLst>
      <p:ext uri="{BB962C8B-B14F-4D97-AF65-F5344CB8AC3E}">
        <p14:creationId xmlns:p14="http://schemas.microsoft.com/office/powerpoint/2010/main" val="276123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 Weights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Rectangle 5"/>
          <p:cNvSpPr/>
          <p:nvPr/>
        </p:nvSpPr>
        <p:spPr>
          <a:xfrm>
            <a:off x="152400" y="704671"/>
            <a:ext cx="8839200" cy="4801315"/>
          </a:xfrm>
          <a:prstGeom prst="rect">
            <a:avLst/>
          </a:prstGeom>
        </p:spPr>
        <p:txBody>
          <a:bodyPr wrap="square">
            <a:spAutoFit/>
          </a:bodyPr>
          <a:lstStyle/>
          <a:p>
            <a:r>
              <a:rPr lang="en-US" b="1" i="1" dirty="0" smtClean="0"/>
              <a:t>Asset </a:t>
            </a:r>
            <a:r>
              <a:rPr lang="en-US" b="1" i="1" dirty="0"/>
              <a:t>Severity</a:t>
            </a:r>
            <a:r>
              <a:rPr lang="en-US" b="1" dirty="0"/>
              <a:t> </a:t>
            </a:r>
            <a:r>
              <a:rPr lang="en-US" dirty="0"/>
              <a:t>- An asset is an IP address, optionally within a zone. </a:t>
            </a:r>
          </a:p>
          <a:p>
            <a:endParaRPr lang="en-US" dirty="0"/>
          </a:p>
          <a:p>
            <a:r>
              <a:rPr lang="en-US" b="1" i="1" dirty="0"/>
              <a:t>Tag Severity </a:t>
            </a:r>
            <a:r>
              <a:rPr lang="en-US" dirty="0"/>
              <a:t>- The tag severity is calculated using both McAfee and user-defined tags. In order for a tag to be used in the severity calculation, it must be set for both the rule and asset of the event. If the rule or asset does not have any tags defined or if there were no asset matches, the tag severity will be zero. To calculate the tag severity, the number of matching rule and asset tags is multiplied by 10. The tag severity will be limited to 100.</a:t>
            </a:r>
          </a:p>
          <a:p>
            <a:endParaRPr lang="en-US" b="1" dirty="0"/>
          </a:p>
          <a:p>
            <a:r>
              <a:rPr lang="en-US" b="1" i="1" dirty="0"/>
              <a:t>Rule Severity</a:t>
            </a:r>
            <a:r>
              <a:rPr lang="en-US" b="1" dirty="0"/>
              <a:t> </a:t>
            </a:r>
            <a:r>
              <a:rPr lang="en-US" dirty="0"/>
              <a:t>- The rule severity is the severity set for the event when it was created. It is based on the event's rule severity, as set in the Policy Editor, and/or any data enrichment configured for the event's collector. </a:t>
            </a:r>
          </a:p>
          <a:p>
            <a:endParaRPr lang="en-US" b="1" dirty="0"/>
          </a:p>
          <a:p>
            <a:r>
              <a:rPr lang="en-US" b="1" i="1" dirty="0"/>
              <a:t>Vulnerability Severity</a:t>
            </a:r>
            <a:r>
              <a:rPr lang="en-US" b="1" dirty="0"/>
              <a:t> </a:t>
            </a:r>
            <a:r>
              <a:rPr lang="en-US" dirty="0"/>
              <a:t>- If VA SVE information is available for an event's asset and rule, then the highest severity of all matching asset and rule VA SVEs is used for the vulnerability severity, otherwise zero it used.</a:t>
            </a:r>
          </a:p>
          <a:p>
            <a:endParaRPr lang="en-US" dirty="0"/>
          </a:p>
        </p:txBody>
      </p:sp>
    </p:spTree>
    <p:extLst>
      <p:ext uri="{BB962C8B-B14F-4D97-AF65-F5344CB8AC3E}">
        <p14:creationId xmlns:p14="http://schemas.microsoft.com/office/powerpoint/2010/main" val="173392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6" name="Picture 5" descr="FIlter.png"/>
          <p:cNvPicPr>
            <a:picLocks noChangeAspect="1"/>
          </p:cNvPicPr>
          <p:nvPr/>
        </p:nvPicPr>
        <p:blipFill rotWithShape="1">
          <a:blip r:embed="rId3">
            <a:extLst>
              <a:ext uri="{28A0092B-C50C-407E-A947-70E740481C1C}">
                <a14:useLocalDpi xmlns:a14="http://schemas.microsoft.com/office/drawing/2010/main" val="0"/>
              </a:ext>
            </a:extLst>
          </a:blip>
          <a:srcRect b="41966"/>
          <a:stretch/>
        </p:blipFill>
        <p:spPr>
          <a:xfrm>
            <a:off x="152400" y="2209800"/>
            <a:ext cx="5410200" cy="3505200"/>
          </a:xfrm>
          <a:prstGeom prst="rect">
            <a:avLst/>
          </a:prstGeom>
          <a:ln>
            <a:solidFill>
              <a:srgbClr val="000000"/>
            </a:solidFill>
          </a:ln>
        </p:spPr>
      </p:pic>
      <p:sp>
        <p:nvSpPr>
          <p:cNvPr id="7" name="Rectangle 6"/>
          <p:cNvSpPr/>
          <p:nvPr/>
        </p:nvSpPr>
        <p:spPr bwMode="auto">
          <a:xfrm>
            <a:off x="4114800" y="2819400"/>
            <a:ext cx="1524000" cy="29718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8" name="Rectangle 7"/>
          <p:cNvSpPr/>
          <p:nvPr/>
        </p:nvSpPr>
        <p:spPr>
          <a:xfrm>
            <a:off x="5791200" y="1369873"/>
            <a:ext cx="3200400" cy="1754327"/>
          </a:xfrm>
          <a:prstGeom prst="rect">
            <a:avLst/>
          </a:prstGeom>
        </p:spPr>
        <p:txBody>
          <a:bodyPr wrap="square">
            <a:spAutoFit/>
          </a:bodyPr>
          <a:lstStyle/>
          <a:p>
            <a:pPr algn="ctr"/>
            <a:r>
              <a:rPr lang="en-US" dirty="0"/>
              <a:t>The Filters tab in the Filters/Tagging pane of the Policy Editor allows you to </a:t>
            </a:r>
            <a:r>
              <a:rPr lang="en-US" dirty="0" smtClean="0"/>
              <a:t>rules </a:t>
            </a:r>
            <a:r>
              <a:rPr lang="en-US" dirty="0"/>
              <a:t>by time or filter the rules so only rules with specific settings will be listed.</a:t>
            </a:r>
          </a:p>
        </p:txBody>
      </p:sp>
      <p:pic>
        <p:nvPicPr>
          <p:cNvPr id="9" name="Picture 8" descr="Filter menu.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219200"/>
            <a:ext cx="3891170" cy="368300"/>
          </a:xfrm>
          <a:prstGeom prst="rect">
            <a:avLst/>
          </a:prstGeom>
          <a:ln>
            <a:solidFill>
              <a:srgbClr val="000000"/>
            </a:solidFill>
          </a:ln>
        </p:spPr>
      </p:pic>
      <p:sp>
        <p:nvSpPr>
          <p:cNvPr id="10" name="Content Placeholder 4"/>
          <p:cNvSpPr txBox="1">
            <a:spLocks/>
          </p:cNvSpPr>
          <p:nvPr/>
        </p:nvSpPr>
        <p:spPr bwMode="auto">
          <a:xfrm>
            <a:off x="5842740" y="3581400"/>
            <a:ext cx="3124200" cy="2689967"/>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800" dirty="0" smtClean="0"/>
              <a:t>The </a:t>
            </a:r>
            <a:r>
              <a:rPr lang="en-US" sz="1800" dirty="0"/>
              <a:t>filters and tagging options are not available when Variable, Preprocessor, or Normalization rule types are selected in the Rule Types pane.</a:t>
            </a:r>
          </a:p>
          <a:p>
            <a:pPr marL="0" indent="0" algn="ctr">
              <a:buNone/>
            </a:pPr>
            <a:endParaRPr lang="en-US" sz="1600" dirty="0"/>
          </a:p>
        </p:txBody>
      </p:sp>
    </p:spTree>
    <p:extLst>
      <p:ext uri="{BB962C8B-B14F-4D97-AF65-F5344CB8AC3E}">
        <p14:creationId xmlns:p14="http://schemas.microsoft.com/office/powerpoint/2010/main" val="349046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Policy Editor</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Navigate the McAfee SIEM policy editor.</a:t>
            </a:r>
          </a:p>
          <a:p>
            <a:pPr lvl="1" eaLnBrk="1" hangingPunct="1">
              <a:buFont typeface="Arial" charset="0"/>
              <a:buChar char="•"/>
            </a:pPr>
            <a:r>
              <a:rPr lang="en-US" sz="2000" dirty="0" smtClean="0">
                <a:latin typeface="Arial" charset="0"/>
                <a:cs typeface="Arial" charset="0"/>
              </a:rPr>
              <a:t>Create, modify and delete McAfee SIEM policies within the policy editor.</a:t>
            </a:r>
          </a:p>
          <a:p>
            <a:pPr lvl="1" eaLnBrk="1" hangingPunct="1">
              <a:buFont typeface="Arial" charset="0"/>
              <a:buChar char="•"/>
            </a:pPr>
            <a:r>
              <a:rPr lang="en-US" sz="2000" dirty="0" smtClean="0">
                <a:latin typeface="Arial" charset="0"/>
                <a:cs typeface="Arial" charset="0"/>
              </a:rPr>
              <a:t>Configure individual rules within policy editor to meet your needs.</a:t>
            </a:r>
          </a:p>
          <a:p>
            <a:pPr lvl="1" eaLnBrk="1" hangingPunct="1">
              <a:buFont typeface="Arial" charset="0"/>
              <a:buChar char="•"/>
            </a:pPr>
            <a:r>
              <a:rPr lang="en-US" sz="2000" dirty="0" smtClean="0">
                <a:latin typeface="Arial" charset="0"/>
                <a:cs typeface="Arial" charset="0"/>
              </a:rPr>
              <a:t>Create custom Advanced Syslog Parser rules to parse custom application logs received over Syslog</a:t>
            </a: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2994189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Tagging</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Rectangle 5"/>
          <p:cNvSpPr/>
          <p:nvPr/>
        </p:nvSpPr>
        <p:spPr>
          <a:xfrm>
            <a:off x="228600" y="762000"/>
            <a:ext cx="8686800" cy="5355313"/>
          </a:xfrm>
          <a:prstGeom prst="rect">
            <a:avLst/>
          </a:prstGeom>
        </p:spPr>
        <p:txBody>
          <a:bodyPr wrap="square">
            <a:spAutoFit/>
          </a:bodyPr>
          <a:lstStyle/>
          <a:p>
            <a:pPr marL="285750" indent="-285750">
              <a:buFont typeface="Arial"/>
              <a:buChar char="•"/>
            </a:pPr>
            <a:r>
              <a:rPr lang="en-US" dirty="0" smtClean="0"/>
              <a:t>The </a:t>
            </a:r>
            <a:r>
              <a:rPr lang="en-US" dirty="0"/>
              <a:t>Tags feature on the Policy Editor dialog allows you to define the categories to which a rule belongs. </a:t>
            </a:r>
            <a:endParaRPr lang="en-US" dirty="0" smtClean="0"/>
          </a:p>
          <a:p>
            <a:pPr marL="285750" indent="-285750">
              <a:buFont typeface="Arial"/>
              <a:buChar char="•"/>
            </a:pPr>
            <a:endParaRPr lang="en-US" dirty="0"/>
          </a:p>
          <a:p>
            <a:endParaRPr lang="en-US" dirty="0" smtClean="0"/>
          </a:p>
          <a:p>
            <a:pPr marL="285750" indent="-285750">
              <a:buFont typeface="Arial"/>
              <a:buChar char="•"/>
            </a:pPr>
            <a:endParaRPr lang="en-US" dirty="0" smtClean="0"/>
          </a:p>
          <a:p>
            <a:pPr marL="285750" indent="-285750">
              <a:buFont typeface="Arial"/>
              <a:buChar char="•"/>
            </a:pPr>
            <a:endParaRPr lang="en-US" dirty="0"/>
          </a:p>
          <a:p>
            <a:endParaRPr lang="en-US" dirty="0"/>
          </a:p>
          <a:p>
            <a:pPr marL="285750" indent="-285750">
              <a:buFont typeface="Arial"/>
              <a:buChar char="•"/>
            </a:pPr>
            <a:r>
              <a:rPr lang="en-US" dirty="0"/>
              <a:t>The icons at the top of the Tags pane give you the following options</a:t>
            </a:r>
            <a:r>
              <a:rPr lang="en-US" dirty="0" smtClean="0"/>
              <a:t>:</a:t>
            </a:r>
          </a:p>
          <a:p>
            <a:pPr marL="285750" indent="-285750">
              <a:buFont typeface="Arial"/>
              <a:buChar char="•"/>
            </a:pPr>
            <a:endParaRPr lang="en-US" dirty="0"/>
          </a:p>
          <a:p>
            <a:pPr lvl="1"/>
            <a:r>
              <a:rPr lang="en-US" b="1" dirty="0"/>
              <a:t>New Tag Category </a:t>
            </a:r>
            <a:r>
              <a:rPr lang="en-US" dirty="0"/>
              <a:t>- When you click on this icon, the Add Category Tag dialog will open. </a:t>
            </a:r>
            <a:endParaRPr lang="en-US" dirty="0" smtClean="0"/>
          </a:p>
          <a:p>
            <a:pPr lvl="1"/>
            <a:endParaRPr lang="en-US" dirty="0"/>
          </a:p>
          <a:p>
            <a:pPr lvl="1"/>
            <a:r>
              <a:rPr lang="en-US" b="1" dirty="0"/>
              <a:t>New Tag </a:t>
            </a:r>
            <a:r>
              <a:rPr lang="en-US" dirty="0"/>
              <a:t>- New tags can be added to any category on the list of tags</a:t>
            </a:r>
            <a:r>
              <a:rPr lang="en-US" dirty="0" smtClean="0"/>
              <a:t>.</a:t>
            </a:r>
          </a:p>
          <a:p>
            <a:pPr lvl="1"/>
            <a:endParaRPr lang="en-US" dirty="0"/>
          </a:p>
          <a:p>
            <a:pPr lvl="1"/>
            <a:r>
              <a:rPr lang="en-US" b="1" dirty="0"/>
              <a:t>Edit Tag </a:t>
            </a:r>
            <a:r>
              <a:rPr lang="en-US" dirty="0"/>
              <a:t>- The Use tag for event severity calculation option can be changed on any tag</a:t>
            </a:r>
            <a:r>
              <a:rPr lang="en-US" dirty="0" smtClean="0"/>
              <a:t>.</a:t>
            </a:r>
          </a:p>
          <a:p>
            <a:pPr lvl="1"/>
            <a:endParaRPr lang="en-US" dirty="0"/>
          </a:p>
          <a:p>
            <a:pPr lvl="1"/>
            <a:r>
              <a:rPr lang="en-US" b="1" dirty="0"/>
              <a:t>Remove Tag </a:t>
            </a:r>
            <a:r>
              <a:rPr lang="en-US" dirty="0"/>
              <a:t>- Custom tags can be removed from the list of tags. </a:t>
            </a:r>
          </a:p>
          <a:p>
            <a:pPr lvl="1"/>
            <a:endParaRPr lang="en-US" dirty="0"/>
          </a:p>
        </p:txBody>
      </p:sp>
      <p:pic>
        <p:nvPicPr>
          <p:cNvPr id="3" name="Picture 2" descr="tagba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250" y="1625600"/>
            <a:ext cx="3111500" cy="812800"/>
          </a:xfrm>
          <a:prstGeom prst="rect">
            <a:avLst/>
          </a:prstGeom>
          <a:ln>
            <a:solidFill>
              <a:srgbClr val="000000"/>
            </a:solidFill>
          </a:ln>
        </p:spPr>
      </p:pic>
      <p:pic>
        <p:nvPicPr>
          <p:cNvPr id="7" name="Picture 6"/>
          <p:cNvPicPr>
            <a:picLocks noChangeAspect="1"/>
          </p:cNvPicPr>
          <p:nvPr/>
        </p:nvPicPr>
        <p:blipFill>
          <a:blip r:embed="rId4"/>
          <a:stretch>
            <a:fillRect/>
          </a:stretch>
        </p:blipFill>
        <p:spPr>
          <a:xfrm>
            <a:off x="220980" y="3352800"/>
            <a:ext cx="411480" cy="320040"/>
          </a:xfrm>
          <a:prstGeom prst="rect">
            <a:avLst/>
          </a:prstGeom>
        </p:spPr>
      </p:pic>
      <p:pic>
        <p:nvPicPr>
          <p:cNvPr id="8" name="Picture 7"/>
          <p:cNvPicPr>
            <a:picLocks noChangeAspect="1"/>
          </p:cNvPicPr>
          <p:nvPr/>
        </p:nvPicPr>
        <p:blipFill>
          <a:blip r:embed="rId5"/>
          <a:stretch>
            <a:fillRect/>
          </a:stretch>
        </p:blipFill>
        <p:spPr>
          <a:xfrm>
            <a:off x="240030" y="4099560"/>
            <a:ext cx="373380" cy="320040"/>
          </a:xfrm>
          <a:prstGeom prst="rect">
            <a:avLst/>
          </a:prstGeom>
        </p:spPr>
      </p:pic>
      <p:pic>
        <p:nvPicPr>
          <p:cNvPr id="9" name="Picture 8"/>
          <p:cNvPicPr>
            <a:picLocks noChangeAspect="1"/>
          </p:cNvPicPr>
          <p:nvPr/>
        </p:nvPicPr>
        <p:blipFill>
          <a:blip r:embed="rId6"/>
          <a:stretch>
            <a:fillRect/>
          </a:stretch>
        </p:blipFill>
        <p:spPr>
          <a:xfrm>
            <a:off x="258699" y="4724400"/>
            <a:ext cx="336042" cy="320040"/>
          </a:xfrm>
          <a:prstGeom prst="rect">
            <a:avLst/>
          </a:prstGeom>
        </p:spPr>
      </p:pic>
      <p:pic>
        <p:nvPicPr>
          <p:cNvPr id="10" name="Picture 9"/>
          <p:cNvPicPr>
            <a:picLocks noChangeAspect="1"/>
          </p:cNvPicPr>
          <p:nvPr/>
        </p:nvPicPr>
        <p:blipFill>
          <a:blip r:embed="rId7"/>
          <a:stretch>
            <a:fillRect/>
          </a:stretch>
        </p:blipFill>
        <p:spPr>
          <a:xfrm>
            <a:off x="213360" y="5486400"/>
            <a:ext cx="426720" cy="320040"/>
          </a:xfrm>
          <a:prstGeom prst="rect">
            <a:avLst/>
          </a:prstGeom>
        </p:spPr>
      </p:pic>
    </p:spTree>
    <p:extLst>
      <p:ext uri="{BB962C8B-B14F-4D97-AF65-F5344CB8AC3E}">
        <p14:creationId xmlns:p14="http://schemas.microsoft.com/office/powerpoint/2010/main" val="275351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Menu</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Rectangle 5"/>
          <p:cNvSpPr/>
          <p:nvPr/>
        </p:nvSpPr>
        <p:spPr>
          <a:xfrm>
            <a:off x="152400" y="1555551"/>
            <a:ext cx="8686800" cy="4616649"/>
          </a:xfrm>
          <a:prstGeom prst="rect">
            <a:avLst/>
          </a:prstGeom>
        </p:spPr>
        <p:txBody>
          <a:bodyPr wrap="square">
            <a:spAutoFit/>
          </a:bodyPr>
          <a:lstStyle/>
          <a:p>
            <a:pPr>
              <a:spcAft>
                <a:spcPts val="1200"/>
              </a:spcAft>
            </a:pPr>
            <a:r>
              <a:rPr lang="en-US" dirty="0"/>
              <a:t>The Operations menu on the Policy Editor has options that allow you to perform several functions related to rules. </a:t>
            </a:r>
            <a:endParaRPr lang="en-US" dirty="0" smtClean="0"/>
          </a:p>
          <a:p>
            <a:pPr marL="285750" indent="-285750">
              <a:spcAft>
                <a:spcPts val="1200"/>
              </a:spcAft>
              <a:buFont typeface="Arial"/>
              <a:buChar char="•"/>
            </a:pPr>
            <a:r>
              <a:rPr lang="en-US" b="1" dirty="0" smtClean="0"/>
              <a:t>Clear </a:t>
            </a:r>
            <a:r>
              <a:rPr lang="en-US" b="1" dirty="0"/>
              <a:t>Updated Rule Status </a:t>
            </a:r>
            <a:r>
              <a:rPr lang="en-US" dirty="0"/>
              <a:t>- allows you to clear these markings once you have had the opportunity to see </a:t>
            </a:r>
            <a:r>
              <a:rPr lang="en-US" dirty="0" smtClean="0"/>
              <a:t>them.</a:t>
            </a:r>
            <a:endParaRPr lang="en-US" dirty="0"/>
          </a:p>
          <a:p>
            <a:pPr marL="285750" indent="-285750">
              <a:spcAft>
                <a:spcPts val="1200"/>
              </a:spcAft>
              <a:buFont typeface="Arial"/>
              <a:buChar char="•"/>
            </a:pPr>
            <a:r>
              <a:rPr lang="en-US" b="1" dirty="0" smtClean="0"/>
              <a:t>Browse </a:t>
            </a:r>
            <a:r>
              <a:rPr lang="en-US" b="1" dirty="0"/>
              <a:t>Reference </a:t>
            </a:r>
            <a:r>
              <a:rPr lang="en-US" dirty="0"/>
              <a:t>- opens a web browser and connects to McAfee's online signature database, providing information about the signature for the selected rule. </a:t>
            </a:r>
            <a:endParaRPr lang="en-US" dirty="0" smtClean="0"/>
          </a:p>
          <a:p>
            <a:pPr marL="285750" indent="-285750">
              <a:spcAft>
                <a:spcPts val="1200"/>
              </a:spcAft>
              <a:buFont typeface="Arial"/>
              <a:buChar char="•"/>
            </a:pPr>
            <a:r>
              <a:rPr lang="en-US" b="1" dirty="0" smtClean="0"/>
              <a:t>Create </a:t>
            </a:r>
            <a:r>
              <a:rPr lang="en-US" b="1" dirty="0"/>
              <a:t>New </a:t>
            </a:r>
            <a:r>
              <a:rPr lang="en-US" b="1" dirty="0" smtClean="0"/>
              <a:t>Watchlist</a:t>
            </a:r>
            <a:r>
              <a:rPr lang="en-US" b="1" dirty="0"/>
              <a:t> </a:t>
            </a:r>
            <a:r>
              <a:rPr lang="en-US" dirty="0"/>
              <a:t>- allows you to select rules and add them to a </a:t>
            </a:r>
            <a:r>
              <a:rPr lang="en-US" dirty="0" smtClean="0"/>
              <a:t>watchlist.</a:t>
            </a:r>
            <a:endParaRPr lang="en-US" dirty="0"/>
          </a:p>
          <a:p>
            <a:pPr marL="285750" indent="-285750">
              <a:spcAft>
                <a:spcPts val="1200"/>
              </a:spcAft>
              <a:buFont typeface="Arial"/>
              <a:buChar char="•"/>
            </a:pPr>
            <a:r>
              <a:rPr lang="en-US" b="1" dirty="0" smtClean="0"/>
              <a:t>Append </a:t>
            </a:r>
            <a:r>
              <a:rPr lang="en-US" b="1" dirty="0"/>
              <a:t>to </a:t>
            </a:r>
            <a:r>
              <a:rPr lang="en-US" b="1" dirty="0" smtClean="0"/>
              <a:t>Watchlist</a:t>
            </a:r>
            <a:r>
              <a:rPr lang="en-US" b="1" dirty="0"/>
              <a:t> </a:t>
            </a:r>
            <a:r>
              <a:rPr lang="en-US" dirty="0" smtClean="0"/>
              <a:t>– provides a way for you to </a:t>
            </a:r>
            <a:r>
              <a:rPr lang="en-US" dirty="0"/>
              <a:t>add values </a:t>
            </a:r>
            <a:r>
              <a:rPr lang="en-US" dirty="0" smtClean="0"/>
              <a:t>at </a:t>
            </a:r>
            <a:r>
              <a:rPr lang="en-US" dirty="0"/>
              <a:t>a later </a:t>
            </a:r>
            <a:r>
              <a:rPr lang="en-US" dirty="0" smtClean="0"/>
              <a:t>time.</a:t>
            </a:r>
            <a:endParaRPr lang="en-US" dirty="0"/>
          </a:p>
          <a:p>
            <a:pPr marL="285750" indent="-285750">
              <a:spcAft>
                <a:spcPts val="1200"/>
              </a:spcAft>
              <a:buFont typeface="Arial"/>
              <a:buChar char="•"/>
            </a:pPr>
            <a:r>
              <a:rPr lang="en-US" b="1" dirty="0" smtClean="0"/>
              <a:t>Modify </a:t>
            </a:r>
            <a:r>
              <a:rPr lang="en-US" b="1" dirty="0"/>
              <a:t>Aggregation Settings </a:t>
            </a:r>
            <a:r>
              <a:rPr lang="en-US" dirty="0"/>
              <a:t>- allows you to create exceptions to these general aggregation settings for individual </a:t>
            </a:r>
            <a:r>
              <a:rPr lang="en-US" dirty="0" smtClean="0"/>
              <a:t>rules.</a:t>
            </a:r>
            <a:endParaRPr lang="en-US" dirty="0"/>
          </a:p>
          <a:p>
            <a:pPr marL="285750" indent="-285750">
              <a:spcAft>
                <a:spcPts val="1200"/>
              </a:spcAft>
              <a:buFont typeface="Arial"/>
              <a:buChar char="•"/>
            </a:pPr>
            <a:r>
              <a:rPr lang="en-US" b="1" dirty="0" smtClean="0"/>
              <a:t>Event </a:t>
            </a:r>
            <a:r>
              <a:rPr lang="en-US" b="1" dirty="0"/>
              <a:t>Aggregation Exceptions </a:t>
            </a:r>
            <a:r>
              <a:rPr lang="en-US" dirty="0" smtClean="0"/>
              <a:t>– allows you to add </a:t>
            </a:r>
            <a:r>
              <a:rPr lang="en-US" dirty="0"/>
              <a:t>exceptions to the device's setting for individual rules.</a:t>
            </a:r>
          </a:p>
        </p:txBody>
      </p:sp>
      <p:grpSp>
        <p:nvGrpSpPr>
          <p:cNvPr id="5" name="Group 4"/>
          <p:cNvGrpSpPr/>
          <p:nvPr/>
        </p:nvGrpSpPr>
        <p:grpSpPr>
          <a:xfrm>
            <a:off x="2571750" y="838200"/>
            <a:ext cx="4000500" cy="495300"/>
            <a:chOff x="2571750" y="838200"/>
            <a:chExt cx="4000500" cy="495300"/>
          </a:xfrm>
        </p:grpSpPr>
        <p:pic>
          <p:nvPicPr>
            <p:cNvPr id="3" name="Picture 2" descr="policy_editor_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50" y="838200"/>
              <a:ext cx="4000500" cy="495300"/>
            </a:xfrm>
            <a:prstGeom prst="rect">
              <a:avLst/>
            </a:prstGeom>
            <a:ln>
              <a:solidFill>
                <a:srgbClr val="000000"/>
              </a:solidFill>
            </a:ln>
          </p:spPr>
        </p:pic>
        <p:sp>
          <p:nvSpPr>
            <p:cNvPr id="7" name="Rectangle 6"/>
            <p:cNvSpPr/>
            <p:nvPr/>
          </p:nvSpPr>
          <p:spPr bwMode="auto">
            <a:xfrm>
              <a:off x="4404489" y="1066800"/>
              <a:ext cx="868110" cy="25146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Tree>
    <p:extLst>
      <p:ext uri="{BB962C8B-B14F-4D97-AF65-F5344CB8AC3E}">
        <p14:creationId xmlns:p14="http://schemas.microsoft.com/office/powerpoint/2010/main" val="25798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Menu</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228600" y="1524000"/>
            <a:ext cx="8686800" cy="4339650"/>
          </a:xfrm>
          <a:prstGeom prst="rect">
            <a:avLst/>
          </a:prstGeom>
        </p:spPr>
        <p:txBody>
          <a:bodyPr wrap="square">
            <a:spAutoFit/>
          </a:bodyPr>
          <a:lstStyle/>
          <a:p>
            <a:pPr>
              <a:spcAft>
                <a:spcPts val="1200"/>
              </a:spcAft>
            </a:pPr>
            <a:r>
              <a:rPr lang="en-US" dirty="0"/>
              <a:t>The Tools menu on the Policy Editor has options that allow you to perform several functions related to rules. </a:t>
            </a:r>
            <a:endParaRPr lang="en-US" dirty="0" smtClean="0"/>
          </a:p>
          <a:p>
            <a:pPr marL="285750" indent="-285750">
              <a:spcAft>
                <a:spcPts val="1200"/>
              </a:spcAft>
              <a:buFont typeface="Arial"/>
              <a:buChar char="•"/>
            </a:pPr>
            <a:r>
              <a:rPr lang="en-US" b="1" dirty="0" smtClean="0"/>
              <a:t>ADM Dictionaries </a:t>
            </a:r>
            <a:r>
              <a:rPr lang="en-US" dirty="0" smtClean="0"/>
              <a:t>– allows you to manage ADM Dictionaries</a:t>
            </a:r>
            <a:endParaRPr lang="en-US" dirty="0"/>
          </a:p>
          <a:p>
            <a:pPr marL="285750" indent="-285750">
              <a:spcAft>
                <a:spcPts val="1200"/>
              </a:spcAft>
              <a:buFont typeface="Arial"/>
              <a:buChar char="•"/>
            </a:pPr>
            <a:r>
              <a:rPr lang="en-US" b="1" dirty="0" smtClean="0"/>
              <a:t>Compare </a:t>
            </a:r>
            <a:r>
              <a:rPr lang="en-US" b="1" dirty="0"/>
              <a:t>Rule </a:t>
            </a:r>
            <a:r>
              <a:rPr lang="en-US" b="1" dirty="0" smtClean="0"/>
              <a:t>Files </a:t>
            </a:r>
            <a:r>
              <a:rPr lang="en-US" dirty="0" smtClean="0"/>
              <a:t>– allows </a:t>
            </a:r>
            <a:r>
              <a:rPr lang="en-US" dirty="0"/>
              <a:t>you to view the four main states in which rules can </a:t>
            </a:r>
            <a:r>
              <a:rPr lang="en-US" dirty="0" smtClean="0"/>
              <a:t>exist</a:t>
            </a:r>
            <a:endParaRPr lang="en-US" dirty="0"/>
          </a:p>
          <a:p>
            <a:pPr marL="285750" indent="-285750">
              <a:spcAft>
                <a:spcPts val="1200"/>
              </a:spcAft>
              <a:buFont typeface="Arial"/>
              <a:buChar char="•"/>
            </a:pPr>
            <a:r>
              <a:rPr lang="en-US" b="1" dirty="0" smtClean="0"/>
              <a:t>DEM </a:t>
            </a:r>
            <a:r>
              <a:rPr lang="en-US" b="1" dirty="0"/>
              <a:t>Actions </a:t>
            </a:r>
            <a:r>
              <a:rPr lang="en-US" dirty="0"/>
              <a:t>- defines actions and operations for </a:t>
            </a:r>
            <a:r>
              <a:rPr lang="en-US" dirty="0" smtClean="0"/>
              <a:t>events generated by the DEM. </a:t>
            </a:r>
            <a:endParaRPr lang="en-US" dirty="0"/>
          </a:p>
          <a:p>
            <a:pPr marL="285750" indent="-285750">
              <a:spcAft>
                <a:spcPts val="1200"/>
              </a:spcAft>
              <a:buFont typeface="Arial"/>
              <a:buChar char="•"/>
            </a:pPr>
            <a:r>
              <a:rPr lang="en-US" b="1" dirty="0" smtClean="0"/>
              <a:t>Rule </a:t>
            </a:r>
            <a:r>
              <a:rPr lang="en-US" b="1" dirty="0"/>
              <a:t>Change History </a:t>
            </a:r>
            <a:r>
              <a:rPr lang="en-US" dirty="0"/>
              <a:t>- allows you to view all rules that have been changed, updated, or added to the system as well as the last version of each </a:t>
            </a:r>
            <a:r>
              <a:rPr lang="en-US" dirty="0" smtClean="0"/>
              <a:t>rule.</a:t>
            </a:r>
            <a:endParaRPr lang="en-US" dirty="0"/>
          </a:p>
          <a:p>
            <a:pPr marL="285750" indent="-285750">
              <a:spcAft>
                <a:spcPts val="1200"/>
              </a:spcAft>
              <a:buFont typeface="Arial"/>
              <a:buChar char="•"/>
            </a:pPr>
            <a:r>
              <a:rPr lang="en-US" b="1" dirty="0" smtClean="0"/>
              <a:t>Rate</a:t>
            </a:r>
            <a:r>
              <a:rPr lang="en-US" b="1" dirty="0"/>
              <a:t>-Based Anomaly Detection </a:t>
            </a:r>
            <a:r>
              <a:rPr lang="en-US" b="1" dirty="0" smtClean="0"/>
              <a:t>Wizard </a:t>
            </a:r>
            <a:r>
              <a:rPr lang="en-US" dirty="0" smtClean="0"/>
              <a:t>– allows you to configure the Nitro IPS anomaly detection capabilities </a:t>
            </a:r>
            <a:endParaRPr lang="en-US" dirty="0"/>
          </a:p>
          <a:p>
            <a:pPr marL="285750" indent="-285750">
              <a:spcAft>
                <a:spcPts val="1200"/>
              </a:spcAft>
              <a:buFont typeface="Arial"/>
              <a:buChar char="•"/>
            </a:pPr>
            <a:r>
              <a:rPr lang="en-US" b="1" dirty="0" smtClean="0"/>
              <a:t>New </a:t>
            </a:r>
            <a:r>
              <a:rPr lang="en-US" b="1" dirty="0"/>
              <a:t>Rule Configuration </a:t>
            </a:r>
            <a:r>
              <a:rPr lang="en-US" dirty="0"/>
              <a:t>- allows you to define an override action to be taken on rules of the type that you select when they are downloaded. </a:t>
            </a:r>
          </a:p>
        </p:txBody>
      </p:sp>
      <p:grpSp>
        <p:nvGrpSpPr>
          <p:cNvPr id="3" name="Group 2"/>
          <p:cNvGrpSpPr/>
          <p:nvPr/>
        </p:nvGrpSpPr>
        <p:grpSpPr>
          <a:xfrm>
            <a:off x="2571750" y="838200"/>
            <a:ext cx="4000500" cy="495300"/>
            <a:chOff x="2571750" y="838200"/>
            <a:chExt cx="4000500" cy="495300"/>
          </a:xfrm>
        </p:grpSpPr>
        <p:pic>
          <p:nvPicPr>
            <p:cNvPr id="7" name="Picture 6" descr="policy_editor_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50" y="838200"/>
              <a:ext cx="4000500" cy="495300"/>
            </a:xfrm>
            <a:prstGeom prst="rect">
              <a:avLst/>
            </a:prstGeom>
            <a:ln>
              <a:solidFill>
                <a:srgbClr val="000000"/>
              </a:solidFill>
            </a:ln>
          </p:spPr>
        </p:pic>
        <p:sp>
          <p:nvSpPr>
            <p:cNvPr id="8" name="Rectangle 7"/>
            <p:cNvSpPr/>
            <p:nvPr/>
          </p:nvSpPr>
          <p:spPr bwMode="auto">
            <a:xfrm>
              <a:off x="5392431" y="1066800"/>
              <a:ext cx="539028" cy="25146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Tree>
    <p:extLst>
      <p:ext uri="{BB962C8B-B14F-4D97-AF65-F5344CB8AC3E}">
        <p14:creationId xmlns:p14="http://schemas.microsoft.com/office/powerpoint/2010/main" val="3881563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Types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Rectangle 5"/>
          <p:cNvSpPr/>
          <p:nvPr/>
        </p:nvSpPr>
        <p:spPr>
          <a:xfrm>
            <a:off x="3505200" y="1700748"/>
            <a:ext cx="5067300" cy="3785652"/>
          </a:xfrm>
          <a:prstGeom prst="rect">
            <a:avLst/>
          </a:prstGeom>
        </p:spPr>
        <p:txBody>
          <a:bodyPr wrap="square">
            <a:spAutoFit/>
          </a:bodyPr>
          <a:lstStyle/>
          <a:p>
            <a:pPr marL="285750" indent="-285750">
              <a:spcAft>
                <a:spcPts val="2400"/>
              </a:spcAft>
              <a:buFont typeface="Arial"/>
              <a:buChar char="•"/>
            </a:pPr>
            <a:r>
              <a:rPr lang="en-US" sz="2000" dirty="0"/>
              <a:t>The Rule Types pane of the Policy Editor dialog allows you to access all of the rules by type. </a:t>
            </a:r>
            <a:endParaRPr lang="en-US" sz="2000" dirty="0" smtClean="0"/>
          </a:p>
          <a:p>
            <a:pPr marL="285750" indent="-285750">
              <a:spcAft>
                <a:spcPts val="2400"/>
              </a:spcAft>
              <a:buFont typeface="Arial"/>
              <a:buChar char="•"/>
            </a:pPr>
            <a:r>
              <a:rPr lang="en-US" sz="2000" dirty="0" smtClean="0"/>
              <a:t>You </a:t>
            </a:r>
            <a:r>
              <a:rPr lang="en-US" sz="2000" dirty="0"/>
              <a:t>can import, export, add, edit, and perform various operations on a rule once it has been selected. </a:t>
            </a:r>
            <a:endParaRPr lang="en-US" sz="2000" dirty="0" smtClean="0"/>
          </a:p>
          <a:p>
            <a:pPr marL="285750" indent="-285750">
              <a:spcAft>
                <a:spcPts val="2400"/>
              </a:spcAft>
              <a:buFont typeface="Arial"/>
              <a:buChar char="•"/>
            </a:pPr>
            <a:r>
              <a:rPr lang="en-US" sz="2000" dirty="0" smtClean="0"/>
              <a:t>The </a:t>
            </a:r>
            <a:r>
              <a:rPr lang="en-US" sz="2000" dirty="0"/>
              <a:t>functions that you can perform are limited by the type of rule.</a:t>
            </a:r>
          </a:p>
          <a:p>
            <a:pPr marL="285750" indent="-285750">
              <a:spcAft>
                <a:spcPts val="2400"/>
              </a:spcAft>
              <a:buFont typeface="Arial"/>
              <a:buChar char="•"/>
            </a:pPr>
            <a:endParaRPr lang="en-US" sz="2000" dirty="0"/>
          </a:p>
        </p:txBody>
      </p:sp>
      <p:pic>
        <p:nvPicPr>
          <p:cNvPr id="5" name="Picture 4" descr="ruletypespa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0"/>
            <a:ext cx="2723759" cy="5651500"/>
          </a:xfrm>
          <a:prstGeom prst="rect">
            <a:avLst/>
          </a:prstGeom>
          <a:ln>
            <a:solidFill>
              <a:srgbClr val="000000"/>
            </a:solidFill>
          </a:ln>
        </p:spPr>
      </p:pic>
    </p:spTree>
    <p:extLst>
      <p:ext uri="{BB962C8B-B14F-4D97-AF65-F5344CB8AC3E}">
        <p14:creationId xmlns:p14="http://schemas.microsoft.com/office/powerpoint/2010/main" val="351327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Types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8" name="Rectangle 7"/>
          <p:cNvSpPr/>
          <p:nvPr/>
        </p:nvSpPr>
        <p:spPr>
          <a:xfrm>
            <a:off x="304800" y="685800"/>
            <a:ext cx="8534400" cy="1554272"/>
          </a:xfrm>
          <a:prstGeom prst="rect">
            <a:avLst/>
          </a:prstGeom>
        </p:spPr>
        <p:txBody>
          <a:bodyPr wrap="square">
            <a:spAutoFit/>
          </a:bodyPr>
          <a:lstStyle/>
          <a:p>
            <a:pPr marL="285750" indent="-285750">
              <a:spcAft>
                <a:spcPts val="600"/>
              </a:spcAft>
              <a:buFont typeface="Arial"/>
              <a:buChar char="•"/>
            </a:pPr>
            <a:r>
              <a:rPr lang="en-US" dirty="0"/>
              <a:t>All rules are based on a hierarchy system in which each rule inherits its usage from its parent. </a:t>
            </a:r>
            <a:endParaRPr lang="en-US" dirty="0" smtClean="0"/>
          </a:p>
          <a:p>
            <a:pPr marL="285750" indent="-285750">
              <a:spcAft>
                <a:spcPts val="600"/>
              </a:spcAft>
              <a:buFont typeface="Arial"/>
              <a:buChar char="•"/>
            </a:pPr>
            <a:r>
              <a:rPr lang="en-US" dirty="0" smtClean="0"/>
              <a:t>The </a:t>
            </a:r>
            <a:r>
              <a:rPr lang="en-US" dirty="0"/>
              <a:t>rule </a:t>
            </a:r>
            <a:r>
              <a:rPr lang="en-US" dirty="0" smtClean="0"/>
              <a:t>is </a:t>
            </a:r>
            <a:r>
              <a:rPr lang="en-US" dirty="0"/>
              <a:t>marked with an icon to indicate from where it inherits its usage, and the icon will have a dot on the lower left corner if the inheritance chain has been broken somewhere beneath the current row. </a:t>
            </a:r>
          </a:p>
        </p:txBody>
      </p:sp>
      <p:sp>
        <p:nvSpPr>
          <p:cNvPr id="9" name="Rectangle 8"/>
          <p:cNvSpPr/>
          <p:nvPr/>
        </p:nvSpPr>
        <p:spPr>
          <a:xfrm>
            <a:off x="304800" y="2362200"/>
            <a:ext cx="8534400" cy="3970318"/>
          </a:xfrm>
          <a:prstGeom prst="rect">
            <a:avLst/>
          </a:prstGeom>
        </p:spPr>
        <p:txBody>
          <a:bodyPr wrap="square">
            <a:spAutoFit/>
          </a:bodyPr>
          <a:lstStyle/>
          <a:p>
            <a:pPr lvl="1"/>
            <a:r>
              <a:rPr lang="en-US" dirty="0"/>
              <a:t>The inheritance icon. Inherit indicates that the usage for this item is determined by the parent’s setting. Most rules are set to Inherit by default, but the usage can be changed to any level</a:t>
            </a:r>
            <a:r>
              <a:rPr lang="en-US" dirty="0" smtClean="0"/>
              <a:t>.</a:t>
            </a:r>
          </a:p>
          <a:p>
            <a:pPr lvl="1"/>
            <a:endParaRPr lang="en-US" dirty="0"/>
          </a:p>
          <a:p>
            <a:pPr lvl="1"/>
            <a:r>
              <a:rPr lang="en-US" dirty="0"/>
              <a:t>Indicates the inheritance chain has been broken at this point and the inheritance value is turned off. Note that the current rule usage will be used when the inheritance chain has been broken</a:t>
            </a:r>
            <a:r>
              <a:rPr lang="en-US" dirty="0" smtClean="0"/>
              <a:t>.</a:t>
            </a:r>
          </a:p>
          <a:p>
            <a:pPr lvl="1"/>
            <a:endParaRPr lang="en-US" dirty="0"/>
          </a:p>
          <a:p>
            <a:pPr lvl="1"/>
            <a:r>
              <a:rPr lang="en-US" dirty="0"/>
              <a:t>Indicates the inheritance chain has been broken at this level. Items below this point will not inherit any further up the chain than this. This setting is useful to force rules to use their default usage</a:t>
            </a:r>
            <a:r>
              <a:rPr lang="en-US" dirty="0" smtClean="0"/>
              <a:t>.</a:t>
            </a:r>
          </a:p>
          <a:p>
            <a:pPr lvl="1"/>
            <a:endParaRPr lang="en-US" dirty="0"/>
          </a:p>
          <a:p>
            <a:pPr lvl="1"/>
            <a:r>
              <a:rPr lang="en-US" dirty="0"/>
              <a:t>Indicates a custom value; you have set the value to something other than the default.</a:t>
            </a:r>
          </a:p>
        </p:txBody>
      </p:sp>
      <p:pic>
        <p:nvPicPr>
          <p:cNvPr id="3" name="Picture 2"/>
          <p:cNvPicPr>
            <a:picLocks noChangeAspect="1"/>
          </p:cNvPicPr>
          <p:nvPr/>
        </p:nvPicPr>
        <p:blipFill>
          <a:blip r:embed="rId3"/>
          <a:stretch>
            <a:fillRect/>
          </a:stretch>
        </p:blipFill>
        <p:spPr>
          <a:xfrm>
            <a:off x="394368" y="2590800"/>
            <a:ext cx="101601" cy="457200"/>
          </a:xfrm>
          <a:prstGeom prst="rect">
            <a:avLst/>
          </a:prstGeom>
        </p:spPr>
      </p:pic>
      <p:pic>
        <p:nvPicPr>
          <p:cNvPr id="5" name="Picture 4"/>
          <p:cNvPicPr>
            <a:picLocks noChangeAspect="1"/>
          </p:cNvPicPr>
          <p:nvPr/>
        </p:nvPicPr>
        <p:blipFill>
          <a:blip r:embed="rId4"/>
          <a:stretch>
            <a:fillRect/>
          </a:stretch>
        </p:blipFill>
        <p:spPr>
          <a:xfrm>
            <a:off x="305468" y="3733800"/>
            <a:ext cx="279400" cy="457200"/>
          </a:xfrm>
          <a:prstGeom prst="rect">
            <a:avLst/>
          </a:prstGeom>
        </p:spPr>
      </p:pic>
      <p:pic>
        <p:nvPicPr>
          <p:cNvPr id="10" name="Picture 9"/>
          <p:cNvPicPr>
            <a:picLocks noChangeAspect="1"/>
          </p:cNvPicPr>
          <p:nvPr/>
        </p:nvPicPr>
        <p:blipFill>
          <a:blip r:embed="rId5"/>
          <a:stretch>
            <a:fillRect/>
          </a:stretch>
        </p:blipFill>
        <p:spPr>
          <a:xfrm>
            <a:off x="228600" y="4800600"/>
            <a:ext cx="433137" cy="457200"/>
          </a:xfrm>
          <a:prstGeom prst="rect">
            <a:avLst/>
          </a:prstGeom>
        </p:spPr>
      </p:pic>
      <p:pic>
        <p:nvPicPr>
          <p:cNvPr id="11" name="Picture 10"/>
          <p:cNvPicPr>
            <a:picLocks noChangeAspect="1"/>
          </p:cNvPicPr>
          <p:nvPr/>
        </p:nvPicPr>
        <p:blipFill>
          <a:blip r:embed="rId6"/>
          <a:stretch>
            <a:fillRect/>
          </a:stretch>
        </p:blipFill>
        <p:spPr>
          <a:xfrm>
            <a:off x="305468" y="5791200"/>
            <a:ext cx="279400" cy="457200"/>
          </a:xfrm>
          <a:prstGeom prst="rect">
            <a:avLst/>
          </a:prstGeom>
        </p:spPr>
      </p:pic>
    </p:spTree>
    <p:extLst>
      <p:ext uri="{BB962C8B-B14F-4D97-AF65-F5344CB8AC3E}">
        <p14:creationId xmlns:p14="http://schemas.microsoft.com/office/powerpoint/2010/main" val="253573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Display Pane</a:t>
            </a:r>
            <a:endParaRPr lang="en-US" dirty="0"/>
          </a:p>
        </p:txBody>
      </p:sp>
      <p:sp>
        <p:nvSpPr>
          <p:cNvPr id="3" name="Content Placeholder 2"/>
          <p:cNvSpPr>
            <a:spLocks noGrp="1"/>
          </p:cNvSpPr>
          <p:nvPr>
            <p:ph idx="1"/>
          </p:nvPr>
        </p:nvSpPr>
        <p:spPr>
          <a:xfrm>
            <a:off x="5562600" y="1447800"/>
            <a:ext cx="3505200" cy="4038600"/>
          </a:xfrm>
        </p:spPr>
        <p:txBody>
          <a:bodyPr/>
          <a:lstStyle/>
          <a:p>
            <a:pPr>
              <a:spcAft>
                <a:spcPts val="1200"/>
              </a:spcAft>
            </a:pPr>
            <a:r>
              <a:rPr lang="en-US" dirty="0"/>
              <a:t>Rule Display pane shows five different rule properties, seen as columns, consisting </a:t>
            </a:r>
            <a:r>
              <a:rPr lang="en-US" dirty="0" smtClean="0"/>
              <a:t>of:</a:t>
            </a:r>
          </a:p>
          <a:p>
            <a:pPr lvl="2">
              <a:spcAft>
                <a:spcPts val="1200"/>
              </a:spcAft>
            </a:pPr>
            <a:r>
              <a:rPr lang="en-US" dirty="0" smtClean="0"/>
              <a:t>Action</a:t>
            </a:r>
            <a:endParaRPr lang="en-US" dirty="0"/>
          </a:p>
          <a:p>
            <a:pPr lvl="2">
              <a:spcAft>
                <a:spcPts val="1200"/>
              </a:spcAft>
            </a:pPr>
            <a:r>
              <a:rPr lang="en-US" dirty="0" smtClean="0"/>
              <a:t>Severity</a:t>
            </a:r>
          </a:p>
          <a:p>
            <a:pPr lvl="2">
              <a:spcAft>
                <a:spcPts val="1200"/>
              </a:spcAft>
            </a:pPr>
            <a:r>
              <a:rPr lang="en-US" dirty="0" smtClean="0"/>
              <a:t>Blacklist</a:t>
            </a:r>
          </a:p>
          <a:p>
            <a:pPr lvl="2">
              <a:spcAft>
                <a:spcPts val="1200"/>
              </a:spcAft>
            </a:pPr>
            <a:r>
              <a:rPr lang="en-US" dirty="0" smtClean="0"/>
              <a:t>Aggregation</a:t>
            </a:r>
          </a:p>
          <a:p>
            <a:pPr lvl="2">
              <a:spcAft>
                <a:spcPts val="1200"/>
              </a:spcAft>
            </a:pPr>
            <a:r>
              <a:rPr lang="en-US" dirty="0" smtClean="0"/>
              <a:t>Copy Packet  </a:t>
            </a:r>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5" name="Picture 4" descr="rules_se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7800"/>
            <a:ext cx="5223195" cy="3886200"/>
          </a:xfrm>
          <a:prstGeom prst="rect">
            <a:avLst/>
          </a:prstGeom>
          <a:ln>
            <a:solidFill>
              <a:srgbClr val="000000"/>
            </a:solidFill>
          </a:ln>
        </p:spPr>
      </p:pic>
    </p:spTree>
    <p:extLst>
      <p:ext uri="{BB962C8B-B14F-4D97-AF65-F5344CB8AC3E}">
        <p14:creationId xmlns:p14="http://schemas.microsoft.com/office/powerpoint/2010/main" val="12135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Properties - Settings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152400" y="762000"/>
            <a:ext cx="8763000" cy="5632312"/>
          </a:xfrm>
          <a:prstGeom prst="rect">
            <a:avLst/>
          </a:prstGeom>
        </p:spPr>
        <p:txBody>
          <a:bodyPr wrap="square">
            <a:spAutoFit/>
          </a:bodyPr>
          <a:lstStyle/>
          <a:p>
            <a:r>
              <a:rPr lang="en-US" b="1" dirty="0" smtClean="0"/>
              <a:t>Action</a:t>
            </a:r>
            <a:endParaRPr lang="en-US" dirty="0"/>
          </a:p>
          <a:p>
            <a:r>
              <a:rPr lang="en-US" dirty="0" smtClean="0"/>
              <a:t>Each </a:t>
            </a:r>
            <a:r>
              <a:rPr lang="en-US" dirty="0"/>
              <a:t>rule’s usage is defined by a specified action. This action can be changed and set by clicking on the rule’s action in the Policy Editor and selecting the desired action from the drop-down menu. </a:t>
            </a:r>
            <a:endParaRPr lang="en-US" dirty="0" smtClean="0"/>
          </a:p>
          <a:p>
            <a:endParaRPr lang="en-US" dirty="0"/>
          </a:p>
          <a:p>
            <a:r>
              <a:rPr lang="en-US" b="1" dirty="0" smtClean="0"/>
              <a:t>Severity</a:t>
            </a:r>
            <a:endParaRPr lang="en-US" dirty="0"/>
          </a:p>
          <a:p>
            <a:r>
              <a:rPr lang="en-US" dirty="0" smtClean="0"/>
              <a:t>Allows </a:t>
            </a:r>
            <a:r>
              <a:rPr lang="en-US" dirty="0"/>
              <a:t>you to define the rule portion of the event severity when the rule is triggered. Severity is based on 1 to 100 value with 100 being the most severe</a:t>
            </a:r>
            <a:r>
              <a:rPr lang="en-US" dirty="0" smtClean="0"/>
              <a:t>.</a:t>
            </a:r>
          </a:p>
          <a:p>
            <a:endParaRPr lang="en-US" dirty="0"/>
          </a:p>
          <a:p>
            <a:r>
              <a:rPr lang="en-US" b="1" dirty="0" smtClean="0"/>
              <a:t>Blacklisting</a:t>
            </a:r>
            <a:endParaRPr lang="en-US" dirty="0"/>
          </a:p>
          <a:p>
            <a:r>
              <a:rPr lang="en-US" dirty="0" smtClean="0"/>
              <a:t>Allows </a:t>
            </a:r>
            <a:r>
              <a:rPr lang="en-US" dirty="0"/>
              <a:t>you to have a blacklist entry auto created on a per rule basis when the rule is triggered on the device</a:t>
            </a:r>
            <a:r>
              <a:rPr lang="en-US" dirty="0" smtClean="0"/>
              <a:t>.</a:t>
            </a:r>
          </a:p>
          <a:p>
            <a:endParaRPr lang="en-US" dirty="0"/>
          </a:p>
          <a:p>
            <a:r>
              <a:rPr lang="en-US" b="1" dirty="0" smtClean="0"/>
              <a:t>Aggregation</a:t>
            </a:r>
            <a:endParaRPr lang="en-US" dirty="0"/>
          </a:p>
          <a:p>
            <a:r>
              <a:rPr lang="en-US" dirty="0" smtClean="0"/>
              <a:t>This </a:t>
            </a:r>
            <a:r>
              <a:rPr lang="en-US" dirty="0"/>
              <a:t>column allows per rule aggregation for events that are created when a rule is triggered</a:t>
            </a:r>
            <a:r>
              <a:rPr lang="en-US" dirty="0" smtClean="0"/>
              <a:t>.</a:t>
            </a:r>
          </a:p>
          <a:p>
            <a:endParaRPr lang="en-US" dirty="0"/>
          </a:p>
          <a:p>
            <a:r>
              <a:rPr lang="en-US" b="1" dirty="0"/>
              <a:t>Copy</a:t>
            </a:r>
            <a:r>
              <a:rPr lang="en-US" dirty="0"/>
              <a:t> </a:t>
            </a:r>
            <a:r>
              <a:rPr lang="en-US" b="1" dirty="0" smtClean="0"/>
              <a:t>packet</a:t>
            </a:r>
            <a:endParaRPr lang="en-US" dirty="0"/>
          </a:p>
          <a:p>
            <a:r>
              <a:rPr lang="en-US" dirty="0" smtClean="0"/>
              <a:t>Allows </a:t>
            </a:r>
            <a:r>
              <a:rPr lang="en-US" dirty="0"/>
              <a:t>you to copy packet data to the ESM. This is useful in the event of lost </a:t>
            </a:r>
            <a:r>
              <a:rPr lang="en-US" dirty="0" smtClean="0"/>
              <a:t>communication between the ESM and Receiver.</a:t>
            </a:r>
            <a:endParaRPr lang="en-US" dirty="0"/>
          </a:p>
        </p:txBody>
      </p:sp>
    </p:spTree>
    <p:extLst>
      <p:ext uri="{BB962C8B-B14F-4D97-AF65-F5344CB8AC3E}">
        <p14:creationId xmlns:p14="http://schemas.microsoft.com/office/powerpoint/2010/main" val="3051003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137467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Variables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8" name="Rectangle 7"/>
          <p:cNvSpPr/>
          <p:nvPr/>
        </p:nvSpPr>
        <p:spPr>
          <a:xfrm>
            <a:off x="152400" y="838200"/>
            <a:ext cx="8839200" cy="5355313"/>
          </a:xfrm>
          <a:prstGeom prst="rect">
            <a:avLst/>
          </a:prstGeom>
        </p:spPr>
        <p:txBody>
          <a:bodyPr wrap="square">
            <a:spAutoFit/>
          </a:bodyPr>
          <a:lstStyle/>
          <a:p>
            <a:pPr marL="285750" indent="-285750">
              <a:spcAft>
                <a:spcPts val="1800"/>
              </a:spcAft>
              <a:buFont typeface="Arial"/>
              <a:buChar char="•"/>
            </a:pPr>
            <a:r>
              <a:rPr lang="en-US" dirty="0" smtClean="0"/>
              <a:t>A </a:t>
            </a:r>
            <a:r>
              <a:rPr lang="en-US" dirty="0"/>
              <a:t>variable is a global setting or a placeholder for user or site specific information. </a:t>
            </a:r>
          </a:p>
          <a:p>
            <a:pPr marL="285750" indent="-285750">
              <a:spcAft>
                <a:spcPts val="1800"/>
              </a:spcAft>
              <a:buFont typeface="Arial"/>
              <a:buChar char="•"/>
            </a:pPr>
            <a:r>
              <a:rPr lang="en-US" dirty="0" smtClean="0"/>
              <a:t>Variables </a:t>
            </a:r>
            <a:r>
              <a:rPr lang="en-US" dirty="0"/>
              <a:t>are used to make rules behave in a specific way, which may vary from device to device. </a:t>
            </a:r>
          </a:p>
          <a:p>
            <a:pPr marL="285750" indent="-285750">
              <a:spcAft>
                <a:spcPts val="1800"/>
              </a:spcAft>
              <a:buFont typeface="Arial"/>
              <a:buChar char="•"/>
            </a:pPr>
            <a:r>
              <a:rPr lang="en-US" dirty="0" smtClean="0"/>
              <a:t>The </a:t>
            </a:r>
            <a:r>
              <a:rPr lang="en-US" dirty="0"/>
              <a:t>ESMI has many pre-set variables, but also provides you with ability to add custom variables. </a:t>
            </a:r>
            <a:endParaRPr lang="en-US" dirty="0" smtClean="0"/>
          </a:p>
          <a:p>
            <a:pPr marL="742950" lvl="1" indent="-285750">
              <a:spcAft>
                <a:spcPts val="1800"/>
              </a:spcAft>
              <a:buFont typeface="Arial"/>
              <a:buChar char="•"/>
            </a:pPr>
            <a:r>
              <a:rPr lang="en-US" dirty="0" smtClean="0"/>
              <a:t>When </a:t>
            </a:r>
            <a:r>
              <a:rPr lang="en-US" dirty="0"/>
              <a:t>adding a rule, these variables will appear as options in the drop-down list for the field type selected in the Type field on the New Variable </a:t>
            </a:r>
            <a:r>
              <a:rPr lang="en-US" dirty="0" smtClean="0"/>
              <a:t>dialog.</a:t>
            </a:r>
            <a:endParaRPr lang="en-US" dirty="0"/>
          </a:p>
          <a:p>
            <a:pPr marL="285750" indent="-285750">
              <a:spcAft>
                <a:spcPts val="1800"/>
              </a:spcAft>
              <a:buFont typeface="Arial"/>
              <a:buChar char="•"/>
            </a:pPr>
            <a:r>
              <a:rPr lang="en-US" dirty="0" smtClean="0"/>
              <a:t>Each </a:t>
            </a:r>
            <a:r>
              <a:rPr lang="en-US" dirty="0"/>
              <a:t>variable has a default value, but some variable’s values should be set corresponding to the environment of each specific device. No spaces are allowed when entering a variable name. </a:t>
            </a:r>
          </a:p>
          <a:p>
            <a:pPr marL="742950" lvl="1" indent="-285750">
              <a:spcAft>
                <a:spcPts val="1800"/>
              </a:spcAft>
              <a:buFont typeface="Arial"/>
              <a:buChar char="•"/>
            </a:pPr>
            <a:r>
              <a:rPr lang="en-US" dirty="0" smtClean="0"/>
              <a:t>If </a:t>
            </a:r>
            <a:r>
              <a:rPr lang="en-US" dirty="0"/>
              <a:t>a space is necessary, use the “_” (underscore) symbol. </a:t>
            </a:r>
            <a:endParaRPr lang="en-US" dirty="0" smtClean="0"/>
          </a:p>
          <a:p>
            <a:pPr marL="285750" indent="-285750">
              <a:spcAft>
                <a:spcPts val="1800"/>
              </a:spcAft>
              <a:buFont typeface="Arial"/>
              <a:buChar char="•"/>
            </a:pPr>
            <a:r>
              <a:rPr lang="en-US" dirty="0" smtClean="0"/>
              <a:t>In </a:t>
            </a:r>
            <a:r>
              <a:rPr lang="en-US" dirty="0"/>
              <a:t>order to maximize the effectiveness of a device, it is particularly important to set the HOME_NET variable to the home network being protected by the specific device.</a:t>
            </a:r>
          </a:p>
        </p:txBody>
      </p:sp>
    </p:spTree>
    <p:extLst>
      <p:ext uri="{BB962C8B-B14F-4D97-AF65-F5344CB8AC3E}">
        <p14:creationId xmlns:p14="http://schemas.microsoft.com/office/powerpoint/2010/main" val="349952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Policy Editor Overview</a:t>
            </a:r>
          </a:p>
          <a:p>
            <a:pPr lvl="1" eaLnBrk="1" hangingPunct="1">
              <a:buFont typeface="Arial" charset="0"/>
              <a:buChar char="•"/>
            </a:pPr>
            <a:r>
              <a:rPr lang="en-US" sz="2800" dirty="0" smtClean="0">
                <a:latin typeface="Arial" charset="0"/>
                <a:cs typeface="Arial" charset="0"/>
              </a:rPr>
              <a:t>Policy Editor Navigation</a:t>
            </a:r>
          </a:p>
          <a:p>
            <a:pPr lvl="1" eaLnBrk="1" hangingPunct="1">
              <a:buFont typeface="Arial" charset="0"/>
              <a:buChar char="•"/>
            </a:pPr>
            <a:r>
              <a:rPr lang="en-US" sz="2800" dirty="0" smtClean="0">
                <a:latin typeface="Arial" charset="0"/>
                <a:cs typeface="Arial" charset="0"/>
              </a:rPr>
              <a:t>Configuring McAfee SIEM Policies</a:t>
            </a:r>
          </a:p>
          <a:p>
            <a:pPr lvl="1" eaLnBrk="1" hangingPunct="1">
              <a:buFont typeface="Arial" charset="0"/>
              <a:buChar char="•"/>
            </a:pPr>
            <a:r>
              <a:rPr lang="en-US" sz="2800" dirty="0" smtClean="0">
                <a:latin typeface="Arial" charset="0"/>
                <a:cs typeface="Arial" charset="0"/>
              </a:rPr>
              <a:t>Rule Types</a:t>
            </a:r>
          </a:p>
          <a:p>
            <a:pPr lvl="1" eaLnBrk="1" hangingPunct="1">
              <a:buFont typeface="Arial" charset="0"/>
              <a:buChar char="•"/>
            </a:pPr>
            <a:r>
              <a:rPr lang="en-US" sz="2800" dirty="0" smtClean="0">
                <a:latin typeface="Arial" charset="0"/>
                <a:cs typeface="Arial" charset="0"/>
              </a:rPr>
              <a:t>Rule and Variable Configuration</a:t>
            </a:r>
          </a:p>
          <a:p>
            <a:pPr lvl="1" eaLnBrk="1" hangingPunct="1">
              <a:buFont typeface="Arial" charset="0"/>
              <a:buChar char="•"/>
            </a:pPr>
            <a:r>
              <a:rPr lang="en-US" sz="2800" dirty="0" smtClean="0">
                <a:latin typeface="Arial" charset="0"/>
                <a:cs typeface="Arial" charset="0"/>
              </a:rPr>
              <a:t>Advanced Syslog Parser</a:t>
            </a:r>
          </a:p>
          <a:p>
            <a:pPr eaLnBrk="1" hangingPunct="1"/>
            <a:endParaRPr lang="en-US" sz="3200"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Policy Editor</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096000" y="3186816"/>
            <a:ext cx="2438400" cy="326340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list of Variables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3" name="TextBox 2"/>
          <p:cNvSpPr txBox="1"/>
          <p:nvPr/>
        </p:nvSpPr>
        <p:spPr>
          <a:xfrm>
            <a:off x="591922" y="838200"/>
            <a:ext cx="7960157" cy="369332"/>
          </a:xfrm>
          <a:prstGeom prst="rect">
            <a:avLst/>
          </a:prstGeom>
          <a:noFill/>
        </p:spPr>
        <p:txBody>
          <a:bodyPr wrap="none" rtlCol="0">
            <a:spAutoFit/>
          </a:bodyPr>
          <a:lstStyle/>
          <a:p>
            <a:pPr algn="ctr"/>
            <a:r>
              <a:rPr lang="en-US" dirty="0"/>
              <a:t>The table shown below is a list of common variables and their default </a:t>
            </a:r>
            <a:r>
              <a:rPr lang="en-US" dirty="0" smtClean="0"/>
              <a:t>values.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36945427"/>
              </p:ext>
            </p:extLst>
          </p:nvPr>
        </p:nvGraphicFramePr>
        <p:xfrm>
          <a:off x="228600" y="1579881"/>
          <a:ext cx="8763000" cy="4592320"/>
        </p:xfrm>
        <a:graphic>
          <a:graphicData uri="http://schemas.openxmlformats.org/drawingml/2006/table">
            <a:tbl>
              <a:tblPr firstRow="1" bandRow="1">
                <a:tableStyleId>{5C22544A-7EE6-4342-B048-85BDC9FD1C3A}</a:tableStyleId>
              </a:tblPr>
              <a:tblGrid>
                <a:gridCol w="2190750"/>
                <a:gridCol w="2190750"/>
                <a:gridCol w="2190750"/>
                <a:gridCol w="2190750"/>
              </a:tblGrid>
              <a:tr h="370840">
                <a:tc>
                  <a:txBody>
                    <a:bodyPr/>
                    <a:lstStyle/>
                    <a:p>
                      <a:r>
                        <a:rPr lang="en-US" sz="1600" dirty="0" smtClean="0"/>
                        <a:t>Variable Name</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Default Value</a:t>
                      </a:r>
                      <a:endParaRPr lang="en-US" sz="1600" dirty="0"/>
                    </a:p>
                  </a:txBody>
                  <a:tcPr/>
                </a:tc>
                <a:tc>
                  <a:txBody>
                    <a:bodyPr/>
                    <a:lstStyle/>
                    <a:p>
                      <a:r>
                        <a:rPr lang="en-US" sz="1600" dirty="0" smtClean="0"/>
                        <a:t>Default</a:t>
                      </a:r>
                      <a:r>
                        <a:rPr lang="en-US" sz="1600" baseline="0" dirty="0" smtClean="0"/>
                        <a:t> Description</a:t>
                      </a:r>
                      <a:endParaRPr lang="en-US" sz="1600" dirty="0"/>
                    </a:p>
                  </a:txBody>
                  <a:tcPr/>
                </a:tc>
              </a:tr>
              <a:tr h="370840">
                <a:tc>
                  <a:txBody>
                    <a:bodyPr/>
                    <a:lstStyle/>
                    <a:p>
                      <a:r>
                        <a:rPr lang="en-US" sz="1400" dirty="0" smtClean="0"/>
                        <a:t>EXTERNAL_NET</a:t>
                      </a:r>
                      <a:endParaRPr lang="en-US" sz="1400" dirty="0"/>
                    </a:p>
                  </a:txBody>
                  <a:tcPr/>
                </a:tc>
                <a:tc>
                  <a:txBody>
                    <a:bodyPr/>
                    <a:lstStyle/>
                    <a:p>
                      <a:r>
                        <a:rPr lang="en-US" sz="1400" dirty="0" smtClean="0"/>
                        <a:t>Everyone outside of the protected network</a:t>
                      </a:r>
                      <a:endParaRPr lang="en-US" sz="1400" dirty="0"/>
                    </a:p>
                  </a:txBody>
                  <a:tcPr/>
                </a:tc>
                <a:tc>
                  <a:txBody>
                    <a:bodyPr/>
                    <a:lstStyle/>
                    <a:p>
                      <a:r>
                        <a:rPr lang="en-US" sz="1400" dirty="0" smtClean="0"/>
                        <a:t>!$HOME_NET</a:t>
                      </a:r>
                      <a:endParaRPr lang="en-US" sz="1400" dirty="0"/>
                    </a:p>
                  </a:txBody>
                  <a:tcPr/>
                </a:tc>
                <a:tc>
                  <a:txBody>
                    <a:bodyPr/>
                    <a:lstStyle/>
                    <a:p>
                      <a:r>
                        <a:rPr lang="en-US" sz="1400" dirty="0" smtClean="0"/>
                        <a:t>Any address except the HOME_NET address</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HOME_NET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Local protected network address space </a:t>
                      </a:r>
                    </a:p>
                  </a:txBody>
                  <a:tcPr/>
                </a:tc>
                <a:tc>
                  <a:txBody>
                    <a:bodyPr/>
                    <a:lstStyle/>
                    <a:p>
                      <a:r>
                        <a:rPr lang="en-US" sz="1400" dirty="0" smtClean="0"/>
                        <a:t>Any</a:t>
                      </a:r>
                      <a:endParaRPr lang="en-US" sz="1400" dirty="0"/>
                    </a:p>
                  </a:txBody>
                  <a:tcPr/>
                </a:tc>
                <a:tc>
                  <a:txBody>
                    <a:bodyPr/>
                    <a:lstStyle/>
                    <a:p>
                      <a:r>
                        <a:rPr lang="en-US" sz="1400" dirty="0" smtClean="0"/>
                        <a:t>Any address (not recommended)</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HTTP_PORTS</a:t>
                      </a:r>
                    </a:p>
                  </a:txBody>
                  <a:tcPr/>
                </a:tc>
                <a:tc>
                  <a:txBody>
                    <a:bodyPr/>
                    <a:lstStyle/>
                    <a:p>
                      <a:r>
                        <a:rPr lang="en-US" sz="1400" dirty="0" smtClean="0"/>
                        <a:t>Web server port(s) </a:t>
                      </a:r>
                      <a:endParaRPr lang="en-US" sz="1400" dirty="0"/>
                    </a:p>
                  </a:txBody>
                  <a:tcPr/>
                </a:tc>
                <a:tc>
                  <a:txBody>
                    <a:bodyPr/>
                    <a:lstStyle/>
                    <a:p>
                      <a:r>
                        <a:rPr lang="en-US" sz="1400" dirty="0" smtClean="0"/>
                        <a:t>80</a:t>
                      </a:r>
                      <a:endParaRPr lang="en-US" sz="1400" dirty="0"/>
                    </a:p>
                  </a:txBody>
                  <a:tcPr/>
                </a:tc>
                <a:tc>
                  <a:txBody>
                    <a:bodyPr/>
                    <a:lstStyle/>
                    <a:p>
                      <a:r>
                        <a:rPr lang="en-US" sz="1400" dirty="0" smtClean="0"/>
                        <a:t>Port 80</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HTTP_SERVERS</a:t>
                      </a:r>
                    </a:p>
                  </a:txBody>
                  <a:tcPr/>
                </a:tc>
                <a:tc>
                  <a:txBody>
                    <a:bodyPr/>
                    <a:lstStyle/>
                    <a:p>
                      <a:r>
                        <a:rPr lang="en-US" sz="1400" dirty="0" smtClean="0"/>
                        <a:t>Address(es) of web servers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$HOME_NET</a:t>
                      </a:r>
                    </a:p>
                  </a:txBody>
                  <a:tcPr/>
                </a:tc>
                <a:tc>
                  <a:txBody>
                    <a:bodyPr/>
                    <a:lstStyle/>
                    <a:p>
                      <a:r>
                        <a:rPr lang="en-US" sz="1400" dirty="0" smtClean="0"/>
                        <a:t>Same as HOME_NET</a:t>
                      </a:r>
                      <a:endParaRPr lang="en-US" sz="1400" dirty="0"/>
                    </a:p>
                  </a:txBody>
                  <a:tcPr/>
                </a:tc>
              </a:tr>
              <a:tr h="370840">
                <a:tc>
                  <a:txBody>
                    <a:bodyPr/>
                    <a:lstStyle/>
                    <a:p>
                      <a:r>
                        <a:rPr lang="en-US" sz="1400" dirty="0" smtClean="0"/>
                        <a:t>SHELLCODE_PORTS</a:t>
                      </a:r>
                      <a:endParaRPr lang="en-US" sz="1400" dirty="0"/>
                    </a:p>
                  </a:txBody>
                  <a:tcPr/>
                </a:tc>
                <a:tc>
                  <a:txBody>
                    <a:bodyPr/>
                    <a:lstStyle/>
                    <a:p>
                      <a:r>
                        <a:rPr lang="en-US" sz="1400" dirty="0" smtClean="0"/>
                        <a:t>Anything but web server port(s)</a:t>
                      </a:r>
                      <a:endParaRPr lang="en-US" sz="1400" dirty="0"/>
                    </a:p>
                  </a:txBody>
                  <a:tcPr/>
                </a:tc>
                <a:tc>
                  <a:txBody>
                    <a:bodyPr/>
                    <a:lstStyle/>
                    <a:p>
                      <a:r>
                        <a:rPr lang="en-US" sz="1400" dirty="0" smtClean="0"/>
                        <a:t>!$HTTP_PORTS</a:t>
                      </a:r>
                      <a:endParaRPr lang="en-US" sz="1400" dirty="0"/>
                    </a:p>
                  </a:txBody>
                  <a:tcPr/>
                </a:tc>
                <a:tc>
                  <a:txBody>
                    <a:bodyPr/>
                    <a:lstStyle/>
                    <a:p>
                      <a:r>
                        <a:rPr lang="en-US" sz="1400" dirty="0" smtClean="0"/>
                        <a:t>Any port except the HTTP_PORTS</a:t>
                      </a:r>
                      <a:endParaRPr lang="en-US" sz="1400" dirty="0"/>
                    </a:p>
                  </a:txBody>
                  <a:tcPr/>
                </a:tc>
              </a:tr>
              <a:tr h="370840">
                <a:tc>
                  <a:txBody>
                    <a:bodyPr/>
                    <a:lstStyle/>
                    <a:p>
                      <a:r>
                        <a:rPr lang="en-US" sz="1400" dirty="0" smtClean="0"/>
                        <a:t>SMTP</a:t>
                      </a:r>
                      <a:endParaRPr lang="en-US" sz="1400" dirty="0"/>
                    </a:p>
                  </a:txBody>
                  <a:tcPr/>
                </a:tc>
                <a:tc>
                  <a:txBody>
                    <a:bodyPr/>
                    <a:lstStyle/>
                    <a:p>
                      <a:r>
                        <a:rPr lang="en-US" sz="1400" dirty="0" smtClean="0"/>
                        <a:t>Mail server address(es)</a:t>
                      </a:r>
                      <a:endParaRPr lang="en-US" sz="1400" dirty="0"/>
                    </a:p>
                  </a:txBody>
                  <a:tcPr/>
                </a:tc>
                <a:tc>
                  <a:txBody>
                    <a:bodyPr/>
                    <a:lstStyle/>
                    <a:p>
                      <a:r>
                        <a:rPr lang="en-US" sz="1400" dirty="0" smtClean="0"/>
                        <a:t>$HOME_NET</a:t>
                      </a:r>
                      <a:endParaRPr lang="en-US" sz="1400" dirty="0"/>
                    </a:p>
                  </a:txBody>
                  <a:tcPr/>
                </a:tc>
                <a:tc>
                  <a:txBody>
                    <a:bodyPr/>
                    <a:lstStyle/>
                    <a:p>
                      <a:r>
                        <a:rPr lang="en-US" sz="1400" dirty="0" smtClean="0"/>
                        <a:t>Same as HOME_NET</a:t>
                      </a:r>
                      <a:endParaRPr lang="en-US" sz="1400" dirty="0"/>
                    </a:p>
                  </a:txBody>
                  <a:tcPr/>
                </a:tc>
              </a:tr>
              <a:tr h="370840">
                <a:tc>
                  <a:txBody>
                    <a:bodyPr/>
                    <a:lstStyle/>
                    <a:p>
                      <a:r>
                        <a:rPr lang="en-US" sz="1400" dirty="0" smtClean="0"/>
                        <a:t>SMTP_SERVERS</a:t>
                      </a:r>
                      <a:endParaRPr lang="en-US" sz="1400" dirty="0"/>
                    </a:p>
                  </a:txBody>
                  <a:tcPr/>
                </a:tc>
                <a:tc>
                  <a:txBody>
                    <a:bodyPr/>
                    <a:lstStyle/>
                    <a:p>
                      <a:r>
                        <a:rPr lang="en-US" sz="1400" dirty="0" smtClean="0"/>
                        <a:t>Mail server address(es)</a:t>
                      </a:r>
                      <a:endParaRPr lang="en-US" sz="1400" dirty="0"/>
                    </a:p>
                  </a:txBody>
                  <a:tcPr/>
                </a:tc>
                <a:tc>
                  <a:txBody>
                    <a:bodyPr/>
                    <a:lstStyle/>
                    <a:p>
                      <a:r>
                        <a:rPr lang="en-US" sz="1400" dirty="0" smtClean="0"/>
                        <a:t>$HOME_NET</a:t>
                      </a:r>
                      <a:endParaRPr lang="en-US" sz="1400" dirty="0"/>
                    </a:p>
                  </a:txBody>
                  <a:tcPr/>
                </a:tc>
                <a:tc>
                  <a:txBody>
                    <a:bodyPr/>
                    <a:lstStyle/>
                    <a:p>
                      <a:r>
                        <a:rPr lang="en-US" sz="1400" dirty="0" smtClean="0"/>
                        <a:t>Same as HOME_NET</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SQL_SERVERS</a:t>
                      </a:r>
                    </a:p>
                  </a:txBody>
                  <a:tcPr/>
                </a:tc>
                <a:tc>
                  <a:txBody>
                    <a:bodyPr/>
                    <a:lstStyle/>
                    <a:p>
                      <a:r>
                        <a:rPr lang="en-US" sz="1400" dirty="0" smtClean="0"/>
                        <a:t>Address(es) of </a:t>
                      </a:r>
                      <a:r>
                        <a:rPr lang="en-US" sz="1400" b="0" i="0" u="none" strike="noStrike" kern="1200" dirty="0" smtClean="0">
                          <a:solidFill>
                            <a:schemeClr val="dk1"/>
                          </a:solidFill>
                          <a:effectLst/>
                          <a:latin typeface="+mn-lt"/>
                          <a:ea typeface="+mn-ea"/>
                          <a:cs typeface="+mn-cs"/>
                        </a:rPr>
                        <a:t>SQL</a:t>
                      </a:r>
                      <a:r>
                        <a:rPr lang="en-US" sz="1400" dirty="0" smtClean="0"/>
                        <a:t> </a:t>
                      </a:r>
                      <a:r>
                        <a:rPr lang="en-US" sz="1400" b="0" i="0" u="none" strike="noStrike" kern="1200" dirty="0" smtClean="0">
                          <a:solidFill>
                            <a:schemeClr val="dk1"/>
                          </a:solidFill>
                          <a:effectLst/>
                          <a:latin typeface="+mn-lt"/>
                          <a:ea typeface="+mn-ea"/>
                          <a:cs typeface="+mn-cs"/>
                        </a:rPr>
                        <a:t>DB</a:t>
                      </a:r>
                      <a:r>
                        <a:rPr lang="en-US" sz="1400" dirty="0" smtClean="0"/>
                        <a:t> servers</a:t>
                      </a:r>
                      <a:endParaRPr lang="en-US" sz="1400" dirty="0"/>
                    </a:p>
                  </a:txBody>
                  <a:tcPr/>
                </a:tc>
                <a:tc>
                  <a:txBody>
                    <a:bodyPr/>
                    <a:lstStyle/>
                    <a:p>
                      <a:r>
                        <a:rPr lang="en-US" sz="1400" dirty="0" smtClean="0"/>
                        <a:t>$HOME_NET</a:t>
                      </a:r>
                      <a:endParaRPr lang="en-US" sz="1400" dirty="0"/>
                    </a:p>
                  </a:txBody>
                  <a:tcPr/>
                </a:tc>
                <a:tc>
                  <a:txBody>
                    <a:bodyPr/>
                    <a:lstStyle/>
                    <a:p>
                      <a:r>
                        <a:rPr lang="en-US" sz="1400" dirty="0" smtClean="0"/>
                        <a:t>Same as HOME_NET</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TELNET_SERVERS</a:t>
                      </a:r>
                    </a:p>
                  </a:txBody>
                  <a:tcPr/>
                </a:tc>
                <a:tc>
                  <a:txBody>
                    <a:bodyPr/>
                    <a:lstStyle/>
                    <a:p>
                      <a:r>
                        <a:rPr lang="en-US" sz="1400" dirty="0" smtClean="0"/>
                        <a:t>Address(es) of telnet servers</a:t>
                      </a:r>
                      <a:endParaRPr lang="en-US" sz="1400" dirty="0"/>
                    </a:p>
                  </a:txBody>
                  <a:tcPr/>
                </a:tc>
                <a:tc>
                  <a:txBody>
                    <a:bodyPr/>
                    <a:lstStyle/>
                    <a:p>
                      <a:r>
                        <a:rPr lang="en-US" sz="1400" dirty="0" smtClean="0"/>
                        <a:t>$HOME_NET</a:t>
                      </a:r>
                      <a:endParaRPr lang="en-US" sz="1400" dirty="0"/>
                    </a:p>
                  </a:txBody>
                  <a:tcPr/>
                </a:tc>
                <a:tc>
                  <a:txBody>
                    <a:bodyPr/>
                    <a:lstStyle/>
                    <a:p>
                      <a:r>
                        <a:rPr lang="en-US" sz="1400" dirty="0" smtClean="0"/>
                        <a:t>Same as HOME_NET</a:t>
                      </a:r>
                      <a:endParaRPr lang="en-US" sz="1400" dirty="0"/>
                    </a:p>
                  </a:txBody>
                  <a:tcPr/>
                </a:tc>
              </a:tr>
            </a:tbl>
          </a:graphicData>
        </a:graphic>
      </p:graphicFrame>
    </p:spTree>
    <p:extLst>
      <p:ext uri="{BB962C8B-B14F-4D97-AF65-F5344CB8AC3E}">
        <p14:creationId xmlns:p14="http://schemas.microsoft.com/office/powerpoint/2010/main" val="2799854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 Firewall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152400" y="762000"/>
            <a:ext cx="8458200" cy="3170099"/>
          </a:xfrm>
          <a:prstGeom prst="rect">
            <a:avLst/>
          </a:prstGeom>
        </p:spPr>
        <p:txBody>
          <a:bodyPr wrap="square">
            <a:spAutoFit/>
          </a:bodyPr>
          <a:lstStyle/>
          <a:p>
            <a:pPr marL="285750" indent="-285750">
              <a:buFont typeface="Arial"/>
              <a:buChar char="•"/>
            </a:pPr>
            <a:r>
              <a:rPr lang="en-US" sz="2000" dirty="0"/>
              <a:t>Firewall Rules are used to detect network events based on packet information such as protocol, port, or IP address on a Nitro IPS. </a:t>
            </a:r>
            <a:endParaRPr lang="en-US" sz="2000" dirty="0" smtClean="0"/>
          </a:p>
          <a:p>
            <a:pPr marL="285750" indent="-285750">
              <a:buFont typeface="Arial"/>
              <a:buChar char="•"/>
            </a:pPr>
            <a:endParaRPr lang="en-US" sz="2000" dirty="0"/>
          </a:p>
          <a:p>
            <a:pPr marL="285750" indent="-285750">
              <a:buFont typeface="Arial"/>
              <a:buChar char="•"/>
            </a:pPr>
            <a:r>
              <a:rPr lang="en-US" sz="2000" dirty="0" smtClean="0"/>
              <a:t>The </a:t>
            </a:r>
            <a:r>
              <a:rPr lang="en-US" sz="2000" dirty="0"/>
              <a:t>firewall policy scans incoming packets and makes decisions based on initial information found before the packet is passed to the deep packet inspection engine. </a:t>
            </a:r>
            <a:endParaRPr lang="en-US" sz="2000" dirty="0" smtClean="0"/>
          </a:p>
          <a:p>
            <a:pPr marL="285750" indent="-285750">
              <a:buFont typeface="Arial"/>
              <a:buChar char="•"/>
            </a:pPr>
            <a:endParaRPr lang="en-US" sz="2000" dirty="0"/>
          </a:p>
          <a:p>
            <a:pPr marL="285750" indent="-285750">
              <a:buFont typeface="Arial"/>
              <a:buChar char="•"/>
            </a:pPr>
            <a:r>
              <a:rPr lang="en-US" sz="2000" dirty="0" smtClean="0"/>
              <a:t>Firewall </a:t>
            </a:r>
            <a:r>
              <a:rPr lang="en-US" sz="2000" dirty="0"/>
              <a:t>rules will block things like spoofed and invalid IP addresses. </a:t>
            </a:r>
            <a:endParaRPr lang="en-US" sz="2000" dirty="0" smtClean="0"/>
          </a:p>
          <a:p>
            <a:pPr marL="285750" indent="-285750">
              <a:buFont typeface="Arial"/>
              <a:buChar char="•"/>
            </a:pPr>
            <a:endParaRPr lang="en-US" sz="2000" dirty="0"/>
          </a:p>
          <a:p>
            <a:pPr marL="285750" indent="-285750">
              <a:buFont typeface="Arial"/>
              <a:buChar char="•"/>
            </a:pPr>
            <a:r>
              <a:rPr lang="en-US" sz="2000" dirty="0" smtClean="0"/>
              <a:t>Firewall </a:t>
            </a:r>
            <a:r>
              <a:rPr lang="en-US" sz="2000" dirty="0"/>
              <a:t>rules also track the rate and size of network traffic.</a:t>
            </a:r>
          </a:p>
        </p:txBody>
      </p:sp>
    </p:spTree>
    <p:extLst>
      <p:ext uri="{BB962C8B-B14F-4D97-AF65-F5344CB8AC3E}">
        <p14:creationId xmlns:p14="http://schemas.microsoft.com/office/powerpoint/2010/main" val="100911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Types of Firewall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152400" y="685800"/>
            <a:ext cx="8915400" cy="5847756"/>
          </a:xfrm>
          <a:prstGeom prst="rect">
            <a:avLst/>
          </a:prstGeom>
        </p:spPr>
        <p:txBody>
          <a:bodyPr wrap="square">
            <a:spAutoFit/>
          </a:bodyPr>
          <a:lstStyle/>
          <a:p>
            <a:pPr>
              <a:spcAft>
                <a:spcPts val="1200"/>
              </a:spcAft>
            </a:pPr>
            <a:r>
              <a:rPr lang="en-US" b="1" dirty="0" smtClean="0"/>
              <a:t>ANOMALY</a:t>
            </a:r>
            <a:br>
              <a:rPr lang="en-US" b="1" dirty="0" smtClean="0"/>
            </a:br>
            <a:r>
              <a:rPr lang="en-US" dirty="0" smtClean="0"/>
              <a:t>The </a:t>
            </a:r>
            <a:r>
              <a:rPr lang="en-US" dirty="0"/>
              <a:t>devices are designed to detect anomalies. Many of the anomaly-based rules coincide with one another and are used in conjunction with the values set in the Variables tab. </a:t>
            </a:r>
          </a:p>
          <a:p>
            <a:pPr>
              <a:spcAft>
                <a:spcPts val="1200"/>
              </a:spcAft>
            </a:pPr>
            <a:r>
              <a:rPr lang="en-US" b="1" dirty="0" smtClean="0"/>
              <a:t>ANTI</a:t>
            </a:r>
            <a:r>
              <a:rPr lang="en-US" b="1" dirty="0"/>
              <a:t>-</a:t>
            </a:r>
            <a:r>
              <a:rPr lang="en-US" b="1" dirty="0" smtClean="0"/>
              <a:t>SPOOF</a:t>
            </a:r>
            <a:br>
              <a:rPr lang="en-US" b="1" dirty="0" smtClean="0"/>
            </a:br>
            <a:r>
              <a:rPr lang="en-US" dirty="0" smtClean="0"/>
              <a:t>This </a:t>
            </a:r>
            <a:r>
              <a:rPr lang="en-US" dirty="0"/>
              <a:t>is designed to detect invalid IP addresses. For example, if a reserved internal IP address is seen entering the network through a device, then the anti-spoof rule would be triggered</a:t>
            </a:r>
            <a:r>
              <a:rPr lang="en-US" dirty="0" smtClean="0"/>
              <a:t>.</a:t>
            </a:r>
            <a:endParaRPr lang="en-US" dirty="0"/>
          </a:p>
          <a:p>
            <a:pPr>
              <a:spcAft>
                <a:spcPts val="1200"/>
              </a:spcAft>
            </a:pPr>
            <a:r>
              <a:rPr lang="en-US" b="1" dirty="0" smtClean="0"/>
              <a:t>BLACKLIST</a:t>
            </a:r>
            <a:r>
              <a:rPr lang="en-US" dirty="0"/>
              <a:t/>
            </a:r>
            <a:br>
              <a:rPr lang="en-US" dirty="0"/>
            </a:br>
            <a:r>
              <a:rPr lang="en-US" dirty="0" smtClean="0"/>
              <a:t>This </a:t>
            </a:r>
            <a:r>
              <a:rPr lang="en-US" dirty="0"/>
              <a:t>determines the action to be taken on packets that are being sent to/from a blacklisted IP address or port</a:t>
            </a:r>
            <a:r>
              <a:rPr lang="en-US" dirty="0" smtClean="0"/>
              <a:t>.</a:t>
            </a:r>
            <a:endParaRPr lang="en-US" dirty="0"/>
          </a:p>
          <a:p>
            <a:pPr>
              <a:spcAft>
                <a:spcPts val="1200"/>
              </a:spcAft>
            </a:pPr>
            <a:r>
              <a:rPr lang="en-US" b="1" dirty="0" smtClean="0"/>
              <a:t>DHCP</a:t>
            </a:r>
            <a:r>
              <a:rPr lang="en-US" dirty="0"/>
              <a:t/>
            </a:r>
            <a:br>
              <a:rPr lang="en-US" dirty="0"/>
            </a:br>
            <a:r>
              <a:rPr lang="en-US" dirty="0" smtClean="0"/>
              <a:t>This </a:t>
            </a:r>
            <a:r>
              <a:rPr lang="en-US" dirty="0"/>
              <a:t>enables the user to turn on/off the capability to allow DHCP traffic through a device</a:t>
            </a:r>
            <a:r>
              <a:rPr lang="en-US" dirty="0" smtClean="0"/>
              <a:t>.</a:t>
            </a:r>
          </a:p>
          <a:p>
            <a:pPr>
              <a:spcAft>
                <a:spcPts val="1200"/>
              </a:spcAft>
            </a:pPr>
            <a:r>
              <a:rPr lang="en-US" b="1" dirty="0" smtClean="0"/>
              <a:t>IPv6</a:t>
            </a:r>
            <a:r>
              <a:rPr lang="en-US" dirty="0" smtClean="0"/>
              <a:t/>
            </a:r>
            <a:br>
              <a:rPr lang="en-US" dirty="0" smtClean="0"/>
            </a:br>
            <a:r>
              <a:rPr lang="en-US" dirty="0" smtClean="0"/>
              <a:t>This rule set </a:t>
            </a:r>
            <a:r>
              <a:rPr lang="en-US" dirty="0"/>
              <a:t>detects IPv6 traffic</a:t>
            </a:r>
            <a:r>
              <a:rPr lang="en-US" dirty="0" smtClean="0"/>
              <a:t>.</a:t>
            </a:r>
            <a:endParaRPr lang="en-US" b="1" dirty="0" smtClean="0"/>
          </a:p>
          <a:p>
            <a:pPr>
              <a:spcAft>
                <a:spcPts val="1200"/>
              </a:spcAft>
            </a:pPr>
            <a:r>
              <a:rPr lang="en-US" b="1" dirty="0" smtClean="0"/>
              <a:t>PORT</a:t>
            </a:r>
            <a:r>
              <a:rPr lang="en-US" b="1" dirty="0"/>
              <a:t>-</a:t>
            </a:r>
            <a:r>
              <a:rPr lang="en-US" b="1" dirty="0" smtClean="0"/>
              <a:t>BLOCK</a:t>
            </a:r>
            <a:br>
              <a:rPr lang="en-US" b="1" dirty="0" smtClean="0"/>
            </a:br>
            <a:r>
              <a:rPr lang="en-US" dirty="0" smtClean="0"/>
              <a:t>This </a:t>
            </a:r>
            <a:r>
              <a:rPr lang="en-US" dirty="0"/>
              <a:t>allows the ability to block certain ports.</a:t>
            </a:r>
          </a:p>
        </p:txBody>
      </p:sp>
    </p:spTree>
    <p:extLst>
      <p:ext uri="{BB962C8B-B14F-4D97-AF65-F5344CB8AC3E}">
        <p14:creationId xmlns:p14="http://schemas.microsoft.com/office/powerpoint/2010/main" val="2782160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Custom Firewall Rule</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5" name="Picture 4" descr="New Firewall Rule.png"/>
          <p:cNvPicPr>
            <a:picLocks noChangeAspect="1"/>
          </p:cNvPicPr>
          <p:nvPr/>
        </p:nvPicPr>
        <p:blipFill rotWithShape="1">
          <a:blip r:embed="rId3">
            <a:extLst>
              <a:ext uri="{28A0092B-C50C-407E-A947-70E740481C1C}">
                <a14:useLocalDpi xmlns:a14="http://schemas.microsoft.com/office/drawing/2010/main" val="0"/>
              </a:ext>
            </a:extLst>
          </a:blip>
          <a:srcRect r="24024" b="18034"/>
          <a:stretch/>
        </p:blipFill>
        <p:spPr>
          <a:xfrm>
            <a:off x="152400" y="838199"/>
            <a:ext cx="5486400" cy="5623001"/>
          </a:xfrm>
          <a:prstGeom prst="rect">
            <a:avLst/>
          </a:prstGeom>
          <a:ln>
            <a:solidFill>
              <a:srgbClr val="000000"/>
            </a:solidFill>
          </a:ln>
        </p:spPr>
      </p:pic>
      <p:sp>
        <p:nvSpPr>
          <p:cNvPr id="6" name="Rectangle 5"/>
          <p:cNvSpPr/>
          <p:nvPr/>
        </p:nvSpPr>
        <p:spPr>
          <a:xfrm>
            <a:off x="5867400" y="920888"/>
            <a:ext cx="3200400" cy="4524316"/>
          </a:xfrm>
          <a:prstGeom prst="rect">
            <a:avLst/>
          </a:prstGeom>
        </p:spPr>
        <p:txBody>
          <a:bodyPr wrap="square">
            <a:spAutoFit/>
          </a:bodyPr>
          <a:lstStyle/>
          <a:p>
            <a:r>
              <a:rPr lang="en-US" dirty="0"/>
              <a:t>To add a custom firewall </a:t>
            </a:r>
            <a:r>
              <a:rPr lang="en-US" dirty="0" smtClean="0"/>
              <a:t>rule:</a:t>
            </a:r>
          </a:p>
          <a:p>
            <a:endParaRPr lang="en-US" dirty="0" smtClean="0"/>
          </a:p>
          <a:p>
            <a:pPr marL="342900" indent="-342900">
              <a:buFont typeface="+mj-lt"/>
              <a:buAutoNum type="arabicPeriod"/>
            </a:pPr>
            <a:r>
              <a:rPr lang="en-US" dirty="0" smtClean="0"/>
              <a:t>Access </a:t>
            </a:r>
            <a:r>
              <a:rPr lang="en-US" dirty="0"/>
              <a:t>the Policy Editor by clicking on the Policy Editor icon </a:t>
            </a:r>
            <a:r>
              <a:rPr lang="en-US" dirty="0" smtClean="0"/>
              <a:t>in </a:t>
            </a:r>
            <a:r>
              <a:rPr lang="en-US" dirty="0"/>
              <a:t>the Actions </a:t>
            </a:r>
            <a:r>
              <a:rPr lang="en-US" dirty="0" smtClean="0"/>
              <a:t>Toolbar.</a:t>
            </a:r>
          </a:p>
          <a:p>
            <a:pPr marL="342900" indent="-342900">
              <a:buFont typeface="+mj-lt"/>
              <a:buAutoNum type="arabicPeriod"/>
            </a:pPr>
            <a:endParaRPr lang="en-US" dirty="0"/>
          </a:p>
          <a:p>
            <a:pPr marL="342900" indent="-342900">
              <a:buFont typeface="+mj-lt"/>
              <a:buAutoNum type="arabicPeriod"/>
            </a:pPr>
            <a:r>
              <a:rPr lang="en-US" dirty="0" smtClean="0"/>
              <a:t>In </a:t>
            </a:r>
            <a:r>
              <a:rPr lang="en-US" dirty="0"/>
              <a:t>the Rule Types pane, click on the Nitro IPS expansion icon </a:t>
            </a:r>
            <a:r>
              <a:rPr lang="en-US" dirty="0" smtClean="0"/>
              <a:t>and </a:t>
            </a:r>
            <a:r>
              <a:rPr lang="en-US" dirty="0"/>
              <a:t>select Firewall. </a:t>
            </a:r>
            <a:endParaRPr lang="en-US" dirty="0" smtClean="0"/>
          </a:p>
          <a:p>
            <a:pPr marL="342900" indent="-342900">
              <a:buFont typeface="+mj-lt"/>
              <a:buAutoNum type="arabicPeriod"/>
            </a:pPr>
            <a:endParaRPr lang="en-US" dirty="0"/>
          </a:p>
          <a:p>
            <a:pPr marL="342900" indent="-342900">
              <a:buFont typeface="+mj-lt"/>
              <a:buAutoNum type="arabicPeriod"/>
            </a:pPr>
            <a:r>
              <a:rPr lang="en-US" dirty="0"/>
              <a:t>Click on New in the toolbar menu and select Firewall </a:t>
            </a:r>
            <a:r>
              <a:rPr lang="en-US" dirty="0" smtClean="0"/>
              <a:t>Rule</a:t>
            </a:r>
            <a:r>
              <a:rPr lang="en-US" dirty="0"/>
              <a:t> </a:t>
            </a:r>
            <a:r>
              <a:rPr lang="en-US" dirty="0" smtClean="0"/>
              <a:t>to open </a:t>
            </a:r>
            <a:r>
              <a:rPr lang="en-US" dirty="0"/>
              <a:t>Firewall </a:t>
            </a:r>
            <a:r>
              <a:rPr lang="en-US" dirty="0" smtClean="0"/>
              <a:t>Rule.</a:t>
            </a:r>
            <a:endParaRPr lang="en-US" dirty="0"/>
          </a:p>
        </p:txBody>
      </p:sp>
    </p:spTree>
    <p:extLst>
      <p:ext uri="{BB962C8B-B14F-4D97-AF65-F5344CB8AC3E}">
        <p14:creationId xmlns:p14="http://schemas.microsoft.com/office/powerpoint/2010/main" val="733048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Custom Firewall Rule Cont.</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190500" y="762000"/>
            <a:ext cx="8763000" cy="369332"/>
          </a:xfrm>
          <a:prstGeom prst="rect">
            <a:avLst/>
          </a:prstGeom>
        </p:spPr>
        <p:txBody>
          <a:bodyPr wrap="square">
            <a:spAutoFit/>
          </a:bodyPr>
          <a:lstStyle/>
          <a:p>
            <a:pPr marL="285750" indent="-285750">
              <a:buFont typeface="Arial"/>
              <a:buChar char="•"/>
            </a:pPr>
            <a:r>
              <a:rPr lang="en-US" dirty="0" smtClean="0"/>
              <a:t>The Firewall Dialog Box has </a:t>
            </a:r>
            <a:r>
              <a:rPr lang="en-US" dirty="0"/>
              <a:t>two tabs available, Basic and Advanced. </a:t>
            </a:r>
            <a:endParaRPr lang="en-US" dirty="0" smtClean="0"/>
          </a:p>
        </p:txBody>
      </p:sp>
      <p:pic>
        <p:nvPicPr>
          <p:cNvPr id="7" name="Picture 6" descr="Firewall Rule Advanc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219200"/>
            <a:ext cx="4191000" cy="4267200"/>
          </a:xfrm>
          <a:prstGeom prst="rect">
            <a:avLst/>
          </a:prstGeom>
          <a:ln>
            <a:solidFill>
              <a:srgbClr val="000000"/>
            </a:solidFill>
          </a:ln>
        </p:spPr>
      </p:pic>
      <p:pic>
        <p:nvPicPr>
          <p:cNvPr id="8" name="Picture 7" descr="Firewall Rule Basi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45" y="1219200"/>
            <a:ext cx="4102555" cy="4292600"/>
          </a:xfrm>
          <a:prstGeom prst="rect">
            <a:avLst/>
          </a:prstGeom>
          <a:ln>
            <a:solidFill>
              <a:srgbClr val="000000"/>
            </a:solidFill>
          </a:ln>
        </p:spPr>
      </p:pic>
      <p:sp>
        <p:nvSpPr>
          <p:cNvPr id="9" name="Content Placeholder 4"/>
          <p:cNvSpPr txBox="1">
            <a:spLocks/>
          </p:cNvSpPr>
          <p:nvPr/>
        </p:nvSpPr>
        <p:spPr bwMode="auto">
          <a:xfrm>
            <a:off x="457200" y="5638800"/>
            <a:ext cx="8229600" cy="941796"/>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600" dirty="0"/>
              <a:t>McAfee strongly recommends you have extensive knowledge of Snort format before attempting to add or modify </a:t>
            </a:r>
            <a:r>
              <a:rPr lang="en-US" sz="1600" dirty="0" smtClean="0"/>
              <a:t>firewall rules.</a:t>
            </a:r>
            <a:endParaRPr lang="en-US" sz="1600" dirty="0"/>
          </a:p>
        </p:txBody>
      </p:sp>
    </p:spTree>
    <p:extLst>
      <p:ext uri="{BB962C8B-B14F-4D97-AF65-F5344CB8AC3E}">
        <p14:creationId xmlns:p14="http://schemas.microsoft.com/office/powerpoint/2010/main" val="1164212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5" name="Picture 4" descr="Preprocessor Rules.png"/>
          <p:cNvPicPr>
            <a:picLocks noChangeAspect="1"/>
          </p:cNvPicPr>
          <p:nvPr/>
        </p:nvPicPr>
        <p:blipFill rotWithShape="1">
          <a:blip r:embed="rId3">
            <a:extLst>
              <a:ext uri="{28A0092B-C50C-407E-A947-70E740481C1C}">
                <a14:useLocalDpi xmlns:a14="http://schemas.microsoft.com/office/drawing/2010/main" val="0"/>
              </a:ext>
            </a:extLst>
          </a:blip>
          <a:srcRect r="25600" b="45923"/>
          <a:stretch/>
        </p:blipFill>
        <p:spPr>
          <a:xfrm>
            <a:off x="152400" y="1524000"/>
            <a:ext cx="5724602" cy="3810000"/>
          </a:xfrm>
          <a:prstGeom prst="rect">
            <a:avLst/>
          </a:prstGeom>
          <a:ln>
            <a:solidFill>
              <a:srgbClr val="000000"/>
            </a:solidFill>
          </a:ln>
        </p:spPr>
      </p:pic>
      <p:sp>
        <p:nvSpPr>
          <p:cNvPr id="6" name="Rectangle 5"/>
          <p:cNvSpPr/>
          <p:nvPr/>
        </p:nvSpPr>
        <p:spPr>
          <a:xfrm>
            <a:off x="6172200" y="1246286"/>
            <a:ext cx="2743200" cy="4801315"/>
          </a:xfrm>
          <a:prstGeom prst="rect">
            <a:avLst/>
          </a:prstGeom>
        </p:spPr>
        <p:txBody>
          <a:bodyPr wrap="square">
            <a:spAutoFit/>
          </a:bodyPr>
          <a:lstStyle/>
          <a:p>
            <a:pPr marL="285750" indent="-285750">
              <a:buFont typeface="Arial"/>
              <a:buChar char="•"/>
            </a:pPr>
            <a:r>
              <a:rPr lang="en-US" dirty="0"/>
              <a:t>Preprocessors provide a way to unify the anomaly detection and packet inspection in the McAfee Nitro IPS and IDS. </a:t>
            </a:r>
            <a:endParaRPr lang="en-US" dirty="0" smtClean="0"/>
          </a:p>
          <a:p>
            <a:pPr marL="285750" indent="-285750">
              <a:buFont typeface="Arial"/>
              <a:buChar char="•"/>
            </a:pPr>
            <a:endParaRPr lang="en-US" dirty="0"/>
          </a:p>
          <a:p>
            <a:pPr marL="285750" indent="-285750">
              <a:buFont typeface="Arial"/>
              <a:buChar char="•"/>
            </a:pPr>
            <a:r>
              <a:rPr lang="en-US" dirty="0" smtClean="0"/>
              <a:t>Preprocessors </a:t>
            </a:r>
            <a:r>
              <a:rPr lang="en-US" dirty="0"/>
              <a:t>are vital to the accurate detection of many rules. </a:t>
            </a:r>
            <a:endParaRPr lang="en-US" dirty="0" smtClean="0"/>
          </a:p>
          <a:p>
            <a:pPr marL="285750" indent="-285750">
              <a:buFont typeface="Arial"/>
              <a:buChar char="•"/>
            </a:pPr>
            <a:endParaRPr lang="en-US" dirty="0"/>
          </a:p>
          <a:p>
            <a:pPr marL="285750" indent="-285750">
              <a:buFont typeface="Arial"/>
              <a:buChar char="•"/>
            </a:pPr>
            <a:r>
              <a:rPr lang="en-US" dirty="0" smtClean="0"/>
              <a:t>Use ONLY </a:t>
            </a:r>
            <a:r>
              <a:rPr lang="en-US" dirty="0"/>
              <a:t>the preprocessors that apply to your network </a:t>
            </a:r>
            <a:r>
              <a:rPr lang="en-US" dirty="0" smtClean="0"/>
              <a:t>configuration.</a:t>
            </a:r>
          </a:p>
          <a:p>
            <a:endParaRPr lang="en-US" dirty="0"/>
          </a:p>
        </p:txBody>
      </p:sp>
    </p:spTree>
    <p:extLst>
      <p:ext uri="{BB962C8B-B14F-4D97-AF65-F5344CB8AC3E}">
        <p14:creationId xmlns:p14="http://schemas.microsoft.com/office/powerpoint/2010/main" val="3679810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 Types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114300" y="685800"/>
            <a:ext cx="8915400" cy="4801315"/>
          </a:xfrm>
          <a:prstGeom prst="rect">
            <a:avLst/>
          </a:prstGeom>
        </p:spPr>
        <p:txBody>
          <a:bodyPr wrap="square">
            <a:spAutoFit/>
          </a:bodyPr>
          <a:lstStyle/>
          <a:p>
            <a:r>
              <a:rPr lang="en-US" b="1" dirty="0"/>
              <a:t>RPC </a:t>
            </a:r>
            <a:r>
              <a:rPr lang="en-US" b="1" dirty="0" smtClean="0"/>
              <a:t>Normalization</a:t>
            </a:r>
          </a:p>
          <a:p>
            <a:r>
              <a:rPr lang="en-US" dirty="0"/>
              <a:t>N</a:t>
            </a:r>
            <a:r>
              <a:rPr lang="en-US" dirty="0" smtClean="0"/>
              <a:t>ormalize </a:t>
            </a:r>
            <a:r>
              <a:rPr lang="en-US" dirty="0"/>
              <a:t>RPC protocol-specific traffic into a uniform way for detection purposes only. This preprocessor can prevent RPC fragmentation-related attacks from bypassing the Nitro IPS. </a:t>
            </a:r>
            <a:endParaRPr lang="en-US" dirty="0" smtClean="0"/>
          </a:p>
          <a:p>
            <a:endParaRPr lang="en-US" dirty="0" smtClean="0"/>
          </a:p>
          <a:p>
            <a:r>
              <a:rPr lang="en-US" b="1" dirty="0" smtClean="0"/>
              <a:t>Port scan Detection</a:t>
            </a:r>
          </a:p>
          <a:p>
            <a:r>
              <a:rPr lang="en-US" dirty="0" smtClean="0"/>
              <a:t>Generates </a:t>
            </a:r>
            <a:r>
              <a:rPr lang="en-US" dirty="0"/>
              <a:t>an event if it detects a </a:t>
            </a:r>
            <a:r>
              <a:rPr lang="en-US" dirty="0" smtClean="0"/>
              <a:t>Port scan</a:t>
            </a:r>
          </a:p>
          <a:p>
            <a:endParaRPr lang="en-US" b="1" dirty="0" smtClean="0"/>
          </a:p>
          <a:p>
            <a:r>
              <a:rPr lang="en-US" b="1" dirty="0" smtClean="0"/>
              <a:t>ZipZap</a:t>
            </a:r>
            <a:endParaRPr lang="en-US" b="1" dirty="0"/>
          </a:p>
          <a:p>
            <a:r>
              <a:rPr lang="en-US" dirty="0" smtClean="0"/>
              <a:t>Forces web servers </a:t>
            </a:r>
            <a:r>
              <a:rPr lang="en-US" dirty="0"/>
              <a:t>to </a:t>
            </a:r>
            <a:r>
              <a:rPr lang="en-US" dirty="0" smtClean="0"/>
              <a:t>return data </a:t>
            </a:r>
            <a:r>
              <a:rPr lang="en-US" dirty="0"/>
              <a:t>in </a:t>
            </a:r>
            <a:r>
              <a:rPr lang="en-US" dirty="0" smtClean="0"/>
              <a:t>raw</a:t>
            </a:r>
            <a:r>
              <a:rPr lang="en-US" dirty="0"/>
              <a:t>, uncompressed and analyzable </a:t>
            </a:r>
            <a:r>
              <a:rPr lang="en-US" dirty="0" smtClean="0"/>
              <a:t>format</a:t>
            </a:r>
          </a:p>
          <a:p>
            <a:endParaRPr lang="en-US" b="1" dirty="0" smtClean="0"/>
          </a:p>
          <a:p>
            <a:r>
              <a:rPr lang="en-US" b="1" dirty="0" smtClean="0"/>
              <a:t>Target</a:t>
            </a:r>
            <a:r>
              <a:rPr lang="en-US" b="1" dirty="0"/>
              <a:t>-based IP </a:t>
            </a:r>
            <a:r>
              <a:rPr lang="en-US" b="1" dirty="0" smtClean="0"/>
              <a:t>Defragmenter</a:t>
            </a:r>
          </a:p>
          <a:p>
            <a:r>
              <a:rPr lang="en-US" dirty="0"/>
              <a:t>N</a:t>
            </a:r>
            <a:r>
              <a:rPr lang="en-US" dirty="0" smtClean="0"/>
              <a:t>ormalizes </a:t>
            </a:r>
            <a:r>
              <a:rPr lang="en-US" dirty="0"/>
              <a:t>web requests into a uniform way for detection purposes </a:t>
            </a:r>
            <a:r>
              <a:rPr lang="en-US" dirty="0" smtClean="0"/>
              <a:t>only.</a:t>
            </a:r>
          </a:p>
          <a:p>
            <a:endParaRPr lang="en-US" b="1" dirty="0"/>
          </a:p>
          <a:p>
            <a:r>
              <a:rPr lang="en-US" b="1" dirty="0"/>
              <a:t>Target-based TCP Reassembly and TCP/UDP Session </a:t>
            </a:r>
            <a:r>
              <a:rPr lang="en-US" b="1" dirty="0" smtClean="0"/>
              <a:t>Tracking</a:t>
            </a:r>
          </a:p>
          <a:p>
            <a:r>
              <a:rPr lang="en-US" dirty="0"/>
              <a:t>T</a:t>
            </a:r>
            <a:r>
              <a:rPr lang="en-US" dirty="0" smtClean="0"/>
              <a:t>racks </a:t>
            </a:r>
            <a:r>
              <a:rPr lang="en-US" dirty="0"/>
              <a:t>sessions. It is a </a:t>
            </a:r>
            <a:r>
              <a:rPr lang="en-US" dirty="0" smtClean="0"/>
              <a:t>Snort based Stream5 </a:t>
            </a:r>
            <a:r>
              <a:rPr lang="en-US" dirty="0"/>
              <a:t>preprocessor </a:t>
            </a:r>
            <a:r>
              <a:rPr lang="en-US" dirty="0" smtClean="0"/>
              <a:t>so the </a:t>
            </a:r>
            <a:r>
              <a:rPr lang="en-US" dirty="0"/>
              <a:t>rule flow and flowbits keywords are usable with TCP as well as UDP traffic</a:t>
            </a:r>
            <a:r>
              <a:rPr lang="en-US" dirty="0" smtClean="0"/>
              <a:t>.</a:t>
            </a:r>
            <a:endParaRPr lang="en-US" b="1" dirty="0"/>
          </a:p>
        </p:txBody>
      </p:sp>
    </p:spTree>
    <p:extLst>
      <p:ext uri="{BB962C8B-B14F-4D97-AF65-F5344CB8AC3E}">
        <p14:creationId xmlns:p14="http://schemas.microsoft.com/office/powerpoint/2010/main" val="2997211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388208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Packet Inspection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Rectangle 5"/>
          <p:cNvSpPr/>
          <p:nvPr/>
        </p:nvSpPr>
        <p:spPr>
          <a:xfrm>
            <a:off x="6248400" y="1066800"/>
            <a:ext cx="2667000" cy="369332"/>
          </a:xfrm>
          <a:prstGeom prst="rect">
            <a:avLst/>
          </a:prstGeom>
        </p:spPr>
        <p:txBody>
          <a:bodyPr wrap="square">
            <a:spAutoFit/>
          </a:bodyPr>
          <a:lstStyle/>
          <a:p>
            <a:pPr marL="285750" indent="-285750">
              <a:buFont typeface="Arial"/>
              <a:buChar char="•"/>
            </a:pPr>
            <a:endParaRPr lang="en-US" dirty="0"/>
          </a:p>
        </p:txBody>
      </p:sp>
      <p:sp>
        <p:nvSpPr>
          <p:cNvPr id="8" name="Rectangle 7"/>
          <p:cNvSpPr/>
          <p:nvPr/>
        </p:nvSpPr>
        <p:spPr>
          <a:xfrm>
            <a:off x="4724400" y="1391483"/>
            <a:ext cx="4267200" cy="4247317"/>
          </a:xfrm>
          <a:prstGeom prst="rect">
            <a:avLst/>
          </a:prstGeom>
        </p:spPr>
        <p:txBody>
          <a:bodyPr wrap="square">
            <a:spAutoFit/>
          </a:bodyPr>
          <a:lstStyle/>
          <a:p>
            <a:pPr marL="285750" indent="-285750">
              <a:buFont typeface="Arial"/>
              <a:buChar char="•"/>
            </a:pPr>
            <a:r>
              <a:rPr lang="en-US" dirty="0"/>
              <a:t>Deep-packet inspection rules evaluate the contents of a packet and compare them with patterns in the rule signatures. </a:t>
            </a:r>
            <a:endParaRPr lang="en-US" dirty="0" smtClean="0"/>
          </a:p>
          <a:p>
            <a:pPr marL="285750" indent="-285750">
              <a:buFont typeface="Arial"/>
              <a:buChar char="•"/>
            </a:pPr>
            <a:endParaRPr lang="en-US" dirty="0"/>
          </a:p>
          <a:p>
            <a:pPr marL="742950" lvl="1" indent="-285750">
              <a:buFont typeface="Arial"/>
              <a:buChar char="•"/>
            </a:pPr>
            <a:r>
              <a:rPr lang="en-US" dirty="0" smtClean="0"/>
              <a:t>When </a:t>
            </a:r>
            <a:r>
              <a:rPr lang="en-US" dirty="0"/>
              <a:t>there is a </a:t>
            </a:r>
            <a:r>
              <a:rPr lang="en-US" dirty="0" smtClean="0"/>
              <a:t>pattern match</a:t>
            </a:r>
            <a:r>
              <a:rPr lang="en-US" dirty="0"/>
              <a:t>, the specified </a:t>
            </a:r>
            <a:r>
              <a:rPr lang="en-US" dirty="0" smtClean="0"/>
              <a:t>action within the rule </a:t>
            </a:r>
            <a:r>
              <a:rPr lang="en-US" dirty="0"/>
              <a:t>will be taken</a:t>
            </a:r>
            <a:r>
              <a:rPr lang="en-US" dirty="0" smtClean="0"/>
              <a:t>.</a:t>
            </a:r>
          </a:p>
          <a:p>
            <a:pPr marL="285750" indent="-285750">
              <a:buFont typeface="Arial"/>
              <a:buChar char="•"/>
            </a:pPr>
            <a:endParaRPr lang="en-US" dirty="0"/>
          </a:p>
          <a:p>
            <a:pPr marL="285750" indent="-285750">
              <a:buFont typeface="Arial"/>
              <a:buChar char="•"/>
            </a:pPr>
            <a:r>
              <a:rPr lang="en-US" dirty="0"/>
              <a:t>Typically, the default rules are sufficient for protecting the network. </a:t>
            </a:r>
            <a:endParaRPr lang="en-US" dirty="0" smtClean="0"/>
          </a:p>
          <a:p>
            <a:pPr marL="285750" indent="-285750">
              <a:buFont typeface="Arial"/>
              <a:buChar char="•"/>
            </a:pPr>
            <a:endParaRPr lang="en-US" dirty="0"/>
          </a:p>
          <a:p>
            <a:pPr marL="285750" indent="-285750">
              <a:buFont typeface="Arial"/>
              <a:buChar char="•"/>
            </a:pPr>
            <a:r>
              <a:rPr lang="en-US" dirty="0" smtClean="0"/>
              <a:t>There </a:t>
            </a:r>
            <a:r>
              <a:rPr lang="en-US" dirty="0"/>
              <a:t>may be an occasion where rules specific to a protected system or environment are required. </a:t>
            </a:r>
          </a:p>
        </p:txBody>
      </p:sp>
      <p:pic>
        <p:nvPicPr>
          <p:cNvPr id="9" name="Picture 8" descr="Deep Packet Inspection Ru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24000"/>
            <a:ext cx="4306957" cy="3962400"/>
          </a:xfrm>
          <a:prstGeom prst="rect">
            <a:avLst/>
          </a:prstGeom>
          <a:ln>
            <a:solidFill>
              <a:srgbClr val="000000"/>
            </a:solidFill>
          </a:ln>
        </p:spPr>
      </p:pic>
    </p:spTree>
    <p:extLst>
      <p:ext uri="{BB962C8B-B14F-4D97-AF65-F5344CB8AC3E}">
        <p14:creationId xmlns:p14="http://schemas.microsoft.com/office/powerpoint/2010/main" val="2556628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228600" y="3657600"/>
            <a:ext cx="8763000" cy="2585323"/>
          </a:xfrm>
          <a:prstGeom prst="rect">
            <a:avLst/>
          </a:prstGeom>
        </p:spPr>
        <p:txBody>
          <a:bodyPr wrap="square">
            <a:spAutoFit/>
          </a:bodyPr>
          <a:lstStyle/>
          <a:p>
            <a:pPr marL="285750" indent="-285750">
              <a:buFont typeface="Arial"/>
              <a:buChar char="•"/>
            </a:pPr>
            <a:r>
              <a:rPr lang="en-US" dirty="0"/>
              <a:t>The Internal rule type contains certain rules with signature IDs between 3,000,000 and 3,999,999, which are internal alerts and do not have signatures like other rules do. </a:t>
            </a:r>
            <a:endParaRPr lang="en-US" dirty="0" smtClean="0"/>
          </a:p>
          <a:p>
            <a:pPr marL="285750" indent="-285750">
              <a:buFont typeface="Arial"/>
              <a:buChar char="•"/>
            </a:pPr>
            <a:endParaRPr lang="en-US" dirty="0"/>
          </a:p>
          <a:p>
            <a:pPr marL="285750" indent="-285750">
              <a:buFont typeface="Arial"/>
              <a:buChar char="•"/>
            </a:pPr>
            <a:r>
              <a:rPr lang="en-US" dirty="0" smtClean="0"/>
              <a:t>These </a:t>
            </a:r>
            <a:r>
              <a:rPr lang="en-US" dirty="0"/>
              <a:t>rules </a:t>
            </a:r>
            <a:r>
              <a:rPr lang="en-US" dirty="0" smtClean="0"/>
              <a:t>can ONLY be enabled </a:t>
            </a:r>
            <a:r>
              <a:rPr lang="en-US" dirty="0"/>
              <a:t>or disabled.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Internal rule type is only available when a Nitro IPS or virtual device is selected in the System Navigation Tree.</a:t>
            </a:r>
          </a:p>
          <a:p>
            <a:endParaRPr lang="en-US" dirty="0"/>
          </a:p>
        </p:txBody>
      </p:sp>
      <p:pic>
        <p:nvPicPr>
          <p:cNvPr id="3" name="Picture 2" descr="internalrul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62000"/>
            <a:ext cx="8534400" cy="2611870"/>
          </a:xfrm>
          <a:prstGeom prst="rect">
            <a:avLst/>
          </a:prstGeom>
          <a:ln>
            <a:solidFill>
              <a:srgbClr val="000000"/>
            </a:solidFill>
          </a:ln>
        </p:spPr>
      </p:pic>
    </p:spTree>
    <p:extLst>
      <p:ext uri="{BB962C8B-B14F-4D97-AF65-F5344CB8AC3E}">
        <p14:creationId xmlns:p14="http://schemas.microsoft.com/office/powerpoint/2010/main" val="44213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Editor Overview</a:t>
            </a:r>
            <a:endParaRPr lang="en-US" dirty="0"/>
          </a:p>
        </p:txBody>
      </p:sp>
      <p:sp>
        <p:nvSpPr>
          <p:cNvPr id="3" name="Content Placeholder 2"/>
          <p:cNvSpPr>
            <a:spLocks noGrp="1"/>
          </p:cNvSpPr>
          <p:nvPr>
            <p:ph idx="1"/>
          </p:nvPr>
        </p:nvSpPr>
        <p:spPr/>
        <p:txBody>
          <a:bodyPr/>
          <a:lstStyle/>
          <a:p>
            <a:pPr>
              <a:spcAft>
                <a:spcPts val="1200"/>
              </a:spcAft>
            </a:pPr>
            <a:r>
              <a:rPr lang="en-US" dirty="0" smtClean="0"/>
              <a:t>Policy Editor is the central point of configuration for data source parsing; rule configuration; and event aggregation and packet storage settings</a:t>
            </a:r>
          </a:p>
          <a:p>
            <a:pPr>
              <a:spcAft>
                <a:spcPts val="1200"/>
              </a:spcAft>
            </a:pPr>
            <a:r>
              <a:rPr lang="en-US" dirty="0" smtClean="0"/>
              <a:t>The behavior of devices and data sources depends upon a properly configured policy</a:t>
            </a:r>
          </a:p>
          <a:p>
            <a:pPr>
              <a:spcAft>
                <a:spcPts val="1200"/>
              </a:spcAft>
            </a:pPr>
            <a:r>
              <a:rPr lang="en-US" dirty="0" smtClean="0"/>
              <a:t>The policy editor provides a easy-to-use interface for creating policy templates and configuring these templates to accurately represent your environment and operational needs</a:t>
            </a:r>
          </a:p>
          <a:p>
            <a:pPr>
              <a:spcAft>
                <a:spcPts val="1200"/>
              </a:spcAft>
            </a:pPr>
            <a:r>
              <a:rPr lang="en-US" dirty="0" smtClean="0"/>
              <a:t>The policy editor is one of the most important components within the McAfee SIEM solution</a:t>
            </a:r>
          </a:p>
          <a:p>
            <a:pPr lvl="2">
              <a:spcAft>
                <a:spcPts val="1200"/>
              </a:spcAft>
            </a:pPr>
            <a:r>
              <a:rPr lang="en-US" dirty="0" smtClean="0"/>
              <a:t>Significant effort should be spent configuring policies during initial set up, as a highly tuned and accurate policy will greatly add to the operational usability of your SIEM  </a:t>
            </a:r>
          </a:p>
          <a:p>
            <a:endParaRPr lang="en-US" dirty="0" smtClean="0"/>
          </a:p>
          <a:p>
            <a:endParaRPr lang="en-US" dirty="0" smtClean="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2630151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Rules – Auto Learned</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152400" y="4970383"/>
            <a:ext cx="8915400" cy="1354217"/>
          </a:xfrm>
          <a:prstGeom prst="rect">
            <a:avLst/>
          </a:prstGeom>
        </p:spPr>
        <p:txBody>
          <a:bodyPr wrap="square">
            <a:spAutoFit/>
          </a:bodyPr>
          <a:lstStyle/>
          <a:p>
            <a:pPr marL="285750" indent="-285750">
              <a:spcAft>
                <a:spcPts val="1200"/>
              </a:spcAft>
              <a:buFont typeface="Arial"/>
              <a:buChar char="•"/>
            </a:pPr>
            <a:r>
              <a:rPr lang="en-US" dirty="0"/>
              <a:t>When you click on the Data Source rule type on the Policy Editor, you will see rules that have been </a:t>
            </a:r>
            <a:r>
              <a:rPr lang="en-US" dirty="0" smtClean="0"/>
              <a:t>Auto Learned </a:t>
            </a:r>
            <a:r>
              <a:rPr lang="en-US" dirty="0"/>
              <a:t>by a </a:t>
            </a:r>
            <a:r>
              <a:rPr lang="en-US" dirty="0" smtClean="0"/>
              <a:t>Receiver. </a:t>
            </a:r>
          </a:p>
          <a:p>
            <a:pPr marL="285750" indent="-285750">
              <a:spcAft>
                <a:spcPts val="1200"/>
              </a:spcAft>
              <a:buFont typeface="Arial"/>
              <a:buChar char="•"/>
            </a:pPr>
            <a:r>
              <a:rPr lang="en-US" dirty="0" smtClean="0"/>
              <a:t>The </a:t>
            </a:r>
            <a:r>
              <a:rPr lang="en-US" dirty="0"/>
              <a:t>Receiver auto-learns these rules as it processes the information sent to it by the data sources that are associated with the Receiver. </a:t>
            </a:r>
          </a:p>
        </p:txBody>
      </p:sp>
      <p:pic>
        <p:nvPicPr>
          <p:cNvPr id="3" name="Picture 2" descr="datasource_rul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889" y="762000"/>
            <a:ext cx="6124222" cy="3937000"/>
          </a:xfrm>
          <a:prstGeom prst="rect">
            <a:avLst/>
          </a:prstGeom>
          <a:ln>
            <a:solidFill>
              <a:srgbClr val="000000"/>
            </a:solidFill>
          </a:ln>
        </p:spPr>
      </p:pic>
    </p:spTree>
    <p:extLst>
      <p:ext uri="{BB962C8B-B14F-4D97-AF65-F5344CB8AC3E}">
        <p14:creationId xmlns:p14="http://schemas.microsoft.com/office/powerpoint/2010/main" val="828650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149027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Events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228600" y="914400"/>
            <a:ext cx="8686800" cy="5355313"/>
          </a:xfrm>
          <a:prstGeom prst="rect">
            <a:avLst/>
          </a:prstGeom>
        </p:spPr>
        <p:txBody>
          <a:bodyPr wrap="square">
            <a:spAutoFit/>
          </a:bodyPr>
          <a:lstStyle/>
          <a:p>
            <a:pPr marL="285750" indent="-285750">
              <a:buFont typeface="Arial"/>
              <a:buChar char="•"/>
            </a:pPr>
            <a:r>
              <a:rPr lang="en-US" dirty="0"/>
              <a:t>Windows events rules are used to generate events that are Windows related. </a:t>
            </a:r>
            <a:endParaRPr lang="en-US" dirty="0" smtClean="0"/>
          </a:p>
          <a:p>
            <a:pPr marL="285750" indent="-285750">
              <a:buFont typeface="Arial"/>
              <a:buChar char="•"/>
            </a:pPr>
            <a:endParaRPr lang="en-US" dirty="0"/>
          </a:p>
          <a:p>
            <a:pPr marL="285750" indent="-285750">
              <a:buFont typeface="Arial"/>
              <a:buChar char="•"/>
            </a:pPr>
            <a:r>
              <a:rPr lang="en-US" dirty="0" smtClean="0"/>
              <a:t>They have </a:t>
            </a:r>
            <a:r>
              <a:rPr lang="en-US" dirty="0"/>
              <a:t>been separated from the data source rule type because they are a common use </a:t>
            </a:r>
            <a:r>
              <a:rPr lang="en-US" dirty="0" smtClean="0"/>
              <a:t>case and rules </a:t>
            </a:r>
            <a:r>
              <a:rPr lang="en-US" dirty="0"/>
              <a:t>of this type are defined by McAfee. </a:t>
            </a:r>
          </a:p>
          <a:p>
            <a:pPr marL="285750" indent="-285750">
              <a:buFont typeface="Arial"/>
              <a:buChar char="•"/>
            </a:pPr>
            <a:endParaRPr lang="en-US" dirty="0" smtClean="0"/>
          </a:p>
          <a:p>
            <a:pPr marL="285750" indent="-285750">
              <a:buFont typeface="Arial"/>
              <a:buChar char="•"/>
            </a:pPr>
            <a:r>
              <a:rPr lang="en-US" dirty="0" smtClean="0"/>
              <a:t>You </a:t>
            </a:r>
            <a:r>
              <a:rPr lang="en-US" dirty="0"/>
              <a:t>cannot add, modify, or delete them. You can, however, change the settings in the columns of the Rules Display table. </a:t>
            </a:r>
            <a:endParaRPr lang="en-US" dirty="0" smtClean="0"/>
          </a:p>
          <a:p>
            <a:endParaRPr lang="en-US" dirty="0"/>
          </a:p>
          <a:p>
            <a:pPr lvl="1"/>
            <a:r>
              <a:rPr lang="en-US" b="1" dirty="0" smtClean="0"/>
              <a:t>Action</a:t>
            </a:r>
            <a:r>
              <a:rPr lang="en-US" dirty="0" smtClean="0"/>
              <a:t> </a:t>
            </a:r>
            <a:r>
              <a:rPr lang="en-US" dirty="0"/>
              <a:t>- Allows you to enable or disable a rule. Click on the current setting for the desired rule and select Enable or Disable from the list that pops up.</a:t>
            </a:r>
          </a:p>
          <a:p>
            <a:pPr lvl="1"/>
            <a:endParaRPr lang="en-US" dirty="0"/>
          </a:p>
          <a:p>
            <a:pPr lvl="1"/>
            <a:r>
              <a:rPr lang="en-US" b="1" dirty="0" smtClean="0"/>
              <a:t>Severity</a:t>
            </a:r>
            <a:r>
              <a:rPr lang="en-US" dirty="0" smtClean="0"/>
              <a:t> </a:t>
            </a:r>
            <a:r>
              <a:rPr lang="en-US" dirty="0"/>
              <a:t>- Allows you to define the rule portion of the event severity when the rule is triggered. Severity is based on 1 to 100 value with 100 being the most severe. </a:t>
            </a:r>
            <a:endParaRPr lang="en-US" dirty="0" smtClean="0"/>
          </a:p>
          <a:p>
            <a:pPr lvl="1"/>
            <a:endParaRPr lang="en-US" dirty="0"/>
          </a:p>
          <a:p>
            <a:pPr lvl="1"/>
            <a:r>
              <a:rPr lang="en-US" b="1" dirty="0" smtClean="0"/>
              <a:t>Aggregation</a:t>
            </a:r>
            <a:r>
              <a:rPr lang="en-US" dirty="0" smtClean="0"/>
              <a:t> </a:t>
            </a:r>
            <a:r>
              <a:rPr lang="en-US" dirty="0"/>
              <a:t>- Allows per rule aggregation for events that are created when a rule is triggered. </a:t>
            </a:r>
            <a:endParaRPr lang="en-US" dirty="0" smtClean="0"/>
          </a:p>
          <a:p>
            <a:pPr lvl="1"/>
            <a:endParaRPr lang="en-US" dirty="0"/>
          </a:p>
          <a:p>
            <a:pPr lvl="1"/>
            <a:r>
              <a:rPr lang="en-US" b="1" dirty="0" smtClean="0"/>
              <a:t>Copy </a:t>
            </a:r>
            <a:r>
              <a:rPr lang="en-US" b="1" dirty="0"/>
              <a:t>Packet </a:t>
            </a:r>
            <a:r>
              <a:rPr lang="en-US" dirty="0"/>
              <a:t>- Allows you to copy packet data to the ESM</a:t>
            </a:r>
            <a:r>
              <a:rPr lang="en-US" dirty="0" smtClean="0"/>
              <a:t>.</a:t>
            </a:r>
            <a:endParaRPr lang="en-US" dirty="0"/>
          </a:p>
        </p:txBody>
      </p:sp>
    </p:spTree>
    <p:extLst>
      <p:ext uri="{BB962C8B-B14F-4D97-AF65-F5344CB8AC3E}">
        <p14:creationId xmlns:p14="http://schemas.microsoft.com/office/powerpoint/2010/main" val="2335292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Syslog Parser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5" name="Rectangle 4"/>
          <p:cNvSpPr/>
          <p:nvPr/>
        </p:nvSpPr>
        <p:spPr>
          <a:xfrm>
            <a:off x="152400" y="889843"/>
            <a:ext cx="8686800" cy="4293484"/>
          </a:xfrm>
          <a:prstGeom prst="rect">
            <a:avLst/>
          </a:prstGeom>
        </p:spPr>
        <p:txBody>
          <a:bodyPr wrap="square">
            <a:spAutoFit/>
          </a:bodyPr>
          <a:lstStyle/>
          <a:p>
            <a:pPr marL="285750" indent="-285750">
              <a:spcAft>
                <a:spcPts val="1800"/>
              </a:spcAft>
              <a:buFont typeface="Arial"/>
              <a:buChar char="•"/>
            </a:pPr>
            <a:r>
              <a:rPr lang="en-US" dirty="0"/>
              <a:t>The Advanced Syslog </a:t>
            </a:r>
            <a:r>
              <a:rPr lang="en-US" dirty="0" smtClean="0"/>
              <a:t>Parser (ASP) </a:t>
            </a:r>
            <a:r>
              <a:rPr lang="en-US" dirty="0"/>
              <a:t>Rule Editor allows you to create </a:t>
            </a:r>
            <a:r>
              <a:rPr lang="en-US" dirty="0" smtClean="0"/>
              <a:t>custom ASP rules. </a:t>
            </a:r>
          </a:p>
          <a:p>
            <a:pPr marL="285750" indent="-285750">
              <a:spcAft>
                <a:spcPts val="1800"/>
              </a:spcAft>
              <a:buFont typeface="Arial"/>
              <a:buChar char="•"/>
            </a:pPr>
            <a:r>
              <a:rPr lang="en-US" dirty="0" smtClean="0"/>
              <a:t>Advanced </a:t>
            </a:r>
            <a:r>
              <a:rPr lang="en-US" dirty="0"/>
              <a:t>Syslog Parser provides a mechanism for parsing data out of syslog messages based on user-defined Rules. </a:t>
            </a:r>
            <a:endParaRPr lang="en-US" dirty="0" smtClean="0"/>
          </a:p>
          <a:p>
            <a:pPr marL="285750" indent="-285750">
              <a:spcAft>
                <a:spcPts val="1800"/>
              </a:spcAft>
              <a:buFont typeface="Arial"/>
              <a:buChar char="•"/>
            </a:pPr>
            <a:r>
              <a:rPr lang="en-US" dirty="0" smtClean="0"/>
              <a:t>Rules </a:t>
            </a:r>
            <a:r>
              <a:rPr lang="en-US" dirty="0"/>
              <a:t>instruct the Advance Syslog Parser regarding how to recognize a given message and where in that message specific event data resides such as Signature IDs, IP addresses, ports, usernames, actions, etc</a:t>
            </a:r>
            <a:r>
              <a:rPr lang="en-US" dirty="0" smtClean="0"/>
              <a:t>.</a:t>
            </a:r>
          </a:p>
          <a:p>
            <a:pPr marL="285750" indent="-285750">
              <a:spcAft>
                <a:spcPts val="1800"/>
              </a:spcAft>
              <a:buFont typeface="Arial"/>
              <a:buChar char="•"/>
            </a:pPr>
            <a:r>
              <a:rPr lang="en-US" dirty="0" smtClean="0"/>
              <a:t>This feature is ideal for custom application logs or modifying parsing options for built in McAfee ASP supported data sources</a:t>
            </a:r>
          </a:p>
          <a:p>
            <a:pPr marL="285750" indent="-285750">
              <a:spcAft>
                <a:spcPts val="1800"/>
              </a:spcAft>
              <a:buFont typeface="Arial"/>
              <a:buChar char="•"/>
            </a:pPr>
            <a:r>
              <a:rPr lang="en-US" dirty="0" smtClean="0"/>
              <a:t>Knowledge of Regular Expressions is needed to use this feature.</a:t>
            </a:r>
          </a:p>
          <a:p>
            <a:pPr marL="285750" indent="-285750">
              <a:buFont typeface="Arial"/>
              <a:buChar char="•"/>
            </a:pPr>
            <a:endParaRPr lang="en-US" dirty="0"/>
          </a:p>
        </p:txBody>
      </p:sp>
    </p:spTree>
    <p:extLst>
      <p:ext uri="{BB962C8B-B14F-4D97-AF65-F5344CB8AC3E}">
        <p14:creationId xmlns:p14="http://schemas.microsoft.com/office/powerpoint/2010/main" val="1982785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Syslog Parser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3" name="Picture 2" descr="as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85800"/>
            <a:ext cx="6019800" cy="5791200"/>
          </a:xfrm>
          <a:prstGeom prst="rect">
            <a:avLst/>
          </a:prstGeom>
          <a:ln>
            <a:solidFill>
              <a:srgbClr val="000000"/>
            </a:solidFill>
          </a:ln>
        </p:spPr>
      </p:pic>
      <p:sp>
        <p:nvSpPr>
          <p:cNvPr id="6" name="TextBox 5"/>
          <p:cNvSpPr txBox="1"/>
          <p:nvPr/>
        </p:nvSpPr>
        <p:spPr>
          <a:xfrm>
            <a:off x="6248400" y="914400"/>
            <a:ext cx="2819400" cy="4062651"/>
          </a:xfrm>
          <a:prstGeom prst="rect">
            <a:avLst/>
          </a:prstGeom>
          <a:noFill/>
        </p:spPr>
        <p:txBody>
          <a:bodyPr wrap="square" rtlCol="0">
            <a:spAutoFit/>
          </a:bodyPr>
          <a:lstStyle/>
          <a:p>
            <a:pPr>
              <a:spcAft>
                <a:spcPts val="1200"/>
              </a:spcAft>
            </a:pPr>
            <a:r>
              <a:rPr lang="en-US" dirty="0" smtClean="0"/>
              <a:t>The General Tab allows you to enter in the general information regarding the ASP rule such as:</a:t>
            </a:r>
          </a:p>
          <a:p>
            <a:pPr marL="285750" indent="-285750">
              <a:spcAft>
                <a:spcPts val="1200"/>
              </a:spcAft>
              <a:buFont typeface="Arial"/>
              <a:buChar char="•"/>
            </a:pPr>
            <a:r>
              <a:rPr lang="en-US" dirty="0" smtClean="0"/>
              <a:t>Name</a:t>
            </a:r>
          </a:p>
          <a:p>
            <a:pPr marL="285750" indent="-285750">
              <a:spcAft>
                <a:spcPts val="1200"/>
              </a:spcAft>
              <a:buFont typeface="Arial"/>
              <a:buChar char="•"/>
            </a:pPr>
            <a:r>
              <a:rPr lang="en-US" dirty="0" smtClean="0"/>
              <a:t>Tags</a:t>
            </a:r>
          </a:p>
          <a:p>
            <a:pPr marL="285750" indent="-285750">
              <a:spcAft>
                <a:spcPts val="1200"/>
              </a:spcAft>
              <a:buFont typeface="Arial"/>
              <a:buChar char="•"/>
            </a:pPr>
            <a:r>
              <a:rPr lang="en-US" dirty="0" smtClean="0"/>
              <a:t>Normalization ID</a:t>
            </a:r>
          </a:p>
          <a:p>
            <a:pPr marL="285750" indent="-285750">
              <a:spcAft>
                <a:spcPts val="1200"/>
              </a:spcAft>
              <a:buFont typeface="Arial"/>
              <a:buChar char="•"/>
            </a:pPr>
            <a:r>
              <a:rPr lang="en-US" dirty="0" smtClean="0"/>
              <a:t>Severity</a:t>
            </a:r>
          </a:p>
          <a:p>
            <a:pPr marL="285750" indent="-285750">
              <a:spcAft>
                <a:spcPts val="1200"/>
              </a:spcAft>
              <a:buFont typeface="Arial"/>
              <a:buChar char="•"/>
            </a:pPr>
            <a:r>
              <a:rPr lang="en-US" dirty="0" smtClean="0"/>
              <a:t>Rule Assignment Type</a:t>
            </a:r>
          </a:p>
          <a:p>
            <a:pPr marL="285750" indent="-285750">
              <a:spcAft>
                <a:spcPts val="1200"/>
              </a:spcAft>
              <a:buFont typeface="Arial"/>
              <a:buChar char="•"/>
            </a:pPr>
            <a:r>
              <a:rPr lang="en-US" dirty="0" smtClean="0"/>
              <a:t>Description</a:t>
            </a:r>
            <a:endParaRPr lang="en-US" dirty="0"/>
          </a:p>
        </p:txBody>
      </p:sp>
    </p:spTree>
    <p:extLst>
      <p:ext uri="{BB962C8B-B14F-4D97-AF65-F5344CB8AC3E}">
        <p14:creationId xmlns:p14="http://schemas.microsoft.com/office/powerpoint/2010/main" val="770507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Syslog Parser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TextBox 5"/>
          <p:cNvSpPr txBox="1"/>
          <p:nvPr/>
        </p:nvSpPr>
        <p:spPr>
          <a:xfrm>
            <a:off x="6248400" y="1611391"/>
            <a:ext cx="2819400" cy="3570209"/>
          </a:xfrm>
          <a:prstGeom prst="rect">
            <a:avLst/>
          </a:prstGeom>
          <a:noFill/>
        </p:spPr>
        <p:txBody>
          <a:bodyPr wrap="square" rtlCol="0">
            <a:spAutoFit/>
          </a:bodyPr>
          <a:lstStyle/>
          <a:p>
            <a:pPr marL="285750" indent="-285750">
              <a:spcAft>
                <a:spcPts val="1200"/>
              </a:spcAft>
              <a:buFont typeface="Arial"/>
              <a:buChar char="•"/>
            </a:pPr>
            <a:r>
              <a:rPr lang="en-US" dirty="0" smtClean="0"/>
              <a:t>The Parsing Tab is where you will enter the Regular Expression parsing logic for use within ASP</a:t>
            </a:r>
          </a:p>
          <a:p>
            <a:pPr marL="285750" indent="-285750">
              <a:spcAft>
                <a:spcPts val="1200"/>
              </a:spcAft>
              <a:buFont typeface="Arial"/>
              <a:buChar char="•"/>
            </a:pPr>
            <a:r>
              <a:rPr lang="en-US" dirty="0" smtClean="0"/>
              <a:t>Note that you can enter multiple regular expressions into the ASP rule editor allowing you to further parse the log data</a:t>
            </a:r>
            <a:endParaRPr lang="en-US" dirty="0"/>
          </a:p>
        </p:txBody>
      </p:sp>
      <p:pic>
        <p:nvPicPr>
          <p:cNvPr id="5" name="Picture 4" descr="asp_par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53" y="838201"/>
            <a:ext cx="5917347" cy="5181599"/>
          </a:xfrm>
          <a:prstGeom prst="rect">
            <a:avLst/>
          </a:prstGeom>
          <a:ln>
            <a:solidFill>
              <a:srgbClr val="000000"/>
            </a:solidFill>
          </a:ln>
        </p:spPr>
      </p:pic>
    </p:spTree>
    <p:extLst>
      <p:ext uri="{BB962C8B-B14F-4D97-AF65-F5344CB8AC3E}">
        <p14:creationId xmlns:p14="http://schemas.microsoft.com/office/powerpoint/2010/main" val="284054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197403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Syslog Parser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TextBox 5"/>
          <p:cNvSpPr txBox="1"/>
          <p:nvPr/>
        </p:nvSpPr>
        <p:spPr>
          <a:xfrm>
            <a:off x="6553200" y="1066800"/>
            <a:ext cx="2514600" cy="3847208"/>
          </a:xfrm>
          <a:prstGeom prst="rect">
            <a:avLst/>
          </a:prstGeom>
          <a:noFill/>
        </p:spPr>
        <p:txBody>
          <a:bodyPr wrap="square" rtlCol="0">
            <a:spAutoFit/>
          </a:bodyPr>
          <a:lstStyle/>
          <a:p>
            <a:pPr marL="285750" indent="-285750">
              <a:spcAft>
                <a:spcPts val="1200"/>
              </a:spcAft>
              <a:buFont typeface="Arial"/>
              <a:buChar char="•"/>
            </a:pPr>
            <a:r>
              <a:rPr lang="en-US" dirty="0" smtClean="0"/>
              <a:t>The Parsing Tab is where you will enter the Regular Expression parsing logic for use within ASP parser</a:t>
            </a:r>
          </a:p>
          <a:p>
            <a:pPr marL="285750" indent="-285750">
              <a:spcAft>
                <a:spcPts val="1200"/>
              </a:spcAft>
              <a:buFont typeface="Arial"/>
              <a:buChar char="•"/>
            </a:pPr>
            <a:r>
              <a:rPr lang="en-US" dirty="0" smtClean="0"/>
              <a:t>Note that you can enter multiple regular expressions into the ASP rule editor allowing you to further parse the log data</a:t>
            </a:r>
            <a:endParaRPr lang="en-US" dirty="0"/>
          </a:p>
        </p:txBody>
      </p:sp>
      <p:pic>
        <p:nvPicPr>
          <p:cNvPr id="3" name="Picture 2" descr="asp_pars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62000"/>
            <a:ext cx="6402893" cy="4406899"/>
          </a:xfrm>
          <a:prstGeom prst="rect">
            <a:avLst/>
          </a:prstGeom>
          <a:ln>
            <a:solidFill>
              <a:srgbClr val="000000"/>
            </a:solidFill>
          </a:ln>
        </p:spPr>
      </p:pic>
      <p:sp>
        <p:nvSpPr>
          <p:cNvPr id="7" name="TextBox 6"/>
          <p:cNvSpPr txBox="1"/>
          <p:nvPr/>
        </p:nvSpPr>
        <p:spPr>
          <a:xfrm>
            <a:off x="304800" y="5486400"/>
            <a:ext cx="8458200" cy="800219"/>
          </a:xfrm>
          <a:prstGeom prst="rect">
            <a:avLst/>
          </a:prstGeom>
          <a:noFill/>
        </p:spPr>
        <p:txBody>
          <a:bodyPr wrap="square" rtlCol="0">
            <a:spAutoFit/>
          </a:bodyPr>
          <a:lstStyle/>
          <a:p>
            <a:pPr>
              <a:spcAft>
                <a:spcPts val="1200"/>
              </a:spcAft>
            </a:pPr>
            <a:r>
              <a:rPr lang="en-US" dirty="0" smtClean="0"/>
              <a:t>Sample Log Message: “</a:t>
            </a:r>
            <a:r>
              <a:rPr lang="en-US" b="1" dirty="0" smtClean="0"/>
              <a:t>12/12/2012 MyHost admin user logged out</a:t>
            </a:r>
            <a:r>
              <a:rPr lang="en-US" dirty="0" smtClean="0"/>
              <a:t>”</a:t>
            </a:r>
          </a:p>
          <a:p>
            <a:pPr>
              <a:spcAft>
                <a:spcPts val="1200"/>
              </a:spcAft>
            </a:pPr>
            <a:r>
              <a:rPr lang="en-US" dirty="0" smtClean="0"/>
              <a:t>Sample Regex: “</a:t>
            </a:r>
            <a:r>
              <a:rPr lang="pl-PL" b="1" dirty="0"/>
              <a:t>((\d{2}\/){2}\d{4})\s(\w*)\s(\w*)\s((\w*)\s(\w*)\s(\w*)</a:t>
            </a:r>
            <a:r>
              <a:rPr lang="pl-PL" b="1" dirty="0" smtClean="0"/>
              <a:t>)</a:t>
            </a:r>
            <a:r>
              <a:rPr lang="pl-PL" dirty="0" smtClean="0"/>
              <a:t>”</a:t>
            </a:r>
          </a:p>
        </p:txBody>
      </p:sp>
    </p:spTree>
    <p:extLst>
      <p:ext uri="{BB962C8B-B14F-4D97-AF65-F5344CB8AC3E}">
        <p14:creationId xmlns:p14="http://schemas.microsoft.com/office/powerpoint/2010/main" val="19359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336597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Syslog Parser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TextBox 5"/>
          <p:cNvSpPr txBox="1"/>
          <p:nvPr/>
        </p:nvSpPr>
        <p:spPr>
          <a:xfrm>
            <a:off x="152400" y="5334000"/>
            <a:ext cx="8915400" cy="1077218"/>
          </a:xfrm>
          <a:prstGeom prst="rect">
            <a:avLst/>
          </a:prstGeom>
          <a:noFill/>
        </p:spPr>
        <p:txBody>
          <a:bodyPr wrap="square" rtlCol="0">
            <a:spAutoFit/>
          </a:bodyPr>
          <a:lstStyle/>
          <a:p>
            <a:pPr marL="285750" indent="-285750">
              <a:spcAft>
                <a:spcPts val="1200"/>
              </a:spcAft>
              <a:buFont typeface="Arial"/>
              <a:buChar char="•"/>
            </a:pPr>
            <a:r>
              <a:rPr lang="en-US" dirty="0" smtClean="0"/>
              <a:t>The Field Assignment Tab allows you to map the parsed fields to the actual database fields within the SIEM</a:t>
            </a:r>
          </a:p>
          <a:p>
            <a:pPr marL="285750" indent="-285750">
              <a:spcAft>
                <a:spcPts val="1200"/>
              </a:spcAft>
              <a:buFont typeface="Arial"/>
              <a:buChar char="•"/>
            </a:pPr>
            <a:r>
              <a:rPr lang="en-US" dirty="0" smtClean="0"/>
              <a:t>Note </a:t>
            </a:r>
            <a:r>
              <a:rPr lang="en-US" dirty="0"/>
              <a:t>that </a:t>
            </a:r>
            <a:r>
              <a:rPr lang="en-US" dirty="0" smtClean="0"/>
              <a:t>you </a:t>
            </a:r>
            <a:r>
              <a:rPr lang="en-US" dirty="0"/>
              <a:t>can concatenate two values together by using the “+” symbol. </a:t>
            </a:r>
          </a:p>
        </p:txBody>
      </p:sp>
      <p:pic>
        <p:nvPicPr>
          <p:cNvPr id="5" name="Picture 4" descr="field assign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8229600" cy="4495800"/>
          </a:xfrm>
          <a:prstGeom prst="rect">
            <a:avLst/>
          </a:prstGeom>
          <a:ln>
            <a:solidFill>
              <a:srgbClr val="000000"/>
            </a:solidFill>
          </a:ln>
        </p:spPr>
      </p:pic>
    </p:spTree>
    <p:extLst>
      <p:ext uri="{BB962C8B-B14F-4D97-AF65-F5344CB8AC3E}">
        <p14:creationId xmlns:p14="http://schemas.microsoft.com/office/powerpoint/2010/main" val="152138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Editor</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pic>
        <p:nvPicPr>
          <p:cNvPr id="11" name="Picture 10" descr="Policy Ed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524000"/>
            <a:ext cx="6014357" cy="4953000"/>
          </a:xfrm>
          <a:prstGeom prst="rect">
            <a:avLst/>
          </a:prstGeom>
          <a:ln>
            <a:solidFill>
              <a:srgbClr val="000000"/>
            </a:solidFill>
          </a:ln>
        </p:spPr>
      </p:pic>
      <p:grpSp>
        <p:nvGrpSpPr>
          <p:cNvPr id="3" name="Group 2"/>
          <p:cNvGrpSpPr/>
          <p:nvPr/>
        </p:nvGrpSpPr>
        <p:grpSpPr>
          <a:xfrm>
            <a:off x="1181100" y="762000"/>
            <a:ext cx="3543300" cy="482600"/>
            <a:chOff x="2590800" y="762000"/>
            <a:chExt cx="3543300" cy="482600"/>
          </a:xfrm>
        </p:grpSpPr>
        <p:pic>
          <p:nvPicPr>
            <p:cNvPr id="13" name="Picture 12" descr="main page tool ba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762000"/>
              <a:ext cx="3543300" cy="482600"/>
            </a:xfrm>
            <a:prstGeom prst="rect">
              <a:avLst/>
            </a:prstGeom>
            <a:ln>
              <a:solidFill>
                <a:srgbClr val="000000"/>
              </a:solidFill>
            </a:ln>
          </p:spPr>
        </p:pic>
        <p:sp>
          <p:nvSpPr>
            <p:cNvPr id="14" name="Rectangle 13"/>
            <p:cNvSpPr/>
            <p:nvPr/>
          </p:nvSpPr>
          <p:spPr bwMode="auto">
            <a:xfrm>
              <a:off x="3276600" y="838200"/>
              <a:ext cx="381000" cy="3048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
        <p:nvSpPr>
          <p:cNvPr id="5" name="TextBox 4"/>
          <p:cNvSpPr txBox="1"/>
          <p:nvPr/>
        </p:nvSpPr>
        <p:spPr>
          <a:xfrm>
            <a:off x="6248400" y="1176039"/>
            <a:ext cx="2819400" cy="4893648"/>
          </a:xfrm>
          <a:prstGeom prst="rect">
            <a:avLst/>
          </a:prstGeom>
          <a:noFill/>
        </p:spPr>
        <p:txBody>
          <a:bodyPr wrap="square" rtlCol="0">
            <a:spAutoFit/>
          </a:bodyPr>
          <a:lstStyle/>
          <a:p>
            <a:pPr>
              <a:spcAft>
                <a:spcPts val="1200"/>
              </a:spcAft>
            </a:pPr>
            <a:r>
              <a:rPr lang="en-US" dirty="0" smtClean="0"/>
              <a:t>Policy Editor can be accessed from the quick launch toolbar</a:t>
            </a:r>
            <a:endParaRPr lang="en-US" dirty="0"/>
          </a:p>
          <a:p>
            <a:pPr>
              <a:spcAft>
                <a:spcPts val="1200"/>
              </a:spcAft>
            </a:pPr>
            <a:r>
              <a:rPr lang="en-US" dirty="0" smtClean="0"/>
              <a:t>The policy editor interface was designed with ease-of-use and operational efficiency in mind</a:t>
            </a:r>
          </a:p>
          <a:p>
            <a:pPr marL="285750" indent="-285750">
              <a:spcAft>
                <a:spcPts val="1200"/>
              </a:spcAft>
              <a:buFont typeface="Arial"/>
              <a:buChar char="•"/>
            </a:pPr>
            <a:r>
              <a:rPr lang="en-US" dirty="0" smtClean="0"/>
              <a:t>Bread Crumb Navigation</a:t>
            </a:r>
          </a:p>
          <a:p>
            <a:pPr marL="285750" indent="-285750">
              <a:spcAft>
                <a:spcPts val="1200"/>
              </a:spcAft>
              <a:buFont typeface="Arial"/>
              <a:buChar char="•"/>
            </a:pPr>
            <a:r>
              <a:rPr lang="en-US" dirty="0" smtClean="0"/>
              <a:t>Rule Display</a:t>
            </a:r>
          </a:p>
          <a:p>
            <a:pPr marL="285750" indent="-285750">
              <a:spcAft>
                <a:spcPts val="1200"/>
              </a:spcAft>
              <a:buFont typeface="Arial"/>
              <a:buChar char="•"/>
            </a:pPr>
            <a:r>
              <a:rPr lang="en-US" dirty="0" smtClean="0"/>
              <a:t>Description Area</a:t>
            </a:r>
          </a:p>
          <a:p>
            <a:pPr marL="285750" indent="-285750">
              <a:spcAft>
                <a:spcPts val="1200"/>
              </a:spcAft>
              <a:buFont typeface="Arial"/>
              <a:buChar char="•"/>
            </a:pPr>
            <a:r>
              <a:rPr lang="en-US" dirty="0" smtClean="0"/>
              <a:t>Filters/Tagging</a:t>
            </a:r>
          </a:p>
          <a:p>
            <a:pPr marL="285750" indent="-285750">
              <a:spcAft>
                <a:spcPts val="1200"/>
              </a:spcAft>
              <a:buFont typeface="Arial"/>
              <a:buChar char="•"/>
            </a:pPr>
            <a:r>
              <a:rPr lang="en-US" dirty="0" smtClean="0"/>
              <a:t>Data Source Tree Navigation</a:t>
            </a:r>
            <a:endParaRPr lang="en-US" dirty="0"/>
          </a:p>
        </p:txBody>
      </p:sp>
    </p:spTree>
    <p:extLst>
      <p:ext uri="{BB962C8B-B14F-4D97-AF65-F5344CB8AC3E}">
        <p14:creationId xmlns:p14="http://schemas.microsoft.com/office/powerpoint/2010/main" val="1176064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Syslog Parser Rules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TextBox 5"/>
          <p:cNvSpPr txBox="1"/>
          <p:nvPr/>
        </p:nvSpPr>
        <p:spPr>
          <a:xfrm>
            <a:off x="152400" y="5334000"/>
            <a:ext cx="8915400" cy="923330"/>
          </a:xfrm>
          <a:prstGeom prst="rect">
            <a:avLst/>
          </a:prstGeom>
          <a:noFill/>
        </p:spPr>
        <p:txBody>
          <a:bodyPr wrap="square" rtlCol="0">
            <a:spAutoFit/>
          </a:bodyPr>
          <a:lstStyle/>
          <a:p>
            <a:pPr marL="285750" indent="-285750">
              <a:spcAft>
                <a:spcPts val="1200"/>
              </a:spcAft>
              <a:buFont typeface="Arial"/>
              <a:buChar char="•"/>
            </a:pPr>
            <a:r>
              <a:rPr lang="en-US" dirty="0"/>
              <a:t>The settings on the Mapping tab are used in the rare case that you need to define custom settings for incoming log data that needs to be mapped or parsed in a unique way</a:t>
            </a:r>
          </a:p>
        </p:txBody>
      </p:sp>
      <p:pic>
        <p:nvPicPr>
          <p:cNvPr id="3" name="Picture 2" descr="aspla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785448"/>
            <a:ext cx="7924800" cy="4307252"/>
          </a:xfrm>
          <a:prstGeom prst="rect">
            <a:avLst/>
          </a:prstGeom>
          <a:ln>
            <a:solidFill>
              <a:srgbClr val="000000"/>
            </a:solidFill>
          </a:ln>
        </p:spPr>
      </p:pic>
    </p:spTree>
    <p:extLst>
      <p:ext uri="{BB962C8B-B14F-4D97-AF65-F5344CB8AC3E}">
        <p14:creationId xmlns:p14="http://schemas.microsoft.com/office/powerpoint/2010/main" val="17515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policy change history </a:t>
            </a:r>
            <a:r>
              <a:rPr lang="en-US" dirty="0"/>
              <a:t>log can hold a maximum of 1 GB of data. When it reaches this limit, the oldest files will be </a:t>
            </a:r>
            <a:r>
              <a:rPr lang="en-US" dirty="0" smtClean="0"/>
              <a:t>_____________ ?</a:t>
            </a:r>
            <a:endParaRPr lang="en-US" dirty="0"/>
          </a:p>
        </p:txBody>
      </p:sp>
      <p:sp>
        <p:nvSpPr>
          <p:cNvPr id="3" name="Text Placeholder 2"/>
          <p:cNvSpPr>
            <a:spLocks noGrp="1"/>
          </p:cNvSpPr>
          <p:nvPr>
            <p:ph type="body" sz="quarter" idx="14"/>
          </p:nvPr>
        </p:nvSpPr>
        <p:spPr/>
        <p:txBody>
          <a:bodyPr/>
          <a:lstStyle/>
          <a:p>
            <a:r>
              <a:rPr lang="en-US" dirty="0" smtClean="0"/>
              <a:t>Archived to a remote storage device</a:t>
            </a:r>
          </a:p>
          <a:p>
            <a:r>
              <a:rPr lang="en-US" dirty="0" smtClean="0"/>
              <a:t>Compressed and archived on the ESM</a:t>
            </a:r>
          </a:p>
          <a:p>
            <a:r>
              <a:rPr lang="en-US" dirty="0" smtClean="0"/>
              <a:t>Deleted</a:t>
            </a:r>
          </a:p>
          <a:p>
            <a:r>
              <a:rPr lang="en-US" dirty="0" smtClean="0"/>
              <a:t>Compressed and emailed to the ESM admin account</a:t>
            </a:r>
          </a:p>
          <a:p>
            <a:pPr marL="0" indent="0">
              <a:buNone/>
            </a:pPr>
            <a:endParaRPr lang="en-US" dirty="0" smtClean="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2502982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The Tags feature on the Policy Editor dialog allows you to define the categories to which a rule belongs. </a:t>
            </a:r>
          </a:p>
          <a:p>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474729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By default the ESM HOME_NET variable is set to what?</a:t>
            </a:r>
            <a:endParaRPr lang="en-US" dirty="0"/>
          </a:p>
        </p:txBody>
      </p:sp>
      <p:sp>
        <p:nvSpPr>
          <p:cNvPr id="3" name="Text Placeholder 2"/>
          <p:cNvSpPr>
            <a:spLocks noGrp="1"/>
          </p:cNvSpPr>
          <p:nvPr>
            <p:ph type="body" sz="quarter" idx="14"/>
          </p:nvPr>
        </p:nvSpPr>
        <p:spPr/>
        <p:txBody>
          <a:bodyPr/>
          <a:lstStyle/>
          <a:p>
            <a:r>
              <a:rPr lang="en-US" dirty="0" smtClean="0"/>
              <a:t>!$EXTERNAL_NET</a:t>
            </a:r>
          </a:p>
          <a:p>
            <a:r>
              <a:rPr lang="en-US" dirty="0" smtClean="0"/>
              <a:t>Any</a:t>
            </a:r>
          </a:p>
          <a:p>
            <a:r>
              <a:rPr lang="en-US" dirty="0" smtClean="0"/>
              <a:t>10.0.0.0/16</a:t>
            </a:r>
          </a:p>
          <a:p>
            <a:r>
              <a:rPr lang="en-US" dirty="0" smtClean="0"/>
              <a:t>192.168.1.0/24</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3791815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 can edit, modify and delete Windows event rules within the McAfee Policy Editor.</a:t>
            </a:r>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Tree>
    <p:extLst>
      <p:ext uri="{BB962C8B-B14F-4D97-AF65-F5344CB8AC3E}">
        <p14:creationId xmlns:p14="http://schemas.microsoft.com/office/powerpoint/2010/main" val="1488214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7:  Using the Syslog Parser</a:t>
            </a:r>
            <a:endParaRPr lang="en-US" dirty="0"/>
          </a:p>
        </p:txBody>
      </p:sp>
    </p:spTree>
    <p:extLst>
      <p:ext uri="{BB962C8B-B14F-4D97-AF65-F5344CB8AC3E}">
        <p14:creationId xmlns:p14="http://schemas.microsoft.com/office/powerpoint/2010/main" val="37782182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smtClean="0"/>
              <a:t>Policy Editor</a:t>
            </a:r>
            <a:endParaRPr lang="en-US" dirty="0"/>
          </a:p>
        </p:txBody>
      </p:sp>
    </p:spTree>
    <p:extLst>
      <p:ext uri="{BB962C8B-B14F-4D97-AF65-F5344CB8AC3E}">
        <p14:creationId xmlns:p14="http://schemas.microsoft.com/office/powerpoint/2010/main" val="280631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Tree</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7" name="Rectangle 6"/>
          <p:cNvSpPr/>
          <p:nvPr/>
        </p:nvSpPr>
        <p:spPr>
          <a:xfrm>
            <a:off x="4648200" y="1143000"/>
            <a:ext cx="4343400" cy="3970318"/>
          </a:xfrm>
          <a:prstGeom prst="rect">
            <a:avLst/>
          </a:prstGeom>
        </p:spPr>
        <p:txBody>
          <a:bodyPr wrap="square">
            <a:spAutoFit/>
          </a:bodyPr>
          <a:lstStyle/>
          <a:p>
            <a:pPr marL="285750" indent="-285750">
              <a:buFont typeface="Arial"/>
              <a:buChar char="•"/>
            </a:pPr>
            <a:r>
              <a:rPr lang="en-US" dirty="0" smtClean="0"/>
              <a:t>The Policy Tree can be accessed by clicking the Policy Tree icon (     ) in the bread crumb navigation bar</a:t>
            </a:r>
          </a:p>
          <a:p>
            <a:pPr marL="285750" indent="-285750">
              <a:buFont typeface="Arial"/>
              <a:buChar char="•"/>
            </a:pPr>
            <a:endParaRPr lang="en-US" dirty="0"/>
          </a:p>
          <a:p>
            <a:pPr marL="285750" indent="-285750">
              <a:buFont typeface="Arial"/>
              <a:buChar char="•"/>
            </a:pPr>
            <a:r>
              <a:rPr lang="en-US" dirty="0" smtClean="0"/>
              <a:t>The Policy Tree allows you to View </a:t>
            </a:r>
            <a:r>
              <a:rPr lang="en-US" dirty="0"/>
              <a:t>the detailed information regarding any item on the tree by double-clicking on the name or single-clicking on it and then closing the Policy Tree.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information for the selected item will be displayed on the Policy Editor dialog.</a:t>
            </a:r>
          </a:p>
          <a:p>
            <a:endParaRPr lang="en-US" dirty="0"/>
          </a:p>
        </p:txBody>
      </p:sp>
      <p:sp>
        <p:nvSpPr>
          <p:cNvPr id="8" name="Content Placeholder 4"/>
          <p:cNvSpPr txBox="1">
            <a:spLocks/>
          </p:cNvSpPr>
          <p:nvPr/>
        </p:nvSpPr>
        <p:spPr bwMode="auto">
          <a:xfrm>
            <a:off x="5257800" y="5137326"/>
            <a:ext cx="3124200" cy="1111074"/>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p>
          <a:p>
            <a:pPr marL="0" indent="0" algn="ctr">
              <a:buFontTx/>
              <a:buNone/>
            </a:pPr>
            <a:endParaRPr lang="en-US" sz="100" b="1" dirty="0" smtClean="0">
              <a:solidFill>
                <a:srgbClr val="A50026"/>
              </a:solidFill>
            </a:endParaRPr>
          </a:p>
          <a:p>
            <a:pPr marL="0" indent="0" algn="ctr">
              <a:spcAft>
                <a:spcPts val="600"/>
              </a:spcAft>
              <a:buNone/>
            </a:pPr>
            <a:r>
              <a:rPr lang="en-US" sz="1600" dirty="0"/>
              <a:t>Devices can only be dragged and dropped into </a:t>
            </a:r>
            <a:r>
              <a:rPr lang="en-US" sz="1600" dirty="0" smtClean="0"/>
              <a:t>Policies</a:t>
            </a:r>
          </a:p>
          <a:p>
            <a:pPr marL="0" indent="0" algn="ctr">
              <a:spcAft>
                <a:spcPts val="600"/>
              </a:spcAft>
              <a:buNone/>
            </a:pPr>
            <a:endParaRPr lang="en-US" sz="400" dirty="0"/>
          </a:p>
        </p:txBody>
      </p:sp>
      <p:pic>
        <p:nvPicPr>
          <p:cNvPr id="3" name="Picture 2" descr="policytree.png"/>
          <p:cNvPicPr>
            <a:picLocks noChangeAspect="1"/>
          </p:cNvPicPr>
          <p:nvPr/>
        </p:nvPicPr>
        <p:blipFill rotWithShape="1">
          <a:blip r:embed="rId3">
            <a:extLst>
              <a:ext uri="{28A0092B-C50C-407E-A947-70E740481C1C}">
                <a14:useLocalDpi xmlns:a14="http://schemas.microsoft.com/office/drawing/2010/main" val="0"/>
              </a:ext>
            </a:extLst>
          </a:blip>
          <a:srcRect l="709" b="13989"/>
          <a:stretch/>
        </p:blipFill>
        <p:spPr>
          <a:xfrm>
            <a:off x="332900" y="838200"/>
            <a:ext cx="3934299" cy="5562600"/>
          </a:xfrm>
          <a:prstGeom prst="rect">
            <a:avLst/>
          </a:prstGeom>
          <a:ln>
            <a:solidFill>
              <a:schemeClr val="tx2"/>
            </a:solidFill>
          </a:ln>
        </p:spPr>
      </p:pic>
      <p:sp>
        <p:nvSpPr>
          <p:cNvPr id="6" name="Rectangle 5"/>
          <p:cNvSpPr/>
          <p:nvPr/>
        </p:nvSpPr>
        <p:spPr bwMode="auto">
          <a:xfrm>
            <a:off x="228600" y="762000"/>
            <a:ext cx="533400" cy="457200"/>
          </a:xfrm>
          <a:prstGeom prst="rect">
            <a:avLst/>
          </a:prstGeom>
          <a:noFill/>
          <a:ln w="38100" cmpd="sng">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pic>
        <p:nvPicPr>
          <p:cNvPr id="9" name="Picture 8"/>
          <p:cNvPicPr>
            <a:picLocks noChangeAspect="1"/>
          </p:cNvPicPr>
          <p:nvPr/>
        </p:nvPicPr>
        <p:blipFill>
          <a:blip r:embed="rId4"/>
          <a:stretch>
            <a:fillRect/>
          </a:stretch>
        </p:blipFill>
        <p:spPr>
          <a:xfrm>
            <a:off x="7998780" y="1509445"/>
            <a:ext cx="254000" cy="254000"/>
          </a:xfrm>
          <a:prstGeom prst="rect">
            <a:avLst/>
          </a:prstGeom>
        </p:spPr>
      </p:pic>
    </p:spTree>
    <p:extLst>
      <p:ext uri="{BB962C8B-B14F-4D97-AF65-F5344CB8AC3E}">
        <p14:creationId xmlns:p14="http://schemas.microsoft.com/office/powerpoint/2010/main" val="2066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Tree Icons</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Rectangle 5"/>
          <p:cNvSpPr/>
          <p:nvPr/>
        </p:nvSpPr>
        <p:spPr>
          <a:xfrm>
            <a:off x="152400" y="685800"/>
            <a:ext cx="8686800" cy="707886"/>
          </a:xfrm>
          <a:prstGeom prst="rect">
            <a:avLst/>
          </a:prstGeom>
        </p:spPr>
        <p:txBody>
          <a:bodyPr wrap="square">
            <a:spAutoFit/>
          </a:bodyPr>
          <a:lstStyle/>
          <a:p>
            <a:r>
              <a:rPr lang="en-US" sz="2000" dirty="0"/>
              <a:t>The Policy Tree could have the following icons displayed to the left of the policy name</a:t>
            </a:r>
            <a:r>
              <a:rPr lang="en-US" sz="2000" dirty="0" smtClean="0"/>
              <a:t>:</a:t>
            </a:r>
            <a:endParaRPr lang="en-US" sz="2000" dirty="0"/>
          </a:p>
        </p:txBody>
      </p:sp>
      <p:sp>
        <p:nvSpPr>
          <p:cNvPr id="8" name="Rectangle 7"/>
          <p:cNvSpPr/>
          <p:nvPr/>
        </p:nvSpPr>
        <p:spPr>
          <a:xfrm>
            <a:off x="685800" y="1752622"/>
            <a:ext cx="8458200" cy="2743200"/>
          </a:xfrm>
          <a:prstGeom prst="rect">
            <a:avLst/>
          </a:prstGeom>
        </p:spPr>
        <p:txBody>
          <a:bodyPr wrap="square" numCol="2">
            <a:spAutoFit/>
          </a:bodyPr>
          <a:lstStyle/>
          <a:p>
            <a:pPr lvl="1">
              <a:spcAft>
                <a:spcPts val="1200"/>
              </a:spcAft>
            </a:pPr>
            <a:r>
              <a:rPr lang="en-US" dirty="0" smtClean="0"/>
              <a:t>Policy</a:t>
            </a:r>
            <a:endParaRPr lang="en-US" dirty="0"/>
          </a:p>
          <a:p>
            <a:pPr lvl="1">
              <a:spcAft>
                <a:spcPts val="1200"/>
              </a:spcAft>
            </a:pPr>
            <a:r>
              <a:rPr lang="en-US" dirty="0" smtClean="0"/>
              <a:t>Device is out of sync</a:t>
            </a:r>
            <a:endParaRPr lang="en-US" dirty="0"/>
          </a:p>
          <a:p>
            <a:pPr lvl="1">
              <a:spcAft>
                <a:spcPts val="1200"/>
              </a:spcAft>
            </a:pPr>
            <a:r>
              <a:rPr lang="en-US" dirty="0" smtClean="0"/>
              <a:t>Device is staged</a:t>
            </a:r>
            <a:endParaRPr lang="en-US" dirty="0"/>
          </a:p>
          <a:p>
            <a:pPr lvl="1">
              <a:spcAft>
                <a:spcPts val="1200"/>
              </a:spcAft>
            </a:pPr>
            <a:r>
              <a:rPr lang="en-US" dirty="0" smtClean="0"/>
              <a:t>Device is up to date</a:t>
            </a:r>
            <a:endParaRPr lang="en-US" dirty="0"/>
          </a:p>
          <a:p>
            <a:pPr lvl="1">
              <a:spcAft>
                <a:spcPts val="1200"/>
              </a:spcAft>
            </a:pPr>
            <a:r>
              <a:rPr lang="en-US" dirty="0" smtClean="0"/>
              <a:t>Virtual device is out of date</a:t>
            </a:r>
            <a:endParaRPr lang="en-US" dirty="0"/>
          </a:p>
          <a:p>
            <a:pPr lvl="1">
              <a:spcAft>
                <a:spcPts val="1200"/>
              </a:spcAft>
            </a:pPr>
            <a:r>
              <a:rPr lang="en-US" dirty="0" smtClean="0"/>
              <a:t>Virtual device is staged</a:t>
            </a:r>
            <a:endParaRPr lang="en-US" dirty="0"/>
          </a:p>
          <a:p>
            <a:pPr lvl="1">
              <a:spcAft>
                <a:spcPts val="1200"/>
              </a:spcAft>
            </a:pPr>
            <a:r>
              <a:rPr lang="en-US" dirty="0" smtClean="0"/>
              <a:t>Virtual device is up to date</a:t>
            </a:r>
            <a:endParaRPr lang="en-US" dirty="0"/>
          </a:p>
          <a:p>
            <a:pPr lvl="1">
              <a:spcAft>
                <a:spcPts val="1200"/>
              </a:spcAft>
            </a:pPr>
            <a:r>
              <a:rPr lang="en-US" dirty="0" smtClean="0"/>
              <a:t>Data source is out of sync</a:t>
            </a:r>
            <a:endParaRPr lang="en-US" dirty="0"/>
          </a:p>
          <a:p>
            <a:pPr lvl="1">
              <a:spcAft>
                <a:spcPts val="1200"/>
              </a:spcAft>
            </a:pPr>
            <a:r>
              <a:rPr lang="en-US" dirty="0" smtClean="0"/>
              <a:t>Data source is staged</a:t>
            </a:r>
            <a:endParaRPr lang="en-US" dirty="0"/>
          </a:p>
          <a:p>
            <a:pPr lvl="1">
              <a:spcAft>
                <a:spcPts val="1200"/>
              </a:spcAft>
            </a:pPr>
            <a:r>
              <a:rPr lang="en-US" dirty="0" smtClean="0"/>
              <a:t>Data source is up to date</a:t>
            </a:r>
            <a:endParaRPr lang="en-US" dirty="0"/>
          </a:p>
          <a:p>
            <a:pPr lvl="1">
              <a:spcAft>
                <a:spcPts val="1200"/>
              </a:spcAft>
            </a:pPr>
            <a:r>
              <a:rPr lang="en-US" dirty="0" smtClean="0"/>
              <a:t>ADM is out of sync</a:t>
            </a:r>
            <a:endParaRPr lang="en-US" dirty="0"/>
          </a:p>
          <a:p>
            <a:pPr lvl="1">
              <a:spcAft>
                <a:spcPts val="1200"/>
              </a:spcAft>
            </a:pPr>
            <a:r>
              <a:rPr lang="en-US" dirty="0" smtClean="0"/>
              <a:t>DEM is out of sync</a:t>
            </a:r>
          </a:p>
        </p:txBody>
      </p:sp>
      <p:grpSp>
        <p:nvGrpSpPr>
          <p:cNvPr id="13" name="Group 12"/>
          <p:cNvGrpSpPr/>
          <p:nvPr/>
        </p:nvGrpSpPr>
        <p:grpSpPr>
          <a:xfrm>
            <a:off x="609601" y="1791813"/>
            <a:ext cx="395020" cy="2444907"/>
            <a:chOff x="609601" y="1791813"/>
            <a:chExt cx="395020" cy="2444907"/>
          </a:xfrm>
        </p:grpSpPr>
        <p:pic>
          <p:nvPicPr>
            <p:cNvPr id="3" name="Picture 2"/>
            <p:cNvPicPr>
              <a:picLocks noChangeAspect="1"/>
            </p:cNvPicPr>
            <p:nvPr/>
          </p:nvPicPr>
          <p:blipFill>
            <a:blip r:embed="rId3"/>
            <a:stretch>
              <a:fillRect/>
            </a:stretch>
          </p:blipFill>
          <p:spPr>
            <a:xfrm>
              <a:off x="669951" y="1791813"/>
              <a:ext cx="274320" cy="274320"/>
            </a:xfrm>
            <a:prstGeom prst="rect">
              <a:avLst/>
            </a:prstGeom>
          </p:spPr>
        </p:pic>
        <p:pic>
          <p:nvPicPr>
            <p:cNvPr id="5" name="Picture 4"/>
            <p:cNvPicPr>
              <a:picLocks noChangeAspect="1"/>
            </p:cNvPicPr>
            <p:nvPr/>
          </p:nvPicPr>
          <p:blipFill>
            <a:blip r:embed="rId4"/>
            <a:stretch>
              <a:fillRect/>
            </a:stretch>
          </p:blipFill>
          <p:spPr>
            <a:xfrm>
              <a:off x="643433" y="2209800"/>
              <a:ext cx="327356" cy="272795"/>
            </a:xfrm>
            <a:prstGeom prst="rect">
              <a:avLst/>
            </a:prstGeom>
          </p:spPr>
        </p:pic>
        <p:pic>
          <p:nvPicPr>
            <p:cNvPr id="9" name="Picture 8"/>
            <p:cNvPicPr>
              <a:picLocks noChangeAspect="1"/>
            </p:cNvPicPr>
            <p:nvPr/>
          </p:nvPicPr>
          <p:blipFill>
            <a:blip r:embed="rId5"/>
            <a:stretch>
              <a:fillRect/>
            </a:stretch>
          </p:blipFill>
          <p:spPr>
            <a:xfrm>
              <a:off x="617197" y="2667000"/>
              <a:ext cx="379828" cy="274320"/>
            </a:xfrm>
            <a:prstGeom prst="rect">
              <a:avLst/>
            </a:prstGeom>
          </p:spPr>
        </p:pic>
        <p:pic>
          <p:nvPicPr>
            <p:cNvPr id="10" name="Picture 9"/>
            <p:cNvPicPr>
              <a:picLocks noChangeAspect="1"/>
            </p:cNvPicPr>
            <p:nvPr/>
          </p:nvPicPr>
          <p:blipFill>
            <a:blip r:embed="rId6"/>
            <a:stretch>
              <a:fillRect/>
            </a:stretch>
          </p:blipFill>
          <p:spPr>
            <a:xfrm>
              <a:off x="609601" y="3124201"/>
              <a:ext cx="395020" cy="219455"/>
            </a:xfrm>
            <a:prstGeom prst="rect">
              <a:avLst/>
            </a:prstGeom>
          </p:spPr>
        </p:pic>
        <p:pic>
          <p:nvPicPr>
            <p:cNvPr id="11" name="Picture 10"/>
            <p:cNvPicPr>
              <a:picLocks noChangeAspect="1"/>
            </p:cNvPicPr>
            <p:nvPr/>
          </p:nvPicPr>
          <p:blipFill>
            <a:blip r:embed="rId7"/>
            <a:stretch>
              <a:fillRect/>
            </a:stretch>
          </p:blipFill>
          <p:spPr>
            <a:xfrm>
              <a:off x="706909" y="3505200"/>
              <a:ext cx="200404" cy="267206"/>
            </a:xfrm>
            <a:prstGeom prst="rect">
              <a:avLst/>
            </a:prstGeom>
          </p:spPr>
        </p:pic>
        <p:pic>
          <p:nvPicPr>
            <p:cNvPr id="12" name="Picture 11"/>
            <p:cNvPicPr>
              <a:picLocks noChangeAspect="1"/>
            </p:cNvPicPr>
            <p:nvPr/>
          </p:nvPicPr>
          <p:blipFill>
            <a:blip r:embed="rId8"/>
            <a:stretch>
              <a:fillRect/>
            </a:stretch>
          </p:blipFill>
          <p:spPr>
            <a:xfrm>
              <a:off x="659400" y="3962400"/>
              <a:ext cx="295422" cy="274320"/>
            </a:xfrm>
            <a:prstGeom prst="rect">
              <a:avLst/>
            </a:prstGeom>
          </p:spPr>
        </p:pic>
      </p:grpSp>
      <p:grpSp>
        <p:nvGrpSpPr>
          <p:cNvPr id="20" name="Group 19"/>
          <p:cNvGrpSpPr/>
          <p:nvPr/>
        </p:nvGrpSpPr>
        <p:grpSpPr>
          <a:xfrm>
            <a:off x="4730565" y="1828800"/>
            <a:ext cx="327356" cy="2443382"/>
            <a:chOff x="4730565" y="1828800"/>
            <a:chExt cx="327356" cy="2443382"/>
          </a:xfrm>
        </p:grpSpPr>
        <p:pic>
          <p:nvPicPr>
            <p:cNvPr id="14" name="Picture 13"/>
            <p:cNvPicPr>
              <a:picLocks noChangeAspect="1"/>
            </p:cNvPicPr>
            <p:nvPr/>
          </p:nvPicPr>
          <p:blipFill>
            <a:blip r:embed="rId9"/>
            <a:stretch>
              <a:fillRect/>
            </a:stretch>
          </p:blipFill>
          <p:spPr>
            <a:xfrm>
              <a:off x="4757083" y="1828800"/>
              <a:ext cx="274320" cy="274320"/>
            </a:xfrm>
            <a:prstGeom prst="rect">
              <a:avLst/>
            </a:prstGeom>
          </p:spPr>
        </p:pic>
        <p:pic>
          <p:nvPicPr>
            <p:cNvPr id="15" name="Picture 14"/>
            <p:cNvPicPr>
              <a:picLocks noChangeAspect="1"/>
            </p:cNvPicPr>
            <p:nvPr/>
          </p:nvPicPr>
          <p:blipFill>
            <a:blip r:embed="rId10"/>
            <a:stretch>
              <a:fillRect/>
            </a:stretch>
          </p:blipFill>
          <p:spPr>
            <a:xfrm>
              <a:off x="4780858" y="2209800"/>
              <a:ext cx="226771" cy="283464"/>
            </a:xfrm>
            <a:prstGeom prst="rect">
              <a:avLst/>
            </a:prstGeom>
          </p:spPr>
        </p:pic>
        <p:pic>
          <p:nvPicPr>
            <p:cNvPr id="16" name="Picture 15"/>
            <p:cNvPicPr>
              <a:picLocks noChangeAspect="1"/>
            </p:cNvPicPr>
            <p:nvPr/>
          </p:nvPicPr>
          <p:blipFill>
            <a:blip r:embed="rId11"/>
            <a:stretch>
              <a:fillRect/>
            </a:stretch>
          </p:blipFill>
          <p:spPr>
            <a:xfrm>
              <a:off x="4741608" y="2651760"/>
              <a:ext cx="305271" cy="283464"/>
            </a:xfrm>
            <a:prstGeom prst="rect">
              <a:avLst/>
            </a:prstGeom>
          </p:spPr>
        </p:pic>
        <p:pic>
          <p:nvPicPr>
            <p:cNvPr id="17" name="Picture 16"/>
            <p:cNvPicPr>
              <a:picLocks noChangeAspect="1"/>
            </p:cNvPicPr>
            <p:nvPr/>
          </p:nvPicPr>
          <p:blipFill>
            <a:blip r:embed="rId12"/>
            <a:stretch>
              <a:fillRect/>
            </a:stretch>
          </p:blipFill>
          <p:spPr>
            <a:xfrm>
              <a:off x="4757083" y="3097316"/>
              <a:ext cx="274320" cy="274320"/>
            </a:xfrm>
            <a:prstGeom prst="rect">
              <a:avLst/>
            </a:prstGeom>
          </p:spPr>
        </p:pic>
        <p:pic>
          <p:nvPicPr>
            <p:cNvPr id="18" name="Picture 17"/>
            <p:cNvPicPr>
              <a:picLocks noChangeAspect="1"/>
            </p:cNvPicPr>
            <p:nvPr/>
          </p:nvPicPr>
          <p:blipFill>
            <a:blip r:embed="rId13"/>
            <a:stretch>
              <a:fillRect/>
            </a:stretch>
          </p:blipFill>
          <p:spPr>
            <a:xfrm>
              <a:off x="4730565" y="3537205"/>
              <a:ext cx="327356" cy="272795"/>
            </a:xfrm>
            <a:prstGeom prst="rect">
              <a:avLst/>
            </a:prstGeom>
          </p:spPr>
        </p:pic>
        <p:pic>
          <p:nvPicPr>
            <p:cNvPr id="19" name="Picture 18"/>
            <p:cNvPicPr>
              <a:picLocks noChangeAspect="1"/>
            </p:cNvPicPr>
            <p:nvPr/>
          </p:nvPicPr>
          <p:blipFill>
            <a:blip r:embed="rId14"/>
            <a:stretch>
              <a:fillRect/>
            </a:stretch>
          </p:blipFill>
          <p:spPr>
            <a:xfrm>
              <a:off x="4730565" y="3999387"/>
              <a:ext cx="327356" cy="272795"/>
            </a:xfrm>
            <a:prstGeom prst="rect">
              <a:avLst/>
            </a:prstGeom>
          </p:spPr>
        </p:pic>
      </p:grpSp>
    </p:spTree>
    <p:extLst>
      <p:ext uri="{BB962C8B-B14F-4D97-AF65-F5344CB8AC3E}">
        <p14:creationId xmlns:p14="http://schemas.microsoft.com/office/powerpoint/2010/main" val="109643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Tree – Add, Delete, Rename</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3" name="TextBox 2"/>
          <p:cNvSpPr txBox="1"/>
          <p:nvPr/>
        </p:nvSpPr>
        <p:spPr>
          <a:xfrm>
            <a:off x="3733800" y="1066800"/>
            <a:ext cx="5029200" cy="2554545"/>
          </a:xfrm>
          <a:prstGeom prst="rect">
            <a:avLst/>
          </a:prstGeom>
          <a:noFill/>
        </p:spPr>
        <p:txBody>
          <a:bodyPr wrap="square" rtlCol="0">
            <a:spAutoFit/>
          </a:bodyPr>
          <a:lstStyle/>
          <a:p>
            <a:pPr marL="342900" indent="-342900">
              <a:buFont typeface="Arial"/>
              <a:buChar char="•"/>
            </a:pPr>
            <a:r>
              <a:rPr lang="en-US" sz="2000" b="1" dirty="0" smtClean="0"/>
              <a:t>New:</a:t>
            </a:r>
            <a:r>
              <a:rPr lang="en-US" sz="2000" dirty="0" smtClean="0"/>
              <a:t> Allows you to create a new policy </a:t>
            </a:r>
          </a:p>
          <a:p>
            <a:pPr marL="342900" indent="-342900">
              <a:buFont typeface="Arial"/>
              <a:buChar char="•"/>
            </a:pPr>
            <a:endParaRPr lang="en-US" sz="2000" dirty="0"/>
          </a:p>
          <a:p>
            <a:pPr marL="342900" indent="-342900">
              <a:buFont typeface="Arial"/>
              <a:buChar char="•"/>
            </a:pPr>
            <a:r>
              <a:rPr lang="en-US" sz="2000" b="1" dirty="0" smtClean="0"/>
              <a:t>Delete:</a:t>
            </a:r>
            <a:r>
              <a:rPr lang="en-US" sz="2000" dirty="0" smtClean="0"/>
              <a:t> Allows you to delete the current policy highlighted in the Policy Tree </a:t>
            </a:r>
          </a:p>
          <a:p>
            <a:pPr marL="342900" indent="-342900">
              <a:buFont typeface="Arial"/>
              <a:buChar char="•"/>
            </a:pPr>
            <a:endParaRPr lang="en-US" sz="2000" dirty="0"/>
          </a:p>
          <a:p>
            <a:pPr marL="342900" indent="-342900">
              <a:buFont typeface="Arial"/>
              <a:buChar char="•"/>
            </a:pPr>
            <a:r>
              <a:rPr lang="en-US" sz="2000" b="1" dirty="0" smtClean="0"/>
              <a:t>Rename:</a:t>
            </a:r>
            <a:r>
              <a:rPr lang="en-US" sz="2000" dirty="0" smtClean="0"/>
              <a:t> Allows you to rename the current policy highlighted in the Policy Tree</a:t>
            </a:r>
            <a:endParaRPr lang="en-US" sz="2000" dirty="0"/>
          </a:p>
        </p:txBody>
      </p:sp>
      <p:sp>
        <p:nvSpPr>
          <p:cNvPr id="9" name="Content Placeholder 4"/>
          <p:cNvSpPr txBox="1">
            <a:spLocks/>
          </p:cNvSpPr>
          <p:nvPr/>
        </p:nvSpPr>
        <p:spPr bwMode="auto">
          <a:xfrm>
            <a:off x="5029200" y="4050875"/>
            <a:ext cx="2438400" cy="2197525"/>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sz="2400" b="1" dirty="0" smtClean="0">
                <a:solidFill>
                  <a:srgbClr val="A50026"/>
                </a:solidFill>
              </a:rPr>
              <a:t>NOTE</a:t>
            </a:r>
            <a:endParaRPr lang="en-US" b="1" dirty="0" smtClean="0">
              <a:solidFill>
                <a:srgbClr val="A50026"/>
              </a:solidFill>
            </a:endParaRPr>
          </a:p>
          <a:p>
            <a:pPr marL="0" indent="0" algn="ctr">
              <a:buNone/>
            </a:pPr>
            <a:r>
              <a:rPr lang="en-US" sz="1800" dirty="0" smtClean="0"/>
              <a:t>You can only rename policies, not devices</a:t>
            </a:r>
          </a:p>
          <a:p>
            <a:pPr marL="0" indent="0" algn="ctr">
              <a:buNone/>
            </a:pPr>
            <a:endParaRPr lang="en-US" sz="1800" dirty="0"/>
          </a:p>
          <a:p>
            <a:pPr marL="0" indent="0" algn="ctr">
              <a:buNone/>
            </a:pPr>
            <a:r>
              <a:rPr lang="en-US" sz="1800" dirty="0" smtClean="0"/>
              <a:t>You cannot delete the Default Policy</a:t>
            </a:r>
            <a:endParaRPr lang="en-US" sz="1800" dirty="0"/>
          </a:p>
          <a:p>
            <a:pPr marL="0" indent="0" algn="ctr">
              <a:buNone/>
            </a:pPr>
            <a:endParaRPr lang="en-US" sz="1050" dirty="0"/>
          </a:p>
        </p:txBody>
      </p:sp>
      <p:grpSp>
        <p:nvGrpSpPr>
          <p:cNvPr id="8" name="Group 7"/>
          <p:cNvGrpSpPr/>
          <p:nvPr/>
        </p:nvGrpSpPr>
        <p:grpSpPr>
          <a:xfrm>
            <a:off x="228600" y="762000"/>
            <a:ext cx="3048000" cy="5597020"/>
            <a:chOff x="228600" y="762000"/>
            <a:chExt cx="3048000" cy="5597020"/>
          </a:xfrm>
        </p:grpSpPr>
        <p:pic>
          <p:nvPicPr>
            <p:cNvPr id="7" name="Picture 6" descr="Policy Editor_New.png"/>
            <p:cNvPicPr>
              <a:picLocks noChangeAspect="1"/>
            </p:cNvPicPr>
            <p:nvPr/>
          </p:nvPicPr>
          <p:blipFill rotWithShape="1">
            <a:blip r:embed="rId3">
              <a:extLst>
                <a:ext uri="{28A0092B-C50C-407E-A947-70E740481C1C}">
                  <a14:useLocalDpi xmlns:a14="http://schemas.microsoft.com/office/drawing/2010/main" val="0"/>
                </a:ext>
              </a:extLst>
            </a:blip>
            <a:srcRect r="66562" b="33749"/>
            <a:stretch/>
          </p:blipFill>
          <p:spPr>
            <a:xfrm>
              <a:off x="228600" y="762000"/>
              <a:ext cx="3048000" cy="5597020"/>
            </a:xfrm>
            <a:prstGeom prst="rect">
              <a:avLst/>
            </a:prstGeom>
            <a:ln>
              <a:solidFill>
                <a:srgbClr val="000000"/>
              </a:solidFill>
            </a:ln>
          </p:spPr>
        </p:pic>
        <p:sp>
          <p:nvSpPr>
            <p:cNvPr id="11" name="Rectangle 10"/>
            <p:cNvSpPr/>
            <p:nvPr/>
          </p:nvSpPr>
          <p:spPr bwMode="auto">
            <a:xfrm>
              <a:off x="508740" y="2369709"/>
              <a:ext cx="609600" cy="188925"/>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2" name="Rectangle 11"/>
            <p:cNvSpPr/>
            <p:nvPr/>
          </p:nvSpPr>
          <p:spPr bwMode="auto">
            <a:xfrm>
              <a:off x="496410" y="2082058"/>
              <a:ext cx="609600" cy="188925"/>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3" name="Rectangle 12"/>
            <p:cNvSpPr/>
            <p:nvPr/>
          </p:nvSpPr>
          <p:spPr bwMode="auto">
            <a:xfrm>
              <a:off x="508740" y="2633070"/>
              <a:ext cx="609600" cy="188925"/>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Tree>
    <p:extLst>
      <p:ext uri="{BB962C8B-B14F-4D97-AF65-F5344CB8AC3E}">
        <p14:creationId xmlns:p14="http://schemas.microsoft.com/office/powerpoint/2010/main" val="105246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of Copy and Replace a Policy</a:t>
            </a:r>
            <a:endParaRPr lang="en-US" dirty="0"/>
          </a:p>
        </p:txBody>
      </p:sp>
      <p:sp>
        <p:nvSpPr>
          <p:cNvPr id="4" name="Footer Placeholder 3"/>
          <p:cNvSpPr>
            <a:spLocks noGrp="1"/>
          </p:cNvSpPr>
          <p:nvPr>
            <p:ph type="ftr" sz="quarter" idx="3"/>
          </p:nvPr>
        </p:nvSpPr>
        <p:spPr/>
        <p:txBody>
          <a:bodyPr/>
          <a:lstStyle/>
          <a:p>
            <a:pPr algn="r"/>
            <a:r>
              <a:rPr lang="en-US" dirty="0" smtClean="0"/>
              <a:t>Policy Editor</a:t>
            </a:r>
            <a:endParaRPr lang="en-US" dirty="0"/>
          </a:p>
        </p:txBody>
      </p:sp>
      <p:sp>
        <p:nvSpPr>
          <p:cNvPr id="6" name="Rectangle 5"/>
          <p:cNvSpPr/>
          <p:nvPr/>
        </p:nvSpPr>
        <p:spPr>
          <a:xfrm>
            <a:off x="3810000" y="685800"/>
            <a:ext cx="5257800" cy="3477875"/>
          </a:xfrm>
          <a:prstGeom prst="rect">
            <a:avLst/>
          </a:prstGeom>
        </p:spPr>
        <p:txBody>
          <a:bodyPr wrap="square">
            <a:spAutoFit/>
          </a:bodyPr>
          <a:lstStyle/>
          <a:p>
            <a:r>
              <a:rPr lang="en-US" sz="2000" dirty="0"/>
              <a:t>There are two ways in which you can copy a policy: </a:t>
            </a:r>
            <a:endParaRPr lang="en-US" sz="2000" dirty="0" smtClean="0"/>
          </a:p>
          <a:p>
            <a:endParaRPr lang="en-US" sz="2000" dirty="0"/>
          </a:p>
          <a:p>
            <a:pPr marL="342900" indent="-342900">
              <a:buAutoNum type="arabicParenR"/>
            </a:pPr>
            <a:r>
              <a:rPr lang="en-US" sz="2000" dirty="0"/>
              <a:t>C</a:t>
            </a:r>
            <a:r>
              <a:rPr lang="en-US" sz="2000" dirty="0" smtClean="0"/>
              <a:t>opy </a:t>
            </a:r>
            <a:r>
              <a:rPr lang="en-US" sz="2000" dirty="0"/>
              <a:t>an existing policy and rename it using the same settings from the copied </a:t>
            </a:r>
            <a:r>
              <a:rPr lang="en-US" sz="2000" dirty="0" smtClean="0"/>
              <a:t>policy</a:t>
            </a:r>
          </a:p>
          <a:p>
            <a:pPr marL="342900" indent="-342900">
              <a:buAutoNum type="arabicParenR"/>
            </a:pPr>
            <a:endParaRPr lang="en-US" sz="2000" dirty="0"/>
          </a:p>
          <a:p>
            <a:pPr marL="342900" indent="-342900">
              <a:buAutoNum type="arabicParenR"/>
            </a:pPr>
            <a:r>
              <a:rPr lang="en-US" sz="2000" dirty="0"/>
              <a:t>C</a:t>
            </a:r>
            <a:r>
              <a:rPr lang="en-US" sz="2000" dirty="0" smtClean="0"/>
              <a:t>opy </a:t>
            </a:r>
            <a:r>
              <a:rPr lang="en-US" sz="2000" dirty="0"/>
              <a:t>an existing policy and replace the settings of another existing policy with the copied settings, without changing the name of the policy.</a:t>
            </a:r>
          </a:p>
        </p:txBody>
      </p:sp>
      <p:sp>
        <p:nvSpPr>
          <p:cNvPr id="7" name="Content Placeholder 4"/>
          <p:cNvSpPr txBox="1">
            <a:spLocks/>
          </p:cNvSpPr>
          <p:nvPr/>
        </p:nvSpPr>
        <p:spPr bwMode="auto">
          <a:xfrm>
            <a:off x="5257800" y="4572000"/>
            <a:ext cx="2438400" cy="1483483"/>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600" dirty="0" smtClean="0"/>
              <a:t>These </a:t>
            </a:r>
            <a:r>
              <a:rPr lang="en-US" sz="1600" dirty="0"/>
              <a:t>changes are not tracked so they cannot be undone. </a:t>
            </a:r>
          </a:p>
          <a:p>
            <a:pPr marL="0" indent="0" algn="ctr">
              <a:buNone/>
            </a:pPr>
            <a:endParaRPr lang="en-US" sz="1600" dirty="0"/>
          </a:p>
        </p:txBody>
      </p:sp>
      <p:grpSp>
        <p:nvGrpSpPr>
          <p:cNvPr id="3" name="Group 2"/>
          <p:cNvGrpSpPr/>
          <p:nvPr/>
        </p:nvGrpSpPr>
        <p:grpSpPr>
          <a:xfrm>
            <a:off x="152402" y="787400"/>
            <a:ext cx="3051046" cy="5690341"/>
            <a:chOff x="152402" y="787400"/>
            <a:chExt cx="3051046" cy="5690341"/>
          </a:xfrm>
        </p:grpSpPr>
        <p:pic>
          <p:nvPicPr>
            <p:cNvPr id="8" name="Picture 7" descr="Copy and Replace.png"/>
            <p:cNvPicPr>
              <a:picLocks noChangeAspect="1"/>
            </p:cNvPicPr>
            <p:nvPr/>
          </p:nvPicPr>
          <p:blipFill rotWithShape="1">
            <a:blip r:embed="rId3">
              <a:extLst>
                <a:ext uri="{28A0092B-C50C-407E-A947-70E740481C1C}">
                  <a14:useLocalDpi xmlns:a14="http://schemas.microsoft.com/office/drawing/2010/main" val="0"/>
                </a:ext>
              </a:extLst>
            </a:blip>
            <a:srcRect r="74419" b="37780"/>
            <a:stretch/>
          </p:blipFill>
          <p:spPr>
            <a:xfrm>
              <a:off x="152402" y="787400"/>
              <a:ext cx="3051046" cy="5690341"/>
            </a:xfrm>
            <a:prstGeom prst="rect">
              <a:avLst/>
            </a:prstGeom>
            <a:ln w="12700" cmpd="sng">
              <a:solidFill>
                <a:srgbClr val="000000"/>
              </a:solidFill>
            </a:ln>
          </p:spPr>
        </p:pic>
        <p:sp>
          <p:nvSpPr>
            <p:cNvPr id="10" name="Rectangle 9"/>
            <p:cNvSpPr/>
            <p:nvPr/>
          </p:nvSpPr>
          <p:spPr bwMode="auto">
            <a:xfrm>
              <a:off x="477420" y="3378556"/>
              <a:ext cx="1122780" cy="20284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1" name="Rectangle 10"/>
            <p:cNvSpPr/>
            <p:nvPr/>
          </p:nvSpPr>
          <p:spPr bwMode="auto">
            <a:xfrm>
              <a:off x="469530" y="3087213"/>
              <a:ext cx="1122780" cy="20284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grpSp>
    </p:spTree>
    <p:extLst>
      <p:ext uri="{BB962C8B-B14F-4D97-AF65-F5344CB8AC3E}">
        <p14:creationId xmlns:p14="http://schemas.microsoft.com/office/powerpoint/2010/main" val="15612618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974044E5-7BCF-4338-91AA-0BD12186B95B}">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8718</TotalTime>
  <Words>10322</Words>
  <Application>Microsoft Office PowerPoint</Application>
  <PresentationFormat>On-screen Show (4:3)</PresentationFormat>
  <Paragraphs>783</Paragraphs>
  <Slides>56</Slides>
  <Notes>56</Notes>
  <HiddenSlides>8</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ProfServ_ILT_PPTemplate</vt:lpstr>
      <vt:lpstr>Policy Editor</vt:lpstr>
      <vt:lpstr>Module Objectives</vt:lpstr>
      <vt:lpstr>Module Topics</vt:lpstr>
      <vt:lpstr>Policy Editor Overview</vt:lpstr>
      <vt:lpstr>Policy Editor</vt:lpstr>
      <vt:lpstr>Policy Tree</vt:lpstr>
      <vt:lpstr>Policy Tree Icons</vt:lpstr>
      <vt:lpstr>Policy Tree – Add, Delete, Rename</vt:lpstr>
      <vt:lpstr>Copy of Copy and Replace a Policy</vt:lpstr>
      <vt:lpstr>Import a Policy</vt:lpstr>
      <vt:lpstr>Export a Policy</vt:lpstr>
      <vt:lpstr>Hidden</vt:lpstr>
      <vt:lpstr>Policy Change History</vt:lpstr>
      <vt:lpstr>Policy Status</vt:lpstr>
      <vt:lpstr>Policy Rollout</vt:lpstr>
      <vt:lpstr>Hidden</vt:lpstr>
      <vt:lpstr>Severity Weights</vt:lpstr>
      <vt:lpstr>Severity Weights</vt:lpstr>
      <vt:lpstr>Filters</vt:lpstr>
      <vt:lpstr>Hidden</vt:lpstr>
      <vt:lpstr>Tagging</vt:lpstr>
      <vt:lpstr>Operations Menu</vt:lpstr>
      <vt:lpstr>Tools Menu</vt:lpstr>
      <vt:lpstr>Rule Types</vt:lpstr>
      <vt:lpstr>Rule Types</vt:lpstr>
      <vt:lpstr>Rules Display Pane</vt:lpstr>
      <vt:lpstr>Rule Properties - Settings</vt:lpstr>
      <vt:lpstr>Hidden</vt:lpstr>
      <vt:lpstr>Rule Variables</vt:lpstr>
      <vt:lpstr>Common list of Variables</vt:lpstr>
      <vt:lpstr>IPS Firewall Rules</vt:lpstr>
      <vt:lpstr>6 Types of Firewall Rules</vt:lpstr>
      <vt:lpstr>Adding a Custom Firewall Rule</vt:lpstr>
      <vt:lpstr>Adding a Custom Firewall Rule Cont.</vt:lpstr>
      <vt:lpstr>Preprocessor Rules</vt:lpstr>
      <vt:lpstr>Preprocessor Types</vt:lpstr>
      <vt:lpstr>Hidden</vt:lpstr>
      <vt:lpstr>Deep Packet Inspection Rules</vt:lpstr>
      <vt:lpstr>Internal Rules</vt:lpstr>
      <vt:lpstr>Data Source Rules – Auto Learned</vt:lpstr>
      <vt:lpstr>Hidden</vt:lpstr>
      <vt:lpstr>Windows Events Rules</vt:lpstr>
      <vt:lpstr>Advanced Syslog Parser Rules</vt:lpstr>
      <vt:lpstr>Advanced Syslog Parser Rules</vt:lpstr>
      <vt:lpstr>Advanced Syslog Parser Rules</vt:lpstr>
      <vt:lpstr>Hidden</vt:lpstr>
      <vt:lpstr>Advanced Syslog Parser Rules</vt:lpstr>
      <vt:lpstr>Hidden</vt:lpstr>
      <vt:lpstr>Advanced Syslog Parser Rules</vt:lpstr>
      <vt:lpstr>Advanced Syslog Parser Rules</vt:lpstr>
      <vt:lpstr>PowerPoint Presentation</vt:lpstr>
      <vt:lpstr>PowerPoint Presentation</vt:lpstr>
      <vt:lpstr>PowerPoint Presentation</vt:lpstr>
      <vt:lpstr>PowerPoint Presentation</vt:lpstr>
      <vt:lpstr>Hands-on Practice Refer to the Practice Manual Practice 7:  Using the Syslog Parser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314</cp:revision>
  <cp:lastPrinted>2012-07-16T16:43:59Z</cp:lastPrinted>
  <dcterms:created xsi:type="dcterms:W3CDTF">2011-01-12T19:22:30Z</dcterms:created>
  <dcterms:modified xsi:type="dcterms:W3CDTF">2012-08-28T15:52:47Z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