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39"/>
  </p:notesMasterIdLst>
  <p:handoutMasterIdLst>
    <p:handoutMasterId r:id="rId40"/>
  </p:handoutMasterIdLst>
  <p:sldIdLst>
    <p:sldId id="256" r:id="rId5"/>
    <p:sldId id="354" r:id="rId6"/>
    <p:sldId id="355" r:id="rId7"/>
    <p:sldId id="333" r:id="rId8"/>
    <p:sldId id="357" r:id="rId9"/>
    <p:sldId id="313" r:id="rId10"/>
    <p:sldId id="356" r:id="rId11"/>
    <p:sldId id="336" r:id="rId12"/>
    <p:sldId id="358" r:id="rId13"/>
    <p:sldId id="359" r:id="rId14"/>
    <p:sldId id="370" r:id="rId15"/>
    <p:sldId id="361" r:id="rId16"/>
    <p:sldId id="341" r:id="rId17"/>
    <p:sldId id="350" r:id="rId18"/>
    <p:sldId id="351" r:id="rId19"/>
    <p:sldId id="371" r:id="rId20"/>
    <p:sldId id="337" r:id="rId21"/>
    <p:sldId id="372" r:id="rId22"/>
    <p:sldId id="338" r:id="rId23"/>
    <p:sldId id="349" r:id="rId24"/>
    <p:sldId id="363" r:id="rId25"/>
    <p:sldId id="362" r:id="rId26"/>
    <p:sldId id="343" r:id="rId27"/>
    <p:sldId id="364" r:id="rId28"/>
    <p:sldId id="344" r:id="rId29"/>
    <p:sldId id="345" r:id="rId30"/>
    <p:sldId id="373" r:id="rId31"/>
    <p:sldId id="347" r:id="rId32"/>
    <p:sldId id="365" r:id="rId33"/>
    <p:sldId id="366" r:id="rId34"/>
    <p:sldId id="367" r:id="rId35"/>
    <p:sldId id="368" r:id="rId36"/>
    <p:sldId id="369" r:id="rId37"/>
    <p:sldId id="290" r:id="rId38"/>
  </p:sldIdLst>
  <p:sldSz cx="9144000" cy="6858000" type="screen4x3"/>
  <p:notesSz cx="7315200" cy="96012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588" autoAdjust="0"/>
    <p:restoredTop sz="79270" autoAdjust="0"/>
  </p:normalViewPr>
  <p:slideViewPr>
    <p:cSldViewPr>
      <p:cViewPr>
        <p:scale>
          <a:sx n="100" d="100"/>
          <a:sy n="100" d="100"/>
        </p:scale>
        <p:origin x="-150" y="14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10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0" dirty="0" smtClean="0">
                <a:effectLst/>
              </a:rPr>
              <a:t>If you are designing a new report and, therefore, selected either </a:t>
            </a:r>
            <a:r>
              <a:rPr lang="en-US" sz="1000" b="0" i="0" u="none" strike="noStrike" kern="1200" dirty="0" smtClean="0">
                <a:solidFill>
                  <a:schemeClr val="tx1"/>
                </a:solidFill>
                <a:effectLst/>
                <a:latin typeface="+mn-lt"/>
                <a:ea typeface="+mn-ea"/>
                <a:cs typeface="+mn-cs"/>
              </a:rPr>
              <a:t>PDF</a:t>
            </a:r>
            <a:r>
              <a:rPr lang="en-US" b="0" dirty="0" smtClean="0">
                <a:effectLst/>
              </a:rPr>
              <a:t> or </a:t>
            </a:r>
            <a:r>
              <a:rPr lang="en-US" sz="1000" b="0" i="0" u="none" strike="noStrike" kern="1200" dirty="0" smtClean="0">
                <a:solidFill>
                  <a:schemeClr val="tx1"/>
                </a:solidFill>
                <a:effectLst/>
                <a:latin typeface="+mn-lt"/>
                <a:ea typeface="+mn-ea"/>
                <a:cs typeface="+mn-cs"/>
              </a:rPr>
              <a:t>HTML</a:t>
            </a:r>
            <a:r>
              <a:rPr lang="en-US" b="0" dirty="0" smtClean="0">
                <a:effectLst/>
              </a:rPr>
              <a:t> format in Section 4, Section 5 will allow you to choose an existing layout or create a new  layout for this report. </a:t>
            </a:r>
          </a:p>
          <a:p>
            <a:pPr lvl="1"/>
            <a:r>
              <a:rPr lang="en-US" dirty="0" smtClean="0">
                <a:effectLst/>
              </a:rPr>
              <a:t>To design a new layout, click on </a:t>
            </a:r>
            <a:r>
              <a:rPr lang="en-US" i="1" dirty="0" smtClean="0">
                <a:effectLst/>
              </a:rPr>
              <a:t>Add</a:t>
            </a:r>
            <a:r>
              <a:rPr lang="en-US" dirty="0" smtClean="0">
                <a:effectLst/>
              </a:rPr>
              <a:t>. Refer to the </a:t>
            </a:r>
            <a:r>
              <a:rPr lang="en-US" i="1" dirty="0" smtClean="0">
                <a:effectLst/>
              </a:rPr>
              <a:t>Design a Report Layout</a:t>
            </a:r>
            <a:r>
              <a:rPr lang="en-US" dirty="0" smtClean="0">
                <a:effectLst/>
              </a:rPr>
              <a:t> section for details.</a:t>
            </a:r>
          </a:p>
          <a:p>
            <a:pPr lvl="1"/>
            <a:r>
              <a:rPr lang="en-US" dirty="0" smtClean="0">
                <a:effectLst/>
              </a:rPr>
              <a:t>To select an existing layout, locate it on the list of existing reports and click on it. </a:t>
            </a:r>
          </a:p>
          <a:p>
            <a:pPr lvl="1"/>
            <a:r>
              <a:rPr lang="en-US" dirty="0" smtClean="0">
                <a:effectLst/>
              </a:rPr>
              <a:t>To edit an existing layout, click on it then click on </a:t>
            </a:r>
            <a:r>
              <a:rPr lang="en-US" i="1" dirty="0" smtClean="0">
                <a:effectLst/>
              </a:rPr>
              <a:t>Edit</a:t>
            </a:r>
            <a:r>
              <a:rPr lang="en-US" dirty="0" smtClean="0">
                <a:effectLst/>
              </a:rPr>
              <a:t>. Refer to the </a:t>
            </a:r>
            <a:r>
              <a:rPr lang="en-US" i="1" dirty="0" smtClean="0">
                <a:effectLst/>
              </a:rPr>
              <a:t>Edit a Report Layout</a:t>
            </a:r>
            <a:r>
              <a:rPr lang="en-US" dirty="0" smtClean="0">
                <a:effectLst/>
              </a:rPr>
              <a:t> section for details.</a:t>
            </a:r>
          </a:p>
          <a:p>
            <a:pPr lvl="1"/>
            <a:r>
              <a:rPr lang="en-US" dirty="0" smtClean="0">
                <a:effectLst/>
              </a:rPr>
              <a:t>To delete one or more existing layouts, click on them then click on </a:t>
            </a:r>
            <a:r>
              <a:rPr lang="en-US" i="1" dirty="0" smtClean="0">
                <a:effectLst/>
              </a:rPr>
              <a:t>Remove.</a:t>
            </a:r>
            <a:endParaRPr lang="en-US" dirty="0" smtClean="0">
              <a:effectLst/>
            </a:endParaRPr>
          </a:p>
          <a:p>
            <a:pPr lvl="1"/>
            <a:r>
              <a:rPr lang="en-US" dirty="0" smtClean="0">
                <a:effectLst/>
              </a:rPr>
              <a:t>To add a folder under which you can organize your layouts, click on the </a:t>
            </a:r>
            <a:r>
              <a:rPr lang="en-US" i="1" dirty="0" smtClean="0">
                <a:effectLst/>
              </a:rPr>
              <a:t>Add Folder</a:t>
            </a:r>
            <a:r>
              <a:rPr lang="en-US" dirty="0" smtClean="0">
                <a:effectLst/>
              </a:rPr>
              <a:t> button. Enter a name for the folder in the </a:t>
            </a:r>
            <a:r>
              <a:rPr lang="en-US" i="1" dirty="0" smtClean="0">
                <a:effectLst/>
              </a:rPr>
              <a:t>Enter a new name</a:t>
            </a:r>
            <a:r>
              <a:rPr lang="en-US" dirty="0" smtClean="0">
                <a:effectLst/>
              </a:rPr>
              <a:t> field of the dialog that opens then click </a:t>
            </a:r>
            <a:r>
              <a:rPr lang="en-US" i="1" dirty="0" smtClean="0">
                <a:effectLst/>
              </a:rPr>
              <a:t>OK</a:t>
            </a:r>
            <a:r>
              <a:rPr lang="en-US" dirty="0" smtClean="0">
                <a:effectLst/>
              </a:rPr>
              <a:t>. The folder will be added to the list of layouts. </a:t>
            </a:r>
          </a:p>
          <a:p>
            <a:endParaRPr lang="en-US" b="0" dirty="0" smtClean="0">
              <a:effectLst/>
            </a:endParaRPr>
          </a:p>
          <a:p>
            <a:r>
              <a:rPr lang="en-US" b="0" dirty="0" smtClean="0">
                <a:effectLst/>
              </a:rPr>
              <a:t>When adding a folder at root level, ensure that an existing folder or a layout in an existing folder is not selected. If an existing folder is selected, the new folder will be added as a subfolder.</a:t>
            </a:r>
            <a:r>
              <a:rPr lang="en-US" b="0" baseline="0" dirty="0" smtClean="0">
                <a:effectLst/>
              </a:rPr>
              <a:t>  </a:t>
            </a:r>
            <a:r>
              <a:rPr lang="en-US" dirty="0" smtClean="0"/>
              <a:t>You can also do the following:</a:t>
            </a:r>
          </a:p>
          <a:p>
            <a:pPr lvl="1"/>
            <a:r>
              <a:rPr lang="en-US" dirty="0" smtClean="0">
                <a:effectLst/>
              </a:rPr>
              <a:t>To add a new layout to the folder, highlight the folder and click on Add. Design the layout (see Design a Report Layout) then save it. It will be saved in the folder selected. </a:t>
            </a:r>
          </a:p>
          <a:p>
            <a:pPr lvl="1"/>
            <a:r>
              <a:rPr lang="en-US" dirty="0" smtClean="0">
                <a:effectLst/>
              </a:rPr>
              <a:t>To add an existing layout to the folder, click on the layout then drag and drop it in the folder.</a:t>
            </a:r>
          </a:p>
          <a:p>
            <a:pPr lvl="1"/>
            <a:r>
              <a:rPr lang="en-US" dirty="0" smtClean="0">
                <a:effectLst/>
              </a:rPr>
              <a:t>To add a subfolder to an existing folder, highlight the folder then click </a:t>
            </a:r>
            <a:r>
              <a:rPr lang="en-US" i="1" dirty="0" smtClean="0">
                <a:effectLst/>
              </a:rPr>
              <a:t>Add Folder</a:t>
            </a:r>
            <a:r>
              <a:rPr lang="en-US" dirty="0" smtClean="0">
                <a:effectLst/>
              </a:rPr>
              <a:t>, enter a name for the new folder, and click </a:t>
            </a:r>
            <a:r>
              <a:rPr lang="en-US" i="1" dirty="0" smtClean="0">
                <a:effectLst/>
              </a:rPr>
              <a:t>OK</a:t>
            </a:r>
            <a:r>
              <a:rPr lang="en-US" dirty="0" smtClean="0">
                <a:effectLst/>
              </a:rPr>
              <a:t>. The new folder will be added as a subfolder to the existing folder.</a:t>
            </a:r>
          </a:p>
          <a:p>
            <a:pPr lvl="1"/>
            <a:r>
              <a:rPr lang="en-US" dirty="0" smtClean="0">
                <a:effectLst/>
              </a:rPr>
              <a:t>To move an existing subfolder to root level, select the subfolder then drag it to the bottom of the layout tree and drop it.</a:t>
            </a:r>
          </a:p>
          <a:p>
            <a:pPr lvl="1"/>
            <a:r>
              <a:rPr lang="en-US" dirty="0" smtClean="0">
                <a:effectLst/>
              </a:rPr>
              <a:t>To import one or more layouts, click on the </a:t>
            </a:r>
            <a:r>
              <a:rPr lang="en-US" i="1" dirty="0" smtClean="0">
                <a:effectLst/>
              </a:rPr>
              <a:t>Import</a:t>
            </a:r>
            <a:r>
              <a:rPr lang="en-US" dirty="0" smtClean="0">
                <a:effectLst/>
              </a:rPr>
              <a:t> button and browse to the file(s) to be imported. </a:t>
            </a:r>
          </a:p>
          <a:p>
            <a:endParaRPr lang="en-US" dirty="0" smtClean="0">
              <a:effectLst/>
            </a:endParaRPr>
          </a:p>
          <a:p>
            <a:endParaRPr lang="en-US" dirty="0"/>
          </a:p>
          <a:p>
            <a:r>
              <a:rPr lang="en-US" i="1" dirty="0" smtClean="0">
                <a:effectLst/>
              </a:rPr>
              <a:t>Continued on next page</a:t>
            </a:r>
            <a:endParaRPr lang="en-US" i="1" dirty="0" smtClean="0">
              <a:effectLst/>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4847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r>
              <a:rPr lang="en-US" dirty="0"/>
              <a:t>If the layout that you are importing includes an image that currently exists on the ESM, the </a:t>
            </a:r>
            <a:r>
              <a:rPr lang="en-US" i="1" dirty="0"/>
              <a:t>Import Report Layouts</a:t>
            </a:r>
            <a:r>
              <a:rPr lang="en-US" dirty="0"/>
              <a:t> dialog will open informing you of this conflict and offering you the following choices:</a:t>
            </a:r>
          </a:p>
          <a:p>
            <a:pPr marL="514350" lvl="1" indent="-171450">
              <a:buFont typeface="Arial"/>
              <a:buChar char="•"/>
            </a:pPr>
            <a:r>
              <a:rPr lang="en-US" dirty="0"/>
              <a:t>Keep Local - Will keep the image on the ESM and delete the image from the report layout. The image on the ESM will be used for that layout.</a:t>
            </a:r>
          </a:p>
          <a:p>
            <a:pPr marL="514350" lvl="1" indent="-171450"/>
            <a:r>
              <a:rPr lang="en-US" dirty="0"/>
              <a:t>Replace Local - Will replace the image on the ESM with the image in the report layout. Any layouts that currently use the image that you are deleting from the ESM will now use the image imported with the layout. </a:t>
            </a:r>
          </a:p>
          <a:p>
            <a:pPr marL="514350" lvl="1" indent="-171450"/>
            <a:r>
              <a:rPr lang="en-US" dirty="0"/>
              <a:t>Rename - The image in the report layout will automatically be renamed and the layout will be imported using the image with the new name.</a:t>
            </a:r>
          </a:p>
          <a:p>
            <a:pPr marL="857250" lvl="4" indent="-171450">
              <a:buFont typeface="Courier New"/>
              <a:buChar char="o"/>
            </a:pPr>
            <a:r>
              <a:rPr lang="en-US" dirty="0"/>
              <a:t>To export one or more of the layouts listed, click on the files and/or folders to be exported and click on </a:t>
            </a:r>
            <a:r>
              <a:rPr lang="en-US" i="1" dirty="0"/>
              <a:t>Export</a:t>
            </a:r>
            <a:r>
              <a:rPr lang="en-US" dirty="0"/>
              <a:t>.</a:t>
            </a:r>
          </a:p>
          <a:p>
            <a:pPr marL="857250" lvl="4" indent="-171450">
              <a:buFont typeface="Courier New"/>
              <a:buChar char="o"/>
            </a:pPr>
            <a:r>
              <a:rPr lang="en-US" dirty="0"/>
              <a:t>To include a summary of the global and individual component filters defined for this report, click on the </a:t>
            </a:r>
            <a:r>
              <a:rPr lang="en-US" i="1" dirty="0"/>
              <a:t>Include filter summary in report</a:t>
            </a:r>
            <a:r>
              <a:rPr lang="en-US" dirty="0"/>
              <a:t> checkbox. The filters used in this report will then be listed at the bottom of the report. This is useful as an indication of the limits defined for the data included in the report.</a:t>
            </a:r>
          </a:p>
          <a:p>
            <a:r>
              <a:rPr lang="en-US" dirty="0"/>
              <a:t>• </a:t>
            </a:r>
            <a:r>
              <a:rPr lang="en-US" b="1" dirty="0"/>
              <a:t>If you are generating a view PDF</a:t>
            </a:r>
            <a:r>
              <a:rPr lang="en-US" dirty="0"/>
              <a:t> and, therefore, selected </a:t>
            </a:r>
            <a:r>
              <a:rPr lang="en-US" i="1" dirty="0"/>
              <a:t>View PDF</a:t>
            </a:r>
            <a:r>
              <a:rPr lang="en-US" dirty="0"/>
              <a:t> in Section 4, Section 5 will have a drop-down list that allows you to select the view that you want to include in the report. </a:t>
            </a:r>
          </a:p>
          <a:p>
            <a:r>
              <a:rPr lang="en-US" dirty="0"/>
              <a:t>• </a:t>
            </a:r>
            <a:r>
              <a:rPr lang="en-US" b="1" dirty="0"/>
              <a:t>If you are generating a CSV file</a:t>
            </a:r>
            <a:r>
              <a:rPr lang="en-US" dirty="0"/>
              <a:t> and, therefore, selected </a:t>
            </a:r>
            <a:r>
              <a:rPr lang="en-US" i="1" dirty="0"/>
              <a:t>Query CSV</a:t>
            </a:r>
            <a:r>
              <a:rPr lang="en-US" dirty="0"/>
              <a:t> in Section 4, Section 5 will have a drop-down field that lists all of the available reports. </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1387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You can also filter on a combination of fields in one of the following ways:</a:t>
            </a:r>
          </a:p>
          <a:p>
            <a:endParaRPr lang="en-US" dirty="0" smtClean="0">
              <a:effectLst/>
            </a:endParaRPr>
          </a:p>
          <a:p>
            <a:pPr marL="228600" indent="-228600">
              <a:buFont typeface="+mj-lt"/>
              <a:buAutoNum type="arabicPeriod"/>
            </a:pPr>
            <a:r>
              <a:rPr lang="en-US" dirty="0" smtClean="0">
                <a:effectLst/>
              </a:rPr>
              <a:t>To include data of more than one type, enter values in each of the appropriate fields. The data that matches all of these filters will be shown in the report.</a:t>
            </a:r>
          </a:p>
          <a:p>
            <a:pPr marL="228600" indent="-228600">
              <a:buFont typeface="+mj-lt"/>
              <a:buAutoNum type="arabicPeriod"/>
            </a:pPr>
            <a:endParaRPr lang="en-US" sz="1000" kern="1200" dirty="0" smtClean="0">
              <a:solidFill>
                <a:schemeClr val="tx1"/>
              </a:solidFill>
              <a:effectLst/>
              <a:latin typeface="+mn-lt"/>
              <a:ea typeface="+mn-ea"/>
              <a:cs typeface="+mn-cs"/>
            </a:endParaRPr>
          </a:p>
          <a:p>
            <a:pPr marL="228600" indent="-228600">
              <a:buFont typeface="+mj-lt"/>
              <a:buAutoNum type="arabicPeriod"/>
            </a:pPr>
            <a:r>
              <a:rPr lang="en-US" dirty="0" smtClean="0">
                <a:effectLst/>
              </a:rPr>
              <a:t>To include some data and exclude other data, enter the filter values that you want to include and those that you want to exclude in the appropriate fields, then click the NOT icon to the right of the field values that you want to exclude. The report will include data that matches all the entries in the fields where the NOT icon was not selected, and will exclude the data that matches the values entered in the field where the NOT icon was selected.</a:t>
            </a:r>
          </a:p>
          <a:p>
            <a:pPr marL="228600" indent="-228600">
              <a:buFont typeface="+mj-lt"/>
              <a:buAutoNum type="arabicPeriod"/>
            </a:pPr>
            <a:endParaRPr lang="en-US" sz="1000" kern="1200" dirty="0" smtClean="0">
              <a:solidFill>
                <a:schemeClr val="tx1"/>
              </a:solidFill>
              <a:effectLst/>
              <a:latin typeface="+mn-lt"/>
              <a:ea typeface="+mn-ea"/>
              <a:cs typeface="+mn-cs"/>
            </a:endParaRPr>
          </a:p>
          <a:p>
            <a:pPr marL="228600" indent="-228600">
              <a:buFont typeface="+mj-lt"/>
              <a:buAutoNum type="arabicPeriod"/>
            </a:pPr>
            <a:r>
              <a:rPr lang="en-US" dirty="0" smtClean="0">
                <a:effectLst/>
              </a:rPr>
              <a:t>To include data that complies with regular and either/or filters, enter the filter values in all the appropriate fields, then click the OR icon</a:t>
            </a:r>
            <a:r>
              <a:rPr lang="en-US" baseline="0" dirty="0" smtClean="0">
                <a:effectLst/>
              </a:rPr>
              <a:t> </a:t>
            </a:r>
            <a:r>
              <a:rPr lang="en-US" dirty="0" smtClean="0">
                <a:effectLst/>
              </a:rPr>
              <a:t>next to the fields that have the either/or values. The report will include the data that matches all the entries in the fields that were not marked OR and matches either of the values in the fields marked OR . For example, if you want to include the data that matches a specific Destination </a:t>
            </a:r>
            <a:r>
              <a:rPr lang="en-US" sz="1000" b="0" i="0" u="none" strike="noStrike" kern="1200" dirty="0" smtClean="0">
                <a:solidFill>
                  <a:schemeClr val="tx1"/>
                </a:solidFill>
                <a:effectLst/>
                <a:latin typeface="+mn-lt"/>
                <a:ea typeface="+mn-ea"/>
                <a:cs typeface="+mn-cs"/>
              </a:rPr>
              <a:t>IP</a:t>
            </a:r>
            <a:r>
              <a:rPr lang="en-US" dirty="0" smtClean="0">
                <a:effectLst/>
              </a:rPr>
              <a:t> and Destination Port, and either a specific Source Port or a specific Source </a:t>
            </a:r>
            <a:r>
              <a:rPr lang="en-US" sz="1000" b="0" i="0" u="none" strike="noStrike" kern="1200" dirty="0" smtClean="0">
                <a:solidFill>
                  <a:schemeClr val="tx1"/>
                </a:solidFill>
                <a:effectLst/>
                <a:latin typeface="+mn-lt"/>
                <a:ea typeface="+mn-ea"/>
                <a:cs typeface="+mn-cs"/>
              </a:rPr>
              <a:t>IP</a:t>
            </a:r>
            <a:r>
              <a:rPr lang="en-US" dirty="0" smtClean="0">
                <a:effectLst/>
              </a:rPr>
              <a:t>, enter the values in all four fields and click the OR checkbox next to Source Port and Source </a:t>
            </a:r>
            <a:r>
              <a:rPr lang="en-US" sz="1000" b="0" i="0" u="none" strike="noStrike" kern="1200" dirty="0" smtClean="0">
                <a:solidFill>
                  <a:schemeClr val="tx1"/>
                </a:solidFill>
                <a:effectLst/>
                <a:latin typeface="+mn-lt"/>
                <a:ea typeface="+mn-ea"/>
                <a:cs typeface="+mn-cs"/>
              </a:rPr>
              <a:t>IP</a:t>
            </a:r>
            <a:r>
              <a:rPr lang="en-US" dirty="0" smtClean="0">
                <a:effectLst/>
              </a:rPr>
              <a:t>.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7178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You can define the orientation, size, font, margins, and header and footer. In addition, you can include components such as Text, Image, Table, Bar Chart, Pie Chart, and Distribution Chart, setting them up to display the data as desired. </a:t>
            </a:r>
          </a:p>
          <a:p>
            <a:endParaRPr lang="en-US" dirty="0" smtClean="0"/>
          </a:p>
          <a:p>
            <a:r>
              <a:rPr lang="en-US" dirty="0" smtClean="0"/>
              <a:t>All layouts are saved and can be used for multiple reports. When you add a report, you are given the option to design a new layout, use an existing one as is, or use an existing one as a template and edit its features. You can also remove a report layout when it is no longer needed.</a:t>
            </a:r>
          </a:p>
          <a:p>
            <a:endParaRPr lang="en-US" baseline="0" dirty="0" smtClean="0"/>
          </a:p>
          <a:p>
            <a:pPr marL="0" indent="0">
              <a:buNone/>
            </a:pPr>
            <a:r>
              <a:rPr lang="en-US" baseline="0" dirty="0" smtClean="0"/>
              <a:t>Once the report is created, save it and return to the add report screen.</a:t>
            </a:r>
          </a:p>
          <a:p>
            <a:endParaRPr lang="en-US" baseline="0"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66426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a:buNone/>
            </a:pPr>
            <a:r>
              <a:rPr lang="en-US" b="1" baseline="0" dirty="0" smtClean="0"/>
              <a:t>Text box </a:t>
            </a:r>
            <a:r>
              <a:rPr lang="en-US" b="0" baseline="0" dirty="0" smtClean="0"/>
              <a:t>– drag and drop to add a text box on the report.</a:t>
            </a:r>
          </a:p>
          <a:p>
            <a:pPr marL="0" indent="0">
              <a:buNone/>
            </a:pPr>
            <a:r>
              <a:rPr lang="en-US" b="1" baseline="0" dirty="0" smtClean="0"/>
              <a:t>Image</a:t>
            </a:r>
            <a:r>
              <a:rPr lang="en-US" b="0" baseline="0" dirty="0" smtClean="0"/>
              <a:t> </a:t>
            </a:r>
            <a:r>
              <a:rPr lang="en-US" baseline="0" dirty="0" smtClean="0"/>
              <a:t>– Add a custom image to the report. </a:t>
            </a:r>
          </a:p>
          <a:p>
            <a:pPr marL="0" indent="0">
              <a:buNone/>
            </a:pPr>
            <a:r>
              <a:rPr lang="en-US" b="1" baseline="0" dirty="0" smtClean="0"/>
              <a:t>Table</a:t>
            </a:r>
            <a:r>
              <a:rPr lang="en-US" baseline="0" dirty="0" smtClean="0"/>
              <a:t> – Will add a table to the report.</a:t>
            </a:r>
          </a:p>
          <a:p>
            <a:pPr marL="0" indent="0">
              <a:buNone/>
            </a:pPr>
            <a:r>
              <a:rPr lang="en-US" b="1" baseline="0" dirty="0" smtClean="0"/>
              <a:t>Bar Chart </a:t>
            </a:r>
            <a:r>
              <a:rPr lang="en-US" baseline="0" dirty="0" smtClean="0"/>
              <a:t>– Adds a bar chart.</a:t>
            </a:r>
          </a:p>
          <a:p>
            <a:pPr marL="0" indent="0">
              <a:buNone/>
            </a:pPr>
            <a:r>
              <a:rPr lang="en-US" b="1" baseline="0" dirty="0" smtClean="0"/>
              <a:t>Pie Chart </a:t>
            </a:r>
            <a:r>
              <a:rPr lang="en-US" baseline="0" dirty="0" smtClean="0"/>
              <a:t>– Adds a Pie </a:t>
            </a:r>
            <a:r>
              <a:rPr lang="en-US" baseline="0" dirty="0" smtClean="0"/>
              <a:t>Chart.</a:t>
            </a:r>
            <a:endParaRPr lang="en-US" baseline="0" dirty="0" smtClean="0"/>
          </a:p>
          <a:p>
            <a:pPr marL="0" indent="0">
              <a:buNone/>
            </a:pPr>
            <a:r>
              <a:rPr lang="en-US" b="1" baseline="0" dirty="0" smtClean="0"/>
              <a:t>Distribution Graph </a:t>
            </a:r>
            <a:r>
              <a:rPr lang="en-US" baseline="0" dirty="0" smtClean="0"/>
              <a:t>– Adds a distribution graph using time intervals as the x-axis value.</a:t>
            </a:r>
          </a:p>
          <a:p>
            <a:pPr marL="0" indent="0">
              <a:buNone/>
            </a:pPr>
            <a:r>
              <a:rPr lang="en-US" b="1" baseline="0" dirty="0" smtClean="0"/>
              <a:t>Page break </a:t>
            </a:r>
            <a:r>
              <a:rPr lang="en-US" baseline="0" dirty="0" smtClean="0"/>
              <a:t>– adds a page break to the report, inserting another page to add more reports.</a:t>
            </a:r>
          </a:p>
          <a:p>
            <a:pPr marL="0" indent="0">
              <a:buNone/>
            </a:pPr>
            <a:endParaRPr lang="en-US" baseline="0"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73656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smtClean="0">
                <a:effectLst/>
              </a:rPr>
              <a:t>Enter the name for this report in the </a:t>
            </a:r>
            <a:r>
              <a:rPr lang="en-US" i="1" dirty="0" smtClean="0">
                <a:effectLst/>
              </a:rPr>
              <a:t>Name</a:t>
            </a:r>
            <a:r>
              <a:rPr lang="en-US" dirty="0" smtClean="0">
                <a:effectLst/>
              </a:rPr>
              <a:t> field. It has a limit of 40 characters.</a:t>
            </a:r>
          </a:p>
          <a:p>
            <a:pPr marL="228600" lvl="0" indent="-228600">
              <a:buFont typeface="+mj-lt"/>
              <a:buAutoNum type="arabicPeriod"/>
            </a:pPr>
            <a:r>
              <a:rPr lang="en-US" dirty="0" smtClean="0">
                <a:effectLst/>
              </a:rPr>
              <a:t>Enter a description of the data that will be included in this report in the </a:t>
            </a:r>
            <a:r>
              <a:rPr lang="en-US" i="1" dirty="0" smtClean="0">
                <a:effectLst/>
              </a:rPr>
              <a:t>Description</a:t>
            </a:r>
            <a:r>
              <a:rPr lang="en-US" dirty="0" smtClean="0">
                <a:effectLst/>
              </a:rPr>
              <a:t> field. </a:t>
            </a:r>
          </a:p>
          <a:p>
            <a:pPr marL="228600" lvl="0" indent="-228600">
              <a:buFont typeface="+mj-lt"/>
              <a:buAutoNum type="arabicPeriod"/>
            </a:pPr>
            <a:r>
              <a:rPr lang="en-US" dirty="0" smtClean="0">
                <a:effectLst/>
              </a:rPr>
              <a:t>Select the orientation of the page. Default is portrait, but you can select landscape by clicking on the </a:t>
            </a:r>
            <a:r>
              <a:rPr lang="en-US" i="1" dirty="0" smtClean="0">
                <a:effectLst/>
              </a:rPr>
              <a:t>Landscape</a:t>
            </a:r>
            <a:r>
              <a:rPr lang="en-US" dirty="0" smtClean="0">
                <a:effectLst/>
              </a:rPr>
              <a:t> radio button. When you change this option, the page on the editor will change its orientation to reflect what you select.</a:t>
            </a:r>
          </a:p>
          <a:p>
            <a:pPr marL="228600" lvl="0" indent="-228600">
              <a:buFont typeface="+mj-lt"/>
              <a:buAutoNum type="arabicPeriod"/>
            </a:pPr>
            <a:r>
              <a:rPr lang="en-US" dirty="0" smtClean="0">
                <a:effectLst/>
              </a:rPr>
              <a:t>Select the size of the page. Default is </a:t>
            </a:r>
            <a:r>
              <a:rPr lang="en-US" i="1" dirty="0" smtClean="0">
                <a:effectLst/>
              </a:rPr>
              <a:t>Letter</a:t>
            </a:r>
            <a:r>
              <a:rPr lang="en-US" dirty="0" smtClean="0">
                <a:effectLst/>
              </a:rPr>
              <a:t>. When you change this option, the size of the page on the editor will change to reflect what you select.</a:t>
            </a:r>
          </a:p>
          <a:p>
            <a:pPr marL="228600" lvl="0" indent="-228600">
              <a:buFont typeface="+mj-lt"/>
              <a:buAutoNum type="arabicPeriod"/>
            </a:pPr>
            <a:r>
              <a:rPr lang="en-US" dirty="0" smtClean="0">
                <a:effectLst/>
              </a:rPr>
              <a:t>Select the default font for the report. You will be able to set a different font for the Text, Table, Bar Chart, Pie Chart, and Distribution Chart components, if needed. </a:t>
            </a:r>
          </a:p>
          <a:p>
            <a:pPr marL="571500" lvl="1" indent="-228600"/>
            <a:r>
              <a:rPr lang="en-US" baseline="0" dirty="0" smtClean="0">
                <a:effectLst/>
              </a:rPr>
              <a:t>   </a:t>
            </a:r>
            <a:r>
              <a:rPr lang="en-US" dirty="0" smtClean="0">
                <a:effectLst/>
              </a:rPr>
              <a:t>Select the type of font: sans, serif, or mono. Default is sans.</a:t>
            </a:r>
          </a:p>
          <a:p>
            <a:pPr marL="571500" lvl="1" indent="-228600"/>
            <a:r>
              <a:rPr lang="en-US" baseline="0" dirty="0" smtClean="0">
                <a:effectLst/>
              </a:rPr>
              <a:t>   </a:t>
            </a:r>
            <a:r>
              <a:rPr lang="en-US" dirty="0" smtClean="0">
                <a:effectLst/>
              </a:rPr>
              <a:t>Select the font size (options are 6 to 20). Default is 8.</a:t>
            </a:r>
          </a:p>
          <a:p>
            <a:pPr marL="571500" lvl="1" indent="-228600"/>
            <a:r>
              <a:rPr lang="en-US" sz="1000" kern="1200" baseline="0" dirty="0" smtClean="0">
                <a:solidFill>
                  <a:schemeClr val="tx1"/>
                </a:solidFill>
                <a:effectLst/>
                <a:latin typeface="+mn-lt"/>
                <a:ea typeface="+mn-ea"/>
                <a:cs typeface="+mn-cs"/>
              </a:rPr>
              <a:t>   </a:t>
            </a:r>
            <a:r>
              <a:rPr lang="en-US" dirty="0" smtClean="0">
                <a:effectLst/>
              </a:rPr>
              <a:t>Select bold, italicized,</a:t>
            </a:r>
            <a:r>
              <a:rPr lang="en-US" baseline="0" dirty="0" smtClean="0">
                <a:effectLst/>
              </a:rPr>
              <a:t> or underline for emphasis.</a:t>
            </a:r>
            <a:endParaRPr lang="en-US" dirty="0" smtClean="0">
              <a:effectLst/>
            </a:endParaRPr>
          </a:p>
          <a:p>
            <a:pPr marL="571500" lvl="1" indent="-228600"/>
            <a:r>
              <a:rPr lang="en-US" sz="1000" kern="1200" baseline="0" dirty="0" smtClean="0">
                <a:solidFill>
                  <a:schemeClr val="tx1"/>
                </a:solidFill>
                <a:effectLst/>
                <a:latin typeface="+mn-lt"/>
                <a:ea typeface="+mn-ea"/>
                <a:cs typeface="+mn-cs"/>
              </a:rPr>
              <a:t>   </a:t>
            </a:r>
            <a:r>
              <a:rPr lang="en-US" dirty="0" smtClean="0">
                <a:effectLst/>
              </a:rPr>
              <a:t>Select whether you want the text to be justified to the left or right, or if you want it centered. Default is justified to the left.</a:t>
            </a:r>
          </a:p>
          <a:p>
            <a:pPr marL="571500" lvl="1" indent="-228600"/>
            <a:r>
              <a:rPr lang="en-US" sz="1000" kern="1200" baseline="0" dirty="0" smtClean="0">
                <a:solidFill>
                  <a:schemeClr val="tx1"/>
                </a:solidFill>
                <a:effectLst/>
                <a:latin typeface="+mn-lt"/>
                <a:ea typeface="+mn-ea"/>
                <a:cs typeface="+mn-cs"/>
              </a:rPr>
              <a:t>   </a:t>
            </a:r>
            <a:r>
              <a:rPr lang="en-US" dirty="0" smtClean="0">
                <a:effectLst/>
              </a:rPr>
              <a:t>Select the color of the font by clicking on the </a:t>
            </a:r>
            <a:r>
              <a:rPr lang="en-US" i="1" dirty="0" smtClean="0">
                <a:effectLst/>
              </a:rPr>
              <a:t>Font Color</a:t>
            </a:r>
            <a:r>
              <a:rPr lang="en-US" dirty="0" smtClean="0">
                <a:effectLst/>
              </a:rPr>
              <a:t> icon then clicking on the desired color. Default is black.</a:t>
            </a:r>
          </a:p>
          <a:p>
            <a:pPr marL="228600" lvl="0" indent="-228600">
              <a:buFont typeface="+mj-lt"/>
              <a:buAutoNum type="arabicPeriod"/>
            </a:pPr>
            <a:r>
              <a:rPr lang="en-US" dirty="0" smtClean="0">
                <a:effectLst/>
              </a:rPr>
              <a:t>Select the size of the margins by clicking on the up or down arrows in the </a:t>
            </a:r>
            <a:r>
              <a:rPr lang="en-US" i="1" dirty="0" smtClean="0">
                <a:effectLst/>
              </a:rPr>
              <a:t>Top</a:t>
            </a:r>
            <a:r>
              <a:rPr lang="en-US" dirty="0" smtClean="0">
                <a:effectLst/>
              </a:rPr>
              <a:t>, </a:t>
            </a:r>
            <a:r>
              <a:rPr lang="en-US" i="1" dirty="0" smtClean="0">
                <a:effectLst/>
              </a:rPr>
              <a:t>Left</a:t>
            </a:r>
            <a:r>
              <a:rPr lang="en-US" dirty="0" smtClean="0">
                <a:effectLst/>
              </a:rPr>
              <a:t>, </a:t>
            </a:r>
            <a:r>
              <a:rPr lang="en-US" i="1" dirty="0" smtClean="0">
                <a:effectLst/>
              </a:rPr>
              <a:t>Right</a:t>
            </a:r>
            <a:r>
              <a:rPr lang="en-US" dirty="0" smtClean="0">
                <a:effectLst/>
              </a:rPr>
              <a:t>, and </a:t>
            </a:r>
            <a:r>
              <a:rPr lang="en-US" i="1" dirty="0" smtClean="0">
                <a:effectLst/>
              </a:rPr>
              <a:t>Bottom</a:t>
            </a:r>
            <a:r>
              <a:rPr lang="en-US" dirty="0" smtClean="0">
                <a:effectLst/>
              </a:rPr>
              <a:t> fields. Default is .5 for each. When you change the margins, the margins outlined on the editor page will reflect what you select</a:t>
            </a:r>
            <a:r>
              <a:rPr lang="en-US" dirty="0" smtClean="0">
                <a:effectLst/>
              </a:rPr>
              <a:t>.</a:t>
            </a:r>
          </a:p>
          <a:p>
            <a:pPr lvl="0"/>
            <a:endParaRPr lang="en-US" dirty="0"/>
          </a:p>
          <a:p>
            <a:pPr lvl="0"/>
            <a:endParaRPr lang="en-US" dirty="0" smtClean="0">
              <a:effectLst/>
            </a:endParaRPr>
          </a:p>
          <a:p>
            <a:pPr lvl="0"/>
            <a:r>
              <a:rPr lang="en-US" i="1" dirty="0" smtClean="0"/>
              <a:t>Continued on next page</a:t>
            </a:r>
            <a:endParaRPr lang="en-US" i="1" dirty="0" smtClean="0">
              <a:effectLst/>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20916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pPr marL="228600" lvl="0" indent="-228600">
              <a:buFont typeface="+mj-lt"/>
              <a:buAutoNum type="arabicPeriod" startAt="7"/>
            </a:pPr>
            <a:r>
              <a:rPr lang="en-US" dirty="0"/>
              <a:t>By default, the report will have a header and footer. If you want to delete the header and/or footer, click on the appropriate checkbox(es) in the </a:t>
            </a:r>
            <a:r>
              <a:rPr lang="en-US" i="1" dirty="0"/>
              <a:t>Header and Footer</a:t>
            </a:r>
            <a:r>
              <a:rPr lang="en-US" dirty="0"/>
              <a:t> section to delete the check. The header and/or footer will be deleted.</a:t>
            </a:r>
          </a:p>
          <a:p>
            <a:pPr marL="571500" lvl="1" indent="-228600"/>
            <a:r>
              <a:rPr lang="en-US" dirty="0"/>
              <a:t>You can change the information included in each section. For example, if you want the header to include the report name, report period, and your logo, and the footer to show the date, time, and page number, you would leave both the </a:t>
            </a:r>
            <a:r>
              <a:rPr lang="en-US" i="1" dirty="0"/>
              <a:t>Header</a:t>
            </a:r>
            <a:r>
              <a:rPr lang="en-US" dirty="0"/>
              <a:t> and </a:t>
            </a:r>
            <a:r>
              <a:rPr lang="en-US" i="1" dirty="0"/>
              <a:t>Footer</a:t>
            </a:r>
            <a:r>
              <a:rPr lang="en-US" dirty="0"/>
              <a:t> checked and then do the following: </a:t>
            </a:r>
          </a:p>
          <a:p>
            <a:pPr marL="571500" lvl="1" indent="-228600"/>
            <a:r>
              <a:rPr lang="en-US" dirty="0"/>
              <a:t>Click on the header. A yellow outline will appear around the header and the </a:t>
            </a:r>
            <a:r>
              <a:rPr lang="en-US" i="1" dirty="0"/>
              <a:t>Header Properties</a:t>
            </a:r>
            <a:r>
              <a:rPr lang="en-US" dirty="0"/>
              <a:t> will be listed on the right. All of the options, except </a:t>
            </a:r>
            <a:r>
              <a:rPr lang="en-US" i="1" dirty="0"/>
              <a:t>Page Number</a:t>
            </a:r>
            <a:r>
              <a:rPr lang="en-US" dirty="0"/>
              <a:t>, will be selected. </a:t>
            </a:r>
          </a:p>
          <a:p>
            <a:pPr marL="571500" lvl="1" indent="-228600"/>
            <a:r>
              <a:rPr lang="en-US" dirty="0"/>
              <a:t>Click on the </a:t>
            </a:r>
            <a:r>
              <a:rPr lang="en-US" i="1" dirty="0"/>
              <a:t>Date and Time </a:t>
            </a:r>
            <a:r>
              <a:rPr lang="en-US" dirty="0"/>
              <a:t>and</a:t>
            </a:r>
            <a:r>
              <a:rPr lang="en-US" i="1" dirty="0"/>
              <a:t> Time Zone</a:t>
            </a:r>
            <a:r>
              <a:rPr lang="en-US" dirty="0"/>
              <a:t> check boxes to deselect them.</a:t>
            </a:r>
          </a:p>
          <a:p>
            <a:pPr marL="571500" lvl="1" indent="-228600"/>
            <a:r>
              <a:rPr lang="en-US" dirty="0"/>
              <a:t>In the </a:t>
            </a:r>
            <a:r>
              <a:rPr lang="en-US" i="1" dirty="0"/>
              <a:t>Logo</a:t>
            </a:r>
            <a:r>
              <a:rPr lang="en-US" dirty="0"/>
              <a:t> field, click on the link in the </a:t>
            </a:r>
            <a:r>
              <a:rPr lang="en-US" i="1" dirty="0"/>
              <a:t>File</a:t>
            </a:r>
            <a:r>
              <a:rPr lang="en-US" dirty="0"/>
              <a:t> field. The </a:t>
            </a:r>
            <a:r>
              <a:rPr lang="en-US" i="1" dirty="0"/>
              <a:t>Image Selector</a:t>
            </a:r>
            <a:r>
              <a:rPr lang="en-US" dirty="0"/>
              <a:t> dialog will open.</a:t>
            </a:r>
          </a:p>
          <a:p>
            <a:pPr marL="571500" lvl="1" indent="-228600"/>
            <a:r>
              <a:rPr lang="en-US" dirty="0"/>
              <a:t>If the image you want to use is listed, highlight it and click on </a:t>
            </a:r>
            <a:r>
              <a:rPr lang="en-US" i="1" dirty="0"/>
              <a:t>OK</a:t>
            </a:r>
            <a:r>
              <a:rPr lang="en-US" dirty="0"/>
              <a:t>. The logo will be added on the right in the header by default. If you want it on the left, select the </a:t>
            </a:r>
            <a:r>
              <a:rPr lang="en-US" i="1" dirty="0"/>
              <a:t>Left</a:t>
            </a:r>
            <a:r>
              <a:rPr lang="en-US" dirty="0"/>
              <a:t> radio button. If the image isn't listed on the</a:t>
            </a:r>
            <a:r>
              <a:rPr lang="en-US" i="1" dirty="0"/>
              <a:t> Image Selector</a:t>
            </a:r>
            <a:r>
              <a:rPr lang="en-US" dirty="0"/>
              <a:t> dialog, do the following to add it: </a:t>
            </a:r>
          </a:p>
          <a:p>
            <a:pPr marL="800100" lvl="3" indent="-228600"/>
            <a:r>
              <a:rPr lang="en-US" dirty="0"/>
              <a:t>Click on </a:t>
            </a:r>
            <a:r>
              <a:rPr lang="en-US" i="1" dirty="0"/>
              <a:t>Add. </a:t>
            </a:r>
            <a:r>
              <a:rPr lang="en-US" dirty="0"/>
              <a:t>The</a:t>
            </a:r>
            <a:r>
              <a:rPr lang="en-US" i="1" dirty="0"/>
              <a:t> File Upload </a:t>
            </a:r>
            <a:r>
              <a:rPr lang="en-US" dirty="0"/>
              <a:t>dialog will open.</a:t>
            </a:r>
          </a:p>
          <a:p>
            <a:pPr marL="800100" lvl="3" indent="-228600"/>
            <a:r>
              <a:rPr lang="en-US" dirty="0"/>
              <a:t>Browse to the image that you want to upload and select it. </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97417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To add a condition:</a:t>
            </a:r>
          </a:p>
          <a:p>
            <a:pPr marL="228600" lvl="1" indent="0">
              <a:buNone/>
            </a:pPr>
            <a:r>
              <a:rPr lang="en-US" sz="1000" kern="1200" dirty="0" smtClean="0">
                <a:solidFill>
                  <a:schemeClr val="tx1"/>
                </a:solidFill>
                <a:effectLst/>
                <a:latin typeface="+mn-lt"/>
                <a:ea typeface="+mn-ea"/>
                <a:cs typeface="+mn-cs"/>
              </a:rPr>
              <a:t>1. </a:t>
            </a:r>
            <a:r>
              <a:rPr lang="en-US" dirty="0" smtClean="0">
                <a:effectLst/>
              </a:rPr>
              <a:t>Click on the </a:t>
            </a:r>
            <a:r>
              <a:rPr lang="en-US" i="1" dirty="0" smtClean="0">
                <a:effectLst/>
              </a:rPr>
              <a:t>Conditions</a:t>
            </a:r>
            <a:r>
              <a:rPr lang="en-US" dirty="0" smtClean="0">
                <a:effectLst/>
              </a:rPr>
              <a:t> button located near the bottom of the </a:t>
            </a:r>
            <a:r>
              <a:rPr lang="en-US" i="1" dirty="0" smtClean="0">
                <a:effectLst/>
              </a:rPr>
              <a:t>Reports</a:t>
            </a:r>
            <a:r>
              <a:rPr lang="en-US" dirty="0" smtClean="0">
                <a:effectLst/>
              </a:rPr>
              <a:t> dialog (</a:t>
            </a:r>
            <a:r>
              <a:rPr lang="en-US" b="0" i="1" dirty="0" smtClean="0">
                <a:effectLst/>
              </a:rPr>
              <a:t>System Properties &gt; Reports</a:t>
            </a:r>
            <a:r>
              <a:rPr lang="en-US" dirty="0" smtClean="0">
                <a:effectLst/>
              </a:rPr>
              <a:t>) or on </a:t>
            </a:r>
            <a:r>
              <a:rPr lang="en-US" i="1" dirty="0" smtClean="0">
                <a:effectLst/>
              </a:rPr>
              <a:t>Edit conditions</a:t>
            </a:r>
            <a:r>
              <a:rPr lang="en-US" dirty="0" smtClean="0">
                <a:effectLst/>
              </a:rPr>
              <a:t> in Section 2 of the </a:t>
            </a:r>
            <a:r>
              <a:rPr lang="en-US" i="1" dirty="0" smtClean="0">
                <a:effectLst/>
              </a:rPr>
              <a:t>Add Report</a:t>
            </a:r>
            <a:r>
              <a:rPr lang="en-US" dirty="0" smtClean="0">
                <a:effectLst/>
              </a:rPr>
              <a:t> dialog. The </a:t>
            </a:r>
            <a:r>
              <a:rPr lang="en-US" i="1" dirty="0" smtClean="0">
                <a:effectLst/>
              </a:rPr>
              <a:t>Conditions</a:t>
            </a:r>
            <a:r>
              <a:rPr lang="en-US" dirty="0" smtClean="0">
                <a:effectLst/>
              </a:rPr>
              <a:t> dialog will open.</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the </a:t>
            </a:r>
            <a:r>
              <a:rPr lang="en-US" i="1" dirty="0" smtClean="0">
                <a:effectLst/>
              </a:rPr>
              <a:t>Add</a:t>
            </a:r>
            <a:r>
              <a:rPr lang="en-US" dirty="0" smtClean="0">
                <a:effectLst/>
              </a:rPr>
              <a:t> button. The </a:t>
            </a:r>
            <a:r>
              <a:rPr lang="en-US" i="1" dirty="0" smtClean="0">
                <a:effectLst/>
              </a:rPr>
              <a:t>Add Condition</a:t>
            </a:r>
            <a:r>
              <a:rPr lang="en-US" dirty="0" smtClean="0">
                <a:effectLst/>
              </a:rPr>
              <a:t> screen opens.</a:t>
            </a:r>
          </a:p>
          <a:p>
            <a:pPr marL="228600" lvl="1" indent="0">
              <a:buNone/>
            </a:pPr>
            <a:r>
              <a:rPr lang="en-US" sz="1000" kern="1200" dirty="0" smtClean="0">
                <a:solidFill>
                  <a:schemeClr val="tx1"/>
                </a:solidFill>
                <a:effectLst/>
                <a:latin typeface="+mn-lt"/>
                <a:ea typeface="+mn-ea"/>
                <a:cs typeface="+mn-cs"/>
              </a:rPr>
              <a:t>3. </a:t>
            </a:r>
            <a:r>
              <a:rPr lang="en-US" dirty="0" smtClean="0">
                <a:effectLst/>
              </a:rPr>
              <a:t>Type in a name for the condition.</a:t>
            </a:r>
          </a:p>
          <a:p>
            <a:pPr marL="228600" lvl="1" indent="0">
              <a:buNone/>
            </a:pPr>
            <a:r>
              <a:rPr lang="en-US" sz="1000" kern="1200" dirty="0" smtClean="0">
                <a:solidFill>
                  <a:schemeClr val="tx1"/>
                </a:solidFill>
                <a:effectLst/>
                <a:latin typeface="+mn-lt"/>
                <a:ea typeface="+mn-ea"/>
                <a:cs typeface="+mn-cs"/>
              </a:rPr>
              <a:t>4. </a:t>
            </a:r>
            <a:r>
              <a:rPr lang="en-US" dirty="0" smtClean="0">
                <a:effectLst/>
              </a:rPr>
              <a:t>Click on the arrow in the </a:t>
            </a:r>
            <a:r>
              <a:rPr lang="en-US" i="1" dirty="0" smtClean="0">
                <a:effectLst/>
              </a:rPr>
              <a:t>Type</a:t>
            </a:r>
            <a:r>
              <a:rPr lang="en-US" dirty="0" smtClean="0">
                <a:effectLst/>
              </a:rPr>
              <a:t> field and select the condition type from the drop-down list. The options are:</a:t>
            </a:r>
          </a:p>
          <a:p>
            <a:pPr marL="571500" lvl="4" indent="0">
              <a:buNone/>
            </a:pPr>
            <a:r>
              <a:rPr lang="en-US" sz="1000" kern="1200" dirty="0" smtClean="0">
                <a:solidFill>
                  <a:schemeClr val="tx1"/>
                </a:solidFill>
                <a:effectLst/>
                <a:latin typeface="+mn-lt"/>
                <a:ea typeface="+mn-ea"/>
                <a:cs typeface="+mn-cs"/>
              </a:rPr>
              <a:t>• </a:t>
            </a:r>
            <a:r>
              <a:rPr lang="en-US" i="1" dirty="0" smtClean="0">
                <a:effectLst/>
              </a:rPr>
              <a:t>Daily at Specified Time</a:t>
            </a:r>
            <a:r>
              <a:rPr lang="en-US" dirty="0" smtClean="0">
                <a:effectLst/>
              </a:rPr>
              <a:t> - Same time on a daily basis.</a:t>
            </a:r>
          </a:p>
          <a:p>
            <a:pPr marL="571500" lvl="4" indent="0">
              <a:buNone/>
            </a:pPr>
            <a:r>
              <a:rPr lang="en-US" sz="1000" kern="1200" dirty="0" smtClean="0">
                <a:solidFill>
                  <a:schemeClr val="tx1"/>
                </a:solidFill>
                <a:effectLst/>
                <a:latin typeface="+mn-lt"/>
                <a:ea typeface="+mn-ea"/>
                <a:cs typeface="+mn-cs"/>
              </a:rPr>
              <a:t>• </a:t>
            </a:r>
            <a:r>
              <a:rPr lang="en-US" i="1" dirty="0" smtClean="0">
                <a:effectLst/>
              </a:rPr>
              <a:t>Every So Many Minutes</a:t>
            </a:r>
            <a:r>
              <a:rPr lang="en-US" dirty="0" smtClean="0">
                <a:effectLst/>
              </a:rPr>
              <a:t> - Every number of minutes specified.</a:t>
            </a:r>
          </a:p>
          <a:p>
            <a:pPr marL="571500" lvl="4" indent="0">
              <a:buNone/>
            </a:pPr>
            <a:r>
              <a:rPr lang="en-US" sz="1000" kern="1200" dirty="0" smtClean="0">
                <a:solidFill>
                  <a:schemeClr val="tx1"/>
                </a:solidFill>
                <a:effectLst/>
                <a:latin typeface="+mn-lt"/>
                <a:ea typeface="+mn-ea"/>
                <a:cs typeface="+mn-cs"/>
              </a:rPr>
              <a:t>• </a:t>
            </a:r>
            <a:r>
              <a:rPr lang="en-US" i="1" dirty="0" smtClean="0">
                <a:effectLst/>
              </a:rPr>
              <a:t>Hourly at Specified Minute</a:t>
            </a:r>
            <a:r>
              <a:rPr lang="en-US" dirty="0" smtClean="0">
                <a:effectLst/>
              </a:rPr>
              <a:t> - Once an hour at the specified minute.</a:t>
            </a:r>
          </a:p>
          <a:p>
            <a:pPr marL="571500" lvl="4" indent="0">
              <a:buNone/>
            </a:pPr>
            <a:r>
              <a:rPr lang="en-US" sz="1000" kern="1200" dirty="0" smtClean="0">
                <a:solidFill>
                  <a:schemeClr val="tx1"/>
                </a:solidFill>
                <a:effectLst/>
                <a:latin typeface="+mn-lt"/>
                <a:ea typeface="+mn-ea"/>
                <a:cs typeface="+mn-cs"/>
              </a:rPr>
              <a:t>• </a:t>
            </a:r>
            <a:r>
              <a:rPr lang="en-US" i="1" dirty="0" smtClean="0">
                <a:effectLst/>
              </a:rPr>
              <a:t>Weekly at Specified Time</a:t>
            </a:r>
            <a:r>
              <a:rPr lang="en-US" dirty="0" smtClean="0">
                <a:effectLst/>
              </a:rPr>
              <a:t> - Same time on a weekly basis.</a:t>
            </a:r>
          </a:p>
          <a:p>
            <a:pPr marL="571500" lvl="4" indent="0">
              <a:buNone/>
            </a:pPr>
            <a:r>
              <a:rPr lang="en-US" sz="1000" kern="1200" dirty="0" smtClean="0">
                <a:solidFill>
                  <a:schemeClr val="tx1"/>
                </a:solidFill>
                <a:effectLst/>
                <a:latin typeface="+mn-lt"/>
                <a:ea typeface="+mn-ea"/>
                <a:cs typeface="+mn-cs"/>
              </a:rPr>
              <a:t>• </a:t>
            </a:r>
            <a:r>
              <a:rPr lang="en-US" i="1" dirty="0" smtClean="0">
                <a:effectLst/>
              </a:rPr>
              <a:t>Monthly at Specified Day/Time</a:t>
            </a:r>
            <a:r>
              <a:rPr lang="en-US" dirty="0" smtClean="0">
                <a:effectLst/>
              </a:rPr>
              <a:t> - Same time on a monthly basis.</a:t>
            </a:r>
          </a:p>
          <a:p>
            <a:pPr marL="571500" lvl="4" indent="0">
              <a:buNone/>
            </a:pPr>
            <a:r>
              <a:rPr lang="en-US" sz="1000" kern="1200" dirty="0" smtClean="0">
                <a:solidFill>
                  <a:schemeClr val="tx1"/>
                </a:solidFill>
                <a:effectLst/>
                <a:latin typeface="+mn-lt"/>
                <a:ea typeface="+mn-ea"/>
                <a:cs typeface="+mn-cs"/>
              </a:rPr>
              <a:t>• </a:t>
            </a:r>
            <a:r>
              <a:rPr lang="en-US" i="1" dirty="0" smtClean="0">
                <a:effectLst/>
              </a:rPr>
              <a:t>Yearly at Specified Month/Day/Time</a:t>
            </a:r>
            <a:r>
              <a:rPr lang="en-US" dirty="0" smtClean="0">
                <a:effectLst/>
              </a:rPr>
              <a:t> - Same time on a yearly basis.</a:t>
            </a:r>
          </a:p>
          <a:p>
            <a:pPr marL="228600" lvl="1" indent="0">
              <a:buNone/>
            </a:pPr>
            <a:r>
              <a:rPr lang="en-US" sz="1000" kern="1200" dirty="0" smtClean="0">
                <a:solidFill>
                  <a:schemeClr val="tx1"/>
                </a:solidFill>
                <a:effectLst/>
                <a:latin typeface="+mn-lt"/>
                <a:ea typeface="+mn-ea"/>
                <a:cs typeface="+mn-cs"/>
              </a:rPr>
              <a:t>5. </a:t>
            </a:r>
            <a:r>
              <a:rPr lang="en-US" dirty="0" smtClean="0">
                <a:effectLst/>
              </a:rPr>
              <a:t>Specify the trigger time properties of the condition in the </a:t>
            </a:r>
            <a:r>
              <a:rPr lang="en-US" i="1" dirty="0" smtClean="0">
                <a:effectLst/>
              </a:rPr>
              <a:t>Properties</a:t>
            </a:r>
            <a:r>
              <a:rPr lang="en-US" dirty="0" smtClean="0">
                <a:effectLst/>
              </a:rPr>
              <a:t> section. These property options will change based on the condition type selected.</a:t>
            </a:r>
          </a:p>
          <a:p>
            <a:pPr marL="228600" lvl="1" indent="0">
              <a:buNone/>
            </a:pPr>
            <a:r>
              <a:rPr lang="en-US" sz="1000" kern="1200" dirty="0" smtClean="0">
                <a:solidFill>
                  <a:schemeClr val="tx1"/>
                </a:solidFill>
                <a:effectLst/>
                <a:latin typeface="+mn-lt"/>
                <a:ea typeface="+mn-ea"/>
                <a:cs typeface="+mn-cs"/>
              </a:rPr>
              <a:t>6. </a:t>
            </a:r>
            <a:r>
              <a:rPr lang="en-US" dirty="0" smtClean="0">
                <a:effectLst/>
              </a:rPr>
              <a:t>Click </a:t>
            </a:r>
            <a:r>
              <a:rPr lang="en-US" i="1" dirty="0" smtClean="0">
                <a:effectLst/>
              </a:rPr>
              <a:t>OK</a:t>
            </a:r>
            <a:r>
              <a:rPr lang="en-US" dirty="0" smtClean="0">
                <a:effectLst/>
              </a:rPr>
              <a:t> to save your changes and the new condition will appear in the </a:t>
            </a:r>
            <a:r>
              <a:rPr lang="en-US" i="1" dirty="0" smtClean="0">
                <a:effectLst/>
              </a:rPr>
              <a:t>Conditions</a:t>
            </a:r>
            <a:r>
              <a:rPr lang="en-US" dirty="0" smtClean="0">
                <a:effectLst/>
              </a:rPr>
              <a:t> screen.</a:t>
            </a:r>
          </a:p>
          <a:p>
            <a:endParaRPr lang="en-US" dirty="0" smtClean="0"/>
          </a:p>
          <a:p>
            <a:r>
              <a:rPr lang="en-US" b="1" dirty="0" smtClean="0"/>
              <a:t>To modify a condition:</a:t>
            </a:r>
          </a:p>
          <a:p>
            <a:pPr marL="228600" lvl="1" indent="0">
              <a:buNone/>
            </a:pPr>
            <a:r>
              <a:rPr lang="en-US" sz="1000" kern="1200" dirty="0" smtClean="0">
                <a:solidFill>
                  <a:schemeClr val="tx1"/>
                </a:solidFill>
                <a:effectLst/>
                <a:latin typeface="+mn-lt"/>
                <a:ea typeface="+mn-ea"/>
                <a:cs typeface="+mn-cs"/>
              </a:rPr>
              <a:t>1. </a:t>
            </a:r>
            <a:r>
              <a:rPr lang="en-US" dirty="0" smtClean="0">
                <a:effectLst/>
              </a:rPr>
              <a:t>Select the specific condition to be modified from the list of conditions on the </a:t>
            </a:r>
            <a:r>
              <a:rPr lang="en-US" i="1" dirty="0" smtClean="0">
                <a:effectLst/>
              </a:rPr>
              <a:t>Conditions</a:t>
            </a:r>
            <a:r>
              <a:rPr lang="en-US" dirty="0" smtClean="0">
                <a:effectLst/>
              </a:rPr>
              <a:t> screen (</a:t>
            </a:r>
            <a:r>
              <a:rPr lang="en-US" i="1" dirty="0" smtClean="0">
                <a:effectLst/>
              </a:rPr>
              <a:t>System Properties &gt; Reports &gt; Conditions</a:t>
            </a:r>
            <a:r>
              <a:rPr lang="en-US" dirty="0" smtClean="0">
                <a:effectLst/>
              </a:rPr>
              <a:t>).</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the </a:t>
            </a:r>
            <a:r>
              <a:rPr lang="en-US" i="1" dirty="0" smtClean="0">
                <a:effectLst/>
              </a:rPr>
              <a:t>Edit</a:t>
            </a:r>
            <a:r>
              <a:rPr lang="en-US" dirty="0" smtClean="0">
                <a:effectLst/>
              </a:rPr>
              <a:t> button. The </a:t>
            </a:r>
            <a:r>
              <a:rPr lang="en-US" i="1" dirty="0" smtClean="0">
                <a:effectLst/>
              </a:rPr>
              <a:t>Edit Condition</a:t>
            </a:r>
            <a:r>
              <a:rPr lang="en-US" dirty="0" smtClean="0">
                <a:effectLst/>
              </a:rPr>
              <a:t> dialog will open.</a:t>
            </a:r>
          </a:p>
          <a:p>
            <a:pPr marL="228600" lvl="1" indent="0">
              <a:buNone/>
            </a:pPr>
            <a:r>
              <a:rPr lang="en-US" sz="1000" kern="1200" dirty="0" smtClean="0">
                <a:solidFill>
                  <a:schemeClr val="tx1"/>
                </a:solidFill>
                <a:effectLst/>
                <a:latin typeface="+mn-lt"/>
                <a:ea typeface="+mn-ea"/>
                <a:cs typeface="+mn-cs"/>
              </a:rPr>
              <a:t>3. </a:t>
            </a:r>
            <a:r>
              <a:rPr lang="en-US" dirty="0" smtClean="0">
                <a:effectLst/>
              </a:rPr>
              <a:t>Make the desired modifications to the settings.</a:t>
            </a:r>
          </a:p>
          <a:p>
            <a:pPr marL="228600" lvl="1" indent="0">
              <a:buNone/>
            </a:pPr>
            <a:r>
              <a:rPr lang="en-US" sz="1000" kern="1200" dirty="0" smtClean="0">
                <a:solidFill>
                  <a:schemeClr val="tx1"/>
                </a:solidFill>
                <a:effectLst/>
                <a:latin typeface="+mn-lt"/>
                <a:ea typeface="+mn-ea"/>
                <a:cs typeface="+mn-cs"/>
              </a:rPr>
              <a:t>4. </a:t>
            </a:r>
            <a:r>
              <a:rPr lang="en-US" dirty="0" smtClean="0">
                <a:effectLst/>
              </a:rPr>
              <a:t>Click </a:t>
            </a:r>
            <a:r>
              <a:rPr lang="en-US" i="1" dirty="0" smtClean="0">
                <a:effectLst/>
              </a:rPr>
              <a:t>OK</a:t>
            </a:r>
            <a:r>
              <a:rPr lang="en-US" dirty="0" smtClean="0">
                <a:effectLst/>
              </a:rPr>
              <a:t> to save your changes.</a:t>
            </a:r>
          </a:p>
          <a:p>
            <a:endParaRPr lang="en-US" dirty="0" smtClean="0">
              <a:effectLst/>
            </a:endParaRPr>
          </a:p>
          <a:p>
            <a:r>
              <a:rPr lang="en-US" i="1" dirty="0" smtClean="0"/>
              <a:t>Continued on next page</a:t>
            </a:r>
            <a:endParaRPr lang="en-US" i="1" dirty="0" smtClean="0">
              <a:effectLst/>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0264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b="1" dirty="0"/>
              <a:t>Delete a Condition</a:t>
            </a:r>
          </a:p>
          <a:p>
            <a:r>
              <a:rPr lang="en-US" dirty="0"/>
              <a:t>One or more conditions can be deleted from the system. To do so:</a:t>
            </a:r>
          </a:p>
          <a:p>
            <a:pPr marL="228600" lvl="1" indent="0">
              <a:buNone/>
            </a:pPr>
            <a:r>
              <a:rPr lang="en-US" dirty="0"/>
              <a:t>1. Select one or more conditions on the </a:t>
            </a:r>
            <a:r>
              <a:rPr lang="en-US" i="1" dirty="0"/>
              <a:t>Conditions</a:t>
            </a:r>
            <a:r>
              <a:rPr lang="en-US" dirty="0"/>
              <a:t> screen (</a:t>
            </a:r>
            <a:r>
              <a:rPr lang="en-US" i="1" dirty="0"/>
              <a:t>System Properties &gt; Reports &gt; Conditions</a:t>
            </a:r>
            <a:r>
              <a:rPr lang="en-US" dirty="0"/>
              <a:t>).</a:t>
            </a:r>
          </a:p>
          <a:p>
            <a:pPr marL="228600" lvl="1" indent="0">
              <a:buNone/>
            </a:pPr>
            <a:r>
              <a:rPr lang="en-US" dirty="0"/>
              <a:t>2. Click on the </a:t>
            </a:r>
            <a:r>
              <a:rPr lang="en-US" i="1" dirty="0"/>
              <a:t>Remove</a:t>
            </a:r>
            <a:r>
              <a:rPr lang="en-US" dirty="0"/>
              <a:t> button. The </a:t>
            </a:r>
            <a:r>
              <a:rPr lang="en-US" i="1" dirty="0"/>
              <a:t>Remove Condition</a:t>
            </a:r>
            <a:r>
              <a:rPr lang="en-US" dirty="0"/>
              <a:t> dialog will appear requesting confirmation.</a:t>
            </a:r>
          </a:p>
          <a:p>
            <a:pPr marL="228600" lvl="1" indent="0">
              <a:buNone/>
            </a:pPr>
            <a:r>
              <a:rPr lang="en-US" dirty="0"/>
              <a:t>3. Click </a:t>
            </a:r>
            <a:r>
              <a:rPr lang="en-US" i="1" dirty="0"/>
              <a:t>Yes</a:t>
            </a:r>
            <a:r>
              <a:rPr lang="en-US" dirty="0"/>
              <a:t> to proceed with the removal or </a:t>
            </a:r>
            <a:r>
              <a:rPr lang="en-US" i="1" dirty="0"/>
              <a:t>No</a:t>
            </a:r>
            <a:r>
              <a:rPr lang="en-US" dirty="0"/>
              <a:t> to cancel the removal.</a:t>
            </a:r>
          </a:p>
          <a:p>
            <a:pPr marL="228600" lvl="1" indent="0">
              <a:buNone/>
            </a:pPr>
            <a:r>
              <a:rPr lang="en-US" dirty="0"/>
              <a:t> </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36516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i="0" dirty="0" smtClean="0"/>
          </a:p>
          <a:p>
            <a:r>
              <a:rPr lang="en-US" i="0" dirty="0" smtClean="0"/>
              <a:t>For</a:t>
            </a:r>
            <a:r>
              <a:rPr lang="en-US" i="0" baseline="0" dirty="0" smtClean="0"/>
              <a:t> each type of condition, you have to define the properties. They vary based on the condition type chosen.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59603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935718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935718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1.Click on the filter icon to the right of the </a:t>
            </a:r>
            <a:r>
              <a:rPr lang="en-US" i="1" dirty="0" smtClean="0"/>
              <a:t>Compliance ID</a:t>
            </a:r>
            <a:r>
              <a:rPr lang="en-US" dirty="0" smtClean="0"/>
              <a:t> field in Section 6 of the </a:t>
            </a:r>
            <a:r>
              <a:rPr lang="en-US" i="1" dirty="0" smtClean="0"/>
              <a:t>Add Report</a:t>
            </a:r>
            <a:r>
              <a:rPr lang="en-US" dirty="0" smtClean="0"/>
              <a:t> window. The </a:t>
            </a:r>
            <a:r>
              <a:rPr lang="en-US" i="1" dirty="0" smtClean="0"/>
              <a:t>Filter Variables</a:t>
            </a:r>
            <a:r>
              <a:rPr lang="en-US" dirty="0" smtClean="0"/>
              <a:t> dialog opens.</a:t>
            </a:r>
          </a:p>
          <a:p>
            <a:r>
              <a:rPr lang="en-US" dirty="0" smtClean="0"/>
              <a:t>2.Select the compliance value(s) by which you want to filter. </a:t>
            </a:r>
          </a:p>
          <a:p>
            <a:r>
              <a:rPr lang="en-US" dirty="0" smtClean="0"/>
              <a:t>3.Click </a:t>
            </a:r>
            <a:r>
              <a:rPr lang="en-US" i="1" dirty="0" smtClean="0"/>
              <a:t>OK</a:t>
            </a:r>
            <a:r>
              <a:rPr lang="en-US" dirty="0" smtClean="0"/>
              <a:t>. The </a:t>
            </a:r>
            <a:r>
              <a:rPr lang="en-US" i="1" dirty="0" smtClean="0"/>
              <a:t>Filter Variables</a:t>
            </a:r>
            <a:r>
              <a:rPr lang="en-US" dirty="0" smtClean="0"/>
              <a:t> dialog will close and the UCF IDs will be added to the </a:t>
            </a:r>
            <a:r>
              <a:rPr lang="en-US" i="1" dirty="0" smtClean="0"/>
              <a:t>Compliance ID</a:t>
            </a:r>
            <a:r>
              <a:rPr lang="en-US" dirty="0" smtClean="0"/>
              <a:t> field.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935718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The </a:t>
            </a:r>
            <a:r>
              <a:rPr lang="en-US" i="1" dirty="0" smtClean="0">
                <a:effectLst/>
              </a:rPr>
              <a:t>Recipients</a:t>
            </a:r>
            <a:r>
              <a:rPr lang="en-US" dirty="0" smtClean="0">
                <a:effectLst/>
              </a:rPr>
              <a:t> option on the </a:t>
            </a:r>
            <a:r>
              <a:rPr lang="en-US" i="1" dirty="0" smtClean="0">
                <a:effectLst/>
              </a:rPr>
              <a:t>Reports</a:t>
            </a:r>
            <a:r>
              <a:rPr lang="en-US" dirty="0" smtClean="0">
                <a:effectLst/>
              </a:rPr>
              <a:t> dialog allows you to manage email addresses. When you click on it, the </a:t>
            </a:r>
            <a:r>
              <a:rPr lang="en-US" i="1" dirty="0" smtClean="0">
                <a:effectLst/>
              </a:rPr>
              <a:t>Recipients</a:t>
            </a:r>
            <a:r>
              <a:rPr lang="en-US" dirty="0" smtClean="0">
                <a:effectLst/>
              </a:rPr>
              <a:t> dialog opens. </a:t>
            </a:r>
          </a:p>
          <a:p>
            <a:endParaRPr lang="en-US" sz="1000" b="1" kern="1200" dirty="0" smtClean="0">
              <a:solidFill>
                <a:schemeClr val="tx1"/>
              </a:solidFill>
              <a:effectLst/>
              <a:latin typeface="+mn-lt"/>
              <a:ea typeface="+mn-ea"/>
              <a:cs typeface="+mn-cs"/>
            </a:endParaRPr>
          </a:p>
          <a:p>
            <a:r>
              <a:rPr lang="en-US" b="1" dirty="0" smtClean="0"/>
              <a:t>Add Email Recipients</a:t>
            </a:r>
            <a:endParaRPr lang="en-US" dirty="0" smtClean="0">
              <a:effectLst/>
            </a:endParaRPr>
          </a:p>
          <a:p>
            <a:pPr marL="228600" lvl="1" indent="0">
              <a:buNone/>
            </a:pPr>
            <a:r>
              <a:rPr lang="en-US" sz="1000" kern="1200" dirty="0" smtClean="0">
                <a:solidFill>
                  <a:schemeClr val="tx1"/>
                </a:solidFill>
                <a:effectLst/>
                <a:latin typeface="+mn-lt"/>
                <a:ea typeface="+mn-ea"/>
                <a:cs typeface="+mn-cs"/>
              </a:rPr>
              <a:t>1. </a:t>
            </a:r>
            <a:r>
              <a:rPr lang="en-US" dirty="0" smtClean="0">
                <a:effectLst/>
              </a:rPr>
              <a:t>Click </a:t>
            </a:r>
            <a:r>
              <a:rPr lang="en-US" i="1" dirty="0" smtClean="0">
                <a:effectLst/>
              </a:rPr>
              <a:t>Add</a:t>
            </a:r>
            <a:r>
              <a:rPr lang="en-US" dirty="0" smtClean="0">
                <a:effectLst/>
              </a:rPr>
              <a:t> on the </a:t>
            </a:r>
            <a:r>
              <a:rPr lang="en-US" i="1" dirty="0" smtClean="0">
                <a:effectLst/>
              </a:rPr>
              <a:t>Recipients</a:t>
            </a:r>
            <a:r>
              <a:rPr lang="en-US" dirty="0" smtClean="0">
                <a:effectLst/>
              </a:rPr>
              <a:t> screen (</a:t>
            </a:r>
            <a:r>
              <a:rPr lang="en-US" i="1" dirty="0" smtClean="0">
                <a:effectLst/>
              </a:rPr>
              <a:t>System Properties &gt; Reports &gt; Recipients</a:t>
            </a:r>
            <a:r>
              <a:rPr lang="en-US" dirty="0" smtClean="0">
                <a:effectLst/>
              </a:rPr>
              <a:t>). The </a:t>
            </a:r>
            <a:r>
              <a:rPr lang="en-US" i="1" dirty="0" smtClean="0">
                <a:effectLst/>
              </a:rPr>
              <a:t>Add Email Recipient</a:t>
            </a:r>
            <a:r>
              <a:rPr lang="en-US" dirty="0" smtClean="0">
                <a:effectLst/>
              </a:rPr>
              <a:t> dialog appears.</a:t>
            </a:r>
          </a:p>
          <a:p>
            <a:pPr marL="228600" lvl="1" indent="0">
              <a:buNone/>
            </a:pPr>
            <a:r>
              <a:rPr lang="en-US" sz="1000" kern="1200" dirty="0" smtClean="0">
                <a:solidFill>
                  <a:schemeClr val="tx1"/>
                </a:solidFill>
                <a:effectLst/>
                <a:latin typeface="+mn-lt"/>
                <a:ea typeface="+mn-ea"/>
                <a:cs typeface="+mn-cs"/>
              </a:rPr>
              <a:t>2. </a:t>
            </a:r>
            <a:r>
              <a:rPr lang="en-US" dirty="0" smtClean="0">
                <a:effectLst/>
              </a:rPr>
              <a:t>Enter the desired email address.</a:t>
            </a:r>
          </a:p>
          <a:p>
            <a:pPr marL="228600" lvl="1" indent="0">
              <a:buNone/>
            </a:pPr>
            <a:r>
              <a:rPr lang="en-US" sz="1000" kern="1200" dirty="0" smtClean="0">
                <a:solidFill>
                  <a:schemeClr val="tx1"/>
                </a:solidFill>
                <a:effectLst/>
                <a:latin typeface="+mn-lt"/>
                <a:ea typeface="+mn-ea"/>
                <a:cs typeface="+mn-cs"/>
              </a:rPr>
              <a:t>3. </a:t>
            </a:r>
            <a:r>
              <a:rPr lang="en-US" dirty="0" smtClean="0">
                <a:effectLst/>
              </a:rPr>
              <a:t>Click </a:t>
            </a:r>
            <a:r>
              <a:rPr lang="en-US" i="1" dirty="0" smtClean="0">
                <a:effectLst/>
              </a:rPr>
              <a:t>OK</a:t>
            </a:r>
            <a:r>
              <a:rPr lang="en-US" dirty="0" smtClean="0">
                <a:effectLst/>
              </a:rPr>
              <a:t>. The email address will be added to the </a:t>
            </a:r>
            <a:r>
              <a:rPr lang="en-US" i="1" dirty="0" smtClean="0">
                <a:effectLst/>
              </a:rPr>
              <a:t>Email Recipients</a:t>
            </a:r>
            <a:r>
              <a:rPr lang="en-US" dirty="0" smtClean="0">
                <a:effectLst/>
              </a:rPr>
              <a:t> list.</a:t>
            </a:r>
          </a:p>
          <a:p>
            <a:endParaRPr lang="en-US" dirty="0" smtClean="0"/>
          </a:p>
          <a:p>
            <a:r>
              <a:rPr lang="en-US" b="1" dirty="0" smtClean="0"/>
              <a:t>Edit an Email Recipient</a:t>
            </a:r>
          </a:p>
          <a:p>
            <a:pPr marL="228600" lvl="1" indent="0">
              <a:buNone/>
            </a:pPr>
            <a:r>
              <a:rPr lang="en-US" sz="1000" kern="1200" dirty="0" smtClean="0">
                <a:solidFill>
                  <a:schemeClr val="tx1"/>
                </a:solidFill>
                <a:effectLst/>
                <a:latin typeface="+mn-lt"/>
                <a:ea typeface="+mn-ea"/>
                <a:cs typeface="+mn-cs"/>
              </a:rPr>
              <a:t>1.</a:t>
            </a:r>
            <a:r>
              <a:rPr lang="en-US" dirty="0" smtClean="0">
                <a:effectLst/>
              </a:rPr>
              <a:t>On the </a:t>
            </a:r>
            <a:r>
              <a:rPr lang="en-US" i="1" dirty="0" smtClean="0">
                <a:effectLst/>
              </a:rPr>
              <a:t>Recipients</a:t>
            </a:r>
            <a:r>
              <a:rPr lang="en-US" dirty="0" smtClean="0">
                <a:effectLst/>
              </a:rPr>
              <a:t> screen (</a:t>
            </a:r>
            <a:r>
              <a:rPr lang="en-US" i="1" dirty="0" smtClean="0">
                <a:effectLst/>
              </a:rPr>
              <a:t>System Properties &gt; Reports &gt; Recipients</a:t>
            </a:r>
            <a:r>
              <a:rPr lang="en-US" dirty="0" smtClean="0">
                <a:effectLst/>
              </a:rPr>
              <a:t>), click on the email address to be modified.</a:t>
            </a:r>
          </a:p>
          <a:p>
            <a:pPr marL="228600" lvl="1" indent="0">
              <a:buNone/>
            </a:pPr>
            <a:r>
              <a:rPr lang="en-US" sz="1000" kern="1200" dirty="0" smtClean="0">
                <a:solidFill>
                  <a:schemeClr val="tx1"/>
                </a:solidFill>
                <a:effectLst/>
                <a:latin typeface="+mn-lt"/>
                <a:ea typeface="+mn-ea"/>
                <a:cs typeface="+mn-cs"/>
              </a:rPr>
              <a:t>2.</a:t>
            </a:r>
            <a:r>
              <a:rPr lang="en-US" dirty="0" smtClean="0">
                <a:effectLst/>
              </a:rPr>
              <a:t>Click</a:t>
            </a:r>
            <a:r>
              <a:rPr lang="en-US" i="1" dirty="0" smtClean="0">
                <a:effectLst/>
              </a:rPr>
              <a:t> Edit</a:t>
            </a:r>
            <a:r>
              <a:rPr lang="en-US" dirty="0" smtClean="0">
                <a:effectLst/>
              </a:rPr>
              <a:t>. The </a:t>
            </a:r>
            <a:r>
              <a:rPr lang="en-US" i="1" dirty="0" smtClean="0">
                <a:effectLst/>
              </a:rPr>
              <a:t>Edit Email Recipient</a:t>
            </a:r>
            <a:r>
              <a:rPr lang="en-US" dirty="0" smtClean="0">
                <a:effectLst/>
              </a:rPr>
              <a:t> dialog appears.</a:t>
            </a:r>
          </a:p>
          <a:p>
            <a:pPr marL="228600" lvl="1" indent="0">
              <a:buNone/>
            </a:pPr>
            <a:r>
              <a:rPr lang="en-US" sz="1000" kern="1200" dirty="0" smtClean="0">
                <a:solidFill>
                  <a:schemeClr val="tx1"/>
                </a:solidFill>
                <a:effectLst/>
                <a:latin typeface="+mn-lt"/>
                <a:ea typeface="+mn-ea"/>
                <a:cs typeface="+mn-cs"/>
              </a:rPr>
              <a:t>3.</a:t>
            </a:r>
            <a:r>
              <a:rPr lang="en-US" dirty="0" smtClean="0">
                <a:effectLst/>
              </a:rPr>
              <a:t>Make the necessary modifications to the address.</a:t>
            </a:r>
          </a:p>
          <a:p>
            <a:pPr marL="228600" lvl="1" indent="0">
              <a:buNone/>
            </a:pPr>
            <a:r>
              <a:rPr lang="en-US" sz="1000" kern="1200" dirty="0" smtClean="0">
                <a:solidFill>
                  <a:schemeClr val="tx1"/>
                </a:solidFill>
                <a:effectLst/>
                <a:latin typeface="+mn-lt"/>
                <a:ea typeface="+mn-ea"/>
                <a:cs typeface="+mn-cs"/>
              </a:rPr>
              <a:t>4.</a:t>
            </a:r>
            <a:r>
              <a:rPr lang="en-US" dirty="0" smtClean="0">
                <a:effectLst/>
              </a:rPr>
              <a:t>Click </a:t>
            </a:r>
            <a:r>
              <a:rPr lang="en-US" i="1" dirty="0" smtClean="0">
                <a:effectLst/>
              </a:rPr>
              <a:t>OK</a:t>
            </a:r>
            <a:r>
              <a:rPr lang="en-US" dirty="0" smtClean="0">
                <a:effectLst/>
              </a:rPr>
              <a:t> to save the changes.</a:t>
            </a:r>
          </a:p>
          <a:p>
            <a:endParaRPr lang="en-US" dirty="0" smtClean="0">
              <a:effectLst/>
            </a:endParaRPr>
          </a:p>
          <a:p>
            <a:r>
              <a:rPr lang="en-US" b="1" dirty="0" smtClean="0">
                <a:effectLst/>
              </a:rPr>
              <a:t>Remove an Email Recipient</a:t>
            </a:r>
          </a:p>
          <a:p>
            <a:pPr marL="228600" lvl="1" indent="0">
              <a:buNone/>
            </a:pPr>
            <a:r>
              <a:rPr lang="en-US" dirty="0" smtClean="0">
                <a:effectLst/>
              </a:rPr>
              <a:t>1. Highlight the address(es) you wish to remove on the </a:t>
            </a:r>
            <a:r>
              <a:rPr lang="en-US" i="1" dirty="0" smtClean="0">
                <a:effectLst/>
              </a:rPr>
              <a:t>Email Recipients</a:t>
            </a:r>
            <a:r>
              <a:rPr lang="en-US" dirty="0" smtClean="0">
                <a:effectLst/>
              </a:rPr>
              <a:t> list (</a:t>
            </a:r>
            <a:r>
              <a:rPr lang="en-US" i="1" dirty="0" smtClean="0">
                <a:effectLst/>
              </a:rPr>
              <a:t>System Properties &gt; Reports &gt; Recipients</a:t>
            </a:r>
            <a:r>
              <a:rPr lang="en-US" dirty="0" smtClean="0">
                <a:effectLst/>
              </a:rPr>
              <a:t>).</a:t>
            </a:r>
          </a:p>
          <a:p>
            <a:pPr marL="228600" lvl="1" indent="0">
              <a:buNone/>
            </a:pPr>
            <a:r>
              <a:rPr lang="en-US" dirty="0" smtClean="0">
                <a:effectLst/>
              </a:rPr>
              <a:t>2. Click on the </a:t>
            </a:r>
            <a:r>
              <a:rPr lang="en-US" i="1" dirty="0" smtClean="0">
                <a:effectLst/>
              </a:rPr>
              <a:t>Remove</a:t>
            </a:r>
            <a:r>
              <a:rPr lang="en-US" dirty="0" smtClean="0">
                <a:effectLst/>
              </a:rPr>
              <a:t> button. A </a:t>
            </a:r>
            <a:r>
              <a:rPr lang="en-US" i="1" dirty="0" smtClean="0">
                <a:effectLst/>
              </a:rPr>
              <a:t>Remove Email Recipient</a:t>
            </a:r>
            <a:r>
              <a:rPr lang="en-US" dirty="0" smtClean="0">
                <a:effectLst/>
              </a:rPr>
              <a:t> dialog will appear requesting confirmation. </a:t>
            </a:r>
          </a:p>
          <a:p>
            <a:pPr marL="228600" lvl="1" indent="0">
              <a:buNone/>
            </a:pPr>
            <a:r>
              <a:rPr lang="en-US" dirty="0" smtClean="0">
                <a:effectLst/>
              </a:rPr>
              <a:t>3. Click </a:t>
            </a:r>
            <a:r>
              <a:rPr lang="en-US" i="1" dirty="0" smtClean="0">
                <a:effectLst/>
              </a:rPr>
              <a:t>Yes</a:t>
            </a:r>
            <a:r>
              <a:rPr lang="en-US" dirty="0" smtClean="0">
                <a:effectLst/>
              </a:rPr>
              <a:t> to proceed with the removal or </a:t>
            </a:r>
            <a:r>
              <a:rPr lang="en-US" i="1" dirty="0" smtClean="0">
                <a:effectLst/>
              </a:rPr>
              <a:t>No</a:t>
            </a:r>
            <a:r>
              <a:rPr lang="en-US" dirty="0" smtClean="0">
                <a:effectLst/>
              </a:rPr>
              <a:t> to cancel the removal.</a:t>
            </a:r>
          </a:p>
          <a:p>
            <a:pPr marL="228600" lvl="1" indent="0">
              <a:buNone/>
            </a:pPr>
            <a:r>
              <a:rPr lang="en-US" sz="1000" kern="1200" dirty="0" smtClean="0">
                <a:solidFill>
                  <a:schemeClr val="tx1"/>
                </a:solidFill>
                <a:effectLst/>
                <a:latin typeface="+mn-lt"/>
                <a:ea typeface="+mn-ea"/>
                <a:cs typeface="+mn-cs"/>
              </a:rPr>
              <a:t> </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60959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effectLst/>
              </a:rPr>
              <a:t>To configure an email group:</a:t>
            </a:r>
          </a:p>
          <a:p>
            <a:pPr marL="571500" lvl="1" indent="-228600">
              <a:buFont typeface="+mj-lt"/>
              <a:buAutoNum type="arabicPeriod"/>
            </a:pPr>
            <a:r>
              <a:rPr lang="en-US" dirty="0" smtClean="0">
                <a:effectLst/>
              </a:rPr>
              <a:t>Click on the </a:t>
            </a:r>
            <a:r>
              <a:rPr lang="en-US" i="1" dirty="0" smtClean="0">
                <a:effectLst/>
              </a:rPr>
              <a:t>Email Groups</a:t>
            </a:r>
            <a:r>
              <a:rPr lang="en-US" dirty="0" smtClean="0">
                <a:effectLst/>
              </a:rPr>
              <a:t> option on the </a:t>
            </a:r>
            <a:r>
              <a:rPr lang="en-US" i="1" dirty="0" smtClean="0">
                <a:effectLst/>
              </a:rPr>
              <a:t>Recipients</a:t>
            </a:r>
            <a:r>
              <a:rPr lang="en-US" dirty="0" smtClean="0">
                <a:effectLst/>
              </a:rPr>
              <a:t> screen (</a:t>
            </a:r>
            <a:r>
              <a:rPr lang="en-US" i="1" dirty="0" smtClean="0">
                <a:effectLst/>
              </a:rPr>
              <a:t>System Properties &gt; Email Settings &gt; Configure Recipients</a:t>
            </a:r>
            <a:r>
              <a:rPr lang="en-US" dirty="0" smtClean="0">
                <a:effectLst/>
              </a:rPr>
              <a:t>). The </a:t>
            </a:r>
            <a:r>
              <a:rPr lang="en-US" i="1" dirty="0" smtClean="0">
                <a:effectLst/>
              </a:rPr>
              <a:t>Email Recipients Groups</a:t>
            </a:r>
            <a:r>
              <a:rPr lang="en-US" dirty="0" smtClean="0">
                <a:effectLst/>
              </a:rPr>
              <a:t> screen will open.</a:t>
            </a:r>
          </a:p>
          <a:p>
            <a:pPr marL="571500" lvl="1" indent="-228600">
              <a:buFont typeface="+mj-lt"/>
              <a:buAutoNum type="arabicPeriod"/>
            </a:pPr>
            <a:r>
              <a:rPr lang="en-US" dirty="0" smtClean="0">
                <a:effectLst/>
              </a:rPr>
              <a:t>Click </a:t>
            </a:r>
            <a:r>
              <a:rPr lang="en-US" i="1" dirty="0" smtClean="0">
                <a:effectLst/>
              </a:rPr>
              <a:t>Add</a:t>
            </a:r>
            <a:r>
              <a:rPr lang="en-US" dirty="0" smtClean="0">
                <a:effectLst/>
              </a:rPr>
              <a:t>. The </a:t>
            </a:r>
            <a:r>
              <a:rPr lang="en-US" i="1" dirty="0" smtClean="0">
                <a:effectLst/>
              </a:rPr>
              <a:t>Add Email Recipient Group</a:t>
            </a:r>
            <a:r>
              <a:rPr lang="en-US" dirty="0" smtClean="0">
                <a:effectLst/>
              </a:rPr>
              <a:t> dialog appears. </a:t>
            </a:r>
          </a:p>
          <a:p>
            <a:pPr marL="571500" lvl="1" indent="-228600">
              <a:buFont typeface="+mj-lt"/>
              <a:buAutoNum type="arabicPeriod"/>
            </a:pPr>
            <a:r>
              <a:rPr lang="en-US" dirty="0" smtClean="0">
                <a:effectLst/>
              </a:rPr>
              <a:t>Type in the name of the new group in the </a:t>
            </a:r>
            <a:r>
              <a:rPr lang="en-US" i="1" dirty="0" smtClean="0">
                <a:effectLst/>
              </a:rPr>
              <a:t>Email Group Name</a:t>
            </a:r>
            <a:r>
              <a:rPr lang="en-US" dirty="0" smtClean="0">
                <a:effectLst/>
              </a:rPr>
              <a:t> field.</a:t>
            </a:r>
          </a:p>
          <a:p>
            <a:pPr marL="571500" lvl="1" indent="-228600">
              <a:buFont typeface="+mj-lt"/>
              <a:buAutoNum type="arabicPeriod"/>
            </a:pPr>
            <a:r>
              <a:rPr lang="en-US" dirty="0" smtClean="0">
                <a:effectLst/>
              </a:rPr>
              <a:t>Select the email addresses you want to include in the group. You can also use the </a:t>
            </a:r>
            <a:r>
              <a:rPr lang="en-US" i="1" dirty="0" smtClean="0">
                <a:effectLst/>
              </a:rPr>
              <a:t>Select All </a:t>
            </a:r>
            <a:r>
              <a:rPr lang="en-US" dirty="0" smtClean="0">
                <a:effectLst/>
              </a:rPr>
              <a:t>and</a:t>
            </a:r>
            <a:r>
              <a:rPr lang="en-US" i="1" dirty="0" smtClean="0">
                <a:effectLst/>
              </a:rPr>
              <a:t> Select None</a:t>
            </a:r>
            <a:r>
              <a:rPr lang="en-US" dirty="0" smtClean="0">
                <a:effectLst/>
              </a:rPr>
              <a:t> buttons to select all or none of the email addresses.</a:t>
            </a:r>
          </a:p>
          <a:p>
            <a:pPr marL="571500" lvl="1" indent="-228600">
              <a:buFont typeface="+mj-lt"/>
              <a:buAutoNum type="arabicPeriod"/>
            </a:pPr>
            <a:r>
              <a:rPr lang="en-US" dirty="0" smtClean="0">
                <a:effectLst/>
              </a:rPr>
              <a:t>Click </a:t>
            </a:r>
            <a:r>
              <a:rPr lang="en-US" i="1" dirty="0" smtClean="0">
                <a:effectLst/>
              </a:rPr>
              <a:t>OK</a:t>
            </a:r>
            <a:r>
              <a:rPr lang="en-US" dirty="0" smtClean="0">
                <a:effectLst/>
              </a:rPr>
              <a:t> to save your settings. The new group will be added to the list of </a:t>
            </a:r>
            <a:r>
              <a:rPr lang="en-US" i="1" dirty="0" smtClean="0">
                <a:effectLst/>
              </a:rPr>
              <a:t>Email Recipient Groups</a:t>
            </a:r>
            <a:r>
              <a:rPr lang="en-US" dirty="0" smtClean="0">
                <a:effectLst/>
              </a:rPr>
              <a:t> on the </a:t>
            </a:r>
            <a:r>
              <a:rPr lang="en-US" i="1" dirty="0" smtClean="0">
                <a:effectLst/>
              </a:rPr>
              <a:t>Recipients</a:t>
            </a:r>
            <a:r>
              <a:rPr lang="en-US" dirty="0" smtClean="0">
                <a:effectLst/>
              </a:rPr>
              <a:t> screen.</a:t>
            </a:r>
          </a:p>
          <a:p>
            <a:r>
              <a:rPr lang="en-US" b="1" dirty="0" smtClean="0"/>
              <a:t>To edit a group:</a:t>
            </a:r>
          </a:p>
          <a:p>
            <a:pPr marL="571500" lvl="1" indent="-228600">
              <a:buFont typeface="+mj-lt"/>
              <a:buAutoNum type="arabicPeriod"/>
            </a:pPr>
            <a:r>
              <a:rPr lang="en-US" dirty="0" smtClean="0">
                <a:effectLst/>
              </a:rPr>
              <a:t>Click on the group you want to modify on the </a:t>
            </a:r>
            <a:r>
              <a:rPr lang="en-US" i="1" dirty="0" smtClean="0">
                <a:effectLst/>
              </a:rPr>
              <a:t>Recipients &gt; Email Groups</a:t>
            </a:r>
            <a:r>
              <a:rPr lang="en-US" dirty="0" smtClean="0">
                <a:effectLst/>
              </a:rPr>
              <a:t> screen (</a:t>
            </a:r>
            <a:r>
              <a:rPr lang="en-US" i="1" dirty="0" smtClean="0">
                <a:effectLst/>
              </a:rPr>
              <a:t>System Properties &gt; Email Settings &gt; Configure Recipients</a:t>
            </a:r>
            <a:r>
              <a:rPr lang="en-US" dirty="0" smtClean="0">
                <a:effectLst/>
              </a:rPr>
              <a:t>).</a:t>
            </a:r>
          </a:p>
          <a:p>
            <a:pPr marL="571500" lvl="1" indent="-228600">
              <a:buFont typeface="+mj-lt"/>
              <a:buAutoNum type="arabicPeriod"/>
            </a:pPr>
            <a:r>
              <a:rPr lang="en-US" dirty="0" smtClean="0">
                <a:effectLst/>
              </a:rPr>
              <a:t>Click </a:t>
            </a:r>
            <a:r>
              <a:rPr lang="en-US" i="1" dirty="0" smtClean="0">
                <a:effectLst/>
              </a:rPr>
              <a:t>Edit</a:t>
            </a:r>
            <a:r>
              <a:rPr lang="en-US" dirty="0" smtClean="0">
                <a:effectLst/>
              </a:rPr>
              <a:t>. The </a:t>
            </a:r>
            <a:r>
              <a:rPr lang="en-US" i="1" dirty="0" smtClean="0">
                <a:effectLst/>
              </a:rPr>
              <a:t>Edit Email Recipient Group</a:t>
            </a:r>
            <a:r>
              <a:rPr lang="en-US" dirty="0" smtClean="0">
                <a:effectLst/>
              </a:rPr>
              <a:t> dialog opens.</a:t>
            </a:r>
          </a:p>
          <a:p>
            <a:pPr marL="571500" lvl="1" indent="-228600">
              <a:buFont typeface="+mj-lt"/>
              <a:buAutoNum type="arabicPeriod"/>
            </a:pPr>
            <a:r>
              <a:rPr lang="en-US" dirty="0" smtClean="0">
                <a:effectLst/>
              </a:rPr>
              <a:t>Make the necessary changes.</a:t>
            </a:r>
          </a:p>
          <a:p>
            <a:pPr marL="571500" lvl="1" indent="-228600">
              <a:buFont typeface="+mj-lt"/>
              <a:buAutoNum type="arabicPeriod"/>
            </a:pPr>
            <a:r>
              <a:rPr lang="en-US" dirty="0" smtClean="0">
                <a:effectLst/>
              </a:rPr>
              <a:t>Click </a:t>
            </a:r>
            <a:r>
              <a:rPr lang="en-US" i="1" dirty="0" smtClean="0">
                <a:effectLst/>
              </a:rPr>
              <a:t>OK</a:t>
            </a:r>
            <a:r>
              <a:rPr lang="en-US" dirty="0" smtClean="0">
                <a:effectLst/>
              </a:rPr>
              <a:t> to save your changes.</a:t>
            </a:r>
          </a:p>
          <a:p>
            <a:r>
              <a:rPr lang="en-US" b="1" dirty="0" smtClean="0"/>
              <a:t>To remove one or more groups:</a:t>
            </a:r>
          </a:p>
          <a:p>
            <a:pPr marL="571500" lvl="1" indent="-228600">
              <a:buFont typeface="+mj-lt"/>
              <a:buAutoNum type="arabicPeriod"/>
            </a:pPr>
            <a:r>
              <a:rPr lang="en-US" dirty="0" smtClean="0">
                <a:effectLst/>
              </a:rPr>
              <a:t>Click on the group(s) you wish to remove on the </a:t>
            </a:r>
            <a:r>
              <a:rPr lang="en-US" i="1" dirty="0" smtClean="0">
                <a:effectLst/>
              </a:rPr>
              <a:t>Recipients &gt; Email Groups</a:t>
            </a:r>
            <a:r>
              <a:rPr lang="en-US" dirty="0" smtClean="0">
                <a:effectLst/>
              </a:rPr>
              <a:t> screen (</a:t>
            </a:r>
            <a:r>
              <a:rPr lang="en-US" i="1" dirty="0" smtClean="0">
                <a:effectLst/>
              </a:rPr>
              <a:t>System Properties &gt; Email Settings &gt; Configure Recipients</a:t>
            </a:r>
            <a:r>
              <a:rPr lang="en-US" dirty="0" smtClean="0">
                <a:effectLst/>
              </a:rPr>
              <a:t>).</a:t>
            </a:r>
          </a:p>
          <a:p>
            <a:pPr marL="571500" lvl="1" indent="-228600">
              <a:buFont typeface="+mj-lt"/>
              <a:buAutoNum type="arabicPeriod"/>
            </a:pPr>
            <a:r>
              <a:rPr lang="en-US" dirty="0" smtClean="0">
                <a:effectLst/>
              </a:rPr>
              <a:t>Click on </a:t>
            </a:r>
            <a:r>
              <a:rPr lang="en-US" i="1" dirty="0" smtClean="0">
                <a:effectLst/>
              </a:rPr>
              <a:t>Remove</a:t>
            </a:r>
            <a:r>
              <a:rPr lang="en-US" dirty="0" smtClean="0">
                <a:effectLst/>
              </a:rPr>
              <a:t>. A dialog will appear requesting confirmation.</a:t>
            </a:r>
          </a:p>
          <a:p>
            <a:pPr marL="571500" lvl="1" indent="-228600">
              <a:buFont typeface="+mj-lt"/>
              <a:buAutoNum type="arabicPeriod"/>
            </a:pPr>
            <a:r>
              <a:rPr lang="en-US" dirty="0" smtClean="0">
                <a:effectLst/>
              </a:rPr>
              <a:t>Click </a:t>
            </a:r>
            <a:r>
              <a:rPr lang="en-US" i="1" dirty="0" smtClean="0">
                <a:effectLst/>
              </a:rPr>
              <a:t>Yes</a:t>
            </a:r>
            <a:r>
              <a:rPr lang="en-US" dirty="0" smtClean="0">
                <a:effectLst/>
              </a:rPr>
              <a:t> to proceed with the removal or </a:t>
            </a:r>
            <a:r>
              <a:rPr lang="en-US" i="1" dirty="0" smtClean="0">
                <a:effectLst/>
              </a:rPr>
              <a:t>No</a:t>
            </a:r>
            <a:r>
              <a:rPr lang="en-US" dirty="0" smtClean="0">
                <a:effectLst/>
              </a:rPr>
              <a:t> to cancel the removal.</a:t>
            </a:r>
          </a:p>
          <a:p>
            <a:pPr marL="228600" lvl="1" indent="0">
              <a:buNone/>
            </a:pPr>
            <a:r>
              <a:rPr lang="en-US" sz="1000" kern="1200" dirty="0" smtClean="0">
                <a:solidFill>
                  <a:schemeClr val="tx1"/>
                </a:solidFill>
                <a:effectLst/>
                <a:latin typeface="+mn-lt"/>
                <a:ea typeface="+mn-ea"/>
                <a:cs typeface="+mn-cs"/>
              </a:rPr>
              <a:t> </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60959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To add SMS addresses to the system so they will be available to select when you are defining the recipients for a report, do the following:</a:t>
            </a:r>
          </a:p>
          <a:p>
            <a:pPr marL="571500" lvl="1" indent="-228600">
              <a:buFont typeface="+mj-lt"/>
              <a:buAutoNum type="arabicPeriod"/>
            </a:pPr>
            <a:r>
              <a:rPr lang="en-US" dirty="0" smtClean="0">
                <a:effectLst/>
              </a:rPr>
              <a:t>On the </a:t>
            </a:r>
            <a:r>
              <a:rPr lang="en-US" i="1" dirty="0" smtClean="0">
                <a:effectLst/>
              </a:rPr>
              <a:t>Recipients</a:t>
            </a:r>
            <a:r>
              <a:rPr lang="en-US" dirty="0" smtClean="0">
                <a:effectLst/>
              </a:rPr>
              <a:t> screen (</a:t>
            </a:r>
            <a:r>
              <a:rPr lang="en-US" i="1" dirty="0" smtClean="0">
                <a:effectLst/>
              </a:rPr>
              <a:t>System Properties &gt; Reports &gt; Recipients</a:t>
            </a:r>
            <a:r>
              <a:rPr lang="en-US" dirty="0" smtClean="0">
                <a:effectLst/>
              </a:rPr>
              <a:t>), click on </a:t>
            </a:r>
            <a:r>
              <a:rPr lang="en-US" i="1" dirty="0" smtClean="0">
                <a:effectLst/>
              </a:rPr>
              <a:t>SMS</a:t>
            </a:r>
            <a:r>
              <a:rPr lang="en-US" dirty="0" smtClean="0">
                <a:effectLst/>
              </a:rPr>
              <a:t>. The </a:t>
            </a:r>
            <a:r>
              <a:rPr lang="en-US" i="1" dirty="0" smtClean="0">
                <a:effectLst/>
              </a:rPr>
              <a:t>SMS Recipients</a:t>
            </a:r>
            <a:r>
              <a:rPr lang="en-US" dirty="0" smtClean="0">
                <a:effectLst/>
              </a:rPr>
              <a:t> dialog opens listing all of SMS addresses currently on the system.</a:t>
            </a:r>
          </a:p>
          <a:p>
            <a:pPr marL="571500" lvl="1" indent="-228600">
              <a:buFont typeface="+mj-lt"/>
              <a:buAutoNum type="arabicPeriod"/>
            </a:pPr>
            <a:r>
              <a:rPr lang="en-US" dirty="0" smtClean="0">
                <a:effectLst/>
              </a:rPr>
              <a:t>Click on </a:t>
            </a:r>
            <a:r>
              <a:rPr lang="en-US" i="1" dirty="0" smtClean="0">
                <a:effectLst/>
              </a:rPr>
              <a:t>Add</a:t>
            </a:r>
            <a:r>
              <a:rPr lang="en-US" dirty="0" smtClean="0">
                <a:effectLst/>
              </a:rPr>
              <a:t>. The </a:t>
            </a:r>
            <a:r>
              <a:rPr lang="en-US" i="1" dirty="0" smtClean="0">
                <a:effectLst/>
              </a:rPr>
              <a:t>Add SMS Recipient</a:t>
            </a:r>
            <a:r>
              <a:rPr lang="en-US" dirty="0" smtClean="0">
                <a:effectLst/>
              </a:rPr>
              <a:t> dialog opens.</a:t>
            </a:r>
          </a:p>
          <a:p>
            <a:pPr marL="571500" lvl="1" indent="-228600">
              <a:buFont typeface="+mj-lt"/>
              <a:buAutoNum type="arabicPeriod"/>
            </a:pPr>
            <a:r>
              <a:rPr lang="en-US" dirty="0" smtClean="0">
                <a:effectLst/>
              </a:rPr>
              <a:t>Enter the SMS address that you want to add to the system. Refer to the </a:t>
            </a:r>
            <a:r>
              <a:rPr lang="en-US" i="1" dirty="0" smtClean="0">
                <a:effectLst/>
              </a:rPr>
              <a:t>SMS Recipients</a:t>
            </a:r>
            <a:r>
              <a:rPr lang="en-US" dirty="0" smtClean="0">
                <a:effectLst/>
              </a:rPr>
              <a:t> section under </a:t>
            </a:r>
            <a:r>
              <a:rPr lang="en-US" i="1" dirty="0" smtClean="0">
                <a:effectLst/>
              </a:rPr>
              <a:t>Email Settings</a:t>
            </a:r>
            <a:r>
              <a:rPr lang="en-US" dirty="0" smtClean="0">
                <a:effectLst/>
              </a:rPr>
              <a:t> for the format you would need to use for the more common SMS service providers.</a:t>
            </a:r>
          </a:p>
          <a:p>
            <a:pPr marL="571500" lvl="1" indent="-228600">
              <a:buFont typeface="+mj-lt"/>
              <a:buAutoNum type="arabicPeriod"/>
            </a:pPr>
            <a:r>
              <a:rPr lang="en-US" dirty="0" smtClean="0">
                <a:effectLst/>
              </a:rPr>
              <a:t>Click</a:t>
            </a:r>
            <a:r>
              <a:rPr lang="en-US" i="1" dirty="0" smtClean="0">
                <a:effectLst/>
              </a:rPr>
              <a:t> OK</a:t>
            </a:r>
            <a:r>
              <a:rPr lang="en-US" dirty="0" smtClean="0">
                <a:effectLst/>
              </a:rPr>
              <a:t>. The address will be added to the list of SMS recipients.</a:t>
            </a:r>
          </a:p>
          <a:p>
            <a:endParaRPr lang="en-US" dirty="0" smtClean="0"/>
          </a:p>
          <a:p>
            <a:r>
              <a:rPr lang="en-US" dirty="0" smtClean="0"/>
              <a:t>You can edit or remove these addresses by highlighting an address and clicking on </a:t>
            </a:r>
            <a:r>
              <a:rPr lang="en-US" i="1" dirty="0" smtClean="0">
                <a:effectLst/>
              </a:rPr>
              <a:t>Edit</a:t>
            </a:r>
            <a:r>
              <a:rPr lang="en-US" dirty="0" smtClean="0"/>
              <a:t> or </a:t>
            </a:r>
            <a:r>
              <a:rPr lang="en-US" i="1" dirty="0" smtClean="0">
                <a:effectLst/>
              </a:rPr>
              <a:t>Remove</a:t>
            </a:r>
            <a:r>
              <a:rPr lang="en-US" dirty="0" smtClean="0"/>
              <a:t> on the </a:t>
            </a:r>
            <a:r>
              <a:rPr lang="en-US" i="1" dirty="0" smtClean="0">
                <a:effectLst/>
              </a:rPr>
              <a:t>SMS Recipients</a:t>
            </a:r>
            <a:r>
              <a:rPr lang="en-US" dirty="0" smtClean="0"/>
              <a:t> dialog.</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63448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Add</a:t>
            </a:r>
            <a:r>
              <a:rPr lang="en-US" b="1" baseline="0" dirty="0" smtClean="0"/>
              <a:t> </a:t>
            </a:r>
            <a:r>
              <a:rPr lang="en-US" b="1" dirty="0" smtClean="0"/>
              <a:t>a </a:t>
            </a:r>
            <a:r>
              <a:rPr lang="en-US" sz="1000" b="1" i="0" u="none" strike="noStrike" kern="1200" dirty="0" smtClean="0">
                <a:solidFill>
                  <a:schemeClr val="tx1"/>
                </a:solidFill>
                <a:effectLst/>
                <a:latin typeface="+mn-lt"/>
                <a:ea typeface="+mn-ea"/>
                <a:cs typeface="+mn-cs"/>
              </a:rPr>
              <a:t>SNMP</a:t>
            </a:r>
            <a:r>
              <a:rPr lang="en-US" b="1" dirty="0" smtClean="0"/>
              <a:t> recipient:</a:t>
            </a:r>
          </a:p>
          <a:p>
            <a:pPr marL="228600" lvl="1" indent="0">
              <a:buNone/>
            </a:pPr>
            <a:r>
              <a:rPr lang="en-US" sz="1000" kern="1200" dirty="0" smtClean="0">
                <a:solidFill>
                  <a:schemeClr val="tx1"/>
                </a:solidFill>
                <a:effectLst/>
                <a:latin typeface="+mn-lt"/>
                <a:ea typeface="+mn-ea"/>
                <a:cs typeface="+mn-cs"/>
              </a:rPr>
              <a:t>1.</a:t>
            </a:r>
            <a:r>
              <a:rPr lang="en-US" dirty="0" smtClean="0">
                <a:effectLst/>
              </a:rPr>
              <a:t>Select </a:t>
            </a:r>
            <a:r>
              <a:rPr lang="en-US" sz="1000" b="0" i="1" u="none" strike="noStrike" kern="1200" dirty="0" smtClean="0">
                <a:solidFill>
                  <a:schemeClr val="tx1"/>
                </a:solidFill>
                <a:effectLst/>
                <a:latin typeface="+mn-lt"/>
                <a:ea typeface="+mn-ea"/>
                <a:cs typeface="+mn-cs"/>
              </a:rPr>
              <a:t>SNMP</a:t>
            </a:r>
            <a:r>
              <a:rPr lang="en-US" dirty="0" smtClean="0">
                <a:effectLst/>
              </a:rPr>
              <a:t> on the </a:t>
            </a:r>
            <a:r>
              <a:rPr lang="en-US" i="1" dirty="0" smtClean="0">
                <a:effectLst/>
              </a:rPr>
              <a:t>Recipients</a:t>
            </a:r>
            <a:r>
              <a:rPr lang="en-US" dirty="0" smtClean="0">
                <a:effectLst/>
              </a:rPr>
              <a:t> screen (</a:t>
            </a:r>
            <a:r>
              <a:rPr lang="en-US" i="1" dirty="0" smtClean="0">
                <a:effectLst/>
              </a:rPr>
              <a:t>System Properties &gt; Email Settings &gt; Configure Recipients</a:t>
            </a:r>
            <a:r>
              <a:rPr lang="en-US" dirty="0" smtClean="0">
                <a:effectLst/>
              </a:rPr>
              <a:t>). The </a:t>
            </a:r>
            <a:r>
              <a:rPr lang="en-US" sz="1000" b="0" i="1" u="none" strike="noStrike" kern="1200" dirty="0" smtClean="0">
                <a:solidFill>
                  <a:schemeClr val="tx1"/>
                </a:solidFill>
                <a:effectLst/>
                <a:latin typeface="+mn-lt"/>
                <a:ea typeface="+mn-ea"/>
                <a:cs typeface="+mn-cs"/>
              </a:rPr>
              <a:t>SNMP</a:t>
            </a:r>
            <a:r>
              <a:rPr lang="en-US" i="1" dirty="0" smtClean="0">
                <a:effectLst/>
              </a:rPr>
              <a:t> Recipients</a:t>
            </a:r>
            <a:r>
              <a:rPr lang="en-US" dirty="0" smtClean="0">
                <a:effectLst/>
              </a:rPr>
              <a:t> list appears.</a:t>
            </a:r>
          </a:p>
          <a:p>
            <a:pPr marL="228600" lvl="1" indent="0">
              <a:buNone/>
            </a:pPr>
            <a:r>
              <a:rPr lang="en-US" sz="1000" kern="1200" dirty="0" smtClean="0">
                <a:solidFill>
                  <a:schemeClr val="tx1"/>
                </a:solidFill>
                <a:effectLst/>
                <a:latin typeface="+mn-lt"/>
                <a:ea typeface="+mn-ea"/>
                <a:cs typeface="+mn-cs"/>
              </a:rPr>
              <a:t>2.</a:t>
            </a:r>
            <a:r>
              <a:rPr lang="en-US" dirty="0" smtClean="0">
                <a:effectLst/>
              </a:rPr>
              <a:t>Click the </a:t>
            </a:r>
            <a:r>
              <a:rPr lang="en-US" i="1" dirty="0" smtClean="0">
                <a:effectLst/>
              </a:rPr>
              <a:t>Add</a:t>
            </a:r>
            <a:r>
              <a:rPr lang="en-US" dirty="0" smtClean="0">
                <a:effectLst/>
              </a:rPr>
              <a:t> button. The </a:t>
            </a:r>
            <a:r>
              <a:rPr lang="en-US" i="1" dirty="0" smtClean="0">
                <a:effectLst/>
              </a:rPr>
              <a:t>Add </a:t>
            </a:r>
            <a:r>
              <a:rPr lang="en-US" sz="1000" b="0" i="1" u="none" strike="noStrike" kern="1200" dirty="0" smtClean="0">
                <a:solidFill>
                  <a:schemeClr val="tx1"/>
                </a:solidFill>
                <a:effectLst/>
                <a:latin typeface="+mn-lt"/>
                <a:ea typeface="+mn-ea"/>
                <a:cs typeface="+mn-cs"/>
              </a:rPr>
              <a:t>SNMP</a:t>
            </a:r>
            <a:r>
              <a:rPr lang="en-US" i="1" dirty="0" smtClean="0">
                <a:effectLst/>
              </a:rPr>
              <a:t> Recipient</a:t>
            </a:r>
            <a:r>
              <a:rPr lang="en-US" dirty="0" smtClean="0">
                <a:effectLst/>
              </a:rPr>
              <a:t> dialog appears.</a:t>
            </a:r>
            <a:r>
              <a:rPr lang="en-US" sz="1000" kern="1200" dirty="0" smtClean="0">
                <a:solidFill>
                  <a:schemeClr val="tx1"/>
                </a:solidFill>
                <a:effectLst/>
                <a:latin typeface="+mn-lt"/>
                <a:ea typeface="+mn-ea"/>
                <a:cs typeface="+mn-cs"/>
              </a:rPr>
              <a:t> </a:t>
            </a:r>
            <a:endParaRPr lang="en-US" dirty="0" smtClean="0">
              <a:effectLst/>
            </a:endParaRPr>
          </a:p>
          <a:p>
            <a:pPr marL="228600" lvl="1" indent="0">
              <a:buNone/>
            </a:pPr>
            <a:r>
              <a:rPr lang="en-US" sz="1000" kern="1200" dirty="0" smtClean="0">
                <a:solidFill>
                  <a:schemeClr val="tx1"/>
                </a:solidFill>
                <a:effectLst/>
                <a:latin typeface="+mn-lt"/>
                <a:ea typeface="+mn-ea"/>
                <a:cs typeface="+mn-cs"/>
              </a:rPr>
              <a:t>3.</a:t>
            </a:r>
            <a:r>
              <a:rPr lang="en-US" dirty="0" smtClean="0">
                <a:effectLst/>
              </a:rPr>
              <a:t>Enter the correct values for the following fields to direct the packet to its destination and provide information useful to system administrators using </a:t>
            </a:r>
            <a:r>
              <a:rPr lang="en-US" sz="1000" b="0" i="0" u="none" strike="noStrike" kern="1200" dirty="0" smtClean="0">
                <a:solidFill>
                  <a:schemeClr val="tx1"/>
                </a:solidFill>
                <a:effectLst/>
                <a:latin typeface="+mn-lt"/>
                <a:ea typeface="+mn-ea"/>
                <a:cs typeface="+mn-cs"/>
              </a:rPr>
              <a:t>SNMP</a:t>
            </a:r>
            <a:r>
              <a:rPr lang="en-US" dirty="0" smtClean="0">
                <a:effectLst/>
              </a:rPr>
              <a:t>:</a:t>
            </a:r>
          </a:p>
          <a:p>
            <a:pPr marL="457200" lvl="3" indent="0">
              <a:buNone/>
            </a:pPr>
            <a:r>
              <a:rPr lang="en-US" sz="1000" kern="1200" dirty="0" smtClean="0">
                <a:solidFill>
                  <a:schemeClr val="tx1"/>
                </a:solidFill>
                <a:effectLst/>
                <a:latin typeface="+mn-lt"/>
                <a:ea typeface="+mn-ea"/>
                <a:cs typeface="+mn-cs"/>
              </a:rPr>
              <a:t>• </a:t>
            </a:r>
            <a:r>
              <a:rPr lang="en-US" i="1" dirty="0" smtClean="0">
                <a:effectLst/>
              </a:rPr>
              <a:t>Host </a:t>
            </a:r>
            <a:r>
              <a:rPr lang="en-US" sz="1000" b="0" i="1" u="none" strike="noStrike" kern="1200" dirty="0" smtClean="0">
                <a:solidFill>
                  <a:schemeClr val="tx1"/>
                </a:solidFill>
                <a:effectLst/>
                <a:latin typeface="+mn-lt"/>
                <a:ea typeface="+mn-ea"/>
                <a:cs typeface="+mn-cs"/>
              </a:rPr>
              <a:t>IP</a:t>
            </a:r>
            <a:r>
              <a:rPr lang="en-US" dirty="0" smtClean="0">
                <a:effectLst/>
              </a:rPr>
              <a:t> - The </a:t>
            </a:r>
            <a:r>
              <a:rPr lang="en-US" sz="1000" b="0" i="0" u="none" strike="noStrike" kern="1200" dirty="0" smtClean="0">
                <a:solidFill>
                  <a:schemeClr val="tx1"/>
                </a:solidFill>
                <a:effectLst/>
                <a:latin typeface="+mn-lt"/>
                <a:ea typeface="+mn-ea"/>
                <a:cs typeface="+mn-cs"/>
              </a:rPr>
              <a:t>IP</a:t>
            </a:r>
            <a:r>
              <a:rPr lang="en-US" dirty="0" smtClean="0">
                <a:effectLst/>
              </a:rPr>
              <a:t> address of the machine to which the trap will be sent.</a:t>
            </a:r>
          </a:p>
          <a:p>
            <a:pPr marL="457200" lvl="3" indent="0">
              <a:buNone/>
            </a:pPr>
            <a:r>
              <a:rPr lang="en-US" sz="1000" kern="1200" dirty="0" smtClean="0">
                <a:solidFill>
                  <a:schemeClr val="tx1"/>
                </a:solidFill>
                <a:effectLst/>
                <a:latin typeface="+mn-lt"/>
                <a:ea typeface="+mn-ea"/>
                <a:cs typeface="+mn-cs"/>
              </a:rPr>
              <a:t>• </a:t>
            </a:r>
            <a:r>
              <a:rPr lang="en-US" i="1" dirty="0" smtClean="0">
                <a:effectLst/>
              </a:rPr>
              <a:t>Port</a:t>
            </a:r>
            <a:r>
              <a:rPr lang="en-US" dirty="0" smtClean="0">
                <a:effectLst/>
              </a:rPr>
              <a:t> - The port on which the </a:t>
            </a:r>
            <a:r>
              <a:rPr lang="en-US" sz="1000" b="0" i="0" u="none" strike="noStrike" kern="1200" dirty="0" smtClean="0">
                <a:solidFill>
                  <a:schemeClr val="tx1"/>
                </a:solidFill>
                <a:effectLst/>
                <a:latin typeface="+mn-lt"/>
                <a:ea typeface="+mn-ea"/>
                <a:cs typeface="+mn-cs"/>
              </a:rPr>
              <a:t>SNMP</a:t>
            </a:r>
            <a:r>
              <a:rPr lang="en-US" dirty="0" smtClean="0">
                <a:effectLst/>
              </a:rPr>
              <a:t> trap is to be received.</a:t>
            </a:r>
          </a:p>
          <a:p>
            <a:pPr marL="457200" lvl="3" indent="0">
              <a:buNone/>
            </a:pPr>
            <a:r>
              <a:rPr lang="en-US" sz="1000" kern="1200" dirty="0" smtClean="0">
                <a:solidFill>
                  <a:schemeClr val="tx1"/>
                </a:solidFill>
                <a:effectLst/>
                <a:latin typeface="+mn-lt"/>
                <a:ea typeface="+mn-ea"/>
                <a:cs typeface="+mn-cs"/>
              </a:rPr>
              <a:t>• </a:t>
            </a:r>
            <a:r>
              <a:rPr lang="en-US" i="1" dirty="0" smtClean="0">
                <a:effectLst/>
              </a:rPr>
              <a:t>Community</a:t>
            </a:r>
            <a:r>
              <a:rPr lang="en-US" dirty="0" smtClean="0">
                <a:effectLst/>
              </a:rPr>
              <a:t> - The </a:t>
            </a:r>
            <a:r>
              <a:rPr lang="en-US" sz="1000" b="0" i="0" u="none" strike="noStrike" kern="1200" dirty="0" smtClean="0">
                <a:solidFill>
                  <a:schemeClr val="tx1"/>
                </a:solidFill>
                <a:effectLst/>
                <a:latin typeface="+mn-lt"/>
                <a:ea typeface="+mn-ea"/>
                <a:cs typeface="+mn-cs"/>
              </a:rPr>
              <a:t>SNMP</a:t>
            </a:r>
            <a:r>
              <a:rPr lang="en-US" dirty="0" smtClean="0">
                <a:effectLst/>
              </a:rPr>
              <a:t> trap's community string.</a:t>
            </a:r>
          </a:p>
          <a:p>
            <a:pPr marL="457200" lvl="3" indent="0">
              <a:buNone/>
            </a:pPr>
            <a:r>
              <a:rPr lang="en-US" sz="1000" kern="1200" dirty="0" smtClean="0">
                <a:solidFill>
                  <a:schemeClr val="tx1"/>
                </a:solidFill>
                <a:effectLst/>
                <a:latin typeface="+mn-lt"/>
                <a:ea typeface="+mn-ea"/>
                <a:cs typeface="+mn-cs"/>
              </a:rPr>
              <a:t>• </a:t>
            </a:r>
            <a:r>
              <a:rPr lang="en-US" i="1" dirty="0" smtClean="0">
                <a:effectLst/>
              </a:rPr>
              <a:t>Trap Type</a:t>
            </a:r>
            <a:r>
              <a:rPr lang="en-US" dirty="0" smtClean="0">
                <a:effectLst/>
              </a:rPr>
              <a:t> - The specific trap type (the general trap type is always set to 6, Enterprise Specific).</a:t>
            </a:r>
          </a:p>
          <a:p>
            <a:pPr marL="457200" lvl="3" indent="0">
              <a:buNone/>
            </a:pPr>
            <a:r>
              <a:rPr lang="en-US" sz="1000" kern="1200" dirty="0" smtClean="0">
                <a:solidFill>
                  <a:schemeClr val="tx1"/>
                </a:solidFill>
                <a:effectLst/>
                <a:latin typeface="+mn-lt"/>
                <a:ea typeface="+mn-ea"/>
                <a:cs typeface="+mn-cs"/>
              </a:rPr>
              <a:t>• </a:t>
            </a:r>
            <a:r>
              <a:rPr lang="en-US" i="1" dirty="0" smtClean="0">
                <a:effectLst/>
              </a:rPr>
              <a:t>Enterprise </a:t>
            </a:r>
            <a:r>
              <a:rPr lang="en-US" sz="1000" b="0" i="1" u="none" strike="noStrike" kern="1200" dirty="0" smtClean="0">
                <a:solidFill>
                  <a:schemeClr val="tx1"/>
                </a:solidFill>
                <a:effectLst/>
                <a:latin typeface="+mn-lt"/>
                <a:ea typeface="+mn-ea"/>
                <a:cs typeface="+mn-cs"/>
              </a:rPr>
              <a:t>OID</a:t>
            </a:r>
            <a:r>
              <a:rPr lang="en-US" dirty="0" smtClean="0">
                <a:effectLst/>
              </a:rPr>
              <a:t> - The full enterprise </a:t>
            </a:r>
            <a:r>
              <a:rPr lang="en-US" sz="1000" b="0" i="0" u="none" strike="noStrike" kern="1200" dirty="0" smtClean="0">
                <a:solidFill>
                  <a:schemeClr val="tx1"/>
                </a:solidFill>
                <a:effectLst/>
                <a:latin typeface="+mn-lt"/>
                <a:ea typeface="+mn-ea"/>
                <a:cs typeface="+mn-cs"/>
              </a:rPr>
              <a:t>OID</a:t>
            </a:r>
            <a:r>
              <a:rPr lang="en-US" dirty="0" smtClean="0">
                <a:effectLst/>
              </a:rPr>
              <a:t> for the trap to be sent: everything in the trap's </a:t>
            </a:r>
            <a:r>
              <a:rPr lang="en-US" sz="1000" b="0" i="0" u="none" strike="noStrike" kern="1200" dirty="0" smtClean="0">
                <a:solidFill>
                  <a:schemeClr val="tx1"/>
                </a:solidFill>
                <a:effectLst/>
                <a:latin typeface="+mn-lt"/>
                <a:ea typeface="+mn-ea"/>
                <a:cs typeface="+mn-cs"/>
              </a:rPr>
              <a:t>OID</a:t>
            </a:r>
            <a:r>
              <a:rPr lang="en-US" dirty="0" smtClean="0">
                <a:effectLst/>
              </a:rPr>
              <a:t> from the first 1 to the enterprise number, including any subtrees within the enterprise.</a:t>
            </a:r>
          </a:p>
          <a:p>
            <a:pPr marL="457200" lvl="3" indent="0">
              <a:buNone/>
            </a:pPr>
            <a:r>
              <a:rPr lang="en-US" sz="1000" kern="1200" dirty="0" smtClean="0">
                <a:solidFill>
                  <a:schemeClr val="tx1"/>
                </a:solidFill>
                <a:effectLst/>
                <a:latin typeface="+mn-lt"/>
                <a:ea typeface="+mn-ea"/>
                <a:cs typeface="+mn-cs"/>
              </a:rPr>
              <a:t>• </a:t>
            </a:r>
            <a:r>
              <a:rPr lang="en-US" i="1" dirty="0" smtClean="0">
                <a:effectLst/>
              </a:rPr>
              <a:t>Verbosity</a:t>
            </a:r>
            <a:r>
              <a:rPr lang="en-US" dirty="0" smtClean="0">
                <a:effectLst/>
              </a:rPr>
              <a:t> - When </a:t>
            </a:r>
            <a:r>
              <a:rPr lang="en-US" i="1" dirty="0" smtClean="0">
                <a:effectLst/>
              </a:rPr>
              <a:t>Include Informative Data Bindings</a:t>
            </a:r>
            <a:r>
              <a:rPr lang="en-US" dirty="0" smtClean="0">
                <a:effectLst/>
              </a:rPr>
              <a:t> is selected, the trap will contain variable bindings with extra information, including the line number of the report being processed, a 'McAfee' string identifying the source of the trap, the name of the notification generating the trap, and the </a:t>
            </a:r>
            <a:r>
              <a:rPr lang="en-US" sz="1000" b="0" i="0" u="none" strike="noStrike" kern="1200" dirty="0" smtClean="0">
                <a:solidFill>
                  <a:schemeClr val="tx1"/>
                </a:solidFill>
                <a:effectLst/>
                <a:latin typeface="+mn-lt"/>
                <a:ea typeface="+mn-ea"/>
                <a:cs typeface="+mn-cs"/>
              </a:rPr>
              <a:t>ID</a:t>
            </a:r>
            <a:r>
              <a:rPr lang="en-US" dirty="0" smtClean="0">
                <a:effectLst/>
              </a:rPr>
              <a:t> of the </a:t>
            </a:r>
            <a:r>
              <a:rPr lang="en-US" sz="1000" b="0" i="0" u="none" strike="noStrike" kern="1200" dirty="0" smtClean="0">
                <a:solidFill>
                  <a:schemeClr val="tx1"/>
                </a:solidFill>
                <a:effectLst/>
                <a:latin typeface="+mn-lt"/>
                <a:ea typeface="+mn-ea"/>
                <a:cs typeface="+mn-cs"/>
              </a:rPr>
              <a:t>ESM</a:t>
            </a:r>
            <a:r>
              <a:rPr lang="en-US" dirty="0" smtClean="0">
                <a:effectLst/>
              </a:rPr>
              <a:t> sending the trap. When </a:t>
            </a:r>
            <a:r>
              <a:rPr lang="en-US" i="1" dirty="0" smtClean="0">
                <a:effectLst/>
              </a:rPr>
              <a:t>Include report data only</a:t>
            </a:r>
            <a:r>
              <a:rPr lang="en-US" dirty="0" smtClean="0">
                <a:effectLst/>
              </a:rPr>
              <a:t> is selected, these extra variable bindings are not included in the trap.</a:t>
            </a:r>
          </a:p>
          <a:p>
            <a:pPr marL="457200" lvl="3" indent="0">
              <a:buNone/>
            </a:pPr>
            <a:r>
              <a:rPr lang="en-US" sz="1000" kern="1200" dirty="0" smtClean="0">
                <a:solidFill>
                  <a:schemeClr val="tx1"/>
                </a:solidFill>
                <a:effectLst/>
                <a:latin typeface="+mn-lt"/>
                <a:ea typeface="+mn-ea"/>
                <a:cs typeface="+mn-cs"/>
              </a:rPr>
              <a:t>• </a:t>
            </a:r>
            <a:r>
              <a:rPr lang="en-US" i="1" dirty="0" smtClean="0">
                <a:effectLst/>
              </a:rPr>
              <a:t>Formatting</a:t>
            </a:r>
            <a:r>
              <a:rPr lang="en-US" dirty="0" smtClean="0">
                <a:effectLst/>
              </a:rPr>
              <a:t> - Each </a:t>
            </a:r>
            <a:r>
              <a:rPr lang="en-US" sz="1000" b="0" i="0" u="none" strike="noStrike" kern="1200" dirty="0" smtClean="0">
                <a:solidFill>
                  <a:schemeClr val="tx1"/>
                </a:solidFill>
                <a:effectLst/>
                <a:latin typeface="+mn-lt"/>
                <a:ea typeface="+mn-ea"/>
                <a:cs typeface="+mn-cs"/>
              </a:rPr>
              <a:t>SNMP</a:t>
            </a:r>
            <a:r>
              <a:rPr lang="en-US" dirty="0" smtClean="0">
                <a:effectLst/>
              </a:rPr>
              <a:t> trap generated from a report contains one line of data from that report. When you select </a:t>
            </a:r>
            <a:r>
              <a:rPr lang="en-US" i="1" dirty="0" smtClean="0">
                <a:effectLst/>
              </a:rPr>
              <a:t>Send each report line as is...</a:t>
            </a:r>
            <a:r>
              <a:rPr lang="en-US" dirty="0" smtClean="0">
                <a:effectLst/>
              </a:rPr>
              <a:t>, the data from the report line is sent as is in a single variable binding, with the data binding </a:t>
            </a:r>
            <a:r>
              <a:rPr lang="en-US" sz="1000" b="0" i="0" u="none" strike="noStrike" kern="1200" dirty="0" smtClean="0">
                <a:solidFill>
                  <a:schemeClr val="tx1"/>
                </a:solidFill>
                <a:effectLst/>
                <a:latin typeface="+mn-lt"/>
                <a:ea typeface="+mn-ea"/>
                <a:cs typeface="+mn-cs"/>
              </a:rPr>
              <a:t>OIDs</a:t>
            </a:r>
            <a:r>
              <a:rPr lang="en-US" dirty="0" smtClean="0">
                <a:effectLst/>
              </a:rPr>
              <a:t> being constructed by concatenating the Enterprise </a:t>
            </a:r>
            <a:r>
              <a:rPr lang="en-US" sz="1000" b="0" i="0" u="none" strike="noStrike" kern="1200" dirty="0" smtClean="0">
                <a:solidFill>
                  <a:schemeClr val="tx1"/>
                </a:solidFill>
                <a:effectLst/>
                <a:latin typeface="+mn-lt"/>
                <a:ea typeface="+mn-ea"/>
                <a:cs typeface="+mn-cs"/>
              </a:rPr>
              <a:t>OID</a:t>
            </a:r>
            <a:r>
              <a:rPr lang="en-US" dirty="0" smtClean="0">
                <a:effectLst/>
              </a:rPr>
              <a:t>, the specific trap type, and an auto-incrementing number beginning at 1. When </a:t>
            </a:r>
            <a:r>
              <a:rPr lang="en-US" i="1" dirty="0" smtClean="0">
                <a:effectLst/>
              </a:rPr>
              <a:t>Parse results and use these binding </a:t>
            </a:r>
            <a:r>
              <a:rPr lang="en-US" sz="1000" b="0" i="1" u="none" strike="noStrike" kern="1200" dirty="0" smtClean="0">
                <a:solidFill>
                  <a:schemeClr val="tx1"/>
                </a:solidFill>
                <a:effectLst/>
                <a:latin typeface="+mn-lt"/>
                <a:ea typeface="+mn-ea"/>
                <a:cs typeface="+mn-cs"/>
              </a:rPr>
              <a:t>OID</a:t>
            </a:r>
            <a:r>
              <a:rPr lang="en-US" i="1" dirty="0" smtClean="0">
                <a:effectLst/>
              </a:rPr>
              <a:t>s</a:t>
            </a:r>
            <a:r>
              <a:rPr lang="en-US" dirty="0" smtClean="0">
                <a:effectLst/>
              </a:rPr>
              <a:t> is selected, the report line will be parsed and each field will be sent in a separate data binding. Selecting this option allows you to specify custom data binding </a:t>
            </a:r>
            <a:r>
              <a:rPr lang="en-US" sz="1000" b="0" i="0" u="none" strike="noStrike" kern="1200" dirty="0" smtClean="0">
                <a:solidFill>
                  <a:schemeClr val="tx1"/>
                </a:solidFill>
                <a:effectLst/>
                <a:latin typeface="+mn-lt"/>
                <a:ea typeface="+mn-ea"/>
                <a:cs typeface="+mn-cs"/>
              </a:rPr>
              <a:t>OID</a:t>
            </a:r>
            <a:r>
              <a:rPr lang="en-US" dirty="0" smtClean="0">
                <a:effectLst/>
              </a:rPr>
              <a:t>s. If you do not specify enough variable </a:t>
            </a:r>
            <a:r>
              <a:rPr lang="en-US" sz="1000" b="0" i="0" u="none" strike="noStrike" kern="1200" dirty="0" smtClean="0">
                <a:solidFill>
                  <a:schemeClr val="tx1"/>
                </a:solidFill>
                <a:effectLst/>
                <a:latin typeface="+mn-lt"/>
                <a:ea typeface="+mn-ea"/>
                <a:cs typeface="+mn-cs"/>
              </a:rPr>
              <a:t>OID</a:t>
            </a:r>
            <a:r>
              <a:rPr lang="en-US" dirty="0" smtClean="0">
                <a:effectLst/>
              </a:rPr>
              <a:t>s for all the data fields in the report, the </a:t>
            </a:r>
            <a:r>
              <a:rPr lang="en-US" sz="1000" b="0" i="0" u="none" strike="noStrike" kern="1200" dirty="0" smtClean="0">
                <a:solidFill>
                  <a:schemeClr val="tx1"/>
                </a:solidFill>
                <a:effectLst/>
                <a:latin typeface="+mn-lt"/>
                <a:ea typeface="+mn-ea"/>
                <a:cs typeface="+mn-cs"/>
              </a:rPr>
              <a:t>ESMI</a:t>
            </a:r>
            <a:r>
              <a:rPr lang="en-US" dirty="0" smtClean="0">
                <a:effectLst/>
              </a:rPr>
              <a:t> will begin incrementing from the last </a:t>
            </a:r>
            <a:r>
              <a:rPr lang="en-US" sz="1000" b="0" i="0" u="none" strike="noStrike" kern="1200" dirty="0" smtClean="0">
                <a:solidFill>
                  <a:schemeClr val="tx1"/>
                </a:solidFill>
                <a:effectLst/>
                <a:latin typeface="+mn-lt"/>
                <a:ea typeface="+mn-ea"/>
                <a:cs typeface="+mn-cs"/>
              </a:rPr>
              <a:t>OID</a:t>
            </a:r>
            <a:r>
              <a:rPr lang="en-US" dirty="0" smtClean="0">
                <a:effectLst/>
              </a:rPr>
              <a:t> specified in the list</a:t>
            </a:r>
            <a:r>
              <a:rPr lang="en-US" dirty="0" smtClean="0">
                <a:effectLst/>
              </a:rPr>
              <a:t>.</a:t>
            </a:r>
          </a:p>
          <a:p>
            <a:pPr indent="-114300"/>
            <a:endParaRPr lang="en-US" dirty="0"/>
          </a:p>
          <a:p>
            <a:pPr indent="-114300"/>
            <a:r>
              <a:rPr lang="en-US" i="1" dirty="0" smtClean="0">
                <a:effectLst/>
              </a:rPr>
              <a:t>Continued on next page</a:t>
            </a:r>
            <a:endParaRPr lang="en-US" i="1" dirty="0" smtClean="0">
              <a:effectLst/>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571052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pPr marL="228600" lvl="1" indent="0">
              <a:buNone/>
            </a:pPr>
            <a:r>
              <a:rPr lang="en-US" dirty="0"/>
              <a:t>4.Once the values have been added, click </a:t>
            </a:r>
            <a:r>
              <a:rPr lang="en-US" i="1" dirty="0"/>
              <a:t>Add</a:t>
            </a:r>
            <a:r>
              <a:rPr lang="en-US" dirty="0"/>
              <a:t>. The </a:t>
            </a:r>
            <a:r>
              <a:rPr lang="en-US" i="1" dirty="0"/>
              <a:t>Binding OID</a:t>
            </a:r>
            <a:r>
              <a:rPr lang="en-US" dirty="0"/>
              <a:t> dialog will open.</a:t>
            </a:r>
          </a:p>
          <a:p>
            <a:pPr marL="228600" lvl="1" indent="0">
              <a:buNone/>
            </a:pPr>
            <a:r>
              <a:rPr lang="en-US" dirty="0"/>
              <a:t>5.Enter the binding OID value and click </a:t>
            </a:r>
            <a:r>
              <a:rPr lang="en-US" i="1" dirty="0"/>
              <a:t>OK</a:t>
            </a:r>
            <a:r>
              <a:rPr lang="en-US" dirty="0"/>
              <a:t>. The binding OID number will appear on the </a:t>
            </a:r>
            <a:r>
              <a:rPr lang="en-US" i="1" dirty="0"/>
              <a:t>Binding OID List</a:t>
            </a:r>
            <a:r>
              <a:rPr lang="en-US" dirty="0"/>
              <a:t>.</a:t>
            </a:r>
          </a:p>
          <a:p>
            <a:pPr marL="228600" lvl="1" indent="0">
              <a:buNone/>
            </a:pPr>
            <a:r>
              <a:rPr lang="en-US" dirty="0"/>
              <a:t>6.Click </a:t>
            </a:r>
            <a:r>
              <a:rPr lang="en-US" i="1" dirty="0"/>
              <a:t>OK</a:t>
            </a:r>
            <a:r>
              <a:rPr lang="en-US" dirty="0"/>
              <a:t>. The SNMP recipient will be added to the </a:t>
            </a:r>
            <a:r>
              <a:rPr lang="en-US" i="1" dirty="0"/>
              <a:t>SNMP Recipients</a:t>
            </a:r>
            <a:r>
              <a:rPr lang="en-US" dirty="0"/>
              <a:t> list.</a:t>
            </a:r>
          </a:p>
          <a:p>
            <a:endParaRPr lang="en-US" dirty="0"/>
          </a:p>
          <a:p>
            <a:r>
              <a:rPr lang="en-US" b="1" dirty="0"/>
              <a:t>Edit a SNMP Recipient</a:t>
            </a:r>
          </a:p>
          <a:p>
            <a:pPr marL="228600" lvl="1" indent="0">
              <a:buNone/>
            </a:pPr>
            <a:r>
              <a:rPr lang="en-US" dirty="0"/>
              <a:t>1.Click on the recipient you want to modify on the </a:t>
            </a:r>
            <a:r>
              <a:rPr lang="en-US" i="1" dirty="0"/>
              <a:t>Recipients &gt; SNMP Recipients</a:t>
            </a:r>
            <a:r>
              <a:rPr lang="en-US" dirty="0"/>
              <a:t> screen (</a:t>
            </a:r>
            <a:r>
              <a:rPr lang="en-US" i="1" dirty="0"/>
              <a:t>System Properties &gt; Email Settings &gt; Configure Recipients</a:t>
            </a:r>
            <a:r>
              <a:rPr lang="en-US" dirty="0"/>
              <a:t>).</a:t>
            </a:r>
          </a:p>
          <a:p>
            <a:pPr marL="228600" lvl="1" indent="0">
              <a:buNone/>
            </a:pPr>
            <a:r>
              <a:rPr lang="en-US" dirty="0"/>
              <a:t>2.Click </a:t>
            </a:r>
            <a:r>
              <a:rPr lang="en-US" i="1" dirty="0"/>
              <a:t>Edit</a:t>
            </a:r>
            <a:r>
              <a:rPr lang="en-US" dirty="0"/>
              <a:t>. The </a:t>
            </a:r>
            <a:r>
              <a:rPr lang="en-US" i="1" dirty="0"/>
              <a:t>Edit SNMP Recipient</a:t>
            </a:r>
            <a:r>
              <a:rPr lang="en-US" dirty="0"/>
              <a:t> dialog opens.</a:t>
            </a:r>
          </a:p>
          <a:p>
            <a:pPr marL="228600" lvl="1" indent="0">
              <a:buNone/>
            </a:pPr>
            <a:r>
              <a:rPr lang="en-US" dirty="0"/>
              <a:t>3.Make the necessary changes (see </a:t>
            </a:r>
            <a:r>
              <a:rPr lang="en-US" i="1" dirty="0"/>
              <a:t>Add SNMP Recipients</a:t>
            </a:r>
            <a:r>
              <a:rPr lang="en-US" dirty="0"/>
              <a:t> for details).</a:t>
            </a:r>
          </a:p>
          <a:p>
            <a:pPr marL="228600" lvl="1" indent="0">
              <a:buNone/>
            </a:pPr>
            <a:r>
              <a:rPr lang="en-US" dirty="0"/>
              <a:t>4.Click </a:t>
            </a:r>
            <a:r>
              <a:rPr lang="en-US" i="1" dirty="0"/>
              <a:t>OK</a:t>
            </a:r>
            <a:r>
              <a:rPr lang="en-US" dirty="0"/>
              <a:t> to save your changes.</a:t>
            </a:r>
          </a:p>
          <a:p>
            <a:endParaRPr lang="en-US" dirty="0"/>
          </a:p>
          <a:p>
            <a:r>
              <a:rPr lang="en-US" b="1" dirty="0"/>
              <a:t>Remove a SNMP Recipient</a:t>
            </a:r>
          </a:p>
          <a:p>
            <a:pPr marL="228600" lvl="1" indent="0">
              <a:buNone/>
            </a:pPr>
            <a:r>
              <a:rPr lang="en-US" dirty="0"/>
              <a:t>1.Click on the SNMP recipient(s) you want to remove on the </a:t>
            </a:r>
            <a:r>
              <a:rPr lang="en-US" i="1" dirty="0"/>
              <a:t>Recipients &gt; SNMP Recipients</a:t>
            </a:r>
            <a:r>
              <a:rPr lang="en-US" dirty="0"/>
              <a:t> screen (</a:t>
            </a:r>
            <a:r>
              <a:rPr lang="en-US" i="1" dirty="0"/>
              <a:t>System Properties &gt; Email Settings &gt; Configure Recipients</a:t>
            </a:r>
            <a:r>
              <a:rPr lang="en-US" dirty="0"/>
              <a:t>).</a:t>
            </a:r>
          </a:p>
          <a:p>
            <a:pPr marL="228600" lvl="1" indent="0">
              <a:buNone/>
            </a:pPr>
            <a:r>
              <a:rPr lang="en-US" dirty="0"/>
              <a:t>2.Click on </a:t>
            </a:r>
            <a:r>
              <a:rPr lang="en-US" i="1" dirty="0"/>
              <a:t>Remove</a:t>
            </a:r>
            <a:r>
              <a:rPr lang="en-US" dirty="0"/>
              <a:t>. A dialog will appear requesting confirmation.</a:t>
            </a:r>
          </a:p>
          <a:p>
            <a:pPr marL="228600" lvl="1" indent="0">
              <a:buNone/>
            </a:pPr>
            <a:r>
              <a:rPr lang="en-US" dirty="0"/>
              <a:t>3.Click </a:t>
            </a:r>
            <a:r>
              <a:rPr lang="en-US" i="1" dirty="0"/>
              <a:t>Yes</a:t>
            </a:r>
            <a:r>
              <a:rPr lang="en-US" dirty="0"/>
              <a:t> to proceed with the removal or </a:t>
            </a:r>
            <a:r>
              <a:rPr lang="en-US" i="1" dirty="0"/>
              <a:t>No</a:t>
            </a:r>
            <a:r>
              <a:rPr lang="en-US" dirty="0"/>
              <a:t> to cancel the removal.</a:t>
            </a:r>
          </a:p>
          <a:p>
            <a:r>
              <a:rPr lang="en-US" dirty="0"/>
              <a:t> </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00025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Add a Syslog Recipient</a:t>
            </a:r>
          </a:p>
          <a:p>
            <a:pPr marL="228600" lvl="1" indent="0">
              <a:buNone/>
            </a:pPr>
            <a:r>
              <a:rPr lang="en-US" sz="1000" kern="1200" dirty="0" smtClean="0">
                <a:solidFill>
                  <a:schemeClr val="tx1"/>
                </a:solidFill>
                <a:effectLst/>
                <a:latin typeface="+mn-lt"/>
                <a:ea typeface="+mn-ea"/>
                <a:cs typeface="+mn-cs"/>
              </a:rPr>
              <a:t>1.</a:t>
            </a:r>
            <a:r>
              <a:rPr lang="en-US" dirty="0" smtClean="0">
                <a:effectLst/>
              </a:rPr>
              <a:t>Click the </a:t>
            </a:r>
            <a:r>
              <a:rPr lang="en-US" i="1" dirty="0" smtClean="0">
                <a:effectLst/>
              </a:rPr>
              <a:t>Syslog</a:t>
            </a:r>
            <a:r>
              <a:rPr lang="en-US" dirty="0" smtClean="0">
                <a:effectLst/>
              </a:rPr>
              <a:t> option on the </a:t>
            </a:r>
            <a:r>
              <a:rPr lang="en-US" i="1" dirty="0" smtClean="0">
                <a:effectLst/>
              </a:rPr>
              <a:t>Recipients</a:t>
            </a:r>
            <a:r>
              <a:rPr lang="en-US" dirty="0" smtClean="0">
                <a:effectLst/>
              </a:rPr>
              <a:t> screen(</a:t>
            </a:r>
            <a:r>
              <a:rPr lang="en-US" i="1" dirty="0" smtClean="0">
                <a:effectLst/>
              </a:rPr>
              <a:t>System Properties &gt; Email Settings &gt; Configure Recipients</a:t>
            </a:r>
            <a:r>
              <a:rPr lang="en-US" dirty="0" smtClean="0">
                <a:effectLst/>
              </a:rPr>
              <a:t>). The list of </a:t>
            </a:r>
            <a:r>
              <a:rPr lang="en-US" i="1" dirty="0" smtClean="0">
                <a:effectLst/>
              </a:rPr>
              <a:t>Syslog Recipients</a:t>
            </a:r>
            <a:r>
              <a:rPr lang="en-US" dirty="0" smtClean="0">
                <a:effectLst/>
              </a:rPr>
              <a:t> will appear.</a:t>
            </a:r>
          </a:p>
          <a:p>
            <a:pPr marL="228600" lvl="1" indent="0">
              <a:buNone/>
            </a:pPr>
            <a:r>
              <a:rPr lang="en-US" sz="1000" kern="1200" dirty="0" smtClean="0">
                <a:solidFill>
                  <a:schemeClr val="tx1"/>
                </a:solidFill>
                <a:effectLst/>
                <a:latin typeface="+mn-lt"/>
                <a:ea typeface="+mn-ea"/>
                <a:cs typeface="+mn-cs"/>
              </a:rPr>
              <a:t>2.</a:t>
            </a:r>
            <a:r>
              <a:rPr lang="en-US" dirty="0" smtClean="0">
                <a:effectLst/>
              </a:rPr>
              <a:t>Click on the </a:t>
            </a:r>
            <a:r>
              <a:rPr lang="en-US" i="1" dirty="0" smtClean="0">
                <a:effectLst/>
              </a:rPr>
              <a:t>Add</a:t>
            </a:r>
            <a:r>
              <a:rPr lang="en-US" dirty="0" smtClean="0">
                <a:effectLst/>
              </a:rPr>
              <a:t> or </a:t>
            </a:r>
            <a:r>
              <a:rPr lang="en-US" i="1" dirty="0" smtClean="0">
                <a:effectLst/>
              </a:rPr>
              <a:t>Edit</a:t>
            </a:r>
            <a:r>
              <a:rPr lang="en-US" dirty="0" smtClean="0">
                <a:effectLst/>
              </a:rPr>
              <a:t> button. The </a:t>
            </a:r>
            <a:r>
              <a:rPr lang="en-US" i="1" dirty="0" smtClean="0">
                <a:effectLst/>
              </a:rPr>
              <a:t>Add Syslog Recipient</a:t>
            </a:r>
            <a:r>
              <a:rPr lang="en-US" dirty="0" smtClean="0">
                <a:effectLst/>
              </a:rPr>
              <a:t> or </a:t>
            </a:r>
            <a:r>
              <a:rPr lang="en-US" i="1" dirty="0" smtClean="0">
                <a:effectLst/>
              </a:rPr>
              <a:t>Edit Syslog Recipient</a:t>
            </a:r>
            <a:r>
              <a:rPr lang="en-US" dirty="0" smtClean="0">
                <a:effectLst/>
              </a:rPr>
              <a:t> dialog appears.</a:t>
            </a:r>
          </a:p>
          <a:p>
            <a:pPr marL="228600" lvl="1" indent="0">
              <a:buNone/>
            </a:pPr>
            <a:r>
              <a:rPr lang="en-US" sz="1000" kern="1200" dirty="0" smtClean="0">
                <a:solidFill>
                  <a:schemeClr val="tx1"/>
                </a:solidFill>
                <a:effectLst/>
                <a:latin typeface="+mn-lt"/>
                <a:ea typeface="+mn-ea"/>
                <a:cs typeface="+mn-cs"/>
              </a:rPr>
              <a:t>3.</a:t>
            </a:r>
            <a:r>
              <a:rPr lang="en-US" dirty="0" smtClean="0">
                <a:effectLst/>
              </a:rPr>
              <a:t>Enter or modify the recipient’s host </a:t>
            </a:r>
            <a:r>
              <a:rPr lang="en-US" sz="1000" b="0" i="0" u="none" strike="noStrike" kern="1200" dirty="0" smtClean="0">
                <a:solidFill>
                  <a:schemeClr val="tx1"/>
                </a:solidFill>
                <a:effectLst/>
                <a:latin typeface="+mn-lt"/>
                <a:ea typeface="+mn-ea"/>
                <a:cs typeface="+mn-cs"/>
              </a:rPr>
              <a:t>IP</a:t>
            </a:r>
            <a:r>
              <a:rPr lang="en-US" dirty="0" smtClean="0">
                <a:effectLst/>
              </a:rPr>
              <a:t> and the port.</a:t>
            </a:r>
          </a:p>
          <a:p>
            <a:pPr marL="228600" lvl="1" indent="0">
              <a:buNone/>
            </a:pPr>
            <a:r>
              <a:rPr lang="en-US" sz="1000" kern="1200" dirty="0" smtClean="0">
                <a:solidFill>
                  <a:schemeClr val="tx1"/>
                </a:solidFill>
                <a:effectLst/>
                <a:latin typeface="+mn-lt"/>
                <a:ea typeface="+mn-ea"/>
                <a:cs typeface="+mn-cs"/>
              </a:rPr>
              <a:t>4.</a:t>
            </a:r>
            <a:r>
              <a:rPr lang="en-US" dirty="0" smtClean="0">
                <a:effectLst/>
              </a:rPr>
              <a:t>Specify or modify the facility and the severity by clicking on the down arrows.</a:t>
            </a:r>
          </a:p>
          <a:p>
            <a:pPr marL="228600" lvl="1" indent="0">
              <a:buNone/>
            </a:pPr>
            <a:r>
              <a:rPr lang="en-US" sz="1000" kern="1200" dirty="0" smtClean="0">
                <a:solidFill>
                  <a:schemeClr val="tx1"/>
                </a:solidFill>
                <a:effectLst/>
                <a:latin typeface="+mn-lt"/>
                <a:ea typeface="+mn-ea"/>
                <a:cs typeface="+mn-cs"/>
              </a:rPr>
              <a:t>5.</a:t>
            </a:r>
            <a:r>
              <a:rPr lang="en-US" dirty="0" smtClean="0">
                <a:effectLst/>
              </a:rPr>
              <a:t>Click </a:t>
            </a:r>
            <a:r>
              <a:rPr lang="en-US" i="1" dirty="0" smtClean="0">
                <a:effectLst/>
              </a:rPr>
              <a:t>OK</a:t>
            </a:r>
            <a:r>
              <a:rPr lang="en-US" dirty="0" smtClean="0">
                <a:effectLst/>
              </a:rPr>
              <a:t> to add the information to the </a:t>
            </a:r>
            <a:r>
              <a:rPr lang="en-US" i="1" dirty="0" smtClean="0">
                <a:effectLst/>
              </a:rPr>
              <a:t>Syslog Recipient List</a:t>
            </a:r>
            <a:r>
              <a:rPr lang="en-US" dirty="0" smtClean="0">
                <a:effectLst/>
              </a:rPr>
              <a:t>.</a:t>
            </a:r>
          </a:p>
          <a:p>
            <a:pPr marL="228600" lvl="1" indent="0">
              <a:buNone/>
            </a:pPr>
            <a:endParaRPr lang="en-US" dirty="0" smtClean="0">
              <a:effectLst/>
            </a:endParaRPr>
          </a:p>
          <a:p>
            <a:r>
              <a:rPr lang="en-US" b="1" dirty="0" smtClean="0"/>
              <a:t>To remove a syslog recipient, complete the following.</a:t>
            </a:r>
          </a:p>
          <a:p>
            <a:pPr marL="228600" lvl="1" indent="0">
              <a:buNone/>
            </a:pPr>
            <a:r>
              <a:rPr lang="en-US" sz="1000" kern="1200" dirty="0" smtClean="0">
                <a:solidFill>
                  <a:schemeClr val="tx1"/>
                </a:solidFill>
                <a:effectLst/>
                <a:latin typeface="+mn-lt"/>
                <a:ea typeface="+mn-ea"/>
                <a:cs typeface="+mn-cs"/>
              </a:rPr>
              <a:t>1.</a:t>
            </a:r>
            <a:r>
              <a:rPr lang="en-US" dirty="0" smtClean="0">
                <a:effectLst/>
              </a:rPr>
              <a:t>Click on the syslog recipient(s) you wish to remove.</a:t>
            </a:r>
          </a:p>
          <a:p>
            <a:pPr marL="228600" lvl="1" indent="0">
              <a:buNone/>
            </a:pPr>
            <a:r>
              <a:rPr lang="en-US" sz="1000" kern="1200" dirty="0" smtClean="0">
                <a:solidFill>
                  <a:schemeClr val="tx1"/>
                </a:solidFill>
                <a:effectLst/>
                <a:latin typeface="+mn-lt"/>
                <a:ea typeface="+mn-ea"/>
                <a:cs typeface="+mn-cs"/>
              </a:rPr>
              <a:t>2.</a:t>
            </a:r>
            <a:r>
              <a:rPr lang="en-US" dirty="0" smtClean="0">
                <a:effectLst/>
              </a:rPr>
              <a:t>Click on the </a:t>
            </a:r>
            <a:r>
              <a:rPr lang="en-US" i="1" dirty="0" smtClean="0">
                <a:effectLst/>
              </a:rPr>
              <a:t>Remove</a:t>
            </a:r>
            <a:r>
              <a:rPr lang="en-US" dirty="0" smtClean="0">
                <a:effectLst/>
              </a:rPr>
              <a:t> button. The </a:t>
            </a:r>
            <a:r>
              <a:rPr lang="en-US" i="1" dirty="0" smtClean="0">
                <a:effectLst/>
              </a:rPr>
              <a:t>Remove Syslog Recipient</a:t>
            </a:r>
            <a:r>
              <a:rPr lang="en-US" dirty="0" smtClean="0">
                <a:effectLst/>
              </a:rPr>
              <a:t> dialog will appear requesting confirmation.</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a:t>
            </a:r>
            <a:r>
              <a:rPr lang="en-US" i="1" dirty="0" smtClean="0">
                <a:effectLst/>
              </a:rPr>
              <a:t>Yes</a:t>
            </a:r>
            <a:r>
              <a:rPr lang="en-US" dirty="0" smtClean="0">
                <a:effectLst/>
              </a:rPr>
              <a:t> to proceed with the removal or </a:t>
            </a:r>
            <a:r>
              <a:rPr lang="en-US" i="1" dirty="0" smtClean="0">
                <a:effectLst/>
              </a:rPr>
              <a:t>No</a:t>
            </a:r>
            <a:r>
              <a:rPr lang="en-US" dirty="0" smtClean="0">
                <a:effectLst/>
              </a:rPr>
              <a:t> to cancel the removal.</a:t>
            </a:r>
          </a:p>
          <a:p>
            <a:pPr marL="228600" lvl="1" indent="0">
              <a:buNone/>
            </a:pPr>
            <a:r>
              <a:rPr lang="en-US" sz="1000" kern="1200" dirty="0" smtClean="0">
                <a:solidFill>
                  <a:schemeClr val="tx1"/>
                </a:solidFill>
                <a:effectLst/>
                <a:latin typeface="+mn-lt"/>
                <a:ea typeface="+mn-ea"/>
                <a:cs typeface="+mn-cs"/>
              </a:rPr>
              <a:t> </a:t>
            </a:r>
            <a:endParaRPr lang="en-US" dirty="0" smtClean="0"/>
          </a:p>
          <a:p>
            <a:pPr marL="228600" lvl="1" indent="0">
              <a:buNone/>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37886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View Report Files</a:t>
            </a:r>
          </a:p>
          <a:p>
            <a:r>
              <a:rPr lang="en-US" b="0" dirty="0" smtClean="0"/>
              <a:t>The Files feature on the Reports screen allows you to view a list of the report files that have been generated on the system and download, upload, or remove them. To use this feature, do the following:</a:t>
            </a:r>
          </a:p>
          <a:p>
            <a:pPr marL="571500" lvl="1" indent="-228600">
              <a:buFont typeface="+mj-lt"/>
              <a:buAutoNum type="arabicPeriod"/>
            </a:pPr>
            <a:r>
              <a:rPr lang="en-US" b="0" dirty="0" smtClean="0"/>
              <a:t>Access the report File List screen (System Properties &gt; Reports &gt; Files).</a:t>
            </a:r>
          </a:p>
          <a:p>
            <a:pPr marL="571500" lvl="1" indent="-228600">
              <a:buFont typeface="+mj-lt"/>
              <a:buAutoNum type="arabicPeriod"/>
            </a:pPr>
            <a:r>
              <a:rPr lang="en-US" b="0" dirty="0" smtClean="0"/>
              <a:t>Select one or more of the report file(s) on the list.</a:t>
            </a:r>
            <a:br>
              <a:rPr lang="en-US" b="0" dirty="0" smtClean="0"/>
            </a:br>
            <a:r>
              <a:rPr lang="en-US" b="0" dirty="0" smtClean="0"/>
              <a:t>You can click on the column headers to sort through the queue.</a:t>
            </a:r>
          </a:p>
          <a:p>
            <a:pPr marL="571500" lvl="1" indent="-228600">
              <a:buFont typeface="+mj-lt"/>
              <a:buAutoNum type="arabicPeriod"/>
            </a:pPr>
            <a:r>
              <a:rPr lang="en-US" b="0" dirty="0" smtClean="0"/>
              <a:t>Perform the desired actions:</a:t>
            </a:r>
          </a:p>
          <a:p>
            <a:pPr marL="685800" lvl="2" indent="-228600">
              <a:buFont typeface="+mj-lt"/>
              <a:buAutoNum type="alphaLcParenR"/>
            </a:pPr>
            <a:r>
              <a:rPr lang="en-US" b="0" dirty="0" smtClean="0"/>
              <a:t>Click on the Download button to save the selected file(s) to another location. You can then view the file(s).</a:t>
            </a:r>
          </a:p>
          <a:p>
            <a:pPr marL="685800" lvl="2" indent="-228600">
              <a:buFont typeface="+mj-lt"/>
              <a:buAutoNum type="alphaLcParenR"/>
            </a:pPr>
            <a:r>
              <a:rPr lang="en-US" b="0" dirty="0" smtClean="0"/>
              <a:t>Click on the Upload button to add a report file to the list. This could be useful if you downloaded a file, removed it from the system, and then realized that you wanted to keep it on the list of reports.</a:t>
            </a:r>
          </a:p>
          <a:p>
            <a:pPr marL="685800" lvl="2" indent="-228600">
              <a:buFont typeface="+mj-lt"/>
              <a:buAutoNum type="alphaLcParenR"/>
            </a:pPr>
            <a:r>
              <a:rPr lang="en-US" b="0" dirty="0" smtClean="0"/>
              <a:t>Click on the Remove button to delete the selected report file(s) from the system. Keep in mind that once a file is deleted it cannot be restored unless it was downloaded to a separate location previously.</a:t>
            </a:r>
          </a:p>
          <a:p>
            <a:pPr marL="685800" lvl="2" indent="-228600">
              <a:buFont typeface="+mj-lt"/>
              <a:buAutoNum type="alphaLcParenR"/>
            </a:pPr>
            <a:r>
              <a:rPr lang="en-US" b="0" dirty="0" smtClean="0"/>
              <a:t>Click on the Refresh button to refresh the list of reports.</a:t>
            </a:r>
          </a:p>
          <a:p>
            <a:pPr marL="571500" lvl="1" indent="-228600">
              <a:buFont typeface="+mj-lt"/>
              <a:buAutoNum type="arabicPeriod"/>
            </a:pPr>
            <a:r>
              <a:rPr lang="en-US" b="0" dirty="0" smtClean="0"/>
              <a:t>Click Close to return to the Reports screen.</a:t>
            </a:r>
          </a:p>
          <a:p>
            <a:pPr marL="228600" lvl="1" indent="0">
              <a:buNone/>
            </a:pPr>
            <a:r>
              <a:rPr lang="en-US" sz="1000" kern="1200" dirty="0" smtClean="0">
                <a:solidFill>
                  <a:schemeClr val="tx1"/>
                </a:solidFill>
                <a:effectLst/>
                <a:latin typeface="+mn-lt"/>
                <a:ea typeface="+mn-ea"/>
                <a:cs typeface="+mn-cs"/>
              </a:rPr>
              <a:t> </a:t>
            </a:r>
            <a:endParaRPr lang="en-US" dirty="0" smtClean="0"/>
          </a:p>
          <a:p>
            <a:pPr marL="228600" lvl="1" indent="0">
              <a:buNone/>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3788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HTML, PDF, and CSV</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842658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False – The default time zone is the time zone configured in the ESM as your time zone.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85944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False</a:t>
            </a:r>
            <a:r>
              <a:rPr lang="en-US" baseline="0" dirty="0" smtClean="0"/>
              <a:t> – Reports can be sent to any valid email address.</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897192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48301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1436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Compliance reports included out of the box are listed above. Each compliance regulation</a:t>
            </a:r>
            <a:r>
              <a:rPr lang="en-US" baseline="0" dirty="0" smtClean="0"/>
              <a:t> has multiple reports associated with them.</a:t>
            </a:r>
          </a:p>
          <a:p>
            <a:endParaRPr lang="en-US" baseline="0" dirty="0" smtClean="0"/>
          </a:p>
          <a:p>
            <a:r>
              <a:rPr lang="en-US" baseline="0" dirty="0" smtClean="0"/>
              <a:t>Other included reports </a:t>
            </a:r>
            <a:r>
              <a:rPr lang="en-US" baseline="0" dirty="0" smtClean="0"/>
              <a:t>have executive </a:t>
            </a:r>
            <a:r>
              <a:rPr lang="en-US" baseline="0" dirty="0" smtClean="0"/>
              <a:t>level summary reports. McAfee ESMI is set up so you can add the reports you need such as compliance reports; or create your own reports using the report write interface. </a:t>
            </a:r>
          </a:p>
          <a:p>
            <a:endParaRPr lang="en-US" baseline="0" dirty="0" smtClean="0"/>
          </a:p>
          <a:p>
            <a:r>
              <a:rPr lang="en-US" baseline="0" dirty="0" smtClean="0"/>
              <a:t>You can run the reports manually, or use conditions such as the time of day, or deviation from a baseline to trigger reports automatically as well.</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59182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access reports, click on the report</a:t>
            </a:r>
            <a:r>
              <a:rPr lang="en-US" baseline="0" dirty="0" smtClean="0"/>
              <a:t> icon on the quick links bar in the upper right. The reporting window will appear. The reports table shows the reports you have added to your system. </a:t>
            </a:r>
          </a:p>
          <a:p>
            <a:endParaRPr lang="en-US" baseline="0" dirty="0" smtClean="0"/>
          </a:p>
          <a:p>
            <a:endParaRPr lang="en-US" sz="10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4143587" y="9119474"/>
            <a:ext cx="3169920" cy="480060"/>
          </a:xfrm>
          <a:prstGeom prst="rect">
            <a:avLst/>
          </a:prstGeom>
        </p:spPr>
        <p:txBody>
          <a:bodyPr lIns="96661" tIns="48331" rIns="96661" bIns="48331"/>
          <a:lstStyle/>
          <a:p>
            <a:pPr>
              <a:defRPr/>
            </a:pPr>
            <a:fld id="{3EA8E854-376B-4AE5-8326-07F43CC55603}" type="slidenum">
              <a:rPr lang="en-US" smtClean="0"/>
              <a:pPr>
                <a:defRPr/>
              </a:pPr>
              <a:t>6</a:t>
            </a:fld>
            <a:endParaRPr lang="en-US" dirty="0"/>
          </a:p>
        </p:txBody>
      </p:sp>
    </p:spTree>
    <p:extLst>
      <p:ext uri="{BB962C8B-B14F-4D97-AF65-F5344CB8AC3E}">
        <p14:creationId xmlns:p14="http://schemas.microsoft.com/office/powerpoint/2010/main" val="17469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a:buNone/>
            </a:pPr>
            <a:r>
              <a:rPr lang="en-US" b="1" baseline="0" dirty="0" smtClean="0"/>
              <a:t>Add</a:t>
            </a:r>
            <a:r>
              <a:rPr lang="en-US" baseline="0" dirty="0" smtClean="0"/>
              <a:t> – This button allows you add pre-configured or custom reports to your report list.</a:t>
            </a:r>
          </a:p>
          <a:p>
            <a:pPr marL="0" indent="0">
              <a:buNone/>
            </a:pPr>
            <a:r>
              <a:rPr lang="en-US" b="1" baseline="0" dirty="0" smtClean="0"/>
              <a:t>Edit</a:t>
            </a:r>
            <a:r>
              <a:rPr lang="en-US" baseline="0" dirty="0" smtClean="0"/>
              <a:t> – Allows you to edit an existing report.</a:t>
            </a:r>
          </a:p>
          <a:p>
            <a:pPr marL="0" indent="0">
              <a:buNone/>
            </a:pPr>
            <a:r>
              <a:rPr lang="en-US" b="1" baseline="0" dirty="0" smtClean="0"/>
              <a:t>Remove</a:t>
            </a:r>
            <a:r>
              <a:rPr lang="en-US" baseline="0" dirty="0" smtClean="0"/>
              <a:t> – Removes an existing report.</a:t>
            </a:r>
          </a:p>
          <a:p>
            <a:pPr marL="0" indent="0">
              <a:buNone/>
            </a:pPr>
            <a:r>
              <a:rPr lang="en-US" b="1" baseline="0" dirty="0" smtClean="0"/>
              <a:t>Run</a:t>
            </a:r>
            <a:r>
              <a:rPr lang="en-US" baseline="0" dirty="0" smtClean="0"/>
              <a:t> </a:t>
            </a:r>
            <a:r>
              <a:rPr lang="en-US" b="1" baseline="0" dirty="0" smtClean="0"/>
              <a:t>Now</a:t>
            </a:r>
            <a:r>
              <a:rPr lang="en-US" baseline="0" dirty="0" smtClean="0"/>
              <a:t> – runs the highlighted report now, regardless of the conditions set to run the report.</a:t>
            </a:r>
          </a:p>
          <a:p>
            <a:pPr marL="0" indent="0">
              <a:buNone/>
            </a:pPr>
            <a:r>
              <a:rPr lang="en-US" b="1" baseline="0" dirty="0" smtClean="0"/>
              <a:t>Conditions</a:t>
            </a:r>
            <a:r>
              <a:rPr lang="en-US" baseline="0" dirty="0" smtClean="0"/>
              <a:t> – Modify or add any conditions used to generate reports.</a:t>
            </a:r>
          </a:p>
          <a:p>
            <a:pPr marL="0" indent="0">
              <a:buNone/>
            </a:pPr>
            <a:r>
              <a:rPr lang="en-US" b="1" baseline="0" dirty="0" smtClean="0"/>
              <a:t>Recipients</a:t>
            </a:r>
            <a:r>
              <a:rPr lang="en-US" baseline="0" dirty="0" smtClean="0"/>
              <a:t> – Manage the email recipient list.</a:t>
            </a:r>
          </a:p>
          <a:p>
            <a:pPr marL="0" indent="0">
              <a:buNone/>
            </a:pPr>
            <a:r>
              <a:rPr lang="en-US" b="1" baseline="0" dirty="0" smtClean="0"/>
              <a:t>Settings</a:t>
            </a:r>
            <a:r>
              <a:rPr lang="en-US" baseline="0" dirty="0" smtClean="0"/>
              <a:t> – Manages the notification settings (email server settings). The check box under ‘Run Now’ must be selected in order to add these settings.</a:t>
            </a:r>
          </a:p>
          <a:p>
            <a:pPr marL="0" indent="0">
              <a:buNone/>
            </a:pPr>
            <a:r>
              <a:rPr lang="en-US" b="1" baseline="0" dirty="0" smtClean="0"/>
              <a:t>View</a:t>
            </a:r>
            <a:r>
              <a:rPr lang="en-US" baseline="0" dirty="0" smtClean="0"/>
              <a:t> – Shows currently running reports, reports are queued and ran in groups. From this window you can see the reports which are running and cancel them if necessary.</a:t>
            </a:r>
          </a:p>
          <a:p>
            <a:pPr marL="0" indent="0">
              <a:buNone/>
            </a:pPr>
            <a:r>
              <a:rPr lang="en-US" b="1" baseline="0" dirty="0" smtClean="0"/>
              <a:t>Files</a:t>
            </a:r>
            <a:r>
              <a:rPr lang="en-US" baseline="0" dirty="0" smtClean="0"/>
              <a:t> – Shows any reports generated that are saved to the ESM with options to manage and download the reports.</a:t>
            </a:r>
          </a:p>
          <a:p>
            <a:endParaRPr lang="en-US" sz="10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4143587" y="9119474"/>
            <a:ext cx="3169920" cy="480060"/>
          </a:xfrm>
          <a:prstGeom prst="rect">
            <a:avLst/>
          </a:prstGeom>
        </p:spPr>
        <p:txBody>
          <a:bodyPr lIns="96661" tIns="48331" rIns="96661" bIns="48331"/>
          <a:lstStyle/>
          <a:p>
            <a:pPr>
              <a:defRPr/>
            </a:pPr>
            <a:fld id="{3EA8E854-376B-4AE5-8326-07F43CC55603}" type="slidenum">
              <a:rPr lang="en-US" smtClean="0"/>
              <a:pPr>
                <a:defRPr/>
              </a:pPr>
              <a:t>7</a:t>
            </a:fld>
            <a:endParaRPr lang="en-US" dirty="0"/>
          </a:p>
        </p:txBody>
      </p:sp>
    </p:spTree>
    <p:extLst>
      <p:ext uri="{BB962C8B-B14F-4D97-AF65-F5344CB8AC3E}">
        <p14:creationId xmlns:p14="http://schemas.microsoft.com/office/powerpoint/2010/main" val="174693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4325" indent="-224325">
              <a:buFont typeface="+mj-lt"/>
              <a:buAutoNum type="arabicPeriod"/>
            </a:pPr>
            <a:r>
              <a:rPr lang="en-US" dirty="0" smtClean="0">
                <a:latin typeface="Arial" charset="0"/>
              </a:rPr>
              <a:t>In order to add a report, select the add button and the report writer (as above) displays.</a:t>
            </a:r>
          </a:p>
          <a:p>
            <a:pPr marL="224325" indent="-224325">
              <a:buFont typeface="+mj-lt"/>
              <a:buAutoNum type="arabicPeriod"/>
            </a:pPr>
            <a:r>
              <a:rPr lang="en-US" dirty="0" smtClean="0">
                <a:latin typeface="Arial" charset="0"/>
              </a:rPr>
              <a:t>Enter a name for the new report and a description of the information it will contain.</a:t>
            </a:r>
          </a:p>
          <a:p>
            <a:pPr marL="224325" indent="-224325">
              <a:buFont typeface="+mj-lt"/>
              <a:buAutoNum type="arabicPeriod"/>
            </a:pPr>
            <a:r>
              <a:rPr lang="en-US" dirty="0" smtClean="0">
                <a:latin typeface="Arial" charset="0"/>
              </a:rPr>
              <a:t>In the Condition field, select when you want this report to run from the list of options on the drop-down list. If you want to add a condition to the list of options, click on Edit conditions.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484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latin typeface="Arial" charset="0"/>
              </a:rPr>
              <a:t>4. Select the format in which you want the report sent or saved.</a:t>
            </a:r>
          </a:p>
          <a:p>
            <a:pPr marL="5143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latin typeface="Arial" charset="0"/>
              </a:rPr>
              <a:t>If you are designing a new report, your options are PDF or HTML. </a:t>
            </a:r>
          </a:p>
          <a:p>
            <a:pPr marL="5143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latin typeface="Arial" charset="0"/>
              </a:rPr>
              <a:t>If you want to generate a PDF report based on a view, select View PDF. </a:t>
            </a:r>
            <a:endParaRPr lang="en-US" dirty="0" smtClean="0">
              <a:latin typeface="Arial" charset="0"/>
            </a:endParaRPr>
          </a:p>
          <a:p>
            <a:pPr marL="5143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latin typeface="Arial" charset="0"/>
              </a:rPr>
              <a:t>Query </a:t>
            </a:r>
            <a:r>
              <a:rPr lang="en-US" dirty="0" smtClean="0">
                <a:latin typeface="Arial" charset="0"/>
              </a:rPr>
              <a:t>CSV will generate a CSV file of the results of the query(ies) you select in section 5.</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latin typeface="Arial" charset="0"/>
              </a:rPr>
              <a:t>5.  Select how you would like the report delivered. You have two options: (a) send it to users or groups and/or (b) save it to the ESM.</a:t>
            </a:r>
          </a:p>
          <a:p>
            <a:pPr marL="5143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latin typeface="Arial" charset="0"/>
              </a:rPr>
              <a:t>Email sent to users or groups - If you select this option, the Add recipient link will activate. Click on it to open the Recipients dialog and select the users or groups to whom the report will be sent. </a:t>
            </a:r>
          </a:p>
          <a:p>
            <a:pPr marL="5143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latin typeface="Arial" charset="0"/>
              </a:rPr>
              <a:t>File saved to the ESM - When you select this option, the Prefix field will activate, showing </a:t>
            </a:r>
            <a:r>
              <a:rPr lang="en-US" dirty="0" smtClean="0">
                <a:latin typeface="Arial" charset="0"/>
              </a:rPr>
              <a:t>Report</a:t>
            </a:r>
            <a:r>
              <a:rPr lang="en-US" baseline="0" dirty="0" smtClean="0">
                <a:latin typeface="Arial" charset="0"/>
              </a:rPr>
              <a:t> </a:t>
            </a:r>
            <a:r>
              <a:rPr lang="en-US" dirty="0" smtClean="0">
                <a:latin typeface="Arial" charset="0"/>
              </a:rPr>
              <a:t>Log </a:t>
            </a:r>
            <a:r>
              <a:rPr lang="en-US" dirty="0" smtClean="0">
                <a:latin typeface="Arial" charset="0"/>
              </a:rPr>
              <a:t>as the default prefix for the name of the file that will be generated and saved on the ESM. Change the prefix, if desired. The file name will include the prefix along with the date and time that the report is generated.</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484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Reporting</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pic>
        <p:nvPicPr>
          <p:cNvPr id="5" name="Picture 2" descr="C:\Users\dlink\AppData\Local\Temp\SNAGHTML396d82.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Reporting</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Reporting</a:t>
            </a:r>
            <a:endParaRPr lang="en-US" dirty="0"/>
          </a:p>
        </p:txBody>
      </p:sp>
    </p:spTree>
    <p:extLst>
      <p:ext uri="{BB962C8B-B14F-4D97-AF65-F5344CB8AC3E}">
        <p14:creationId xmlns:p14="http://schemas.microsoft.com/office/powerpoint/2010/main" val="262017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Reporting</a:t>
            </a:r>
            <a:endParaRPr lang="en-US" dirty="0"/>
          </a:p>
        </p:txBody>
      </p:sp>
    </p:spTree>
    <p:extLst>
      <p:ext uri="{BB962C8B-B14F-4D97-AF65-F5344CB8AC3E}">
        <p14:creationId xmlns:p14="http://schemas.microsoft.com/office/powerpoint/2010/main" val="230390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Reporting</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10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3" r:id="rId13"/>
    <p:sldLayoutId id="2147483724" r:id="rId14"/>
    <p:sldLayoutId id="2147483725"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Reporting</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10</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Report – Section 5</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6" name="TextBox 5"/>
          <p:cNvSpPr txBox="1"/>
          <p:nvPr/>
        </p:nvSpPr>
        <p:spPr>
          <a:xfrm>
            <a:off x="5486400" y="860821"/>
            <a:ext cx="3581400" cy="5539979"/>
          </a:xfrm>
          <a:prstGeom prst="rect">
            <a:avLst/>
          </a:prstGeom>
          <a:noFill/>
        </p:spPr>
        <p:txBody>
          <a:bodyPr wrap="square" rtlCol="0">
            <a:spAutoFit/>
          </a:bodyPr>
          <a:lstStyle/>
          <a:p>
            <a:pPr>
              <a:spcAft>
                <a:spcPts val="1800"/>
              </a:spcAft>
            </a:pPr>
            <a:r>
              <a:rPr lang="en-US" b="1" dirty="0"/>
              <a:t>If you are designing a new report </a:t>
            </a:r>
            <a:r>
              <a:rPr lang="en-US" dirty="0" smtClean="0"/>
              <a:t>and selected </a:t>
            </a:r>
            <a:r>
              <a:rPr lang="en-US" dirty="0"/>
              <a:t>either PDF or HTML format in </a:t>
            </a:r>
            <a:r>
              <a:rPr lang="en-US" dirty="0" smtClean="0"/>
              <a:t>previous section, you will be allowed </a:t>
            </a:r>
            <a:r>
              <a:rPr lang="en-US" dirty="0"/>
              <a:t>to choose an existing layout or create a new  layout for this </a:t>
            </a:r>
            <a:r>
              <a:rPr lang="en-US" dirty="0" smtClean="0"/>
              <a:t>report.</a:t>
            </a:r>
            <a:endParaRPr lang="en-US" dirty="0"/>
          </a:p>
          <a:p>
            <a:pPr>
              <a:spcAft>
                <a:spcPts val="1800"/>
              </a:spcAft>
            </a:pPr>
            <a:r>
              <a:rPr lang="en-US" b="1" dirty="0"/>
              <a:t>If you are generating a view PDF </a:t>
            </a:r>
            <a:r>
              <a:rPr lang="en-US" dirty="0" smtClean="0"/>
              <a:t>and selected </a:t>
            </a:r>
            <a:r>
              <a:rPr lang="en-US" dirty="0"/>
              <a:t>View PDF in </a:t>
            </a:r>
            <a:r>
              <a:rPr lang="en-US" dirty="0" smtClean="0"/>
              <a:t>the previous section, you </a:t>
            </a:r>
            <a:r>
              <a:rPr lang="en-US" dirty="0"/>
              <a:t>will have a drop-down list that allows you to select the view that you want to include in the report</a:t>
            </a:r>
            <a:r>
              <a:rPr lang="en-US" dirty="0" smtClean="0"/>
              <a:t>.</a:t>
            </a:r>
          </a:p>
          <a:p>
            <a:pPr>
              <a:spcAft>
                <a:spcPts val="1800"/>
              </a:spcAft>
            </a:pPr>
            <a:r>
              <a:rPr lang="en-US" b="1" dirty="0"/>
              <a:t>If you are generating a CSV file </a:t>
            </a:r>
            <a:r>
              <a:rPr lang="en-US" dirty="0" smtClean="0"/>
              <a:t>and selected </a:t>
            </a:r>
            <a:r>
              <a:rPr lang="en-US" dirty="0"/>
              <a:t>Query CSV in </a:t>
            </a:r>
            <a:r>
              <a:rPr lang="en-US" dirty="0" smtClean="0"/>
              <a:t>previous section you </a:t>
            </a:r>
            <a:r>
              <a:rPr lang="en-US" dirty="0"/>
              <a:t>will have a drop-down field that lists all of the available </a:t>
            </a:r>
            <a:r>
              <a:rPr lang="en-US" dirty="0" smtClean="0"/>
              <a:t>reports.</a:t>
            </a:r>
            <a:endParaRPr lang="en-US" dirty="0"/>
          </a:p>
        </p:txBody>
      </p:sp>
      <p:pic>
        <p:nvPicPr>
          <p:cNvPr id="4" name="Picture 3" descr="reportlayout.png"/>
          <p:cNvPicPr>
            <a:picLocks noChangeAspect="1"/>
          </p:cNvPicPr>
          <p:nvPr/>
        </p:nvPicPr>
        <p:blipFill rotWithShape="1">
          <a:blip r:embed="rId3" cstate="print">
            <a:extLst>
              <a:ext uri="{28A0092B-C50C-407E-A947-70E740481C1C}">
                <a14:useLocalDpi xmlns:a14="http://schemas.microsoft.com/office/drawing/2010/main"/>
              </a:ext>
            </a:extLst>
          </a:blip>
          <a:srcRect r="1959"/>
          <a:stretch/>
        </p:blipFill>
        <p:spPr>
          <a:xfrm>
            <a:off x="152400" y="1981200"/>
            <a:ext cx="5232400" cy="3200399"/>
          </a:xfrm>
          <a:prstGeom prst="rect">
            <a:avLst/>
          </a:prstGeom>
          <a:ln>
            <a:solidFill>
              <a:srgbClr val="000000"/>
            </a:solidFill>
          </a:ln>
        </p:spPr>
      </p:pic>
    </p:spTree>
    <p:extLst>
      <p:ext uri="{BB962C8B-B14F-4D97-AF65-F5344CB8AC3E}">
        <p14:creationId xmlns:p14="http://schemas.microsoft.com/office/powerpoint/2010/main" val="4017785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1418570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Report – Section 6</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4" name="Picture 3" descr="Report Filters.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 y="977900"/>
            <a:ext cx="4895681" cy="5422900"/>
          </a:xfrm>
          <a:prstGeom prst="rect">
            <a:avLst/>
          </a:prstGeom>
          <a:ln w="12700" cmpd="sng">
            <a:solidFill>
              <a:srgbClr val="000000"/>
            </a:solidFill>
          </a:ln>
        </p:spPr>
      </p:pic>
      <p:sp>
        <p:nvSpPr>
          <p:cNvPr id="5" name="Rectangle 4"/>
          <p:cNvSpPr/>
          <p:nvPr/>
        </p:nvSpPr>
        <p:spPr>
          <a:xfrm>
            <a:off x="5257800" y="1397675"/>
            <a:ext cx="3733800" cy="2031325"/>
          </a:xfrm>
          <a:prstGeom prst="rect">
            <a:avLst/>
          </a:prstGeom>
        </p:spPr>
        <p:txBody>
          <a:bodyPr wrap="square">
            <a:spAutoFit/>
          </a:bodyPr>
          <a:lstStyle/>
          <a:p>
            <a:pPr marL="285750" indent="-285750">
              <a:buFont typeface="Arial"/>
              <a:buChar char="•"/>
            </a:pPr>
            <a:r>
              <a:rPr lang="en-US" dirty="0"/>
              <a:t>A</a:t>
            </a:r>
            <a:r>
              <a:rPr lang="en-US" dirty="0" smtClean="0"/>
              <a:t>llows </a:t>
            </a:r>
            <a:r>
              <a:rPr lang="en-US" dirty="0"/>
              <a:t>you to define the filters to be applied to the components of a </a:t>
            </a:r>
            <a:r>
              <a:rPr lang="en-US" dirty="0" smtClean="0"/>
              <a:t>report. </a:t>
            </a:r>
          </a:p>
          <a:p>
            <a:pPr marL="285750" indent="-285750">
              <a:buFont typeface="Arial"/>
              <a:buChar char="•"/>
            </a:pPr>
            <a:endParaRPr lang="en-US" dirty="0"/>
          </a:p>
          <a:p>
            <a:pPr marL="285750" indent="-285750">
              <a:buFont typeface="Arial"/>
              <a:buChar char="•"/>
            </a:pPr>
            <a:r>
              <a:rPr lang="en-US" dirty="0" smtClean="0"/>
              <a:t>If </a:t>
            </a:r>
            <a:r>
              <a:rPr lang="en-US" dirty="0"/>
              <a:t>you have added any custom types, they will be displayed at the bottom of the list of </a:t>
            </a:r>
            <a:r>
              <a:rPr lang="en-US" dirty="0" smtClean="0"/>
              <a:t>filters. </a:t>
            </a:r>
            <a:endParaRPr lang="en-US" dirty="0"/>
          </a:p>
        </p:txBody>
      </p:sp>
      <p:sp>
        <p:nvSpPr>
          <p:cNvPr id="6" name="TextBox 5"/>
          <p:cNvSpPr txBox="1"/>
          <p:nvPr/>
        </p:nvSpPr>
        <p:spPr>
          <a:xfrm>
            <a:off x="5562600" y="3962400"/>
            <a:ext cx="3124200" cy="1477328"/>
          </a:xfrm>
          <a:prstGeom prst="rect">
            <a:avLst/>
          </a:prstGeom>
          <a:noFill/>
          <a:ln w="38100" cmpd="sng">
            <a:solidFill>
              <a:srgbClr val="A50026"/>
            </a:solidFill>
          </a:ln>
        </p:spPr>
        <p:txBody>
          <a:bodyPr wrap="square" rtlCol="0">
            <a:spAutoFit/>
          </a:bodyPr>
          <a:lstStyle/>
          <a:p>
            <a:pPr algn="ctr"/>
            <a:r>
              <a:rPr lang="en-US" b="1" dirty="0" smtClean="0">
                <a:solidFill>
                  <a:srgbClr val="A50026"/>
                </a:solidFill>
              </a:rPr>
              <a:t>NOTE</a:t>
            </a:r>
          </a:p>
          <a:p>
            <a:pPr algn="ctr"/>
            <a:r>
              <a:rPr lang="en-US" dirty="0" smtClean="0"/>
              <a:t>If a filter value contains commas, it must be part of a Watchlist in order to work properly.</a:t>
            </a:r>
            <a:endParaRPr lang="en-US" dirty="0"/>
          </a:p>
        </p:txBody>
      </p:sp>
    </p:spTree>
    <p:extLst>
      <p:ext uri="{BB962C8B-B14F-4D97-AF65-F5344CB8AC3E}">
        <p14:creationId xmlns:p14="http://schemas.microsoft.com/office/powerpoint/2010/main" val="365432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Report Layout</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4" name="Picture 3" descr="Detailed Report Layout.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1000" y="762001"/>
            <a:ext cx="8534400" cy="4648199"/>
          </a:xfrm>
          <a:prstGeom prst="rect">
            <a:avLst/>
          </a:prstGeom>
          <a:ln w="12700" cmpd="sng">
            <a:solidFill>
              <a:srgbClr val="000000"/>
            </a:solidFill>
          </a:ln>
        </p:spPr>
      </p:pic>
      <p:sp>
        <p:nvSpPr>
          <p:cNvPr id="7" name="TextBox 6"/>
          <p:cNvSpPr txBox="1"/>
          <p:nvPr/>
        </p:nvSpPr>
        <p:spPr>
          <a:xfrm>
            <a:off x="381000" y="5638800"/>
            <a:ext cx="8153400" cy="923330"/>
          </a:xfrm>
          <a:prstGeom prst="rect">
            <a:avLst/>
          </a:prstGeom>
          <a:noFill/>
        </p:spPr>
        <p:txBody>
          <a:bodyPr wrap="square" rtlCol="0">
            <a:spAutoFit/>
          </a:bodyPr>
          <a:lstStyle/>
          <a:p>
            <a:pPr algn="ctr"/>
            <a:r>
              <a:rPr lang="en-US" dirty="0"/>
              <a:t>When you create a report, the Report Layout editor enables you to design the layout for the report. </a:t>
            </a:r>
          </a:p>
          <a:p>
            <a:pPr algn="ctr"/>
            <a:endParaRPr lang="en-US" dirty="0"/>
          </a:p>
        </p:txBody>
      </p:sp>
    </p:spTree>
    <p:extLst>
      <p:ext uri="{BB962C8B-B14F-4D97-AF65-F5344CB8AC3E}">
        <p14:creationId xmlns:p14="http://schemas.microsoft.com/office/powerpoint/2010/main" val="1774253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762000"/>
            <a:ext cx="8763000" cy="6124755"/>
          </a:xfrm>
          <a:prstGeom prst="rect">
            <a:avLst/>
          </a:prstGeom>
          <a:noFill/>
        </p:spPr>
        <p:txBody>
          <a:bodyPr wrap="square" rtlCol="0">
            <a:spAutoFit/>
          </a:bodyPr>
          <a:lstStyle/>
          <a:p>
            <a:pPr lvl="2">
              <a:spcAft>
                <a:spcPts val="1200"/>
              </a:spcAft>
            </a:pPr>
            <a:r>
              <a:rPr lang="en-US" b="1" dirty="0"/>
              <a:t>Text</a:t>
            </a:r>
            <a:r>
              <a:rPr lang="en-US" dirty="0"/>
              <a:t> - A text box will open and the font and border properties, which can be </a:t>
            </a:r>
            <a:r>
              <a:rPr lang="en-US" dirty="0" smtClean="0"/>
              <a:t>changed</a:t>
            </a:r>
            <a:r>
              <a:rPr lang="en-US" dirty="0"/>
              <a:t>, will be displayed in the Properties pane on the </a:t>
            </a:r>
            <a:r>
              <a:rPr lang="en-US" dirty="0" smtClean="0"/>
              <a:t>right.</a:t>
            </a:r>
          </a:p>
          <a:p>
            <a:pPr lvl="2">
              <a:spcAft>
                <a:spcPts val="1200"/>
              </a:spcAft>
            </a:pPr>
            <a:r>
              <a:rPr lang="en-US" b="1" dirty="0" smtClean="0"/>
              <a:t>Image</a:t>
            </a:r>
            <a:r>
              <a:rPr lang="en-US" dirty="0" smtClean="0"/>
              <a:t> </a:t>
            </a:r>
            <a:r>
              <a:rPr lang="en-US" dirty="0"/>
              <a:t>- An image box will be added to the page; the Image Selector dialog </a:t>
            </a:r>
            <a:r>
              <a:rPr lang="en-US" dirty="0" smtClean="0"/>
              <a:t>will </a:t>
            </a:r>
            <a:r>
              <a:rPr lang="en-US" dirty="0"/>
              <a:t>open listing any images that have been added to the Report </a:t>
            </a:r>
            <a:r>
              <a:rPr lang="en-US" dirty="0" smtClean="0"/>
              <a:t>Layout editor </a:t>
            </a:r>
            <a:r>
              <a:rPr lang="en-US" dirty="0"/>
              <a:t>(e.g., if you added an image for the logo in the header); and the </a:t>
            </a:r>
            <a:r>
              <a:rPr lang="en-US" dirty="0" smtClean="0"/>
              <a:t>image </a:t>
            </a:r>
            <a:r>
              <a:rPr lang="en-US" dirty="0"/>
              <a:t>and border properties, which can be changed, will be displayed in </a:t>
            </a:r>
            <a:r>
              <a:rPr lang="en-US" dirty="0" smtClean="0"/>
              <a:t>the </a:t>
            </a:r>
            <a:r>
              <a:rPr lang="en-US" dirty="0"/>
              <a:t>Properties pane on the </a:t>
            </a:r>
            <a:r>
              <a:rPr lang="en-US" dirty="0" smtClean="0"/>
              <a:t>right</a:t>
            </a:r>
          </a:p>
          <a:p>
            <a:pPr lvl="2">
              <a:spcAft>
                <a:spcPts val="1200"/>
              </a:spcAft>
            </a:pPr>
            <a:r>
              <a:rPr lang="en-US" b="1" dirty="0" smtClean="0"/>
              <a:t>Table</a:t>
            </a:r>
            <a:r>
              <a:rPr lang="en-US" dirty="0" smtClean="0"/>
              <a:t> </a:t>
            </a:r>
            <a:r>
              <a:rPr lang="en-US" dirty="0"/>
              <a:t>- A table box will be added to the page, the Query Wizard dialog </a:t>
            </a:r>
            <a:r>
              <a:rPr lang="en-US" dirty="0" smtClean="0"/>
              <a:t>will open </a:t>
            </a:r>
            <a:r>
              <a:rPr lang="en-US" dirty="0"/>
              <a:t>and the properties you can define for the table will be displayed in the </a:t>
            </a:r>
            <a:r>
              <a:rPr lang="en-US" dirty="0" smtClean="0"/>
              <a:t>Properties </a:t>
            </a:r>
            <a:r>
              <a:rPr lang="en-US" dirty="0"/>
              <a:t>pane on the right. </a:t>
            </a:r>
            <a:r>
              <a:rPr lang="en-US" dirty="0" smtClean="0"/>
              <a:t/>
            </a:r>
            <a:br>
              <a:rPr lang="en-US" dirty="0" smtClean="0"/>
            </a:br>
            <a:endParaRPr lang="en-US" dirty="0" smtClean="0"/>
          </a:p>
          <a:p>
            <a:pPr lvl="2">
              <a:spcAft>
                <a:spcPts val="1200"/>
              </a:spcAft>
            </a:pPr>
            <a:r>
              <a:rPr lang="en-US" b="1" dirty="0" smtClean="0"/>
              <a:t>Bar Chart</a:t>
            </a:r>
            <a:r>
              <a:rPr lang="en-US" dirty="0" smtClean="0"/>
              <a:t>,         </a:t>
            </a:r>
            <a:r>
              <a:rPr lang="en-US" b="1" dirty="0" smtClean="0"/>
              <a:t>Pie </a:t>
            </a:r>
            <a:r>
              <a:rPr lang="en-US" b="1" dirty="0"/>
              <a:t>Chart</a:t>
            </a:r>
            <a:r>
              <a:rPr lang="en-US" dirty="0" smtClean="0"/>
              <a:t>,         </a:t>
            </a:r>
            <a:r>
              <a:rPr lang="en-US" b="1" dirty="0" smtClean="0"/>
              <a:t>Distribution </a:t>
            </a:r>
            <a:r>
              <a:rPr lang="en-US" b="1" dirty="0"/>
              <a:t>Chart </a:t>
            </a:r>
            <a:r>
              <a:rPr lang="en-US" dirty="0"/>
              <a:t>- A chart box will </a:t>
            </a:r>
            <a:r>
              <a:rPr lang="en-US" dirty="0" smtClean="0"/>
              <a:t>be added </a:t>
            </a:r>
            <a:r>
              <a:rPr lang="en-US" dirty="0"/>
              <a:t>to the page, the Query Wizard dialog will open, and the properties </a:t>
            </a:r>
            <a:r>
              <a:rPr lang="en-US" dirty="0" smtClean="0"/>
              <a:t>you </a:t>
            </a:r>
            <a:r>
              <a:rPr lang="en-US" dirty="0"/>
              <a:t>can define for the chart will be displayed in the Properties pane on the </a:t>
            </a:r>
            <a:r>
              <a:rPr lang="en-US" dirty="0" smtClean="0"/>
              <a:t>right </a:t>
            </a:r>
            <a:r>
              <a:rPr lang="en-US" dirty="0"/>
              <a:t>side of the </a:t>
            </a:r>
            <a:r>
              <a:rPr lang="en-US" dirty="0" smtClean="0"/>
              <a:t>editor</a:t>
            </a:r>
          </a:p>
          <a:p>
            <a:pPr lvl="2">
              <a:spcAft>
                <a:spcPts val="1200"/>
              </a:spcAft>
            </a:pPr>
            <a:r>
              <a:rPr lang="en-US" b="1" dirty="0"/>
              <a:t>Page Break </a:t>
            </a:r>
            <a:r>
              <a:rPr lang="en-US" dirty="0"/>
              <a:t>- T</a:t>
            </a:r>
            <a:r>
              <a:rPr lang="en-US" dirty="0" smtClean="0"/>
              <a:t>his </a:t>
            </a:r>
            <a:r>
              <a:rPr lang="en-US" dirty="0"/>
              <a:t>icon will allow you to place a page break </a:t>
            </a:r>
            <a:r>
              <a:rPr lang="en-US" dirty="0" smtClean="0"/>
              <a:t>within the report layout. </a:t>
            </a:r>
            <a:r>
              <a:rPr lang="en-US" dirty="0"/>
              <a:t>When you drag it on the page, a bold black line will appear in the location where the page break will go.</a:t>
            </a:r>
          </a:p>
          <a:p>
            <a:pPr>
              <a:spcAft>
                <a:spcPts val="1200"/>
              </a:spcAft>
            </a:pPr>
            <a:endParaRPr lang="en-US" dirty="0"/>
          </a:p>
        </p:txBody>
      </p:sp>
      <p:sp>
        <p:nvSpPr>
          <p:cNvPr id="2" name="Title 1"/>
          <p:cNvSpPr>
            <a:spLocks noGrp="1"/>
          </p:cNvSpPr>
          <p:nvPr>
            <p:ph type="title"/>
          </p:nvPr>
        </p:nvSpPr>
        <p:spPr/>
        <p:txBody>
          <a:bodyPr/>
          <a:lstStyle/>
          <a:p>
            <a:r>
              <a:rPr lang="en-US" dirty="0" smtClean="0"/>
              <a:t>Designing Report Layout</a:t>
            </a:r>
            <a:endParaRPr lang="en-US" dirty="0"/>
          </a:p>
        </p:txBody>
      </p:sp>
      <p:sp>
        <p:nvSpPr>
          <p:cNvPr id="3" name="Footer Placeholder 2"/>
          <p:cNvSpPr>
            <a:spLocks noGrp="1"/>
          </p:cNvSpPr>
          <p:nvPr>
            <p:ph type="ftr" sz="quarter" idx="3"/>
          </p:nvPr>
        </p:nvSpPr>
        <p:spPr>
          <a:xfrm>
            <a:off x="5638800" y="6553200"/>
            <a:ext cx="3505200" cy="228600"/>
          </a:xfrm>
        </p:spPr>
        <p:txBody>
          <a:bodyPr/>
          <a:lstStyle/>
          <a:p>
            <a:pPr algn="r"/>
            <a:r>
              <a:rPr lang="en-US" dirty="0" smtClean="0"/>
              <a:t>Reporting</a:t>
            </a:r>
            <a:endParaRPr lang="en-US" dirty="0"/>
          </a:p>
        </p:txBody>
      </p:sp>
      <p:pic>
        <p:nvPicPr>
          <p:cNvPr id="4" name="Picture 3"/>
          <p:cNvPicPr>
            <a:picLocks noChangeAspect="1"/>
          </p:cNvPicPr>
          <p:nvPr/>
        </p:nvPicPr>
        <p:blipFill>
          <a:blip r:embed="rId3"/>
          <a:stretch>
            <a:fillRect/>
          </a:stretch>
        </p:blipFill>
        <p:spPr>
          <a:xfrm>
            <a:off x="287216" y="914400"/>
            <a:ext cx="492369" cy="457200"/>
          </a:xfrm>
          <a:prstGeom prst="rect">
            <a:avLst/>
          </a:prstGeom>
        </p:spPr>
      </p:pic>
      <p:pic>
        <p:nvPicPr>
          <p:cNvPr id="5" name="Picture 4"/>
          <p:cNvPicPr>
            <a:picLocks noChangeAspect="1"/>
          </p:cNvPicPr>
          <p:nvPr/>
        </p:nvPicPr>
        <p:blipFill>
          <a:blip r:embed="rId4"/>
          <a:stretch>
            <a:fillRect/>
          </a:stretch>
        </p:blipFill>
        <p:spPr>
          <a:xfrm>
            <a:off x="228600" y="2057400"/>
            <a:ext cx="609600" cy="457200"/>
          </a:xfrm>
          <a:prstGeom prst="rect">
            <a:avLst/>
          </a:prstGeom>
        </p:spPr>
      </p:pic>
      <p:pic>
        <p:nvPicPr>
          <p:cNvPr id="6" name="Picture 5"/>
          <p:cNvPicPr>
            <a:picLocks noChangeAspect="1"/>
          </p:cNvPicPr>
          <p:nvPr/>
        </p:nvPicPr>
        <p:blipFill>
          <a:blip r:embed="rId5"/>
          <a:stretch>
            <a:fillRect/>
          </a:stretch>
        </p:blipFill>
        <p:spPr>
          <a:xfrm>
            <a:off x="296008" y="3200400"/>
            <a:ext cx="474785" cy="457200"/>
          </a:xfrm>
          <a:prstGeom prst="rect">
            <a:avLst/>
          </a:prstGeom>
        </p:spPr>
      </p:pic>
      <p:pic>
        <p:nvPicPr>
          <p:cNvPr id="7" name="Picture 6"/>
          <p:cNvPicPr>
            <a:picLocks noChangeAspect="1"/>
          </p:cNvPicPr>
          <p:nvPr/>
        </p:nvPicPr>
        <p:blipFill>
          <a:blip r:embed="rId6"/>
          <a:stretch>
            <a:fillRect/>
          </a:stretch>
        </p:blipFill>
        <p:spPr>
          <a:xfrm>
            <a:off x="599831" y="4114800"/>
            <a:ext cx="457200" cy="457200"/>
          </a:xfrm>
          <a:prstGeom prst="rect">
            <a:avLst/>
          </a:prstGeom>
        </p:spPr>
      </p:pic>
      <p:pic>
        <p:nvPicPr>
          <p:cNvPr id="9" name="Picture 8"/>
          <p:cNvPicPr>
            <a:picLocks noChangeAspect="1"/>
          </p:cNvPicPr>
          <p:nvPr/>
        </p:nvPicPr>
        <p:blipFill>
          <a:blip r:embed="rId7"/>
          <a:stretch>
            <a:fillRect/>
          </a:stretch>
        </p:blipFill>
        <p:spPr>
          <a:xfrm>
            <a:off x="2283343" y="4102100"/>
            <a:ext cx="475488" cy="457200"/>
          </a:xfrm>
          <a:prstGeom prst="rect">
            <a:avLst/>
          </a:prstGeom>
        </p:spPr>
      </p:pic>
      <p:pic>
        <p:nvPicPr>
          <p:cNvPr id="12" name="Picture 11"/>
          <p:cNvPicPr>
            <a:picLocks noChangeAspect="1"/>
          </p:cNvPicPr>
          <p:nvPr/>
        </p:nvPicPr>
        <p:blipFill>
          <a:blip r:embed="rId8"/>
          <a:stretch>
            <a:fillRect/>
          </a:stretch>
        </p:blipFill>
        <p:spPr>
          <a:xfrm>
            <a:off x="3927231" y="4089400"/>
            <a:ext cx="492369" cy="457200"/>
          </a:xfrm>
          <a:prstGeom prst="rect">
            <a:avLst/>
          </a:prstGeom>
        </p:spPr>
      </p:pic>
      <p:pic>
        <p:nvPicPr>
          <p:cNvPr id="13" name="Picture 12"/>
          <p:cNvPicPr>
            <a:picLocks noChangeAspect="1"/>
          </p:cNvPicPr>
          <p:nvPr/>
        </p:nvPicPr>
        <p:blipFill>
          <a:blip r:embed="rId9"/>
          <a:stretch>
            <a:fillRect/>
          </a:stretch>
        </p:blipFill>
        <p:spPr>
          <a:xfrm>
            <a:off x="304800" y="5638800"/>
            <a:ext cx="457200" cy="457200"/>
          </a:xfrm>
          <a:prstGeom prst="rect">
            <a:avLst/>
          </a:prstGeom>
        </p:spPr>
      </p:pic>
    </p:spTree>
    <p:extLst>
      <p:ext uri="{BB962C8B-B14F-4D97-AF65-F5344CB8AC3E}">
        <p14:creationId xmlns:p14="http://schemas.microsoft.com/office/powerpoint/2010/main" val="20694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Properties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5" name="Picture 4" descr="Report Layout Right sid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81600" y="762000"/>
            <a:ext cx="3505200" cy="5715000"/>
          </a:xfrm>
          <a:prstGeom prst="rect">
            <a:avLst/>
          </a:prstGeom>
          <a:ln>
            <a:solidFill>
              <a:srgbClr val="000000"/>
            </a:solidFill>
          </a:ln>
        </p:spPr>
      </p:pic>
      <p:sp>
        <p:nvSpPr>
          <p:cNvPr id="7" name="Rectangle 6"/>
          <p:cNvSpPr/>
          <p:nvPr/>
        </p:nvSpPr>
        <p:spPr>
          <a:xfrm>
            <a:off x="228600" y="906482"/>
            <a:ext cx="4038600" cy="4924426"/>
          </a:xfrm>
          <a:prstGeom prst="rect">
            <a:avLst/>
          </a:prstGeom>
        </p:spPr>
        <p:txBody>
          <a:bodyPr wrap="square">
            <a:spAutoFit/>
          </a:bodyPr>
          <a:lstStyle/>
          <a:p>
            <a:pPr marL="285750" indent="-285750">
              <a:spcBef>
                <a:spcPts val="1200"/>
              </a:spcBef>
              <a:buFont typeface="Arial"/>
              <a:buChar char="•"/>
            </a:pPr>
            <a:r>
              <a:rPr lang="en-US" dirty="0" smtClean="0"/>
              <a:t>The </a:t>
            </a:r>
            <a:r>
              <a:rPr lang="en-US" dirty="0" smtClean="0"/>
              <a:t>right-hand </a:t>
            </a:r>
            <a:r>
              <a:rPr lang="en-US" dirty="0"/>
              <a:t>frame of the report writer has options for the document properties. </a:t>
            </a:r>
            <a:endParaRPr lang="en-US" dirty="0" smtClean="0"/>
          </a:p>
          <a:p>
            <a:pPr marL="285750" indent="-285750">
              <a:spcBef>
                <a:spcPts val="1200"/>
              </a:spcBef>
              <a:buFont typeface="Arial"/>
              <a:buChar char="•"/>
            </a:pPr>
            <a:r>
              <a:rPr lang="en-US" dirty="0" smtClean="0"/>
              <a:t>The </a:t>
            </a:r>
            <a:r>
              <a:rPr lang="en-US" dirty="0"/>
              <a:t>name is required, and has a 40 character limit. </a:t>
            </a:r>
          </a:p>
          <a:p>
            <a:pPr marL="285750" indent="-285750">
              <a:spcBef>
                <a:spcPts val="1200"/>
              </a:spcBef>
              <a:buFont typeface="Arial"/>
              <a:buChar char="•"/>
            </a:pPr>
            <a:r>
              <a:rPr lang="en-US" dirty="0" smtClean="0"/>
              <a:t>Adjust </a:t>
            </a:r>
            <a:r>
              <a:rPr lang="en-US" dirty="0"/>
              <a:t>the other properties as </a:t>
            </a:r>
            <a:r>
              <a:rPr lang="en-US" dirty="0" smtClean="0"/>
              <a:t>appropriate</a:t>
            </a:r>
            <a:r>
              <a:rPr lang="en-US" dirty="0"/>
              <a:t>:</a:t>
            </a:r>
            <a:endParaRPr lang="en-US" dirty="0" smtClean="0"/>
          </a:p>
          <a:p>
            <a:pPr marL="742950" lvl="1" indent="-285750">
              <a:spcBef>
                <a:spcPts val="1200"/>
              </a:spcBef>
              <a:buFont typeface="Arial"/>
              <a:buChar char="•"/>
            </a:pPr>
            <a:r>
              <a:rPr lang="en-US" dirty="0" smtClean="0"/>
              <a:t>Description</a:t>
            </a:r>
          </a:p>
          <a:p>
            <a:pPr marL="742950" lvl="1" indent="-285750">
              <a:spcBef>
                <a:spcPts val="1200"/>
              </a:spcBef>
              <a:buFont typeface="Arial"/>
              <a:buChar char="•"/>
            </a:pPr>
            <a:r>
              <a:rPr lang="en-US" dirty="0" smtClean="0"/>
              <a:t>Orientation</a:t>
            </a:r>
          </a:p>
          <a:p>
            <a:pPr marL="742950" lvl="1" indent="-285750">
              <a:spcBef>
                <a:spcPts val="1200"/>
              </a:spcBef>
              <a:buFont typeface="Arial"/>
              <a:buChar char="•"/>
            </a:pPr>
            <a:r>
              <a:rPr lang="en-US" dirty="0" smtClean="0"/>
              <a:t>Size</a:t>
            </a:r>
          </a:p>
          <a:p>
            <a:pPr marL="742950" lvl="1" indent="-285750">
              <a:spcBef>
                <a:spcPts val="1200"/>
              </a:spcBef>
              <a:buFont typeface="Arial"/>
              <a:buChar char="•"/>
            </a:pPr>
            <a:r>
              <a:rPr lang="en-US" dirty="0" smtClean="0"/>
              <a:t>Default Font</a:t>
            </a:r>
          </a:p>
          <a:p>
            <a:pPr marL="742950" lvl="1" indent="-285750">
              <a:spcBef>
                <a:spcPts val="1200"/>
              </a:spcBef>
              <a:buFont typeface="Arial"/>
              <a:buChar char="•"/>
            </a:pPr>
            <a:r>
              <a:rPr lang="en-US" dirty="0" smtClean="0"/>
              <a:t>Margins</a:t>
            </a:r>
          </a:p>
          <a:p>
            <a:pPr marL="742950" lvl="1" indent="-285750">
              <a:spcBef>
                <a:spcPts val="1200"/>
              </a:spcBef>
              <a:buFont typeface="Arial"/>
              <a:buChar char="•"/>
            </a:pPr>
            <a:r>
              <a:rPr lang="en-US" dirty="0" smtClean="0"/>
              <a:t>Header and Footer</a:t>
            </a:r>
            <a:endParaRPr lang="en-US" dirty="0"/>
          </a:p>
        </p:txBody>
      </p:sp>
    </p:spTree>
    <p:extLst>
      <p:ext uri="{BB962C8B-B14F-4D97-AF65-F5344CB8AC3E}">
        <p14:creationId xmlns:p14="http://schemas.microsoft.com/office/powerpoint/2010/main" val="136963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3403552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Conditions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5" name="Picture 4" descr="Report Conditions.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 y="927100"/>
            <a:ext cx="5943600" cy="5397500"/>
          </a:xfrm>
          <a:prstGeom prst="rect">
            <a:avLst/>
          </a:prstGeom>
          <a:ln w="12700" cmpd="sng">
            <a:solidFill>
              <a:srgbClr val="000000"/>
            </a:solidFill>
          </a:ln>
        </p:spPr>
      </p:pic>
      <p:sp>
        <p:nvSpPr>
          <p:cNvPr id="6" name="Rectangle 5"/>
          <p:cNvSpPr/>
          <p:nvPr/>
        </p:nvSpPr>
        <p:spPr>
          <a:xfrm>
            <a:off x="6248400" y="1676400"/>
            <a:ext cx="2743200" cy="3693319"/>
          </a:xfrm>
          <a:prstGeom prst="rect">
            <a:avLst/>
          </a:prstGeom>
        </p:spPr>
        <p:txBody>
          <a:bodyPr wrap="square">
            <a:spAutoFit/>
          </a:bodyPr>
          <a:lstStyle/>
          <a:p>
            <a:pPr marL="285750" indent="-285750">
              <a:buFont typeface="Arial"/>
              <a:buChar char="•"/>
            </a:pPr>
            <a:r>
              <a:rPr lang="en-US" dirty="0"/>
              <a:t>Conditions can be thought of as triggers that cause a report to be generated when a specified criterion is met. </a:t>
            </a:r>
            <a:endParaRPr lang="en-US" dirty="0" smtClean="0"/>
          </a:p>
          <a:p>
            <a:endParaRPr lang="en-US" dirty="0"/>
          </a:p>
          <a:p>
            <a:pPr marL="285750" indent="-285750">
              <a:buFont typeface="Arial"/>
              <a:buChar char="•"/>
            </a:pPr>
            <a:r>
              <a:rPr lang="en-US" dirty="0" smtClean="0"/>
              <a:t>There </a:t>
            </a:r>
            <a:r>
              <a:rPr lang="en-US" dirty="0"/>
              <a:t>are set conditions that come with the system but you can define new conditions on the Add Condition screen. </a:t>
            </a:r>
          </a:p>
        </p:txBody>
      </p:sp>
    </p:spTree>
    <p:extLst>
      <p:ext uri="{BB962C8B-B14F-4D97-AF65-F5344CB8AC3E}">
        <p14:creationId xmlns:p14="http://schemas.microsoft.com/office/powerpoint/2010/main" val="2368040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1386477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Condition</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7" name="Picture 6" descr="Add report conditions.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2400" y="893482"/>
            <a:ext cx="4495800" cy="5354918"/>
          </a:xfrm>
          <a:prstGeom prst="rect">
            <a:avLst/>
          </a:prstGeom>
          <a:ln>
            <a:solidFill>
              <a:srgbClr val="000000"/>
            </a:solidFill>
          </a:ln>
        </p:spPr>
      </p:pic>
      <p:sp>
        <p:nvSpPr>
          <p:cNvPr id="4" name="TextBox 3"/>
          <p:cNvSpPr txBox="1"/>
          <p:nvPr/>
        </p:nvSpPr>
        <p:spPr>
          <a:xfrm>
            <a:off x="4648200" y="838200"/>
            <a:ext cx="4495800" cy="5078314"/>
          </a:xfrm>
          <a:prstGeom prst="rect">
            <a:avLst/>
          </a:prstGeom>
          <a:noFill/>
        </p:spPr>
        <p:txBody>
          <a:bodyPr wrap="square" rtlCol="0">
            <a:spAutoFit/>
          </a:bodyPr>
          <a:lstStyle/>
          <a:p>
            <a:pPr>
              <a:spcAft>
                <a:spcPts val="1800"/>
              </a:spcAft>
            </a:pPr>
            <a:r>
              <a:rPr lang="en-US" dirty="0"/>
              <a:t>The </a:t>
            </a:r>
            <a:r>
              <a:rPr lang="en-US" dirty="0" smtClean="0"/>
              <a:t>default condition </a:t>
            </a:r>
            <a:r>
              <a:rPr lang="en-US" dirty="0"/>
              <a:t>types are:</a:t>
            </a:r>
          </a:p>
          <a:p>
            <a:pPr marL="616894" lvl="1" indent="-168244">
              <a:spcAft>
                <a:spcPts val="1800"/>
              </a:spcAft>
              <a:buFont typeface="Arial" pitchFamily="34" charset="0"/>
              <a:buChar char="•"/>
            </a:pPr>
            <a:r>
              <a:rPr lang="en-US" b="1" dirty="0"/>
              <a:t>Daily at Specified Time </a:t>
            </a:r>
            <a:r>
              <a:rPr lang="en-US" dirty="0"/>
              <a:t>- Same time on a daily basis.</a:t>
            </a:r>
          </a:p>
          <a:p>
            <a:pPr marL="616894" lvl="1" indent="-168244">
              <a:spcAft>
                <a:spcPts val="1800"/>
              </a:spcAft>
              <a:buFont typeface="Arial" pitchFamily="34" charset="0"/>
              <a:buChar char="•"/>
            </a:pPr>
            <a:r>
              <a:rPr lang="en-US" b="1" dirty="0"/>
              <a:t>Every So Many Minutes </a:t>
            </a:r>
            <a:r>
              <a:rPr lang="en-US" dirty="0"/>
              <a:t>- Every number of minutes specified.</a:t>
            </a:r>
          </a:p>
          <a:p>
            <a:pPr marL="616894" lvl="1" indent="-168244">
              <a:spcAft>
                <a:spcPts val="1800"/>
              </a:spcAft>
              <a:buFont typeface="Arial" pitchFamily="34" charset="0"/>
              <a:buChar char="•"/>
            </a:pPr>
            <a:r>
              <a:rPr lang="en-US" b="1" dirty="0"/>
              <a:t>Hourly at Specified Minute </a:t>
            </a:r>
            <a:r>
              <a:rPr lang="en-US" dirty="0"/>
              <a:t>- Once an hour at the specified minute.</a:t>
            </a:r>
          </a:p>
          <a:p>
            <a:pPr marL="616894" lvl="1" indent="-168244">
              <a:spcAft>
                <a:spcPts val="1800"/>
              </a:spcAft>
              <a:buFont typeface="Arial" pitchFamily="34" charset="0"/>
              <a:buChar char="•"/>
            </a:pPr>
            <a:r>
              <a:rPr lang="en-US" b="1" dirty="0"/>
              <a:t>Weekly at Specified Time </a:t>
            </a:r>
            <a:r>
              <a:rPr lang="en-US" dirty="0"/>
              <a:t>- Same time on a weekly basis.</a:t>
            </a:r>
          </a:p>
          <a:p>
            <a:pPr marL="616894" lvl="1" indent="-168244">
              <a:spcAft>
                <a:spcPts val="1800"/>
              </a:spcAft>
              <a:buFont typeface="Arial" pitchFamily="34" charset="0"/>
              <a:buChar char="•"/>
            </a:pPr>
            <a:r>
              <a:rPr lang="en-US" b="1" dirty="0"/>
              <a:t>Monthly at Specified Day/Time </a:t>
            </a:r>
            <a:r>
              <a:rPr lang="en-US" dirty="0"/>
              <a:t>- Same time on a monthly basis.</a:t>
            </a:r>
          </a:p>
          <a:p>
            <a:pPr marL="616894" lvl="1" indent="-168244">
              <a:spcAft>
                <a:spcPts val="1800"/>
              </a:spcAft>
              <a:buFont typeface="Arial" pitchFamily="34" charset="0"/>
              <a:buChar char="•"/>
            </a:pPr>
            <a:r>
              <a:rPr lang="en-US" b="1" dirty="0"/>
              <a:t>Yearly at Specified Month/Day/Time </a:t>
            </a:r>
            <a:r>
              <a:rPr lang="en-US" dirty="0"/>
              <a:t>- Same time on a yearly bas</a:t>
            </a:r>
          </a:p>
        </p:txBody>
      </p:sp>
    </p:spTree>
    <p:extLst>
      <p:ext uri="{BB962C8B-B14F-4D97-AF65-F5344CB8AC3E}">
        <p14:creationId xmlns:p14="http://schemas.microsoft.com/office/powerpoint/2010/main" val="59061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Reporting</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Create and configure compliance reports.</a:t>
            </a:r>
          </a:p>
          <a:p>
            <a:pPr lvl="1" eaLnBrk="1" hangingPunct="1">
              <a:buFont typeface="Arial" charset="0"/>
              <a:buChar char="•"/>
            </a:pPr>
            <a:r>
              <a:rPr lang="en-US" sz="2000" dirty="0" smtClean="0">
                <a:latin typeface="Arial" charset="0"/>
                <a:cs typeface="Arial" charset="0"/>
              </a:rPr>
              <a:t>Create and configure custom reports.</a:t>
            </a:r>
          </a:p>
          <a:p>
            <a:pPr lvl="1" eaLnBrk="1" hangingPunct="1">
              <a:buFont typeface="Arial" charset="0"/>
              <a:buChar char="•"/>
            </a:pPr>
            <a:r>
              <a:rPr lang="en-US" sz="2000" dirty="0" smtClean="0">
                <a:latin typeface="Arial" charset="0"/>
                <a:cs typeface="Arial" charset="0"/>
              </a:rPr>
              <a:t>Configure the delivery of a report via email, </a:t>
            </a:r>
            <a:r>
              <a:rPr lang="en-US" sz="2000" dirty="0" smtClean="0">
                <a:latin typeface="Arial" charset="0"/>
                <a:cs typeface="Arial" charset="0"/>
              </a:rPr>
              <a:t>SMS, </a:t>
            </a:r>
            <a:r>
              <a:rPr lang="en-US" sz="2000" dirty="0" smtClean="0">
                <a:latin typeface="Arial" charset="0"/>
                <a:cs typeface="Arial" charset="0"/>
              </a:rPr>
              <a:t>remote file share or stored locally on the ESM.</a:t>
            </a:r>
          </a:p>
          <a:p>
            <a:pPr lvl="1" eaLnBrk="1" hangingPunct="1">
              <a:buFont typeface="Arial" charset="0"/>
              <a:buChar char="•"/>
            </a:pPr>
            <a:r>
              <a:rPr lang="en-US" sz="2000" dirty="0" smtClean="0">
                <a:latin typeface="Arial" charset="0"/>
                <a:cs typeface="Arial" charset="0"/>
              </a:rPr>
              <a:t>Create customer filters and queries within report components.</a:t>
            </a:r>
          </a:p>
          <a:p>
            <a:pPr lvl="1" eaLnBrk="1" hangingPunct="1">
              <a:buFont typeface="Arial" charset="0"/>
              <a:buChar char="•"/>
            </a:pPr>
            <a:r>
              <a:rPr lang="en-US" sz="2000" dirty="0" smtClean="0">
                <a:latin typeface="Arial" charset="0"/>
                <a:cs typeface="Arial" charset="0"/>
              </a:rPr>
              <a:t>Customize a report template to match your company’s requirements.</a:t>
            </a: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extLst>
      <p:ext uri="{BB962C8B-B14F-4D97-AF65-F5344CB8AC3E}">
        <p14:creationId xmlns:p14="http://schemas.microsoft.com/office/powerpoint/2010/main" val="3488312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Wizard</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5" name="Picture 4" descr="query wiz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38200"/>
            <a:ext cx="4699000" cy="5334000"/>
          </a:xfrm>
          <a:prstGeom prst="rect">
            <a:avLst/>
          </a:prstGeom>
          <a:ln>
            <a:solidFill>
              <a:srgbClr val="000000"/>
            </a:solidFill>
          </a:ln>
        </p:spPr>
      </p:pic>
      <p:sp>
        <p:nvSpPr>
          <p:cNvPr id="6" name="TextBox 5"/>
          <p:cNvSpPr txBox="1"/>
          <p:nvPr/>
        </p:nvSpPr>
        <p:spPr>
          <a:xfrm>
            <a:off x="5029200" y="1447800"/>
            <a:ext cx="3810000" cy="4031873"/>
          </a:xfrm>
          <a:prstGeom prst="rect">
            <a:avLst/>
          </a:prstGeom>
          <a:noFill/>
        </p:spPr>
        <p:txBody>
          <a:bodyPr wrap="square" rtlCol="0">
            <a:spAutoFit/>
          </a:bodyPr>
          <a:lstStyle/>
          <a:p>
            <a:pPr marL="285750" indent="-285750">
              <a:spcAft>
                <a:spcPts val="2400"/>
              </a:spcAft>
              <a:buFont typeface="Arial"/>
              <a:buChar char="•"/>
            </a:pPr>
            <a:r>
              <a:rPr lang="en-US" dirty="0" smtClean="0"/>
              <a:t>When you drag and drop a component into the Report Layout the Query Wizard dialog will pop up</a:t>
            </a:r>
          </a:p>
          <a:p>
            <a:pPr marL="285750" indent="-285750">
              <a:spcAft>
                <a:spcPts val="2400"/>
              </a:spcAft>
              <a:buFont typeface="Arial"/>
              <a:buChar char="•"/>
            </a:pPr>
            <a:r>
              <a:rPr lang="en-US" dirty="0" smtClean="0"/>
              <a:t>The </a:t>
            </a:r>
            <a:r>
              <a:rPr lang="en-US" dirty="0"/>
              <a:t>Query Wizard allows you to edit or remove a custom query, and copy a custom or predefined query to define a new custom query. </a:t>
            </a:r>
            <a:endParaRPr lang="en-US" dirty="0" smtClean="0"/>
          </a:p>
          <a:p>
            <a:pPr marL="285750" indent="-285750">
              <a:spcAft>
                <a:spcPts val="2400"/>
              </a:spcAft>
              <a:buFont typeface="Arial"/>
              <a:buChar char="•"/>
            </a:pPr>
            <a:r>
              <a:rPr lang="en-US" dirty="0" smtClean="0"/>
              <a:t>If </a:t>
            </a:r>
            <a:r>
              <a:rPr lang="en-US" dirty="0"/>
              <a:t>you have added any custom types, they will be displayed in the list of queries </a:t>
            </a:r>
            <a:r>
              <a:rPr lang="en-US" dirty="0" smtClean="0"/>
              <a:t>available</a:t>
            </a:r>
          </a:p>
        </p:txBody>
      </p:sp>
    </p:spTree>
    <p:extLst>
      <p:ext uri="{BB962C8B-B14F-4D97-AF65-F5344CB8AC3E}">
        <p14:creationId xmlns:p14="http://schemas.microsoft.com/office/powerpoint/2010/main" val="1095521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Wizard Cont.</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6" name="TextBox 5"/>
          <p:cNvSpPr txBox="1"/>
          <p:nvPr/>
        </p:nvSpPr>
        <p:spPr>
          <a:xfrm>
            <a:off x="5181600" y="1032330"/>
            <a:ext cx="3733800" cy="5139870"/>
          </a:xfrm>
          <a:prstGeom prst="rect">
            <a:avLst/>
          </a:prstGeom>
          <a:noFill/>
        </p:spPr>
        <p:txBody>
          <a:bodyPr wrap="square" rtlCol="0">
            <a:spAutoFit/>
          </a:bodyPr>
          <a:lstStyle/>
          <a:p>
            <a:pPr>
              <a:spcAft>
                <a:spcPts val="2400"/>
              </a:spcAft>
            </a:pPr>
            <a:r>
              <a:rPr lang="en-US" dirty="0" smtClean="0"/>
              <a:t>The second dialog within the query wizard allows you to specify: </a:t>
            </a:r>
          </a:p>
          <a:p>
            <a:pPr marL="742950" lvl="1" indent="-285750">
              <a:spcAft>
                <a:spcPts val="2400"/>
              </a:spcAft>
              <a:buFont typeface="Arial"/>
              <a:buChar char="•"/>
            </a:pPr>
            <a:r>
              <a:rPr lang="en-US" b="1" dirty="0" smtClean="0"/>
              <a:t>Filters</a:t>
            </a:r>
            <a:r>
              <a:rPr lang="en-US" dirty="0" smtClean="0"/>
              <a:t> </a:t>
            </a:r>
            <a:r>
              <a:rPr lang="en-US" dirty="0"/>
              <a:t>-  The Filters button allows you to set up filter values or create data binding for your view</a:t>
            </a:r>
            <a:endParaRPr lang="en-US" dirty="0" smtClean="0"/>
          </a:p>
          <a:p>
            <a:pPr marL="742950" lvl="1" indent="-285750">
              <a:spcAft>
                <a:spcPts val="2400"/>
              </a:spcAft>
              <a:buFont typeface="Arial"/>
              <a:buChar char="•"/>
            </a:pPr>
            <a:r>
              <a:rPr lang="en-US" b="1" dirty="0"/>
              <a:t>Sort on </a:t>
            </a:r>
            <a:r>
              <a:rPr lang="en-US" dirty="0"/>
              <a:t>- The Sort On </a:t>
            </a:r>
            <a:r>
              <a:rPr lang="en-US" dirty="0" smtClean="0"/>
              <a:t>button allows </a:t>
            </a:r>
            <a:r>
              <a:rPr lang="en-US" dirty="0"/>
              <a:t>you to specify how the query should order its results. You may choose what to sort on first, second, third, and last. You can also specify if you want the information sorted in ascending or descending order</a:t>
            </a:r>
            <a:r>
              <a:rPr lang="en-US" dirty="0" smtClean="0"/>
              <a:t>.</a:t>
            </a:r>
            <a:endParaRPr lang="en-US" dirty="0"/>
          </a:p>
        </p:txBody>
      </p:sp>
      <p:pic>
        <p:nvPicPr>
          <p:cNvPr id="4" name="Picture 3" descr="query wizard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066800"/>
            <a:ext cx="4953000" cy="5105400"/>
          </a:xfrm>
          <a:prstGeom prst="rect">
            <a:avLst/>
          </a:prstGeom>
          <a:ln>
            <a:solidFill>
              <a:srgbClr val="000000"/>
            </a:solidFill>
          </a:ln>
        </p:spPr>
      </p:pic>
    </p:spTree>
    <p:extLst>
      <p:ext uri="{BB962C8B-B14F-4D97-AF65-F5344CB8AC3E}">
        <p14:creationId xmlns:p14="http://schemas.microsoft.com/office/powerpoint/2010/main" val="155462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UCF Report Filter</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4" name="Rectangle 3"/>
          <p:cNvSpPr/>
          <p:nvPr/>
        </p:nvSpPr>
        <p:spPr>
          <a:xfrm>
            <a:off x="304800" y="914400"/>
            <a:ext cx="8610600" cy="4016484"/>
          </a:xfrm>
          <a:prstGeom prst="rect">
            <a:avLst/>
          </a:prstGeom>
        </p:spPr>
        <p:txBody>
          <a:bodyPr wrap="square">
            <a:spAutoFit/>
          </a:bodyPr>
          <a:lstStyle/>
          <a:p>
            <a:pPr marL="285750" indent="-285750">
              <a:spcAft>
                <a:spcPts val="3000"/>
              </a:spcAft>
              <a:buFont typeface="Arial"/>
              <a:buChar char="•"/>
            </a:pPr>
            <a:r>
              <a:rPr lang="en-US" sz="2000" dirty="0"/>
              <a:t>One of the challenges for regulation compliance support is the ever-changing nature of regulations. </a:t>
            </a:r>
            <a:endParaRPr lang="en-US" sz="2000" dirty="0" smtClean="0"/>
          </a:p>
          <a:p>
            <a:pPr marL="285750" indent="-285750">
              <a:spcAft>
                <a:spcPts val="3000"/>
              </a:spcAft>
              <a:buFont typeface="Arial"/>
              <a:buChar char="•"/>
            </a:pPr>
            <a:r>
              <a:rPr lang="en-US" sz="2000" dirty="0" smtClean="0"/>
              <a:t>Unified </a:t>
            </a:r>
            <a:r>
              <a:rPr lang="en-US" sz="2000" dirty="0"/>
              <a:t>Compliance Framework (UCF) is an organization that maps the specifics of each regulation to harmonized control IDs. </a:t>
            </a:r>
          </a:p>
          <a:p>
            <a:pPr marL="285750" indent="-285750">
              <a:spcAft>
                <a:spcPts val="3000"/>
              </a:spcAft>
              <a:buFont typeface="Arial"/>
              <a:buChar char="•"/>
            </a:pPr>
            <a:r>
              <a:rPr lang="en-US" sz="2000" dirty="0" smtClean="0"/>
              <a:t>As </a:t>
            </a:r>
            <a:r>
              <a:rPr lang="en-US" sz="2000" dirty="0"/>
              <a:t>regulations change, these IDs are updated and pushed to the McAfee ESM. </a:t>
            </a:r>
            <a:endParaRPr lang="en-US" sz="2000" dirty="0" smtClean="0"/>
          </a:p>
          <a:p>
            <a:pPr marL="285750" indent="-285750">
              <a:spcAft>
                <a:spcPts val="3000"/>
              </a:spcAft>
              <a:buFont typeface="Arial"/>
              <a:buChar char="•"/>
            </a:pPr>
            <a:r>
              <a:rPr lang="en-US" sz="2000" dirty="0" smtClean="0"/>
              <a:t>The </a:t>
            </a:r>
            <a:r>
              <a:rPr lang="en-US" sz="2000" dirty="0"/>
              <a:t>Compliance ID filter option allows you to select the required compliance or specific subcomponents and apply the filter so that only the appropriate events are displayed. </a:t>
            </a:r>
          </a:p>
        </p:txBody>
      </p:sp>
    </p:spTree>
    <p:extLst>
      <p:ext uri="{BB962C8B-B14F-4D97-AF65-F5344CB8AC3E}">
        <p14:creationId xmlns:p14="http://schemas.microsoft.com/office/powerpoint/2010/main" val="840643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Report Recipients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4" name="Picture 3" descr="Report Recipients.png"/>
          <p:cNvPicPr>
            <a:picLocks noChangeAspect="1"/>
          </p:cNvPicPr>
          <p:nvPr/>
        </p:nvPicPr>
        <p:blipFill rotWithShape="1">
          <a:blip r:embed="rId3">
            <a:extLst>
              <a:ext uri="{28A0092B-C50C-407E-A947-70E740481C1C}">
                <a14:useLocalDpi xmlns:a14="http://schemas.microsoft.com/office/drawing/2010/main"/>
              </a:ext>
            </a:extLst>
          </a:blip>
          <a:srcRect b="34931"/>
          <a:stretch/>
        </p:blipFill>
        <p:spPr>
          <a:xfrm>
            <a:off x="266700" y="762000"/>
            <a:ext cx="8610600" cy="4419600"/>
          </a:xfrm>
          <a:prstGeom prst="rect">
            <a:avLst/>
          </a:prstGeom>
          <a:ln w="12700" cmpd="sng">
            <a:solidFill>
              <a:schemeClr val="tx2"/>
            </a:solidFill>
          </a:ln>
        </p:spPr>
      </p:pic>
      <p:sp>
        <p:nvSpPr>
          <p:cNvPr id="5" name="Rectangle 4"/>
          <p:cNvSpPr/>
          <p:nvPr/>
        </p:nvSpPr>
        <p:spPr>
          <a:xfrm>
            <a:off x="304800" y="5486400"/>
            <a:ext cx="8534400" cy="646331"/>
          </a:xfrm>
          <a:prstGeom prst="rect">
            <a:avLst/>
          </a:prstGeom>
        </p:spPr>
        <p:txBody>
          <a:bodyPr wrap="square">
            <a:spAutoFit/>
          </a:bodyPr>
          <a:lstStyle/>
          <a:p>
            <a:pPr algn="ctr">
              <a:spcAft>
                <a:spcPts val="3000"/>
              </a:spcAft>
            </a:pPr>
            <a:r>
              <a:rPr lang="en-US" dirty="0"/>
              <a:t>The Recipients option allows you to define who should receive the reports to be generated and the format in which you want them sent. </a:t>
            </a:r>
          </a:p>
        </p:txBody>
      </p:sp>
    </p:spTree>
    <p:extLst>
      <p:ext uri="{BB962C8B-B14F-4D97-AF65-F5344CB8AC3E}">
        <p14:creationId xmlns:p14="http://schemas.microsoft.com/office/powerpoint/2010/main" val="1088763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Report Groups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5" name="Rectangle 4"/>
          <p:cNvSpPr/>
          <p:nvPr/>
        </p:nvSpPr>
        <p:spPr>
          <a:xfrm>
            <a:off x="228600" y="5075872"/>
            <a:ext cx="8763000" cy="1477328"/>
          </a:xfrm>
          <a:prstGeom prst="rect">
            <a:avLst/>
          </a:prstGeom>
        </p:spPr>
        <p:txBody>
          <a:bodyPr wrap="square">
            <a:spAutoFit/>
          </a:bodyPr>
          <a:lstStyle/>
          <a:p>
            <a:pPr marL="285750" indent="-285750">
              <a:spcAft>
                <a:spcPts val="600"/>
              </a:spcAft>
              <a:buFont typeface="Arial"/>
              <a:buChar char="•"/>
            </a:pPr>
            <a:r>
              <a:rPr lang="en-US" sz="1600" dirty="0"/>
              <a:t>The Email Group option </a:t>
            </a:r>
            <a:r>
              <a:rPr lang="en-US" sz="1600" dirty="0" smtClean="0"/>
              <a:t>allows </a:t>
            </a:r>
            <a:r>
              <a:rPr lang="en-US" sz="1600" dirty="0"/>
              <a:t>you to group email addresses. </a:t>
            </a:r>
            <a:endParaRPr lang="en-US" sz="1600" dirty="0" smtClean="0"/>
          </a:p>
          <a:p>
            <a:pPr marL="285750" indent="-285750">
              <a:spcAft>
                <a:spcPts val="600"/>
              </a:spcAft>
              <a:buFont typeface="Arial"/>
              <a:buChar char="•"/>
            </a:pPr>
            <a:r>
              <a:rPr lang="en-US" sz="1600" dirty="0" smtClean="0"/>
              <a:t>This </a:t>
            </a:r>
            <a:r>
              <a:rPr lang="en-US" sz="1600" dirty="0"/>
              <a:t>is useful when sending an email to several people multiple times a week. </a:t>
            </a:r>
            <a:endParaRPr lang="en-US" sz="1600" dirty="0" smtClean="0"/>
          </a:p>
          <a:p>
            <a:pPr marL="285750" indent="-285750">
              <a:spcAft>
                <a:spcPts val="600"/>
              </a:spcAft>
              <a:buFont typeface="Arial"/>
              <a:buChar char="•"/>
            </a:pPr>
            <a:r>
              <a:rPr lang="en-US" sz="1600" dirty="0" smtClean="0"/>
              <a:t>By </a:t>
            </a:r>
            <a:r>
              <a:rPr lang="en-US" sz="1600" dirty="0"/>
              <a:t>including one or more email addresses in an email group, you can mass mail </a:t>
            </a:r>
            <a:r>
              <a:rPr lang="en-US" sz="1600" dirty="0" smtClean="0"/>
              <a:t>messages </a:t>
            </a:r>
            <a:r>
              <a:rPr lang="en-US" sz="1600" dirty="0"/>
              <a:t>to all members of this group by simply attaching the group to the message instead of attaching each email address individually.</a:t>
            </a:r>
          </a:p>
        </p:txBody>
      </p:sp>
      <p:pic>
        <p:nvPicPr>
          <p:cNvPr id="6" name="Picture 5" descr="ejmailgroup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62000"/>
            <a:ext cx="8686800" cy="4279899"/>
          </a:xfrm>
          <a:prstGeom prst="rect">
            <a:avLst/>
          </a:prstGeom>
          <a:ln>
            <a:solidFill>
              <a:srgbClr val="000000"/>
            </a:solidFill>
          </a:ln>
        </p:spPr>
      </p:pic>
    </p:spTree>
    <p:extLst>
      <p:ext uri="{BB962C8B-B14F-4D97-AF65-F5344CB8AC3E}">
        <p14:creationId xmlns:p14="http://schemas.microsoft.com/office/powerpoint/2010/main" val="765670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SMS Report Recipients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4" name="Picture 3" descr="SMS Report Recipients.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6855" y="1371600"/>
            <a:ext cx="8350291" cy="4953000"/>
          </a:xfrm>
          <a:prstGeom prst="rect">
            <a:avLst/>
          </a:prstGeom>
          <a:ln w="12700" cmpd="sng">
            <a:solidFill>
              <a:schemeClr val="tx2"/>
            </a:solidFill>
          </a:ln>
        </p:spPr>
      </p:pic>
      <p:sp>
        <p:nvSpPr>
          <p:cNvPr id="5" name="Rectangle 4"/>
          <p:cNvSpPr/>
          <p:nvPr/>
        </p:nvSpPr>
        <p:spPr>
          <a:xfrm>
            <a:off x="304800" y="838200"/>
            <a:ext cx="8458200" cy="369332"/>
          </a:xfrm>
          <a:prstGeom prst="rect">
            <a:avLst/>
          </a:prstGeom>
        </p:spPr>
        <p:txBody>
          <a:bodyPr wrap="square">
            <a:spAutoFit/>
          </a:bodyPr>
          <a:lstStyle/>
          <a:p>
            <a:pPr algn="ctr"/>
            <a:r>
              <a:rPr lang="en-US" dirty="0"/>
              <a:t>The ESMI provides you with the ability to send SMS (text) messages. </a:t>
            </a:r>
          </a:p>
        </p:txBody>
      </p:sp>
    </p:spTree>
    <p:extLst>
      <p:ext uri="{BB962C8B-B14F-4D97-AF65-F5344CB8AC3E}">
        <p14:creationId xmlns:p14="http://schemas.microsoft.com/office/powerpoint/2010/main" val="18326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Reports Recipients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5" name="Rectangle 4"/>
          <p:cNvSpPr/>
          <p:nvPr/>
        </p:nvSpPr>
        <p:spPr>
          <a:xfrm>
            <a:off x="5638800" y="797777"/>
            <a:ext cx="3276600" cy="5755423"/>
          </a:xfrm>
          <a:prstGeom prst="rect">
            <a:avLst/>
          </a:prstGeom>
        </p:spPr>
        <p:txBody>
          <a:bodyPr wrap="square">
            <a:spAutoFit/>
          </a:bodyPr>
          <a:lstStyle/>
          <a:p>
            <a:r>
              <a:rPr lang="en-US" sz="1600" dirty="0" smtClean="0"/>
              <a:t>The McAfee </a:t>
            </a:r>
            <a:r>
              <a:rPr lang="en-US" sz="1600" dirty="0"/>
              <a:t>ESM can send alarm notifications via the SNMPv1 protocol. </a:t>
            </a:r>
            <a:endParaRPr lang="en-US" sz="1600" dirty="0" smtClean="0"/>
          </a:p>
          <a:p>
            <a:endParaRPr lang="en-US" sz="1600" dirty="0"/>
          </a:p>
          <a:p>
            <a:r>
              <a:rPr lang="en-US" sz="1600" dirty="0" smtClean="0"/>
              <a:t>SNMP </a:t>
            </a:r>
            <a:r>
              <a:rPr lang="en-US" sz="1600" dirty="0"/>
              <a:t>uses User Datagram Protocol (UDP) as the transport protocol for passing data between managers and agents. </a:t>
            </a:r>
            <a:endParaRPr lang="en-US" sz="1600" dirty="0" smtClean="0"/>
          </a:p>
          <a:p>
            <a:endParaRPr lang="en-US" sz="1600" dirty="0"/>
          </a:p>
          <a:p>
            <a:r>
              <a:rPr lang="en-US" sz="1600" dirty="0" smtClean="0"/>
              <a:t>In </a:t>
            </a:r>
            <a:r>
              <a:rPr lang="en-US" sz="1600" dirty="0"/>
              <a:t>a typical SNMP setup, an agent such as the ESM can </a:t>
            </a:r>
            <a:r>
              <a:rPr lang="en-US" sz="1600" dirty="0" smtClean="0"/>
              <a:t>send an </a:t>
            </a:r>
            <a:r>
              <a:rPr lang="en-US" sz="1600" dirty="0"/>
              <a:t>SNMP server (usually referred to as a Network Management Station [NMS</a:t>
            </a:r>
            <a:r>
              <a:rPr lang="en-US" sz="1600" dirty="0" smtClean="0"/>
              <a:t>]) </a:t>
            </a:r>
            <a:r>
              <a:rPr lang="en-US" sz="1600" dirty="0"/>
              <a:t>events using packets of data known as traps. </a:t>
            </a:r>
            <a:endParaRPr lang="en-US" sz="1600" dirty="0" smtClean="0"/>
          </a:p>
          <a:p>
            <a:endParaRPr lang="en-US" sz="1600" dirty="0"/>
          </a:p>
          <a:p>
            <a:r>
              <a:rPr lang="en-US" sz="1600" dirty="0" smtClean="0"/>
              <a:t>This </a:t>
            </a:r>
            <a:r>
              <a:rPr lang="en-US" sz="1600" dirty="0"/>
              <a:t>can be useful when a system administrator wants to receive event reports from the ESM in the same way notifications are received from other agents in the network.</a:t>
            </a:r>
          </a:p>
          <a:p>
            <a:endParaRPr lang="en-US" sz="1600" dirty="0"/>
          </a:p>
        </p:txBody>
      </p:sp>
      <p:pic>
        <p:nvPicPr>
          <p:cNvPr id="6" name="Picture 5" descr="snmprep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5295900" cy="5410200"/>
          </a:xfrm>
          <a:prstGeom prst="rect">
            <a:avLst/>
          </a:prstGeom>
          <a:ln>
            <a:solidFill>
              <a:srgbClr val="000000"/>
            </a:solidFill>
          </a:ln>
        </p:spPr>
      </p:pic>
    </p:spTree>
    <p:extLst>
      <p:ext uri="{BB962C8B-B14F-4D97-AF65-F5344CB8AC3E}">
        <p14:creationId xmlns:p14="http://schemas.microsoft.com/office/powerpoint/2010/main" val="2587713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3815130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Syslog Report Recipients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4" name="Picture 3" descr="Syslog Report Recipients.png"/>
          <p:cNvPicPr>
            <a:picLocks noChangeAspect="1"/>
          </p:cNvPicPr>
          <p:nvPr/>
        </p:nvPicPr>
        <p:blipFill rotWithShape="1">
          <a:blip r:embed="rId3">
            <a:extLst>
              <a:ext uri="{28A0092B-C50C-407E-A947-70E740481C1C}">
                <a14:useLocalDpi xmlns:a14="http://schemas.microsoft.com/office/drawing/2010/main"/>
              </a:ext>
            </a:extLst>
          </a:blip>
          <a:srcRect r="885"/>
          <a:stretch/>
        </p:blipFill>
        <p:spPr>
          <a:xfrm>
            <a:off x="266700" y="762000"/>
            <a:ext cx="8648700" cy="4343400"/>
          </a:xfrm>
          <a:prstGeom prst="rect">
            <a:avLst/>
          </a:prstGeom>
          <a:ln w="12700" cmpd="sng">
            <a:solidFill>
              <a:srgbClr val="000000"/>
            </a:solidFill>
          </a:ln>
        </p:spPr>
      </p:pic>
      <p:sp>
        <p:nvSpPr>
          <p:cNvPr id="5" name="Rectangle 4"/>
          <p:cNvSpPr/>
          <p:nvPr/>
        </p:nvSpPr>
        <p:spPr>
          <a:xfrm>
            <a:off x="152400" y="5257800"/>
            <a:ext cx="8991600" cy="1154162"/>
          </a:xfrm>
          <a:prstGeom prst="rect">
            <a:avLst/>
          </a:prstGeom>
        </p:spPr>
        <p:txBody>
          <a:bodyPr wrap="square">
            <a:spAutoFit/>
          </a:bodyPr>
          <a:lstStyle/>
          <a:p>
            <a:pPr marL="285750" indent="-285750">
              <a:spcAft>
                <a:spcPts val="1800"/>
              </a:spcAft>
              <a:buFont typeface="Arial"/>
              <a:buChar char="•"/>
            </a:pPr>
            <a:r>
              <a:rPr lang="en-US" dirty="0"/>
              <a:t>Syslog is a standard for forwarding log messages in an IP network. </a:t>
            </a:r>
          </a:p>
          <a:p>
            <a:pPr marL="285750" indent="-285750">
              <a:spcAft>
                <a:spcPts val="1800"/>
              </a:spcAft>
              <a:buFont typeface="Arial"/>
              <a:buChar char="•"/>
            </a:pPr>
            <a:r>
              <a:rPr lang="en-US" dirty="0" smtClean="0"/>
              <a:t>The </a:t>
            </a:r>
            <a:r>
              <a:rPr lang="en-US" dirty="0"/>
              <a:t>syslog protocol is simple: </a:t>
            </a:r>
            <a:r>
              <a:rPr lang="en-US" dirty="0" smtClean="0"/>
              <a:t>a </a:t>
            </a:r>
            <a:r>
              <a:rPr lang="en-US" dirty="0"/>
              <a:t>sender sends a small textual message to a syslog, often referred to as "</a:t>
            </a:r>
            <a:r>
              <a:rPr lang="en-US" dirty="0"/>
              <a:t>syslogd</a:t>
            </a:r>
            <a:r>
              <a:rPr lang="en-US" dirty="0"/>
              <a:t>," "syslog daemon," or "syslog server</a:t>
            </a:r>
            <a:r>
              <a:rPr lang="en-US" dirty="0" smtClean="0"/>
              <a:t>.”</a:t>
            </a:r>
          </a:p>
        </p:txBody>
      </p:sp>
    </p:spTree>
    <p:extLst>
      <p:ext uri="{BB962C8B-B14F-4D97-AF65-F5344CB8AC3E}">
        <p14:creationId xmlns:p14="http://schemas.microsoft.com/office/powerpoint/2010/main" val="3042292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Report Files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5" name="Rectangle 4"/>
          <p:cNvSpPr/>
          <p:nvPr/>
        </p:nvSpPr>
        <p:spPr>
          <a:xfrm>
            <a:off x="533400" y="5715000"/>
            <a:ext cx="8077200" cy="923330"/>
          </a:xfrm>
          <a:prstGeom prst="rect">
            <a:avLst/>
          </a:prstGeom>
        </p:spPr>
        <p:txBody>
          <a:bodyPr wrap="square">
            <a:spAutoFit/>
          </a:bodyPr>
          <a:lstStyle/>
          <a:p>
            <a:pPr algn="ctr">
              <a:spcAft>
                <a:spcPts val="1800"/>
              </a:spcAft>
            </a:pPr>
            <a:r>
              <a:rPr lang="en-US" dirty="0"/>
              <a:t>The Files feature on the Reports screen allows you to view a list of the report files that have been generated on the system and download, upload, or remove them.</a:t>
            </a:r>
            <a:endParaRPr lang="en-US" dirty="0" smtClean="0"/>
          </a:p>
        </p:txBody>
      </p:sp>
      <p:pic>
        <p:nvPicPr>
          <p:cNvPr id="6" name="Picture 5" descr="reportfil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762000"/>
            <a:ext cx="8763000" cy="4876800"/>
          </a:xfrm>
          <a:prstGeom prst="rect">
            <a:avLst/>
          </a:prstGeom>
          <a:ln>
            <a:solidFill>
              <a:srgbClr val="000000"/>
            </a:solidFill>
          </a:ln>
        </p:spPr>
      </p:pic>
    </p:spTree>
    <p:extLst>
      <p:ext uri="{BB962C8B-B14F-4D97-AF65-F5344CB8AC3E}">
        <p14:creationId xmlns:p14="http://schemas.microsoft.com/office/powerpoint/2010/main" val="42544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Reporting</a:t>
            </a:r>
          </a:p>
          <a:p>
            <a:pPr lvl="1" eaLnBrk="1" hangingPunct="1">
              <a:buFont typeface="Arial" charset="0"/>
              <a:buChar char="•"/>
            </a:pPr>
            <a:r>
              <a:rPr lang="en-US" sz="2800" dirty="0" smtClean="0">
                <a:latin typeface="Arial" charset="0"/>
                <a:cs typeface="Arial" charset="0"/>
              </a:rPr>
              <a:t>Out of the Box Reports</a:t>
            </a:r>
          </a:p>
          <a:p>
            <a:pPr lvl="1" eaLnBrk="1" hangingPunct="1">
              <a:buFont typeface="Arial" charset="0"/>
              <a:buChar char="•"/>
            </a:pPr>
            <a:r>
              <a:rPr lang="en-US" sz="2800" dirty="0" smtClean="0">
                <a:latin typeface="Arial" charset="0"/>
                <a:cs typeface="Arial" charset="0"/>
              </a:rPr>
              <a:t>Creating Reports</a:t>
            </a:r>
          </a:p>
          <a:p>
            <a:pPr lvl="1" eaLnBrk="1" hangingPunct="1">
              <a:buFont typeface="Arial" charset="0"/>
              <a:buChar char="•"/>
            </a:pPr>
            <a:r>
              <a:rPr lang="en-US" sz="2800" dirty="0" smtClean="0">
                <a:latin typeface="Arial" charset="0"/>
                <a:cs typeface="Arial" charset="0"/>
              </a:rPr>
              <a:t>Customizing Reports</a:t>
            </a:r>
          </a:p>
          <a:p>
            <a:pPr lvl="1">
              <a:buFont typeface="Arial" charset="0"/>
              <a:buChar char="•"/>
            </a:pPr>
            <a:r>
              <a:rPr lang="en-US" sz="2800" dirty="0">
                <a:latin typeface="Arial" charset="0"/>
                <a:cs typeface="Arial" charset="0"/>
              </a:rPr>
              <a:t>Report Query Wizard</a:t>
            </a:r>
          </a:p>
          <a:p>
            <a:pPr lvl="1" eaLnBrk="1" hangingPunct="1">
              <a:buFont typeface="Arial" charset="0"/>
              <a:buChar char="•"/>
            </a:pPr>
            <a:r>
              <a:rPr lang="en-US" sz="2800" dirty="0" smtClean="0">
                <a:latin typeface="Arial" charset="0"/>
                <a:cs typeface="Arial" charset="0"/>
              </a:rPr>
              <a:t>Configuring Delivery of Reports</a:t>
            </a:r>
          </a:p>
        </p:txBody>
      </p:sp>
      <p:sp>
        <p:nvSpPr>
          <p:cNvPr id="7" name="Footer Placeholder 6"/>
          <p:cNvSpPr>
            <a:spLocks noGrp="1"/>
          </p:cNvSpPr>
          <p:nvPr>
            <p:ph type="ftr" sz="quarter" idx="3"/>
          </p:nvPr>
        </p:nvSpPr>
        <p:spPr/>
        <p:txBody>
          <a:bodyPr/>
          <a:lstStyle/>
          <a:p>
            <a:pPr algn="r"/>
            <a:r>
              <a:rPr lang="en-US" dirty="0" smtClean="0"/>
              <a:t>Reporting</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504704" y="3733800"/>
            <a:ext cx="2029696" cy="27164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140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Reports can be delivered in what formats?</a:t>
            </a:r>
            <a:endParaRPr lang="en-US" dirty="0"/>
          </a:p>
        </p:txBody>
      </p:sp>
      <p:sp>
        <p:nvSpPr>
          <p:cNvPr id="3" name="Text Placeholder 2"/>
          <p:cNvSpPr>
            <a:spLocks noGrp="1"/>
          </p:cNvSpPr>
          <p:nvPr>
            <p:ph type="body" sz="quarter" idx="14"/>
          </p:nvPr>
        </p:nvSpPr>
        <p:spPr/>
        <p:txBody>
          <a:bodyPr/>
          <a:lstStyle/>
          <a:p>
            <a:r>
              <a:rPr lang="en-US" dirty="0" smtClean="0"/>
              <a:t>HTML</a:t>
            </a:r>
          </a:p>
          <a:p>
            <a:r>
              <a:rPr lang="en-US" dirty="0" smtClean="0"/>
              <a:t>PDF</a:t>
            </a:r>
          </a:p>
          <a:p>
            <a:r>
              <a:rPr lang="en-US" dirty="0" smtClean="0"/>
              <a:t>Plain Text</a:t>
            </a:r>
          </a:p>
          <a:p>
            <a:r>
              <a:rPr lang="en-US" dirty="0" smtClean="0"/>
              <a:t>CSV</a:t>
            </a:r>
          </a:p>
          <a:p>
            <a:r>
              <a:rPr lang="en-US" dirty="0" smtClean="0"/>
              <a:t>Rich Text</a:t>
            </a:r>
          </a:p>
          <a:p>
            <a:endParaRPr lang="en-US" dirty="0"/>
          </a:p>
        </p:txBody>
      </p:sp>
      <p:sp>
        <p:nvSpPr>
          <p:cNvPr id="4" name="Footer Placeholder 3"/>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3734902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default time zone used in reporting is GMT.</a:t>
            </a:r>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101411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1600" dirty="0" smtClean="0"/>
              <a:t>Reports can only be sent to email recipients that have valid user accounts defined with reporting privileges within the ESM assigned?  </a:t>
            </a:r>
            <a:endParaRPr lang="en-US" sz="1600"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116957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10:  Reporting</a:t>
            </a:r>
            <a:endParaRPr lang="en-US" dirty="0"/>
          </a:p>
        </p:txBody>
      </p:sp>
    </p:spTree>
    <p:extLst>
      <p:ext uri="{BB962C8B-B14F-4D97-AF65-F5344CB8AC3E}">
        <p14:creationId xmlns:p14="http://schemas.microsoft.com/office/powerpoint/2010/main" val="3778218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dirty="0" smtClean="0"/>
              <a:t>Reporting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4" name="Rectangle 3"/>
          <p:cNvSpPr/>
          <p:nvPr/>
        </p:nvSpPr>
        <p:spPr>
          <a:xfrm>
            <a:off x="266700" y="989885"/>
            <a:ext cx="8610600" cy="6494085"/>
          </a:xfrm>
          <a:prstGeom prst="rect">
            <a:avLst/>
          </a:prstGeom>
        </p:spPr>
        <p:txBody>
          <a:bodyPr wrap="square">
            <a:spAutoFit/>
          </a:bodyPr>
          <a:lstStyle/>
          <a:p>
            <a:pPr marL="285750" indent="-285750">
              <a:spcAft>
                <a:spcPts val="1800"/>
              </a:spcAft>
              <a:buFont typeface="Arial"/>
              <a:buChar char="•"/>
            </a:pPr>
            <a:r>
              <a:rPr lang="en-US" sz="2000" dirty="0"/>
              <a:t>The Reports option allows you to generate and view reports that show data from events and flows managed on the ESM. </a:t>
            </a:r>
          </a:p>
          <a:p>
            <a:pPr marL="285750" indent="-285750">
              <a:spcAft>
                <a:spcPts val="1800"/>
              </a:spcAft>
              <a:buFont typeface="Arial"/>
              <a:buChar char="•"/>
            </a:pPr>
            <a:r>
              <a:rPr lang="en-US" sz="2000" dirty="0" smtClean="0"/>
              <a:t>You </a:t>
            </a:r>
            <a:r>
              <a:rPr lang="en-US" sz="2000" dirty="0"/>
              <a:t>can select to design your own report or run one of the reports that is included in the ESMI, and can choose whether to send the data in PDF, HTML, or CSV format. </a:t>
            </a:r>
          </a:p>
          <a:p>
            <a:pPr marL="285750" indent="-285750">
              <a:spcAft>
                <a:spcPts val="1800"/>
              </a:spcAft>
              <a:buFont typeface="Arial"/>
              <a:buChar char="•"/>
            </a:pPr>
            <a:r>
              <a:rPr lang="en-US" sz="2000" dirty="0"/>
              <a:t>G</a:t>
            </a:r>
            <a:r>
              <a:rPr lang="en-US" sz="2000" dirty="0" smtClean="0"/>
              <a:t>enerated </a:t>
            </a:r>
            <a:r>
              <a:rPr lang="en-US" sz="2000" dirty="0"/>
              <a:t>reports can be based on auditing criteria and can be used to show compliance. </a:t>
            </a:r>
          </a:p>
          <a:p>
            <a:pPr marL="742950" lvl="1" indent="-285750">
              <a:spcAft>
                <a:spcPts val="1800"/>
              </a:spcAft>
              <a:buFont typeface="Arial"/>
              <a:buChar char="•"/>
            </a:pPr>
            <a:r>
              <a:rPr lang="en-US" sz="2000" dirty="0" smtClean="0"/>
              <a:t>These </a:t>
            </a:r>
            <a:r>
              <a:rPr lang="en-US" sz="2000" dirty="0"/>
              <a:t>reports can be printed or sent to an auditor as well. </a:t>
            </a:r>
            <a:endParaRPr lang="en-US" sz="2000" dirty="0" smtClean="0"/>
          </a:p>
          <a:p>
            <a:pPr marL="285750" indent="-285750">
              <a:spcAft>
                <a:spcPts val="1800"/>
              </a:spcAft>
              <a:buFont typeface="Arial"/>
              <a:buChar char="•"/>
            </a:pPr>
            <a:r>
              <a:rPr lang="en-US" sz="2000" dirty="0" smtClean="0"/>
              <a:t>Reports can be helpful </a:t>
            </a:r>
            <a:r>
              <a:rPr lang="en-US" sz="2000" dirty="0"/>
              <a:t>in </a:t>
            </a:r>
            <a:r>
              <a:rPr lang="en-US" sz="2000" dirty="0" smtClean="0"/>
              <a:t>checking and monitoring </a:t>
            </a:r>
            <a:r>
              <a:rPr lang="en-US" sz="2000" dirty="0"/>
              <a:t>your </a:t>
            </a:r>
            <a:r>
              <a:rPr lang="en-US" sz="2000" dirty="0" smtClean="0"/>
              <a:t>network health or operational state. </a:t>
            </a:r>
          </a:p>
          <a:p>
            <a:pPr marL="285750" indent="-285750">
              <a:spcAft>
                <a:spcPts val="1800"/>
              </a:spcAft>
              <a:buFont typeface="Arial"/>
              <a:buChar char="•"/>
            </a:pPr>
            <a:r>
              <a:rPr lang="en-US" sz="2000" dirty="0" smtClean="0"/>
              <a:t>Reports </a:t>
            </a:r>
            <a:r>
              <a:rPr lang="en-US" sz="2000" dirty="0"/>
              <a:t>allow you to check if </a:t>
            </a:r>
            <a:r>
              <a:rPr lang="en-US" sz="2000" dirty="0" smtClean="0"/>
              <a:t>anyone is violating </a:t>
            </a:r>
            <a:r>
              <a:rPr lang="en-US" sz="2000" dirty="0"/>
              <a:t>policy or standards </a:t>
            </a:r>
            <a:r>
              <a:rPr lang="en-US" sz="2000" dirty="0" smtClean="0"/>
              <a:t>within your environment. </a:t>
            </a:r>
          </a:p>
          <a:p>
            <a:pPr marL="285750" indent="-285750">
              <a:spcAft>
                <a:spcPts val="1800"/>
              </a:spcAft>
              <a:buFont typeface="Arial"/>
              <a:buChar char="•"/>
            </a:pPr>
            <a:endParaRPr lang="en-US" sz="2000" dirty="0"/>
          </a:p>
          <a:p>
            <a:pPr marL="285750" indent="-285750">
              <a:spcAft>
                <a:spcPts val="1800"/>
              </a:spcAft>
              <a:buFont typeface="Arial"/>
              <a:buChar char="•"/>
            </a:pPr>
            <a:endParaRPr lang="en-US" sz="2000" dirty="0"/>
          </a:p>
          <a:p>
            <a:pPr>
              <a:spcAft>
                <a:spcPts val="1800"/>
              </a:spcAft>
            </a:pPr>
            <a:endParaRPr lang="en-US" sz="2000" dirty="0"/>
          </a:p>
        </p:txBody>
      </p:sp>
    </p:spTree>
    <p:extLst>
      <p:ext uri="{BB962C8B-B14F-4D97-AF65-F5344CB8AC3E}">
        <p14:creationId xmlns:p14="http://schemas.microsoft.com/office/powerpoint/2010/main" val="437652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Box Reports</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4" name="Rectangle 3"/>
          <p:cNvSpPr/>
          <p:nvPr/>
        </p:nvSpPr>
        <p:spPr>
          <a:xfrm>
            <a:off x="152400" y="762000"/>
            <a:ext cx="8763000" cy="5524590"/>
          </a:xfrm>
          <a:prstGeom prst="rect">
            <a:avLst/>
          </a:prstGeom>
        </p:spPr>
        <p:txBody>
          <a:bodyPr wrap="square">
            <a:spAutoFit/>
          </a:bodyPr>
          <a:lstStyle/>
          <a:p>
            <a:pPr marL="285750" indent="-285750">
              <a:spcAft>
                <a:spcPts val="600"/>
              </a:spcAft>
              <a:buFont typeface="Arial"/>
              <a:buChar char="•"/>
            </a:pPr>
            <a:r>
              <a:rPr lang="en-US" dirty="0" smtClean="0"/>
              <a:t>The Out of Box Reports </a:t>
            </a:r>
            <a:r>
              <a:rPr lang="en-US" dirty="0"/>
              <a:t>are divided into different </a:t>
            </a:r>
            <a:r>
              <a:rPr lang="en-US" dirty="0" smtClean="0"/>
              <a:t>categories and </a:t>
            </a:r>
            <a:r>
              <a:rPr lang="en-US" dirty="0"/>
              <a:t>contain data based off </a:t>
            </a:r>
            <a:r>
              <a:rPr lang="en-US" dirty="0" smtClean="0"/>
              <a:t>of predefined compliance guidelines and their requirements.</a:t>
            </a:r>
            <a:endParaRPr lang="en-US" dirty="0"/>
          </a:p>
          <a:p>
            <a:pPr marL="285750" indent="-285750">
              <a:spcAft>
                <a:spcPts val="600"/>
              </a:spcAft>
              <a:buFont typeface="Arial"/>
              <a:buChar char="•"/>
            </a:pPr>
            <a:r>
              <a:rPr lang="en-US" dirty="0" smtClean="0"/>
              <a:t>The specific compliance reports are:</a:t>
            </a:r>
            <a:endParaRPr lang="en-US" dirty="0"/>
          </a:p>
          <a:p>
            <a:pPr marL="742950" lvl="1" indent="-285750">
              <a:spcAft>
                <a:spcPts val="600"/>
              </a:spcAft>
              <a:buFont typeface="Arial"/>
              <a:buChar char="•"/>
            </a:pPr>
            <a:r>
              <a:rPr lang="en-US" dirty="0" smtClean="0"/>
              <a:t>Application-Microsoft Exchange and Microsoft Windows</a:t>
            </a:r>
          </a:p>
          <a:p>
            <a:pPr marL="742950" lvl="1" indent="-285750">
              <a:spcAft>
                <a:spcPts val="600"/>
              </a:spcAft>
              <a:buFont typeface="Arial"/>
              <a:buChar char="•"/>
            </a:pPr>
            <a:r>
              <a:rPr lang="en-US" dirty="0" smtClean="0"/>
              <a:t>BASEL II</a:t>
            </a:r>
          </a:p>
          <a:p>
            <a:pPr marL="742950" lvl="1" indent="-285750">
              <a:spcAft>
                <a:spcPts val="600"/>
              </a:spcAft>
              <a:buFont typeface="Arial"/>
              <a:buChar char="•"/>
            </a:pPr>
            <a:r>
              <a:rPr lang="en-US" dirty="0" smtClean="0"/>
              <a:t>Case Management</a:t>
            </a:r>
          </a:p>
          <a:p>
            <a:pPr marL="742950" lvl="1" indent="-285750">
              <a:spcAft>
                <a:spcPts val="600"/>
              </a:spcAft>
              <a:buFont typeface="Arial"/>
              <a:buChar char="•"/>
            </a:pPr>
            <a:r>
              <a:rPr lang="en-US" dirty="0" smtClean="0"/>
              <a:t>DEM</a:t>
            </a:r>
          </a:p>
          <a:p>
            <a:pPr marL="742950" lvl="1" indent="-285750">
              <a:spcAft>
                <a:spcPts val="600"/>
              </a:spcAft>
              <a:buFont typeface="Arial"/>
              <a:buChar char="•"/>
            </a:pPr>
            <a:r>
              <a:rPr lang="en-US" dirty="0" smtClean="0"/>
              <a:t>FISMA</a:t>
            </a:r>
          </a:p>
          <a:p>
            <a:pPr marL="742950" lvl="1" indent="-285750">
              <a:spcAft>
                <a:spcPts val="600"/>
              </a:spcAft>
              <a:buFont typeface="Arial"/>
              <a:buChar char="•"/>
            </a:pPr>
            <a:r>
              <a:rPr lang="en-US" dirty="0" smtClean="0"/>
              <a:t>GLBA</a:t>
            </a:r>
          </a:p>
          <a:p>
            <a:pPr marL="742950" lvl="1" indent="-285750">
              <a:spcAft>
                <a:spcPts val="600"/>
              </a:spcAft>
              <a:buFont typeface="Arial"/>
              <a:buChar char="•"/>
            </a:pPr>
            <a:r>
              <a:rPr lang="en-US" dirty="0" smtClean="0"/>
              <a:t>HIPPA</a:t>
            </a:r>
          </a:p>
          <a:p>
            <a:pPr marL="742950" lvl="1" indent="-285750">
              <a:spcAft>
                <a:spcPts val="600"/>
              </a:spcAft>
              <a:buFont typeface="Arial"/>
              <a:buChar char="•"/>
            </a:pPr>
            <a:r>
              <a:rPr lang="en-US" dirty="0" smtClean="0"/>
              <a:t>NERC</a:t>
            </a:r>
          </a:p>
          <a:p>
            <a:pPr marL="742950" lvl="1" indent="-285750">
              <a:spcAft>
                <a:spcPts val="600"/>
              </a:spcAft>
              <a:buFont typeface="Arial"/>
              <a:buChar char="•"/>
            </a:pPr>
            <a:r>
              <a:rPr lang="en-US" dirty="0" smtClean="0"/>
              <a:t>NISPOM</a:t>
            </a:r>
          </a:p>
          <a:p>
            <a:pPr marL="742950" lvl="1" indent="-285750">
              <a:spcAft>
                <a:spcPts val="600"/>
              </a:spcAft>
              <a:buFont typeface="Arial"/>
              <a:buChar char="•"/>
            </a:pPr>
            <a:r>
              <a:rPr lang="en-US" dirty="0" smtClean="0"/>
              <a:t>PCI</a:t>
            </a:r>
          </a:p>
          <a:p>
            <a:pPr marL="742950" lvl="1" indent="-285750">
              <a:spcAft>
                <a:spcPts val="600"/>
              </a:spcAft>
              <a:buFont typeface="Arial"/>
              <a:buChar char="•"/>
            </a:pPr>
            <a:r>
              <a:rPr lang="en-US" dirty="0" smtClean="0"/>
              <a:t>Sarbanes-Oxley</a:t>
            </a:r>
          </a:p>
          <a:p>
            <a:pPr marL="742950" lvl="1" indent="-285750">
              <a:spcAft>
                <a:spcPts val="600"/>
              </a:spcAft>
              <a:buFont typeface="Arial"/>
              <a:buChar char="•"/>
            </a:pPr>
            <a:r>
              <a:rPr lang="en-US" dirty="0" smtClean="0"/>
              <a:t>And other various reports such as SOX, EU 8</a:t>
            </a:r>
            <a:r>
              <a:rPr lang="en-US" baseline="30000" dirty="0" smtClean="0"/>
              <a:t>th</a:t>
            </a:r>
            <a:r>
              <a:rPr lang="en-US" dirty="0" smtClean="0"/>
              <a:t>, GLBA, GIODO, and ISO 27002</a:t>
            </a:r>
          </a:p>
        </p:txBody>
      </p:sp>
    </p:spTree>
    <p:extLst>
      <p:ext uri="{BB962C8B-B14F-4D97-AF65-F5344CB8AC3E}">
        <p14:creationId xmlns:p14="http://schemas.microsoft.com/office/powerpoint/2010/main" val="3846005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Properties - Reports</a:t>
            </a:r>
            <a:endParaRPr lang="en-US" dirty="0"/>
          </a:p>
        </p:txBody>
      </p:sp>
      <p:pic>
        <p:nvPicPr>
          <p:cNvPr id="2" name="Picture 1" descr="Reports.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 y="838200"/>
            <a:ext cx="5486400" cy="5486400"/>
          </a:xfrm>
          <a:prstGeom prst="rect">
            <a:avLst/>
          </a:prstGeom>
          <a:ln w="12700" cmpd="sng">
            <a:solidFill>
              <a:srgbClr val="000000"/>
            </a:solidFill>
          </a:ln>
        </p:spPr>
      </p:pic>
      <p:sp>
        <p:nvSpPr>
          <p:cNvPr id="5" name="Rectangle 4"/>
          <p:cNvSpPr/>
          <p:nvPr/>
        </p:nvSpPr>
        <p:spPr>
          <a:xfrm>
            <a:off x="5715000" y="1315283"/>
            <a:ext cx="3276600" cy="4247317"/>
          </a:xfrm>
          <a:prstGeom prst="rect">
            <a:avLst/>
          </a:prstGeom>
        </p:spPr>
        <p:txBody>
          <a:bodyPr wrap="square">
            <a:spAutoFit/>
          </a:bodyPr>
          <a:lstStyle/>
          <a:p>
            <a:pPr marL="285750" indent="-285750">
              <a:buFont typeface="Arial"/>
              <a:buChar char="•"/>
            </a:pPr>
            <a:r>
              <a:rPr lang="en-US" dirty="0" smtClean="0"/>
              <a:t>This lists </a:t>
            </a:r>
            <a:r>
              <a:rPr lang="en-US" dirty="0"/>
              <a:t>the reports that you have selected and/or created. </a:t>
            </a:r>
            <a:endParaRPr lang="en-US" dirty="0" smtClean="0"/>
          </a:p>
          <a:p>
            <a:pPr marL="285750" indent="-285750">
              <a:buFont typeface="Arial"/>
              <a:buChar char="•"/>
            </a:pPr>
            <a:endParaRPr lang="en-US" dirty="0"/>
          </a:p>
          <a:p>
            <a:pPr marL="285750" indent="-285750">
              <a:buFont typeface="Arial"/>
              <a:buChar char="•"/>
            </a:pPr>
            <a:r>
              <a:rPr lang="en-US" dirty="0" smtClean="0"/>
              <a:t>It </a:t>
            </a:r>
            <a:r>
              <a:rPr lang="en-US" dirty="0"/>
              <a:t>allows you to </a:t>
            </a:r>
            <a:r>
              <a:rPr lang="en-US" dirty="0" smtClean="0"/>
              <a:t>add, edit, remove, </a:t>
            </a:r>
            <a:r>
              <a:rPr lang="en-US" dirty="0"/>
              <a:t>and run reports that are listed, and enable and disable them. </a:t>
            </a:r>
            <a:endParaRPr lang="en-US" dirty="0" smtClean="0"/>
          </a:p>
          <a:p>
            <a:pPr marL="285750" indent="-285750">
              <a:buFont typeface="Arial"/>
              <a:buChar char="•"/>
            </a:pPr>
            <a:endParaRPr lang="en-US" dirty="0"/>
          </a:p>
          <a:p>
            <a:pPr marL="285750" indent="-285750">
              <a:buFont typeface="Arial"/>
              <a:buChar char="•"/>
            </a:pPr>
            <a:r>
              <a:rPr lang="en-US" dirty="0" smtClean="0"/>
              <a:t>This </a:t>
            </a:r>
            <a:r>
              <a:rPr lang="en-US" dirty="0"/>
              <a:t>screen also allows you to manage the condition and recipient settings, as well as view reports that are currently being run and cancel them if necessary.</a:t>
            </a:r>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2069295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Properties - Reports</a:t>
            </a:r>
            <a:endParaRPr lang="en-US" dirty="0"/>
          </a:p>
        </p:txBody>
      </p:sp>
      <p:pic>
        <p:nvPicPr>
          <p:cNvPr id="2" name="Picture 1" descr="Reports.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 y="838200"/>
            <a:ext cx="5334000" cy="5486400"/>
          </a:xfrm>
          <a:prstGeom prst="rect">
            <a:avLst/>
          </a:prstGeom>
          <a:ln w="12700" cmpd="sng">
            <a:solidFill>
              <a:srgbClr val="000000"/>
            </a:solidFill>
          </a:ln>
        </p:spPr>
      </p:pic>
      <p:sp>
        <p:nvSpPr>
          <p:cNvPr id="5" name="Rectangle 4"/>
          <p:cNvSpPr/>
          <p:nvPr/>
        </p:nvSpPr>
        <p:spPr>
          <a:xfrm>
            <a:off x="5562600" y="762000"/>
            <a:ext cx="3581400" cy="5878534"/>
          </a:xfrm>
          <a:prstGeom prst="rect">
            <a:avLst/>
          </a:prstGeom>
        </p:spPr>
        <p:txBody>
          <a:bodyPr wrap="square">
            <a:spAutoFit/>
          </a:bodyPr>
          <a:lstStyle/>
          <a:p>
            <a:pPr>
              <a:spcAft>
                <a:spcPts val="600"/>
              </a:spcAft>
            </a:pPr>
            <a:r>
              <a:rPr lang="en-US" sz="1600" b="1" dirty="0"/>
              <a:t>Add</a:t>
            </a:r>
            <a:r>
              <a:rPr lang="en-US" sz="1600" dirty="0"/>
              <a:t> </a:t>
            </a:r>
            <a:r>
              <a:rPr lang="en-US" sz="1600" dirty="0" smtClean="0"/>
              <a:t>– Allows </a:t>
            </a:r>
            <a:r>
              <a:rPr lang="en-US" sz="1600" dirty="0"/>
              <a:t>you </a:t>
            </a:r>
            <a:r>
              <a:rPr lang="en-US" sz="1600" dirty="0" smtClean="0"/>
              <a:t>to add </a:t>
            </a:r>
            <a:r>
              <a:rPr lang="en-US" sz="1600" dirty="0"/>
              <a:t>pre-configured or custom reports </a:t>
            </a:r>
            <a:endParaRPr lang="en-US" sz="1600" dirty="0" smtClean="0"/>
          </a:p>
          <a:p>
            <a:pPr>
              <a:spcAft>
                <a:spcPts val="600"/>
              </a:spcAft>
            </a:pPr>
            <a:r>
              <a:rPr lang="en-US" sz="1600" b="1" dirty="0" smtClean="0"/>
              <a:t>Edit</a:t>
            </a:r>
            <a:r>
              <a:rPr lang="en-US" sz="1600" dirty="0" smtClean="0"/>
              <a:t> </a:t>
            </a:r>
            <a:r>
              <a:rPr lang="en-US" sz="1600" dirty="0"/>
              <a:t>– Allows you to edit an existing report.</a:t>
            </a:r>
          </a:p>
          <a:p>
            <a:pPr>
              <a:spcAft>
                <a:spcPts val="600"/>
              </a:spcAft>
            </a:pPr>
            <a:r>
              <a:rPr lang="en-US" sz="1600" b="1" dirty="0"/>
              <a:t>Remove</a:t>
            </a:r>
            <a:r>
              <a:rPr lang="en-US" sz="1600" dirty="0"/>
              <a:t> – Removes an existing report.</a:t>
            </a:r>
          </a:p>
          <a:p>
            <a:pPr>
              <a:spcAft>
                <a:spcPts val="600"/>
              </a:spcAft>
            </a:pPr>
            <a:r>
              <a:rPr lang="en-US" sz="1600" b="1" dirty="0"/>
              <a:t>Run</a:t>
            </a:r>
            <a:r>
              <a:rPr lang="en-US" sz="1600" dirty="0"/>
              <a:t> </a:t>
            </a:r>
            <a:r>
              <a:rPr lang="en-US" sz="1600" b="1" dirty="0"/>
              <a:t>Now</a:t>
            </a:r>
            <a:r>
              <a:rPr lang="en-US" sz="1600" dirty="0"/>
              <a:t> – runs the highlighted report </a:t>
            </a:r>
            <a:r>
              <a:rPr lang="en-US" sz="1600" dirty="0" smtClean="0"/>
              <a:t>now</a:t>
            </a:r>
          </a:p>
          <a:p>
            <a:pPr>
              <a:spcAft>
                <a:spcPts val="600"/>
              </a:spcAft>
            </a:pPr>
            <a:r>
              <a:rPr lang="en-US" sz="1600" b="1" dirty="0" smtClean="0"/>
              <a:t>Conditions</a:t>
            </a:r>
            <a:r>
              <a:rPr lang="en-US" sz="1600" dirty="0" smtClean="0"/>
              <a:t> </a:t>
            </a:r>
            <a:r>
              <a:rPr lang="en-US" sz="1600" dirty="0"/>
              <a:t>– Modify or add any conditions used to generate reports.</a:t>
            </a:r>
          </a:p>
          <a:p>
            <a:pPr>
              <a:spcAft>
                <a:spcPts val="600"/>
              </a:spcAft>
            </a:pPr>
            <a:r>
              <a:rPr lang="en-US" sz="1600" b="1" dirty="0"/>
              <a:t>Recipients</a:t>
            </a:r>
            <a:r>
              <a:rPr lang="en-US" sz="1600" dirty="0"/>
              <a:t> – Manage the email recipient list.</a:t>
            </a:r>
          </a:p>
          <a:p>
            <a:pPr>
              <a:spcAft>
                <a:spcPts val="600"/>
              </a:spcAft>
            </a:pPr>
            <a:r>
              <a:rPr lang="en-US" sz="1600" b="1" dirty="0"/>
              <a:t>Settings</a:t>
            </a:r>
            <a:r>
              <a:rPr lang="en-US" sz="1600" dirty="0"/>
              <a:t> – Manages the notification settings </a:t>
            </a:r>
            <a:endParaRPr lang="en-US" sz="1600" dirty="0" smtClean="0"/>
          </a:p>
          <a:p>
            <a:pPr>
              <a:spcAft>
                <a:spcPts val="600"/>
              </a:spcAft>
            </a:pPr>
            <a:r>
              <a:rPr lang="en-US" sz="1600" b="1" dirty="0" smtClean="0"/>
              <a:t>View</a:t>
            </a:r>
            <a:r>
              <a:rPr lang="en-US" sz="1600" dirty="0" smtClean="0"/>
              <a:t> </a:t>
            </a:r>
            <a:r>
              <a:rPr lang="en-US" sz="1600" dirty="0"/>
              <a:t>– Shows currently running reports, reports are queued and </a:t>
            </a:r>
            <a:r>
              <a:rPr lang="en-US" sz="1600" dirty="0" smtClean="0"/>
              <a:t>run </a:t>
            </a:r>
            <a:r>
              <a:rPr lang="en-US" sz="1600" dirty="0"/>
              <a:t>in </a:t>
            </a:r>
            <a:r>
              <a:rPr lang="en-US" sz="1600" dirty="0" smtClean="0"/>
              <a:t>groups </a:t>
            </a:r>
            <a:endParaRPr lang="en-US" sz="1600" dirty="0" smtClean="0"/>
          </a:p>
          <a:p>
            <a:pPr>
              <a:spcAft>
                <a:spcPts val="600"/>
              </a:spcAft>
            </a:pPr>
            <a:r>
              <a:rPr lang="en-US" sz="1600" b="1" dirty="0" smtClean="0"/>
              <a:t>Files</a:t>
            </a:r>
            <a:r>
              <a:rPr lang="en-US" sz="1600" dirty="0" smtClean="0"/>
              <a:t> </a:t>
            </a:r>
            <a:r>
              <a:rPr lang="en-US" sz="1600" dirty="0"/>
              <a:t>– Shows any reports generated that are saved to the ESM with options to manage and download the </a:t>
            </a:r>
            <a:r>
              <a:rPr lang="en-US" sz="1600" dirty="0" smtClean="0"/>
              <a:t>reports</a:t>
            </a:r>
            <a:endParaRPr lang="en-US" sz="1600"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Tree>
    <p:extLst>
      <p:ext uri="{BB962C8B-B14F-4D97-AF65-F5344CB8AC3E}">
        <p14:creationId xmlns:p14="http://schemas.microsoft.com/office/powerpoint/2010/main" val="2559330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Report – Sections 1,2 and 3</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pic>
        <p:nvPicPr>
          <p:cNvPr id="4" name="Picture 3" descr="Add Reports.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6200" y="685800"/>
            <a:ext cx="5105400" cy="5867400"/>
          </a:xfrm>
          <a:prstGeom prst="rect">
            <a:avLst/>
          </a:prstGeom>
          <a:ln w="12700" cmpd="sng">
            <a:solidFill>
              <a:schemeClr val="tx2"/>
            </a:solidFill>
          </a:ln>
        </p:spPr>
      </p:pic>
      <p:sp>
        <p:nvSpPr>
          <p:cNvPr id="5" name="TextBox 4"/>
          <p:cNvSpPr txBox="1"/>
          <p:nvPr/>
        </p:nvSpPr>
        <p:spPr>
          <a:xfrm>
            <a:off x="5486400" y="4953000"/>
            <a:ext cx="3528700" cy="923330"/>
          </a:xfrm>
          <a:prstGeom prst="rect">
            <a:avLst/>
          </a:prstGeom>
          <a:noFill/>
          <a:ln w="38100" cmpd="sng">
            <a:solidFill>
              <a:srgbClr val="A50026"/>
            </a:solidFill>
          </a:ln>
        </p:spPr>
        <p:txBody>
          <a:bodyPr wrap="square" rtlCol="0">
            <a:spAutoFit/>
          </a:bodyPr>
          <a:lstStyle/>
          <a:p>
            <a:pPr algn="ctr"/>
            <a:r>
              <a:rPr lang="en-US" b="1" dirty="0" smtClean="0">
                <a:solidFill>
                  <a:srgbClr val="A50026"/>
                </a:solidFill>
              </a:rPr>
              <a:t>NOTE</a:t>
            </a:r>
          </a:p>
          <a:p>
            <a:pPr algn="ctr"/>
            <a:r>
              <a:rPr lang="en-US" dirty="0"/>
              <a:t>You need to configure your email settings before adding a report</a:t>
            </a:r>
            <a:r>
              <a:rPr lang="en-US" dirty="0" smtClean="0"/>
              <a:t>.</a:t>
            </a:r>
            <a:endParaRPr lang="en-US" dirty="0"/>
          </a:p>
        </p:txBody>
      </p:sp>
      <p:sp>
        <p:nvSpPr>
          <p:cNvPr id="6" name="TextBox 5"/>
          <p:cNvSpPr txBox="1"/>
          <p:nvPr/>
        </p:nvSpPr>
        <p:spPr>
          <a:xfrm>
            <a:off x="5334000" y="914400"/>
            <a:ext cx="3657600" cy="3785652"/>
          </a:xfrm>
          <a:prstGeom prst="rect">
            <a:avLst/>
          </a:prstGeom>
          <a:noFill/>
        </p:spPr>
        <p:txBody>
          <a:bodyPr wrap="square" rtlCol="0">
            <a:spAutoFit/>
          </a:bodyPr>
          <a:lstStyle/>
          <a:p>
            <a:pPr>
              <a:spcAft>
                <a:spcPts val="1800"/>
              </a:spcAft>
            </a:pPr>
            <a:r>
              <a:rPr lang="en-US" b="1" dirty="0" smtClean="0"/>
              <a:t>Report Name </a:t>
            </a:r>
            <a:r>
              <a:rPr lang="en-US" dirty="0" smtClean="0"/>
              <a:t>– Enter a name for the report</a:t>
            </a:r>
          </a:p>
          <a:p>
            <a:pPr>
              <a:spcAft>
                <a:spcPts val="1800"/>
              </a:spcAft>
            </a:pPr>
            <a:r>
              <a:rPr lang="en-US" b="1" dirty="0" smtClean="0"/>
              <a:t>Description</a:t>
            </a:r>
            <a:r>
              <a:rPr lang="en-US" dirty="0" smtClean="0"/>
              <a:t> – Enter a brief description of the report</a:t>
            </a:r>
          </a:p>
          <a:p>
            <a:pPr>
              <a:spcAft>
                <a:spcPts val="1800"/>
              </a:spcAft>
            </a:pPr>
            <a:r>
              <a:rPr lang="en-US" b="1" dirty="0" smtClean="0"/>
              <a:t>Condition</a:t>
            </a:r>
            <a:r>
              <a:rPr lang="en-US" dirty="0" smtClean="0"/>
              <a:t> </a:t>
            </a:r>
            <a:r>
              <a:rPr lang="en-US" dirty="0"/>
              <a:t>– </a:t>
            </a:r>
            <a:r>
              <a:rPr lang="en-US" dirty="0" smtClean="0"/>
              <a:t>Select </a:t>
            </a:r>
            <a:r>
              <a:rPr lang="en-US" dirty="0"/>
              <a:t>when you want this report to run from the list of options on the drop-down </a:t>
            </a:r>
            <a:r>
              <a:rPr lang="en-US" dirty="0" smtClean="0"/>
              <a:t>list</a:t>
            </a:r>
          </a:p>
          <a:p>
            <a:pPr>
              <a:spcAft>
                <a:spcPts val="1800"/>
              </a:spcAft>
            </a:pPr>
            <a:r>
              <a:rPr lang="en-US" b="1" dirty="0" smtClean="0"/>
              <a:t>Time zone </a:t>
            </a:r>
            <a:r>
              <a:rPr lang="en-US" dirty="0" smtClean="0"/>
              <a:t>- Select </a:t>
            </a:r>
            <a:r>
              <a:rPr lang="en-US" dirty="0"/>
              <a:t>the time zone to be used to run the </a:t>
            </a:r>
            <a:r>
              <a:rPr lang="en-US" dirty="0" smtClean="0"/>
              <a:t>queries </a:t>
            </a:r>
          </a:p>
          <a:p>
            <a:pPr marL="742950" lvl="1" indent="-285750">
              <a:spcAft>
                <a:spcPts val="1800"/>
              </a:spcAft>
              <a:buFont typeface="Arial"/>
              <a:buChar char="•"/>
            </a:pPr>
            <a:r>
              <a:rPr lang="en-US" dirty="0" smtClean="0"/>
              <a:t>Default </a:t>
            </a:r>
            <a:r>
              <a:rPr lang="en-US" dirty="0"/>
              <a:t>is your time zone</a:t>
            </a:r>
          </a:p>
        </p:txBody>
      </p:sp>
    </p:spTree>
    <p:extLst>
      <p:ext uri="{BB962C8B-B14F-4D97-AF65-F5344CB8AC3E}">
        <p14:creationId xmlns:p14="http://schemas.microsoft.com/office/powerpoint/2010/main" val="4181138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Report – Section 4</a:t>
            </a:r>
            <a:endParaRPr lang="en-US" dirty="0"/>
          </a:p>
        </p:txBody>
      </p:sp>
      <p:sp>
        <p:nvSpPr>
          <p:cNvPr id="3" name="Footer Placeholder 2"/>
          <p:cNvSpPr>
            <a:spLocks noGrp="1"/>
          </p:cNvSpPr>
          <p:nvPr>
            <p:ph type="ftr" sz="quarter" idx="3"/>
          </p:nvPr>
        </p:nvSpPr>
        <p:spPr/>
        <p:txBody>
          <a:bodyPr/>
          <a:lstStyle/>
          <a:p>
            <a:pPr algn="r"/>
            <a:r>
              <a:rPr lang="en-US" dirty="0" smtClean="0"/>
              <a:t>Reporting</a:t>
            </a:r>
            <a:endParaRPr lang="en-US" dirty="0"/>
          </a:p>
        </p:txBody>
      </p:sp>
      <p:sp>
        <p:nvSpPr>
          <p:cNvPr id="6" name="TextBox 5"/>
          <p:cNvSpPr txBox="1"/>
          <p:nvPr/>
        </p:nvSpPr>
        <p:spPr>
          <a:xfrm>
            <a:off x="5334000" y="914400"/>
            <a:ext cx="3657600" cy="5401480"/>
          </a:xfrm>
          <a:prstGeom prst="rect">
            <a:avLst/>
          </a:prstGeom>
          <a:noFill/>
        </p:spPr>
        <p:txBody>
          <a:bodyPr wrap="square" rtlCol="0">
            <a:spAutoFit/>
          </a:bodyPr>
          <a:lstStyle/>
          <a:p>
            <a:pPr>
              <a:spcAft>
                <a:spcPts val="1800"/>
              </a:spcAft>
            </a:pPr>
            <a:r>
              <a:rPr lang="en-US" b="1" dirty="0" smtClean="0"/>
              <a:t>Format </a:t>
            </a:r>
            <a:r>
              <a:rPr lang="en-US" dirty="0"/>
              <a:t>– Select the format in which you want the report sent or saved</a:t>
            </a:r>
            <a:endParaRPr lang="en-US" dirty="0" smtClean="0"/>
          </a:p>
          <a:p>
            <a:pPr>
              <a:spcAft>
                <a:spcPts val="1800"/>
              </a:spcAft>
            </a:pPr>
            <a:r>
              <a:rPr lang="en-US" b="1" dirty="0" smtClean="0"/>
              <a:t>Delivery options </a:t>
            </a:r>
            <a:r>
              <a:rPr lang="en-US" dirty="0" smtClean="0"/>
              <a:t>– Select the checkboxes for how you would like the report delivered or saved</a:t>
            </a:r>
          </a:p>
          <a:p>
            <a:pPr marL="742950" lvl="1" indent="-285750">
              <a:spcAft>
                <a:spcPts val="1800"/>
              </a:spcAft>
              <a:buFont typeface="Arial"/>
              <a:buChar char="•"/>
            </a:pPr>
            <a:r>
              <a:rPr lang="en-US" dirty="0" smtClean="0"/>
              <a:t>Email: Add a list of recipients to send the report to</a:t>
            </a:r>
          </a:p>
          <a:p>
            <a:pPr marL="742950" lvl="1" indent="-285750">
              <a:spcAft>
                <a:spcPts val="1800"/>
              </a:spcAft>
              <a:buFont typeface="Arial"/>
              <a:buChar char="•"/>
            </a:pPr>
            <a:r>
              <a:rPr lang="en-US" dirty="0" smtClean="0"/>
              <a:t>Save report on the ESM</a:t>
            </a:r>
          </a:p>
          <a:p>
            <a:pPr marL="742950" lvl="1" indent="-285750">
              <a:spcAft>
                <a:spcPts val="1800"/>
              </a:spcAft>
              <a:buFont typeface="Arial"/>
              <a:buChar char="•"/>
            </a:pPr>
            <a:r>
              <a:rPr lang="en-US" dirty="0" smtClean="0"/>
              <a:t>Save report to remote location using a preconfigured profile</a:t>
            </a:r>
          </a:p>
          <a:p>
            <a:pPr>
              <a:spcAft>
                <a:spcPts val="1800"/>
              </a:spcAft>
            </a:pPr>
            <a:r>
              <a:rPr lang="en-US" b="1" dirty="0" smtClean="0"/>
              <a:t>Prefix</a:t>
            </a:r>
            <a:r>
              <a:rPr lang="en-US" dirty="0" smtClean="0"/>
              <a:t> – Add a prefix to the report name when saving</a:t>
            </a:r>
          </a:p>
        </p:txBody>
      </p:sp>
      <p:pic>
        <p:nvPicPr>
          <p:cNvPr id="7" name="Picture 6" descr="reportformat.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6200" y="1447800"/>
            <a:ext cx="5105400" cy="4419600"/>
          </a:xfrm>
          <a:prstGeom prst="rect">
            <a:avLst/>
          </a:prstGeom>
          <a:ln>
            <a:solidFill>
              <a:srgbClr val="000000"/>
            </a:solidFill>
          </a:ln>
        </p:spPr>
      </p:pic>
    </p:spTree>
    <p:extLst>
      <p:ext uri="{BB962C8B-B14F-4D97-AF65-F5344CB8AC3E}">
        <p14:creationId xmlns:p14="http://schemas.microsoft.com/office/powerpoint/2010/main" val="41352013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purl.org/dc/elements/1.1/"/>
    <ds:schemaRef ds:uri="http://purl.org/dc/dcmitype/"/>
    <ds:schemaRef ds:uri="http://schemas.microsoft.com/office/2006/documentManagement/types"/>
    <ds:schemaRef ds:uri="http://schemas.openxmlformats.org/package/2006/metadata/core-properties"/>
    <ds:schemaRef ds:uri="http://purl.org/dc/terms/"/>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5995</TotalTime>
  <Words>5627</Words>
  <Application>Microsoft Office PowerPoint</Application>
  <PresentationFormat>On-screen Show (4:3)</PresentationFormat>
  <Paragraphs>445</Paragraphs>
  <Slides>34</Slides>
  <Notes>34</Notes>
  <HiddenSlides>4</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ProfServ_ILT_PPTemplate</vt:lpstr>
      <vt:lpstr>Reporting</vt:lpstr>
      <vt:lpstr>Module Objectives</vt:lpstr>
      <vt:lpstr>Module Topics</vt:lpstr>
      <vt:lpstr>Reports</vt:lpstr>
      <vt:lpstr>Out of Box Reports</vt:lpstr>
      <vt:lpstr>System Properties - Reports</vt:lpstr>
      <vt:lpstr>System Properties - Reports</vt:lpstr>
      <vt:lpstr>Add Report – Sections 1,2 and 3</vt:lpstr>
      <vt:lpstr>Add Report – Section 4</vt:lpstr>
      <vt:lpstr>Add Report – Section 5</vt:lpstr>
      <vt:lpstr>Hidden</vt:lpstr>
      <vt:lpstr>Add Report – Section 6</vt:lpstr>
      <vt:lpstr>Detailed Report Layout</vt:lpstr>
      <vt:lpstr>Designing Report Layout</vt:lpstr>
      <vt:lpstr>Document Properties</vt:lpstr>
      <vt:lpstr>Hidden</vt:lpstr>
      <vt:lpstr>Report Conditions</vt:lpstr>
      <vt:lpstr>Hidden</vt:lpstr>
      <vt:lpstr>Add a Condition</vt:lpstr>
      <vt:lpstr>Query Wizard</vt:lpstr>
      <vt:lpstr>Query Wizard Cont.</vt:lpstr>
      <vt:lpstr>UCF Report Filter</vt:lpstr>
      <vt:lpstr>Email Report Recipients</vt:lpstr>
      <vt:lpstr>Email Report Groups</vt:lpstr>
      <vt:lpstr>SMS Report Recipients</vt:lpstr>
      <vt:lpstr>SNMP Reports Recipients</vt:lpstr>
      <vt:lpstr>Hidden</vt:lpstr>
      <vt:lpstr>Syslog Report Recipients</vt:lpstr>
      <vt:lpstr>View Report Files</vt:lpstr>
      <vt:lpstr>PowerPoint Presentation</vt:lpstr>
      <vt:lpstr>PowerPoint Presentation</vt:lpstr>
      <vt:lpstr>PowerPoint Presentation</vt:lpstr>
      <vt:lpstr>Hands-on Practice Refer to the Practice Manual Practice 10:  Reporting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221</cp:revision>
  <dcterms:created xsi:type="dcterms:W3CDTF">2011-01-12T19:22:30Z</dcterms:created>
  <dcterms:modified xsi:type="dcterms:W3CDTF">2012-08-10T20:02:03Z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