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4"/>
  </p:sldMasterIdLst>
  <p:notesMasterIdLst>
    <p:notesMasterId r:id="rId47"/>
  </p:notesMasterIdLst>
  <p:handoutMasterIdLst>
    <p:handoutMasterId r:id="rId48"/>
  </p:handoutMasterIdLst>
  <p:sldIdLst>
    <p:sldId id="256" r:id="rId5"/>
    <p:sldId id="354" r:id="rId6"/>
    <p:sldId id="355" r:id="rId7"/>
    <p:sldId id="395" r:id="rId8"/>
    <p:sldId id="356"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4" r:id="rId23"/>
    <p:sldId id="371" r:id="rId24"/>
    <p:sldId id="372" r:id="rId25"/>
    <p:sldId id="373" r:id="rId26"/>
    <p:sldId id="375" r:id="rId27"/>
    <p:sldId id="376" r:id="rId28"/>
    <p:sldId id="377" r:id="rId29"/>
    <p:sldId id="393" r:id="rId30"/>
    <p:sldId id="378" r:id="rId31"/>
    <p:sldId id="379" r:id="rId32"/>
    <p:sldId id="380" r:id="rId33"/>
    <p:sldId id="381" r:id="rId34"/>
    <p:sldId id="394" r:id="rId35"/>
    <p:sldId id="382" r:id="rId36"/>
    <p:sldId id="383" r:id="rId37"/>
    <p:sldId id="384" r:id="rId38"/>
    <p:sldId id="385" r:id="rId39"/>
    <p:sldId id="386" r:id="rId40"/>
    <p:sldId id="387" r:id="rId41"/>
    <p:sldId id="388" r:id="rId42"/>
    <p:sldId id="389" r:id="rId43"/>
    <p:sldId id="391" r:id="rId44"/>
    <p:sldId id="392" r:id="rId45"/>
    <p:sldId id="290" r:id="rId46"/>
  </p:sldIdLst>
  <p:sldSz cx="9144000" cy="6858000" type="screen4x3"/>
  <p:notesSz cx="7315200" cy="96012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6"/>
    <a:srgbClr val="4A0612"/>
    <a:srgbClr val="437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88" autoAdjust="0"/>
    <p:restoredTop sz="74055" autoAdjust="0"/>
  </p:normalViewPr>
  <p:slideViewPr>
    <p:cSldViewPr>
      <p:cViewPr>
        <p:scale>
          <a:sx n="100" d="100"/>
          <a:sy n="100" d="100"/>
        </p:scale>
        <p:origin x="-14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896"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103" tIns="48052" rIns="96103" bIns="48052"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103" tIns="48052" rIns="96103" bIns="48052" rtlCol="0"/>
          <a:lstStyle>
            <a:lvl1pPr algn="r">
              <a:defRPr sz="1300"/>
            </a:lvl1pPr>
          </a:lstStyle>
          <a:p>
            <a:fld id="{13EF1EB7-EB35-435C-8A89-E008F757D2AE}" type="datetimeFigureOut">
              <a:rPr lang="en-US" smtClean="0"/>
              <a:pPr/>
              <a:t>8/8/2012</a:t>
            </a:fld>
            <a:endParaRPr lang="en-US" dirty="0"/>
          </a:p>
        </p:txBody>
      </p:sp>
      <p:sp>
        <p:nvSpPr>
          <p:cNvPr id="4" name="Footer Placeholder 3"/>
          <p:cNvSpPr>
            <a:spLocks noGrp="1"/>
          </p:cNvSpPr>
          <p:nvPr>
            <p:ph type="ftr" sz="quarter" idx="2"/>
          </p:nvPr>
        </p:nvSpPr>
        <p:spPr>
          <a:xfrm>
            <a:off x="0" y="9119473"/>
            <a:ext cx="3169920" cy="480060"/>
          </a:xfrm>
          <a:prstGeom prst="rect">
            <a:avLst/>
          </a:prstGeom>
        </p:spPr>
        <p:txBody>
          <a:bodyPr vert="horz" lIns="96103" tIns="48052" rIns="96103" bIns="48052" rtlCol="0" anchor="b"/>
          <a:lstStyle>
            <a:lvl1pPr algn="l">
              <a:defRPr sz="1300"/>
            </a:lvl1pPr>
          </a:lstStyle>
          <a:p>
            <a:r>
              <a:rPr lang="en-US" dirty="0" smtClean="0"/>
              <a:t>Proprietary and Confidential - For Training Only</a:t>
            </a:r>
            <a:endParaRPr lang="en-US" dirty="0"/>
          </a:p>
        </p:txBody>
      </p:sp>
      <p:sp>
        <p:nvSpPr>
          <p:cNvPr id="5" name="Slide Number Placeholder 4"/>
          <p:cNvSpPr>
            <a:spLocks noGrp="1"/>
          </p:cNvSpPr>
          <p:nvPr>
            <p:ph type="sldNum" sz="quarter" idx="3"/>
          </p:nvPr>
        </p:nvSpPr>
        <p:spPr>
          <a:xfrm>
            <a:off x="4143587" y="9119473"/>
            <a:ext cx="3169920" cy="480060"/>
          </a:xfrm>
          <a:prstGeom prst="rect">
            <a:avLst/>
          </a:prstGeom>
        </p:spPr>
        <p:txBody>
          <a:bodyPr vert="horz" lIns="96103" tIns="48052" rIns="96103" bIns="48052" rtlCol="0" anchor="b"/>
          <a:lstStyle>
            <a:lvl1pPr algn="r">
              <a:defRPr sz="1300"/>
            </a:lvl1pPr>
          </a:lstStyle>
          <a:p>
            <a:fld id="{E22DBFDE-62BF-4050-9027-7F0BBA4F9D9A}" type="slidenum">
              <a:rPr lang="en-US" smtClean="0"/>
              <a:pPr/>
              <a:t>‹#›</a:t>
            </a:fld>
            <a:endParaRPr lang="en-US" dirty="0"/>
          </a:p>
        </p:txBody>
      </p:sp>
    </p:spTree>
    <p:extLst>
      <p:ext uri="{BB962C8B-B14F-4D97-AF65-F5344CB8AC3E}">
        <p14:creationId xmlns:p14="http://schemas.microsoft.com/office/powerpoint/2010/main" val="11470817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lide Image Placeholder 3"/>
          <p:cNvSpPr>
            <a:spLocks noGrp="1" noRot="1" noChangeAspect="1"/>
          </p:cNvSpPr>
          <p:nvPr>
            <p:ph type="sldImg" idx="2"/>
          </p:nvPr>
        </p:nvSpPr>
        <p:spPr>
          <a:xfrm>
            <a:off x="228600" y="228600"/>
            <a:ext cx="6865798" cy="5148072"/>
          </a:xfrm>
          <a:prstGeom prst="rect">
            <a:avLst/>
          </a:prstGeom>
          <a:noFill/>
          <a:ln w="12700">
            <a:solidFill>
              <a:prstClr val="black"/>
            </a:solidFill>
          </a:ln>
        </p:spPr>
        <p:txBody>
          <a:bodyPr vert="horz" lIns="96103" tIns="48052" rIns="96103" bIns="48052" rtlCol="0" anchor="ctr"/>
          <a:lstStyle/>
          <a:p>
            <a:endParaRPr lang="en-US" dirty="0"/>
          </a:p>
        </p:txBody>
      </p:sp>
      <p:sp>
        <p:nvSpPr>
          <p:cNvPr id="16" name="Footer Placeholder 5"/>
          <p:cNvSpPr>
            <a:spLocks noGrp="1"/>
          </p:cNvSpPr>
          <p:nvPr>
            <p:ph type="ftr" sz="quarter" idx="4"/>
          </p:nvPr>
        </p:nvSpPr>
        <p:spPr>
          <a:xfrm>
            <a:off x="4551680" y="9361170"/>
            <a:ext cx="2763520" cy="240031"/>
          </a:xfrm>
          <a:prstGeom prst="rect">
            <a:avLst/>
          </a:prstGeom>
        </p:spPr>
        <p:txBody>
          <a:bodyPr vert="horz" lIns="96103" tIns="48052" rIns="96103" bIns="48052" rtlCol="0" anchor="b"/>
          <a:lstStyle>
            <a:lvl1pPr algn="l">
              <a:defRPr sz="900">
                <a:latin typeface="+mj-lt"/>
              </a:defRPr>
            </a:lvl1pPr>
          </a:lstStyle>
          <a:p>
            <a:pPr algn="r"/>
            <a:r>
              <a:rPr lang="en-US" dirty="0" smtClean="0"/>
              <a:t>Proprietary and Confidential - For Training Only</a:t>
            </a:r>
            <a:endParaRPr lang="en-US" dirty="0"/>
          </a:p>
        </p:txBody>
      </p:sp>
      <p:sp>
        <p:nvSpPr>
          <p:cNvPr id="17" name="TextBox 16"/>
          <p:cNvSpPr txBox="1"/>
          <p:nvPr/>
        </p:nvSpPr>
        <p:spPr>
          <a:xfrm>
            <a:off x="2" y="9358827"/>
            <a:ext cx="2428357" cy="242373"/>
          </a:xfrm>
          <a:prstGeom prst="rect">
            <a:avLst/>
          </a:prstGeom>
          <a:noFill/>
        </p:spPr>
        <p:txBody>
          <a:bodyPr wrap="square" lIns="96103" tIns="48052" rIns="96103" bIns="48052" rtlCol="0">
            <a:spAutoFit/>
          </a:bodyPr>
          <a:lstStyle/>
          <a:p>
            <a:pPr marL="0" marR="0" indent="0" algn="l" defTabSz="961034" rtl="0" eaLnBrk="1" fontAlgn="auto" latinLnBrk="0" hangingPunct="1">
              <a:lnSpc>
                <a:spcPct val="100000"/>
              </a:lnSpc>
              <a:spcBef>
                <a:spcPts val="0"/>
              </a:spcBef>
              <a:spcAft>
                <a:spcPts val="0"/>
              </a:spcAft>
              <a:buClrTx/>
              <a:buSzTx/>
              <a:buFontTx/>
              <a:buNone/>
              <a:tabLst/>
              <a:defRPr/>
            </a:pPr>
            <a:r>
              <a:rPr lang="en-US" sz="900" dirty="0" smtClean="0">
                <a:latin typeface="+mj-lt"/>
              </a:rPr>
              <a:t>©2012 McAfee, Inc. All Rights Reserved.</a:t>
            </a:r>
          </a:p>
        </p:txBody>
      </p:sp>
      <p:sp>
        <p:nvSpPr>
          <p:cNvPr id="18" name="Rectangle 5"/>
          <p:cNvSpPr>
            <a:spLocks noGrp="1" noChangeArrowheads="1"/>
          </p:cNvSpPr>
          <p:nvPr>
            <p:ph type="body" sz="quarter" idx="3"/>
          </p:nvPr>
        </p:nvSpPr>
        <p:spPr bwMode="auto">
          <a:xfrm>
            <a:off x="228600" y="5413248"/>
            <a:ext cx="6858000" cy="3886200"/>
          </a:xfrm>
          <a:prstGeom prst="rect">
            <a:avLst/>
          </a:prstGeom>
          <a:noFill/>
          <a:ln w="9525">
            <a:noFill/>
            <a:miter lim="800000"/>
            <a:headEnd/>
            <a:tailEnd/>
          </a:ln>
        </p:spPr>
        <p:txBody>
          <a:bodyPr vert="horz" wrap="square" lIns="97929" tIns="48965" rIns="97929" bIns="48965"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9" name="TextBox 18"/>
          <p:cNvSpPr txBox="1"/>
          <p:nvPr/>
        </p:nvSpPr>
        <p:spPr>
          <a:xfrm>
            <a:off x="3200400" y="9372600"/>
            <a:ext cx="1143000" cy="235542"/>
          </a:xfrm>
          <a:prstGeom prst="rect">
            <a:avLst/>
          </a:prstGeom>
          <a:noFill/>
        </p:spPr>
        <p:txBody>
          <a:bodyPr wrap="square" lIns="96103" tIns="48052" rIns="96103" bIns="48052"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1"/>
                </a:solidFill>
                <a:latin typeface="+mj-lt"/>
              </a:rPr>
              <a:t>12    </a:t>
            </a:r>
            <a:r>
              <a:rPr lang="en-US" sz="900" dirty="0" smtClean="0">
                <a:solidFill>
                  <a:schemeClr val="tx1"/>
                </a:solidFill>
                <a:latin typeface="+mj-lt"/>
              </a:rPr>
              <a:t>-     </a:t>
            </a:r>
            <a:fld id="{3AB7E5DB-ACFB-4CA0-AA88-533A00E25E31}" type="slidenum">
              <a:rPr lang="en-US" sz="900" smtClean="0">
                <a:solidFill>
                  <a:schemeClr val="tx1"/>
                </a:solidFill>
                <a:latin typeface="+mj-lt"/>
              </a:rPr>
              <a:t>‹#›</a:t>
            </a:fld>
            <a:endParaRPr lang="en-US" sz="900" dirty="0">
              <a:solidFill>
                <a:schemeClr val="tx1"/>
              </a:solidFill>
              <a:latin typeface="+mj-lt"/>
            </a:endParaRPr>
          </a:p>
        </p:txBody>
      </p:sp>
    </p:spTree>
    <p:extLst>
      <p:ext uri="{BB962C8B-B14F-4D97-AF65-F5344CB8AC3E}">
        <p14:creationId xmlns:p14="http://schemas.microsoft.com/office/powerpoint/2010/main" val="176105105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000" kern="1200">
        <a:solidFill>
          <a:schemeClr val="tx1"/>
        </a:solidFill>
        <a:latin typeface="+mn-lt"/>
        <a:ea typeface="+mn-ea"/>
        <a:cs typeface="+mn-cs"/>
      </a:defRPr>
    </a:lvl1pPr>
    <a:lvl2pPr marL="342900" indent="-114300" algn="l" defTabSz="914400" rtl="0" eaLnBrk="1" latinLnBrk="0" hangingPunct="1">
      <a:buFont typeface="Arial" pitchFamily="34" charset="0"/>
      <a:buChar char="•"/>
      <a:tabLst/>
      <a:defRPr sz="1000" kern="1200">
        <a:solidFill>
          <a:schemeClr val="tx1"/>
        </a:solidFill>
        <a:latin typeface="+mn-lt"/>
        <a:ea typeface="+mn-ea"/>
        <a:cs typeface="+mn-cs"/>
      </a:defRPr>
    </a:lvl2pPr>
    <a:lvl3pPr marL="457200" indent="-112713" algn="l" defTabSz="914400" rtl="0" eaLnBrk="1" latinLnBrk="0" hangingPunct="1">
      <a:buFont typeface="Arial" pitchFamily="34" charset="0"/>
      <a:buChar char="•"/>
      <a:defRPr sz="1000" kern="1200">
        <a:solidFill>
          <a:schemeClr val="tx1"/>
        </a:solidFill>
        <a:latin typeface="+mn-lt"/>
        <a:ea typeface="+mn-ea"/>
        <a:cs typeface="+mn-cs"/>
      </a:defRPr>
    </a:lvl3pPr>
    <a:lvl4pPr marL="571500" indent="-114300" algn="l" defTabSz="914400" rtl="0" eaLnBrk="1" latinLnBrk="0" hangingPunct="1">
      <a:buFont typeface="Arial" pitchFamily="34" charset="0"/>
      <a:buChar char="•"/>
      <a:defRPr sz="1000" kern="1200">
        <a:solidFill>
          <a:schemeClr val="tx1"/>
        </a:solidFill>
        <a:latin typeface="+mn-lt"/>
        <a:ea typeface="+mn-ea"/>
        <a:cs typeface="+mn-cs"/>
      </a:defRPr>
    </a:lvl4pPr>
    <a:lvl5pPr marL="685800" indent="-114300" algn="l" defTabSz="914400" rtl="0" eaLnBrk="1" latinLnBrk="0" hangingPunct="1">
      <a:buFont typeface="Arial"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85491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67795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33275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58678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34714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5242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4036599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337420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85096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06535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8" name="Slide Image Placeholder 7"/>
          <p:cNvSpPr>
            <a:spLocks noGrp="1" noRot="1" noChangeAspect="1"/>
          </p:cNvSpPr>
          <p:nvPr>
            <p:ph type="sldImg"/>
          </p:nvPr>
        </p:nvSpPr>
        <p:spPr>
          <a:xfrm>
            <a:off x="228600" y="228600"/>
            <a:ext cx="6865938" cy="5148263"/>
          </a:xfrm>
        </p:spPr>
      </p:sp>
      <p:sp>
        <p:nvSpPr>
          <p:cNvPr id="9" name="Notes Placeholder 8"/>
          <p:cNvSpPr>
            <a:spLocks noGrp="1"/>
          </p:cNvSpPr>
          <p:nvPr>
            <p:ph type="body" idx="1"/>
          </p:nvPr>
        </p:nvSpPr>
        <p:spPr/>
        <p:txBody>
          <a:bodyPr>
            <a:normAutofit/>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6178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180213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688639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476199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791541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The following is a detailed description of each flag.</a:t>
            </a:r>
          </a:p>
          <a:p>
            <a:pPr marL="171450" indent="-171450">
              <a:buFont typeface="Arial"/>
              <a:buChar char="•"/>
            </a:pPr>
            <a:r>
              <a:rPr lang="en-US" sz="1000" b="1" kern="1200" dirty="0" smtClean="0">
                <a:solidFill>
                  <a:schemeClr val="tx1"/>
                </a:solidFill>
                <a:latin typeface="+mn-lt"/>
                <a:ea typeface="+mn-ea"/>
                <a:cs typeface="+mn-cs"/>
              </a:rPr>
              <a:t>Bypass mode</a:t>
            </a:r>
            <a:r>
              <a:rPr lang="en-US" sz="1000" b="0" kern="1200" dirty="0" smtClean="0">
                <a:solidFill>
                  <a:schemeClr val="tx1"/>
                </a:solidFill>
                <a:latin typeface="+mn-lt"/>
                <a:ea typeface="+mn-ea"/>
                <a:cs typeface="+mn-cs"/>
              </a:rPr>
              <a:t> - The Health Monitor observes the state of the bypass NIC, if the IPS has one installed. If the Health Monitor detects that the NIC is in bypass mode, it sets this alert. Possible reasons why the NIC might be in bypass mode include the failure of a critical system process, manually setting the device into bypass mode, or other failure. You can take the device out of bypass mode using the Interfaces screen of the Device Configuration tab of the Device Properties menu.</a:t>
            </a:r>
          </a:p>
          <a:p>
            <a:pPr marL="171450" indent="-171450">
              <a:buFont typeface="Arial"/>
              <a:buChar char="•"/>
            </a:pPr>
            <a:r>
              <a:rPr lang="en-US" sz="1000" b="1" kern="1200" dirty="0" smtClean="0">
                <a:solidFill>
                  <a:schemeClr val="tx1"/>
                </a:solidFill>
                <a:latin typeface="+mn-lt"/>
                <a:ea typeface="+mn-ea"/>
                <a:cs typeface="+mn-cs"/>
              </a:rPr>
              <a:t>Deep Packet Inspector not running </a:t>
            </a:r>
            <a:r>
              <a:rPr lang="en-US" sz="1000" b="0" kern="1200" dirty="0" smtClean="0">
                <a:solidFill>
                  <a:schemeClr val="tx1"/>
                </a:solidFill>
                <a:latin typeface="+mn-lt"/>
                <a:ea typeface="+mn-ea"/>
                <a:cs typeface="+mn-cs"/>
              </a:rPr>
              <a:t>- A Health Monitor alert is triggered if the Health Monitor detects that the Deep Packet Inspector (DPI) has malfunctioned. It is possible that the DPI can recover from the malfunction without intervention. If it does not recover in a reasonable amount of time, restarting the device might solve the problem.</a:t>
            </a:r>
          </a:p>
          <a:p>
            <a:pPr marL="171450" indent="-171450">
              <a:buFont typeface="Arial"/>
              <a:buChar char="•"/>
            </a:pPr>
            <a:r>
              <a:rPr lang="en-US" sz="1000" b="1" kern="1200" dirty="0" smtClean="0">
                <a:solidFill>
                  <a:schemeClr val="tx1"/>
                </a:solidFill>
                <a:latin typeface="+mn-lt"/>
                <a:ea typeface="+mn-ea"/>
                <a:cs typeface="+mn-cs"/>
              </a:rPr>
              <a:t>Firewall alert program (ngulogd) not running </a:t>
            </a:r>
            <a:r>
              <a:rPr lang="en-US" sz="1000" b="0" kern="1200" dirty="0" smtClean="0">
                <a:solidFill>
                  <a:schemeClr val="tx1"/>
                </a:solidFill>
                <a:latin typeface="+mn-lt"/>
                <a:ea typeface="+mn-ea"/>
                <a:cs typeface="+mn-cs"/>
              </a:rPr>
              <a:t>- A Health Monitor alert is triggered if the Health Monitor detects that the Firewall Alert Aggregator (FAA) has malfunctioned. It is possible that the FAA can recover from the malfunction without intervention. If it does not recover in a reasonable amount of time, restarting the device might solve the problem.</a:t>
            </a:r>
          </a:p>
          <a:p>
            <a:pPr marL="171450" indent="-171450">
              <a:buFont typeface="Arial"/>
              <a:buChar char="•"/>
            </a:pPr>
            <a:r>
              <a:rPr lang="en-US" sz="1000" b="1" kern="1200" dirty="0" smtClean="0">
                <a:solidFill>
                  <a:schemeClr val="tx1"/>
                </a:solidFill>
                <a:latin typeface="+mn-lt"/>
                <a:ea typeface="+mn-ea"/>
                <a:cs typeface="+mn-cs"/>
              </a:rPr>
              <a:t>Database not running </a:t>
            </a:r>
            <a:r>
              <a:rPr lang="en-US" sz="1000" b="0" kern="1200" dirty="0" smtClean="0">
                <a:solidFill>
                  <a:schemeClr val="tx1"/>
                </a:solidFill>
                <a:latin typeface="+mn-lt"/>
                <a:ea typeface="+mn-ea"/>
                <a:cs typeface="+mn-cs"/>
              </a:rPr>
              <a:t>- A Health Monitor alert is triggered if the Health Monitor detects that the NitroEDB Database Server has malfunctioned. A restart of the device might solve the problem, but the database might need to rebuild. A rebuild can take as long as 90 minutes.</a:t>
            </a:r>
          </a:p>
          <a:p>
            <a:pPr marL="171450" indent="-171450">
              <a:buFont typeface="Arial"/>
              <a:buChar char="•"/>
            </a:pPr>
            <a:r>
              <a:rPr lang="en-US" sz="1000" b="1" kern="1200" dirty="0" smtClean="0">
                <a:solidFill>
                  <a:schemeClr val="tx1"/>
                </a:solidFill>
                <a:latin typeface="+mn-lt"/>
                <a:ea typeface="+mn-ea"/>
                <a:cs typeface="+mn-cs"/>
              </a:rPr>
              <a:t>Oversubscription mode </a:t>
            </a:r>
            <a:r>
              <a:rPr lang="en-US" sz="1000" b="0" kern="1200" dirty="0" smtClean="0">
                <a:solidFill>
                  <a:schemeClr val="tx1"/>
                </a:solidFill>
                <a:latin typeface="+mn-lt"/>
                <a:ea typeface="+mn-ea"/>
                <a:cs typeface="+mn-cs"/>
              </a:rPr>
              <a:t>- If the network the IPS is monitoring is busier than what the IPS can handle, there might be network packets that are not inspected. When this occurs, the Health Monitor flags an alert indicating the IPS has been oversubscribed for the network it is monitoring. By default, the oversubscription mode value is set to drop. To change the value, navigate to the Policy Editor and click </a:t>
            </a:r>
            <a:r>
              <a:rPr lang="en-US" sz="1000" b="1" kern="1200" dirty="0" smtClean="0">
                <a:solidFill>
                  <a:schemeClr val="tx1"/>
                </a:solidFill>
                <a:latin typeface="+mn-lt"/>
                <a:ea typeface="+mn-ea"/>
                <a:cs typeface="+mn-cs"/>
              </a:rPr>
              <a:t>Edit</a:t>
            </a:r>
            <a:r>
              <a:rPr lang="en-US" sz="1000" b="0" kern="1200" dirty="0" smtClean="0">
                <a:solidFill>
                  <a:schemeClr val="tx1"/>
                </a:solidFill>
                <a:latin typeface="+mn-lt"/>
                <a:ea typeface="+mn-ea"/>
                <a:cs typeface="+mn-cs"/>
              </a:rPr>
              <a:t>. In the Variables tab, expand the packet-inspection variable and select the </a:t>
            </a:r>
            <a:r>
              <a:rPr lang="en-US" sz="1000" b="1" kern="1200" dirty="0" smtClean="0">
                <a:solidFill>
                  <a:schemeClr val="tx1"/>
                </a:solidFill>
                <a:latin typeface="+mn-lt"/>
                <a:ea typeface="+mn-ea"/>
                <a:cs typeface="+mn-cs"/>
              </a:rPr>
              <a:t>OVERSUBSCRIPTION _MODE inherit </a:t>
            </a:r>
            <a:r>
              <a:rPr lang="en-US" sz="1000" b="0" kern="1200" dirty="0" smtClean="0">
                <a:solidFill>
                  <a:schemeClr val="tx1"/>
                </a:solidFill>
                <a:latin typeface="+mn-lt"/>
                <a:ea typeface="+mn-ea"/>
                <a:cs typeface="+mn-cs"/>
              </a:rPr>
              <a:t>checkbox to change the value. </a:t>
            </a:r>
            <a:r>
              <a:rPr lang="en-US" sz="1000" b="1" kern="1200" dirty="0" smtClean="0">
                <a:solidFill>
                  <a:schemeClr val="tx1"/>
                </a:solidFill>
                <a:latin typeface="+mn-lt"/>
                <a:ea typeface="+mn-ea"/>
                <a:cs typeface="+mn-cs"/>
              </a:rPr>
              <a:t>Pass </a:t>
            </a:r>
            <a:r>
              <a:rPr lang="en-US" sz="1000" b="0" kern="1200" dirty="0" smtClean="0">
                <a:solidFill>
                  <a:schemeClr val="tx1"/>
                </a:solidFill>
                <a:latin typeface="+mn-lt"/>
                <a:ea typeface="+mn-ea"/>
                <a:cs typeface="+mn-cs"/>
              </a:rPr>
              <a:t>and </a:t>
            </a:r>
            <a:r>
              <a:rPr lang="en-US" sz="1000" b="1" kern="1200" dirty="0" smtClean="0">
                <a:solidFill>
                  <a:schemeClr val="tx1"/>
                </a:solidFill>
                <a:latin typeface="+mn-lt"/>
                <a:ea typeface="+mn-ea"/>
                <a:cs typeface="+mn-cs"/>
              </a:rPr>
              <a:t>drop </a:t>
            </a:r>
            <a:r>
              <a:rPr lang="en-US" sz="1000" b="0" kern="1200" dirty="0" smtClean="0">
                <a:solidFill>
                  <a:schemeClr val="tx1"/>
                </a:solidFill>
                <a:latin typeface="+mn-lt"/>
                <a:ea typeface="+mn-ea"/>
                <a:cs typeface="+mn-cs"/>
              </a:rPr>
              <a:t>are </a:t>
            </a:r>
            <a:r>
              <a:rPr lang="en-US" sz="1000" b="0" kern="1200" dirty="0" smtClean="0">
                <a:solidFill>
                  <a:schemeClr val="tx1"/>
                </a:solidFill>
                <a:latin typeface="+mn-lt"/>
                <a:ea typeface="+mn-ea"/>
                <a:cs typeface="+mn-cs"/>
              </a:rPr>
              <a:t>the </a:t>
            </a:r>
            <a:r>
              <a:rPr lang="en-US" sz="1000" b="0" kern="1200" dirty="0" smtClean="0">
                <a:solidFill>
                  <a:schemeClr val="tx1"/>
                </a:solidFill>
                <a:latin typeface="+mn-lt"/>
                <a:ea typeface="+mn-ea"/>
                <a:cs typeface="+mn-cs"/>
              </a:rPr>
              <a:t>only two allowed values for this variable.     </a:t>
            </a:r>
            <a:endParaRPr lang="en-US" sz="1000" b="0" kern="1200" dirty="0" smtClean="0">
              <a:solidFill>
                <a:schemeClr val="tx1"/>
              </a:solidFill>
              <a:latin typeface="+mn-lt"/>
              <a:ea typeface="+mn-ea"/>
              <a:cs typeface="+mn-cs"/>
            </a:endParaRPr>
          </a:p>
          <a:p>
            <a:endParaRPr lang="en-US" dirty="0"/>
          </a:p>
          <a:p>
            <a:r>
              <a:rPr lang="en-US" sz="1000" b="0" i="1" kern="1200" dirty="0" smtClean="0">
                <a:solidFill>
                  <a:schemeClr val="tx1"/>
                </a:solidFill>
                <a:latin typeface="+mn-lt"/>
                <a:ea typeface="+mn-ea"/>
                <a:cs typeface="+mn-cs"/>
              </a:rPr>
              <a:t>Continued on next page</a:t>
            </a:r>
            <a:endParaRPr lang="en-US" sz="1000" b="0" i="1" kern="1200" dirty="0" smtClean="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84833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81000"/>
            <a:ext cx="6858000" cy="8918448"/>
          </a:xfrm>
        </p:spPr>
        <p:txBody>
          <a:bodyPr/>
          <a:lstStyle/>
          <a:p>
            <a:pPr marL="171450" indent="-171450">
              <a:buFont typeface="Arial"/>
              <a:buChar char="•"/>
            </a:pPr>
            <a:r>
              <a:rPr lang="en-US" b="1" dirty="0"/>
              <a:t>Control channel not running </a:t>
            </a:r>
            <a:r>
              <a:rPr lang="en-US" dirty="0"/>
              <a:t>- If the Health Monitor detects that the process that services the communication channel with the ESM has failed, it triggers this alert. Occasionally a reboot of the device will remedy the problem.</a:t>
            </a:r>
          </a:p>
          <a:p>
            <a:pPr marL="171450" indent="-171450">
              <a:buFont typeface="Arial"/>
              <a:buChar char="•"/>
            </a:pPr>
            <a:r>
              <a:rPr lang="en-US" b="1" dirty="0"/>
              <a:t>RDEP or Syslog programs not running </a:t>
            </a:r>
            <a:r>
              <a:rPr lang="en-US" dirty="0"/>
              <a:t>- If there is a malfunction with the subsystem that handles the specific third-party data sources (such as syslog or SNMP), a critical alert is raised. A warning-level alert is raised if the collector has not received any data from the specific third-party data source in a certain amount of time. This is to indicate that the data source might be down or not sending data to the Receiver as expected.</a:t>
            </a:r>
          </a:p>
          <a:p>
            <a:pPr marL="171450" indent="-171450">
              <a:buFont typeface="Arial"/>
              <a:buChar char="•"/>
            </a:pPr>
            <a:r>
              <a:rPr lang="en-US" b="1" dirty="0"/>
              <a:t>Health Monitor unable to communicate with the Deep Packet Inspector controller program </a:t>
            </a:r>
            <a:r>
              <a:rPr lang="en-US" dirty="0"/>
              <a:t>- The Health Monitor was unable to communicate with the Deep Packet Inspector to retrieve its current status information. This could mean that the control program is not running, and network traffic might not be passing through the IPS. Occasionally, reapplying policy will resolve the issue.</a:t>
            </a:r>
          </a:p>
          <a:p>
            <a:pPr marL="171450" indent="-171450">
              <a:buFont typeface="Arial"/>
              <a:buChar char="•"/>
            </a:pPr>
            <a:r>
              <a:rPr lang="en-US" b="1" dirty="0"/>
              <a:t>System logger not running</a:t>
            </a:r>
            <a:r>
              <a:rPr lang="en-US" dirty="0"/>
              <a:t> - If the Health Monitor detects the system logger is not responding, it triggers this critical alert. Occasionally, a reboot of the device will remedy the problem.</a:t>
            </a:r>
          </a:p>
          <a:p>
            <a:pPr marL="171450" indent="-171450">
              <a:buFont typeface="Arial"/>
              <a:buChar char="•"/>
            </a:pPr>
            <a:r>
              <a:rPr lang="en-US" b="1" dirty="0"/>
              <a:t>Hard drive partition free space low </a:t>
            </a:r>
            <a:r>
              <a:rPr lang="en-US" dirty="0"/>
              <a:t>- The Health Monitor checks how much free disk space is available in the system. If the amount of free disk space gets critically low, it will flag an alert.</a:t>
            </a:r>
          </a:p>
          <a:p>
            <a:pPr marL="171450" indent="-171450">
              <a:buFont typeface="Arial"/>
              <a:buChar char="•"/>
            </a:pPr>
            <a:r>
              <a:rPr lang="en-US" b="1" dirty="0"/>
              <a:t>Fan speed alert </a:t>
            </a:r>
            <a:r>
              <a:rPr lang="en-US" dirty="0"/>
              <a:t>- The Health Monitor observes the RPMs (rotations per minute) of the cooling fans in the device. If the hardware sensor finds that any of the fans spin slowly or not at all, a health monitor alert is triggered. Until the fan can be replaced, it is best to keep the device in an air-conditioned room to prevent permanent damage to the hardware.</a:t>
            </a:r>
          </a:p>
          <a:p>
            <a:pPr marL="171450" indent="-171450">
              <a:buFont typeface="Arial"/>
              <a:buChar char="•"/>
            </a:pPr>
            <a:r>
              <a:rPr lang="en-US" b="1" dirty="0"/>
              <a:t>Temperature Alert </a:t>
            </a:r>
            <a:r>
              <a:rPr lang="en-US" dirty="0"/>
              <a:t>- The Health Monitor observes the temperatures of several critical components inside the device. If it detects any of the temperatures to be above a certain threshold, the Health Monitor will trigger an alert. It is best to keep the device in an air-conditioned room and check to see if anything might be blocking the airflow through the device to prevent permanent damage to the device hardware.</a:t>
            </a:r>
          </a:p>
          <a:p>
            <a:pPr marL="171450" indent="-171450">
              <a:buFont typeface="Arial"/>
              <a:buChar char="•"/>
            </a:pPr>
            <a:r>
              <a:rPr lang="en-US" b="1" dirty="0"/>
              <a:t>High CPU Load </a:t>
            </a:r>
            <a:r>
              <a:rPr lang="en-US" dirty="0"/>
              <a:t>- The Health Monitor checks the CPU load of the device. If the load is very high for an extended amount of time, an alert is generated. It might be possible that the device is oversubscribed for the network it is monitoring, or a process running on the device is malfunctioning.</a:t>
            </a:r>
          </a:p>
          <a:p>
            <a:pPr marL="171450" indent="-171450">
              <a:buFont typeface="Arial"/>
              <a:buChar char="•"/>
            </a:pPr>
            <a:r>
              <a:rPr lang="en-US" b="1" dirty="0"/>
              <a:t>High swap space usage </a:t>
            </a:r>
            <a:r>
              <a:rPr lang="en-US" dirty="0"/>
              <a:t>- Occasionally a device will use the hard disk for swap space to free up main memory. If the Health Monitor detects excessive swap activity, it will trigger an alert. A possible reason for this condition is that the device might be oversubscribed for the network it is monitoring.</a:t>
            </a:r>
          </a:p>
          <a:p>
            <a:pPr marL="171450" indent="-171450">
              <a:buFont typeface="Arial"/>
              <a:buChar char="•"/>
            </a:pPr>
            <a:r>
              <a:rPr lang="en-US" b="1" dirty="0"/>
              <a:t>Network errors </a:t>
            </a:r>
            <a:r>
              <a:rPr lang="en-US" dirty="0"/>
              <a:t>- If the Health Monitor detects network errors or excessive collisions on the network, an alert is generated. There can be a number of reasons for the network errors, anywhere from a large collision domain to bad network cables.</a:t>
            </a:r>
          </a:p>
          <a:p>
            <a:pPr marL="171450" indent="-171450">
              <a:buFont typeface="Arial"/>
              <a:buChar char="•"/>
            </a:pPr>
            <a:r>
              <a:rPr lang="en-US" b="1" dirty="0"/>
              <a:t>Problem with a remote mount point </a:t>
            </a:r>
            <a:r>
              <a:rPr lang="en-US" dirty="0"/>
              <a:t>- This error indicates that there is a problem with a remote mount point.</a:t>
            </a:r>
          </a:p>
          <a:p>
            <a:pPr marL="171450" indent="-171450">
              <a:buFont typeface="Arial"/>
              <a:buChar char="•"/>
            </a:pPr>
            <a:r>
              <a:rPr lang="en-US" b="1" dirty="0"/>
              <a:t>Remote mount point free disk space low </a:t>
            </a:r>
            <a:r>
              <a:rPr lang="en-US" dirty="0"/>
              <a:t>- This error indicates that the remote mount point free disk space is low.</a:t>
            </a:r>
          </a:p>
          <a:p>
            <a:pPr marL="171450" indent="-171450">
              <a:buFont typeface="Arial"/>
              <a:buChar char="•"/>
            </a:pPr>
            <a:r>
              <a:rPr lang="en-US" b="1" dirty="0"/>
              <a:t>All data source collectors that have not received communication from a data source for at least 10 minutes </a:t>
            </a:r>
            <a:r>
              <a:rPr lang="en-US" dirty="0"/>
              <a:t>- This error indicates that the Receiver has not received any communication from a data source for at least 10 minutes.</a:t>
            </a:r>
          </a:p>
          <a:p>
            <a:pPr marL="171450" indent="-171450">
              <a:buFont typeface="Arial"/>
              <a:buChar char="•"/>
            </a:pPr>
            <a:r>
              <a:rPr lang="en-US" b="1" dirty="0"/>
              <a:t>Data source collector not running</a:t>
            </a:r>
            <a:r>
              <a:rPr lang="en-US" dirty="0"/>
              <a:t> - If there is a malfunction with the subsystem that handles the specific third-party data sources (such as syslog or SNMP), a critical alert is raised. A warning-level alert is raised if the collector has not received any data from the specific third-party data source in a certain amount of time. This is to indicate that the data source might be down or not sending data to the Receiver as expected.</a:t>
            </a:r>
          </a:p>
          <a:p>
            <a:pPr marL="171450" indent="-171450">
              <a:buFont typeface="Arial"/>
              <a:buChar char="•"/>
            </a:pPr>
            <a:r>
              <a:rPr lang="en-US" b="1" dirty="0"/>
              <a:t>Health Monitor unable to get a valid status from a subsystem </a:t>
            </a:r>
            <a:r>
              <a:rPr lang="en-US" dirty="0"/>
              <a:t>- This error indicates that the health monitor was unable to get a valid status from a subsystem.</a:t>
            </a:r>
          </a:p>
          <a:p>
            <a:pPr marL="171450" indent="-171450">
              <a:buFont typeface="Arial"/>
              <a:buChar char="•"/>
            </a:pPr>
            <a:r>
              <a:rPr lang="en-US" b="1" dirty="0"/>
              <a:t>Subsystem recovery from a warning or critical status </a:t>
            </a:r>
            <a:r>
              <a:rPr lang="en-US" dirty="0"/>
              <a:t>- The alerts coming from the Health Monitor itself can range between informational alerts, warnings, as well as critical alerts. When the Health Monitor is started and stopped, an informational alert is generated. If the Health Monitor has trouble communicating with other subsystems on the devices, an alert is also generated. Viewing the event log may provide details on the causes of the warning and critical alerts.</a:t>
            </a:r>
          </a:p>
          <a:p>
            <a:endParaRPr lang="en-US" dirty="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933521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84833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buttons are enabled or disabled on the screen depending on the kind of problems that need to be fixed or looked at on the device. The </a:t>
            </a:r>
            <a:r>
              <a:rPr lang="en-US" i="1" dirty="0" smtClean="0">
                <a:effectLst/>
              </a:rPr>
              <a:t>Device Status</a:t>
            </a:r>
            <a:r>
              <a:rPr lang="en-US" dirty="0" smtClean="0"/>
              <a:t> screen may look different depending on which device you selected on the device tree. If you click on Virtual Device, Data Source, or Database Servers, you will be able to review a list of the virtual devices, data sources, or database servers on the device.</a:t>
            </a:r>
          </a:p>
          <a:p>
            <a:endParaRPr lang="en-US" dirty="0" smtClean="0"/>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384833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Check that the following port and IP addresses are open for the version you are running:</a:t>
            </a:r>
          </a:p>
          <a:p>
            <a:pPr marL="171450" indent="-171450">
              <a:buFont typeface="Arial"/>
              <a:buChar char="•"/>
            </a:pPr>
            <a:r>
              <a:rPr lang="en-US" sz="1000" kern="1200" dirty="0" smtClean="0">
                <a:solidFill>
                  <a:schemeClr val="tx1"/>
                </a:solidFill>
                <a:latin typeface="+mn-lt"/>
                <a:ea typeface="+mn-ea"/>
                <a:cs typeface="+mn-cs"/>
              </a:rPr>
              <a:t>7.X or lower - Callhome goes over port 443 to 69.20.166.229</a:t>
            </a:r>
          </a:p>
          <a:p>
            <a:pPr marL="171450" indent="-171450">
              <a:buFont typeface="Arial"/>
              <a:buChar char="•"/>
            </a:pPr>
            <a:r>
              <a:rPr lang="en-US" sz="1000" kern="1200" dirty="0" smtClean="0">
                <a:solidFill>
                  <a:schemeClr val="tx1"/>
                </a:solidFill>
                <a:latin typeface="+mn-lt"/>
                <a:ea typeface="+mn-ea"/>
                <a:cs typeface="+mn-cs"/>
              </a:rPr>
              <a:t>8.1 through to 8.4.0 - Callhome goes over port 443 to 69.20.171.242</a:t>
            </a:r>
          </a:p>
          <a:p>
            <a:pPr marL="171450" indent="-171450">
              <a:buFont typeface="Arial"/>
              <a:buChar char="•"/>
            </a:pPr>
            <a:r>
              <a:rPr lang="en-US" sz="1000" kern="1200" dirty="0" smtClean="0">
                <a:solidFill>
                  <a:schemeClr val="tx1"/>
                </a:solidFill>
                <a:latin typeface="+mn-lt"/>
                <a:ea typeface="+mn-ea"/>
                <a:cs typeface="+mn-cs"/>
              </a:rPr>
              <a:t>8.4.1 or higher - Callhome goes over port 443 to 69.20.166.229</a:t>
            </a:r>
          </a:p>
          <a:p>
            <a:r>
              <a:rPr lang="en-US" sz="1000" kern="1200" dirty="0" smtClean="0">
                <a:solidFill>
                  <a:schemeClr val="tx1"/>
                </a:solidFill>
                <a:latin typeface="+mn-lt"/>
                <a:ea typeface="+mn-ea"/>
                <a:cs typeface="+mn-cs"/>
              </a:rPr>
              <a:t>If traffic is going out over a proxy server to the Internet, the proxy settings must be filled in on the Network Settings tab under Network Properties.</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
        <p:nvSpPr>
          <p:cNvPr id="6" name="Slide Image Placeholder 5"/>
          <p:cNvSpPr>
            <a:spLocks noGrp="1" noRot="1" noChangeAspect="1"/>
          </p:cNvSpPr>
          <p:nvPr>
            <p:ph type="sldImg"/>
          </p:nvPr>
        </p:nvSpPr>
        <p:spPr>
          <a:xfrm>
            <a:off x="228600" y="228600"/>
            <a:ext cx="6865938" cy="5148263"/>
          </a:xfrm>
        </p:spPr>
      </p:sp>
      <p:sp>
        <p:nvSpPr>
          <p:cNvPr id="7" name="Notes Placeholder 6"/>
          <p:cNvSpPr>
            <a:spLocks noGrp="1"/>
          </p:cNvSpPr>
          <p:nvPr>
            <p:ph type="body" idx="1"/>
          </p:nvPr>
        </p:nvSpPr>
        <p:spPr/>
        <p:txBody>
          <a:bodyPr>
            <a:normAutofit/>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r>
              <a:rPr lang="en-US" dirty="0" smtClean="0"/>
              <a:t>The terminal is only a partial batch mode emulator and not all commands are available. See below for a list of available commands. The terminal does not keep track of a present working directory. Attempting to 'cd' to another directory is ineffectual. Full path names must be used. The &gt; or &gt;&gt; operators do not work; all results are returned to the screen.</a:t>
            </a:r>
            <a:r>
              <a:rPr lang="en-US" baseline="0" dirty="0" smtClean="0"/>
              <a:t> </a:t>
            </a:r>
            <a:r>
              <a:rPr lang="en-US" dirty="0" smtClean="0"/>
              <a:t>Upon clicking on the </a:t>
            </a:r>
            <a:r>
              <a:rPr lang="en-US" i="1" dirty="0" smtClean="0">
                <a:effectLst/>
              </a:rPr>
              <a:t>Terminal</a:t>
            </a:r>
            <a:r>
              <a:rPr lang="en-US" dirty="0" smtClean="0"/>
              <a:t> button, you will be prompted for your password. Enter the password for that account and click </a:t>
            </a:r>
            <a:r>
              <a:rPr lang="en-US" i="1" dirty="0" smtClean="0">
                <a:effectLst/>
              </a:rPr>
              <a:t>OK</a:t>
            </a:r>
            <a:r>
              <a:rPr lang="en-US" dirty="0" smtClean="0"/>
              <a:t> to gain access to the </a:t>
            </a:r>
            <a:r>
              <a:rPr lang="en-US" i="1" dirty="0" smtClean="0">
                <a:effectLst/>
              </a:rPr>
              <a:t>Terminal</a:t>
            </a:r>
            <a:r>
              <a:rPr lang="en-US" dirty="0" smtClean="0"/>
              <a:t> window. Use the up and down arrows to scroll through the command history when on the prompt line.</a:t>
            </a:r>
          </a:p>
          <a:p>
            <a:r>
              <a:rPr lang="en-US" dirty="0" smtClean="0"/>
              <a:t>Additionally, you can clear the contents of the terminal window by clicking on </a:t>
            </a:r>
            <a:r>
              <a:rPr lang="en-US" i="1" dirty="0" smtClean="0">
                <a:effectLst/>
              </a:rPr>
              <a:t>Clear</a:t>
            </a:r>
            <a:r>
              <a:rPr lang="en-US" dirty="0" smtClean="0"/>
              <a:t> in the top right of the screen.</a:t>
            </a:r>
            <a:r>
              <a:rPr lang="en-US" baseline="0" dirty="0" smtClean="0"/>
              <a:t> </a:t>
            </a:r>
            <a:r>
              <a:rPr lang="en-US" dirty="0" smtClean="0"/>
              <a:t>You can also export the contents of the current session within the terminal by choosing the </a:t>
            </a:r>
            <a:r>
              <a:rPr lang="en-US" i="1" dirty="0" smtClean="0">
                <a:effectLst/>
              </a:rPr>
              <a:t>Export</a:t>
            </a:r>
            <a:r>
              <a:rPr lang="en-US" dirty="0" smtClean="0"/>
              <a:t> option. The </a:t>
            </a:r>
            <a:r>
              <a:rPr lang="en-US" i="1" dirty="0" smtClean="0">
                <a:effectLst/>
              </a:rPr>
              <a:t>Export</a:t>
            </a:r>
            <a:r>
              <a:rPr lang="en-US" dirty="0" smtClean="0"/>
              <a:t> option allows you to view the results by saving them to a file location or viewing them in a text viewer. Note that the export will not include any results that have been cleared from the terminal window during the current terminal session.</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r>
              <a:rPr lang="en-US" i="1" dirty="0" smtClean="0"/>
              <a:t>Continued on next page</a:t>
            </a:r>
            <a:endParaRPr lang="en-US" i="1"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28600" y="304800"/>
            <a:ext cx="6858000" cy="8994648"/>
          </a:xfrm>
        </p:spPr>
        <p:txBody>
          <a:bodyPr/>
          <a:lstStyle/>
          <a:p>
            <a:r>
              <a:rPr lang="en-US" dirty="0"/>
              <a:t>Available commands</a:t>
            </a:r>
          </a:p>
          <a:p>
            <a:pPr lvl="1"/>
            <a:r>
              <a:rPr lang="en-US" dirty="0"/>
              <a:t>getstatsdata</a:t>
            </a:r>
          </a:p>
          <a:p>
            <a:pPr lvl="1"/>
            <a:r>
              <a:rPr lang="en-US" dirty="0"/>
              <a:t>ps</a:t>
            </a:r>
          </a:p>
          <a:p>
            <a:pPr lvl="1"/>
            <a:r>
              <a:rPr lang="en-US" dirty="0"/>
              <a:t>grep</a:t>
            </a:r>
          </a:p>
          <a:p>
            <a:pPr lvl="1"/>
            <a:r>
              <a:rPr lang="en-US" dirty="0"/>
              <a:t>ifconfig</a:t>
            </a:r>
          </a:p>
          <a:p>
            <a:pPr lvl="1"/>
            <a:r>
              <a:rPr lang="en-US" dirty="0"/>
              <a:t>kill</a:t>
            </a:r>
          </a:p>
          <a:p>
            <a:pPr lvl="1"/>
            <a:r>
              <a:rPr lang="en-US" dirty="0"/>
              <a:t>sensors</a:t>
            </a:r>
          </a:p>
          <a:p>
            <a:pPr lvl="1"/>
            <a:r>
              <a:rPr lang="en-US" dirty="0"/>
              <a:t>service</a:t>
            </a:r>
          </a:p>
          <a:p>
            <a:pPr lvl="1"/>
            <a:r>
              <a:rPr lang="en-US" dirty="0"/>
              <a:t>cat</a:t>
            </a:r>
          </a:p>
          <a:p>
            <a:pPr lvl="1"/>
            <a:r>
              <a:rPr lang="en-US" dirty="0"/>
              <a:t>rm</a:t>
            </a:r>
          </a:p>
          <a:p>
            <a:pPr lvl="1"/>
            <a:r>
              <a:rPr lang="en-US" dirty="0"/>
              <a:t>iptables</a:t>
            </a:r>
          </a:p>
          <a:p>
            <a:pPr lvl="1"/>
            <a:r>
              <a:rPr lang="en-US" dirty="0"/>
              <a:t>updatedb</a:t>
            </a:r>
          </a:p>
          <a:p>
            <a:pPr lvl="1"/>
            <a:r>
              <a:rPr lang="en-US" dirty="0"/>
              <a:t>cp</a:t>
            </a:r>
          </a:p>
          <a:p>
            <a:pPr lvl="1"/>
            <a:r>
              <a:rPr lang="en-US" dirty="0"/>
              <a:t>echo</a:t>
            </a:r>
          </a:p>
          <a:p>
            <a:pPr lvl="1"/>
            <a:r>
              <a:rPr lang="en-US" dirty="0"/>
              <a:t>date</a:t>
            </a:r>
          </a:p>
          <a:p>
            <a:pPr lvl="1"/>
            <a:r>
              <a:rPr lang="en-US" dirty="0"/>
              <a:t>ethtool</a:t>
            </a:r>
          </a:p>
          <a:p>
            <a:pPr lvl="1"/>
            <a:r>
              <a:rPr lang="en-US" dirty="0"/>
              <a:t>df</a:t>
            </a:r>
          </a:p>
          <a:p>
            <a:pPr lvl="1"/>
            <a:r>
              <a:rPr lang="en-US" dirty="0"/>
              <a:t>tar</a:t>
            </a:r>
          </a:p>
          <a:p>
            <a:pPr lvl="1"/>
            <a:r>
              <a:rPr lang="en-US" dirty="0"/>
              <a:t>netstat</a:t>
            </a:r>
          </a:p>
          <a:p>
            <a:pPr lvl="1"/>
            <a:r>
              <a:rPr lang="en-US" dirty="0"/>
              <a:t>sar</a:t>
            </a:r>
          </a:p>
          <a:p>
            <a:pPr lvl="1"/>
            <a:r>
              <a:rPr lang="en-US" dirty="0"/>
              <a:t>tail</a:t>
            </a:r>
          </a:p>
          <a:p>
            <a:pPr lvl="1"/>
            <a:r>
              <a:rPr lang="en-US" dirty="0"/>
              <a:t>locate</a:t>
            </a:r>
          </a:p>
          <a:p>
            <a:pPr lvl="1"/>
            <a:r>
              <a:rPr lang="en-US" dirty="0"/>
              <a:t>tcpdump -c -w</a:t>
            </a:r>
          </a:p>
          <a:p>
            <a:pPr lvl="1"/>
            <a:r>
              <a:rPr lang="en-US" dirty="0"/>
              <a:t>ip6tables</a:t>
            </a:r>
          </a:p>
          <a:p>
            <a:endParaRPr lang="en-US" dirty="0" smtClean="0"/>
          </a:p>
          <a:p>
            <a:r>
              <a:rPr lang="en-US" dirty="0" smtClean="0"/>
              <a:t>Available </a:t>
            </a:r>
            <a:r>
              <a:rPr lang="en-US" dirty="0"/>
              <a:t>commands that are modified before execution</a:t>
            </a:r>
          </a:p>
          <a:p>
            <a:pPr lvl="1"/>
            <a:r>
              <a:rPr lang="en-US" dirty="0"/>
              <a:t>ll - changed to 'll --classify’</a:t>
            </a:r>
          </a:p>
          <a:p>
            <a:pPr lvl="1"/>
            <a:r>
              <a:rPr lang="en-US" dirty="0"/>
              <a:t>ping - changed to 'ping -c 1’</a:t>
            </a:r>
          </a:p>
          <a:p>
            <a:pPr lvl="1"/>
            <a:r>
              <a:rPr lang="en-US" dirty="0"/>
              <a:t>ls - changed to 'ls --classify’</a:t>
            </a:r>
          </a:p>
          <a:p>
            <a:pPr lvl="1"/>
            <a:r>
              <a:rPr lang="en-US" dirty="0"/>
              <a:t>top - changed to 'top -b -n 1’</a:t>
            </a:r>
          </a:p>
          <a:p>
            <a:pPr lvl="1"/>
            <a:r>
              <a:rPr lang="en-US" dirty="0"/>
              <a:t>ping6 - changed to ‘ping6 -c 1’</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462751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526181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 True</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2056903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Contact support and provide them with the specified files from the ESM</a:t>
            </a:r>
          </a:p>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25409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lvl="0"/>
            <a:r>
              <a:rPr lang="en-US" b="1" dirty="0" smtClean="0"/>
              <a:t>McAfee Technical Support</a:t>
            </a:r>
          </a:p>
          <a:p>
            <a:pPr lvl="1"/>
            <a:endParaRPr lang="en-US" dirty="0" smtClean="0"/>
          </a:p>
          <a:p>
            <a:pPr lvl="0"/>
            <a:r>
              <a:rPr lang="en-US" b="1" dirty="0" smtClean="0"/>
              <a:t>ServicePortal (http://mysupport.mcafee.com)</a:t>
            </a:r>
          </a:p>
          <a:p>
            <a:pPr marL="114300" indent="-114300">
              <a:buFont typeface="Arial" pitchFamily="34" charset="0"/>
              <a:buChar char="•"/>
            </a:pPr>
            <a:r>
              <a:rPr lang="en-US" dirty="0" smtClean="0"/>
              <a:t>The Technical Support ServicePortal contains access to many support resources.  It is the best location to find Product Documentation, search the Knowledge Base for commonly found issues and open and check the status of service requests.</a:t>
            </a:r>
          </a:p>
          <a:p>
            <a:pPr lvl="0"/>
            <a:endParaRPr lang="en-US" dirty="0" smtClean="0"/>
          </a:p>
          <a:p>
            <a:pPr lvl="0"/>
            <a:r>
              <a:rPr lang="en-US" b="1" dirty="0" smtClean="0"/>
              <a:t>Web Gateway Extranet (https://extranet.webwasher.com)</a:t>
            </a:r>
          </a:p>
          <a:p>
            <a:pPr marL="114300" indent="-114300">
              <a:buFont typeface="Arial" pitchFamily="34" charset="0"/>
              <a:buChar char="•"/>
            </a:pPr>
            <a:r>
              <a:rPr lang="en-US" dirty="0" smtClean="0"/>
              <a:t>The Web Gateway Extranet is where you should go if you wish to download the latest Web Gateway version or to get your license.</a:t>
            </a:r>
          </a:p>
          <a:p>
            <a:pPr lvl="0"/>
            <a:endParaRPr lang="en-US" dirty="0" smtClean="0"/>
          </a:p>
          <a:p>
            <a:pPr lvl="0"/>
            <a:r>
              <a:rPr lang="en-US" b="1" dirty="0" smtClean="0"/>
              <a:t>McAfee Customer Service </a:t>
            </a:r>
            <a:r>
              <a:rPr lang="en-US" dirty="0" smtClean="0"/>
              <a:t>(http://service.mcafee.com) 1-866-622-3911</a:t>
            </a:r>
          </a:p>
          <a:p>
            <a:pPr marL="114300" indent="-114300">
              <a:buFont typeface="Arial" pitchFamily="34" charset="0"/>
              <a:buChar char="•"/>
            </a:pPr>
            <a:r>
              <a:rPr lang="en-US" dirty="0" smtClean="0"/>
              <a:t>If you need a user ID for the Extranet or Service Portal you should contact McAfee Customer Service (service@mcafee.com).  Customer Service can also help with:</a:t>
            </a:r>
          </a:p>
          <a:p>
            <a:pPr lvl="1"/>
            <a:r>
              <a:rPr lang="en-US" dirty="0" smtClean="0"/>
              <a:t>Product Licensing Issues</a:t>
            </a:r>
          </a:p>
          <a:p>
            <a:pPr lvl="1"/>
            <a:r>
              <a:rPr lang="en-US" dirty="0" smtClean="0"/>
              <a:t>grant ID lookups</a:t>
            </a:r>
          </a:p>
          <a:p>
            <a:pPr lvl="1"/>
            <a:r>
              <a:rPr lang="en-US" dirty="0" smtClean="0"/>
              <a:t>Problems viewing the ServicePortal or Extranet</a:t>
            </a:r>
          </a:p>
          <a:p>
            <a:pPr lvl="1"/>
            <a:endParaRPr lang="en-US" dirty="0" smtClean="0"/>
          </a:p>
          <a:p>
            <a:endParaRPr lang="en-US" dirty="0" smtClean="0"/>
          </a:p>
          <a:p>
            <a:endParaRPr lang="en-US" dirty="0" smtClean="0"/>
          </a:p>
        </p:txBody>
      </p:sp>
      <p:sp>
        <p:nvSpPr>
          <p:cNvPr id="8" name="Footer Placeholder 7"/>
          <p:cNvSpPr>
            <a:spLocks noGrp="1"/>
          </p:cNvSpPr>
          <p:nvPr>
            <p:ph type="ftr" sz="quarter" idx="10"/>
          </p:nvPr>
        </p:nvSpPr>
        <p:spPr/>
        <p:txBody>
          <a:bodyPr/>
          <a:lstStyle/>
          <a:p>
            <a:pPr algn="r"/>
            <a:r>
              <a:rPr lang="en-US" smtClean="0"/>
              <a:t>Proprietary and Confidential - For Training Only</a:t>
            </a:r>
            <a:endParaRPr lang="en-US" dirty="0"/>
          </a:p>
        </p:txBody>
      </p:sp>
      <p:sp>
        <p:nvSpPr>
          <p:cNvPr id="7" name="Slide Image Placeholder 6"/>
          <p:cNvSpPr>
            <a:spLocks noGrp="1" noRot="1" noChangeAspect="1"/>
          </p:cNvSpPr>
          <p:nvPr>
            <p:ph type="sldImg"/>
          </p:nvPr>
        </p:nvSpPr>
        <p:spPr>
          <a:xfrm>
            <a:off x="228600" y="228600"/>
            <a:ext cx="6865938" cy="5148263"/>
          </a:xfr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md5sum</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18643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a:xfrm rot="10800000">
            <a:off x="228600" y="5413248"/>
            <a:ext cx="6858000" cy="3886200"/>
          </a:xfrm>
        </p:spPr>
        <p:txBody>
          <a:bodyPr/>
          <a:lstStyle/>
          <a:p>
            <a:r>
              <a:rPr lang="en-US" dirty="0" smtClean="0"/>
              <a:t>Answer:</a:t>
            </a:r>
            <a:r>
              <a:rPr lang="en-US" baseline="0" dirty="0" smtClean="0"/>
              <a:t> 443</a:t>
            </a:r>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18186438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35745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89569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97477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024802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 y="228600"/>
            <a:ext cx="6865938" cy="5148263"/>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lgn="r"/>
            <a:r>
              <a:rPr lang="en-US" dirty="0" smtClean="0"/>
              <a:t>Proprietary and Confidential - For Training Only</a:t>
            </a:r>
            <a:endParaRPr lang="en-US" dirty="0"/>
          </a:p>
        </p:txBody>
      </p:sp>
    </p:spTree>
    <p:extLst>
      <p:ext uri="{BB962C8B-B14F-4D97-AF65-F5344CB8AC3E}">
        <p14:creationId xmlns:p14="http://schemas.microsoft.com/office/powerpoint/2010/main" val="350926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lgn="r"/>
            <a:r>
              <a:rPr lang="en-US" dirty="0" smtClean="0"/>
              <a:t>Troubleshooting and System Management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slide instructions only">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Intel">
    <p:spTree>
      <p:nvGrpSpPr>
        <p:cNvPr id="1" name=""/>
        <p:cNvGrpSpPr/>
        <p:nvPr/>
      </p:nvGrpSpPr>
      <p:grpSpPr>
        <a:xfrm>
          <a:off x="0" y="0"/>
          <a:ext cx="0" cy="0"/>
          <a:chOff x="0" y="0"/>
          <a:chExt cx="0" cy="0"/>
        </a:xfrm>
      </p:grpSpPr>
      <p:sp>
        <p:nvSpPr>
          <p:cNvPr id="3"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pic>
        <p:nvPicPr>
          <p:cNvPr id="5" name="Picture 2" descr="C:\Users\dlink\AppData\Local\Temp\SNAGHTML396d82.PNG"/>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2971800" y="2819400"/>
            <a:ext cx="3314510" cy="1017501"/>
          </a:xfrm>
          <a:prstGeom prst="rect">
            <a:avLst/>
          </a:prstGeom>
          <a:noFill/>
        </p:spPr>
      </p:pic>
      <p:sp>
        <p:nvSpPr>
          <p:cNvPr id="6" name="TextBox 5"/>
          <p:cNvSpPr txBox="1"/>
          <p:nvPr userDrawn="1"/>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0" name="Picture 30" descr="watermarkproperty"/>
          <p:cNvPicPr>
            <a:picLocks noChangeArrowheads="1"/>
          </p:cNvPicPr>
          <p:nvPr userDrawn="1"/>
        </p:nvPicPr>
        <p:blipFill>
          <a:blip r:embed="rId3" cstate="print"/>
          <a:srcRect/>
          <a:stretch>
            <a:fillRect/>
          </a:stretch>
        </p:blipFill>
        <p:spPr bwMode="auto">
          <a:xfrm>
            <a:off x="0" y="304800"/>
            <a:ext cx="9144000" cy="60960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5" name="Picture 38" descr="composite"/>
          <p:cNvPicPr>
            <a:picLocks noChangeAspect="1" noChangeArrowheads="1"/>
          </p:cNvPicPr>
          <p:nvPr userDrawn="1"/>
        </p:nvPicPr>
        <p:blipFill>
          <a:blip r:embed="rId2" cstate="print"/>
          <a:srcRect/>
          <a:stretch>
            <a:fillRect/>
          </a:stretch>
        </p:blipFill>
        <p:spPr bwMode="gray">
          <a:xfrm>
            <a:off x="0" y="2960688"/>
            <a:ext cx="9144000" cy="3908425"/>
          </a:xfrm>
          <a:prstGeom prst="rect">
            <a:avLst/>
          </a:prstGeom>
          <a:noFill/>
        </p:spPr>
      </p:pic>
      <p:sp>
        <p:nvSpPr>
          <p:cNvPr id="2" name="Title 1"/>
          <p:cNvSpPr>
            <a:spLocks noGrp="1"/>
          </p:cNvSpPr>
          <p:nvPr>
            <p:ph type="ctrTitle" hasCustomPrompt="1"/>
          </p:nvPr>
        </p:nvSpPr>
        <p:spPr>
          <a:xfrm>
            <a:off x="152400" y="609600"/>
            <a:ext cx="5257800" cy="914400"/>
          </a:xfrm>
        </p:spPr>
        <p:txBody>
          <a:bodyPr>
            <a:noAutofit/>
          </a:bodyPr>
          <a:lstStyle>
            <a:lvl1pPr marL="0" indent="0" algn="l">
              <a:defRPr sz="2400" b="1">
                <a:solidFill>
                  <a:schemeClr val="tx1"/>
                </a:solidFill>
              </a:defRPr>
            </a:lvl1pPr>
          </a:lstStyle>
          <a:p>
            <a:r>
              <a:rPr lang="en-US" dirty="0" smtClean="0"/>
              <a:t>Click to add Course or Module Title</a:t>
            </a:r>
            <a:endParaRPr lang="en-US" dirty="0"/>
          </a:p>
        </p:txBody>
      </p:sp>
      <p:sp>
        <p:nvSpPr>
          <p:cNvPr id="3" name="Subtitle 2"/>
          <p:cNvSpPr>
            <a:spLocks noGrp="1"/>
          </p:cNvSpPr>
          <p:nvPr>
            <p:ph type="subTitle" idx="1" hasCustomPrompt="1"/>
          </p:nvPr>
        </p:nvSpPr>
        <p:spPr>
          <a:xfrm>
            <a:off x="152400" y="1600200"/>
            <a:ext cx="5257800" cy="609600"/>
          </a:xfrm>
        </p:spPr>
        <p:txBody>
          <a:bodyPr>
            <a:noAutofit/>
          </a:bodyPr>
          <a:lstStyle>
            <a:lvl1pPr marL="0" indent="0" algn="l">
              <a:buNone/>
              <a:defRPr sz="1600" i="1" baseline="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Module Number &lt;Module 1&gt;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Troubleshooting and System Management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5638800" y="6629400"/>
            <a:ext cx="3505200" cy="228600"/>
          </a:xfrm>
          <a:prstGeom prst="rect">
            <a:avLst/>
          </a:prstGeom>
        </p:spPr>
        <p:txBody>
          <a:bodyPr vert="horz" lIns="91440" tIns="45720" rIns="91440" bIns="45720" rtlCol="0" anchor="ctr"/>
          <a:lstStyle>
            <a:lvl1pPr algn="ctr">
              <a:defRPr sz="900">
                <a:solidFill>
                  <a:schemeClr val="tx1"/>
                </a:solidFill>
                <a:latin typeface="+mj-lt"/>
              </a:defRPr>
            </a:lvl1pPr>
          </a:lstStyle>
          <a:p>
            <a:pPr algn="r"/>
            <a:r>
              <a:rPr lang="en-US" dirty="0" smtClean="0"/>
              <a:t>Troubleshooting and System Management</a:t>
            </a:r>
            <a:endParaRPr lang="en-US" dirty="0"/>
          </a:p>
        </p:txBody>
      </p:sp>
    </p:spTree>
    <p:extLst>
      <p:ext uri="{BB962C8B-B14F-4D97-AF65-F5344CB8AC3E}">
        <p14:creationId xmlns:p14="http://schemas.microsoft.com/office/powerpoint/2010/main" val="26201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pPr algn="r"/>
            <a:r>
              <a:rPr lang="en-US" smtClean="0"/>
              <a:t>Troubleshooting and System Management</a:t>
            </a:r>
            <a:endParaRPr lang="en-US" dirty="0"/>
          </a:p>
        </p:txBody>
      </p:sp>
    </p:spTree>
    <p:extLst>
      <p:ext uri="{BB962C8B-B14F-4D97-AF65-F5344CB8AC3E}">
        <p14:creationId xmlns:p14="http://schemas.microsoft.com/office/powerpoint/2010/main" val="160768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1143000"/>
            <a:ext cx="8610600" cy="685800"/>
          </a:xfrm>
        </p:spPr>
        <p:txBody>
          <a:bodyPr>
            <a:normAutofit/>
          </a:bodyPr>
          <a:lstStyle>
            <a:lvl1pPr marL="0" indent="0" algn="l">
              <a:defRPr sz="2400" b="1">
                <a:solidFill>
                  <a:schemeClr val="tx1"/>
                </a:solidFill>
              </a:defRPr>
            </a:lvl1pPr>
          </a:lstStyle>
          <a:p>
            <a:r>
              <a:rPr lang="en-US" dirty="0" smtClean="0"/>
              <a:t>Section Title</a:t>
            </a:r>
            <a:endParaRPr lang="en-US" dirty="0"/>
          </a:p>
        </p:txBody>
      </p:sp>
      <p:pic>
        <p:nvPicPr>
          <p:cNvPr id="9" name="Picture 8" descr="section-title-page.png"/>
          <p:cNvPicPr>
            <a:picLocks noChangeAspect="1"/>
          </p:cNvPicPr>
          <p:nvPr userDrawn="1"/>
        </p:nvPicPr>
        <p:blipFill>
          <a:blip r:embed="rId2" cstate="print"/>
          <a:stretch>
            <a:fillRect/>
          </a:stretch>
        </p:blipFill>
        <p:spPr>
          <a:xfrm>
            <a:off x="0" y="2400300"/>
            <a:ext cx="9144000" cy="4457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sp>
        <p:nvSpPr>
          <p:cNvPr id="7" name="Content Placeholder 6"/>
          <p:cNvSpPr>
            <a:spLocks noGrp="1" noChangeArrowheads="1"/>
          </p:cNvSpPr>
          <p:nvPr>
            <p:ph idx="1" hasCustomPrompt="1"/>
          </p:nvPr>
        </p:nvSpPr>
        <p:spPr bwMode="auto">
          <a:xfrm>
            <a:off x="71437" y="695325"/>
            <a:ext cx="8310563"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3038" marR="0" indent="-173038" algn="l" defTabSz="914400" rtl="0" eaLnBrk="1" fontAlgn="base" latinLnBrk="0" hangingPunct="1">
              <a:lnSpc>
                <a:spcPct val="100000"/>
              </a:lnSpc>
              <a:spcBef>
                <a:spcPct val="20000"/>
              </a:spcBef>
              <a:spcAft>
                <a:spcPct val="0"/>
              </a:spcAft>
              <a:buClrTx/>
              <a:buSzTx/>
              <a:buFontTx/>
              <a:buChar char="•"/>
              <a:tabLst/>
              <a:defRPr/>
            </a:lvl1pPr>
            <a:lvl2pPr marL="569913" marR="0" indent="-223838" algn="l" defTabSz="914400" rtl="0" eaLnBrk="1" fontAlgn="base" latinLnBrk="0" hangingPunct="1">
              <a:lnSpc>
                <a:spcPct val="100000"/>
              </a:lnSpc>
              <a:spcBef>
                <a:spcPct val="20000"/>
              </a:spcBef>
              <a:spcAft>
                <a:spcPct val="0"/>
              </a:spcAft>
              <a:buClrTx/>
              <a:buSzTx/>
              <a:buFontTx/>
              <a:buChar char="–"/>
              <a:tabLst/>
              <a:defRPr/>
            </a:lvl2pPr>
            <a:lvl3pPr marL="915988" marR="0" indent="-173038" algn="l" defTabSz="914400" rtl="0" eaLnBrk="1" fontAlgn="base" latinLnBrk="0" hangingPunct="1">
              <a:lnSpc>
                <a:spcPct val="100000"/>
              </a:lnSpc>
              <a:spcBef>
                <a:spcPct val="20000"/>
              </a:spcBef>
              <a:spcAft>
                <a:spcPct val="0"/>
              </a:spcAft>
              <a:buClrTx/>
              <a:buSzTx/>
              <a:buFontTx/>
              <a:buChar char="•"/>
              <a:tabLst/>
              <a:defRPr/>
            </a:lvl3pPr>
            <a:lvl4pPr marL="1312863" marR="0" indent="-225425" algn="l" defTabSz="914400" rtl="0" eaLnBrk="1" fontAlgn="base" latinLnBrk="0" hangingPunct="1">
              <a:lnSpc>
                <a:spcPct val="100000"/>
              </a:lnSpc>
              <a:spcBef>
                <a:spcPct val="20000"/>
              </a:spcBef>
              <a:spcAft>
                <a:spcPct val="0"/>
              </a:spcAft>
              <a:buClrTx/>
              <a:buSzTx/>
              <a:buFontTx/>
              <a:buChar char="–"/>
              <a:tabLst/>
              <a:defRPr/>
            </a:lvl4pPr>
            <a:lvl5pPr marL="1662113" marR="0" indent="-228600" algn="l" defTabSz="914400" rtl="0" eaLnBrk="1" fontAlgn="base" latinLnBrk="0" hangingPunct="1">
              <a:lnSpc>
                <a:spcPct val="100000"/>
              </a:lnSpc>
              <a:spcBef>
                <a:spcPct val="20000"/>
              </a:spcBef>
              <a:spcAft>
                <a:spcPct val="0"/>
              </a:spcAft>
              <a:buClrTx/>
              <a:buSzTx/>
              <a:buFontTx/>
              <a:buChar char="»"/>
              <a:tabLst/>
              <a:defRPr/>
            </a:lvl5pPr>
          </a:lstStyle>
          <a:p>
            <a:pPr marL="173038" marR="0" lvl="0" indent="-173038"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rgbClr val="4C4D4F"/>
                </a:solidFill>
                <a:effectLst/>
                <a:uLnTx/>
                <a:uFillTx/>
                <a:latin typeface="+mj-lt"/>
                <a:ea typeface="+mj-ea"/>
                <a:cs typeface="+mn-cs"/>
              </a:rPr>
              <a:t>Click to edit Master text styles</a:t>
            </a:r>
          </a:p>
          <a:p>
            <a:pPr marL="569913" marR="0" lvl="1" indent="-2238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Second level</a:t>
            </a:r>
          </a:p>
          <a:p>
            <a:pPr marL="915988" marR="0" lvl="2" indent="-173038"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Third level</a:t>
            </a:r>
          </a:p>
          <a:p>
            <a:pPr marL="1312863" marR="0" lvl="3" indent="-225425"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Fourth level</a:t>
            </a:r>
          </a:p>
          <a:p>
            <a:pPr marL="1662113" marR="0" lvl="4" indent="-22860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rgbClr val="4C4D4F"/>
                </a:solidFill>
                <a:effectLst/>
                <a:uLnTx/>
                <a:uFillTx/>
                <a:latin typeface="Arial"/>
                <a:ea typeface="MS PGothic"/>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odule_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7138987" cy="609600"/>
          </a:xfrm>
        </p:spPr>
        <p:txBody>
          <a:bodyPr/>
          <a:lstStyle>
            <a:lvl1pPr>
              <a:defRPr/>
            </a:lvl1pPr>
          </a:lstStyle>
          <a:p>
            <a:r>
              <a:rPr lang="en-US" dirty="0" smtClean="0"/>
              <a:t>Module Objectives</a:t>
            </a:r>
            <a:endParaRPr lang="en-US" dirty="0"/>
          </a:p>
        </p:txBody>
      </p:sp>
      <p:sp>
        <p:nvSpPr>
          <p:cNvPr id="10" name="Text Placeholder 9"/>
          <p:cNvSpPr>
            <a:spLocks noGrp="1"/>
          </p:cNvSpPr>
          <p:nvPr>
            <p:ph type="body" sz="quarter" idx="12" hasCustomPrompt="1"/>
          </p:nvPr>
        </p:nvSpPr>
        <p:spPr>
          <a:xfrm>
            <a:off x="152400" y="1162110"/>
            <a:ext cx="8839200" cy="4953000"/>
          </a:xfrm>
        </p:spPr>
        <p:txBody>
          <a:bodyPr/>
          <a:lstStyle>
            <a:lvl1pPr>
              <a:buFont typeface="Arial" pitchFamily="34" charset="0"/>
              <a:buChar char="•"/>
              <a:defRPr baseline="0"/>
            </a:lvl1pPr>
          </a:lstStyle>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sp>
        <p:nvSpPr>
          <p:cNvPr id="9" name="TextBox 8"/>
          <p:cNvSpPr txBox="1"/>
          <p:nvPr/>
        </p:nvSpPr>
        <p:spPr>
          <a:xfrm>
            <a:off x="0" y="762000"/>
            <a:ext cx="7348487" cy="400110"/>
          </a:xfrm>
          <a:prstGeom prst="rect">
            <a:avLst/>
          </a:prstGeom>
          <a:noFill/>
        </p:spPr>
        <p:txBody>
          <a:bodyPr wrap="none" rtlCol="0">
            <a:spAutoFit/>
          </a:bodyPr>
          <a:lstStyle/>
          <a:p>
            <a:r>
              <a:rPr lang="en-US" sz="2000" dirty="0" smtClean="0"/>
              <a:t>On</a:t>
            </a:r>
            <a:r>
              <a:rPr lang="en-US" sz="2000" baseline="0" dirty="0" smtClean="0"/>
              <a:t> successful completion of </a:t>
            </a:r>
            <a:r>
              <a:rPr lang="en-US" sz="2000" dirty="0" smtClean="0"/>
              <a:t>this module, you should be able to:</a:t>
            </a:r>
            <a:endParaRPr lang="en-US" sz="2000" dirty="0"/>
          </a:p>
        </p:txBody>
      </p:sp>
      <p:sp>
        <p:nvSpPr>
          <p:cNvPr id="6"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dia">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38987" cy="609600"/>
          </a:xfrm>
        </p:spPr>
        <p:txBody>
          <a:bodyPr/>
          <a:lstStyle/>
          <a:p>
            <a:r>
              <a:rPr lang="en-US" smtClean="0"/>
              <a:t>Click to edit Master title style</a:t>
            </a:r>
            <a:endParaRPr lang="en-US" dirty="0"/>
          </a:p>
        </p:txBody>
      </p:sp>
      <p:sp>
        <p:nvSpPr>
          <p:cNvPr id="5" name="Media Placeholder 3"/>
          <p:cNvSpPr>
            <a:spLocks noGrp="1"/>
          </p:cNvSpPr>
          <p:nvPr>
            <p:ph type="media" sz="quarter" idx="12"/>
          </p:nvPr>
        </p:nvSpPr>
        <p:spPr>
          <a:xfrm>
            <a:off x="3200400" y="1676400"/>
            <a:ext cx="5791200" cy="3810000"/>
          </a:xfrm>
          <a:prstGeom prst="rect">
            <a:avLst/>
          </a:prstGeom>
          <a:ln w="38100">
            <a:solidFill>
              <a:srgbClr val="A80030"/>
            </a:solidFill>
          </a:ln>
        </p:spPr>
        <p:txBody>
          <a:bodyPr/>
          <a:lstStyle/>
          <a:p>
            <a:r>
              <a:rPr lang="en-US" dirty="0" smtClean="0"/>
              <a:t>Click icon to add media</a:t>
            </a:r>
            <a:endParaRPr lang="en-US" dirty="0"/>
          </a:p>
        </p:txBody>
      </p:sp>
      <p:sp>
        <p:nvSpPr>
          <p:cNvPr id="6" name="Text Placeholder 6"/>
          <p:cNvSpPr>
            <a:spLocks noGrp="1"/>
          </p:cNvSpPr>
          <p:nvPr>
            <p:ph type="body" sz="quarter" idx="13"/>
          </p:nvPr>
        </p:nvSpPr>
        <p:spPr>
          <a:xfrm>
            <a:off x="0" y="762000"/>
            <a:ext cx="8839200" cy="914400"/>
          </a:xfrm>
          <a:prstGeom prst="rect">
            <a:avLst/>
          </a:prstGeom>
        </p:spPr>
        <p:txBody>
          <a:bodyPr/>
          <a:lstStyle>
            <a:lvl1pPr>
              <a:buNone/>
              <a:defRPr sz="22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a:p>
            <a:pPr lvl="1"/>
            <a:r>
              <a:rPr lang="en-US" smtClean="0"/>
              <a:t>Second level</a:t>
            </a:r>
          </a:p>
        </p:txBody>
      </p:sp>
      <p:sp>
        <p:nvSpPr>
          <p:cNvPr id="7" name="Content Placeholder 8"/>
          <p:cNvSpPr>
            <a:spLocks noGrp="1"/>
          </p:cNvSpPr>
          <p:nvPr>
            <p:ph sz="quarter" idx="14"/>
          </p:nvPr>
        </p:nvSpPr>
        <p:spPr>
          <a:xfrm>
            <a:off x="0" y="1752600"/>
            <a:ext cx="2971800" cy="3733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0"/>
          <p:cNvSpPr>
            <a:spLocks noGrp="1"/>
          </p:cNvSpPr>
          <p:nvPr>
            <p:ph type="body" sz="quarter" idx="15"/>
          </p:nvPr>
        </p:nvSpPr>
        <p:spPr>
          <a:xfrm>
            <a:off x="152400" y="5715000"/>
            <a:ext cx="8839200" cy="914400"/>
          </a:xfrm>
          <a:prstGeom prst="rect">
            <a:avLst/>
          </a:prstGeom>
        </p:spPr>
        <p:txBody>
          <a:bodyPr/>
          <a:lstStyle>
            <a:lvl1pPr algn="ctr">
              <a:buNone/>
              <a:defRPr sz="2000">
                <a:latin typeface="Arial" pitchFamily="34" charset="0"/>
                <a:cs typeface="Arial" pitchFamily="34" charset="0"/>
              </a:defRPr>
            </a:lvl1pPr>
            <a:lvl2pPr>
              <a:buNone/>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smtClean="0"/>
              <a:t>Click to edit Master text styles</a:t>
            </a:r>
          </a:p>
        </p:txBody>
      </p:sp>
      <p:sp>
        <p:nvSpPr>
          <p:cNvPr id="10"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_Only">
    <p:spTree>
      <p:nvGrpSpPr>
        <p:cNvPr id="1" name=""/>
        <p:cNvGrpSpPr/>
        <p:nvPr/>
      </p:nvGrpSpPr>
      <p:grpSpPr>
        <a:xfrm>
          <a:off x="0" y="0"/>
          <a:ext cx="0" cy="0"/>
          <a:chOff x="0" y="0"/>
          <a:chExt cx="0" cy="0"/>
        </a:xfrm>
      </p:grpSpPr>
      <p:sp>
        <p:nvSpPr>
          <p:cNvPr id="3"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nowledge Check Multiple Choice ">
    <p:spTree>
      <p:nvGrpSpPr>
        <p:cNvPr id="1" name=""/>
        <p:cNvGrpSpPr/>
        <p:nvPr/>
      </p:nvGrpSpPr>
      <p:grpSpPr>
        <a:xfrm>
          <a:off x="0" y="0"/>
          <a:ext cx="0" cy="0"/>
          <a:chOff x="0" y="0"/>
          <a:chExt cx="0" cy="0"/>
        </a:xfrm>
      </p:grpSpPr>
      <p:sp>
        <p:nvSpPr>
          <p:cNvPr id="15" name="Rounded Rectangle 14"/>
          <p:cNvSpPr/>
          <p:nvPr/>
        </p:nvSpPr>
        <p:spPr>
          <a:xfrm>
            <a:off x="228599" y="1295400"/>
            <a:ext cx="6772275"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52400" y="870871"/>
            <a:ext cx="6858000"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Multiple Choice: Choose the correct answer(s):</a:t>
            </a:r>
          </a:p>
        </p:txBody>
      </p:sp>
      <p:sp>
        <p:nvSpPr>
          <p:cNvPr id="8" name="Rectangle 7"/>
          <p:cNvSpPr/>
          <p:nvPr/>
        </p:nvSpPr>
        <p:spPr bwMode="ltGray">
          <a:xfrm>
            <a:off x="0" y="7620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10" name="Text Placeholder 18"/>
          <p:cNvSpPr>
            <a:spLocks noGrp="1"/>
          </p:cNvSpPr>
          <p:nvPr>
            <p:ph type="body" sz="quarter" idx="13" hasCustomPrompt="1"/>
          </p:nvPr>
        </p:nvSpPr>
        <p:spPr bwMode="ltGray">
          <a:xfrm>
            <a:off x="330197" y="1329268"/>
            <a:ext cx="6486527"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1" name="Text Placeholder 20"/>
          <p:cNvSpPr>
            <a:spLocks noGrp="1"/>
          </p:cNvSpPr>
          <p:nvPr>
            <p:ph type="body" sz="quarter" idx="14" hasCustomPrompt="1"/>
          </p:nvPr>
        </p:nvSpPr>
        <p:spPr>
          <a:xfrm>
            <a:off x="152400" y="2057400"/>
            <a:ext cx="6858000" cy="3962400"/>
          </a:xfrm>
          <a:prstGeom prst="rect">
            <a:avLst/>
          </a:prstGeom>
        </p:spPr>
        <p:txBody>
          <a:bodyPr/>
          <a:lstStyle>
            <a:lvl1pPr>
              <a:lnSpc>
                <a:spcPct val="200000"/>
              </a:lnSpc>
              <a:buFont typeface="Wingdings" pitchFamily="2" charset="2"/>
              <a:buChar char="q"/>
              <a:defRPr sz="1800">
                <a:latin typeface="Arial" pitchFamily="34" charset="0"/>
                <a:cs typeface="Arial" pitchFamily="34" charset="0"/>
              </a:defRPr>
            </a:lvl1pPr>
            <a:lvl2pPr>
              <a:defRPr sz="1600">
                <a:latin typeface="Arial" pitchFamily="34" charset="0"/>
                <a:cs typeface="Arial" pitchFamily="34" charset="0"/>
              </a:defRPr>
            </a:lvl2pPr>
            <a:lvl3pPr>
              <a:defRPr sz="1400">
                <a:latin typeface="Arial" pitchFamily="34" charset="0"/>
                <a:cs typeface="Arial" pitchFamily="34" charset="0"/>
              </a:defRPr>
            </a:lvl3pPr>
            <a:lvl4pPr>
              <a:defRPr sz="1200">
                <a:latin typeface="Arial" pitchFamily="34" charset="0"/>
                <a:cs typeface="Arial" pitchFamily="34" charset="0"/>
              </a:defRPr>
            </a:lvl4pPr>
            <a:lvl5pPr>
              <a:defRPr sz="1200">
                <a:latin typeface="Arial" pitchFamily="34" charset="0"/>
                <a:cs typeface="Arial" pitchFamily="34" charset="0"/>
              </a:defRPr>
            </a:lvl5pPr>
          </a:lstStyle>
          <a:p>
            <a:pPr lvl="0"/>
            <a:r>
              <a:rPr lang="en-US" dirty="0" smtClean="0"/>
              <a:t>Choice</a:t>
            </a:r>
          </a:p>
          <a:p>
            <a:pPr lvl="0"/>
            <a:r>
              <a:rPr lang="en-US" dirty="0" smtClean="0"/>
              <a:t>Choice</a:t>
            </a:r>
          </a:p>
          <a:p>
            <a:pPr lvl="0"/>
            <a:r>
              <a:rPr lang="en-US" dirty="0" smtClean="0"/>
              <a:t>Choice</a:t>
            </a:r>
          </a:p>
          <a:p>
            <a:pPr lvl="0"/>
            <a:r>
              <a:rPr lang="en-US" dirty="0" smtClean="0"/>
              <a:t>Choice</a:t>
            </a:r>
          </a:p>
          <a:p>
            <a:pPr lvl="0"/>
            <a:endParaRPr lang="en-US" dirty="0" smtClean="0"/>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pic>
        <p:nvPicPr>
          <p:cNvPr id="2051" name="Picture 3" descr="C:\Users\dlink\Documents\Training\Images\question.jpg"/>
          <p:cNvPicPr>
            <a:picLocks noChangeAspect="1" noChangeArrowheads="1"/>
          </p:cNvPicPr>
          <p:nvPr userDrawn="1"/>
        </p:nvPicPr>
        <p:blipFill>
          <a:blip r:embed="rId2" cstate="print"/>
          <a:srcRect/>
          <a:stretch>
            <a:fillRect/>
          </a:stretch>
        </p:blipFill>
        <p:spPr bwMode="auto">
          <a:xfrm>
            <a:off x="5486400" y="4114800"/>
            <a:ext cx="3462986" cy="230505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Knowledge Check Fill in Blank">
    <p:spTree>
      <p:nvGrpSpPr>
        <p:cNvPr id="1" name=""/>
        <p:cNvGrpSpPr/>
        <p:nvPr/>
      </p:nvGrpSpPr>
      <p:grpSpPr>
        <a:xfrm>
          <a:off x="0" y="0"/>
          <a:ext cx="0" cy="0"/>
          <a:chOff x="0" y="0"/>
          <a:chExt cx="0" cy="0"/>
        </a:xfrm>
      </p:grpSpPr>
      <p:sp>
        <p:nvSpPr>
          <p:cNvPr id="17" name="Rounded Rectangle 16"/>
          <p:cNvSpPr/>
          <p:nvPr/>
        </p:nvSpPr>
        <p:spPr>
          <a:xfrm>
            <a:off x="261257" y="1261532"/>
            <a:ext cx="727480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03201" y="837003"/>
            <a:ext cx="7707827"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Fill in the blanks.</a:t>
            </a:r>
          </a:p>
        </p:txBody>
      </p:sp>
      <p:sp>
        <p:nvSpPr>
          <p:cNvPr id="10" name="Text Placeholder 18"/>
          <p:cNvSpPr>
            <a:spLocks noGrp="1"/>
          </p:cNvSpPr>
          <p:nvPr>
            <p:ph type="body" sz="quarter" idx="13" hasCustomPrompt="1"/>
          </p:nvPr>
        </p:nvSpPr>
        <p:spPr bwMode="ltGray">
          <a:xfrm>
            <a:off x="304800" y="1295400"/>
            <a:ext cx="7159332"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279402" y="2175932"/>
            <a:ext cx="7188198"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mj-lt"/>
              <a:buAutoNum type="arabicPeriod"/>
              <a:tabLst/>
              <a:defRPr baseline="0"/>
            </a:lvl1pPr>
          </a:lstStyle>
          <a:p>
            <a:pPr lvl="0"/>
            <a:r>
              <a:rPr lang="en-US" dirty="0" smtClean="0"/>
              <a:t>Statement with blanks to _____ here.</a:t>
            </a: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a:tabLst/>
              <a:defRPr/>
            </a:pPr>
            <a:r>
              <a:rPr lang="en-US" dirty="0" smtClean="0"/>
              <a:t>Statement with blanks to _____ here.</a:t>
            </a:r>
          </a:p>
          <a:p>
            <a:pPr lvl="0"/>
            <a:endParaRPr lang="en-US" dirty="0" smtClean="0"/>
          </a:p>
          <a:p>
            <a:pPr lvl="0"/>
            <a:endParaRPr lang="en-US" dirty="0" smtClean="0"/>
          </a:p>
        </p:txBody>
      </p:sp>
      <p:sp>
        <p:nvSpPr>
          <p:cNvPr id="11" name="Rectangle 10"/>
          <p:cNvSpPr/>
          <p:nvPr/>
        </p:nvSpPr>
        <p:spPr bwMode="ltGray">
          <a:xfrm>
            <a:off x="0" y="86380"/>
            <a:ext cx="4572000" cy="523220"/>
          </a:xfrm>
          <a:prstGeom prst="rect">
            <a:avLst/>
          </a:prstGeom>
        </p:spPr>
        <p:txBody>
          <a:bodyPr>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pic>
        <p:nvPicPr>
          <p:cNvPr id="12" name="Picture 2" descr="C:\Users\dlink\Documents\Training\Images\Hand with puzzle piece.jpg"/>
          <p:cNvPicPr>
            <a:picLocks noChangeAspect="1" noChangeArrowheads="1"/>
          </p:cNvPicPr>
          <p:nvPr userDrawn="1"/>
        </p:nvPicPr>
        <p:blipFill>
          <a:blip r:embed="rId2" cstate="print"/>
          <a:srcRect/>
          <a:stretch>
            <a:fillRect/>
          </a:stretch>
        </p:blipFill>
        <p:spPr bwMode="auto">
          <a:xfrm>
            <a:off x="7010400" y="3429000"/>
            <a:ext cx="2058114" cy="3092002"/>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Knowledge Check Fill in Blank">
    <p:spTree>
      <p:nvGrpSpPr>
        <p:cNvPr id="1" name=""/>
        <p:cNvGrpSpPr/>
        <p:nvPr/>
      </p:nvGrpSpPr>
      <p:grpSpPr>
        <a:xfrm>
          <a:off x="0" y="0"/>
          <a:ext cx="0" cy="0"/>
          <a:chOff x="0" y="0"/>
          <a:chExt cx="0" cy="0"/>
        </a:xfrm>
      </p:grpSpPr>
      <p:sp>
        <p:nvSpPr>
          <p:cNvPr id="16" name="Rounded Rectangle 15"/>
          <p:cNvSpPr/>
          <p:nvPr/>
        </p:nvSpPr>
        <p:spPr>
          <a:xfrm>
            <a:off x="304799" y="1295400"/>
            <a:ext cx="7480453" cy="762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28600" y="870871"/>
            <a:ext cx="7925718" cy="369332"/>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rgbClr val="A80030"/>
                </a:solidFill>
                <a:latin typeface="Arial" pitchFamily="34" charset="0"/>
                <a:cs typeface="Arial" pitchFamily="34" charset="0"/>
              </a:rPr>
              <a:t>True - False</a:t>
            </a:r>
          </a:p>
        </p:txBody>
      </p:sp>
      <p:sp>
        <p:nvSpPr>
          <p:cNvPr id="10" name="Text Placeholder 18"/>
          <p:cNvSpPr>
            <a:spLocks noGrp="1"/>
          </p:cNvSpPr>
          <p:nvPr>
            <p:ph type="body" sz="quarter" idx="13" hasCustomPrompt="1"/>
          </p:nvPr>
        </p:nvSpPr>
        <p:spPr bwMode="ltGray">
          <a:xfrm>
            <a:off x="406397" y="1329268"/>
            <a:ext cx="7272665" cy="685800"/>
          </a:xfrm>
          <a:prstGeom prst="rect">
            <a:avLst/>
          </a:prstGeom>
        </p:spPr>
        <p:txBody>
          <a:bodyPr/>
          <a:lstStyle>
            <a:lvl1pPr>
              <a:buNone/>
              <a:defRPr sz="1800">
                <a:solidFill>
                  <a:schemeClr val="tx1"/>
                </a:solidFill>
                <a:latin typeface="Arial" pitchFamily="34" charset="0"/>
                <a:cs typeface="Arial" pitchFamily="34" charset="0"/>
              </a:defRPr>
            </a:lvl1pPr>
          </a:lstStyle>
          <a:p>
            <a:pPr lvl="0"/>
            <a:r>
              <a:rPr lang="en-US" dirty="0" smtClean="0"/>
              <a:t>Add Question Here</a:t>
            </a:r>
            <a:endParaRPr lang="en-US" dirty="0"/>
          </a:p>
        </p:txBody>
      </p:sp>
      <p:sp>
        <p:nvSpPr>
          <p:cNvPr id="14" name="Text Placeholder 13"/>
          <p:cNvSpPr>
            <a:spLocks noGrp="1"/>
          </p:cNvSpPr>
          <p:nvPr>
            <p:ph type="body" sz="quarter" idx="14" hasCustomPrompt="1"/>
          </p:nvPr>
        </p:nvSpPr>
        <p:spPr>
          <a:xfrm>
            <a:off x="304800" y="2209800"/>
            <a:ext cx="7391400" cy="3810000"/>
          </a:xfrm>
        </p:spPr>
        <p:txBody>
          <a:bodyPr/>
          <a:lstStyle>
            <a:lvl1pPr marL="457200" marR="0" indent="-457200" algn="l" defTabSz="914400" rtl="0" eaLnBrk="1" fontAlgn="auto" latinLnBrk="0" hangingPunct="1">
              <a:lnSpc>
                <a:spcPct val="150000"/>
              </a:lnSpc>
              <a:spcBef>
                <a:spcPct val="20000"/>
              </a:spcBef>
              <a:spcAft>
                <a:spcPts val="0"/>
              </a:spcAft>
              <a:buClrTx/>
              <a:buSzTx/>
              <a:buFont typeface="Wingdings" pitchFamily="2" charset="2"/>
              <a:buChar char="q"/>
              <a:tabLst/>
              <a:defRPr baseline="0"/>
            </a:lvl1pPr>
          </a:lstStyle>
          <a:p>
            <a:pPr lvl="0"/>
            <a:r>
              <a:rPr lang="en-US" dirty="0" smtClean="0"/>
              <a:t>True</a:t>
            </a:r>
          </a:p>
          <a:p>
            <a:pPr lvl="0"/>
            <a:r>
              <a:rPr lang="en-US" dirty="0" smtClean="0"/>
              <a:t>False</a:t>
            </a:r>
          </a:p>
        </p:txBody>
      </p:sp>
      <p:sp>
        <p:nvSpPr>
          <p:cNvPr id="12" name="Rectangle 11"/>
          <p:cNvSpPr/>
          <p:nvPr/>
        </p:nvSpPr>
        <p:spPr bwMode="ltGray">
          <a:xfrm>
            <a:off x="0" y="76200"/>
            <a:ext cx="4495800" cy="523220"/>
          </a:xfrm>
          <a:prstGeom prst="rect">
            <a:avLst/>
          </a:prstGeom>
        </p:spPr>
        <p:txBody>
          <a:bodyPr wrap="square">
            <a:sp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800" b="0" dirty="0" smtClean="0">
                <a:solidFill>
                  <a:schemeClr val="bg1"/>
                </a:solidFill>
                <a:latin typeface="Arial" pitchFamily="34" charset="0"/>
                <a:cs typeface="Arial" pitchFamily="34" charset="0"/>
              </a:rPr>
              <a:t>Check Your Understanding</a:t>
            </a:r>
            <a:endParaRPr lang="en-US" sz="2800" b="0" dirty="0">
              <a:solidFill>
                <a:schemeClr val="bg1"/>
              </a:solidFill>
              <a:latin typeface="Arial" pitchFamily="34" charset="0"/>
              <a:cs typeface="Arial" pitchFamily="34" charset="0"/>
            </a:endParaRPr>
          </a:p>
        </p:txBody>
      </p:sp>
      <p:sp>
        <p:nvSpPr>
          <p:cNvPr id="9" name="Footer Placeholder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pic>
        <p:nvPicPr>
          <p:cNvPr id="4098" name="Picture 2" descr="C:\Users\dlink\Documents\Training\Images\suspicious.jpg"/>
          <p:cNvPicPr>
            <a:picLocks noChangeAspect="1" noChangeArrowheads="1"/>
          </p:cNvPicPr>
          <p:nvPr userDrawn="1"/>
        </p:nvPicPr>
        <p:blipFill>
          <a:blip r:embed="rId2" cstate="print"/>
          <a:srcRect/>
          <a:stretch>
            <a:fillRect/>
          </a:stretch>
        </p:blipFill>
        <p:spPr bwMode="auto">
          <a:xfrm>
            <a:off x="5410200" y="4038600"/>
            <a:ext cx="3564391" cy="2362200"/>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 name="Picture 30" descr="watermarkproperty"/>
          <p:cNvPicPr>
            <a:picLocks noChangeArrowheads="1"/>
          </p:cNvPicPr>
          <p:nvPr/>
        </p:nvPicPr>
        <p:blipFill>
          <a:blip r:embed="rId17" cstate="print"/>
          <a:srcRect/>
          <a:stretch>
            <a:fillRect/>
          </a:stretch>
        </p:blipFill>
        <p:spPr bwMode="auto">
          <a:xfrm>
            <a:off x="457200" y="304800"/>
            <a:ext cx="9144000" cy="6096000"/>
          </a:xfrm>
          <a:prstGeom prst="rect">
            <a:avLst/>
          </a:prstGeom>
          <a:noFill/>
        </p:spPr>
      </p:pic>
      <p:sp>
        <p:nvSpPr>
          <p:cNvPr id="114694" name="Rectangle 6"/>
          <p:cNvSpPr>
            <a:spLocks noGrp="1" noChangeArrowheads="1"/>
          </p:cNvSpPr>
          <p:nvPr>
            <p:ph type="body" idx="1"/>
          </p:nvPr>
        </p:nvSpPr>
        <p:spPr bwMode="auto">
          <a:xfrm>
            <a:off x="71437" y="685800"/>
            <a:ext cx="8996363" cy="586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Rectangle 8"/>
          <p:cNvSpPr>
            <a:spLocks noGrp="1" noChangeArrowheads="1"/>
          </p:cNvSpPr>
          <p:nvPr>
            <p:ph type="ftr" sz="quarter" idx="3"/>
          </p:nvPr>
        </p:nvSpPr>
        <p:spPr bwMode="auto">
          <a:xfrm>
            <a:off x="6732587" y="6642100"/>
            <a:ext cx="2411413" cy="215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000"/>
            </a:lvl1pPr>
          </a:lstStyle>
          <a:p>
            <a:pPr algn="r"/>
            <a:r>
              <a:rPr lang="en-US" dirty="0" smtClean="0"/>
              <a:t>Troubleshooting and System Management</a:t>
            </a:r>
            <a:endParaRPr lang="en-US" dirty="0"/>
          </a:p>
        </p:txBody>
      </p:sp>
      <p:pic>
        <p:nvPicPr>
          <p:cNvPr id="10" name="Picture 9" descr="mfe_ppt_content_banner_std_blank_96.png"/>
          <p:cNvPicPr>
            <a:picLocks noChangeAspect="1"/>
          </p:cNvPicPr>
          <p:nvPr/>
        </p:nvPicPr>
        <p:blipFill>
          <a:blip r:embed="rId18" cstate="print"/>
          <a:stretch>
            <a:fillRect/>
          </a:stretch>
        </p:blipFill>
        <p:spPr>
          <a:xfrm>
            <a:off x="0" y="0"/>
            <a:ext cx="9144000" cy="619125"/>
          </a:xfrm>
          <a:prstGeom prst="rect">
            <a:avLst/>
          </a:prstGeom>
        </p:spPr>
      </p:pic>
      <p:sp>
        <p:nvSpPr>
          <p:cNvPr id="114693" name="Rectangle 5"/>
          <p:cNvSpPr>
            <a:spLocks noGrp="1" noChangeArrowheads="1"/>
          </p:cNvSpPr>
          <p:nvPr>
            <p:ph type="title"/>
          </p:nvPr>
        </p:nvSpPr>
        <p:spPr bwMode="ltGray">
          <a:xfrm>
            <a:off x="0" y="0"/>
            <a:ext cx="7138987" cy="5953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
        <p:nvSpPr>
          <p:cNvPr id="8" name="TextBox 7"/>
          <p:cNvSpPr txBox="1"/>
          <p:nvPr/>
        </p:nvSpPr>
        <p:spPr>
          <a:xfrm>
            <a:off x="4114800" y="6627168"/>
            <a:ext cx="914400" cy="230832"/>
          </a:xfrm>
          <a:prstGeom prst="rect">
            <a:avLst/>
          </a:prstGeom>
          <a:noFill/>
        </p:spPr>
        <p:txBody>
          <a:bodyPr wrap="square" rtlCol="0">
            <a:spAutoFit/>
          </a:bodyPr>
          <a:lstStyle/>
          <a:p>
            <a:pPr algn="ctr"/>
            <a:r>
              <a:rPr lang="en-US" sz="900" dirty="0" smtClean="0">
                <a:solidFill>
                  <a:schemeClr val="tx1"/>
                </a:solidFill>
                <a:latin typeface="+mj-lt"/>
              </a:rPr>
              <a:t>12     </a:t>
            </a:r>
            <a:r>
              <a:rPr lang="en-US" sz="900" dirty="0" smtClean="0">
                <a:solidFill>
                  <a:schemeClr val="tx1"/>
                </a:solidFill>
                <a:latin typeface="+mj-lt"/>
              </a:rPr>
              <a:t>-     </a:t>
            </a:r>
            <a:fld id="{5B0A45A0-05C0-4C03-BBF1-17FE7298BD73}" type="slidenum">
              <a:rPr lang="en-US" sz="900" smtClean="0">
                <a:solidFill>
                  <a:schemeClr val="tx1"/>
                </a:solidFill>
                <a:latin typeface="+mj-lt"/>
              </a:rPr>
              <a:pPr algn="ctr"/>
              <a:t>‹#›</a:t>
            </a:fld>
            <a:endParaRPr lang="en-US" sz="900" dirty="0">
              <a:solidFill>
                <a:schemeClr val="tx1"/>
              </a:solidFill>
              <a:latin typeface="+mj-lt"/>
            </a:endParaRPr>
          </a:p>
        </p:txBody>
      </p:sp>
      <p:sp>
        <p:nvSpPr>
          <p:cNvPr id="11" name="TextBox 10"/>
          <p:cNvSpPr txBox="1"/>
          <p:nvPr/>
        </p:nvSpPr>
        <p:spPr>
          <a:xfrm>
            <a:off x="0" y="6629400"/>
            <a:ext cx="2308645" cy="230832"/>
          </a:xfrm>
          <a:prstGeom prst="rect">
            <a:avLst/>
          </a:prstGeom>
          <a:noFill/>
        </p:spPr>
        <p:txBody>
          <a:bodyPr wrap="none" rtlCol="0">
            <a:spAutoFit/>
          </a:bodyPr>
          <a:lstStyle/>
          <a:p>
            <a:r>
              <a:rPr lang="en-US" sz="900" dirty="0" smtClean="0"/>
              <a:t>©2012 McAfee, Inc.  All Rights Reserved.</a:t>
            </a:r>
            <a:endParaRPr lang="en-US" sz="900" dirty="0"/>
          </a:p>
        </p:txBody>
      </p:sp>
      <p:pic>
        <p:nvPicPr>
          <p:cNvPr id="12" name="Picture 2"/>
          <p:cNvPicPr>
            <a:picLocks noChangeAspect="1" noChangeArrowheads="1"/>
          </p:cNvPicPr>
          <p:nvPr/>
        </p:nvPicPr>
        <p:blipFill>
          <a:blip r:embed="rId19" cstate="print"/>
          <a:srcRect/>
          <a:stretch>
            <a:fillRect/>
          </a:stretch>
        </p:blipFill>
        <p:spPr bwMode="auto">
          <a:xfrm>
            <a:off x="7391400" y="76200"/>
            <a:ext cx="1676400" cy="514578"/>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3" r:id="rId13"/>
    <p:sldLayoutId id="2147483724" r:id="rId14"/>
    <p:sldLayoutId id="2147483725" r:id="rId15"/>
  </p:sldLayoutIdLst>
  <p:hf sldNum="0" hd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p:titleStyle>
    <p:bodyStyle>
      <a:lvl1pPr marL="230188" indent="-230188" algn="l" rtl="0" eaLnBrk="1" fontAlgn="base" hangingPunct="1">
        <a:spcBef>
          <a:spcPct val="20000"/>
        </a:spcBef>
        <a:spcAft>
          <a:spcPct val="0"/>
        </a:spcAft>
        <a:buChar char="•"/>
        <a:defRPr sz="2000">
          <a:solidFill>
            <a:schemeClr val="tx1"/>
          </a:solidFill>
          <a:latin typeface="+mn-lt"/>
          <a:ea typeface="+mn-ea"/>
          <a:cs typeface="+mn-cs"/>
        </a:defRPr>
      </a:lvl1pPr>
      <a:lvl2pPr marL="461963" indent="-231775" algn="l" rtl="0" eaLnBrk="1" fontAlgn="base" hangingPunct="1">
        <a:spcBef>
          <a:spcPct val="20000"/>
        </a:spcBef>
        <a:spcAft>
          <a:spcPct val="0"/>
        </a:spcAft>
        <a:buFont typeface="Wingdings" pitchFamily="2" charset="2"/>
        <a:buChar char="Ø"/>
        <a:defRPr>
          <a:solidFill>
            <a:schemeClr val="tx1"/>
          </a:solidFill>
          <a:latin typeface="+mn-lt"/>
          <a:ea typeface="+mn-ea"/>
        </a:defRPr>
      </a:lvl2pPr>
      <a:lvl3pPr marL="684213" indent="-222250" algn="l" rtl="0" eaLnBrk="1" fontAlgn="base" hangingPunct="1">
        <a:spcBef>
          <a:spcPct val="20000"/>
        </a:spcBef>
        <a:spcAft>
          <a:spcPct val="0"/>
        </a:spcAft>
        <a:buFont typeface="Courier New" pitchFamily="49" charset="0"/>
        <a:buChar char="o"/>
        <a:defRPr>
          <a:solidFill>
            <a:schemeClr val="tx1"/>
          </a:solidFill>
          <a:latin typeface="+mn-lt"/>
          <a:ea typeface="+mn-ea"/>
        </a:defRPr>
      </a:lvl3pPr>
      <a:lvl4pPr marL="914400" indent="-230188" algn="l" rtl="0" eaLnBrk="1" fontAlgn="base" hangingPunct="1">
        <a:spcBef>
          <a:spcPct val="20000"/>
        </a:spcBef>
        <a:spcAft>
          <a:spcPct val="0"/>
        </a:spcAft>
        <a:buChar char="–"/>
        <a:defRPr>
          <a:solidFill>
            <a:schemeClr val="tx1"/>
          </a:solidFill>
          <a:latin typeface="+mn-lt"/>
          <a:ea typeface="+mn-ea"/>
        </a:defRPr>
      </a:lvl4pPr>
      <a:lvl5pPr marL="1144588" indent="-230188" algn="l" rtl="0" eaLnBrk="1" fontAlgn="base" hangingPunct="1">
        <a:spcBef>
          <a:spcPct val="20000"/>
        </a:spcBef>
        <a:spcAft>
          <a:spcPct val="0"/>
        </a:spcAft>
        <a:buChar char="»"/>
        <a:defRPr>
          <a:solidFill>
            <a:schemeClr val="tx1"/>
          </a:solidFill>
          <a:latin typeface="+mn-lt"/>
          <a:ea typeface="+mn-ea"/>
        </a:defRPr>
      </a:lvl5pPr>
      <a:lvl6pPr marL="2119313" indent="-228600" algn="l" rtl="0" eaLnBrk="1" fontAlgn="base" hangingPunct="1">
        <a:spcBef>
          <a:spcPct val="20000"/>
        </a:spcBef>
        <a:spcAft>
          <a:spcPct val="0"/>
        </a:spcAft>
        <a:buChar char="»"/>
        <a:defRPr>
          <a:solidFill>
            <a:schemeClr val="tx1"/>
          </a:solidFill>
          <a:latin typeface="+mn-lt"/>
          <a:ea typeface="+mn-ea"/>
        </a:defRPr>
      </a:lvl6pPr>
      <a:lvl7pPr marL="2576513" indent="-228600" algn="l" rtl="0" eaLnBrk="1" fontAlgn="base" hangingPunct="1">
        <a:spcBef>
          <a:spcPct val="20000"/>
        </a:spcBef>
        <a:spcAft>
          <a:spcPct val="0"/>
        </a:spcAft>
        <a:buChar char="»"/>
        <a:defRPr>
          <a:solidFill>
            <a:schemeClr val="tx1"/>
          </a:solidFill>
          <a:latin typeface="+mn-lt"/>
          <a:ea typeface="+mn-ea"/>
        </a:defRPr>
      </a:lvl7pPr>
      <a:lvl8pPr marL="3033713" indent="-228600" algn="l" rtl="0" eaLnBrk="1" fontAlgn="base" hangingPunct="1">
        <a:spcBef>
          <a:spcPct val="20000"/>
        </a:spcBef>
        <a:spcAft>
          <a:spcPct val="0"/>
        </a:spcAft>
        <a:buChar char="»"/>
        <a:defRPr>
          <a:solidFill>
            <a:schemeClr val="tx1"/>
          </a:solidFill>
          <a:latin typeface="+mn-lt"/>
          <a:ea typeface="+mn-ea"/>
        </a:defRPr>
      </a:lvl8pPr>
      <a:lvl9pPr marL="3490913"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rtlCol="0"/>
          <a:lstStyle/>
          <a:p>
            <a:pPr>
              <a:defRPr/>
            </a:pPr>
            <a:r>
              <a:rPr lang="en-US" dirty="0" smtClean="0"/>
              <a:t>Troubleshooting and System Management</a:t>
            </a:r>
            <a:endParaRPr dirty="0"/>
          </a:p>
        </p:txBody>
      </p:sp>
      <p:sp>
        <p:nvSpPr>
          <p:cNvPr id="7" name="Text Placeholder 6"/>
          <p:cNvSpPr>
            <a:spLocks noGrp="1"/>
          </p:cNvSpPr>
          <p:nvPr>
            <p:ph type="subTitle" idx="1"/>
          </p:nvPr>
        </p:nvSpPr>
        <p:spPr/>
        <p:txBody>
          <a:bodyPr/>
          <a:lstStyle/>
          <a:p>
            <a:pPr eaLnBrk="1" fontAlgn="auto" hangingPunct="1">
              <a:spcAft>
                <a:spcPts val="0"/>
              </a:spcAft>
              <a:buFont typeface="Arial" pitchFamily="34" charset="0"/>
              <a:buNone/>
              <a:defRPr/>
            </a:pPr>
            <a:r>
              <a:rPr lang="en-US" dirty="0" smtClean="0"/>
              <a:t>Module 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3077766"/>
          </a:xfrm>
          <a:prstGeom prst="rect">
            <a:avLst/>
          </a:prstGeom>
          <a:noFill/>
        </p:spPr>
        <p:txBody>
          <a:bodyPr wrap="square" rtlCol="0">
            <a:spAutoFit/>
          </a:bodyPr>
          <a:lstStyle/>
          <a:p>
            <a:pPr>
              <a:spcAft>
                <a:spcPts val="1800"/>
              </a:spcAft>
            </a:pPr>
            <a:r>
              <a:rPr lang="en-US" sz="2000" b="1" dirty="0" smtClean="0">
                <a:solidFill>
                  <a:srgbClr val="A50026"/>
                </a:solidFill>
              </a:rPr>
              <a:t>Unable to </a:t>
            </a:r>
            <a:r>
              <a:rPr lang="en-US" sz="2000" b="1" dirty="0" smtClean="0">
                <a:solidFill>
                  <a:srgbClr val="A50026"/>
                </a:solidFill>
              </a:rPr>
              <a:t>SSH </a:t>
            </a:r>
            <a:r>
              <a:rPr lang="en-US" sz="2000" b="1" dirty="0" smtClean="0">
                <a:solidFill>
                  <a:srgbClr val="A50026"/>
                </a:solidFill>
              </a:rPr>
              <a:t>or login to the ESM </a:t>
            </a:r>
            <a:endParaRPr lang="en-US" sz="2000" b="1" dirty="0">
              <a:solidFill>
                <a:srgbClr val="A50026"/>
              </a:solidFill>
            </a:endParaRPr>
          </a:p>
          <a:p>
            <a:pPr>
              <a:spcAft>
                <a:spcPts val="1800"/>
              </a:spcAft>
            </a:pPr>
            <a:r>
              <a:rPr lang="en-US" dirty="0"/>
              <a:t>If you cannot </a:t>
            </a:r>
            <a:r>
              <a:rPr lang="en-US" dirty="0" smtClean="0"/>
              <a:t>login via </a:t>
            </a:r>
            <a:r>
              <a:rPr lang="en-US" dirty="0" smtClean="0"/>
              <a:t>SSH </a:t>
            </a:r>
            <a:r>
              <a:rPr lang="en-US" dirty="0" smtClean="0"/>
              <a:t>to the McAfee ESM appliance or login in via your web browser to the ESMI desktop it is possible the ACL feature on the ESM has blocked users from accessing the ESM. To resolve this issue try the following:</a:t>
            </a:r>
          </a:p>
          <a:p>
            <a:pPr marL="800100" lvl="1" indent="-342900">
              <a:buFont typeface="+mj-lt"/>
              <a:buAutoNum type="arabicPeriod"/>
            </a:pPr>
            <a:r>
              <a:rPr lang="en-US" dirty="0" smtClean="0"/>
              <a:t>Clear the ACL list using the LCD menu on the ESM appliance by following the menu options on the LCD.</a:t>
            </a:r>
          </a:p>
          <a:p>
            <a:pPr marL="800100" lvl="1" indent="-342900">
              <a:buFont typeface="+mj-lt"/>
              <a:buAutoNum type="arabicPeriod"/>
            </a:pPr>
            <a:endParaRPr lang="en-US" dirty="0"/>
          </a:p>
          <a:p>
            <a:r>
              <a:rPr lang="en-US" dirty="0" smtClean="0"/>
              <a:t>If this does not resolve your login issues contact the McAfee support team.</a:t>
            </a:r>
            <a:endParaRPr lang="en-US" dirty="0"/>
          </a:p>
          <a:p>
            <a:pPr>
              <a:spcAft>
                <a:spcPts val="1800"/>
              </a:spcAft>
            </a:pPr>
            <a:endParaRPr lang="en-US" dirty="0"/>
          </a:p>
        </p:txBody>
      </p:sp>
    </p:spTree>
    <p:extLst>
      <p:ext uri="{BB962C8B-B14F-4D97-AF65-F5344CB8AC3E}">
        <p14:creationId xmlns:p14="http://schemas.microsoft.com/office/powerpoint/2010/main" val="448197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5109091"/>
          </a:xfrm>
          <a:prstGeom prst="rect">
            <a:avLst/>
          </a:prstGeom>
          <a:noFill/>
        </p:spPr>
        <p:txBody>
          <a:bodyPr wrap="square" rtlCol="0">
            <a:spAutoFit/>
          </a:bodyPr>
          <a:lstStyle/>
          <a:p>
            <a:pPr>
              <a:spcAft>
                <a:spcPts val="1800"/>
              </a:spcAft>
            </a:pPr>
            <a:r>
              <a:rPr lang="en-US" sz="2000" b="1" dirty="0" smtClean="0">
                <a:solidFill>
                  <a:srgbClr val="A50026"/>
                </a:solidFill>
              </a:rPr>
              <a:t>The NGCP password for the ESMI desktop has been lost</a:t>
            </a:r>
            <a:endParaRPr lang="en-US" sz="2000" b="1" dirty="0">
              <a:solidFill>
                <a:srgbClr val="A50026"/>
              </a:solidFill>
            </a:endParaRPr>
          </a:p>
          <a:p>
            <a:pPr>
              <a:spcAft>
                <a:spcPts val="1800"/>
              </a:spcAft>
            </a:pPr>
            <a:r>
              <a:rPr lang="en-US" dirty="0" smtClean="0"/>
              <a:t>To resolve this issue perform the following steps:</a:t>
            </a:r>
          </a:p>
          <a:p>
            <a:pPr marL="800100" lvl="1" indent="-342900">
              <a:spcAft>
                <a:spcPts val="1200"/>
              </a:spcAft>
              <a:buFont typeface="+mj-lt"/>
              <a:buAutoNum type="arabicPeriod"/>
            </a:pPr>
            <a:r>
              <a:rPr lang="en-US" dirty="0" smtClean="0"/>
              <a:t>Log on to the ESM using </a:t>
            </a:r>
            <a:r>
              <a:rPr lang="en-US" dirty="0" smtClean="0"/>
              <a:t>SSH </a:t>
            </a:r>
            <a:r>
              <a:rPr lang="en-US" dirty="0" smtClean="0"/>
              <a:t>or via a keyboard and monitor directly connected to the appliance.</a:t>
            </a:r>
          </a:p>
          <a:p>
            <a:pPr marL="800100" lvl="1" indent="-342900">
              <a:spcAft>
                <a:spcPts val="1200"/>
              </a:spcAft>
              <a:buFont typeface="+mj-lt"/>
              <a:buAutoNum type="arabicPeriod"/>
            </a:pPr>
            <a:r>
              <a:rPr lang="en-US" dirty="0" smtClean="0"/>
              <a:t>Copy the following files located in the “/</a:t>
            </a:r>
            <a:r>
              <a:rPr lang="en-US" dirty="0" smtClean="0"/>
              <a:t>usr</a:t>
            </a:r>
            <a:r>
              <a:rPr lang="en-US" dirty="0" smtClean="0"/>
              <a:t>/local/</a:t>
            </a:r>
            <a:r>
              <a:rPr lang="en-US" dirty="0" smtClean="0"/>
              <a:t>ess</a:t>
            </a:r>
            <a:r>
              <a:rPr lang="en-US" dirty="0" smtClean="0"/>
              <a:t>/data” directory off of the system to provide to the McAfee technical support team:</a:t>
            </a:r>
          </a:p>
          <a:p>
            <a:pPr marL="1257300" lvl="2" indent="-342900">
              <a:spcAft>
                <a:spcPts val="1200"/>
              </a:spcAft>
              <a:buFont typeface="Arial"/>
              <a:buChar char="•"/>
            </a:pPr>
            <a:r>
              <a:rPr lang="en-US" dirty="0" smtClean="0"/>
              <a:t>ngcp.dfl</a:t>
            </a:r>
            <a:endParaRPr lang="en-US" dirty="0" smtClean="0"/>
          </a:p>
          <a:p>
            <a:pPr marL="1257300" lvl="2" indent="-342900">
              <a:spcAft>
                <a:spcPts val="1200"/>
              </a:spcAft>
              <a:buFont typeface="Arial"/>
              <a:buChar char="•"/>
            </a:pPr>
            <a:r>
              <a:rPr lang="en-US" dirty="0" smtClean="0"/>
              <a:t>Users.blob</a:t>
            </a:r>
            <a:endParaRPr lang="en-US" dirty="0" smtClean="0"/>
          </a:p>
          <a:p>
            <a:pPr marL="1257300" lvl="2" indent="-342900">
              <a:spcAft>
                <a:spcPts val="1200"/>
              </a:spcAft>
              <a:buFont typeface="Arial"/>
              <a:buChar char="•"/>
            </a:pPr>
            <a:r>
              <a:rPr lang="en-US" dirty="0" smtClean="0"/>
              <a:t>Users.data</a:t>
            </a:r>
            <a:endParaRPr lang="en-US" dirty="0" smtClean="0"/>
          </a:p>
          <a:p>
            <a:pPr marL="800100" lvl="1" indent="-342900">
              <a:spcAft>
                <a:spcPts val="1200"/>
              </a:spcAft>
              <a:buFont typeface="+mj-lt"/>
              <a:buAutoNum type="arabicPeriod"/>
            </a:pPr>
            <a:r>
              <a:rPr lang="en-US" dirty="0" smtClean="0"/>
              <a:t>Submit files to the McAfee technical support team.</a:t>
            </a:r>
          </a:p>
          <a:p>
            <a:pPr marL="1257300" lvl="2" indent="-342900">
              <a:buFont typeface="Arial"/>
              <a:buChar char="•"/>
            </a:pPr>
            <a:endParaRPr lang="en-US" dirty="0" smtClean="0"/>
          </a:p>
          <a:p>
            <a:pPr marL="800100" lvl="1" indent="-342900">
              <a:buFont typeface="+mj-lt"/>
              <a:buAutoNum type="arabicPeriod"/>
            </a:pPr>
            <a:endParaRPr lang="en-US" dirty="0"/>
          </a:p>
          <a:p>
            <a:pPr>
              <a:spcAft>
                <a:spcPts val="1800"/>
              </a:spcAft>
            </a:pPr>
            <a:endParaRPr lang="en-US" dirty="0"/>
          </a:p>
        </p:txBody>
      </p:sp>
    </p:spTree>
    <p:extLst>
      <p:ext uri="{BB962C8B-B14F-4D97-AF65-F5344CB8AC3E}">
        <p14:creationId xmlns:p14="http://schemas.microsoft.com/office/powerpoint/2010/main" val="96583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832640"/>
          </a:xfrm>
          <a:prstGeom prst="rect">
            <a:avLst/>
          </a:prstGeom>
          <a:noFill/>
        </p:spPr>
        <p:txBody>
          <a:bodyPr wrap="square" rtlCol="0">
            <a:spAutoFit/>
          </a:bodyPr>
          <a:lstStyle/>
          <a:p>
            <a:pPr>
              <a:spcAft>
                <a:spcPts val="1800"/>
              </a:spcAft>
            </a:pPr>
            <a:r>
              <a:rPr lang="en-US" sz="2000" b="1" dirty="0" smtClean="0">
                <a:solidFill>
                  <a:srgbClr val="A50026"/>
                </a:solidFill>
              </a:rPr>
              <a:t>The root password for a device has been lost</a:t>
            </a:r>
            <a:endParaRPr lang="en-US" sz="2000" b="1" dirty="0">
              <a:solidFill>
                <a:srgbClr val="A50026"/>
              </a:solidFill>
            </a:endParaRPr>
          </a:p>
          <a:p>
            <a:pPr>
              <a:spcAft>
                <a:spcPts val="1800"/>
              </a:spcAft>
            </a:pPr>
            <a:r>
              <a:rPr lang="en-US" dirty="0" smtClean="0"/>
              <a:t>To resolve this issue perform the following steps:</a:t>
            </a:r>
          </a:p>
          <a:p>
            <a:pPr marL="800100" lvl="1" indent="-342900">
              <a:spcAft>
                <a:spcPts val="1200"/>
              </a:spcAft>
              <a:buFont typeface="+mj-lt"/>
              <a:buAutoNum type="arabicPeriod"/>
            </a:pPr>
            <a:r>
              <a:rPr lang="en-US" dirty="0" smtClean="0"/>
              <a:t>Use a bootable Linux distribution to gain access to the device.</a:t>
            </a:r>
          </a:p>
          <a:p>
            <a:pPr marL="800100" lvl="1" indent="-342900">
              <a:spcAft>
                <a:spcPts val="1200"/>
              </a:spcAft>
              <a:buFont typeface="+mj-lt"/>
              <a:buAutoNum type="arabicPeriod"/>
            </a:pPr>
            <a:r>
              <a:rPr lang="en-US" dirty="0" smtClean="0"/>
              <a:t>Mount the root partition.</a:t>
            </a:r>
          </a:p>
          <a:p>
            <a:pPr marL="800100" lvl="1" indent="-342900">
              <a:spcAft>
                <a:spcPts val="1200"/>
              </a:spcAft>
              <a:buFont typeface="+mj-lt"/>
              <a:buAutoNum type="arabicPeriod"/>
            </a:pPr>
            <a:r>
              <a:rPr lang="en-US" dirty="0" smtClean="0"/>
              <a:t>Edit the password file by typing:</a:t>
            </a:r>
          </a:p>
          <a:p>
            <a:pPr marL="1257300" lvl="2" indent="-342900">
              <a:spcAft>
                <a:spcPts val="1200"/>
              </a:spcAft>
              <a:buFont typeface="Arial"/>
              <a:buChar char="•"/>
            </a:pPr>
            <a:r>
              <a:rPr lang="en-US" b="1" dirty="0"/>
              <a:t>v</a:t>
            </a:r>
            <a:r>
              <a:rPr lang="en-US" b="1" dirty="0" smtClean="0"/>
              <a:t>i /</a:t>
            </a:r>
            <a:r>
              <a:rPr lang="en-US" b="1" dirty="0" smtClean="0"/>
              <a:t>etc</a:t>
            </a:r>
            <a:r>
              <a:rPr lang="en-US" b="1" dirty="0" smtClean="0"/>
              <a:t>/shadow</a:t>
            </a:r>
          </a:p>
          <a:p>
            <a:pPr marL="1257300" lvl="2" indent="-342900">
              <a:spcAft>
                <a:spcPts val="1200"/>
              </a:spcAft>
              <a:buFont typeface="Arial"/>
              <a:buChar char="•"/>
            </a:pPr>
            <a:r>
              <a:rPr lang="en-US" dirty="0" smtClean="0"/>
              <a:t>Type </a:t>
            </a:r>
            <a:r>
              <a:rPr lang="en-US" b="1" dirty="0" smtClean="0"/>
              <a:t>i</a:t>
            </a:r>
            <a:r>
              <a:rPr lang="en-US" dirty="0" smtClean="0"/>
              <a:t> </a:t>
            </a:r>
            <a:r>
              <a:rPr lang="en-US" dirty="0" smtClean="0"/>
              <a:t>for insert mode and remove the password string following </a:t>
            </a:r>
            <a:r>
              <a:rPr lang="en-US" b="1" dirty="0" smtClean="0"/>
              <a:t>root</a:t>
            </a:r>
            <a:r>
              <a:rPr lang="en-US" dirty="0" smtClean="0"/>
              <a:t> using the </a:t>
            </a:r>
            <a:r>
              <a:rPr lang="en-US" b="1" dirty="0" smtClean="0"/>
              <a:t>X</a:t>
            </a:r>
            <a:r>
              <a:rPr lang="en-US" dirty="0" smtClean="0"/>
              <a:t> key</a:t>
            </a:r>
          </a:p>
          <a:p>
            <a:pPr lvl="2">
              <a:spcAft>
                <a:spcPts val="1200"/>
              </a:spcAft>
            </a:pPr>
            <a:r>
              <a:rPr lang="en-US" dirty="0"/>
              <a:t>root:</a:t>
            </a:r>
            <a:r>
              <a:rPr lang="en-US" b="1" dirty="0">
                <a:solidFill>
                  <a:srgbClr val="A50026"/>
                </a:solidFill>
              </a:rPr>
              <a:t>$1$SIK1cQlp$K5JapCDuAPzdnwHT0dgPO/:14726:0:99999:7:::</a:t>
            </a:r>
            <a:endParaRPr lang="en-US" dirty="0" smtClean="0">
              <a:solidFill>
                <a:srgbClr val="A50026"/>
              </a:solidFill>
            </a:endParaRPr>
          </a:p>
          <a:p>
            <a:pPr marL="1257300" lvl="2" indent="-342900">
              <a:spcAft>
                <a:spcPts val="1200"/>
              </a:spcAft>
              <a:buFont typeface="Arial"/>
              <a:buChar char="•"/>
            </a:pPr>
            <a:r>
              <a:rPr lang="en-US" dirty="0" smtClean="0"/>
              <a:t>Save and exit the field by pressing </a:t>
            </a:r>
            <a:r>
              <a:rPr lang="en-US" b="1" dirty="0" smtClean="0"/>
              <a:t>ESC</a:t>
            </a:r>
            <a:r>
              <a:rPr lang="en-US" dirty="0" smtClean="0"/>
              <a:t>, and typing  </a:t>
            </a:r>
            <a:r>
              <a:rPr lang="en-US" b="1" dirty="0" smtClean="0"/>
              <a:t>:</a:t>
            </a:r>
            <a:r>
              <a:rPr lang="en-US" b="1" dirty="0" smtClean="0"/>
              <a:t>wql</a:t>
            </a:r>
            <a:endParaRPr lang="en-US" b="1" dirty="0" smtClean="0"/>
          </a:p>
          <a:p>
            <a:pPr marL="800100" lvl="1" indent="-342900">
              <a:spcAft>
                <a:spcPts val="1200"/>
              </a:spcAft>
              <a:buFont typeface="+mj-lt"/>
              <a:buAutoNum type="arabicPeriod"/>
            </a:pPr>
            <a:r>
              <a:rPr lang="en-US" dirty="0" smtClean="0"/>
              <a:t>Reboot the system and log in as </a:t>
            </a:r>
            <a:r>
              <a:rPr lang="en-US" b="1" dirty="0" smtClean="0"/>
              <a:t>root</a:t>
            </a:r>
            <a:r>
              <a:rPr lang="en-US" dirty="0" smtClean="0"/>
              <a:t> with a blank password.</a:t>
            </a:r>
          </a:p>
          <a:p>
            <a:pPr marL="800100" lvl="1" indent="-342900">
              <a:spcAft>
                <a:spcPts val="1200"/>
              </a:spcAft>
              <a:buFont typeface="+mj-lt"/>
              <a:buAutoNum type="arabicPeriod"/>
            </a:pPr>
            <a:r>
              <a:rPr lang="en-US" dirty="0" smtClean="0"/>
              <a:t>When you are logged in reset the root password by running the following command:</a:t>
            </a:r>
          </a:p>
          <a:p>
            <a:pPr marL="1257300" lvl="2" indent="-342900">
              <a:spcAft>
                <a:spcPts val="1200"/>
              </a:spcAft>
              <a:buFont typeface="Arial"/>
              <a:buChar char="•"/>
            </a:pPr>
            <a:r>
              <a:rPr lang="en-US" b="1" dirty="0" smtClean="0"/>
              <a:t>Echo root: (new password) | </a:t>
            </a:r>
            <a:r>
              <a:rPr lang="en-US" b="1" dirty="0" smtClean="0"/>
              <a:t>chpasswd</a:t>
            </a:r>
            <a:r>
              <a:rPr lang="en-US" b="1" dirty="0" smtClean="0"/>
              <a:t> -m</a:t>
            </a:r>
          </a:p>
          <a:p>
            <a:pPr marL="1257300" lvl="2" indent="-342900">
              <a:buFont typeface="Arial"/>
              <a:buChar char="•"/>
            </a:pPr>
            <a:endParaRPr lang="en-US" dirty="0" smtClean="0"/>
          </a:p>
          <a:p>
            <a:pPr marL="800100" lvl="1" indent="-342900">
              <a:buFont typeface="+mj-lt"/>
              <a:buAutoNum type="arabicPeriod"/>
            </a:pPr>
            <a:endParaRPr lang="en-US" dirty="0"/>
          </a:p>
          <a:p>
            <a:pPr>
              <a:spcAft>
                <a:spcPts val="1800"/>
              </a:spcAft>
            </a:pPr>
            <a:endParaRPr lang="en-US" dirty="0"/>
          </a:p>
        </p:txBody>
      </p:sp>
    </p:spTree>
    <p:extLst>
      <p:ext uri="{BB962C8B-B14F-4D97-AF65-F5344CB8AC3E}">
        <p14:creationId xmlns:p14="http://schemas.microsoft.com/office/powerpoint/2010/main" val="238177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685800"/>
            <a:ext cx="8991600" cy="5955476"/>
          </a:xfrm>
          <a:prstGeom prst="rect">
            <a:avLst/>
          </a:prstGeom>
          <a:noFill/>
        </p:spPr>
        <p:txBody>
          <a:bodyPr wrap="square" rtlCol="0">
            <a:spAutoFit/>
          </a:bodyPr>
          <a:lstStyle/>
          <a:p>
            <a:pPr>
              <a:spcAft>
                <a:spcPts val="1800"/>
              </a:spcAft>
            </a:pPr>
            <a:r>
              <a:rPr lang="en-US" b="1" dirty="0" smtClean="0">
                <a:solidFill>
                  <a:srgbClr val="A50026"/>
                </a:solidFill>
              </a:rPr>
              <a:t>User can login to ESMI but they have no rights</a:t>
            </a:r>
            <a:endParaRPr lang="en-US" b="1" dirty="0">
              <a:solidFill>
                <a:srgbClr val="A50026"/>
              </a:solidFill>
            </a:endParaRPr>
          </a:p>
          <a:p>
            <a:pPr>
              <a:spcAft>
                <a:spcPts val="1800"/>
              </a:spcAft>
            </a:pPr>
            <a:r>
              <a:rPr lang="en-US" sz="1600" dirty="0" smtClean="0"/>
              <a:t>After setting up Active Directory login, the user can login into the ESMI desktop, but they have no rights and cannot see anything.  This issue is typically caused because the Active Directory group that the user belongs to has not been added to the groups in the ESMI desktop.  This issue can also occur if the group name in Active Directory and the group name in the ESMI desktop are not exact text matches.  To resolve this issue perform the following steps:</a:t>
            </a:r>
          </a:p>
          <a:p>
            <a:pPr marL="800100" lvl="1" indent="-342900">
              <a:spcAft>
                <a:spcPts val="1800"/>
              </a:spcAft>
              <a:buFont typeface="+mj-lt"/>
              <a:buAutoNum type="arabicPeriod"/>
            </a:pPr>
            <a:r>
              <a:rPr lang="en-US" sz="1600" dirty="0" smtClean="0"/>
              <a:t>Ensure that a valid Active Directory group is specified in the ESMI desktop by entering the following command on the command line to see which groups the user belongs to:</a:t>
            </a:r>
          </a:p>
          <a:p>
            <a:pPr marL="1257300" lvl="2" indent="-342900">
              <a:spcAft>
                <a:spcPts val="1800"/>
              </a:spcAft>
              <a:buFont typeface="Arial"/>
              <a:buChar char="•"/>
            </a:pPr>
            <a:r>
              <a:rPr lang="en-US" sz="1600" dirty="0" smtClean="0"/>
              <a:t>nkinit</a:t>
            </a:r>
            <a:r>
              <a:rPr lang="en-US" sz="1600" dirty="0" smtClean="0"/>
              <a:t> -e &lt;hex value of password&gt; -u username</a:t>
            </a:r>
          </a:p>
          <a:p>
            <a:r>
              <a:rPr lang="en-US" sz="1400" b="1" dirty="0"/>
              <a:t>This is an example of a successful login with the listed groups:</a:t>
            </a:r>
            <a:r>
              <a:rPr lang="en-US" sz="1400" b="1" dirty="0" smtClean="0"/>
              <a:t> </a:t>
            </a:r>
            <a:r>
              <a:rPr lang="en-US" sz="1400" dirty="0" smtClean="0"/>
              <a:t>NitroSecurity</a:t>
            </a:r>
            <a:r>
              <a:rPr lang="en-US" sz="1400" dirty="0"/>
              <a:t>-ESM-5750R /</a:t>
            </a:r>
            <a:r>
              <a:rPr lang="en-US" sz="1400" dirty="0"/>
              <a:t>usr</a:t>
            </a:r>
            <a:r>
              <a:rPr lang="en-US" sz="1400" dirty="0"/>
              <a:t>/local/</a:t>
            </a:r>
            <a:r>
              <a:rPr lang="en-US" sz="1400" dirty="0"/>
              <a:t>ess</a:t>
            </a:r>
            <a:r>
              <a:rPr lang="en-US" sz="1400" dirty="0"/>
              <a:t>/data # </a:t>
            </a:r>
            <a:r>
              <a:rPr lang="en-US" sz="1400" dirty="0"/>
              <a:t>nkinit</a:t>
            </a:r>
            <a:r>
              <a:rPr lang="en-US" sz="1400" dirty="0"/>
              <a:t> -e 6E6974726F736563 -u nitro success=Ok groups=Domain </a:t>
            </a:r>
            <a:r>
              <a:rPr lang="en-US" sz="1400" dirty="0"/>
              <a:t>Users,Nitro</a:t>
            </a:r>
            <a:r>
              <a:rPr lang="en-US" sz="1400" dirty="0"/>
              <a:t> Log </a:t>
            </a:r>
            <a:r>
              <a:rPr lang="en-US" sz="1400" dirty="0"/>
              <a:t>Mgmt</a:t>
            </a:r>
            <a:r>
              <a:rPr lang="en-US" sz="1400" dirty="0"/>
              <a:t> </a:t>
            </a:r>
          </a:p>
          <a:p>
            <a:r>
              <a:rPr lang="en-US" sz="1400" b="1" dirty="0"/>
              <a:t>This is an example of a valid user, but the login failed because of a bad password:</a:t>
            </a:r>
            <a:r>
              <a:rPr lang="en-US" sz="1400" dirty="0" smtClean="0"/>
              <a:t> NitroSecurity</a:t>
            </a:r>
            <a:r>
              <a:rPr lang="en-US" sz="1400" dirty="0"/>
              <a:t>-ESM-5750R /</a:t>
            </a:r>
            <a:r>
              <a:rPr lang="en-US" sz="1400" dirty="0"/>
              <a:t>usr</a:t>
            </a:r>
            <a:r>
              <a:rPr lang="en-US" sz="1400" dirty="0"/>
              <a:t>/local/</a:t>
            </a:r>
            <a:r>
              <a:rPr lang="en-US" sz="1400" dirty="0"/>
              <a:t>ess</a:t>
            </a:r>
            <a:r>
              <a:rPr lang="en-US" sz="1400" dirty="0"/>
              <a:t>/data # </a:t>
            </a:r>
            <a:r>
              <a:rPr lang="en-US" sz="1400" dirty="0"/>
              <a:t>nkinit</a:t>
            </a:r>
            <a:r>
              <a:rPr lang="en-US" sz="1400" dirty="0"/>
              <a:t> -e 1111111111111111 -u nitro success=</a:t>
            </a:r>
            <a:r>
              <a:rPr lang="en-US" sz="1400" dirty="0"/>
              <a:t>NotOk</a:t>
            </a:r>
            <a:r>
              <a:rPr lang="en-US" sz="1400" dirty="0"/>
              <a:t> </a:t>
            </a:r>
            <a:r>
              <a:rPr lang="en-US" sz="1400" dirty="0"/>
              <a:t>kinit</a:t>
            </a:r>
            <a:r>
              <a:rPr lang="en-US" sz="1400" dirty="0"/>
              <a:t>: </a:t>
            </a:r>
            <a:r>
              <a:rPr lang="en-US" sz="1400" dirty="0"/>
              <a:t>Preauthentication</a:t>
            </a:r>
            <a:r>
              <a:rPr lang="en-US" sz="1400" dirty="0"/>
              <a:t> failed while getting initial credentials </a:t>
            </a:r>
            <a:r>
              <a:rPr lang="en-US" sz="1400" b="1" dirty="0"/>
              <a:t> </a:t>
            </a:r>
            <a:endParaRPr lang="en-US" sz="1400" dirty="0"/>
          </a:p>
          <a:p>
            <a:r>
              <a:rPr lang="en-US" sz="1400" b="1" dirty="0"/>
              <a:t>This is an example of an invalid user:</a:t>
            </a:r>
            <a:r>
              <a:rPr lang="en-US" sz="1400" b="1" dirty="0" smtClean="0"/>
              <a:t> </a:t>
            </a:r>
            <a:r>
              <a:rPr lang="en-US" sz="1400" dirty="0" smtClean="0"/>
              <a:t>NitroSecurity</a:t>
            </a:r>
            <a:r>
              <a:rPr lang="en-US" sz="1400" dirty="0"/>
              <a:t>-ESM-5750R /</a:t>
            </a:r>
            <a:r>
              <a:rPr lang="en-US" sz="1400" dirty="0"/>
              <a:t>usr</a:t>
            </a:r>
            <a:r>
              <a:rPr lang="en-US" sz="1400" dirty="0"/>
              <a:t>/local/</a:t>
            </a:r>
            <a:r>
              <a:rPr lang="en-US" sz="1400" dirty="0"/>
              <a:t>ess</a:t>
            </a:r>
            <a:r>
              <a:rPr lang="en-US" sz="1400" dirty="0"/>
              <a:t>/data # </a:t>
            </a:r>
            <a:r>
              <a:rPr lang="en-US" sz="1400" dirty="0"/>
              <a:t>nkinit</a:t>
            </a:r>
            <a:r>
              <a:rPr lang="en-US" sz="1400" dirty="0"/>
              <a:t> -e 6E6974726F736563 -u </a:t>
            </a:r>
            <a:r>
              <a:rPr lang="en-US" sz="1400" dirty="0"/>
              <a:t>nitro_bogususer</a:t>
            </a:r>
            <a:r>
              <a:rPr lang="en-US" sz="1400" dirty="0"/>
              <a:t> success=</a:t>
            </a:r>
            <a:r>
              <a:rPr lang="en-US" sz="1400" dirty="0"/>
              <a:t>NotOk</a:t>
            </a:r>
            <a:r>
              <a:rPr lang="en-US" sz="1400" dirty="0"/>
              <a:t> </a:t>
            </a:r>
            <a:r>
              <a:rPr lang="en-US" sz="1400" dirty="0"/>
              <a:t>kinit</a:t>
            </a:r>
            <a:r>
              <a:rPr lang="en-US" sz="1400" dirty="0"/>
              <a:t>: Client not found in Kerberos database while getting initial credentials</a:t>
            </a:r>
          </a:p>
          <a:p>
            <a:pPr lvl="2">
              <a:spcAft>
                <a:spcPts val="1800"/>
              </a:spcAft>
            </a:pPr>
            <a:endParaRPr lang="en-US" sz="1600" dirty="0" smtClean="0"/>
          </a:p>
          <a:p>
            <a:pPr marL="800100" lvl="1" indent="-342900">
              <a:buFont typeface="+mj-lt"/>
              <a:buAutoNum type="arabicPeriod"/>
            </a:pPr>
            <a:endParaRPr lang="en-US" sz="1600" dirty="0"/>
          </a:p>
          <a:p>
            <a:pPr>
              <a:spcAft>
                <a:spcPts val="1800"/>
              </a:spcAft>
            </a:pPr>
            <a:endParaRPr lang="en-US" sz="1600" dirty="0"/>
          </a:p>
        </p:txBody>
      </p:sp>
    </p:spTree>
    <p:extLst>
      <p:ext uri="{BB962C8B-B14F-4D97-AF65-F5344CB8AC3E}">
        <p14:creationId xmlns:p14="http://schemas.microsoft.com/office/powerpoint/2010/main" val="363502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463308"/>
          </a:xfrm>
          <a:prstGeom prst="rect">
            <a:avLst/>
          </a:prstGeom>
          <a:noFill/>
        </p:spPr>
        <p:txBody>
          <a:bodyPr wrap="square" rtlCol="0">
            <a:spAutoFit/>
          </a:bodyPr>
          <a:lstStyle/>
          <a:p>
            <a:pPr>
              <a:spcAft>
                <a:spcPts val="1800"/>
              </a:spcAft>
            </a:pPr>
            <a:r>
              <a:rPr lang="en-US" sz="2000" b="1" dirty="0">
                <a:solidFill>
                  <a:srgbClr val="A50026"/>
                </a:solidFill>
              </a:rPr>
              <a:t>I</a:t>
            </a:r>
            <a:r>
              <a:rPr lang="en-US" sz="2000" b="1" dirty="0" smtClean="0">
                <a:solidFill>
                  <a:srgbClr val="A50026"/>
                </a:solidFill>
              </a:rPr>
              <a:t>nternet </a:t>
            </a:r>
            <a:r>
              <a:rPr lang="en-US" sz="2000" b="1" dirty="0">
                <a:solidFill>
                  <a:srgbClr val="A50026"/>
                </a:solidFill>
              </a:rPr>
              <a:t>Explorer Users</a:t>
            </a:r>
          </a:p>
          <a:p>
            <a:pPr>
              <a:spcAft>
                <a:spcPts val="1800"/>
              </a:spcAft>
            </a:pPr>
            <a:r>
              <a:rPr lang="en-US" sz="2000" dirty="0"/>
              <a:t>Under certain conditions, Internet Explorer users may not be able to authenticate against the ESM browser session. Communication between client and server requires secure settings for the browser session. To define these settings, do the following:</a:t>
            </a:r>
          </a:p>
          <a:p>
            <a:pPr marL="914400" lvl="1" indent="-457200">
              <a:spcAft>
                <a:spcPts val="1800"/>
              </a:spcAft>
              <a:buFont typeface="+mj-lt"/>
              <a:buAutoNum type="arabicPeriod"/>
            </a:pPr>
            <a:r>
              <a:rPr lang="en-US" sz="2000" dirty="0" smtClean="0"/>
              <a:t>Select </a:t>
            </a:r>
            <a:r>
              <a:rPr lang="en-US" sz="2000" dirty="0"/>
              <a:t>Internet Options on the Tools tab. </a:t>
            </a:r>
            <a:endParaRPr lang="en-US" sz="2000" dirty="0" smtClean="0"/>
          </a:p>
          <a:p>
            <a:pPr marL="914400" lvl="1" indent="-457200">
              <a:spcAft>
                <a:spcPts val="1800"/>
              </a:spcAft>
              <a:buFont typeface="+mj-lt"/>
              <a:buAutoNum type="arabicPeriod"/>
            </a:pPr>
            <a:r>
              <a:rPr lang="en-US" sz="2000" dirty="0" smtClean="0"/>
              <a:t>Select </a:t>
            </a:r>
            <a:r>
              <a:rPr lang="en-US" sz="2000" dirty="0"/>
              <a:t>the Advanced tab and scroll down to the Security section. Ensure you set the following: </a:t>
            </a:r>
            <a:endParaRPr lang="en-US" sz="2000" dirty="0" smtClean="0"/>
          </a:p>
          <a:p>
            <a:pPr marL="1371600" lvl="2" indent="-457200">
              <a:spcAft>
                <a:spcPts val="1800"/>
              </a:spcAft>
              <a:buFont typeface="+mj-lt"/>
              <a:buAutoNum type="alphaLcPeriod"/>
            </a:pPr>
            <a:r>
              <a:rPr lang="en-US" sz="2000" dirty="0" smtClean="0"/>
              <a:t>Use </a:t>
            </a:r>
            <a:r>
              <a:rPr lang="en-US" sz="2000" dirty="0"/>
              <a:t>SSL 3.0 </a:t>
            </a:r>
            <a:endParaRPr lang="en-US" sz="2000" dirty="0" smtClean="0"/>
          </a:p>
          <a:p>
            <a:pPr marL="1371600" lvl="2" indent="-457200">
              <a:spcAft>
                <a:spcPts val="1800"/>
              </a:spcAft>
              <a:buFont typeface="+mj-lt"/>
              <a:buAutoNum type="alphaLcPeriod"/>
            </a:pPr>
            <a:r>
              <a:rPr lang="en-US" sz="2000" dirty="0" smtClean="0"/>
              <a:t>Use </a:t>
            </a:r>
            <a:r>
              <a:rPr lang="en-US" sz="2000" dirty="0"/>
              <a:t>TLS 1.0 </a:t>
            </a:r>
            <a:endParaRPr lang="en-US" sz="2000" dirty="0" smtClean="0"/>
          </a:p>
          <a:p>
            <a:pPr marL="914400" lvl="1" indent="-457200">
              <a:spcAft>
                <a:spcPts val="1800"/>
              </a:spcAft>
              <a:buFont typeface="+mj-lt"/>
              <a:buAutoNum type="arabicPeriod"/>
            </a:pPr>
            <a:r>
              <a:rPr lang="en-US" sz="2000" dirty="0" smtClean="0"/>
              <a:t>Click </a:t>
            </a:r>
            <a:r>
              <a:rPr lang="en-US" sz="2000" dirty="0"/>
              <a:t>OK. </a:t>
            </a:r>
            <a:endParaRPr lang="en-US" sz="2000" dirty="0" smtClean="0"/>
          </a:p>
          <a:p>
            <a:pPr marL="914400" lvl="1" indent="-457200">
              <a:spcAft>
                <a:spcPts val="1800"/>
              </a:spcAft>
              <a:buFont typeface="+mj-lt"/>
              <a:buAutoNum type="arabicPeriod"/>
            </a:pPr>
            <a:r>
              <a:rPr lang="en-US" sz="2000" dirty="0" smtClean="0"/>
              <a:t>Restart </a:t>
            </a:r>
            <a:r>
              <a:rPr lang="en-US" sz="2000" dirty="0"/>
              <a:t>the browser. </a:t>
            </a:r>
          </a:p>
          <a:p>
            <a:pPr marL="1257300" lvl="2" indent="-342900">
              <a:buFont typeface="Arial"/>
              <a:buChar char="•"/>
            </a:pPr>
            <a:endParaRPr lang="en-US" dirty="0" smtClean="0"/>
          </a:p>
          <a:p>
            <a:pPr marL="800100" lvl="1" indent="-342900">
              <a:buFont typeface="+mj-lt"/>
              <a:buAutoNum type="arabicPeriod"/>
            </a:pPr>
            <a:endParaRPr lang="en-US" dirty="0"/>
          </a:p>
          <a:p>
            <a:pPr>
              <a:spcAft>
                <a:spcPts val="1800"/>
              </a:spcAft>
            </a:pPr>
            <a:endParaRPr lang="en-US" dirty="0"/>
          </a:p>
        </p:txBody>
      </p:sp>
    </p:spTree>
    <p:extLst>
      <p:ext uri="{BB962C8B-B14F-4D97-AF65-F5344CB8AC3E}">
        <p14:creationId xmlns:p14="http://schemas.microsoft.com/office/powerpoint/2010/main" val="206445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924973"/>
          </a:xfrm>
          <a:prstGeom prst="rect">
            <a:avLst/>
          </a:prstGeom>
          <a:noFill/>
        </p:spPr>
        <p:txBody>
          <a:bodyPr wrap="square" rtlCol="0">
            <a:spAutoFit/>
          </a:bodyPr>
          <a:lstStyle/>
          <a:p>
            <a:pPr>
              <a:spcAft>
                <a:spcPts val="1200"/>
              </a:spcAft>
            </a:pPr>
            <a:r>
              <a:rPr lang="en-US" sz="2000" b="1" dirty="0">
                <a:solidFill>
                  <a:srgbClr val="A50026"/>
                </a:solidFill>
              </a:rPr>
              <a:t>Netscape Users</a:t>
            </a:r>
          </a:p>
          <a:p>
            <a:pPr>
              <a:spcAft>
                <a:spcPts val="1200"/>
              </a:spcAft>
            </a:pPr>
            <a:r>
              <a:rPr lang="en-US" sz="2000" dirty="0">
                <a:solidFill>
                  <a:srgbClr val="5E6A71"/>
                </a:solidFill>
              </a:rPr>
              <a:t>Netscape users must define the following </a:t>
            </a:r>
            <a:r>
              <a:rPr lang="en-US" sz="2000" dirty="0" smtClean="0">
                <a:solidFill>
                  <a:srgbClr val="5E6A71"/>
                </a:solidFill>
              </a:rPr>
              <a:t>settings.</a:t>
            </a:r>
          </a:p>
          <a:p>
            <a:pPr marL="914400" lvl="1" indent="-457200">
              <a:spcAft>
                <a:spcPts val="1200"/>
              </a:spcAft>
              <a:buFont typeface="+mj-lt"/>
              <a:buAutoNum type="arabicPeriod"/>
            </a:pPr>
            <a:r>
              <a:rPr lang="en-US" sz="2000" dirty="0" smtClean="0">
                <a:solidFill>
                  <a:srgbClr val="5E6A71"/>
                </a:solidFill>
              </a:rPr>
              <a:t>Select </a:t>
            </a:r>
            <a:r>
              <a:rPr lang="en-US" sz="2000" dirty="0">
                <a:solidFill>
                  <a:srgbClr val="5E6A71"/>
                </a:solidFill>
              </a:rPr>
              <a:t>Options from the Tools </a:t>
            </a:r>
            <a:r>
              <a:rPr lang="en-US" sz="2000" dirty="0" smtClean="0">
                <a:solidFill>
                  <a:srgbClr val="5E6A71"/>
                </a:solidFill>
              </a:rPr>
              <a:t>tab.</a:t>
            </a:r>
          </a:p>
          <a:p>
            <a:pPr marL="914400" lvl="1" indent="-457200">
              <a:spcAft>
                <a:spcPts val="1200"/>
              </a:spcAft>
              <a:buFont typeface="+mj-lt"/>
              <a:buAutoNum type="arabicPeriod"/>
            </a:pPr>
            <a:r>
              <a:rPr lang="en-US" sz="2000" dirty="0" smtClean="0">
                <a:solidFill>
                  <a:srgbClr val="5E6A71"/>
                </a:solidFill>
              </a:rPr>
              <a:t>Select </a:t>
            </a:r>
            <a:r>
              <a:rPr lang="en-US" sz="2000" dirty="0">
                <a:solidFill>
                  <a:srgbClr val="5E6A71"/>
                </a:solidFill>
              </a:rPr>
              <a:t>Tab Browsing and set the </a:t>
            </a:r>
            <a:r>
              <a:rPr lang="en-US" sz="2000" dirty="0" smtClean="0">
                <a:solidFill>
                  <a:srgbClr val="5E6A71"/>
                </a:solidFill>
              </a:rPr>
              <a:t>following:</a:t>
            </a:r>
          </a:p>
          <a:p>
            <a:pPr marL="1371600" lvl="2" indent="-457200">
              <a:spcAft>
                <a:spcPts val="1200"/>
              </a:spcAft>
              <a:buFont typeface="+mj-lt"/>
              <a:buAutoNum type="alphaLcPeriod"/>
            </a:pPr>
            <a:r>
              <a:rPr lang="en-US" sz="2000" dirty="0" smtClean="0">
                <a:solidFill>
                  <a:srgbClr val="5E6A71"/>
                </a:solidFill>
              </a:rPr>
              <a:t>Under </a:t>
            </a:r>
            <a:r>
              <a:rPr lang="en-US" sz="2000" dirty="0">
                <a:solidFill>
                  <a:srgbClr val="5E6A71"/>
                </a:solidFill>
              </a:rPr>
              <a:t>Open links from other applications </a:t>
            </a:r>
            <a:r>
              <a:rPr lang="en-US" sz="2000" dirty="0" smtClean="0">
                <a:solidFill>
                  <a:srgbClr val="5E6A71"/>
                </a:solidFill>
              </a:rPr>
              <a:t>in:</a:t>
            </a:r>
          </a:p>
          <a:p>
            <a:pPr marL="1828800" lvl="3" indent="-457200">
              <a:spcAft>
                <a:spcPts val="1200"/>
              </a:spcAft>
              <a:buFont typeface="Arial"/>
              <a:buChar char="•"/>
            </a:pPr>
            <a:r>
              <a:rPr lang="en-US" sz="2000" dirty="0" smtClean="0">
                <a:solidFill>
                  <a:srgbClr val="5E6A71"/>
                </a:solidFill>
              </a:rPr>
              <a:t>a </a:t>
            </a:r>
            <a:r>
              <a:rPr lang="en-US" sz="2000" dirty="0">
                <a:solidFill>
                  <a:srgbClr val="5E6A71"/>
                </a:solidFill>
              </a:rPr>
              <a:t>new </a:t>
            </a:r>
            <a:r>
              <a:rPr lang="en-US" sz="2000" dirty="0" smtClean="0">
                <a:solidFill>
                  <a:srgbClr val="5E6A71"/>
                </a:solidFill>
              </a:rPr>
              <a:t>window</a:t>
            </a:r>
          </a:p>
          <a:p>
            <a:pPr marL="1371600" lvl="2" indent="-457200">
              <a:spcAft>
                <a:spcPts val="1200"/>
              </a:spcAft>
              <a:buFont typeface="+mj-lt"/>
              <a:buAutoNum type="alphaLcPeriod"/>
            </a:pPr>
            <a:r>
              <a:rPr lang="en-US" sz="2000" dirty="0" smtClean="0">
                <a:solidFill>
                  <a:srgbClr val="5E6A71"/>
                </a:solidFill>
              </a:rPr>
              <a:t>Under </a:t>
            </a:r>
            <a:r>
              <a:rPr lang="en-US" sz="2000" dirty="0">
                <a:solidFill>
                  <a:srgbClr val="5E6A71"/>
                </a:solidFill>
              </a:rPr>
              <a:t>Tab Browsing: </a:t>
            </a:r>
            <a:endParaRPr lang="en-US" sz="2000" dirty="0" smtClean="0">
              <a:solidFill>
                <a:srgbClr val="5E6A71"/>
              </a:solidFill>
            </a:endParaRPr>
          </a:p>
          <a:p>
            <a:pPr marL="1828800" lvl="3" indent="-457200">
              <a:spcAft>
                <a:spcPts val="1200"/>
              </a:spcAft>
              <a:buFont typeface="Arial"/>
              <a:buChar char="•"/>
            </a:pPr>
            <a:r>
              <a:rPr lang="en-US" sz="2000" dirty="0" smtClean="0">
                <a:solidFill>
                  <a:srgbClr val="5E6A71"/>
                </a:solidFill>
              </a:rPr>
              <a:t>uncheck Open a new tab instead of a new window and Open non-requested pop-ups in a new tab.</a:t>
            </a:r>
          </a:p>
          <a:p>
            <a:pPr marL="914400" lvl="1" indent="-457200">
              <a:spcAft>
                <a:spcPts val="1200"/>
              </a:spcAft>
              <a:buFont typeface="+mj-lt"/>
              <a:buAutoNum type="arabicPeriod"/>
            </a:pPr>
            <a:r>
              <a:rPr lang="en-US" sz="2000" dirty="0" smtClean="0">
                <a:solidFill>
                  <a:srgbClr val="5E6A71"/>
                </a:solidFill>
              </a:rPr>
              <a:t>Select </a:t>
            </a:r>
            <a:r>
              <a:rPr lang="en-US" sz="2000" dirty="0">
                <a:solidFill>
                  <a:srgbClr val="5E6A71"/>
                </a:solidFill>
              </a:rPr>
              <a:t>the device in the My Settings section and uncheck Open requested pop-ups in a new </a:t>
            </a:r>
            <a:r>
              <a:rPr lang="en-US" sz="2000" dirty="0" smtClean="0">
                <a:solidFill>
                  <a:srgbClr val="5E6A71"/>
                </a:solidFill>
              </a:rPr>
              <a:t>tab.</a:t>
            </a:r>
          </a:p>
          <a:p>
            <a:pPr marL="914400" lvl="1" indent="-457200">
              <a:spcAft>
                <a:spcPts val="1200"/>
              </a:spcAft>
              <a:buFont typeface="+mj-lt"/>
              <a:buAutoNum type="arabicPeriod"/>
            </a:pPr>
            <a:r>
              <a:rPr lang="en-US" sz="2000" dirty="0" smtClean="0">
                <a:solidFill>
                  <a:srgbClr val="5E6A71"/>
                </a:solidFill>
              </a:rPr>
              <a:t>Click OK.</a:t>
            </a:r>
          </a:p>
          <a:p>
            <a:pPr marL="914400" lvl="1" indent="-457200">
              <a:spcAft>
                <a:spcPts val="1200"/>
              </a:spcAft>
              <a:buFont typeface="+mj-lt"/>
              <a:buAutoNum type="arabicPeriod"/>
            </a:pPr>
            <a:r>
              <a:rPr lang="en-US" sz="2000" dirty="0" smtClean="0">
                <a:solidFill>
                  <a:srgbClr val="5E6A71"/>
                </a:solidFill>
              </a:rPr>
              <a:t>Restart </a:t>
            </a:r>
            <a:r>
              <a:rPr lang="en-US" sz="2000" dirty="0">
                <a:solidFill>
                  <a:srgbClr val="5E6A71"/>
                </a:solidFill>
              </a:rPr>
              <a:t>browser.</a:t>
            </a:r>
          </a:p>
          <a:p>
            <a:pPr marL="1257300" lvl="2" indent="-342900">
              <a:spcAft>
                <a:spcPts val="1200"/>
              </a:spcAft>
              <a:buFont typeface="Arial"/>
              <a:buChar char="•"/>
            </a:pPr>
            <a:endParaRPr lang="en-US" dirty="0" smtClean="0"/>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397672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4154984"/>
          </a:xfrm>
          <a:prstGeom prst="rect">
            <a:avLst/>
          </a:prstGeom>
          <a:noFill/>
        </p:spPr>
        <p:txBody>
          <a:bodyPr wrap="square" rtlCol="0">
            <a:spAutoFit/>
          </a:bodyPr>
          <a:lstStyle/>
          <a:p>
            <a:pPr>
              <a:spcAft>
                <a:spcPts val="1200"/>
              </a:spcAft>
            </a:pPr>
            <a:r>
              <a:rPr lang="en-US" sz="2000" b="1" dirty="0">
                <a:solidFill>
                  <a:srgbClr val="A50026"/>
                </a:solidFill>
              </a:rPr>
              <a:t>64-bit Flash</a:t>
            </a:r>
          </a:p>
          <a:p>
            <a:pPr>
              <a:spcAft>
                <a:spcPts val="1200"/>
              </a:spcAft>
            </a:pPr>
            <a:r>
              <a:rPr lang="en-US" sz="2000" dirty="0">
                <a:solidFill>
                  <a:srgbClr val="5E6A71"/>
                </a:solidFill>
              </a:rPr>
              <a:t>Adobe does not yet produce a 64-bit Flash plugin for Linux. </a:t>
            </a:r>
            <a:endParaRPr lang="en-US" sz="2000" dirty="0" smtClean="0">
              <a:solidFill>
                <a:srgbClr val="5E6A71"/>
              </a:solidFill>
            </a:endParaRPr>
          </a:p>
          <a:p>
            <a:pPr marL="342900" indent="-342900">
              <a:spcAft>
                <a:spcPts val="1200"/>
              </a:spcAft>
              <a:buFont typeface="Arial"/>
              <a:buChar char="•"/>
            </a:pPr>
            <a:r>
              <a:rPr lang="en-US" sz="2000" dirty="0" smtClean="0">
                <a:solidFill>
                  <a:srgbClr val="5E6A71"/>
                </a:solidFill>
              </a:rPr>
              <a:t>On </a:t>
            </a:r>
            <a:r>
              <a:rPr lang="en-US" sz="2000" dirty="0">
                <a:solidFill>
                  <a:srgbClr val="5E6A71"/>
                </a:solidFill>
              </a:rPr>
              <a:t>most 64-bit Linux setups, you can run 64-bit or 32-bit binaries (e.g., a 64-bit or 32-bit Firefox). </a:t>
            </a:r>
            <a:endParaRPr lang="en-US" sz="2000" dirty="0" smtClean="0">
              <a:solidFill>
                <a:srgbClr val="5E6A71"/>
              </a:solidFill>
            </a:endParaRPr>
          </a:p>
          <a:p>
            <a:pPr marL="800100" lvl="1" indent="-342900">
              <a:spcAft>
                <a:spcPts val="1200"/>
              </a:spcAft>
              <a:buFont typeface="Arial"/>
              <a:buChar char="•"/>
            </a:pPr>
            <a:r>
              <a:rPr lang="en-US" sz="2000" dirty="0" smtClean="0">
                <a:solidFill>
                  <a:srgbClr val="5E6A71"/>
                </a:solidFill>
              </a:rPr>
              <a:t>However</a:t>
            </a:r>
            <a:r>
              <a:rPr lang="en-US" sz="2000" dirty="0">
                <a:solidFill>
                  <a:srgbClr val="5E6A71"/>
                </a:solidFill>
              </a:rPr>
              <a:t>, if Firefox is </a:t>
            </a:r>
            <a:r>
              <a:rPr lang="en-US" sz="2000" dirty="0" smtClean="0">
                <a:solidFill>
                  <a:srgbClr val="5E6A71"/>
                </a:solidFill>
              </a:rPr>
              <a:t>64-bit, </a:t>
            </a:r>
            <a:r>
              <a:rPr lang="en-US" sz="2000" dirty="0">
                <a:solidFill>
                  <a:srgbClr val="5E6A71"/>
                </a:solidFill>
              </a:rPr>
              <a:t>its plugins must also be 64-bit. </a:t>
            </a:r>
            <a:endParaRPr lang="en-US" sz="2000" dirty="0" smtClean="0">
              <a:solidFill>
                <a:srgbClr val="5E6A71"/>
              </a:solidFill>
            </a:endParaRPr>
          </a:p>
          <a:p>
            <a:pPr marL="342900" indent="-342900">
              <a:spcAft>
                <a:spcPts val="1200"/>
              </a:spcAft>
              <a:buFont typeface="Arial"/>
              <a:buChar char="•"/>
            </a:pPr>
            <a:r>
              <a:rPr lang="en-US" sz="2000" dirty="0" smtClean="0">
                <a:solidFill>
                  <a:srgbClr val="5E6A71"/>
                </a:solidFill>
              </a:rPr>
              <a:t>There </a:t>
            </a:r>
            <a:r>
              <a:rPr lang="en-US" sz="2000" dirty="0">
                <a:solidFill>
                  <a:srgbClr val="5E6A71"/>
                </a:solidFill>
              </a:rPr>
              <a:t>is a 64-bit to 32-bit wrapper to use on 64-bit Linux if you are using a 64-bit </a:t>
            </a:r>
            <a:r>
              <a:rPr lang="en-US" sz="2000" dirty="0" smtClean="0">
                <a:solidFill>
                  <a:srgbClr val="5E6A71"/>
                </a:solidFill>
              </a:rPr>
              <a:t>Firefox, </a:t>
            </a:r>
            <a:r>
              <a:rPr lang="en-US" sz="2000" dirty="0">
                <a:solidFill>
                  <a:srgbClr val="5E6A71"/>
                </a:solidFill>
              </a:rPr>
              <a:t>but its abilities to translate are limited.</a:t>
            </a:r>
          </a:p>
          <a:p>
            <a:pPr marL="1257300" lvl="2" indent="-342900">
              <a:spcAft>
                <a:spcPts val="1200"/>
              </a:spcAft>
              <a:buFont typeface="Arial"/>
              <a:buChar char="•"/>
            </a:pPr>
            <a:endParaRPr lang="en-US" dirty="0" smtClean="0"/>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38946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3262432"/>
          </a:xfrm>
          <a:prstGeom prst="rect">
            <a:avLst/>
          </a:prstGeom>
          <a:noFill/>
        </p:spPr>
        <p:txBody>
          <a:bodyPr wrap="square" rtlCol="0">
            <a:spAutoFit/>
          </a:bodyPr>
          <a:lstStyle/>
          <a:p>
            <a:pPr>
              <a:spcAft>
                <a:spcPts val="1200"/>
              </a:spcAft>
            </a:pPr>
            <a:r>
              <a:rPr lang="en-US" sz="2000" b="1" dirty="0">
                <a:solidFill>
                  <a:srgbClr val="A50026"/>
                </a:solidFill>
              </a:rPr>
              <a:t>ESM Login Screen Does Not Come Up on Linux </a:t>
            </a:r>
            <a:r>
              <a:rPr lang="en-US" sz="2000" b="1" dirty="0" smtClean="0">
                <a:solidFill>
                  <a:srgbClr val="A50026"/>
                </a:solidFill>
              </a:rPr>
              <a:t>Browser</a:t>
            </a:r>
          </a:p>
          <a:p>
            <a:pPr>
              <a:spcAft>
                <a:spcPts val="1200"/>
              </a:spcAft>
            </a:pPr>
            <a:endParaRPr lang="en-US" sz="2000" b="1" dirty="0">
              <a:solidFill>
                <a:srgbClr val="A50026"/>
              </a:solidFill>
            </a:endParaRPr>
          </a:p>
          <a:p>
            <a:pPr>
              <a:spcAft>
                <a:spcPts val="1200"/>
              </a:spcAft>
            </a:pPr>
            <a:r>
              <a:rPr lang="en-US" sz="2000" dirty="0">
                <a:solidFill>
                  <a:srgbClr val="5E6A71"/>
                </a:solidFill>
              </a:rPr>
              <a:t>If the ESM login screen does not open and you are on a Linux browser, it is possible that the Flash Player is old or out of date. </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Upgrade </a:t>
            </a:r>
            <a:r>
              <a:rPr lang="en-US" sz="2000" dirty="0">
                <a:solidFill>
                  <a:srgbClr val="5E6A71"/>
                </a:solidFill>
              </a:rPr>
              <a:t>to the latest version of Flash Player at http://www.adobe.com. </a:t>
            </a:r>
            <a:endParaRPr lang="en-US" dirty="0" smtClean="0">
              <a:solidFill>
                <a:srgbClr val="5E6A71"/>
              </a:solidFill>
            </a:endParaRPr>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56266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247865"/>
          </a:xfrm>
          <a:prstGeom prst="rect">
            <a:avLst/>
          </a:prstGeom>
          <a:noFill/>
        </p:spPr>
        <p:txBody>
          <a:bodyPr wrap="square" rtlCol="0">
            <a:spAutoFit/>
          </a:bodyPr>
          <a:lstStyle/>
          <a:p>
            <a:pPr>
              <a:spcAft>
                <a:spcPts val="1200"/>
              </a:spcAft>
            </a:pPr>
            <a:r>
              <a:rPr lang="en-US" sz="2000" b="1" dirty="0">
                <a:solidFill>
                  <a:srgbClr val="A50026"/>
                </a:solidFill>
              </a:rPr>
              <a:t>Login - unable to get the certificate using Firefox using IPv6 </a:t>
            </a:r>
            <a:r>
              <a:rPr lang="en-US" sz="2000" b="1" dirty="0" smtClean="0">
                <a:solidFill>
                  <a:srgbClr val="A50026"/>
                </a:solidFill>
              </a:rPr>
              <a:t>address</a:t>
            </a:r>
          </a:p>
          <a:p>
            <a:pPr>
              <a:spcAft>
                <a:spcPts val="1200"/>
              </a:spcAft>
            </a:pPr>
            <a:r>
              <a:rPr lang="en-US" sz="2000" dirty="0" smtClean="0"/>
              <a:t>When </a:t>
            </a:r>
            <a:r>
              <a:rPr lang="en-US" sz="2000" dirty="0"/>
              <a:t>navigating to an ESM via Firefox using the IPv6 address you see the following certificate </a:t>
            </a:r>
            <a:r>
              <a:rPr lang="en-US" sz="2000" dirty="0" smtClean="0"/>
              <a:t>error:</a:t>
            </a:r>
            <a:endParaRPr lang="en-US" sz="2000" dirty="0"/>
          </a:p>
          <a:p>
            <a:pPr>
              <a:spcAft>
                <a:spcPts val="1200"/>
              </a:spcAft>
            </a:pPr>
            <a:r>
              <a:rPr lang="en-US" dirty="0" smtClean="0">
                <a:solidFill>
                  <a:srgbClr val="A50026"/>
                </a:solidFill>
              </a:rPr>
              <a:t>An </a:t>
            </a:r>
            <a:r>
              <a:rPr lang="en-US" dirty="0">
                <a:solidFill>
                  <a:srgbClr val="A50026"/>
                </a:solidFill>
              </a:rPr>
              <a:t>error occurred during a connection to 2001:470:b:654::2:72:443</a:t>
            </a:r>
            <a:r>
              <a:rPr lang="en-US" dirty="0" smtClean="0">
                <a:solidFill>
                  <a:srgbClr val="A50026"/>
                </a:solidFill>
              </a:rPr>
              <a:t>.</a:t>
            </a:r>
            <a:br>
              <a:rPr lang="en-US" dirty="0" smtClean="0">
                <a:solidFill>
                  <a:srgbClr val="A50026"/>
                </a:solidFill>
              </a:rPr>
            </a:br>
            <a:r>
              <a:rPr lang="en-US" dirty="0" smtClean="0">
                <a:solidFill>
                  <a:srgbClr val="A50026"/>
                </a:solidFill>
              </a:rPr>
              <a:t>Peer's </a:t>
            </a:r>
            <a:r>
              <a:rPr lang="en-US" dirty="0">
                <a:solidFill>
                  <a:srgbClr val="A50026"/>
                </a:solidFill>
              </a:rPr>
              <a:t>certificate issuer has been marked as not trusted by the </a:t>
            </a:r>
            <a:r>
              <a:rPr lang="en-US" dirty="0" smtClean="0">
                <a:solidFill>
                  <a:srgbClr val="A50026"/>
                </a:solidFill>
              </a:rPr>
              <a:t>user.</a:t>
            </a:r>
            <a:br>
              <a:rPr lang="en-US" dirty="0" smtClean="0">
                <a:solidFill>
                  <a:srgbClr val="A50026"/>
                </a:solidFill>
              </a:rPr>
            </a:br>
            <a:r>
              <a:rPr lang="en-US" dirty="0" smtClean="0">
                <a:solidFill>
                  <a:srgbClr val="A50026"/>
                </a:solidFill>
              </a:rPr>
              <a:t>(</a:t>
            </a:r>
            <a:r>
              <a:rPr lang="en-US" dirty="0">
                <a:solidFill>
                  <a:srgbClr val="A50026"/>
                </a:solidFill>
              </a:rPr>
              <a:t>Error code: </a:t>
            </a:r>
            <a:r>
              <a:rPr lang="en-US" dirty="0">
                <a:solidFill>
                  <a:srgbClr val="A50026"/>
                </a:solidFill>
              </a:rPr>
              <a:t>sec_error_untrusted_issuer</a:t>
            </a:r>
            <a:r>
              <a:rPr lang="en-US" dirty="0" smtClean="0">
                <a:solidFill>
                  <a:srgbClr val="A50026"/>
                </a:solidFill>
              </a:rPr>
              <a:t>)</a:t>
            </a:r>
          </a:p>
          <a:p>
            <a:pPr>
              <a:spcAft>
                <a:spcPts val="1200"/>
              </a:spcAft>
            </a:pPr>
            <a:r>
              <a:rPr lang="en-US" sz="2000" dirty="0" smtClean="0">
                <a:solidFill>
                  <a:srgbClr val="5E6A71"/>
                </a:solidFill>
              </a:rPr>
              <a:t>This is a known issue in Mozilla Firefox and for more information visit: </a:t>
            </a:r>
            <a:br>
              <a:rPr lang="en-US" sz="2000" dirty="0" smtClean="0">
                <a:solidFill>
                  <a:srgbClr val="5E6A71"/>
                </a:solidFill>
              </a:rPr>
            </a:br>
            <a:r>
              <a:rPr lang="en-US" sz="2000" dirty="0" smtClean="0">
                <a:solidFill>
                  <a:srgbClr val="5E6A71"/>
                </a:solidFill>
              </a:rPr>
              <a:t>	</a:t>
            </a:r>
            <a:r>
              <a:rPr lang="en-US" dirty="0" smtClean="0">
                <a:solidFill>
                  <a:srgbClr val="5E6A71"/>
                </a:solidFill>
              </a:rPr>
              <a:t>https://bugzilla.mozilla.org/show_bug?id=633001</a:t>
            </a:r>
            <a:endParaRPr lang="en-US" sz="2000" dirty="0" smtClean="0">
              <a:solidFill>
                <a:srgbClr val="5E6A71"/>
              </a:solidFill>
            </a:endParaRPr>
          </a:p>
          <a:p>
            <a:pPr>
              <a:spcAft>
                <a:spcPts val="1200"/>
              </a:spcAft>
            </a:pPr>
            <a:r>
              <a:rPr lang="en-US" sz="2000" dirty="0" smtClean="0">
                <a:solidFill>
                  <a:srgbClr val="5E6A71"/>
                </a:solidFill>
              </a:rPr>
              <a:t>A workaround is to perform the following:</a:t>
            </a:r>
            <a:endParaRPr lang="en-US" sz="2000" dirty="0">
              <a:solidFill>
                <a:srgbClr val="5E6A71"/>
              </a:solidFill>
            </a:endParaRPr>
          </a:p>
          <a:p>
            <a:pPr marL="914400" lvl="1" indent="-457200">
              <a:spcAft>
                <a:spcPts val="1200"/>
              </a:spcAft>
              <a:buFont typeface="+mj-lt"/>
              <a:buAutoNum type="arabicPeriod"/>
            </a:pPr>
            <a:r>
              <a:rPr lang="en-US" dirty="0" smtClean="0">
                <a:solidFill>
                  <a:srgbClr val="5E6A71"/>
                </a:solidFill>
              </a:rPr>
              <a:t>Add an entry </a:t>
            </a:r>
            <a:r>
              <a:rPr lang="en-US" dirty="0" smtClean="0">
                <a:solidFill>
                  <a:srgbClr val="5E6A71"/>
                </a:solidFill>
              </a:rPr>
              <a:t>to </a:t>
            </a:r>
            <a:r>
              <a:rPr lang="en-US" dirty="0" smtClean="0">
                <a:solidFill>
                  <a:srgbClr val="5E6A71"/>
                </a:solidFill>
              </a:rPr>
              <a:t>your hosts file to map the IP address to a name.  For example the host file entry might be:</a:t>
            </a:r>
          </a:p>
          <a:p>
            <a:pPr lvl="2">
              <a:spcAft>
                <a:spcPts val="1200"/>
              </a:spcAft>
            </a:pPr>
            <a:r>
              <a:rPr lang="en-US" sz="1600" dirty="0" smtClean="0">
                <a:solidFill>
                  <a:srgbClr val="5E6A71"/>
                </a:solidFill>
              </a:rPr>
              <a:t>2001:470:b:654::2:51 </a:t>
            </a:r>
            <a:r>
              <a:rPr lang="en-US" sz="1600" dirty="0" smtClean="0">
                <a:solidFill>
                  <a:srgbClr val="5E6A71"/>
                </a:solidFill>
              </a:rPr>
              <a:t>MyESM</a:t>
            </a:r>
            <a:endParaRPr lang="en-US" sz="1600" dirty="0" smtClean="0">
              <a:solidFill>
                <a:srgbClr val="5E6A71"/>
              </a:solidFill>
            </a:endParaRPr>
          </a:p>
          <a:p>
            <a:pPr marL="914400" lvl="1" indent="-457200">
              <a:spcAft>
                <a:spcPts val="1200"/>
              </a:spcAft>
              <a:buFont typeface="+mj-lt"/>
              <a:buAutoNum type="arabicPeriod"/>
            </a:pPr>
            <a:r>
              <a:rPr lang="en-US" sz="1600" dirty="0" smtClean="0">
                <a:solidFill>
                  <a:srgbClr val="5E6A71"/>
                </a:solidFill>
              </a:rPr>
              <a:t>You can then point your browser to the following URL:</a:t>
            </a:r>
            <a:br>
              <a:rPr lang="en-US" sz="1600" dirty="0" smtClean="0">
                <a:solidFill>
                  <a:srgbClr val="5E6A71"/>
                </a:solidFill>
              </a:rPr>
            </a:br>
            <a:r>
              <a:rPr lang="en-US" sz="1600" dirty="0" smtClean="0">
                <a:solidFill>
                  <a:srgbClr val="5E6A71"/>
                </a:solidFill>
              </a:rPr>
              <a:t/>
            </a:r>
            <a:br>
              <a:rPr lang="en-US" sz="1600" dirty="0" smtClean="0">
                <a:solidFill>
                  <a:srgbClr val="5E6A71"/>
                </a:solidFill>
              </a:rPr>
            </a:br>
            <a:r>
              <a:rPr lang="en-US" sz="1600" dirty="0" smtClean="0">
                <a:solidFill>
                  <a:srgbClr val="5E6A71"/>
                </a:solidFill>
              </a:rPr>
              <a:t>https://MyESM/Application.html</a:t>
            </a:r>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58750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Operating System and Browser-Specific Issues</a:t>
            </a:r>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155531"/>
          </a:xfrm>
          <a:prstGeom prst="rect">
            <a:avLst/>
          </a:prstGeom>
          <a:noFill/>
        </p:spPr>
        <p:txBody>
          <a:bodyPr wrap="square" rtlCol="0">
            <a:spAutoFit/>
          </a:bodyPr>
          <a:lstStyle/>
          <a:p>
            <a:pPr>
              <a:spcAft>
                <a:spcPts val="1200"/>
              </a:spcAft>
            </a:pPr>
            <a:r>
              <a:rPr lang="en-US" sz="2000" b="1" dirty="0">
                <a:solidFill>
                  <a:srgbClr val="A50026"/>
                </a:solidFill>
              </a:rPr>
              <a:t>Export/Download Troubleshooting When Using Windows 7</a:t>
            </a:r>
          </a:p>
          <a:p>
            <a:pPr>
              <a:spcAft>
                <a:spcPts val="1200"/>
              </a:spcAft>
            </a:pPr>
            <a:r>
              <a:rPr lang="en-US" sz="2000" dirty="0">
                <a:solidFill>
                  <a:srgbClr val="5E6A71"/>
                </a:solidFill>
              </a:rPr>
              <a:t>By default, Windows 7 ships Internet Explorer 8 (IE8) with the Internet Protected Mode on. If you attempt to use the Export or Download functionalities in the ESMI with IE8 in this mode, they will be disabled. To resolve this problem, you must designate McAfee as a "trusted site" or turn off the Protected Mode setting. To disable Protected Mode, do the following:</a:t>
            </a:r>
          </a:p>
          <a:p>
            <a:pPr marL="914400" lvl="1" indent="-457200">
              <a:spcAft>
                <a:spcPts val="1200"/>
              </a:spcAft>
              <a:buFont typeface="+mj-lt"/>
              <a:buAutoNum type="arabicPeriod"/>
            </a:pPr>
            <a:r>
              <a:rPr lang="en-US" sz="2000" dirty="0" smtClean="0">
                <a:solidFill>
                  <a:srgbClr val="5E6A71"/>
                </a:solidFill>
              </a:rPr>
              <a:t>Open </a:t>
            </a:r>
            <a:r>
              <a:rPr lang="en-US" sz="2000" dirty="0">
                <a:solidFill>
                  <a:srgbClr val="5E6A71"/>
                </a:solidFill>
              </a:rPr>
              <a:t>the IE8 </a:t>
            </a:r>
            <a:r>
              <a:rPr lang="en-US" sz="2000" dirty="0" smtClean="0">
                <a:solidFill>
                  <a:srgbClr val="5E6A71"/>
                </a:solidFill>
              </a:rPr>
              <a:t>browser.</a:t>
            </a:r>
          </a:p>
          <a:p>
            <a:pPr marL="914400" lvl="1" indent="-457200">
              <a:spcAft>
                <a:spcPts val="1200"/>
              </a:spcAft>
              <a:buFont typeface="+mj-lt"/>
              <a:buAutoNum type="arabicPeriod"/>
            </a:pPr>
            <a:r>
              <a:rPr lang="en-US" sz="2000" dirty="0" smtClean="0">
                <a:solidFill>
                  <a:srgbClr val="5E6A71"/>
                </a:solidFill>
              </a:rPr>
              <a:t>Click </a:t>
            </a:r>
            <a:r>
              <a:rPr lang="en-US" sz="2000" dirty="0">
                <a:solidFill>
                  <a:srgbClr val="5E6A71"/>
                </a:solidFill>
              </a:rPr>
              <a:t>on Tools in the </a:t>
            </a:r>
            <a:r>
              <a:rPr lang="en-US" sz="2000" dirty="0" smtClean="0">
                <a:solidFill>
                  <a:srgbClr val="5E6A71"/>
                </a:solidFill>
              </a:rPr>
              <a:t>top-right </a:t>
            </a:r>
            <a:r>
              <a:rPr lang="en-US" sz="2000" dirty="0" smtClean="0">
                <a:solidFill>
                  <a:srgbClr val="5E6A71"/>
                </a:solidFill>
              </a:rPr>
              <a:t>corner.</a:t>
            </a:r>
          </a:p>
          <a:p>
            <a:pPr marL="914400" lvl="1" indent="-457200">
              <a:spcAft>
                <a:spcPts val="1200"/>
              </a:spcAft>
              <a:buFont typeface="+mj-lt"/>
              <a:buAutoNum type="arabicPeriod"/>
            </a:pPr>
            <a:r>
              <a:rPr lang="en-US" sz="2000" dirty="0" smtClean="0">
                <a:solidFill>
                  <a:srgbClr val="5E6A71"/>
                </a:solidFill>
              </a:rPr>
              <a:t>Select </a:t>
            </a:r>
            <a:r>
              <a:rPr lang="en-US" sz="2000" dirty="0">
                <a:solidFill>
                  <a:srgbClr val="5E6A71"/>
                </a:solidFill>
              </a:rPr>
              <a:t>Internet Options. The Internet Options dialog will </a:t>
            </a:r>
            <a:r>
              <a:rPr lang="en-US" sz="2000" dirty="0" smtClean="0">
                <a:solidFill>
                  <a:srgbClr val="5E6A71"/>
                </a:solidFill>
              </a:rPr>
              <a:t>open.</a:t>
            </a:r>
          </a:p>
          <a:p>
            <a:pPr marL="914400" lvl="1" indent="-457200">
              <a:spcAft>
                <a:spcPts val="1200"/>
              </a:spcAft>
              <a:buFont typeface="+mj-lt"/>
              <a:buAutoNum type="arabicPeriod"/>
            </a:pPr>
            <a:r>
              <a:rPr lang="en-US" sz="2000" dirty="0" smtClean="0">
                <a:solidFill>
                  <a:srgbClr val="5E6A71"/>
                </a:solidFill>
              </a:rPr>
              <a:t>Click </a:t>
            </a:r>
            <a:r>
              <a:rPr lang="en-US" sz="2000" dirty="0">
                <a:solidFill>
                  <a:srgbClr val="5E6A71"/>
                </a:solidFill>
              </a:rPr>
              <a:t>on the Security </a:t>
            </a:r>
            <a:r>
              <a:rPr lang="en-US" sz="2000" dirty="0" smtClean="0">
                <a:solidFill>
                  <a:srgbClr val="5E6A71"/>
                </a:solidFill>
              </a:rPr>
              <a:t>tab.</a:t>
            </a:r>
          </a:p>
          <a:p>
            <a:pPr marL="914400" lvl="1" indent="-457200">
              <a:spcAft>
                <a:spcPts val="1200"/>
              </a:spcAft>
              <a:buFont typeface="+mj-lt"/>
              <a:buAutoNum type="arabicPeriod"/>
            </a:pPr>
            <a:r>
              <a:rPr lang="en-US" sz="2000" dirty="0" smtClean="0">
                <a:solidFill>
                  <a:srgbClr val="5E6A71"/>
                </a:solidFill>
              </a:rPr>
              <a:t>Click </a:t>
            </a:r>
            <a:r>
              <a:rPr lang="en-US" sz="2000" dirty="0">
                <a:solidFill>
                  <a:srgbClr val="5E6A71"/>
                </a:solidFill>
              </a:rPr>
              <a:t>on the Enable Protected Mode checkbox to remove the </a:t>
            </a:r>
            <a:r>
              <a:rPr lang="en-US" sz="2000" dirty="0" smtClean="0">
                <a:solidFill>
                  <a:srgbClr val="5E6A71"/>
                </a:solidFill>
              </a:rPr>
              <a:t>check.</a:t>
            </a:r>
          </a:p>
          <a:p>
            <a:pPr marL="914400" lvl="1" indent="-457200">
              <a:spcAft>
                <a:spcPts val="1200"/>
              </a:spcAft>
              <a:buFont typeface="+mj-lt"/>
              <a:buAutoNum type="arabicPeriod"/>
            </a:pPr>
            <a:r>
              <a:rPr lang="en-US" sz="2000" dirty="0" smtClean="0">
                <a:solidFill>
                  <a:srgbClr val="5E6A71"/>
                </a:solidFill>
              </a:rPr>
              <a:t>Click </a:t>
            </a:r>
            <a:r>
              <a:rPr lang="en-US" sz="2000" dirty="0">
                <a:solidFill>
                  <a:srgbClr val="5E6A71"/>
                </a:solidFill>
              </a:rPr>
              <a:t>OK.</a:t>
            </a:r>
          </a:p>
          <a:p>
            <a:pPr marL="1257300" lvl="2" indent="-342900">
              <a:spcAft>
                <a:spcPts val="1200"/>
              </a:spcAft>
              <a:buFont typeface="Arial"/>
              <a:buChar char="•"/>
            </a:pPr>
            <a:endParaRPr lang="en-US" dirty="0" smtClean="0"/>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306062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smtClean="0"/>
              <a:t>Module Objectives</a:t>
            </a:r>
          </a:p>
        </p:txBody>
      </p:sp>
      <p:sp>
        <p:nvSpPr>
          <p:cNvPr id="5" name="Footer Placeholder 4"/>
          <p:cNvSpPr>
            <a:spLocks noGrp="1"/>
          </p:cNvSpPr>
          <p:nvPr>
            <p:ph type="ftr" sz="quarter" idx="3"/>
          </p:nvPr>
        </p:nvSpPr>
        <p:spPr/>
        <p:txBody>
          <a:bodyPr/>
          <a:lstStyle/>
          <a:p>
            <a:pPr algn="r"/>
            <a:r>
              <a:rPr lang="en-US" sz="900" dirty="0" smtClean="0"/>
              <a:t>Troubleshooting and System Management</a:t>
            </a:r>
            <a:endParaRPr lang="en-US" sz="900" dirty="0"/>
          </a:p>
        </p:txBody>
      </p:sp>
      <p:sp>
        <p:nvSpPr>
          <p:cNvPr id="29698" name="Rectangle 3"/>
          <p:cNvSpPr>
            <a:spLocks noGrp="1" noChangeArrowheads="1"/>
          </p:cNvSpPr>
          <p:nvPr>
            <p:ph type="body" sz="quarter" idx="4294967295"/>
          </p:nvPr>
        </p:nvSpPr>
        <p:spPr bwMode="auto">
          <a:xfrm>
            <a:off x="152400" y="1162110"/>
            <a:ext cx="8839200" cy="49530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2400" dirty="0" smtClean="0">
                <a:latin typeface="Arial" charset="0"/>
                <a:cs typeface="Arial" charset="0"/>
              </a:rPr>
              <a:t>Upon completion of this module, you will be able to:</a:t>
            </a:r>
          </a:p>
          <a:p>
            <a:pPr eaLnBrk="1" hangingPunct="1">
              <a:buFontTx/>
              <a:buNone/>
            </a:pPr>
            <a:endParaRPr lang="en-US" sz="2400" dirty="0" smtClean="0">
              <a:latin typeface="Arial" charset="0"/>
              <a:cs typeface="Arial" charset="0"/>
            </a:endParaRPr>
          </a:p>
          <a:p>
            <a:pPr lvl="1" eaLnBrk="1" hangingPunct="1">
              <a:buFont typeface="Arial" charset="0"/>
              <a:buChar char="•"/>
            </a:pPr>
            <a:r>
              <a:rPr lang="en-US" sz="2000" dirty="0" smtClean="0">
                <a:latin typeface="Arial" charset="0"/>
                <a:cs typeface="Arial" charset="0"/>
              </a:rPr>
              <a:t>Perform troubleshooting steps associated with:</a:t>
            </a:r>
          </a:p>
          <a:p>
            <a:pPr lvl="2">
              <a:buFont typeface="Arial" charset="0"/>
              <a:buChar char="•"/>
            </a:pPr>
            <a:r>
              <a:rPr lang="en-US" sz="2000" dirty="0" smtClean="0">
                <a:latin typeface="Arial" charset="0"/>
                <a:cs typeface="Arial" charset="0"/>
              </a:rPr>
              <a:t>Login Issues</a:t>
            </a:r>
          </a:p>
          <a:p>
            <a:pPr lvl="2">
              <a:buFont typeface="Arial" charset="0"/>
              <a:buChar char="•"/>
            </a:pPr>
            <a:r>
              <a:rPr lang="en-US" sz="2000" dirty="0" smtClean="0">
                <a:latin typeface="Arial" charset="0"/>
                <a:cs typeface="Arial" charset="0"/>
              </a:rPr>
              <a:t>Operating Systems and Browser Specific Issues</a:t>
            </a:r>
          </a:p>
          <a:p>
            <a:pPr lvl="2">
              <a:buFont typeface="Arial" charset="0"/>
              <a:buChar char="•"/>
            </a:pPr>
            <a:r>
              <a:rPr lang="en-US" sz="2000" dirty="0" smtClean="0">
                <a:latin typeface="Arial" charset="0"/>
                <a:cs typeface="Arial" charset="0"/>
              </a:rPr>
              <a:t>Hardware Issues</a:t>
            </a:r>
          </a:p>
          <a:p>
            <a:pPr lvl="2">
              <a:buFont typeface="Arial" charset="0"/>
              <a:buChar char="•"/>
            </a:pPr>
            <a:r>
              <a:rPr lang="en-US" sz="2000" dirty="0" smtClean="0">
                <a:latin typeface="Arial" charset="0"/>
                <a:cs typeface="Arial" charset="0"/>
              </a:rPr>
              <a:t>ESM and ESMI Issues</a:t>
            </a:r>
          </a:p>
          <a:p>
            <a:pPr lvl="1">
              <a:buFont typeface="Arial" charset="0"/>
              <a:buChar char="•"/>
            </a:pPr>
            <a:r>
              <a:rPr lang="en-US" sz="2000" dirty="0" smtClean="0">
                <a:latin typeface="Arial" charset="0"/>
                <a:cs typeface="Arial" charset="0"/>
              </a:rPr>
              <a:t>List, define and react to McAfee Health Monitoring </a:t>
            </a:r>
            <a:r>
              <a:rPr lang="en-US" sz="2000" dirty="0" smtClean="0">
                <a:latin typeface="Arial" charset="0"/>
                <a:cs typeface="Arial" charset="0"/>
              </a:rPr>
              <a:t>Flags</a:t>
            </a:r>
            <a:endParaRPr lang="en-US" sz="2000" dirty="0" smtClean="0">
              <a:latin typeface="Arial" charset="0"/>
              <a:cs typeface="Arial" charset="0"/>
            </a:endParaRPr>
          </a:p>
          <a:p>
            <a:pPr lvl="1" eaLnBrk="1" hangingPunct="1">
              <a:buFont typeface="Arial" charset="0"/>
              <a:buChar char="•"/>
            </a:pPr>
            <a:endParaRPr lang="en-US" sz="2000" dirty="0" smtClean="0">
              <a:latin typeface="Arial" charset="0"/>
              <a:cs typeface="Arial" charset="0"/>
            </a:endParaRPr>
          </a:p>
          <a:p>
            <a:pPr eaLnBrk="1" hangingPunct="1"/>
            <a:endParaRPr lang="en-US" sz="2400" dirty="0" smtClean="0">
              <a:latin typeface="Arial" charset="0"/>
              <a:cs typeface="Arial" charset="0"/>
            </a:endParaRPr>
          </a:p>
        </p:txBody>
      </p:sp>
    </p:spTree>
    <p:extLst>
      <p:ext uri="{BB962C8B-B14F-4D97-AF65-F5344CB8AC3E}">
        <p14:creationId xmlns:p14="http://schemas.microsoft.com/office/powerpoint/2010/main" val="3488312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Hardware Issues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032421"/>
          </a:xfrm>
          <a:prstGeom prst="rect">
            <a:avLst/>
          </a:prstGeom>
          <a:noFill/>
        </p:spPr>
        <p:txBody>
          <a:bodyPr wrap="square" rtlCol="0">
            <a:spAutoFit/>
          </a:bodyPr>
          <a:lstStyle/>
          <a:p>
            <a:pPr>
              <a:spcAft>
                <a:spcPts val="1200"/>
              </a:spcAft>
            </a:pPr>
            <a:r>
              <a:rPr lang="en-US" sz="2000" b="1" dirty="0" smtClean="0">
                <a:solidFill>
                  <a:srgbClr val="A50026"/>
                </a:solidFill>
              </a:rPr>
              <a:t>Beeping during initial startup</a:t>
            </a:r>
            <a:endParaRPr lang="en-US" sz="2000" b="1" dirty="0">
              <a:solidFill>
                <a:srgbClr val="A50026"/>
              </a:solidFill>
            </a:endParaRPr>
          </a:p>
          <a:p>
            <a:pPr>
              <a:spcAft>
                <a:spcPts val="1200"/>
              </a:spcAft>
            </a:pPr>
            <a:r>
              <a:rPr lang="en-US" sz="2000" dirty="0" smtClean="0">
                <a:solidFill>
                  <a:srgbClr val="5E6A71"/>
                </a:solidFill>
              </a:rPr>
              <a:t>There are a few beeps that are normal; however, some hardware errors will produce a beep pattern or a post code.  This might indicate a memory problem. </a:t>
            </a:r>
            <a:endParaRPr lang="en-US" sz="2000" dirty="0">
              <a:solidFill>
                <a:srgbClr val="5E6A71"/>
              </a:solidFill>
            </a:endParaRPr>
          </a:p>
          <a:p>
            <a:pPr>
              <a:spcAft>
                <a:spcPts val="1200"/>
              </a:spcAft>
            </a:pPr>
            <a:r>
              <a:rPr lang="en-US" sz="2000" b="1" dirty="0">
                <a:solidFill>
                  <a:srgbClr val="5E6A71"/>
                </a:solidFill>
              </a:rPr>
              <a:t>Continuous beeping, high pitched beeping:</a:t>
            </a:r>
            <a:r>
              <a:rPr lang="en-US" sz="2000" dirty="0">
                <a:solidFill>
                  <a:srgbClr val="5E6A71"/>
                </a:solidFill>
              </a:rPr>
              <a:t> This indicates a possible problem with the RAID system or one of the drives. </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Call </a:t>
            </a:r>
            <a:r>
              <a:rPr lang="en-US" sz="2000" dirty="0">
                <a:solidFill>
                  <a:srgbClr val="5E6A71"/>
                </a:solidFill>
              </a:rPr>
              <a:t>McAfee Technical Support.</a:t>
            </a:r>
          </a:p>
          <a:p>
            <a:pPr>
              <a:spcAft>
                <a:spcPts val="1200"/>
              </a:spcAft>
            </a:pPr>
            <a:r>
              <a:rPr lang="en-US" sz="2000" b="1" dirty="0">
                <a:solidFill>
                  <a:srgbClr val="5E6A71"/>
                </a:solidFill>
              </a:rPr>
              <a:t>Solid tone: </a:t>
            </a:r>
            <a:r>
              <a:rPr lang="en-US" sz="2000" dirty="0">
                <a:solidFill>
                  <a:srgbClr val="5E6A71"/>
                </a:solidFill>
              </a:rPr>
              <a:t>This is reported by the motherboard, and is usually related to a power supply problem. On systems with redundant power supplies, there will be an LED on the back indicating the power supply status. If the LED is green, the power supply is not the problem. </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If </a:t>
            </a:r>
            <a:r>
              <a:rPr lang="en-US" sz="2000" dirty="0">
                <a:solidFill>
                  <a:srgbClr val="5E6A71"/>
                </a:solidFill>
              </a:rPr>
              <a:t>you hear this alarm, call McAfee Technical Support for additional steps.</a:t>
            </a:r>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2575544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Hardware Issues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3631764"/>
          </a:xfrm>
          <a:prstGeom prst="rect">
            <a:avLst/>
          </a:prstGeom>
          <a:noFill/>
        </p:spPr>
        <p:txBody>
          <a:bodyPr wrap="square" rtlCol="0">
            <a:spAutoFit/>
          </a:bodyPr>
          <a:lstStyle/>
          <a:p>
            <a:pPr>
              <a:spcAft>
                <a:spcPts val="1200"/>
              </a:spcAft>
            </a:pPr>
            <a:r>
              <a:rPr lang="en-US" sz="2000" b="1" dirty="0" smtClean="0">
                <a:solidFill>
                  <a:srgbClr val="A50026"/>
                </a:solidFill>
              </a:rPr>
              <a:t>How to obtain the serial number from a device</a:t>
            </a:r>
            <a:endParaRPr lang="en-US" sz="2000" b="1" dirty="0">
              <a:solidFill>
                <a:srgbClr val="A50026"/>
              </a:solidFill>
            </a:endParaRPr>
          </a:p>
          <a:p>
            <a:pPr>
              <a:spcAft>
                <a:spcPts val="1200"/>
              </a:spcAft>
            </a:pPr>
            <a:r>
              <a:rPr lang="en-US" sz="2000" dirty="0" smtClean="0">
                <a:solidFill>
                  <a:srgbClr val="5E6A71"/>
                </a:solidFill>
              </a:rPr>
              <a:t>You may need to gather the serial number from a McAfee SIEM device for technical support or for you own account records.  To do this execute the following commands after you have established an </a:t>
            </a:r>
            <a:r>
              <a:rPr lang="en-US" sz="2000" dirty="0" smtClean="0">
                <a:solidFill>
                  <a:srgbClr val="5E6A71"/>
                </a:solidFill>
              </a:rPr>
              <a:t>SSH </a:t>
            </a:r>
            <a:r>
              <a:rPr lang="en-US" sz="2000" dirty="0" smtClean="0">
                <a:solidFill>
                  <a:srgbClr val="5E6A71"/>
                </a:solidFill>
              </a:rPr>
              <a:t>session with the device:</a:t>
            </a:r>
            <a:endParaRPr lang="en-US" sz="2000" dirty="0">
              <a:solidFill>
                <a:srgbClr val="5E6A71"/>
              </a:solidFill>
            </a:endParaRPr>
          </a:p>
          <a:p>
            <a:pPr lvl="1">
              <a:spcAft>
                <a:spcPts val="1200"/>
              </a:spcAft>
            </a:pPr>
            <a:r>
              <a:rPr lang="en-US" dirty="0" smtClean="0"/>
              <a:t>dmidecode</a:t>
            </a:r>
            <a:r>
              <a:rPr lang="en-US" dirty="0" smtClean="0"/>
              <a:t> | less </a:t>
            </a:r>
            <a:br>
              <a:rPr lang="en-US" dirty="0" smtClean="0"/>
            </a:br>
            <a:r>
              <a:rPr lang="en-US" dirty="0" smtClean="0"/>
              <a:t>(manually find the serial number for the system)</a:t>
            </a:r>
          </a:p>
          <a:p>
            <a:pPr lvl="1">
              <a:spcAft>
                <a:spcPts val="1200"/>
              </a:spcAft>
            </a:pPr>
            <a:r>
              <a:rPr lang="en-US" dirty="0" smtClean="0"/>
              <a:t>dmidecode</a:t>
            </a:r>
            <a:r>
              <a:rPr lang="en-US" dirty="0" smtClean="0"/>
              <a:t> | less | </a:t>
            </a:r>
            <a:r>
              <a:rPr lang="en-US" dirty="0" smtClean="0"/>
              <a:t>grep</a:t>
            </a:r>
            <a:r>
              <a:rPr lang="en-US" dirty="0" smtClean="0"/>
              <a:t> ‘Serial Number’</a:t>
            </a:r>
            <a:br>
              <a:rPr lang="en-US" dirty="0" smtClean="0"/>
            </a:br>
            <a:r>
              <a:rPr lang="en-US" dirty="0" smtClean="0"/>
              <a:t>(should be the first Serial Number in the list)</a:t>
            </a:r>
            <a:endParaRPr lang="en-US" dirty="0"/>
          </a:p>
          <a:p>
            <a:pPr>
              <a:spcAft>
                <a:spcPts val="1200"/>
              </a:spcAft>
            </a:pPr>
            <a:endParaRPr lang="en-US" dirty="0"/>
          </a:p>
        </p:txBody>
      </p:sp>
    </p:spTree>
    <p:extLst>
      <p:ext uri="{BB962C8B-B14F-4D97-AF65-F5344CB8AC3E}">
        <p14:creationId xmlns:p14="http://schemas.microsoft.com/office/powerpoint/2010/main" val="1077438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Hardware Issues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032421"/>
          </a:xfrm>
          <a:prstGeom prst="rect">
            <a:avLst/>
          </a:prstGeom>
          <a:noFill/>
        </p:spPr>
        <p:txBody>
          <a:bodyPr wrap="square" rtlCol="0">
            <a:spAutoFit/>
          </a:bodyPr>
          <a:lstStyle/>
          <a:p>
            <a:pPr>
              <a:spcAft>
                <a:spcPts val="1200"/>
              </a:spcAft>
            </a:pPr>
            <a:r>
              <a:rPr lang="en-US" sz="2000" b="1" dirty="0" smtClean="0">
                <a:solidFill>
                  <a:srgbClr val="A50026"/>
                </a:solidFill>
              </a:rPr>
              <a:t>Beeping during initial startup</a:t>
            </a:r>
            <a:endParaRPr lang="en-US" sz="2000" b="1" dirty="0">
              <a:solidFill>
                <a:srgbClr val="A50026"/>
              </a:solidFill>
            </a:endParaRPr>
          </a:p>
          <a:p>
            <a:pPr>
              <a:spcAft>
                <a:spcPts val="1200"/>
              </a:spcAft>
            </a:pPr>
            <a:r>
              <a:rPr lang="en-US" sz="2000" dirty="0" smtClean="0">
                <a:solidFill>
                  <a:srgbClr val="5E6A71"/>
                </a:solidFill>
              </a:rPr>
              <a:t>There are a few beeps that are normal; however, some hardware errors will produce a beep pattern or a post code.  This might indicate a memory problem. </a:t>
            </a:r>
            <a:endParaRPr lang="en-US" sz="2000" dirty="0">
              <a:solidFill>
                <a:srgbClr val="5E6A71"/>
              </a:solidFill>
            </a:endParaRPr>
          </a:p>
          <a:p>
            <a:pPr>
              <a:spcAft>
                <a:spcPts val="1200"/>
              </a:spcAft>
            </a:pPr>
            <a:r>
              <a:rPr lang="en-US" sz="2000" b="1" dirty="0">
                <a:solidFill>
                  <a:srgbClr val="5E6A71"/>
                </a:solidFill>
              </a:rPr>
              <a:t>Continuous beeping, high pitched beeping:</a:t>
            </a:r>
            <a:r>
              <a:rPr lang="en-US" sz="2000" dirty="0">
                <a:solidFill>
                  <a:srgbClr val="5E6A71"/>
                </a:solidFill>
              </a:rPr>
              <a:t> This indicates a possible problem with the RAID system or one of the drives. </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Call </a:t>
            </a:r>
            <a:r>
              <a:rPr lang="en-US" sz="2000" dirty="0">
                <a:solidFill>
                  <a:srgbClr val="5E6A71"/>
                </a:solidFill>
              </a:rPr>
              <a:t>McAfee Technical Support.</a:t>
            </a:r>
          </a:p>
          <a:p>
            <a:pPr>
              <a:spcAft>
                <a:spcPts val="1200"/>
              </a:spcAft>
            </a:pPr>
            <a:r>
              <a:rPr lang="en-US" sz="2000" b="1" dirty="0">
                <a:solidFill>
                  <a:srgbClr val="5E6A71"/>
                </a:solidFill>
              </a:rPr>
              <a:t>Solid tone: </a:t>
            </a:r>
            <a:r>
              <a:rPr lang="en-US" sz="2000" dirty="0">
                <a:solidFill>
                  <a:srgbClr val="5E6A71"/>
                </a:solidFill>
              </a:rPr>
              <a:t>This is reported by the motherboard, and is usually related to a power supply problem. On systems with redundant power supplies, there will be an LED on the back indicating the power supply status. If the LED is green, the power supply is not the problem. </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If </a:t>
            </a:r>
            <a:r>
              <a:rPr lang="en-US" sz="2000" dirty="0">
                <a:solidFill>
                  <a:srgbClr val="5E6A71"/>
                </a:solidFill>
              </a:rPr>
              <a:t>you hear this alarm, call McAfee Technical Support for additional steps.</a:t>
            </a:r>
          </a:p>
          <a:p>
            <a:pPr marL="800100" lvl="1" indent="-342900">
              <a:spcAft>
                <a:spcPts val="1200"/>
              </a:spcAft>
              <a:buFont typeface="+mj-lt"/>
              <a:buAutoNum type="arabicPeriod"/>
            </a:pPr>
            <a:endParaRPr lang="en-US" dirty="0"/>
          </a:p>
          <a:p>
            <a:pPr>
              <a:spcAft>
                <a:spcPts val="1200"/>
              </a:spcAft>
            </a:pPr>
            <a:endParaRPr lang="en-US" dirty="0"/>
          </a:p>
        </p:txBody>
      </p:sp>
    </p:spTree>
    <p:extLst>
      <p:ext uri="{BB962C8B-B14F-4D97-AF65-F5344CB8AC3E}">
        <p14:creationId xmlns:p14="http://schemas.microsoft.com/office/powerpoint/2010/main" val="107743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Update and Upgrade Issues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093976"/>
          </a:xfrm>
          <a:prstGeom prst="rect">
            <a:avLst/>
          </a:prstGeom>
          <a:noFill/>
        </p:spPr>
        <p:txBody>
          <a:bodyPr wrap="square" rtlCol="0">
            <a:spAutoFit/>
          </a:bodyPr>
          <a:lstStyle/>
          <a:p>
            <a:pPr>
              <a:spcAft>
                <a:spcPts val="1200"/>
              </a:spcAft>
            </a:pPr>
            <a:r>
              <a:rPr lang="en-US" sz="2000" b="1" dirty="0" smtClean="0">
                <a:solidFill>
                  <a:srgbClr val="A50026"/>
                </a:solidFill>
              </a:rPr>
              <a:t>How to ensure the update file is not corrupt</a:t>
            </a:r>
            <a:endParaRPr lang="en-US" sz="2000" b="1" dirty="0">
              <a:solidFill>
                <a:srgbClr val="A50026"/>
              </a:solidFill>
            </a:endParaRPr>
          </a:p>
          <a:p>
            <a:pPr>
              <a:spcAft>
                <a:spcPts val="1200"/>
              </a:spcAft>
            </a:pPr>
            <a:r>
              <a:rPr lang="en-US" sz="2000" dirty="0" smtClean="0">
                <a:solidFill>
                  <a:srgbClr val="5E6A71"/>
                </a:solidFill>
              </a:rPr>
              <a:t>It is not uncommon for a file to become corrupt when downloading it from a remote site, as is required when downloading software updates.  It is a recommended best practice to always check the downloaded file to ensure it has not become corrupt.  To do this for McAfee SIEM devices perform the following steps:</a:t>
            </a:r>
          </a:p>
          <a:p>
            <a:pPr marL="914400" lvl="1" indent="-457200">
              <a:spcAft>
                <a:spcPts val="1200"/>
              </a:spcAft>
              <a:buFont typeface="+mj-lt"/>
              <a:buAutoNum type="arabicPeriod"/>
            </a:pPr>
            <a:r>
              <a:rPr lang="en-US" sz="2000" dirty="0" smtClean="0">
                <a:solidFill>
                  <a:srgbClr val="5E6A71"/>
                </a:solidFill>
              </a:rPr>
              <a:t>SSH </a:t>
            </a:r>
            <a:r>
              <a:rPr lang="en-US" sz="2000" dirty="0" smtClean="0">
                <a:solidFill>
                  <a:srgbClr val="5E6A71"/>
                </a:solidFill>
              </a:rPr>
              <a:t>into the device</a:t>
            </a:r>
          </a:p>
          <a:p>
            <a:pPr marL="914400" lvl="1" indent="-457200">
              <a:spcAft>
                <a:spcPts val="1200"/>
              </a:spcAft>
              <a:buFont typeface="+mj-lt"/>
              <a:buAutoNum type="arabicPeriod"/>
            </a:pPr>
            <a:r>
              <a:rPr lang="en-US" sz="2000" dirty="0" smtClean="0">
                <a:solidFill>
                  <a:srgbClr val="5E6A71"/>
                </a:solidFill>
              </a:rPr>
              <a:t>Change the directory to /</a:t>
            </a:r>
            <a:r>
              <a:rPr lang="en-US" sz="2000" dirty="0" smtClean="0">
                <a:solidFill>
                  <a:srgbClr val="5E6A71"/>
                </a:solidFill>
              </a:rPr>
              <a:t>usr</a:t>
            </a:r>
            <a:r>
              <a:rPr lang="en-US" sz="2000" dirty="0" smtClean="0">
                <a:solidFill>
                  <a:srgbClr val="5E6A71"/>
                </a:solidFill>
              </a:rPr>
              <a:t>/local/</a:t>
            </a:r>
            <a:r>
              <a:rPr lang="en-US" sz="2000" dirty="0" smtClean="0">
                <a:solidFill>
                  <a:srgbClr val="5E6A71"/>
                </a:solidFill>
              </a:rPr>
              <a:t>ess</a:t>
            </a:r>
            <a:r>
              <a:rPr lang="en-US" sz="2000" dirty="0" smtClean="0">
                <a:solidFill>
                  <a:srgbClr val="5E6A71"/>
                </a:solidFill>
              </a:rPr>
              <a:t>/</a:t>
            </a:r>
            <a:r>
              <a:rPr lang="en-US" sz="2000" dirty="0" smtClean="0">
                <a:solidFill>
                  <a:srgbClr val="5E6A71"/>
                </a:solidFill>
              </a:rPr>
              <a:t>SoftwareUpdates</a:t>
            </a:r>
            <a:endParaRPr lang="en-US" sz="2000" dirty="0" smtClean="0">
              <a:solidFill>
                <a:srgbClr val="5E6A71"/>
              </a:solidFill>
            </a:endParaRPr>
          </a:p>
          <a:p>
            <a:pPr marL="914400" lvl="1" indent="-457200">
              <a:spcAft>
                <a:spcPts val="1200"/>
              </a:spcAft>
              <a:buFont typeface="+mj-lt"/>
              <a:buAutoNum type="arabicPeriod"/>
            </a:pPr>
            <a:r>
              <a:rPr lang="en-US" sz="2000" dirty="0" smtClean="0">
                <a:solidFill>
                  <a:srgbClr val="5E6A71"/>
                </a:solidFill>
              </a:rPr>
              <a:t>Type the following command:</a:t>
            </a:r>
            <a:br>
              <a:rPr lang="en-US" sz="2000" dirty="0" smtClean="0">
                <a:solidFill>
                  <a:srgbClr val="5E6A71"/>
                </a:solidFill>
              </a:rPr>
            </a:br>
            <a:r>
              <a:rPr lang="en-US" sz="2000" dirty="0" smtClean="0">
                <a:solidFill>
                  <a:srgbClr val="5E6A71"/>
                </a:solidFill>
              </a:rPr>
              <a:t>md5sum &lt;</a:t>
            </a:r>
            <a:r>
              <a:rPr lang="en-US" sz="2000" dirty="0" smtClean="0">
                <a:solidFill>
                  <a:srgbClr val="5E6A71"/>
                </a:solidFill>
              </a:rPr>
              <a:t>filename_of_downloaded_file</a:t>
            </a:r>
            <a:r>
              <a:rPr lang="en-US" sz="2000" dirty="0" smtClean="0">
                <a:solidFill>
                  <a:srgbClr val="5E6A71"/>
                </a:solidFill>
              </a:rPr>
              <a:t>&gt;</a:t>
            </a:r>
            <a:br>
              <a:rPr lang="en-US" sz="2000" dirty="0" smtClean="0">
                <a:solidFill>
                  <a:srgbClr val="5E6A71"/>
                </a:solidFill>
              </a:rPr>
            </a:br>
            <a:r>
              <a:rPr lang="en-US" sz="2000" dirty="0" smtClean="0">
                <a:solidFill>
                  <a:srgbClr val="5E6A71"/>
                </a:solidFill>
              </a:rPr>
              <a:t>This will output a long hexadecimal value</a:t>
            </a:r>
          </a:p>
          <a:p>
            <a:pPr marL="914400" lvl="1" indent="-457200">
              <a:spcAft>
                <a:spcPts val="1200"/>
              </a:spcAft>
              <a:buFont typeface="+mj-lt"/>
              <a:buAutoNum type="arabicPeriod"/>
            </a:pPr>
            <a:r>
              <a:rPr lang="en-US" sz="2000" dirty="0" smtClean="0">
                <a:solidFill>
                  <a:srgbClr val="5E6A71"/>
                </a:solidFill>
              </a:rPr>
              <a:t>Download the md5 file from the site where you got the software download from.</a:t>
            </a:r>
          </a:p>
          <a:p>
            <a:pPr marL="914400" lvl="1" indent="-457200">
              <a:spcAft>
                <a:spcPts val="1200"/>
              </a:spcAft>
              <a:buFont typeface="+mj-lt"/>
              <a:buAutoNum type="arabicPeriod"/>
            </a:pPr>
            <a:r>
              <a:rPr lang="en-US" sz="2000" dirty="0" smtClean="0">
                <a:solidFill>
                  <a:srgbClr val="5E6A71"/>
                </a:solidFill>
              </a:rPr>
              <a:t>Open the md5 and verify that the long number in the md5 file matches the one calculated using the md5sum command</a:t>
            </a:r>
          </a:p>
          <a:p>
            <a:pPr marL="800100" lvl="1" indent="-342900">
              <a:spcAft>
                <a:spcPts val="1200"/>
              </a:spcAft>
              <a:buFont typeface="Arial"/>
              <a:buChar char="•"/>
            </a:pPr>
            <a:endParaRPr lang="en-US" sz="2000" dirty="0" smtClean="0">
              <a:solidFill>
                <a:srgbClr val="5E6A71"/>
              </a:solidFill>
            </a:endParaRPr>
          </a:p>
        </p:txBody>
      </p:sp>
    </p:spTree>
    <p:extLst>
      <p:ext uri="{BB962C8B-B14F-4D97-AF65-F5344CB8AC3E}">
        <p14:creationId xmlns:p14="http://schemas.microsoft.com/office/powerpoint/2010/main" val="104936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Update and Upgrade Issues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3477875"/>
          </a:xfrm>
          <a:prstGeom prst="rect">
            <a:avLst/>
          </a:prstGeom>
          <a:noFill/>
        </p:spPr>
        <p:txBody>
          <a:bodyPr wrap="square" rtlCol="0">
            <a:spAutoFit/>
          </a:bodyPr>
          <a:lstStyle/>
          <a:p>
            <a:pPr>
              <a:spcAft>
                <a:spcPts val="1200"/>
              </a:spcAft>
            </a:pPr>
            <a:r>
              <a:rPr lang="en-US" sz="2000" b="1" dirty="0">
                <a:solidFill>
                  <a:srgbClr val="A50026"/>
                </a:solidFill>
              </a:rPr>
              <a:t>Troubleshooting Upgrade to Version </a:t>
            </a:r>
            <a:r>
              <a:rPr lang="en-US" sz="2000" b="1" dirty="0" smtClean="0">
                <a:solidFill>
                  <a:srgbClr val="A50026"/>
                </a:solidFill>
              </a:rPr>
              <a:t>9.1.0</a:t>
            </a:r>
          </a:p>
          <a:p>
            <a:pPr>
              <a:spcAft>
                <a:spcPts val="1200"/>
              </a:spcAft>
            </a:pPr>
            <a:r>
              <a:rPr lang="en-US" sz="2000" dirty="0"/>
              <a:t>After you upgrade to version 9.1 from versions 9.0.x, you must re-key all of the devices. Previous device keys will be invalid so you must export a new one from 9.1. To do so</a:t>
            </a:r>
            <a:r>
              <a:rPr lang="en-US" sz="2000" dirty="0" smtClean="0"/>
              <a:t>:</a:t>
            </a:r>
          </a:p>
          <a:p>
            <a:pPr marL="914400" lvl="1" indent="-457200">
              <a:spcAft>
                <a:spcPts val="1200"/>
              </a:spcAft>
              <a:buFont typeface="+mj-lt"/>
              <a:buAutoNum type="arabicPeriod"/>
            </a:pPr>
            <a:r>
              <a:rPr lang="en-US" sz="2000" dirty="0">
                <a:solidFill>
                  <a:srgbClr val="5E6A71"/>
                </a:solidFill>
              </a:rPr>
              <a:t>Re-write any device settings (e.g., Data Sources, DB Servers, VIPS, Risk Manager) to the device to ensure 9.1 settings are applied</a:t>
            </a:r>
            <a:r>
              <a:rPr lang="en-US" sz="2000" dirty="0" smtClean="0">
                <a:solidFill>
                  <a:srgbClr val="5E6A71"/>
                </a:solidFill>
              </a:rPr>
              <a:t>.</a:t>
            </a:r>
          </a:p>
          <a:p>
            <a:pPr marL="914400" lvl="1" indent="-457200">
              <a:spcAft>
                <a:spcPts val="1200"/>
              </a:spcAft>
              <a:buFont typeface="+mj-lt"/>
              <a:buAutoNum type="arabicPeriod"/>
            </a:pPr>
            <a:r>
              <a:rPr lang="en-US" sz="2000" dirty="0" smtClean="0">
                <a:solidFill>
                  <a:srgbClr val="5E6A71"/>
                </a:solidFill>
              </a:rPr>
              <a:t>Roll </a:t>
            </a:r>
            <a:r>
              <a:rPr lang="en-US" sz="2000" dirty="0">
                <a:solidFill>
                  <a:srgbClr val="5E6A71"/>
                </a:solidFill>
              </a:rPr>
              <a:t>out Policy to all upgraded 9.1 devices. </a:t>
            </a:r>
            <a:endParaRPr lang="en-US" sz="2000" dirty="0" smtClean="0">
              <a:solidFill>
                <a:srgbClr val="5E6A71"/>
              </a:solidFill>
            </a:endParaRPr>
          </a:p>
          <a:p>
            <a:pPr marL="1371600" lvl="2" indent="-457200">
              <a:spcAft>
                <a:spcPts val="1200"/>
              </a:spcAft>
              <a:buFont typeface="Arial"/>
              <a:buChar char="•"/>
            </a:pPr>
            <a:r>
              <a:rPr lang="en-US" sz="2000" dirty="0" smtClean="0">
                <a:solidFill>
                  <a:srgbClr val="5E6A71"/>
                </a:solidFill>
              </a:rPr>
              <a:t>After </a:t>
            </a:r>
            <a:r>
              <a:rPr lang="en-US" sz="2000" dirty="0">
                <a:solidFill>
                  <a:srgbClr val="5E6A71"/>
                </a:solidFill>
              </a:rPr>
              <a:t>rollout to a Nitro IPS device be sure to take the device out of bypass mode on the Device Configuration &gt; Interfaces dialog</a:t>
            </a:r>
            <a:endParaRPr lang="en-US" sz="2000" dirty="0" smtClean="0">
              <a:solidFill>
                <a:srgbClr val="5E6A71"/>
              </a:solidFill>
            </a:endParaRPr>
          </a:p>
        </p:txBody>
      </p:sp>
    </p:spTree>
    <p:extLst>
      <p:ext uri="{BB962C8B-B14F-4D97-AF65-F5344CB8AC3E}">
        <p14:creationId xmlns:p14="http://schemas.microsoft.com/office/powerpoint/2010/main" val="896369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McAfee Health Status Flags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685800"/>
            <a:ext cx="8991600" cy="923330"/>
          </a:xfrm>
          <a:prstGeom prst="rect">
            <a:avLst/>
          </a:prstGeom>
          <a:noFill/>
        </p:spPr>
        <p:txBody>
          <a:bodyPr wrap="square" rtlCol="0">
            <a:spAutoFit/>
          </a:bodyPr>
          <a:lstStyle/>
          <a:p>
            <a:pPr>
              <a:spcAft>
                <a:spcPts val="1200"/>
              </a:spcAft>
            </a:pPr>
            <a:r>
              <a:rPr lang="en-US" dirty="0" smtClean="0"/>
              <a:t>With</a:t>
            </a:r>
            <a:r>
              <a:rPr lang="en-US" dirty="0"/>
              <a:t> </a:t>
            </a:r>
            <a:r>
              <a:rPr lang="en-US" dirty="0" smtClean="0"/>
              <a:t>ESMI desktop, </a:t>
            </a:r>
            <a:r>
              <a:rPr lang="en-US" dirty="0"/>
              <a:t>you will occasionally see </a:t>
            </a:r>
            <a:r>
              <a:rPr lang="en-US" b="1" dirty="0" smtClean="0"/>
              <a:t>Red (    )</a:t>
            </a:r>
            <a:r>
              <a:rPr lang="en-US" dirty="0" smtClean="0"/>
              <a:t>, </a:t>
            </a:r>
            <a:r>
              <a:rPr lang="en-US" b="1" dirty="0" smtClean="0"/>
              <a:t>Yellow (    )</a:t>
            </a:r>
            <a:r>
              <a:rPr lang="en-US" dirty="0" smtClean="0"/>
              <a:t>, </a:t>
            </a:r>
            <a:r>
              <a:rPr lang="en-US" dirty="0"/>
              <a:t>and </a:t>
            </a:r>
            <a:r>
              <a:rPr lang="en-US" b="1" dirty="0"/>
              <a:t>White </a:t>
            </a:r>
            <a:r>
              <a:rPr lang="en-US" b="1" dirty="0" smtClean="0"/>
              <a:t>(    ) </a:t>
            </a:r>
            <a:r>
              <a:rPr lang="en-US" dirty="0" smtClean="0"/>
              <a:t>flags </a:t>
            </a:r>
            <a:r>
              <a:rPr lang="en-US" dirty="0"/>
              <a:t>in your device tree. </a:t>
            </a:r>
            <a:r>
              <a:rPr lang="en-US" dirty="0" smtClean="0"/>
              <a:t>The </a:t>
            </a:r>
            <a:r>
              <a:rPr lang="en-US" dirty="0"/>
              <a:t>following list provides possible reasons for each flag. To determine what is causing your specific issue, you will need to view the device log.</a:t>
            </a:r>
            <a:endParaRPr lang="en-US" dirty="0" smtClean="0">
              <a:solidFill>
                <a:srgbClr val="5E6A71"/>
              </a:solidFill>
            </a:endParaRPr>
          </a:p>
        </p:txBody>
      </p:sp>
      <p:pic>
        <p:nvPicPr>
          <p:cNvPr id="3" name="Picture 2"/>
          <p:cNvPicPr>
            <a:picLocks noChangeAspect="1"/>
          </p:cNvPicPr>
          <p:nvPr/>
        </p:nvPicPr>
        <p:blipFill>
          <a:blip r:embed="rId3"/>
          <a:stretch>
            <a:fillRect/>
          </a:stretch>
        </p:blipFill>
        <p:spPr>
          <a:xfrm>
            <a:off x="5372100" y="825500"/>
            <a:ext cx="190500" cy="165100"/>
          </a:xfrm>
          <a:prstGeom prst="rect">
            <a:avLst/>
          </a:prstGeom>
        </p:spPr>
      </p:pic>
      <p:pic>
        <p:nvPicPr>
          <p:cNvPr id="5" name="Picture 4"/>
          <p:cNvPicPr>
            <a:picLocks noChangeAspect="1"/>
          </p:cNvPicPr>
          <p:nvPr/>
        </p:nvPicPr>
        <p:blipFill>
          <a:blip r:embed="rId4"/>
          <a:stretch>
            <a:fillRect/>
          </a:stretch>
        </p:blipFill>
        <p:spPr>
          <a:xfrm>
            <a:off x="6705600" y="838200"/>
            <a:ext cx="190500" cy="177800"/>
          </a:xfrm>
          <a:prstGeom prst="rect">
            <a:avLst/>
          </a:prstGeom>
        </p:spPr>
      </p:pic>
      <p:pic>
        <p:nvPicPr>
          <p:cNvPr id="7" name="Picture 6"/>
          <p:cNvPicPr>
            <a:picLocks noChangeAspect="1"/>
          </p:cNvPicPr>
          <p:nvPr/>
        </p:nvPicPr>
        <p:blipFill>
          <a:blip r:embed="rId5"/>
          <a:stretch>
            <a:fillRect/>
          </a:stretch>
        </p:blipFill>
        <p:spPr>
          <a:xfrm>
            <a:off x="8356600" y="838200"/>
            <a:ext cx="203200" cy="165100"/>
          </a:xfrm>
          <a:prstGeom prst="rect">
            <a:avLst/>
          </a:prstGeom>
        </p:spPr>
      </p:pic>
      <p:sp>
        <p:nvSpPr>
          <p:cNvPr id="8" name="TextBox 7"/>
          <p:cNvSpPr txBox="1"/>
          <p:nvPr/>
        </p:nvSpPr>
        <p:spPr>
          <a:xfrm>
            <a:off x="228600" y="1676400"/>
            <a:ext cx="3886200" cy="3939540"/>
          </a:xfrm>
          <a:prstGeom prst="rect">
            <a:avLst/>
          </a:prstGeom>
          <a:noFill/>
        </p:spPr>
        <p:txBody>
          <a:bodyPr wrap="square" rtlCol="0">
            <a:spAutoFit/>
          </a:bodyPr>
          <a:lstStyle/>
          <a:p>
            <a:pPr>
              <a:spcAft>
                <a:spcPts val="600"/>
              </a:spcAft>
            </a:pPr>
            <a:r>
              <a:rPr lang="en-US" b="1" dirty="0"/>
              <a:t>Critical </a:t>
            </a:r>
            <a:r>
              <a:rPr lang="en-US" sz="1600" b="1" dirty="0" smtClean="0"/>
              <a:t>– (    )</a:t>
            </a:r>
            <a:endParaRPr lang="en-US" sz="1600" dirty="0"/>
          </a:p>
          <a:p>
            <a:pPr marL="285750" indent="-285750">
              <a:spcAft>
                <a:spcPts val="600"/>
              </a:spcAft>
              <a:buFont typeface="Arial"/>
              <a:buChar char="•"/>
            </a:pPr>
            <a:r>
              <a:rPr lang="en-US" sz="1600" dirty="0"/>
              <a:t>Bypass mode</a:t>
            </a:r>
          </a:p>
          <a:p>
            <a:pPr marL="285750" indent="-285750">
              <a:spcAft>
                <a:spcPts val="600"/>
              </a:spcAft>
              <a:buFont typeface="Arial"/>
              <a:buChar char="•"/>
            </a:pPr>
            <a:r>
              <a:rPr lang="en-US" sz="1600" dirty="0"/>
              <a:t>Deep Packet Inspector not running</a:t>
            </a:r>
          </a:p>
          <a:p>
            <a:pPr marL="285750" indent="-285750">
              <a:spcAft>
                <a:spcPts val="600"/>
              </a:spcAft>
              <a:buFont typeface="Arial"/>
              <a:buChar char="•"/>
            </a:pPr>
            <a:r>
              <a:rPr lang="en-US" sz="1600" dirty="0"/>
              <a:t>Firewall alert program (</a:t>
            </a:r>
            <a:r>
              <a:rPr lang="en-US" sz="1600" dirty="0"/>
              <a:t>ngulogd</a:t>
            </a:r>
            <a:r>
              <a:rPr lang="en-US" sz="1600" dirty="0"/>
              <a:t>) not running</a:t>
            </a:r>
          </a:p>
          <a:p>
            <a:pPr marL="285750" indent="-285750">
              <a:spcAft>
                <a:spcPts val="600"/>
              </a:spcAft>
              <a:buFont typeface="Arial"/>
              <a:buChar char="•"/>
            </a:pPr>
            <a:r>
              <a:rPr lang="en-US" sz="1600" dirty="0"/>
              <a:t>Database not running</a:t>
            </a:r>
          </a:p>
          <a:p>
            <a:pPr marL="285750" indent="-285750">
              <a:spcAft>
                <a:spcPts val="600"/>
              </a:spcAft>
              <a:buFont typeface="Arial"/>
              <a:buChar char="•"/>
            </a:pPr>
            <a:r>
              <a:rPr lang="en-US" sz="1600" dirty="0"/>
              <a:t>Oversubscription mode</a:t>
            </a:r>
          </a:p>
          <a:p>
            <a:pPr marL="285750" indent="-285750">
              <a:spcAft>
                <a:spcPts val="600"/>
              </a:spcAft>
              <a:buFont typeface="Arial"/>
              <a:buChar char="•"/>
            </a:pPr>
            <a:r>
              <a:rPr lang="en-US" sz="1600" dirty="0"/>
              <a:t>Control channel not running</a:t>
            </a:r>
          </a:p>
          <a:p>
            <a:pPr marL="285750" indent="-285750">
              <a:spcAft>
                <a:spcPts val="600"/>
              </a:spcAft>
              <a:buFont typeface="Arial"/>
              <a:buChar char="•"/>
            </a:pPr>
            <a:r>
              <a:rPr lang="en-US" sz="1600" dirty="0"/>
              <a:t>RDEP or Syslog programs not running</a:t>
            </a:r>
          </a:p>
          <a:p>
            <a:pPr marL="285750" indent="-285750">
              <a:spcAft>
                <a:spcPts val="600"/>
              </a:spcAft>
              <a:buFont typeface="Arial"/>
              <a:buChar char="•"/>
            </a:pPr>
            <a:r>
              <a:rPr lang="en-US" sz="1600" dirty="0"/>
              <a:t>Health Monitor unable to communicate with the Deep Packet Inspection controller </a:t>
            </a:r>
            <a:r>
              <a:rPr lang="en-US" sz="1600" dirty="0" smtClean="0"/>
              <a:t>program</a:t>
            </a:r>
            <a:endParaRPr lang="en-US" sz="1600" dirty="0"/>
          </a:p>
        </p:txBody>
      </p:sp>
      <p:pic>
        <p:nvPicPr>
          <p:cNvPr id="9" name="Picture 8"/>
          <p:cNvPicPr>
            <a:picLocks noChangeAspect="1"/>
          </p:cNvPicPr>
          <p:nvPr/>
        </p:nvPicPr>
        <p:blipFill>
          <a:blip r:embed="rId3"/>
          <a:stretch>
            <a:fillRect/>
          </a:stretch>
        </p:blipFill>
        <p:spPr>
          <a:xfrm>
            <a:off x="1409700" y="1803400"/>
            <a:ext cx="190500" cy="165100"/>
          </a:xfrm>
          <a:prstGeom prst="rect">
            <a:avLst/>
          </a:prstGeom>
        </p:spPr>
      </p:pic>
      <p:sp>
        <p:nvSpPr>
          <p:cNvPr id="11" name="TextBox 10"/>
          <p:cNvSpPr txBox="1"/>
          <p:nvPr/>
        </p:nvSpPr>
        <p:spPr>
          <a:xfrm>
            <a:off x="4267200" y="1676400"/>
            <a:ext cx="4800600" cy="4239622"/>
          </a:xfrm>
          <a:prstGeom prst="rect">
            <a:avLst/>
          </a:prstGeom>
          <a:noFill/>
        </p:spPr>
        <p:txBody>
          <a:bodyPr wrap="square" rtlCol="0">
            <a:spAutoFit/>
          </a:bodyPr>
          <a:lstStyle/>
          <a:p>
            <a:pPr>
              <a:spcAft>
                <a:spcPts val="300"/>
              </a:spcAft>
            </a:pPr>
            <a:r>
              <a:rPr lang="en-US" b="1" dirty="0"/>
              <a:t>Warning </a:t>
            </a:r>
            <a:r>
              <a:rPr lang="en-US" b="1" dirty="0" smtClean="0"/>
              <a:t>– (</a:t>
            </a:r>
            <a:r>
              <a:rPr lang="en-US" b="1" dirty="0"/>
              <a:t> </a:t>
            </a:r>
            <a:r>
              <a:rPr lang="en-US" b="1" dirty="0" smtClean="0"/>
              <a:t>  )</a:t>
            </a:r>
            <a:endParaRPr lang="en-US" dirty="0"/>
          </a:p>
          <a:p>
            <a:pPr marL="285750" indent="-285750">
              <a:spcAft>
                <a:spcPts val="300"/>
              </a:spcAft>
              <a:buFont typeface="Arial"/>
              <a:buChar char="•"/>
            </a:pPr>
            <a:r>
              <a:rPr lang="en-US" sz="1600" dirty="0"/>
              <a:t>Hard drive partition free space low</a:t>
            </a:r>
          </a:p>
          <a:p>
            <a:pPr marL="285750" indent="-285750">
              <a:spcAft>
                <a:spcPts val="300"/>
              </a:spcAft>
              <a:buFont typeface="Arial"/>
              <a:buChar char="•"/>
            </a:pPr>
            <a:r>
              <a:rPr lang="en-US" sz="1600" dirty="0"/>
              <a:t>Fan speed alert</a:t>
            </a:r>
          </a:p>
          <a:p>
            <a:pPr marL="285750" indent="-285750">
              <a:spcAft>
                <a:spcPts val="300"/>
              </a:spcAft>
              <a:buFont typeface="Arial"/>
              <a:buChar char="•"/>
            </a:pPr>
            <a:r>
              <a:rPr lang="en-US" sz="1600" dirty="0"/>
              <a:t>Temperature alert</a:t>
            </a:r>
          </a:p>
          <a:p>
            <a:pPr marL="285750" indent="-285750">
              <a:spcAft>
                <a:spcPts val="300"/>
              </a:spcAft>
              <a:buFont typeface="Arial"/>
              <a:buChar char="•"/>
            </a:pPr>
            <a:r>
              <a:rPr lang="en-US" sz="1600" dirty="0"/>
              <a:t>High CPU load</a:t>
            </a:r>
          </a:p>
          <a:p>
            <a:pPr marL="285750" indent="-285750">
              <a:spcAft>
                <a:spcPts val="300"/>
              </a:spcAft>
              <a:buFont typeface="Arial"/>
              <a:buChar char="•"/>
            </a:pPr>
            <a:r>
              <a:rPr lang="en-US" sz="1600" dirty="0"/>
              <a:t>High swap space usage</a:t>
            </a:r>
          </a:p>
          <a:p>
            <a:pPr marL="285750" indent="-285750">
              <a:spcAft>
                <a:spcPts val="300"/>
              </a:spcAft>
              <a:buFont typeface="Arial"/>
              <a:buChar char="•"/>
            </a:pPr>
            <a:r>
              <a:rPr lang="en-US" sz="1600" dirty="0"/>
              <a:t>Network errors</a:t>
            </a:r>
          </a:p>
          <a:p>
            <a:pPr marL="285750" indent="-285750">
              <a:spcAft>
                <a:spcPts val="300"/>
              </a:spcAft>
              <a:buFont typeface="Arial"/>
              <a:buChar char="•"/>
            </a:pPr>
            <a:r>
              <a:rPr lang="en-US" sz="1600" dirty="0"/>
              <a:t>Problem with a remote mount point</a:t>
            </a:r>
          </a:p>
          <a:p>
            <a:pPr marL="285750" indent="-285750">
              <a:spcAft>
                <a:spcPts val="300"/>
              </a:spcAft>
              <a:buFont typeface="Arial"/>
              <a:buChar char="•"/>
            </a:pPr>
            <a:r>
              <a:rPr lang="en-US" sz="1600" dirty="0"/>
              <a:t>Remote mount point free disk space low</a:t>
            </a:r>
          </a:p>
          <a:p>
            <a:pPr marL="285750" indent="-285750">
              <a:spcAft>
                <a:spcPts val="300"/>
              </a:spcAft>
              <a:buFont typeface="Arial"/>
              <a:buChar char="•"/>
            </a:pPr>
            <a:r>
              <a:rPr lang="en-US" sz="1600" dirty="0"/>
              <a:t>All data source collectors that have not received communication from a data source for at least 10 minutes</a:t>
            </a:r>
          </a:p>
          <a:p>
            <a:pPr marL="285750" indent="-285750">
              <a:spcAft>
                <a:spcPts val="300"/>
              </a:spcAft>
              <a:buFont typeface="Arial"/>
              <a:buChar char="•"/>
            </a:pPr>
            <a:r>
              <a:rPr lang="en-US" sz="1600" dirty="0"/>
              <a:t>Data source collector not running</a:t>
            </a:r>
          </a:p>
          <a:p>
            <a:pPr marL="285750" indent="-285750">
              <a:spcAft>
                <a:spcPts val="300"/>
              </a:spcAft>
              <a:buFont typeface="Arial"/>
              <a:buChar char="•"/>
            </a:pPr>
            <a:r>
              <a:rPr lang="en-US" sz="1600" dirty="0"/>
              <a:t>Health Monitor unable to get a valid status from a subsystem </a:t>
            </a:r>
          </a:p>
        </p:txBody>
      </p:sp>
      <p:pic>
        <p:nvPicPr>
          <p:cNvPr id="12" name="Picture 11"/>
          <p:cNvPicPr>
            <a:picLocks noChangeAspect="1"/>
          </p:cNvPicPr>
          <p:nvPr/>
        </p:nvPicPr>
        <p:blipFill>
          <a:blip r:embed="rId4"/>
          <a:stretch>
            <a:fillRect/>
          </a:stretch>
        </p:blipFill>
        <p:spPr>
          <a:xfrm>
            <a:off x="5600700" y="1801222"/>
            <a:ext cx="190500" cy="177800"/>
          </a:xfrm>
          <a:prstGeom prst="rect">
            <a:avLst/>
          </a:prstGeom>
        </p:spPr>
      </p:pic>
      <p:sp>
        <p:nvSpPr>
          <p:cNvPr id="13" name="TextBox 12"/>
          <p:cNvSpPr txBox="1"/>
          <p:nvPr/>
        </p:nvSpPr>
        <p:spPr>
          <a:xfrm>
            <a:off x="228600" y="5867400"/>
            <a:ext cx="8763000" cy="923330"/>
          </a:xfrm>
          <a:prstGeom prst="rect">
            <a:avLst/>
          </a:prstGeom>
          <a:noFill/>
        </p:spPr>
        <p:txBody>
          <a:bodyPr wrap="square" rtlCol="0">
            <a:spAutoFit/>
          </a:bodyPr>
          <a:lstStyle/>
          <a:p>
            <a:r>
              <a:rPr lang="en-US" b="1" dirty="0"/>
              <a:t>Informational </a:t>
            </a:r>
            <a:r>
              <a:rPr lang="en-US" b="1" dirty="0" smtClean="0"/>
              <a:t>– (</a:t>
            </a:r>
            <a:r>
              <a:rPr lang="en-US" b="1" dirty="0"/>
              <a:t> </a:t>
            </a:r>
            <a:r>
              <a:rPr lang="en-US" b="1" dirty="0" smtClean="0"/>
              <a:t>  )</a:t>
            </a:r>
            <a:endParaRPr lang="en-US" dirty="0"/>
          </a:p>
          <a:p>
            <a:r>
              <a:rPr lang="en-US" sz="1600" dirty="0"/>
              <a:t>A flag appears whenever a subsystem recovers from a Warning or Critical status.</a:t>
            </a:r>
          </a:p>
          <a:p>
            <a:endParaRPr lang="en-US" dirty="0"/>
          </a:p>
        </p:txBody>
      </p:sp>
      <p:pic>
        <p:nvPicPr>
          <p:cNvPr id="14" name="Picture 13"/>
          <p:cNvPicPr>
            <a:picLocks noChangeAspect="1"/>
          </p:cNvPicPr>
          <p:nvPr/>
        </p:nvPicPr>
        <p:blipFill>
          <a:blip r:embed="rId5"/>
          <a:stretch>
            <a:fillRect/>
          </a:stretch>
        </p:blipFill>
        <p:spPr>
          <a:xfrm>
            <a:off x="2070100" y="6007100"/>
            <a:ext cx="203200" cy="165100"/>
          </a:xfrm>
          <a:prstGeom prst="rect">
            <a:avLst/>
          </a:prstGeom>
        </p:spPr>
      </p:pic>
    </p:spTree>
    <p:extLst>
      <p:ext uri="{BB962C8B-B14F-4D97-AF65-F5344CB8AC3E}">
        <p14:creationId xmlns:p14="http://schemas.microsoft.com/office/powerpoint/2010/main" val="2258542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1991413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McAfee Health Status Flags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685800"/>
            <a:ext cx="8991600" cy="5786200"/>
          </a:xfrm>
          <a:prstGeom prst="rect">
            <a:avLst/>
          </a:prstGeom>
          <a:noFill/>
        </p:spPr>
        <p:txBody>
          <a:bodyPr wrap="square" rtlCol="0">
            <a:spAutoFit/>
          </a:bodyPr>
          <a:lstStyle/>
          <a:p>
            <a:pPr>
              <a:spcAft>
                <a:spcPts val="1200"/>
              </a:spcAft>
            </a:pPr>
            <a:r>
              <a:rPr lang="en-US" dirty="0"/>
              <a:t>The Device Status Alerts screen allows you to view an overall summary of the status alert(s) for the devices that are associated with the system or the group that is selected on the System Navigation Tree. </a:t>
            </a: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r>
              <a:rPr lang="en-US" dirty="0" smtClean="0"/>
              <a:t>The </a:t>
            </a:r>
            <a:r>
              <a:rPr lang="en-US" dirty="0"/>
              <a:t>status indicates the overall health of your devices. Note that you can only get to this screen by clicking on a status flag </a:t>
            </a:r>
            <a:r>
              <a:rPr lang="en-US" dirty="0" smtClean="0"/>
              <a:t>(   ,   ,   , ) </a:t>
            </a:r>
            <a:r>
              <a:rPr lang="en-US" dirty="0"/>
              <a:t>next to a System or Group node in the System Navigation Tree.</a:t>
            </a:r>
          </a:p>
        </p:txBody>
      </p:sp>
      <p:pic>
        <p:nvPicPr>
          <p:cNvPr id="3" name="Picture 2"/>
          <p:cNvPicPr>
            <a:picLocks noChangeAspect="1"/>
          </p:cNvPicPr>
          <p:nvPr/>
        </p:nvPicPr>
        <p:blipFill>
          <a:blip r:embed="rId3"/>
          <a:stretch>
            <a:fillRect/>
          </a:stretch>
        </p:blipFill>
        <p:spPr>
          <a:xfrm>
            <a:off x="4191000" y="5867400"/>
            <a:ext cx="190500" cy="165100"/>
          </a:xfrm>
          <a:prstGeom prst="rect">
            <a:avLst/>
          </a:prstGeom>
        </p:spPr>
      </p:pic>
      <p:pic>
        <p:nvPicPr>
          <p:cNvPr id="5" name="Picture 4"/>
          <p:cNvPicPr>
            <a:picLocks noChangeAspect="1"/>
          </p:cNvPicPr>
          <p:nvPr/>
        </p:nvPicPr>
        <p:blipFill>
          <a:blip r:embed="rId4"/>
          <a:stretch>
            <a:fillRect/>
          </a:stretch>
        </p:blipFill>
        <p:spPr>
          <a:xfrm>
            <a:off x="4419600" y="5867400"/>
            <a:ext cx="190500" cy="177800"/>
          </a:xfrm>
          <a:prstGeom prst="rect">
            <a:avLst/>
          </a:prstGeom>
        </p:spPr>
      </p:pic>
      <p:pic>
        <p:nvPicPr>
          <p:cNvPr id="7" name="Picture 6"/>
          <p:cNvPicPr>
            <a:picLocks noChangeAspect="1"/>
          </p:cNvPicPr>
          <p:nvPr/>
        </p:nvPicPr>
        <p:blipFill>
          <a:blip r:embed="rId5"/>
          <a:stretch>
            <a:fillRect/>
          </a:stretch>
        </p:blipFill>
        <p:spPr>
          <a:xfrm>
            <a:off x="4673600" y="5867400"/>
            <a:ext cx="203200" cy="165100"/>
          </a:xfrm>
          <a:prstGeom prst="rect">
            <a:avLst/>
          </a:prstGeom>
        </p:spPr>
      </p:pic>
      <p:pic>
        <p:nvPicPr>
          <p:cNvPr id="10" name="Picture 9" descr="devicestatu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8528" y="1714500"/>
            <a:ext cx="5606944" cy="3733800"/>
          </a:xfrm>
          <a:prstGeom prst="rect">
            <a:avLst/>
          </a:prstGeom>
          <a:ln>
            <a:solidFill>
              <a:srgbClr val="000000"/>
            </a:solidFill>
          </a:ln>
        </p:spPr>
      </p:pic>
    </p:spTree>
    <p:extLst>
      <p:ext uri="{BB962C8B-B14F-4D97-AF65-F5344CB8AC3E}">
        <p14:creationId xmlns:p14="http://schemas.microsoft.com/office/powerpoint/2010/main" val="2181215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McAfee Health Status Flags</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685800"/>
            <a:ext cx="8991600" cy="5632312"/>
          </a:xfrm>
          <a:prstGeom prst="rect">
            <a:avLst/>
          </a:prstGeom>
          <a:noFill/>
        </p:spPr>
        <p:txBody>
          <a:bodyPr wrap="square" rtlCol="0">
            <a:spAutoFit/>
          </a:bodyPr>
          <a:lstStyle/>
          <a:p>
            <a:pPr>
              <a:spcAft>
                <a:spcPts val="1200"/>
              </a:spcAft>
            </a:pPr>
            <a:r>
              <a:rPr lang="en-US" dirty="0"/>
              <a:t>The Device Status window will display informative text and buttons that will launch you into areas that should be accessed in order to further understand the problem or resolve the issue. Note that you can only get to this screen by clicking on a status flag </a:t>
            </a:r>
            <a:r>
              <a:rPr lang="en-US" dirty="0" smtClean="0"/>
              <a:t>(            ) </a:t>
            </a:r>
            <a:r>
              <a:rPr lang="en-US" dirty="0"/>
              <a:t>next to a device node on the System Navigation Tree.</a:t>
            </a:r>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endParaRPr lang="en-US" dirty="0" smtClean="0"/>
          </a:p>
          <a:p>
            <a:pPr>
              <a:spcAft>
                <a:spcPts val="1200"/>
              </a:spcAft>
            </a:pPr>
            <a:endParaRPr lang="en-US" dirty="0"/>
          </a:p>
          <a:p>
            <a:pPr>
              <a:spcAft>
                <a:spcPts val="1200"/>
              </a:spcAft>
            </a:pPr>
            <a:r>
              <a:rPr lang="en-US" dirty="0" smtClean="0"/>
              <a:t>When </a:t>
            </a:r>
            <a:r>
              <a:rPr lang="en-US" dirty="0"/>
              <a:t>you click on the Log button, the System Log (for Local ESM) or Device Log screen will open showing a summary of all actions that have taken place on the system (for Local ESM) or device(s). </a:t>
            </a:r>
          </a:p>
        </p:txBody>
      </p:sp>
      <p:grpSp>
        <p:nvGrpSpPr>
          <p:cNvPr id="9" name="Group 8"/>
          <p:cNvGrpSpPr/>
          <p:nvPr/>
        </p:nvGrpSpPr>
        <p:grpSpPr>
          <a:xfrm>
            <a:off x="266700" y="1625600"/>
            <a:ext cx="685800" cy="177800"/>
            <a:chOff x="4191000" y="5867400"/>
            <a:chExt cx="685800" cy="177800"/>
          </a:xfrm>
        </p:grpSpPr>
        <p:pic>
          <p:nvPicPr>
            <p:cNvPr id="3" name="Picture 2"/>
            <p:cNvPicPr>
              <a:picLocks noChangeAspect="1"/>
            </p:cNvPicPr>
            <p:nvPr/>
          </p:nvPicPr>
          <p:blipFill>
            <a:blip r:embed="rId3"/>
            <a:stretch>
              <a:fillRect/>
            </a:stretch>
          </p:blipFill>
          <p:spPr>
            <a:xfrm>
              <a:off x="4191000" y="5867400"/>
              <a:ext cx="190500" cy="165100"/>
            </a:xfrm>
            <a:prstGeom prst="rect">
              <a:avLst/>
            </a:prstGeom>
          </p:spPr>
        </p:pic>
        <p:pic>
          <p:nvPicPr>
            <p:cNvPr id="5" name="Picture 4"/>
            <p:cNvPicPr>
              <a:picLocks noChangeAspect="1"/>
            </p:cNvPicPr>
            <p:nvPr/>
          </p:nvPicPr>
          <p:blipFill>
            <a:blip r:embed="rId4"/>
            <a:stretch>
              <a:fillRect/>
            </a:stretch>
          </p:blipFill>
          <p:spPr>
            <a:xfrm>
              <a:off x="4419600" y="5867400"/>
              <a:ext cx="190500" cy="177800"/>
            </a:xfrm>
            <a:prstGeom prst="rect">
              <a:avLst/>
            </a:prstGeom>
          </p:spPr>
        </p:pic>
        <p:pic>
          <p:nvPicPr>
            <p:cNvPr id="7" name="Picture 6"/>
            <p:cNvPicPr>
              <a:picLocks noChangeAspect="1"/>
            </p:cNvPicPr>
            <p:nvPr/>
          </p:nvPicPr>
          <p:blipFill>
            <a:blip r:embed="rId5"/>
            <a:stretch>
              <a:fillRect/>
            </a:stretch>
          </p:blipFill>
          <p:spPr>
            <a:xfrm>
              <a:off x="4673600" y="5867400"/>
              <a:ext cx="203200" cy="165100"/>
            </a:xfrm>
            <a:prstGeom prst="rect">
              <a:avLst/>
            </a:prstGeom>
          </p:spPr>
        </p:pic>
      </p:grpSp>
      <p:pic>
        <p:nvPicPr>
          <p:cNvPr id="11" name="Picture 10" descr="devicestatusalert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8500" y="2336800"/>
            <a:ext cx="5207000" cy="2387600"/>
          </a:xfrm>
          <a:prstGeom prst="rect">
            <a:avLst/>
          </a:prstGeom>
          <a:ln>
            <a:solidFill>
              <a:srgbClr val="000000"/>
            </a:solidFill>
          </a:ln>
        </p:spPr>
      </p:pic>
    </p:spTree>
    <p:extLst>
      <p:ext uri="{BB962C8B-B14F-4D97-AF65-F5344CB8AC3E}">
        <p14:creationId xmlns:p14="http://schemas.microsoft.com/office/powerpoint/2010/main" val="456993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5601534"/>
          </a:xfrm>
          <a:prstGeom prst="rect">
            <a:avLst/>
          </a:prstGeom>
          <a:noFill/>
        </p:spPr>
        <p:txBody>
          <a:bodyPr wrap="square" rtlCol="0">
            <a:spAutoFit/>
          </a:bodyPr>
          <a:lstStyle/>
          <a:p>
            <a:pPr>
              <a:spcAft>
                <a:spcPts val="600"/>
              </a:spcAft>
            </a:pPr>
            <a:r>
              <a:rPr lang="en-US" sz="2000" b="1" dirty="0" smtClean="0">
                <a:solidFill>
                  <a:srgbClr val="A50026"/>
                </a:solidFill>
              </a:rPr>
              <a:t>How to initialize a callhome</a:t>
            </a:r>
          </a:p>
          <a:p>
            <a:pPr>
              <a:spcAft>
                <a:spcPts val="600"/>
              </a:spcAft>
            </a:pPr>
            <a:r>
              <a:rPr lang="en-US" sz="2000" dirty="0" smtClean="0">
                <a:solidFill>
                  <a:srgbClr val="5E6A71"/>
                </a:solidFill>
              </a:rPr>
              <a:t>When contacting </a:t>
            </a:r>
            <a:r>
              <a:rPr lang="en-US" sz="2000" dirty="0" smtClean="0">
                <a:solidFill>
                  <a:srgbClr val="5E6A71"/>
                </a:solidFill>
              </a:rPr>
              <a:t>support, </a:t>
            </a:r>
            <a:r>
              <a:rPr lang="en-US" sz="2000" dirty="0">
                <a:solidFill>
                  <a:srgbClr val="5E6A71"/>
                </a:solidFill>
              </a:rPr>
              <a:t>i</a:t>
            </a:r>
            <a:r>
              <a:rPr lang="en-US" sz="2000" dirty="0" smtClean="0">
                <a:solidFill>
                  <a:srgbClr val="5E6A71"/>
                </a:solidFill>
              </a:rPr>
              <a:t>t </a:t>
            </a:r>
            <a:r>
              <a:rPr lang="en-US" sz="2000" dirty="0" smtClean="0">
                <a:solidFill>
                  <a:srgbClr val="5E6A71"/>
                </a:solidFill>
              </a:rPr>
              <a:t>is not uncommon for them to request a callhome session to aid with troubleshooting a particular problem.  To establish this call from home session perform the following:</a:t>
            </a:r>
          </a:p>
          <a:p>
            <a:pPr>
              <a:spcAft>
                <a:spcPts val="600"/>
              </a:spcAft>
            </a:pPr>
            <a:r>
              <a:rPr lang="en-US" b="1" dirty="0" smtClean="0"/>
              <a:t>Use the following steps to initialize the callhome through the GUI:</a:t>
            </a:r>
          </a:p>
          <a:p>
            <a:pPr marL="800100" lvl="1" indent="-342900">
              <a:spcAft>
                <a:spcPts val="600"/>
              </a:spcAft>
              <a:buFont typeface="+mj-lt"/>
              <a:buAutoNum type="arabicPeriod"/>
            </a:pPr>
            <a:r>
              <a:rPr lang="en-US" dirty="0" smtClean="0"/>
              <a:t>Log </a:t>
            </a:r>
            <a:r>
              <a:rPr lang="en-US" dirty="0"/>
              <a:t>in to the ESM as NGCP </a:t>
            </a:r>
            <a:r>
              <a:rPr lang="en-US" dirty="0" smtClean="0"/>
              <a:t>user.</a:t>
            </a:r>
          </a:p>
          <a:p>
            <a:pPr marL="800100" lvl="1" indent="-342900">
              <a:spcAft>
                <a:spcPts val="600"/>
              </a:spcAft>
              <a:buFont typeface="+mj-lt"/>
              <a:buAutoNum type="arabicPeriod"/>
            </a:pPr>
            <a:r>
              <a:rPr lang="en-US" dirty="0" smtClean="0"/>
              <a:t>Select </a:t>
            </a:r>
            <a:r>
              <a:rPr lang="en-US" b="1" dirty="0"/>
              <a:t>System </a:t>
            </a:r>
            <a:r>
              <a:rPr lang="en-US" b="1" dirty="0" smtClean="0"/>
              <a:t>Properties</a:t>
            </a:r>
            <a:r>
              <a:rPr lang="en-US" dirty="0" smtClean="0"/>
              <a:t>.</a:t>
            </a:r>
          </a:p>
          <a:p>
            <a:pPr marL="800100" lvl="1" indent="-342900">
              <a:spcAft>
                <a:spcPts val="600"/>
              </a:spcAft>
              <a:buFont typeface="+mj-lt"/>
              <a:buAutoNum type="arabicPeriod"/>
            </a:pPr>
            <a:r>
              <a:rPr lang="en-US" dirty="0" smtClean="0"/>
              <a:t>Select </a:t>
            </a:r>
            <a:r>
              <a:rPr lang="en-US" b="1" dirty="0"/>
              <a:t>ESM </a:t>
            </a:r>
            <a:r>
              <a:rPr lang="en-US" b="1" dirty="0" smtClean="0"/>
              <a:t>Management</a:t>
            </a:r>
            <a:r>
              <a:rPr lang="en-US" dirty="0" smtClean="0"/>
              <a:t>.</a:t>
            </a:r>
          </a:p>
          <a:p>
            <a:pPr marL="800100" lvl="1" indent="-342900">
              <a:spcAft>
                <a:spcPts val="600"/>
              </a:spcAft>
              <a:buFont typeface="+mj-lt"/>
              <a:buAutoNum type="arabicPeriod"/>
            </a:pPr>
            <a:r>
              <a:rPr lang="en-US" dirty="0" smtClean="0"/>
              <a:t>Click </a:t>
            </a:r>
            <a:r>
              <a:rPr lang="en-US" b="1" dirty="0" smtClean="0"/>
              <a:t>Connect</a:t>
            </a:r>
            <a:r>
              <a:rPr lang="en-US" dirty="0" smtClean="0"/>
              <a:t>.</a:t>
            </a:r>
          </a:p>
          <a:p>
            <a:pPr marL="800100" lvl="1" indent="-342900">
              <a:spcAft>
                <a:spcPts val="600"/>
              </a:spcAft>
              <a:buFont typeface="+mj-lt"/>
              <a:buAutoNum type="arabicPeriod"/>
            </a:pPr>
            <a:r>
              <a:rPr lang="en-US" dirty="0" smtClean="0"/>
              <a:t>Inform </a:t>
            </a:r>
            <a:r>
              <a:rPr lang="en-US" dirty="0"/>
              <a:t>Technical Support of the connection and the IP address given.</a:t>
            </a:r>
          </a:p>
          <a:p>
            <a:pPr>
              <a:spcAft>
                <a:spcPts val="600"/>
              </a:spcAft>
            </a:pPr>
            <a:r>
              <a:rPr lang="en-US" b="1" dirty="0"/>
              <a:t>Initialize from </a:t>
            </a:r>
            <a:r>
              <a:rPr lang="en-US" b="1" dirty="0" smtClean="0"/>
              <a:t>SSH </a:t>
            </a:r>
            <a:r>
              <a:rPr lang="en-US" b="1" dirty="0"/>
              <a:t>session</a:t>
            </a:r>
            <a:endParaRPr lang="en-US" dirty="0"/>
          </a:p>
          <a:p>
            <a:pPr marL="800100" lvl="1" indent="-342900">
              <a:spcAft>
                <a:spcPts val="600"/>
              </a:spcAft>
              <a:buFont typeface="+mj-lt"/>
              <a:buAutoNum type="arabicPeriod"/>
            </a:pPr>
            <a:r>
              <a:rPr lang="en-US" dirty="0"/>
              <a:t>Log in as root and type the following case-sensitive command, and then press </a:t>
            </a:r>
            <a:r>
              <a:rPr lang="en-US" dirty="0" smtClean="0"/>
              <a:t>ENTER:</a:t>
            </a:r>
            <a:r>
              <a:rPr lang="en-US" dirty="0"/>
              <a:t> </a:t>
            </a:r>
            <a:r>
              <a:rPr lang="en-US" dirty="0" smtClean="0"/>
              <a:t> </a:t>
            </a:r>
            <a:r>
              <a:rPr lang="en-US" b="1" dirty="0" smtClean="0"/>
              <a:t>callhome</a:t>
            </a:r>
          </a:p>
          <a:p>
            <a:pPr marL="800100" lvl="1" indent="-342900">
              <a:spcAft>
                <a:spcPts val="600"/>
              </a:spcAft>
              <a:buFont typeface="+mj-lt"/>
              <a:buAutoNum type="arabicPeriod"/>
            </a:pPr>
            <a:r>
              <a:rPr lang="en-US" dirty="0" smtClean="0"/>
              <a:t>Type </a:t>
            </a:r>
            <a:r>
              <a:rPr lang="en-US" b="1" dirty="0"/>
              <a:t>ifconfig</a:t>
            </a:r>
            <a:r>
              <a:rPr lang="en-US" b="1" dirty="0"/>
              <a:t> </a:t>
            </a:r>
            <a:r>
              <a:rPr lang="en-US" dirty="0"/>
              <a:t>and get the </a:t>
            </a:r>
            <a:r>
              <a:rPr lang="en-US" b="1" dirty="0"/>
              <a:t>tun0 </a:t>
            </a:r>
            <a:r>
              <a:rPr lang="en-US" dirty="0"/>
              <a:t>address for Technical </a:t>
            </a:r>
            <a:r>
              <a:rPr lang="en-US" dirty="0" smtClean="0"/>
              <a:t>Support.</a:t>
            </a:r>
          </a:p>
          <a:p>
            <a:pPr marL="800100" lvl="1" indent="-342900">
              <a:spcAft>
                <a:spcPts val="600"/>
              </a:spcAft>
              <a:buFont typeface="+mj-lt"/>
              <a:buAutoNum type="arabicPeriod"/>
            </a:pPr>
            <a:r>
              <a:rPr lang="en-US" dirty="0" smtClean="0"/>
              <a:t>Inform </a:t>
            </a:r>
            <a:r>
              <a:rPr lang="en-US" dirty="0"/>
              <a:t>Technical Support of the </a:t>
            </a:r>
            <a:r>
              <a:rPr lang="en-US" b="1" dirty="0"/>
              <a:t>connection </a:t>
            </a:r>
            <a:r>
              <a:rPr lang="en-US" dirty="0"/>
              <a:t>and the</a:t>
            </a:r>
            <a:r>
              <a:rPr lang="en-US" b="1" dirty="0"/>
              <a:t> IP address </a:t>
            </a:r>
            <a:r>
              <a:rPr lang="en-US" dirty="0"/>
              <a:t>given.</a:t>
            </a:r>
          </a:p>
          <a:p>
            <a:pPr marL="800100" lvl="1" indent="-342900">
              <a:spcAft>
                <a:spcPts val="600"/>
              </a:spcAft>
              <a:buFont typeface="Arial"/>
              <a:buChar char="•"/>
            </a:pPr>
            <a:endParaRPr lang="en-US" sz="2000" dirty="0" smtClean="0">
              <a:solidFill>
                <a:srgbClr val="5E6A71"/>
              </a:solidFill>
            </a:endParaRPr>
          </a:p>
        </p:txBody>
      </p:sp>
    </p:spTree>
    <p:extLst>
      <p:ext uri="{BB962C8B-B14F-4D97-AF65-F5344CB8AC3E}">
        <p14:creationId xmlns:p14="http://schemas.microsoft.com/office/powerpoint/2010/main" val="332092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smtClean="0"/>
              <a:t>Module Topics</a:t>
            </a:r>
          </a:p>
        </p:txBody>
      </p:sp>
      <p:sp>
        <p:nvSpPr>
          <p:cNvPr id="31746"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1" eaLnBrk="1" hangingPunct="1">
              <a:buFont typeface="Arial" charset="0"/>
              <a:buChar char="•"/>
            </a:pPr>
            <a:r>
              <a:rPr lang="en-US" sz="2800" dirty="0" smtClean="0">
                <a:latin typeface="Arial" charset="0"/>
                <a:cs typeface="Arial" charset="0"/>
              </a:rPr>
              <a:t>McAfee Technical Support</a:t>
            </a:r>
          </a:p>
          <a:p>
            <a:pPr lvl="1" eaLnBrk="1" hangingPunct="1">
              <a:buFont typeface="Arial" charset="0"/>
              <a:buChar char="•"/>
            </a:pPr>
            <a:r>
              <a:rPr lang="en-US" sz="2800" dirty="0" smtClean="0">
                <a:latin typeface="Arial" charset="0"/>
                <a:cs typeface="Arial" charset="0"/>
              </a:rPr>
              <a:t>Login Troubleshooting</a:t>
            </a:r>
          </a:p>
          <a:p>
            <a:pPr lvl="1" eaLnBrk="1" hangingPunct="1">
              <a:buFont typeface="Arial" charset="0"/>
              <a:buChar char="•"/>
            </a:pPr>
            <a:r>
              <a:rPr lang="en-US" sz="2800" dirty="0" smtClean="0">
                <a:latin typeface="Arial" charset="0"/>
                <a:cs typeface="Arial" charset="0"/>
              </a:rPr>
              <a:t>Operating System and Browser Specific Troubleshooting</a:t>
            </a:r>
          </a:p>
          <a:p>
            <a:pPr lvl="1" eaLnBrk="1" hangingPunct="1">
              <a:buFont typeface="Arial" charset="0"/>
              <a:buChar char="•"/>
            </a:pPr>
            <a:r>
              <a:rPr lang="en-US" sz="2800" dirty="0" smtClean="0">
                <a:latin typeface="Arial" charset="0"/>
                <a:cs typeface="Arial" charset="0"/>
              </a:rPr>
              <a:t>Hardware Issues</a:t>
            </a:r>
          </a:p>
          <a:p>
            <a:pPr lvl="1">
              <a:buFont typeface="Arial" charset="0"/>
              <a:buChar char="•"/>
            </a:pPr>
            <a:r>
              <a:rPr lang="en-US" sz="2800" dirty="0" smtClean="0">
                <a:latin typeface="Arial" charset="0"/>
                <a:cs typeface="Arial" charset="0"/>
              </a:rPr>
              <a:t>McAfee Health Status Flags</a:t>
            </a:r>
            <a:endParaRPr lang="en-US" sz="2800" dirty="0">
              <a:latin typeface="Arial" charset="0"/>
              <a:cs typeface="Arial" charset="0"/>
            </a:endParaRPr>
          </a:p>
          <a:p>
            <a:pPr lvl="1" eaLnBrk="1" hangingPunct="1">
              <a:buFont typeface="Arial" charset="0"/>
              <a:buChar char="•"/>
            </a:pPr>
            <a:r>
              <a:rPr lang="en-US" sz="2800" dirty="0" smtClean="0">
                <a:latin typeface="Arial" charset="0"/>
                <a:cs typeface="Arial" charset="0"/>
              </a:rPr>
              <a:t>ESM and ESMI Troubleshooting</a:t>
            </a:r>
          </a:p>
        </p:txBody>
      </p:sp>
      <p:sp>
        <p:nvSpPr>
          <p:cNvPr id="7" name="Footer Placeholder 6"/>
          <p:cNvSpPr>
            <a:spLocks noGrp="1"/>
          </p:cNvSpPr>
          <p:nvPr>
            <p:ph type="ftr" sz="quarter" idx="3"/>
          </p:nvPr>
        </p:nvSpPr>
        <p:spPr/>
        <p:txBody>
          <a:bodyPr/>
          <a:lstStyle/>
          <a:p>
            <a:pPr algn="r"/>
            <a:r>
              <a:rPr lang="en-US" dirty="0" smtClean="0"/>
              <a:t>Troubleshooting and System Management</a:t>
            </a:r>
            <a:endParaRPr lang="en-US" dirty="0"/>
          </a:p>
        </p:txBody>
      </p:sp>
      <p:pic>
        <p:nvPicPr>
          <p:cNvPr id="31747" name="Picture 3"/>
          <p:cNvPicPr>
            <a:picLocks noChangeAspect="1" noChangeArrowheads="1"/>
          </p:cNvPicPr>
          <p:nvPr/>
        </p:nvPicPr>
        <p:blipFill>
          <a:blip r:embed="rId3" cstate="print"/>
          <a:srcRect/>
          <a:stretch>
            <a:fillRect/>
          </a:stretch>
        </p:blipFill>
        <p:spPr bwMode="auto">
          <a:xfrm>
            <a:off x="6504704" y="3733800"/>
            <a:ext cx="2029696" cy="27164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140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2954655"/>
          </a:xfrm>
          <a:prstGeom prst="rect">
            <a:avLst/>
          </a:prstGeom>
          <a:noFill/>
        </p:spPr>
        <p:txBody>
          <a:bodyPr wrap="square" rtlCol="0">
            <a:spAutoFit/>
          </a:bodyPr>
          <a:lstStyle/>
          <a:p>
            <a:pPr>
              <a:spcAft>
                <a:spcPts val="600"/>
              </a:spcAft>
            </a:pPr>
            <a:r>
              <a:rPr lang="en-US" b="1" dirty="0" smtClean="0">
                <a:solidFill>
                  <a:srgbClr val="A50026"/>
                </a:solidFill>
              </a:rPr>
              <a:t>How to access the terminal via the GUI</a:t>
            </a:r>
          </a:p>
          <a:p>
            <a:pPr>
              <a:spcAft>
                <a:spcPts val="600"/>
              </a:spcAft>
            </a:pPr>
            <a:r>
              <a:rPr lang="en-US" dirty="0">
                <a:solidFill>
                  <a:srgbClr val="5E6A71"/>
                </a:solidFill>
              </a:rPr>
              <a:t>The Terminal button is used to enter Linux commands on the ESM. The terminal is for advanced users only and should only be used under the direction of McAfee Support personnel for emergency situations.</a:t>
            </a:r>
          </a:p>
          <a:p>
            <a:r>
              <a:rPr lang="en-US" sz="1600" dirty="0"/>
              <a:t>To access the ESM </a:t>
            </a:r>
            <a:r>
              <a:rPr lang="en-US" sz="1600" dirty="0" smtClean="0"/>
              <a:t>Management and terminal: </a:t>
            </a:r>
            <a:endParaRPr lang="en-US" sz="1600" dirty="0"/>
          </a:p>
          <a:p>
            <a:pPr marL="800100" lvl="1" indent="-342900">
              <a:buFont typeface="+mj-lt"/>
              <a:buAutoNum type="arabicPeriod"/>
            </a:pPr>
            <a:r>
              <a:rPr lang="en-US" sz="1600" dirty="0" smtClean="0"/>
              <a:t>Click </a:t>
            </a:r>
            <a:r>
              <a:rPr lang="en-US" sz="1600" dirty="0"/>
              <a:t>on the System node on the System Navigation Tree. </a:t>
            </a:r>
            <a:endParaRPr lang="en-US" sz="1600" dirty="0" smtClean="0"/>
          </a:p>
          <a:p>
            <a:pPr marL="800100" lvl="1" indent="-342900">
              <a:buFont typeface="+mj-lt"/>
              <a:buAutoNum type="arabicPeriod"/>
            </a:pPr>
            <a:r>
              <a:rPr lang="en-US" sz="1600" dirty="0" smtClean="0"/>
              <a:t>Click </a:t>
            </a:r>
            <a:r>
              <a:rPr lang="en-US" sz="1600" dirty="0"/>
              <a:t>on Properties in the Actions Pane. The System Properties screen will </a:t>
            </a:r>
            <a:r>
              <a:rPr lang="en-US" sz="1600" dirty="0" smtClean="0"/>
              <a:t>open.</a:t>
            </a:r>
          </a:p>
          <a:p>
            <a:pPr marL="800100" lvl="1" indent="-342900">
              <a:buFont typeface="+mj-lt"/>
              <a:buAutoNum type="arabicPeriod"/>
            </a:pPr>
            <a:r>
              <a:rPr lang="en-US" sz="1600" dirty="0" smtClean="0"/>
              <a:t>Select </a:t>
            </a:r>
            <a:r>
              <a:rPr lang="en-US" sz="1600" dirty="0"/>
              <a:t>ESM Management on the System Properties menu. The ESM Management screen will </a:t>
            </a:r>
            <a:r>
              <a:rPr lang="en-US" sz="1600" dirty="0" smtClean="0"/>
              <a:t>open and the terminal button will be available.</a:t>
            </a:r>
            <a:endParaRPr lang="en-US" sz="1600" dirty="0"/>
          </a:p>
          <a:p>
            <a:pPr marL="800100" lvl="1" indent="-342900">
              <a:spcAft>
                <a:spcPts val="600"/>
              </a:spcAft>
              <a:buFont typeface="Arial"/>
              <a:buChar char="•"/>
            </a:pPr>
            <a:endParaRPr lang="en-US" sz="2000" dirty="0" smtClean="0">
              <a:solidFill>
                <a:srgbClr val="5E6A71"/>
              </a:solidFill>
            </a:endParaRPr>
          </a:p>
        </p:txBody>
      </p:sp>
      <p:pic>
        <p:nvPicPr>
          <p:cNvPr id="3" name="Picture 2" descr="terminal view.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429000"/>
            <a:ext cx="5943600" cy="2995057"/>
          </a:xfrm>
          <a:prstGeom prst="rect">
            <a:avLst/>
          </a:prstGeom>
          <a:ln>
            <a:solidFill>
              <a:srgbClr val="000000"/>
            </a:solidFill>
          </a:ln>
        </p:spPr>
      </p:pic>
    </p:spTree>
    <p:extLst>
      <p:ext uri="{BB962C8B-B14F-4D97-AF65-F5344CB8AC3E}">
        <p14:creationId xmlns:p14="http://schemas.microsoft.com/office/powerpoint/2010/main" val="2485313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a:t>
            </a:r>
            <a:endParaRPr lang="en-US" dirty="0"/>
          </a:p>
        </p:txBody>
      </p:sp>
      <p:sp>
        <p:nvSpPr>
          <p:cNvPr id="3" name="Footer Placeholder 2"/>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2733094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5940089"/>
          </a:xfrm>
          <a:prstGeom prst="rect">
            <a:avLst/>
          </a:prstGeom>
          <a:noFill/>
        </p:spPr>
        <p:txBody>
          <a:bodyPr wrap="square" rtlCol="0">
            <a:spAutoFit/>
          </a:bodyPr>
          <a:lstStyle/>
          <a:p>
            <a:pPr>
              <a:spcAft>
                <a:spcPts val="1200"/>
              </a:spcAft>
            </a:pPr>
            <a:r>
              <a:rPr lang="en-US" sz="2000" b="1" dirty="0" smtClean="0">
                <a:solidFill>
                  <a:srgbClr val="A50026"/>
                </a:solidFill>
              </a:rPr>
              <a:t>How to export the ESMI login history</a:t>
            </a:r>
          </a:p>
          <a:p>
            <a:pPr>
              <a:spcAft>
                <a:spcPts val="1200"/>
              </a:spcAft>
            </a:pPr>
            <a:r>
              <a:rPr lang="en-US" sz="2000" dirty="0" smtClean="0">
                <a:solidFill>
                  <a:srgbClr val="5E6A71"/>
                </a:solidFill>
              </a:rPr>
              <a:t>It is not uncommon to have a need to review who has logged into the ESMI desktop interface and to do so perform the following steps: </a:t>
            </a:r>
          </a:p>
          <a:p>
            <a:pPr marL="800100" lvl="1" indent="-342900">
              <a:spcAft>
                <a:spcPts val="1200"/>
              </a:spcAft>
              <a:buFont typeface="+mj-lt"/>
              <a:buAutoNum type="arabicPeriod"/>
            </a:pPr>
            <a:r>
              <a:rPr lang="en-US" dirty="0"/>
              <a:t>Log in to </a:t>
            </a:r>
            <a:r>
              <a:rPr lang="en-US" dirty="0" smtClean="0"/>
              <a:t>the ESMI desktop.</a:t>
            </a:r>
          </a:p>
          <a:p>
            <a:pPr marL="800100" lvl="1" indent="-342900">
              <a:spcAft>
                <a:spcPts val="1200"/>
              </a:spcAft>
              <a:buFont typeface="+mj-lt"/>
              <a:buAutoNum type="arabicPeriod"/>
            </a:pPr>
            <a:r>
              <a:rPr lang="en-US" dirty="0" smtClean="0"/>
              <a:t>Go </a:t>
            </a:r>
            <a:r>
              <a:rPr lang="en-US" dirty="0"/>
              <a:t>to </a:t>
            </a:r>
            <a:r>
              <a:rPr lang="en-US" b="1" dirty="0"/>
              <a:t>System </a:t>
            </a:r>
            <a:r>
              <a:rPr lang="en-US" b="1" dirty="0" smtClean="0"/>
              <a:t>Properties</a:t>
            </a:r>
            <a:r>
              <a:rPr lang="en-US" dirty="0" smtClean="0"/>
              <a:t>.</a:t>
            </a:r>
          </a:p>
          <a:p>
            <a:pPr marL="800100" lvl="1" indent="-342900">
              <a:spcAft>
                <a:spcPts val="1200"/>
              </a:spcAft>
              <a:buFont typeface="+mj-lt"/>
              <a:buAutoNum type="arabicPeriod"/>
            </a:pPr>
            <a:r>
              <a:rPr lang="en-US" dirty="0" smtClean="0"/>
              <a:t>Click </a:t>
            </a:r>
            <a:r>
              <a:rPr lang="en-US" b="1" dirty="0"/>
              <a:t>System </a:t>
            </a:r>
            <a:r>
              <a:rPr lang="en-US" b="1" dirty="0" smtClean="0"/>
              <a:t>Log</a:t>
            </a:r>
            <a:r>
              <a:rPr lang="en-US" dirty="0" smtClean="0"/>
              <a:t>.</a:t>
            </a:r>
          </a:p>
          <a:p>
            <a:pPr marL="800100" lvl="1" indent="-342900">
              <a:spcAft>
                <a:spcPts val="1200"/>
              </a:spcAft>
              <a:buFont typeface="+mj-lt"/>
              <a:buAutoNum type="arabicPeriod"/>
            </a:pPr>
            <a:r>
              <a:rPr lang="en-US" dirty="0" smtClean="0"/>
              <a:t>Select </a:t>
            </a:r>
            <a:r>
              <a:rPr lang="en-US" dirty="0"/>
              <a:t>the time frame you want to view in your </a:t>
            </a:r>
            <a:r>
              <a:rPr lang="en-US" dirty="0" smtClean="0"/>
              <a:t>export.</a:t>
            </a:r>
          </a:p>
          <a:p>
            <a:pPr marL="800100" lvl="1" indent="-342900">
              <a:spcAft>
                <a:spcPts val="1200"/>
              </a:spcAft>
              <a:buFont typeface="+mj-lt"/>
              <a:buAutoNum type="arabicPeriod"/>
            </a:pPr>
            <a:r>
              <a:rPr lang="en-US" dirty="0" smtClean="0"/>
              <a:t>Click </a:t>
            </a:r>
            <a:r>
              <a:rPr lang="en-US" b="1" dirty="0" smtClean="0"/>
              <a:t>View</a:t>
            </a:r>
            <a:r>
              <a:rPr lang="en-US" dirty="0" smtClean="0"/>
              <a:t>.</a:t>
            </a:r>
          </a:p>
          <a:p>
            <a:pPr marL="800100" lvl="1" indent="-342900">
              <a:spcAft>
                <a:spcPts val="1200"/>
              </a:spcAft>
              <a:buFont typeface="+mj-lt"/>
              <a:buAutoNum type="arabicPeriod"/>
            </a:pPr>
            <a:r>
              <a:rPr lang="en-US" dirty="0" smtClean="0"/>
              <a:t>When </a:t>
            </a:r>
            <a:r>
              <a:rPr lang="en-US" dirty="0"/>
              <a:t>the System log opens, click the funnel next to the word </a:t>
            </a:r>
            <a:r>
              <a:rPr lang="en-US" b="1" dirty="0" smtClean="0"/>
              <a:t>Category</a:t>
            </a:r>
            <a:r>
              <a:rPr lang="en-US" dirty="0" smtClean="0"/>
              <a:t>.</a:t>
            </a:r>
          </a:p>
          <a:p>
            <a:pPr marL="800100" lvl="1" indent="-342900">
              <a:spcAft>
                <a:spcPts val="1200"/>
              </a:spcAft>
              <a:buFont typeface="+mj-lt"/>
              <a:buAutoNum type="arabicPeriod"/>
            </a:pPr>
            <a:r>
              <a:rPr lang="en-US" dirty="0" smtClean="0"/>
              <a:t>Deselect </a:t>
            </a:r>
            <a:r>
              <a:rPr lang="en-US" dirty="0"/>
              <a:t>everything except </a:t>
            </a:r>
            <a:r>
              <a:rPr lang="en-US" b="1" dirty="0"/>
              <a:t>Authentication</a:t>
            </a:r>
            <a:r>
              <a:rPr lang="en-US" dirty="0"/>
              <a:t>,</a:t>
            </a:r>
            <a:r>
              <a:rPr lang="en-US" b="1" dirty="0"/>
              <a:t> </a:t>
            </a:r>
            <a:r>
              <a:rPr lang="en-US" dirty="0"/>
              <a:t>and click </a:t>
            </a:r>
            <a:r>
              <a:rPr lang="en-US" b="1" dirty="0" smtClean="0"/>
              <a:t>OK</a:t>
            </a:r>
            <a:r>
              <a:rPr lang="en-US" dirty="0" smtClean="0"/>
              <a:t>.</a:t>
            </a:r>
          </a:p>
          <a:p>
            <a:pPr marL="800100" lvl="1" indent="-342900">
              <a:spcAft>
                <a:spcPts val="1200"/>
              </a:spcAft>
              <a:buFont typeface="+mj-lt"/>
              <a:buAutoNum type="arabicPeriod"/>
            </a:pPr>
            <a:r>
              <a:rPr lang="en-US" dirty="0" smtClean="0"/>
              <a:t>Click </a:t>
            </a:r>
            <a:r>
              <a:rPr lang="en-US" b="1" dirty="0" smtClean="0"/>
              <a:t>Export</a:t>
            </a:r>
            <a:r>
              <a:rPr lang="en-US" dirty="0" smtClean="0"/>
              <a:t>.</a:t>
            </a:r>
          </a:p>
          <a:p>
            <a:pPr marL="800100" lvl="1" indent="-342900">
              <a:spcAft>
                <a:spcPts val="1200"/>
              </a:spcAft>
              <a:buFont typeface="+mj-lt"/>
              <a:buAutoNum type="arabicPeriod"/>
            </a:pPr>
            <a:r>
              <a:rPr lang="en-US" dirty="0" smtClean="0"/>
              <a:t>When </a:t>
            </a:r>
            <a:r>
              <a:rPr lang="en-US" dirty="0"/>
              <a:t>the new screen opens, click </a:t>
            </a:r>
            <a:r>
              <a:rPr lang="en-US" b="1" dirty="0" smtClean="0"/>
              <a:t>OK</a:t>
            </a:r>
            <a:r>
              <a:rPr lang="en-US" dirty="0" smtClean="0"/>
              <a:t>.</a:t>
            </a:r>
          </a:p>
          <a:p>
            <a:pPr marL="800100" lvl="1" indent="-342900">
              <a:spcAft>
                <a:spcPts val="1200"/>
              </a:spcAft>
              <a:buFont typeface="+mj-lt"/>
              <a:buAutoNum type="arabicPeriod"/>
            </a:pPr>
            <a:r>
              <a:rPr lang="en-US" dirty="0" smtClean="0"/>
              <a:t>Click </a:t>
            </a:r>
            <a:r>
              <a:rPr lang="en-US" b="1" dirty="0"/>
              <a:t>OK </a:t>
            </a:r>
            <a:r>
              <a:rPr lang="en-US" dirty="0"/>
              <a:t>to download the file.</a:t>
            </a:r>
          </a:p>
          <a:p>
            <a:pPr marL="800100" lvl="1" indent="-342900">
              <a:spcAft>
                <a:spcPts val="1200"/>
              </a:spcAft>
              <a:buFont typeface="Arial"/>
              <a:buChar char="•"/>
            </a:pPr>
            <a:endParaRPr lang="en-US" sz="2000" dirty="0" smtClean="0">
              <a:solidFill>
                <a:srgbClr val="5E6A71"/>
              </a:solidFill>
            </a:endParaRPr>
          </a:p>
        </p:txBody>
      </p:sp>
    </p:spTree>
    <p:extLst>
      <p:ext uri="{BB962C8B-B14F-4D97-AF65-F5344CB8AC3E}">
        <p14:creationId xmlns:p14="http://schemas.microsoft.com/office/powerpoint/2010/main" val="1120145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247864"/>
          </a:xfrm>
          <a:prstGeom prst="rect">
            <a:avLst/>
          </a:prstGeom>
          <a:noFill/>
        </p:spPr>
        <p:txBody>
          <a:bodyPr wrap="square" rtlCol="0">
            <a:spAutoFit/>
          </a:bodyPr>
          <a:lstStyle/>
          <a:p>
            <a:pPr>
              <a:spcAft>
                <a:spcPts val="1200"/>
              </a:spcAft>
            </a:pPr>
            <a:r>
              <a:rPr lang="en-US" sz="2000" b="1" dirty="0" smtClean="0">
                <a:solidFill>
                  <a:srgbClr val="A50026"/>
                </a:solidFill>
              </a:rPr>
              <a:t>How to manually set the time if no NTP server is available</a:t>
            </a:r>
          </a:p>
          <a:p>
            <a:pPr>
              <a:spcAft>
                <a:spcPts val="1200"/>
              </a:spcAft>
            </a:pPr>
            <a:r>
              <a:rPr lang="en-US" sz="2000" dirty="0" smtClean="0">
                <a:solidFill>
                  <a:srgbClr val="5E6A71"/>
                </a:solidFill>
              </a:rPr>
              <a:t>If you do not have an NTP server you can manually set the ESM time to GMT by performing the following steps: </a:t>
            </a:r>
            <a:endParaRPr lang="en-US" sz="2000" dirty="0">
              <a:solidFill>
                <a:srgbClr val="5E6A71"/>
              </a:solidFill>
            </a:endParaRPr>
          </a:p>
          <a:p>
            <a:pPr>
              <a:spcAft>
                <a:spcPts val="1200"/>
              </a:spcAft>
            </a:pPr>
            <a:r>
              <a:rPr lang="en-US" sz="2000" dirty="0"/>
              <a:t>Use the following steps to manually set the time to GMT on the ESM:</a:t>
            </a:r>
          </a:p>
          <a:p>
            <a:pPr marL="914400" lvl="1" indent="-457200">
              <a:spcAft>
                <a:spcPts val="1200"/>
              </a:spcAft>
              <a:buFont typeface="+mj-lt"/>
              <a:buAutoNum type="arabicPeriod"/>
            </a:pPr>
            <a:r>
              <a:rPr lang="en-US" sz="2000" dirty="0"/>
              <a:t>Click </a:t>
            </a:r>
            <a:r>
              <a:rPr lang="en-US" sz="2000" b="1" dirty="0"/>
              <a:t>System</a:t>
            </a:r>
            <a:r>
              <a:rPr lang="en-US" sz="2000" dirty="0"/>
              <a:t>, </a:t>
            </a:r>
            <a:r>
              <a:rPr lang="en-US" sz="2000" b="1" dirty="0"/>
              <a:t>Properties</a:t>
            </a:r>
            <a:r>
              <a:rPr lang="en-US" sz="2000" dirty="0"/>
              <a:t>, </a:t>
            </a:r>
            <a:r>
              <a:rPr lang="en-US" sz="2000" b="1" dirty="0"/>
              <a:t>System Information, </a:t>
            </a:r>
            <a:r>
              <a:rPr lang="en-US" sz="2000" dirty="0"/>
              <a:t>and then click the </a:t>
            </a:r>
            <a:r>
              <a:rPr lang="en-US" sz="2000" b="1" dirty="0"/>
              <a:t>System Clock (GMT) </a:t>
            </a:r>
            <a:r>
              <a:rPr lang="en-US" sz="2000" dirty="0" smtClean="0"/>
              <a:t>link.</a:t>
            </a:r>
          </a:p>
          <a:p>
            <a:pPr marL="914400" lvl="1" indent="-457200">
              <a:spcAft>
                <a:spcPts val="1200"/>
              </a:spcAft>
              <a:buFont typeface="+mj-lt"/>
              <a:buAutoNum type="arabicPeriod"/>
            </a:pPr>
            <a:r>
              <a:rPr lang="en-US" sz="2000" dirty="0" smtClean="0"/>
              <a:t>De</a:t>
            </a:r>
            <a:r>
              <a:rPr lang="en-US" sz="2000" dirty="0"/>
              <a:t>-select the </a:t>
            </a:r>
            <a:r>
              <a:rPr lang="en-US" sz="2000" b="1" dirty="0"/>
              <a:t>Use NTP to automatically update the clock</a:t>
            </a:r>
            <a:r>
              <a:rPr lang="en-US" sz="2000" dirty="0"/>
              <a:t> </a:t>
            </a:r>
            <a:r>
              <a:rPr lang="en-US" sz="2000" dirty="0" smtClean="0"/>
              <a:t>option.</a:t>
            </a:r>
          </a:p>
          <a:p>
            <a:pPr marL="914400" lvl="1" indent="-457200">
              <a:spcAft>
                <a:spcPts val="1200"/>
              </a:spcAft>
              <a:buFont typeface="+mj-lt"/>
              <a:buAutoNum type="arabicPeriod"/>
            </a:pPr>
            <a:r>
              <a:rPr lang="en-US" sz="2000" dirty="0" smtClean="0"/>
              <a:t>Click </a:t>
            </a:r>
            <a:r>
              <a:rPr lang="en-US" sz="2000" dirty="0"/>
              <a:t>the </a:t>
            </a:r>
            <a:r>
              <a:rPr lang="en-US" sz="2000" b="1" dirty="0"/>
              <a:t>Calendar </a:t>
            </a:r>
            <a:r>
              <a:rPr lang="en-US" sz="2000" dirty="0"/>
              <a:t>option to set the time to GMT manually</a:t>
            </a:r>
            <a:r>
              <a:rPr lang="en-US" sz="2000" dirty="0" smtClean="0"/>
              <a:t>.</a:t>
            </a:r>
          </a:p>
          <a:p>
            <a:pPr>
              <a:spcAft>
                <a:spcPts val="1200"/>
              </a:spcAft>
            </a:pPr>
            <a:r>
              <a:rPr lang="en-US" sz="2000" dirty="0" smtClean="0"/>
              <a:t>Next</a:t>
            </a:r>
            <a:r>
              <a:rPr lang="en-US" sz="2000" dirty="0"/>
              <a:t>, you can point all the other Nitro devices to the ESM as the NTP server. The following example describes how to do this for a </a:t>
            </a:r>
            <a:r>
              <a:rPr lang="en-US" sz="2000" dirty="0" smtClean="0"/>
              <a:t>Receiver:</a:t>
            </a:r>
          </a:p>
          <a:p>
            <a:pPr marL="914400" lvl="1" indent="-457200">
              <a:spcAft>
                <a:spcPts val="1200"/>
              </a:spcAft>
              <a:buFont typeface="+mj-lt"/>
              <a:buAutoNum type="arabicPeriod"/>
            </a:pPr>
            <a:r>
              <a:rPr lang="en-US" sz="2000" dirty="0" smtClean="0"/>
              <a:t>Click </a:t>
            </a:r>
            <a:r>
              <a:rPr lang="en-US" sz="2000" b="1" dirty="0"/>
              <a:t>Receiver</a:t>
            </a:r>
            <a:r>
              <a:rPr lang="en-US" sz="2000" dirty="0"/>
              <a:t>, </a:t>
            </a:r>
            <a:r>
              <a:rPr lang="en-US" sz="2000" b="1" dirty="0"/>
              <a:t>Properties</a:t>
            </a:r>
            <a:r>
              <a:rPr lang="en-US" sz="2000" dirty="0"/>
              <a:t>, </a:t>
            </a:r>
            <a:r>
              <a:rPr lang="en-US" sz="2000" b="1" dirty="0"/>
              <a:t>Receiver Configuration</a:t>
            </a:r>
            <a:r>
              <a:rPr lang="en-US" sz="2000" dirty="0"/>
              <a:t>, </a:t>
            </a:r>
            <a:r>
              <a:rPr lang="en-US" sz="2000" b="1" dirty="0" smtClean="0"/>
              <a:t>NTP</a:t>
            </a:r>
            <a:r>
              <a:rPr lang="en-US" sz="2000" dirty="0" smtClean="0"/>
              <a:t>.</a:t>
            </a:r>
          </a:p>
          <a:p>
            <a:pPr marL="914400" lvl="1" indent="-457200">
              <a:spcAft>
                <a:spcPts val="1200"/>
              </a:spcAft>
              <a:buFont typeface="+mj-lt"/>
              <a:buAutoNum type="arabicPeriod"/>
            </a:pPr>
            <a:r>
              <a:rPr lang="en-US" sz="2000" dirty="0" smtClean="0"/>
              <a:t>Enter </a:t>
            </a:r>
            <a:r>
              <a:rPr lang="en-US" sz="2000" dirty="0"/>
              <a:t>the </a:t>
            </a:r>
            <a:r>
              <a:rPr lang="en-US" sz="2000" b="1" dirty="0"/>
              <a:t>IP Address </a:t>
            </a:r>
            <a:r>
              <a:rPr lang="en-US" sz="2000" dirty="0"/>
              <a:t>of the ESM, and then click </a:t>
            </a:r>
            <a:r>
              <a:rPr lang="en-US" sz="2000" b="1" dirty="0" smtClean="0"/>
              <a:t>OK</a:t>
            </a:r>
            <a:r>
              <a:rPr lang="en-US" sz="2000" dirty="0" smtClean="0"/>
              <a:t>.</a:t>
            </a:r>
          </a:p>
          <a:p>
            <a:pPr marL="914400" lvl="1" indent="-457200">
              <a:spcAft>
                <a:spcPts val="1200"/>
              </a:spcAft>
              <a:buFont typeface="+mj-lt"/>
              <a:buAutoNum type="arabicPeriod"/>
            </a:pPr>
            <a:r>
              <a:rPr lang="en-US" sz="2000" dirty="0" smtClean="0"/>
              <a:t>Go </a:t>
            </a:r>
            <a:r>
              <a:rPr lang="en-US" sz="2000" dirty="0"/>
              <a:t>to the </a:t>
            </a:r>
            <a:r>
              <a:rPr lang="en-US" sz="2000" b="1" dirty="0"/>
              <a:t>Receiver Information</a:t>
            </a:r>
            <a:r>
              <a:rPr lang="en-US" sz="2000" dirty="0"/>
              <a:t> page, and then click the </a:t>
            </a:r>
            <a:r>
              <a:rPr lang="en-US" sz="2000" b="1" dirty="0"/>
              <a:t>Sync</a:t>
            </a:r>
            <a:r>
              <a:rPr lang="en-US" sz="2000" dirty="0"/>
              <a:t> button next to </a:t>
            </a:r>
            <a:r>
              <a:rPr lang="en-US" sz="2000" b="1" dirty="0"/>
              <a:t>Sync Receiver Clock</a:t>
            </a:r>
            <a:r>
              <a:rPr lang="en-US" sz="2000" dirty="0"/>
              <a:t>.</a:t>
            </a:r>
          </a:p>
          <a:p>
            <a:pPr>
              <a:spcAft>
                <a:spcPts val="1200"/>
              </a:spcAft>
            </a:pPr>
            <a:endParaRPr lang="en-US" sz="2000" dirty="0" smtClean="0">
              <a:solidFill>
                <a:srgbClr val="5E6A71"/>
              </a:solidFill>
            </a:endParaRPr>
          </a:p>
        </p:txBody>
      </p:sp>
    </p:spTree>
    <p:extLst>
      <p:ext uri="{BB962C8B-B14F-4D97-AF65-F5344CB8AC3E}">
        <p14:creationId xmlns:p14="http://schemas.microsoft.com/office/powerpoint/2010/main" val="4260688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4632037"/>
          </a:xfrm>
          <a:prstGeom prst="rect">
            <a:avLst/>
          </a:prstGeom>
          <a:noFill/>
        </p:spPr>
        <p:txBody>
          <a:bodyPr wrap="square" rtlCol="0">
            <a:spAutoFit/>
          </a:bodyPr>
          <a:lstStyle/>
          <a:p>
            <a:pPr>
              <a:spcAft>
                <a:spcPts val="1800"/>
              </a:spcAft>
            </a:pPr>
            <a:r>
              <a:rPr lang="en-US" sz="2000" b="1" dirty="0" smtClean="0">
                <a:solidFill>
                  <a:srgbClr val="A50026"/>
                </a:solidFill>
              </a:rPr>
              <a:t>Unable to download rules from the McAfee servers</a:t>
            </a:r>
          </a:p>
          <a:p>
            <a:pPr>
              <a:spcAft>
                <a:spcPts val="1800"/>
              </a:spcAft>
            </a:pPr>
            <a:r>
              <a:rPr lang="en-US" sz="2000" dirty="0" smtClean="0"/>
              <a:t>The </a:t>
            </a:r>
            <a:r>
              <a:rPr lang="en-US" sz="2000" dirty="0"/>
              <a:t>Policy Manager can be configured to download rules from </a:t>
            </a:r>
            <a:r>
              <a:rPr lang="en-US" sz="2000" dirty="0" smtClean="0"/>
              <a:t>McAfee </a:t>
            </a:r>
            <a:r>
              <a:rPr lang="en-US" sz="2000" dirty="0"/>
              <a:t>on a periodic basis. If the rule downloads are not occurring regularly check the following: </a:t>
            </a:r>
          </a:p>
          <a:p>
            <a:pPr marL="342900" indent="-342900">
              <a:spcAft>
                <a:spcPts val="1800"/>
              </a:spcAft>
              <a:buFont typeface="Arial"/>
              <a:buChar char="•"/>
            </a:pPr>
            <a:r>
              <a:rPr lang="en-US" sz="2000" dirty="0"/>
              <a:t>In </a:t>
            </a:r>
            <a:r>
              <a:rPr lang="en-US" sz="2000" b="1" dirty="0"/>
              <a:t>System Properties</a:t>
            </a:r>
            <a:r>
              <a:rPr lang="en-US" sz="2000" dirty="0"/>
              <a:t>, </a:t>
            </a:r>
            <a:r>
              <a:rPr lang="en-US" sz="2000" b="1" dirty="0"/>
              <a:t>Rules &amp; Software</a:t>
            </a:r>
            <a:r>
              <a:rPr lang="en-US" sz="2000" dirty="0"/>
              <a:t>, ensure that the </a:t>
            </a:r>
            <a:r>
              <a:rPr lang="en-US" sz="2000" b="1" dirty="0"/>
              <a:t>Auto check </a:t>
            </a:r>
            <a:r>
              <a:rPr lang="en-US" sz="2000" dirty="0"/>
              <a:t>checkbox is checked. If Check Now still returns an error, does the ESM have a valid Internet connection</a:t>
            </a:r>
            <a:r>
              <a:rPr lang="en-US" sz="2000" dirty="0" smtClean="0"/>
              <a:t>?</a:t>
            </a:r>
            <a:endParaRPr lang="en-US" sz="2000" dirty="0"/>
          </a:p>
          <a:p>
            <a:pPr marL="342900" indent="-342900">
              <a:spcAft>
                <a:spcPts val="1800"/>
              </a:spcAft>
              <a:buFont typeface="Arial"/>
              <a:buChar char="•"/>
            </a:pPr>
            <a:r>
              <a:rPr lang="en-US" sz="2000" dirty="0" smtClean="0"/>
              <a:t>Is </a:t>
            </a:r>
            <a:r>
              <a:rPr lang="en-US" sz="2000" dirty="0"/>
              <a:t>there a Proxy or Firewall that must be configured to allow the ESM to reach the Internet?  </a:t>
            </a:r>
          </a:p>
          <a:p>
            <a:pPr marL="342900" indent="-342900">
              <a:spcAft>
                <a:spcPts val="1800"/>
              </a:spcAft>
              <a:buFont typeface="Arial"/>
              <a:buChar char="•"/>
            </a:pPr>
            <a:r>
              <a:rPr lang="en-US" sz="2000" dirty="0" smtClean="0"/>
              <a:t>Are</a:t>
            </a:r>
            <a:r>
              <a:rPr lang="en-US" sz="2000" dirty="0"/>
              <a:t> the ESM DNS settings correct?</a:t>
            </a:r>
          </a:p>
          <a:p>
            <a:pPr>
              <a:spcAft>
                <a:spcPts val="1800"/>
              </a:spcAft>
            </a:pPr>
            <a:endParaRPr lang="en-US" sz="2000" dirty="0" smtClean="0">
              <a:solidFill>
                <a:srgbClr val="5E6A71"/>
              </a:solidFill>
            </a:endParaRPr>
          </a:p>
        </p:txBody>
      </p:sp>
    </p:spTree>
    <p:extLst>
      <p:ext uri="{BB962C8B-B14F-4D97-AF65-F5344CB8AC3E}">
        <p14:creationId xmlns:p14="http://schemas.microsoft.com/office/powerpoint/2010/main" val="911358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5016758"/>
          </a:xfrm>
          <a:prstGeom prst="rect">
            <a:avLst/>
          </a:prstGeom>
          <a:noFill/>
        </p:spPr>
        <p:txBody>
          <a:bodyPr wrap="square" rtlCol="0">
            <a:spAutoFit/>
          </a:bodyPr>
          <a:lstStyle/>
          <a:p>
            <a:pPr>
              <a:spcAft>
                <a:spcPts val="1800"/>
              </a:spcAft>
            </a:pPr>
            <a:r>
              <a:rPr lang="en-US" sz="2000" b="1" dirty="0" smtClean="0">
                <a:solidFill>
                  <a:srgbClr val="A50026"/>
                </a:solidFill>
              </a:rPr>
              <a:t>The ESMI Desktop becomes unresponsive</a:t>
            </a:r>
          </a:p>
          <a:p>
            <a:pPr>
              <a:spcAft>
                <a:spcPts val="1800"/>
              </a:spcAft>
            </a:pPr>
            <a:r>
              <a:rPr lang="en-US" sz="2000" dirty="0" smtClean="0"/>
              <a:t>The ESMI desktop </a:t>
            </a:r>
            <a:r>
              <a:rPr lang="en-US" sz="2000" dirty="0"/>
              <a:t>can become slow, unresponsive, or frequently drop if the ESM is running very slow</a:t>
            </a:r>
            <a:r>
              <a:rPr lang="en-US" sz="2000" dirty="0" smtClean="0"/>
              <a:t>. </a:t>
            </a:r>
            <a:r>
              <a:rPr lang="en-US" sz="2000" dirty="0"/>
              <a:t>ESM latency might be caused by a lot of paging into swap files on the hard disk. This is directly related to the configuration of each IPS, DBM, APM, ELM, and Receiver in the network, and their configurations and event/flow collection rates. </a:t>
            </a:r>
          </a:p>
          <a:p>
            <a:pPr>
              <a:spcAft>
                <a:spcPts val="1800"/>
              </a:spcAft>
            </a:pPr>
            <a:r>
              <a:rPr lang="en-US" sz="2000" dirty="0" smtClean="0"/>
              <a:t>Tune the ESM and the devices it manages as follows:  </a:t>
            </a:r>
          </a:p>
          <a:p>
            <a:pPr marL="800100" lvl="1" indent="-342900">
              <a:buFont typeface="Arial"/>
              <a:buChar char="•"/>
            </a:pPr>
            <a:r>
              <a:rPr lang="en-US" sz="2000" b="1" dirty="0"/>
              <a:t>Event and Flow Aggregation </a:t>
            </a:r>
            <a:r>
              <a:rPr lang="en-US" sz="2000" dirty="0"/>
              <a:t>settings (use defaults</a:t>
            </a:r>
            <a:r>
              <a:rPr lang="en-US" sz="2000" dirty="0" smtClean="0"/>
              <a:t>)</a:t>
            </a:r>
          </a:p>
          <a:p>
            <a:pPr marL="800100" lvl="1" indent="-342900">
              <a:buFont typeface="Arial"/>
              <a:buChar char="•"/>
            </a:pPr>
            <a:r>
              <a:rPr lang="en-US" sz="2000" dirty="0" smtClean="0"/>
              <a:t>Locate </a:t>
            </a:r>
            <a:r>
              <a:rPr lang="en-US" sz="2000" b="1" dirty="0"/>
              <a:t>noisy </a:t>
            </a:r>
            <a:r>
              <a:rPr lang="en-US" sz="2000" dirty="0"/>
              <a:t>rules or the most frequently triggered events and resolve or disable </a:t>
            </a:r>
            <a:r>
              <a:rPr lang="en-US" sz="2000" dirty="0" smtClean="0"/>
              <a:t>them</a:t>
            </a:r>
          </a:p>
          <a:p>
            <a:pPr marL="800100" lvl="1" indent="-342900">
              <a:buFont typeface="Arial"/>
              <a:buChar char="•"/>
            </a:pPr>
            <a:r>
              <a:rPr lang="en-US" sz="2000" dirty="0" smtClean="0"/>
              <a:t>Tune</a:t>
            </a:r>
            <a:r>
              <a:rPr lang="en-US" sz="2000" b="1" dirty="0" smtClean="0"/>
              <a:t> </a:t>
            </a:r>
            <a:r>
              <a:rPr lang="en-US" sz="2000" b="1" dirty="0"/>
              <a:t>Home_net</a:t>
            </a:r>
            <a:r>
              <a:rPr lang="en-US" sz="2000" dirty="0"/>
              <a:t> to reduce false positives</a:t>
            </a:r>
          </a:p>
          <a:p>
            <a:pPr>
              <a:spcAft>
                <a:spcPts val="1800"/>
              </a:spcAft>
            </a:pPr>
            <a:endParaRPr lang="en-US" sz="2000" dirty="0"/>
          </a:p>
          <a:p>
            <a:pPr>
              <a:spcAft>
                <a:spcPts val="1800"/>
              </a:spcAft>
            </a:pPr>
            <a:endParaRPr lang="en-US" sz="2000" dirty="0" smtClean="0">
              <a:solidFill>
                <a:srgbClr val="5E6A71"/>
              </a:solidFill>
            </a:endParaRPr>
          </a:p>
        </p:txBody>
      </p:sp>
    </p:spTree>
    <p:extLst>
      <p:ext uri="{BB962C8B-B14F-4D97-AF65-F5344CB8AC3E}">
        <p14:creationId xmlns:p14="http://schemas.microsoft.com/office/powerpoint/2010/main" val="2985967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5970866"/>
          </a:xfrm>
          <a:prstGeom prst="rect">
            <a:avLst/>
          </a:prstGeom>
          <a:noFill/>
        </p:spPr>
        <p:txBody>
          <a:bodyPr wrap="square" rtlCol="0">
            <a:spAutoFit/>
          </a:bodyPr>
          <a:lstStyle/>
          <a:p>
            <a:pPr>
              <a:spcAft>
                <a:spcPts val="1200"/>
              </a:spcAft>
            </a:pPr>
            <a:r>
              <a:rPr lang="en-US" sz="2000" b="1" dirty="0">
                <a:solidFill>
                  <a:srgbClr val="A50026"/>
                </a:solidFill>
              </a:rPr>
              <a:t>Error: Unable to retrieve ELM archive. The log may have not been sent to the ELM yet</a:t>
            </a:r>
          </a:p>
          <a:p>
            <a:pPr>
              <a:spcAft>
                <a:spcPts val="1200"/>
              </a:spcAft>
            </a:pPr>
            <a:r>
              <a:rPr lang="en-US" dirty="0"/>
              <a:t>After navigating through the events on the </a:t>
            </a:r>
            <a:r>
              <a:rPr lang="en-US" dirty="0" smtClean="0"/>
              <a:t>ESMI </a:t>
            </a:r>
            <a:r>
              <a:rPr lang="en-US" dirty="0"/>
              <a:t>and attempting to view the </a:t>
            </a:r>
            <a:r>
              <a:rPr lang="en-US" dirty="0" smtClean="0"/>
              <a:t>ELM </a:t>
            </a:r>
            <a:r>
              <a:rPr lang="en-US" dirty="0"/>
              <a:t>log by selecting the </a:t>
            </a:r>
            <a:r>
              <a:rPr lang="en-US" b="1" dirty="0"/>
              <a:t>ELM Archive </a:t>
            </a:r>
            <a:r>
              <a:rPr lang="en-US" dirty="0"/>
              <a:t>tab </a:t>
            </a:r>
            <a:r>
              <a:rPr lang="en-US" dirty="0" smtClean="0"/>
              <a:t>under </a:t>
            </a:r>
            <a:r>
              <a:rPr lang="en-US" b="1" dirty="0" smtClean="0"/>
              <a:t>Details</a:t>
            </a:r>
            <a:r>
              <a:rPr lang="en-US" dirty="0"/>
              <a:t>, you see the following error</a:t>
            </a:r>
            <a:r>
              <a:rPr lang="en-US" dirty="0" smtClean="0"/>
              <a:t>:</a:t>
            </a:r>
            <a:endParaRPr lang="en-US" b="1" dirty="0" smtClean="0"/>
          </a:p>
          <a:p>
            <a:pPr algn="ctr">
              <a:spcAft>
                <a:spcPts val="1200"/>
              </a:spcAft>
            </a:pPr>
            <a:r>
              <a:rPr lang="en-US" sz="1600" b="1" dirty="0" smtClean="0"/>
              <a:t>“Unable </a:t>
            </a:r>
            <a:r>
              <a:rPr lang="en-US" sz="1600" b="1" dirty="0"/>
              <a:t>to retrieve ELM archive. The log may have not been sent to the ELM yet</a:t>
            </a:r>
            <a:r>
              <a:rPr lang="en-US" sz="1600" b="1" dirty="0" smtClean="0"/>
              <a:t>.”</a:t>
            </a:r>
            <a:endParaRPr lang="en-US" sz="1600" dirty="0"/>
          </a:p>
          <a:p>
            <a:pPr>
              <a:spcAft>
                <a:spcPts val="1200"/>
              </a:spcAft>
            </a:pPr>
            <a:r>
              <a:rPr lang="en-US" dirty="0"/>
              <a:t>The log file has not been sent to the ELM from the other SIEM devices </a:t>
            </a:r>
            <a:r>
              <a:rPr lang="en-US" dirty="0" smtClean="0"/>
              <a:t>yet.  The </a:t>
            </a:r>
            <a:r>
              <a:rPr lang="en-US" dirty="0"/>
              <a:t>McAfee SIEM products are working as designed. In the 9.0.2a release, the frequency that the logs were sent to the ELM was changed in the following way:  </a:t>
            </a:r>
            <a:r>
              <a:rPr lang="en-US" b="1" dirty="0"/>
              <a:t>Before 9.0.2a:</a:t>
            </a:r>
            <a:endParaRPr lang="en-US" dirty="0"/>
          </a:p>
          <a:p>
            <a:pPr marL="800100" lvl="1" indent="-342900">
              <a:spcAft>
                <a:spcPts val="1200"/>
              </a:spcAft>
              <a:buFont typeface="Arial"/>
              <a:buChar char="•"/>
            </a:pPr>
            <a:r>
              <a:rPr lang="en-US" dirty="0"/>
              <a:t>The ELM log file must be at least 5MB.</a:t>
            </a:r>
          </a:p>
          <a:p>
            <a:pPr marL="800100" lvl="1" indent="-342900">
              <a:spcAft>
                <a:spcPts val="1200"/>
              </a:spcAft>
              <a:buFont typeface="Arial"/>
              <a:buChar char="•"/>
            </a:pPr>
            <a:r>
              <a:rPr lang="en-US" dirty="0"/>
              <a:t>Log file is sent every </a:t>
            </a:r>
            <a:r>
              <a:rPr lang="en-US" b="1" dirty="0"/>
              <a:t>5 minutes</a:t>
            </a:r>
            <a:r>
              <a:rPr lang="en-US" dirty="0"/>
              <a:t>.</a:t>
            </a:r>
          </a:p>
          <a:p>
            <a:pPr>
              <a:spcAft>
                <a:spcPts val="1200"/>
              </a:spcAft>
            </a:pPr>
            <a:r>
              <a:rPr lang="en-US" b="1" dirty="0"/>
              <a:t>9.0.2a and later:</a:t>
            </a:r>
            <a:endParaRPr lang="en-US" dirty="0"/>
          </a:p>
          <a:p>
            <a:pPr marL="800100" lvl="1" indent="-342900">
              <a:spcAft>
                <a:spcPts val="1200"/>
              </a:spcAft>
              <a:buFont typeface="Arial"/>
              <a:buChar char="•"/>
            </a:pPr>
            <a:r>
              <a:rPr lang="en-US" dirty="0"/>
              <a:t>The ELM log file must be at least 5MB.</a:t>
            </a:r>
          </a:p>
          <a:p>
            <a:pPr marL="800100" lvl="1" indent="-342900">
              <a:spcAft>
                <a:spcPts val="1200"/>
              </a:spcAft>
              <a:buFont typeface="Arial"/>
              <a:buChar char="•"/>
            </a:pPr>
            <a:r>
              <a:rPr lang="en-US" dirty="0"/>
              <a:t>Log file is sent every </a:t>
            </a:r>
            <a:r>
              <a:rPr lang="en-US" b="1" dirty="0"/>
              <a:t>12 hours</a:t>
            </a:r>
            <a:r>
              <a:rPr lang="en-US" dirty="0"/>
              <a:t>.</a:t>
            </a:r>
          </a:p>
          <a:p>
            <a:pPr>
              <a:spcAft>
                <a:spcPts val="1200"/>
              </a:spcAft>
            </a:pPr>
            <a:r>
              <a:rPr lang="en-US" sz="2000" dirty="0" smtClean="0"/>
              <a:t>  </a:t>
            </a:r>
            <a:endParaRPr lang="en-US" sz="2000" dirty="0" smtClean="0">
              <a:solidFill>
                <a:srgbClr val="5E6A71"/>
              </a:solidFill>
            </a:endParaRPr>
          </a:p>
        </p:txBody>
      </p:sp>
    </p:spTree>
    <p:extLst>
      <p:ext uri="{BB962C8B-B14F-4D97-AF65-F5344CB8AC3E}">
        <p14:creationId xmlns:p14="http://schemas.microsoft.com/office/powerpoint/2010/main" val="1289311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ESM and ESMI Troubleshooting</a:t>
            </a:r>
            <a:endParaRPr lang="en-US" sz="2400"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6709530"/>
          </a:xfrm>
          <a:prstGeom prst="rect">
            <a:avLst/>
          </a:prstGeom>
          <a:noFill/>
        </p:spPr>
        <p:txBody>
          <a:bodyPr wrap="square" rtlCol="0">
            <a:spAutoFit/>
          </a:bodyPr>
          <a:lstStyle/>
          <a:p>
            <a:pPr>
              <a:spcAft>
                <a:spcPts val="1200"/>
              </a:spcAft>
            </a:pPr>
            <a:r>
              <a:rPr lang="en-US" sz="2000" b="1" dirty="0" smtClean="0">
                <a:solidFill>
                  <a:srgbClr val="A50026"/>
                </a:solidFill>
              </a:rPr>
              <a:t>How </a:t>
            </a:r>
            <a:r>
              <a:rPr lang="en-US" sz="2000" b="1" dirty="0" smtClean="0">
                <a:solidFill>
                  <a:srgbClr val="A50026"/>
                </a:solidFill>
              </a:rPr>
              <a:t>to determine if you are getting data in your data source</a:t>
            </a:r>
          </a:p>
          <a:p>
            <a:pPr>
              <a:spcAft>
                <a:spcPts val="1200"/>
              </a:spcAft>
            </a:pPr>
            <a:r>
              <a:rPr lang="en-US" dirty="0"/>
              <a:t>If you created a data source and you know that logs are being sent to the receiver, use the following steps to check if the data is actually getting to the </a:t>
            </a:r>
            <a:r>
              <a:rPr lang="en-US" dirty="0"/>
              <a:t>R</a:t>
            </a:r>
            <a:r>
              <a:rPr lang="en-US" dirty="0" smtClean="0"/>
              <a:t>eceiver</a:t>
            </a:r>
            <a:r>
              <a:rPr lang="en-US" dirty="0" smtClean="0"/>
              <a:t>:</a:t>
            </a:r>
          </a:p>
          <a:p>
            <a:pPr marL="457200" indent="-457200">
              <a:spcAft>
                <a:spcPts val="1200"/>
              </a:spcAft>
              <a:buFont typeface="+mj-lt"/>
              <a:buAutoNum type="arabicPeriod"/>
            </a:pPr>
            <a:r>
              <a:rPr lang="en-US" dirty="0" smtClean="0"/>
              <a:t>Run </a:t>
            </a:r>
            <a:r>
              <a:rPr lang="en-US" dirty="0"/>
              <a:t>the following </a:t>
            </a:r>
            <a:r>
              <a:rPr lang="en-US" dirty="0" smtClean="0"/>
              <a:t>command:</a:t>
            </a:r>
          </a:p>
          <a:p>
            <a:pPr lvl="1">
              <a:spcAft>
                <a:spcPts val="1200"/>
              </a:spcAft>
            </a:pPr>
            <a:r>
              <a:rPr lang="en-US" b="1" dirty="0" smtClean="0"/>
              <a:t>tcpdump</a:t>
            </a:r>
            <a:r>
              <a:rPr lang="en-US" b="1" dirty="0" smtClean="0"/>
              <a:t> </a:t>
            </a:r>
            <a:r>
              <a:rPr lang="en-US" b="1" dirty="0"/>
              <a:t>-</a:t>
            </a:r>
            <a:r>
              <a:rPr lang="en-US" b="1" dirty="0"/>
              <a:t>nni</a:t>
            </a:r>
            <a:r>
              <a:rPr lang="en-US" b="1" dirty="0"/>
              <a:t> eth0 host</a:t>
            </a:r>
            <a:r>
              <a:rPr lang="en-US" dirty="0"/>
              <a:t> &lt;</a:t>
            </a:r>
            <a:r>
              <a:rPr lang="en-US" dirty="0"/>
              <a:t>IP_Address</a:t>
            </a:r>
            <a:r>
              <a:rPr lang="en-US" dirty="0"/>
              <a:t> of </a:t>
            </a:r>
            <a:r>
              <a:rPr lang="en-US" dirty="0"/>
              <a:t>datasource</a:t>
            </a:r>
            <a:r>
              <a:rPr lang="en-US" dirty="0"/>
              <a:t>&gt; </a:t>
            </a:r>
            <a:endParaRPr lang="en-US" dirty="0" smtClean="0"/>
          </a:p>
          <a:p>
            <a:pPr lvl="1">
              <a:spcAft>
                <a:spcPts val="1200"/>
              </a:spcAft>
            </a:pPr>
            <a:r>
              <a:rPr lang="en-US" dirty="0" smtClean="0"/>
              <a:t>If </a:t>
            </a:r>
            <a:r>
              <a:rPr lang="en-US" dirty="0"/>
              <a:t>you see data, go to Step 2. If not, there could be a firewall blocking the traffic, or it might be sending to the wrong IP </a:t>
            </a:r>
            <a:r>
              <a:rPr lang="en-US" dirty="0" smtClean="0"/>
              <a:t>address.</a:t>
            </a:r>
            <a:endParaRPr lang="en-US" dirty="0"/>
          </a:p>
          <a:p>
            <a:pPr marL="457200" indent="-457200">
              <a:spcAft>
                <a:spcPts val="1200"/>
              </a:spcAft>
              <a:buFont typeface="+mj-lt"/>
              <a:buAutoNum type="arabicPeriod"/>
            </a:pPr>
            <a:r>
              <a:rPr lang="en-US" dirty="0" smtClean="0"/>
              <a:t>Run </a:t>
            </a:r>
            <a:r>
              <a:rPr lang="en-US" dirty="0"/>
              <a:t>the following command: </a:t>
            </a:r>
            <a:endParaRPr lang="en-US" dirty="0" smtClean="0"/>
          </a:p>
          <a:p>
            <a:pPr lvl="1">
              <a:spcAft>
                <a:spcPts val="1200"/>
              </a:spcAft>
            </a:pPr>
            <a:r>
              <a:rPr lang="en-US" b="1" dirty="0" smtClean="0"/>
              <a:t>iptables</a:t>
            </a:r>
            <a:r>
              <a:rPr lang="en-US" b="1" dirty="0" smtClean="0"/>
              <a:t> -</a:t>
            </a:r>
            <a:r>
              <a:rPr lang="en-US" b="1" dirty="0" smtClean="0"/>
              <a:t>nvL</a:t>
            </a:r>
            <a:r>
              <a:rPr lang="en-US" b="1" dirty="0" smtClean="0"/>
              <a:t> </a:t>
            </a:r>
          </a:p>
          <a:p>
            <a:pPr lvl="1">
              <a:spcAft>
                <a:spcPts val="1200"/>
              </a:spcAft>
            </a:pPr>
            <a:r>
              <a:rPr lang="en-US" dirty="0"/>
              <a:t>I</a:t>
            </a:r>
            <a:r>
              <a:rPr lang="en-US" dirty="0" smtClean="0"/>
              <a:t>n </a:t>
            </a:r>
            <a:r>
              <a:rPr lang="en-US" dirty="0"/>
              <a:t>the output displayed, the first 2 columns will be the packets sent and received, which will enable you to find the IP address of your data source. If there is data, go to step 3</a:t>
            </a:r>
            <a:r>
              <a:rPr lang="en-US" dirty="0" smtClean="0"/>
              <a:t>.</a:t>
            </a:r>
            <a:endParaRPr lang="en-US" dirty="0"/>
          </a:p>
          <a:p>
            <a:pPr marL="457200" indent="-457200">
              <a:spcAft>
                <a:spcPts val="1200"/>
              </a:spcAft>
              <a:buFont typeface="+mj-lt"/>
              <a:buAutoNum type="arabicPeriod"/>
            </a:pPr>
            <a:r>
              <a:rPr lang="en-US" dirty="0" smtClean="0"/>
              <a:t>In </a:t>
            </a:r>
            <a:r>
              <a:rPr lang="en-US" dirty="0"/>
              <a:t>NitroView, select the data source in question from the </a:t>
            </a:r>
            <a:r>
              <a:rPr lang="en-US" b="1" dirty="0"/>
              <a:t>View </a:t>
            </a:r>
            <a:r>
              <a:rPr lang="en-US" dirty="0"/>
              <a:t>drop-down, then select</a:t>
            </a:r>
            <a:r>
              <a:rPr lang="en-US" b="1" dirty="0"/>
              <a:t> Device Status</a:t>
            </a:r>
            <a:r>
              <a:rPr lang="en-US" dirty="0"/>
              <a:t>. If you see data, the data has been received. If you see data, but you are still not seeing events, verify your vendor and model. If the vendor and model are correct, call Technical Support.</a:t>
            </a:r>
          </a:p>
          <a:p>
            <a:pPr>
              <a:spcAft>
                <a:spcPts val="1200"/>
              </a:spcAft>
            </a:pPr>
            <a:endParaRPr lang="en-US" sz="2000" dirty="0" smtClean="0"/>
          </a:p>
          <a:p>
            <a:pPr>
              <a:spcAft>
                <a:spcPts val="1200"/>
              </a:spcAft>
            </a:pPr>
            <a:endParaRPr lang="en-US" sz="2000" dirty="0" smtClean="0">
              <a:solidFill>
                <a:srgbClr val="5E6A71"/>
              </a:solidFill>
            </a:endParaRPr>
          </a:p>
        </p:txBody>
      </p:sp>
    </p:spTree>
    <p:extLst>
      <p:ext uri="{BB962C8B-B14F-4D97-AF65-F5344CB8AC3E}">
        <p14:creationId xmlns:p14="http://schemas.microsoft.com/office/powerpoint/2010/main" val="3476934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1400" dirty="0"/>
              <a:t>If the Checking Version dialog opens when you launch the ESMI, the ESM could be performing a full backup or a full restore, which can take an extended period of time. </a:t>
            </a:r>
          </a:p>
        </p:txBody>
      </p:sp>
      <p:sp>
        <p:nvSpPr>
          <p:cNvPr id="3" name="Text Placeholder 2"/>
          <p:cNvSpPr>
            <a:spLocks noGrp="1"/>
          </p:cNvSpPr>
          <p:nvPr>
            <p:ph type="body" sz="quarter" idx="14"/>
          </p:nvPr>
        </p:nvSpPr>
        <p:spPr/>
        <p:txBody>
          <a:bodyPr/>
          <a:lstStyle/>
          <a:p>
            <a:r>
              <a:rPr lang="en-US" dirty="0" smtClean="0"/>
              <a:t>True</a:t>
            </a:r>
          </a:p>
          <a:p>
            <a:r>
              <a:rPr lang="en-US" dirty="0" smtClean="0"/>
              <a:t>False</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1058060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If the NGCP password has been lost you should do the following:</a:t>
            </a:r>
            <a:endParaRPr lang="en-US" dirty="0"/>
          </a:p>
        </p:txBody>
      </p:sp>
      <p:sp>
        <p:nvSpPr>
          <p:cNvPr id="3" name="Text Placeholder 2"/>
          <p:cNvSpPr>
            <a:spLocks noGrp="1"/>
          </p:cNvSpPr>
          <p:nvPr>
            <p:ph type="body" sz="quarter" idx="14"/>
          </p:nvPr>
        </p:nvSpPr>
        <p:spPr/>
        <p:txBody>
          <a:bodyPr/>
          <a:lstStyle/>
          <a:p>
            <a:r>
              <a:rPr lang="en-US" dirty="0" smtClean="0"/>
              <a:t>Contact support and provide them with the specified files from the receiver</a:t>
            </a:r>
          </a:p>
          <a:p>
            <a:r>
              <a:rPr lang="en-US" dirty="0"/>
              <a:t>Contact support and provide them with the specified files from the </a:t>
            </a:r>
            <a:r>
              <a:rPr lang="en-US" dirty="0" smtClean="0"/>
              <a:t>ESM</a:t>
            </a:r>
            <a:endParaRPr lang="en-US" dirty="0"/>
          </a:p>
          <a:p>
            <a:r>
              <a:rPr lang="en-US" dirty="0" smtClean="0"/>
              <a:t>Request an RMA</a:t>
            </a:r>
          </a:p>
          <a:p>
            <a:r>
              <a:rPr lang="en-US" dirty="0" smtClean="0"/>
              <a:t>Reset the root password with a live Linux </a:t>
            </a:r>
            <a:r>
              <a:rPr lang="en-US" dirty="0" smtClean="0"/>
              <a:t>Distro</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154423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McAfee Technical Support</a:t>
            </a:r>
            <a:endParaRPr lang="de-DE" dirty="0"/>
          </a:p>
        </p:txBody>
      </p:sp>
      <p:sp>
        <p:nvSpPr>
          <p:cNvPr id="3" name="Content Placeholder 2"/>
          <p:cNvSpPr>
            <a:spLocks noGrp="1"/>
          </p:cNvSpPr>
          <p:nvPr>
            <p:ph idx="1"/>
          </p:nvPr>
        </p:nvSpPr>
        <p:spPr/>
        <p:txBody>
          <a:bodyPr/>
          <a:lstStyle/>
          <a:p>
            <a:pPr>
              <a:buFont typeface="Arial" pitchFamily="34" charset="0"/>
              <a:buChar char="•"/>
            </a:pPr>
            <a:r>
              <a:rPr lang="en-US" dirty="0" smtClean="0"/>
              <a:t>You can contact Technical Support via Phone (1-800-937-3337) or the Technical Support </a:t>
            </a:r>
            <a:r>
              <a:rPr lang="en-US" dirty="0" err="1" smtClean="0"/>
              <a:t>ServicePortal</a:t>
            </a:r>
            <a:r>
              <a:rPr lang="en-US" dirty="0" smtClean="0"/>
              <a:t>:</a:t>
            </a:r>
          </a:p>
          <a:p>
            <a:r>
              <a:rPr lang="en-US" b="1" dirty="0" smtClean="0">
                <a:cs typeface="Courier New" pitchFamily="49" charset="0"/>
              </a:rPr>
              <a:t>	https://mysupport.mcafee.com/Eservice/Default.aspx</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6" name="Footer Placeholder 5"/>
          <p:cNvSpPr>
            <a:spLocks noGrp="1"/>
          </p:cNvSpPr>
          <p:nvPr>
            <p:ph type="ftr" sz="quarter" idx="3"/>
          </p:nvPr>
        </p:nvSpPr>
        <p:spPr/>
        <p:txBody>
          <a:bodyPr/>
          <a:lstStyle/>
          <a:p>
            <a:pPr algn="r"/>
            <a:r>
              <a:rPr lang="en-US" smtClean="0"/>
              <a:t>About the Course</a:t>
            </a:r>
            <a:endParaRPr lang="en-US" dirty="0"/>
          </a:p>
        </p:txBody>
      </p:sp>
      <p:pic>
        <p:nvPicPr>
          <p:cNvPr id="4" name="Picture 2" descr="C:\Documents and Settings\Colleen M. Guarraia\My Documents\McAfee\McAfee_University\McAfee_Classes\HIP-101\ePO 4.5\V8.0\Images\2-5-2011 7-15-37 AM.gif"/>
          <p:cNvPicPr>
            <a:picLocks noChangeAspect="1" noChangeArrowheads="1"/>
          </p:cNvPicPr>
          <p:nvPr/>
        </p:nvPicPr>
        <p:blipFill>
          <a:blip r:embed="rId3" cstate="print"/>
          <a:srcRect/>
          <a:stretch>
            <a:fillRect/>
          </a:stretch>
        </p:blipFill>
        <p:spPr bwMode="auto">
          <a:xfrm>
            <a:off x="3532908" y="1803933"/>
            <a:ext cx="5353981" cy="4208940"/>
          </a:xfrm>
          <a:prstGeom prst="rect">
            <a:avLst/>
          </a:prstGeom>
          <a:noFill/>
          <a:ln w="25400">
            <a:solidFill>
              <a:schemeClr val="accent2"/>
            </a:solidFill>
          </a:ln>
          <a:effectLst/>
        </p:spPr>
      </p:pic>
      <p:sp>
        <p:nvSpPr>
          <p:cNvPr id="7" name="Content Placeholder 2"/>
          <p:cNvSpPr txBox="1">
            <a:spLocks/>
          </p:cNvSpPr>
          <p:nvPr/>
        </p:nvSpPr>
        <p:spPr>
          <a:xfrm>
            <a:off x="152400" y="2341418"/>
            <a:ext cx="3574473" cy="4160982"/>
          </a:xfrm>
          <a:prstGeom prst="rect">
            <a:avLst/>
          </a:prstGeom>
        </p:spPr>
        <p:txBody>
          <a:bodyPr vert="horz" lIns="91440" tIns="45720" rIns="91440" bIns="45720" rtlCol="0">
            <a:normAutofit/>
          </a:bodyPr>
          <a:lstStyle/>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Product Documentation</a:t>
            </a:r>
          </a:p>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Access to the Knowledge Base</a:t>
            </a:r>
          </a:p>
          <a:p>
            <a:pPr marL="233363" marR="0" lvl="0" indent="-233363"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Create Service Requests(requires login and grant number)</a:t>
            </a: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04361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tool used to verify a software update did not become corrupted during a download is ____________ ?</a:t>
            </a:r>
            <a:endParaRPr lang="en-US" dirty="0"/>
          </a:p>
        </p:txBody>
      </p:sp>
      <p:sp>
        <p:nvSpPr>
          <p:cNvPr id="3" name="Text Placeholder 2"/>
          <p:cNvSpPr>
            <a:spLocks noGrp="1"/>
          </p:cNvSpPr>
          <p:nvPr>
            <p:ph type="body" sz="quarter" idx="14"/>
          </p:nvPr>
        </p:nvSpPr>
        <p:spPr/>
        <p:txBody>
          <a:bodyPr/>
          <a:lstStyle/>
          <a:p>
            <a:r>
              <a:rPr lang="en-US" dirty="0" smtClean="0"/>
              <a:t>sha1sum</a:t>
            </a:r>
          </a:p>
          <a:p>
            <a:r>
              <a:rPr lang="en-US" dirty="0" smtClean="0"/>
              <a:t>md5sum</a:t>
            </a:r>
          </a:p>
          <a:p>
            <a:r>
              <a:rPr lang="en-US" dirty="0" smtClean="0"/>
              <a:t>md5calc</a:t>
            </a:r>
          </a:p>
          <a:p>
            <a:r>
              <a:rPr lang="en-US" dirty="0" smtClean="0"/>
              <a:t>sha1calc</a:t>
            </a:r>
          </a:p>
          <a:p>
            <a:r>
              <a:rPr lang="en-US" dirty="0" smtClean="0"/>
              <a:t>rm</a:t>
            </a:r>
            <a:r>
              <a:rPr lang="en-US" dirty="0" smtClean="0"/>
              <a:t> –</a:t>
            </a:r>
            <a:r>
              <a:rPr lang="en-US" dirty="0" smtClean="0"/>
              <a:t>rf</a:t>
            </a:r>
            <a:r>
              <a:rPr lang="en-US" dirty="0" smtClean="0"/>
              <a:t> * </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4231229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Port ______ needs to be open to the Internet for a callhome session to be established with the McAfee support team.</a:t>
            </a:r>
            <a:endParaRPr lang="en-US" dirty="0"/>
          </a:p>
        </p:txBody>
      </p:sp>
      <p:sp>
        <p:nvSpPr>
          <p:cNvPr id="3" name="Text Placeholder 2"/>
          <p:cNvSpPr>
            <a:spLocks noGrp="1"/>
          </p:cNvSpPr>
          <p:nvPr>
            <p:ph type="body" sz="quarter" idx="14"/>
          </p:nvPr>
        </p:nvSpPr>
        <p:spPr/>
        <p:txBody>
          <a:bodyPr/>
          <a:lstStyle/>
          <a:p>
            <a:r>
              <a:rPr lang="en-US" dirty="0" smtClean="0"/>
              <a:t>80</a:t>
            </a:r>
          </a:p>
          <a:p>
            <a:r>
              <a:rPr lang="en-US" dirty="0" smtClean="0"/>
              <a:t>53</a:t>
            </a:r>
          </a:p>
          <a:p>
            <a:r>
              <a:rPr lang="en-US" dirty="0" smtClean="0"/>
              <a:t>1029</a:t>
            </a:r>
          </a:p>
          <a:p>
            <a:r>
              <a:rPr lang="en-US" dirty="0" smtClean="0"/>
              <a:t>443</a:t>
            </a:r>
          </a:p>
          <a:p>
            <a:r>
              <a:rPr lang="en-US" dirty="0" smtClean="0"/>
              <a:t>22</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3821035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algn="r"/>
            <a:r>
              <a:rPr lang="en-US" dirty="0" smtClean="0"/>
              <a:t>Troubleshooting and System Management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3" name="Content Placeholder 2"/>
          <p:cNvSpPr>
            <a:spLocks noGrp="1"/>
          </p:cNvSpPr>
          <p:nvPr>
            <p:ph idx="1"/>
          </p:nvPr>
        </p:nvSpPr>
        <p:spPr/>
        <p:txBody>
          <a:bodyPr/>
          <a:lstStyle/>
          <a:p>
            <a:pPr marL="0" indent="0">
              <a:spcAft>
                <a:spcPts val="1800"/>
              </a:spcAft>
              <a:buNone/>
            </a:pPr>
            <a:r>
              <a:rPr lang="en-US" b="1" dirty="0">
                <a:solidFill>
                  <a:srgbClr val="A50026"/>
                </a:solidFill>
              </a:rPr>
              <a:t>ESM Fails to Communicate with the Client</a:t>
            </a:r>
          </a:p>
          <a:p>
            <a:pPr marL="0" indent="0">
              <a:spcAft>
                <a:spcPts val="1800"/>
              </a:spcAft>
              <a:buNone/>
            </a:pPr>
            <a:r>
              <a:rPr lang="en-US" dirty="0" smtClean="0"/>
              <a:t>When </a:t>
            </a:r>
            <a:r>
              <a:rPr lang="en-US" dirty="0"/>
              <a:t>the ESMI client initially loads up, it communicates with the server to validate its version and to test the communication between the ESM and the client. If the ESM fails to communicate with the client, you will be prompted with a message on the login screen indicating that there was a failure communicating with the ESM. If you receive this error, do the following:</a:t>
            </a:r>
          </a:p>
          <a:p>
            <a:pPr marL="911225" lvl="2" indent="-457200">
              <a:spcAft>
                <a:spcPts val="1800"/>
              </a:spcAft>
              <a:buFont typeface="+mj-lt"/>
              <a:buAutoNum type="arabicPeriod"/>
            </a:pPr>
            <a:r>
              <a:rPr lang="en-US" dirty="0" smtClean="0"/>
              <a:t>Make </a:t>
            </a:r>
            <a:r>
              <a:rPr lang="en-US" dirty="0"/>
              <a:t>sure that the ESM is powered on and connected to the network.</a:t>
            </a:r>
          </a:p>
          <a:p>
            <a:pPr marL="911225" lvl="2" indent="-457200">
              <a:spcAft>
                <a:spcPts val="1800"/>
              </a:spcAft>
              <a:buFont typeface="+mj-lt"/>
              <a:buAutoNum type="arabicPeriod"/>
            </a:pPr>
            <a:r>
              <a:rPr lang="en-US" dirty="0" smtClean="0"/>
              <a:t>If </a:t>
            </a:r>
            <a:r>
              <a:rPr lang="en-US" dirty="0"/>
              <a:t>the database was not shutdown correctly, the database could be rebuilding. Depending on the amount of data on the ESM, this process could take several hours.</a:t>
            </a:r>
          </a:p>
          <a:p>
            <a:pPr marL="911225" lvl="2" indent="-457200">
              <a:spcAft>
                <a:spcPts val="1800"/>
              </a:spcAft>
              <a:buFont typeface="+mj-lt"/>
              <a:buAutoNum type="arabicPeriod"/>
            </a:pPr>
            <a:r>
              <a:rPr lang="en-US" dirty="0" smtClean="0"/>
              <a:t>You </a:t>
            </a:r>
            <a:r>
              <a:rPr lang="en-US" dirty="0"/>
              <a:t>may need to contact McAfee Support for further troubleshooting.</a:t>
            </a:r>
          </a:p>
          <a:p>
            <a:pPr>
              <a:spcAft>
                <a:spcPts val="1800"/>
              </a:spcAft>
            </a:pP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18524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3" name="Content Placeholder 2"/>
          <p:cNvSpPr>
            <a:spLocks noGrp="1"/>
          </p:cNvSpPr>
          <p:nvPr>
            <p:ph idx="1"/>
          </p:nvPr>
        </p:nvSpPr>
        <p:spPr/>
        <p:txBody>
          <a:bodyPr/>
          <a:lstStyle/>
          <a:p>
            <a:pPr marL="0" indent="0">
              <a:spcAft>
                <a:spcPts val="600"/>
              </a:spcAft>
              <a:buNone/>
            </a:pPr>
            <a:r>
              <a:rPr lang="en-US" b="1" dirty="0">
                <a:solidFill>
                  <a:srgbClr val="A50026"/>
                </a:solidFill>
              </a:rPr>
              <a:t>Client Fails Version Validation </a:t>
            </a:r>
            <a:r>
              <a:rPr lang="en-US" b="1" dirty="0" smtClean="0">
                <a:solidFill>
                  <a:srgbClr val="A50026"/>
                </a:solidFill>
              </a:rPr>
              <a:t>Test</a:t>
            </a:r>
          </a:p>
          <a:p>
            <a:pPr marL="0" indent="0">
              <a:spcAft>
                <a:spcPts val="600"/>
              </a:spcAft>
              <a:buNone/>
            </a:pPr>
            <a:r>
              <a:rPr lang="en-US" sz="1800" dirty="0" smtClean="0"/>
              <a:t>When the </a:t>
            </a:r>
            <a:r>
              <a:rPr lang="en-US" sz="1800" dirty="0"/>
              <a:t>ESMI client is loading up </a:t>
            </a:r>
            <a:r>
              <a:rPr lang="en-US" sz="1800" dirty="0" smtClean="0"/>
              <a:t>after a update </a:t>
            </a:r>
            <a:r>
              <a:rPr lang="en-US" sz="1800" dirty="0"/>
              <a:t>it may fail a version validation </a:t>
            </a:r>
            <a:r>
              <a:rPr lang="en-US" sz="1800" dirty="0" smtClean="0"/>
              <a:t>test. A </a:t>
            </a:r>
            <a:r>
              <a:rPr lang="en-US" sz="1800" dirty="0" smtClean="0"/>
              <a:t>pop-up </a:t>
            </a:r>
            <a:r>
              <a:rPr lang="en-US" sz="1800" dirty="0"/>
              <a:t>window will display the version of the application that is currently running and the version that is available on the ESM. If this problem occurs, it means that you are running an older version of the application than what is available on the ESM. To fix the problem, follow the steps described below.</a:t>
            </a:r>
          </a:p>
          <a:p>
            <a:pPr marL="911225" lvl="2" indent="-457200">
              <a:spcAft>
                <a:spcPts val="600"/>
              </a:spcAft>
              <a:buFont typeface="+mj-lt"/>
              <a:buAutoNum type="arabicPeriod"/>
            </a:pPr>
            <a:r>
              <a:rPr lang="en-US" dirty="0" smtClean="0"/>
              <a:t>Leave </a:t>
            </a:r>
            <a:r>
              <a:rPr lang="en-US" dirty="0"/>
              <a:t>the ESM login </a:t>
            </a:r>
            <a:r>
              <a:rPr lang="en-US" dirty="0" smtClean="0"/>
              <a:t>page.</a:t>
            </a:r>
          </a:p>
          <a:p>
            <a:pPr marL="911225" lvl="2" indent="-457200">
              <a:spcAft>
                <a:spcPts val="600"/>
              </a:spcAft>
              <a:buFont typeface="+mj-lt"/>
              <a:buAutoNum type="arabicPeriod"/>
            </a:pPr>
            <a:r>
              <a:rPr lang="en-US" dirty="0" smtClean="0"/>
              <a:t>Clear </a:t>
            </a:r>
            <a:r>
              <a:rPr lang="en-US" dirty="0"/>
              <a:t>your browser's cache by doing one of the </a:t>
            </a:r>
            <a:r>
              <a:rPr lang="en-US" dirty="0" smtClean="0"/>
              <a:t>following:</a:t>
            </a:r>
          </a:p>
          <a:p>
            <a:pPr lvl="3">
              <a:spcAft>
                <a:spcPts val="600"/>
              </a:spcAft>
            </a:pPr>
            <a:r>
              <a:rPr lang="en-US" dirty="0" smtClean="0"/>
              <a:t>If </a:t>
            </a:r>
            <a:r>
              <a:rPr lang="en-US" dirty="0"/>
              <a:t>you use Internet Explorer, go to your browser and select Tools &gt; Options &gt; Delete </a:t>
            </a:r>
            <a:r>
              <a:rPr lang="en-US" dirty="0" smtClean="0"/>
              <a:t>Files</a:t>
            </a:r>
          </a:p>
          <a:p>
            <a:pPr lvl="3">
              <a:spcAft>
                <a:spcPts val="600"/>
              </a:spcAft>
            </a:pPr>
            <a:r>
              <a:rPr lang="en-US" dirty="0" smtClean="0"/>
              <a:t>If </a:t>
            </a:r>
            <a:r>
              <a:rPr lang="en-US" dirty="0"/>
              <a:t>you use Mozilla </a:t>
            </a:r>
            <a:r>
              <a:rPr lang="en-US" dirty="0"/>
              <a:t>FireFox</a:t>
            </a:r>
            <a:r>
              <a:rPr lang="en-US" dirty="0"/>
              <a:t>, go to your browser  and select Tools &gt; Options &gt; Advanced &gt; Network and select Clear Now under the cache </a:t>
            </a:r>
            <a:r>
              <a:rPr lang="en-US" dirty="0" smtClean="0"/>
              <a:t>options.</a:t>
            </a:r>
          </a:p>
          <a:p>
            <a:pPr marL="804863" lvl="2" indent="-342900">
              <a:spcAft>
                <a:spcPts val="600"/>
              </a:spcAft>
              <a:buFont typeface="+mj-lt"/>
              <a:buAutoNum type="arabicPeriod"/>
            </a:pPr>
            <a:r>
              <a:rPr lang="en-US" dirty="0" smtClean="0"/>
              <a:t>After </a:t>
            </a:r>
            <a:r>
              <a:rPr lang="en-US" dirty="0"/>
              <a:t>clearing the browser's cache, navigate back to the ESM's login page</a:t>
            </a:r>
            <a:r>
              <a:rPr lang="en-US" dirty="0" smtClean="0"/>
              <a:t>.</a:t>
            </a:r>
            <a:br>
              <a:rPr lang="en-US" dirty="0" smtClean="0"/>
            </a:br>
            <a:endParaRPr lang="en-US" dirty="0"/>
          </a:p>
          <a:p>
            <a:pPr marL="0" indent="0" algn="ctr">
              <a:spcAft>
                <a:spcPts val="600"/>
              </a:spcAft>
              <a:buNone/>
            </a:pPr>
            <a:r>
              <a:rPr lang="en-US" sz="1800" dirty="0"/>
              <a:t>This should allow you to retrieve the latest version of the software from the ESM. If the problem still exists, contact McAfee Support.</a:t>
            </a:r>
          </a:p>
          <a:p>
            <a:pPr>
              <a:spcAft>
                <a:spcPts val="600"/>
              </a:spcAft>
            </a:pP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424878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3" name="Content Placeholder 2"/>
          <p:cNvSpPr>
            <a:spLocks noGrp="1"/>
          </p:cNvSpPr>
          <p:nvPr>
            <p:ph idx="1"/>
          </p:nvPr>
        </p:nvSpPr>
        <p:spPr/>
        <p:txBody>
          <a:bodyPr/>
          <a:lstStyle/>
          <a:p>
            <a:pPr marL="0" indent="0">
              <a:spcAft>
                <a:spcPts val="1200"/>
              </a:spcAft>
              <a:buNone/>
            </a:pPr>
            <a:r>
              <a:rPr lang="en-US" b="1" dirty="0">
                <a:solidFill>
                  <a:srgbClr val="A50026"/>
                </a:solidFill>
              </a:rPr>
              <a:t>ESM is Rebuilding</a:t>
            </a:r>
          </a:p>
          <a:p>
            <a:pPr marL="0" indent="0">
              <a:spcAft>
                <a:spcPts val="1200"/>
              </a:spcAft>
              <a:buNone/>
            </a:pPr>
            <a:r>
              <a:rPr lang="en-US" dirty="0" smtClean="0"/>
              <a:t>A </a:t>
            </a:r>
            <a:r>
              <a:rPr lang="en-US" dirty="0"/>
              <a:t>problem that may occur when the ESMI client is loading is </a:t>
            </a:r>
            <a:r>
              <a:rPr lang="en-US" dirty="0" smtClean="0"/>
              <a:t>the </a:t>
            </a:r>
            <a:r>
              <a:rPr lang="en-US" dirty="0"/>
              <a:t>ESM database may be in a state of rebuilding. This could occur after an unclean shutdown of the database which may cause data corruption (for example, the ESM is shut off due to a power outage</a:t>
            </a:r>
            <a:r>
              <a:rPr lang="en-US" dirty="0" smtClean="0"/>
              <a:t>) or following an ESM software upgrade that requires a database rebuild. </a:t>
            </a:r>
            <a:r>
              <a:rPr lang="en-US" dirty="0"/>
              <a:t>If you receive this </a:t>
            </a:r>
            <a:r>
              <a:rPr lang="en-US" dirty="0" smtClean="0"/>
              <a:t>error:</a:t>
            </a:r>
          </a:p>
          <a:p>
            <a:pPr marL="688975" lvl="1" indent="-457200">
              <a:spcAft>
                <a:spcPts val="1200"/>
              </a:spcAft>
              <a:buFont typeface="+mj-lt"/>
              <a:buAutoNum type="arabicPeriod"/>
            </a:pPr>
            <a:r>
              <a:rPr lang="en-US" dirty="0"/>
              <a:t>W</a:t>
            </a:r>
            <a:r>
              <a:rPr lang="en-US" dirty="0" smtClean="0"/>
              <a:t>ait </a:t>
            </a:r>
            <a:r>
              <a:rPr lang="en-US" dirty="0"/>
              <a:t>until the database rebuilding process completes. This process could take several minutes or several hours depending upon the amount of data in the database. </a:t>
            </a:r>
            <a:endParaRPr lang="en-US" dirty="0" smtClean="0"/>
          </a:p>
          <a:p>
            <a:pPr marL="0" indent="0">
              <a:spcAft>
                <a:spcPts val="1200"/>
              </a:spcAft>
              <a:buNone/>
            </a:pPr>
            <a:r>
              <a:rPr lang="en-US" dirty="0" smtClean="0"/>
              <a:t>The </a:t>
            </a:r>
            <a:r>
              <a:rPr lang="en-US" dirty="0"/>
              <a:t>ESMI will automatically attempt to reconnect to the ESM after 5 minutes. Optionally, you can attempt to reconnect immediately by clicking on the Attempt to Reconnect Now button</a:t>
            </a:r>
            <a:r>
              <a:rPr lang="en-US" dirty="0" smtClean="0"/>
              <a:t>.</a:t>
            </a:r>
          </a:p>
          <a:p>
            <a:pPr marL="0" indent="0">
              <a:spcAft>
                <a:spcPts val="1200"/>
              </a:spcAft>
              <a:buNone/>
            </a:pPr>
            <a:r>
              <a:rPr lang="en-US" dirty="0" smtClean="0"/>
              <a:t>If a rebuild takes longer than 24 hours, contact the McAfee Technical Support so an assessment can be made on the rebuild process.</a:t>
            </a:r>
            <a:endParaRPr lang="en-US" dirty="0"/>
          </a:p>
          <a:p>
            <a:pPr>
              <a:spcAft>
                <a:spcPts val="1200"/>
              </a:spcAft>
            </a:pP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Tree>
    <p:extLst>
      <p:ext uri="{BB962C8B-B14F-4D97-AF65-F5344CB8AC3E}">
        <p14:creationId xmlns:p14="http://schemas.microsoft.com/office/powerpoint/2010/main" val="146053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3508653"/>
          </a:xfrm>
          <a:prstGeom prst="rect">
            <a:avLst/>
          </a:prstGeom>
          <a:noFill/>
        </p:spPr>
        <p:txBody>
          <a:bodyPr wrap="square" rtlCol="0">
            <a:spAutoFit/>
          </a:bodyPr>
          <a:lstStyle/>
          <a:p>
            <a:pPr>
              <a:spcAft>
                <a:spcPts val="1800"/>
              </a:spcAft>
            </a:pPr>
            <a:r>
              <a:rPr lang="en-US" sz="2000" b="1" dirty="0">
                <a:solidFill>
                  <a:srgbClr val="A50026"/>
                </a:solidFill>
              </a:rPr>
              <a:t>ESM is Backing Up or Restoring the Database</a:t>
            </a:r>
          </a:p>
          <a:p>
            <a:pPr>
              <a:spcAft>
                <a:spcPts val="1800"/>
              </a:spcAft>
            </a:pPr>
            <a:r>
              <a:rPr lang="en-US" dirty="0"/>
              <a:t>If the Checking Version dialog opens when you launch the ESMI, the ESM could be performing a full backup or a full restore, which can take an extended period of time.  While a full backup or restore is being performed, the ESM is offline. </a:t>
            </a:r>
          </a:p>
          <a:p>
            <a:pPr marL="742950" lvl="1" indent="-285750">
              <a:spcAft>
                <a:spcPts val="1800"/>
              </a:spcAft>
              <a:buFont typeface="Arial"/>
              <a:buChar char="•"/>
            </a:pPr>
            <a:r>
              <a:rPr lang="en-US" dirty="0" smtClean="0"/>
              <a:t>During </a:t>
            </a:r>
            <a:r>
              <a:rPr lang="en-US" dirty="0"/>
              <a:t>this time, the system will try to reconnect once every 5 minutes. When the process is completed, the Login screen will appear. </a:t>
            </a:r>
            <a:endParaRPr lang="en-US" dirty="0" smtClean="0"/>
          </a:p>
          <a:p>
            <a:pPr marL="742950" lvl="1" indent="-285750">
              <a:spcAft>
                <a:spcPts val="1800"/>
              </a:spcAft>
              <a:buFont typeface="Arial"/>
              <a:buChar char="•"/>
            </a:pPr>
            <a:r>
              <a:rPr lang="en-US" dirty="0" smtClean="0"/>
              <a:t>If </a:t>
            </a:r>
            <a:r>
              <a:rPr lang="en-US" dirty="0"/>
              <a:t>you want to attempt a reconnection manually, click on the Attempt to Reconnect Now button. If the process is complete, the Login screen will open.</a:t>
            </a:r>
          </a:p>
          <a:p>
            <a:pPr>
              <a:spcAft>
                <a:spcPts val="1800"/>
              </a:spcAft>
            </a:pPr>
            <a:endParaRPr lang="en-US" dirty="0"/>
          </a:p>
        </p:txBody>
      </p:sp>
    </p:spTree>
    <p:extLst>
      <p:ext uri="{BB962C8B-B14F-4D97-AF65-F5344CB8AC3E}">
        <p14:creationId xmlns:p14="http://schemas.microsoft.com/office/powerpoint/2010/main" val="349749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Troubleshooting</a:t>
            </a:r>
            <a:endParaRPr lang="en-US" dirty="0"/>
          </a:p>
        </p:txBody>
      </p:sp>
      <p:sp>
        <p:nvSpPr>
          <p:cNvPr id="4" name="Footer Placeholder 3"/>
          <p:cNvSpPr>
            <a:spLocks noGrp="1"/>
          </p:cNvSpPr>
          <p:nvPr>
            <p:ph type="ftr" sz="quarter" idx="3"/>
          </p:nvPr>
        </p:nvSpPr>
        <p:spPr/>
        <p:txBody>
          <a:bodyPr/>
          <a:lstStyle/>
          <a:p>
            <a:pPr algn="r"/>
            <a:r>
              <a:rPr lang="en-US" dirty="0" smtClean="0"/>
              <a:t>Troubleshooting and System Management</a:t>
            </a:r>
            <a:endParaRPr lang="en-US" dirty="0"/>
          </a:p>
        </p:txBody>
      </p:sp>
      <p:sp>
        <p:nvSpPr>
          <p:cNvPr id="6" name="TextBox 5"/>
          <p:cNvSpPr txBox="1"/>
          <p:nvPr/>
        </p:nvSpPr>
        <p:spPr>
          <a:xfrm>
            <a:off x="76200" y="762000"/>
            <a:ext cx="8991600" cy="4185761"/>
          </a:xfrm>
          <a:prstGeom prst="rect">
            <a:avLst/>
          </a:prstGeom>
          <a:noFill/>
        </p:spPr>
        <p:txBody>
          <a:bodyPr wrap="square" rtlCol="0">
            <a:spAutoFit/>
          </a:bodyPr>
          <a:lstStyle/>
          <a:p>
            <a:pPr>
              <a:spcAft>
                <a:spcPts val="1800"/>
              </a:spcAft>
            </a:pPr>
            <a:r>
              <a:rPr lang="en-US" sz="2000" b="1" dirty="0" smtClean="0">
                <a:solidFill>
                  <a:srgbClr val="A50026"/>
                </a:solidFill>
              </a:rPr>
              <a:t>Unable </a:t>
            </a:r>
            <a:r>
              <a:rPr lang="en-US" sz="2000" b="1" dirty="0" smtClean="0">
                <a:solidFill>
                  <a:srgbClr val="A50026"/>
                </a:solidFill>
              </a:rPr>
              <a:t>to access </a:t>
            </a:r>
            <a:r>
              <a:rPr lang="en-US" sz="2000" b="1" dirty="0">
                <a:solidFill>
                  <a:srgbClr val="A50026"/>
                </a:solidFill>
              </a:rPr>
              <a:t>the </a:t>
            </a:r>
            <a:r>
              <a:rPr lang="en-US" sz="2000" b="1" dirty="0" smtClean="0">
                <a:solidFill>
                  <a:srgbClr val="A50026"/>
                </a:solidFill>
              </a:rPr>
              <a:t>ESMI Desktop web interface </a:t>
            </a:r>
            <a:endParaRPr lang="en-US" sz="2000" b="1" dirty="0">
              <a:solidFill>
                <a:srgbClr val="A50026"/>
              </a:solidFill>
            </a:endParaRPr>
          </a:p>
          <a:p>
            <a:pPr>
              <a:spcAft>
                <a:spcPts val="1800"/>
              </a:spcAft>
            </a:pPr>
            <a:r>
              <a:rPr lang="en-US" dirty="0"/>
              <a:t>If you cannot </a:t>
            </a:r>
            <a:r>
              <a:rPr lang="en-US" dirty="0" smtClean="0"/>
              <a:t>access the web interface, but it is still possible to access the ESM via </a:t>
            </a:r>
            <a:r>
              <a:rPr lang="en-US" dirty="0" smtClean="0"/>
              <a:t>SSH </a:t>
            </a:r>
            <a:r>
              <a:rPr lang="en-US" dirty="0" smtClean="0"/>
              <a:t>the ESM web server may need to be restarted. To resolve this issue try the following:</a:t>
            </a:r>
          </a:p>
          <a:p>
            <a:pPr marL="800100" lvl="1" indent="-342900">
              <a:buFont typeface="+mj-lt"/>
              <a:buAutoNum type="arabicPeriod"/>
            </a:pPr>
            <a:r>
              <a:rPr lang="en-US" dirty="0"/>
              <a:t>Type the following command and press </a:t>
            </a:r>
            <a:r>
              <a:rPr lang="en-US" dirty="0" smtClean="0"/>
              <a:t>ENTER:</a:t>
            </a:r>
            <a:r>
              <a:rPr lang="en-US" dirty="0"/>
              <a:t> </a:t>
            </a:r>
            <a:r>
              <a:rPr lang="en-US" dirty="0" smtClean="0"/>
              <a:t>  </a:t>
            </a:r>
            <a:r>
              <a:rPr lang="en-US" b="1" dirty="0" smtClean="0"/>
              <a:t>ps</a:t>
            </a:r>
            <a:r>
              <a:rPr lang="en-US" b="1" dirty="0" smtClean="0"/>
              <a:t> </a:t>
            </a:r>
            <a:r>
              <a:rPr lang="en-US" b="1" dirty="0"/>
              <a:t>-</a:t>
            </a:r>
            <a:r>
              <a:rPr lang="en-US" b="1" dirty="0"/>
              <a:t>auxf</a:t>
            </a:r>
            <a:r>
              <a:rPr lang="en-US" b="1" dirty="0"/>
              <a:t>  </a:t>
            </a:r>
            <a:r>
              <a:rPr lang="en-US" dirty="0"/>
              <a:t>You will see output similar to the following near the bottom of the screen:  nobody   10264  0.0  0.0      0     0 ?        Z    May12   0:00  \_ [</a:t>
            </a:r>
            <a:r>
              <a:rPr lang="en-US" dirty="0"/>
              <a:t>httpd</a:t>
            </a:r>
            <a:r>
              <a:rPr lang="en-US" dirty="0"/>
              <a:t>] &lt;defunct&gt; nobody   10267  0.0  0.0      0     0 ?        Z    May12   0:00  \_ [</a:t>
            </a:r>
            <a:r>
              <a:rPr lang="en-US" dirty="0"/>
              <a:t>httpd</a:t>
            </a:r>
            <a:r>
              <a:rPr lang="en-US" dirty="0"/>
              <a:t>] &lt;defunct&gt; nobody   10268  0.0  0.0      0     0 ?        Z    May12   0:00  \_ [</a:t>
            </a:r>
            <a:r>
              <a:rPr lang="en-US" dirty="0"/>
              <a:t>httpd</a:t>
            </a:r>
            <a:r>
              <a:rPr lang="en-US" dirty="0"/>
              <a:t>] &lt;defunct</a:t>
            </a:r>
            <a:r>
              <a:rPr lang="en-US" dirty="0" smtClean="0"/>
              <a:t>&gt; </a:t>
            </a:r>
            <a:r>
              <a:rPr lang="en-US" dirty="0"/>
              <a:t> </a:t>
            </a:r>
          </a:p>
          <a:p>
            <a:pPr marL="800100" lvl="1" indent="-342900">
              <a:buFont typeface="+mj-lt"/>
              <a:buAutoNum type="arabicPeriod"/>
            </a:pPr>
            <a:r>
              <a:rPr lang="en-US" dirty="0"/>
              <a:t>Run the following </a:t>
            </a:r>
            <a:r>
              <a:rPr lang="en-US" dirty="0" smtClean="0"/>
              <a:t>command:</a:t>
            </a:r>
            <a:r>
              <a:rPr lang="en-US" dirty="0"/>
              <a:t> </a:t>
            </a:r>
            <a:r>
              <a:rPr lang="en-US" dirty="0" smtClean="0"/>
              <a:t> </a:t>
            </a:r>
            <a:r>
              <a:rPr lang="en-US" b="1" dirty="0" smtClean="0"/>
              <a:t>service </a:t>
            </a:r>
            <a:r>
              <a:rPr lang="en-US" b="1" dirty="0"/>
              <a:t>httpd</a:t>
            </a:r>
            <a:r>
              <a:rPr lang="en-US" b="1" dirty="0"/>
              <a:t> restart </a:t>
            </a:r>
            <a:endParaRPr lang="en-US" dirty="0"/>
          </a:p>
          <a:p>
            <a:pPr marL="800100" lvl="1" indent="-342900">
              <a:buFont typeface="+mj-lt"/>
              <a:buAutoNum type="arabicPeriod"/>
            </a:pPr>
            <a:r>
              <a:rPr lang="en-US" dirty="0"/>
              <a:t>The system will restart </a:t>
            </a:r>
            <a:r>
              <a:rPr lang="en-US" b="1" dirty="0"/>
              <a:t>httpd</a:t>
            </a:r>
            <a:r>
              <a:rPr lang="en-US" b="1" dirty="0"/>
              <a:t> </a:t>
            </a:r>
            <a:r>
              <a:rPr lang="en-US" dirty="0"/>
              <a:t>and you will be able to access the web interface.</a:t>
            </a:r>
          </a:p>
          <a:p>
            <a:pPr>
              <a:spcAft>
                <a:spcPts val="1800"/>
              </a:spcAft>
            </a:pPr>
            <a:endParaRPr lang="en-US" dirty="0"/>
          </a:p>
        </p:txBody>
      </p:sp>
    </p:spTree>
    <p:extLst>
      <p:ext uri="{BB962C8B-B14F-4D97-AF65-F5344CB8AC3E}">
        <p14:creationId xmlns:p14="http://schemas.microsoft.com/office/powerpoint/2010/main" val="17944958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501&quot;&gt;&lt;property id=&quot;20148&quot; value=&quot;5&quot;/&gt;&lt;property id=&quot;20300&quot; value=&quot;Slide 1&quot;/&gt;&lt;property id=&quot;20307&quot; value=&quot;257&quot;/&gt;&lt;/object&gt;&lt;/object&gt;&lt;/object&gt;&lt;/database&gt;"/>
  <p:tag name="SECTOMILLISECCONVERTED" val="1"/>
</p:tagLst>
</file>

<file path=ppt/theme/theme1.xml><?xml version="1.0" encoding="utf-8"?>
<a:theme xmlns:a="http://schemas.openxmlformats.org/drawingml/2006/main" name="ProfServ_ILT_PPTemplate">
  <a:themeElements>
    <a:clrScheme name="McAfee">
      <a:dk1>
        <a:srgbClr val="5E6A71"/>
      </a:dk1>
      <a:lt1>
        <a:srgbClr val="FFFFFF"/>
      </a:lt1>
      <a:dk2>
        <a:srgbClr val="000000"/>
      </a:dk2>
      <a:lt2>
        <a:srgbClr val="D1D4D3"/>
      </a:lt2>
      <a:accent1>
        <a:srgbClr val="B71234"/>
      </a:accent1>
      <a:accent2>
        <a:srgbClr val="165788"/>
      </a:accent2>
      <a:accent3>
        <a:srgbClr val="FFFFFF"/>
      </a:accent3>
      <a:accent4>
        <a:srgbClr val="275E37"/>
      </a:accent4>
      <a:accent5>
        <a:srgbClr val="A5ACAF"/>
      </a:accent5>
      <a:accent6>
        <a:srgbClr val="55517B"/>
      </a:accent6>
      <a:hlink>
        <a:srgbClr val="8683A4"/>
      </a:hlink>
      <a:folHlink>
        <a:srgbClr val="E1D059"/>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McAfee">
      <a:dk1>
        <a:srgbClr val="4C4D4F"/>
      </a:dk1>
      <a:lt1>
        <a:sysClr val="window" lastClr="FFFFFF"/>
      </a:lt1>
      <a:dk2>
        <a:srgbClr val="000000"/>
      </a:dk2>
      <a:lt2>
        <a:srgbClr val="D4D5D6"/>
      </a:lt2>
      <a:accent1>
        <a:srgbClr val="00585E"/>
      </a:accent1>
      <a:accent2>
        <a:srgbClr val="A80030"/>
      </a:accent2>
      <a:accent3>
        <a:srgbClr val="65A0A7"/>
      </a:accent3>
      <a:accent4>
        <a:srgbClr val="BCDADD"/>
      </a:accent4>
      <a:accent5>
        <a:srgbClr val="8F7710"/>
      </a:accent5>
      <a:accent6>
        <a:srgbClr val="E1D059"/>
      </a:accent6>
      <a:hlink>
        <a:srgbClr val="0000FF"/>
      </a:hlink>
      <a:folHlink>
        <a:srgbClr val="8080A6"/>
      </a:folHlink>
    </a:clrScheme>
    <a:fontScheme name="McAfee U">
      <a:majorFont>
        <a:latin typeface="Frutiger-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722CB9438E4A4C8016418A2353D0F9" ma:contentTypeVersion="0" ma:contentTypeDescription="Create a new document." ma:contentTypeScope="" ma:versionID="bdbc2f46686717a2ef328288545f004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74044E5-7BCF-4338-91AA-0BD12186B95B}">
  <ds:schemaRefs>
    <ds:schemaRef ds:uri="http://purl.org/dc/term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4930FB4-65D3-4233-B924-5560DE7BEED5}">
  <ds:schemaRefs>
    <ds:schemaRef ds:uri="http://schemas.microsoft.com/sharepoint/v3/contenttype/forms"/>
  </ds:schemaRefs>
</ds:datastoreItem>
</file>

<file path=customXml/itemProps3.xml><?xml version="1.0" encoding="utf-8"?>
<ds:datastoreItem xmlns:ds="http://schemas.openxmlformats.org/officeDocument/2006/customXml" ds:itemID="{D5E8499D-4A34-487B-93AE-88027DF78D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6354</TotalTime>
  <Words>5068</Words>
  <Application>Microsoft Office PowerPoint</Application>
  <PresentationFormat>On-screen Show (4:3)</PresentationFormat>
  <Paragraphs>519</Paragraphs>
  <Slides>42</Slides>
  <Notes>42</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ProfServ_ILT_PPTemplate</vt:lpstr>
      <vt:lpstr>Troubleshooting and System Management</vt:lpstr>
      <vt:lpstr>Module Objectives</vt:lpstr>
      <vt:lpstr>Module Topics</vt:lpstr>
      <vt:lpstr>McAfee Technical Support</vt:lpstr>
      <vt:lpstr>Login Troubleshooting</vt:lpstr>
      <vt:lpstr>Login Troubleshooting</vt:lpstr>
      <vt:lpstr>Login Troubleshooting</vt:lpstr>
      <vt:lpstr>Login Troubleshooting</vt:lpstr>
      <vt:lpstr>Login Troubleshooting</vt:lpstr>
      <vt:lpstr>Login Troubleshooting</vt:lpstr>
      <vt:lpstr>Login Troubleshooting</vt:lpstr>
      <vt:lpstr>Login Troubleshooting</vt:lpstr>
      <vt:lpstr>Login Troubleshooting</vt:lpstr>
      <vt:lpstr>Operating System and Browser-Specific Issues</vt:lpstr>
      <vt:lpstr>Operating System and Browser-Specific Issues</vt:lpstr>
      <vt:lpstr>Operating System and Browser-Specific Issues</vt:lpstr>
      <vt:lpstr>Operating System and Browser-Specific Issues</vt:lpstr>
      <vt:lpstr>Operating System and Browser-Specific Issues</vt:lpstr>
      <vt:lpstr>Operating System and Browser-Specific Issues</vt:lpstr>
      <vt:lpstr>Hardware Issues</vt:lpstr>
      <vt:lpstr>Hardware Issues</vt:lpstr>
      <vt:lpstr>Hardware Issues</vt:lpstr>
      <vt:lpstr>Update and Upgrade Issues</vt:lpstr>
      <vt:lpstr>Update and Upgrade Issues</vt:lpstr>
      <vt:lpstr>McAfee Health Status Flags</vt:lpstr>
      <vt:lpstr>Hidden</vt:lpstr>
      <vt:lpstr>McAfee Health Status Flags</vt:lpstr>
      <vt:lpstr>McAfee Health Status Flags</vt:lpstr>
      <vt:lpstr>ESM and ESMI Troubleshooting</vt:lpstr>
      <vt:lpstr>ESM and ESMI Troubleshooting</vt:lpstr>
      <vt:lpstr>Hidden</vt:lpstr>
      <vt:lpstr>ESM and ESMI Troubleshooting</vt:lpstr>
      <vt:lpstr>ESM and ESMI Troubleshooting</vt:lpstr>
      <vt:lpstr>ESM and ESMI Troubleshooting</vt:lpstr>
      <vt:lpstr>ESM and ESMI Troubleshooting</vt:lpstr>
      <vt:lpstr>ESM and ESMI Troubleshooting</vt:lpstr>
      <vt:lpstr>ESM and ESMI Troubleshooting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Course</dc:title>
  <dc:creator>dlink</dc:creator>
  <cp:lastModifiedBy>admin</cp:lastModifiedBy>
  <cp:revision>261</cp:revision>
  <dcterms:created xsi:type="dcterms:W3CDTF">2011-01-12T19:22:30Z</dcterms:created>
  <dcterms:modified xsi:type="dcterms:W3CDTF">2012-08-10T20:12:14Z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