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7"/>
  </p:notesMasterIdLst>
  <p:handoutMasterIdLst>
    <p:handoutMasterId r:id="rId48"/>
  </p:handoutMasterIdLst>
  <p:sldIdLst>
    <p:sldId id="256" r:id="rId5"/>
    <p:sldId id="257" r:id="rId6"/>
    <p:sldId id="261" r:id="rId7"/>
    <p:sldId id="291"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8" r:id="rId22"/>
    <p:sldId id="309" r:id="rId23"/>
    <p:sldId id="310" r:id="rId24"/>
    <p:sldId id="313" r:id="rId25"/>
    <p:sldId id="314" r:id="rId26"/>
    <p:sldId id="315" r:id="rId27"/>
    <p:sldId id="317" r:id="rId28"/>
    <p:sldId id="318" r:id="rId29"/>
    <p:sldId id="319" r:id="rId30"/>
    <p:sldId id="320" r:id="rId31"/>
    <p:sldId id="321" r:id="rId32"/>
    <p:sldId id="322" r:id="rId33"/>
    <p:sldId id="323" r:id="rId34"/>
    <p:sldId id="333" r:id="rId35"/>
    <p:sldId id="324" r:id="rId36"/>
    <p:sldId id="334" r:id="rId37"/>
    <p:sldId id="325" r:id="rId38"/>
    <p:sldId id="326" r:id="rId39"/>
    <p:sldId id="335" r:id="rId40"/>
    <p:sldId id="327" r:id="rId41"/>
    <p:sldId id="328" r:id="rId42"/>
    <p:sldId id="329" r:id="rId43"/>
    <p:sldId id="330" r:id="rId44"/>
    <p:sldId id="331" r:id="rId45"/>
    <p:sldId id="332" r:id="rId46"/>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3964" autoAdjust="0"/>
    <p:restoredTop sz="91841" autoAdjust="0"/>
  </p:normalViewPr>
  <p:slideViewPr>
    <p:cSldViewPr>
      <p:cViewPr>
        <p:scale>
          <a:sx n="100" d="100"/>
          <a:sy n="100" d="100"/>
        </p:scale>
        <p:origin x="-360" y="223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4188"/>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8/7/2012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3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javascript:void(0);"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can make sense</a:t>
            </a:r>
            <a:r>
              <a:rPr lang="en-US" baseline="0" dirty="0" smtClean="0"/>
              <a:t> of this and gain a clear understanding of what is really happening on our networks?</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42062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Logging</a:t>
            </a:r>
            <a:r>
              <a:rPr lang="en-US" baseline="0" dirty="0" smtClean="0"/>
              <a:t> standardization is nonexistent and compares to entering a worm hole for which we have no idea what is going to come out the other side!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8893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These security technologies generate volumes</a:t>
            </a:r>
            <a:r>
              <a:rPr lang="en-US" baseline="0" dirty="0" smtClean="0"/>
              <a:t> of data that can be extremely overwhelming to say the least.</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8873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With those high volumes</a:t>
            </a:r>
            <a:r>
              <a:rPr lang="en-US" baseline="0" dirty="0" smtClean="0"/>
              <a:t> and no log standardization combined with security requirements we tend to believe real time streaming of all this data will help us, but will it really?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5274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In the Matrix</a:t>
            </a:r>
            <a:r>
              <a:rPr lang="en-US" baseline="0" dirty="0" smtClean="0"/>
              <a:t>, Neo was able to become one with the machine, but in real life we are not afforded this possibility.</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649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Many will make the case that filtering will allow a log management</a:t>
            </a:r>
            <a:r>
              <a:rPr lang="en-US" baseline="0" dirty="0" smtClean="0"/>
              <a:t> technology to become useful but does it really work.  How do we create a filter for something that has no format standardization?  How do we filter for “badness” in real time, as what is considered bad?  If we knew what badness was, wouldn’t we just block badness in the first place?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4364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log management challenges are clearly documented in the Seventh</a:t>
            </a:r>
            <a:r>
              <a:rPr lang="en-US" baseline="0" dirty="0" smtClean="0"/>
              <a:t> Annual Log Management Survey Report by SANS.  These challenges are in the following areas:</a:t>
            </a:r>
          </a:p>
          <a:p>
            <a:pPr lvl="2"/>
            <a:r>
              <a:rPr lang="en-US" dirty="0" smtClean="0"/>
              <a:t>Normalizing and Categorizing Information</a:t>
            </a:r>
          </a:p>
          <a:p>
            <a:pPr lvl="2"/>
            <a:r>
              <a:rPr lang="en-US" dirty="0" smtClean="0"/>
              <a:t>Searching</a:t>
            </a:r>
          </a:p>
          <a:p>
            <a:pPr lvl="2"/>
            <a:r>
              <a:rPr lang="en-US" dirty="0" smtClean="0"/>
              <a:t>Using logs for reporting and analysis</a:t>
            </a:r>
          </a:p>
          <a:p>
            <a:pPr lvl="2"/>
            <a:r>
              <a:rPr lang="en-US" dirty="0" smtClean="0"/>
              <a:t>Managing logs, including maintaining chain of custody</a:t>
            </a:r>
          </a:p>
          <a:p>
            <a:pPr lvl="2"/>
            <a:r>
              <a:rPr lang="en-US" dirty="0" smtClean="0"/>
              <a:t>Using logs for compliance</a:t>
            </a:r>
          </a:p>
          <a:p>
            <a:pPr lvl="2"/>
            <a:r>
              <a:rPr lang="en-US" dirty="0" smtClean="0"/>
              <a:t>Storing/archiving</a:t>
            </a:r>
          </a:p>
          <a:p>
            <a:pPr lvl="2"/>
            <a:r>
              <a:rPr lang="en-US" dirty="0" smtClean="0"/>
              <a:t>Collecting logs</a:t>
            </a:r>
          </a:p>
          <a:p>
            <a:pPr lvl="2"/>
            <a:r>
              <a:rPr lang="en-US" dirty="0" smtClean="0"/>
              <a:t>Using logs for operations and maintenance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1673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75491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65102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McAfee ESMI desktop allows you to in a single</a:t>
            </a:r>
            <a:r>
              <a:rPr lang="en-US" baseline="0" dirty="0" smtClean="0"/>
              <a:t> pane drill down from 1 Million+ events into what is important in just a few seconds and without having to create filters to fully re-query the database.  Normalization is also extremely important, as events are placed in categories allowing us to drill into the areas that are most concerning to us at the time.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2751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Adding in Content Awareness</a:t>
            </a:r>
            <a:r>
              <a:rPr lang="en-US" baseline="0" dirty="0" smtClean="0"/>
              <a:t> with the McAfee ESMI drill down and Normalization capabilities ensures that within that single pane we can also render the event details in a clear and concise format.  This all occurs in just a few seconds, as opposed to manually trying to extract this information from a traditional log management solution and then having to parse the log lines to figure out what exactly occurred and who was involved.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9808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638611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overall picture of what is occurring</a:t>
            </a:r>
            <a:r>
              <a:rPr lang="en-US" baseline="0" dirty="0" smtClean="0"/>
              <a:t> in environments is just as important as being able to drill into individual events.  In traditional log management solutions and even other SIEM technologies the big picture is missing in that the event information is presented in a table format.  How can an analyst get the bigger picture by looking at spreadsheet formatted tables with rows and rows of events?  Adding in the base lining capabilities of the McAfee SIEM an analyst doesn’t just get the big picture but also how the big picture has changed over time.  It really is that simple in that the big picture is the definition of “Situational Awareness”.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46142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Situational</a:t>
            </a:r>
            <a:r>
              <a:rPr lang="en-US" baseline="0" dirty="0" smtClean="0"/>
              <a:t> awareness through base-lining and trending  is key to understanding our environments.  How would an analyst go about trending this data from raw log lines in a log management solution or a traditional SIEM user interface that presented hundreds of thousands of lines of events?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75499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76000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Monitoring our</a:t>
            </a:r>
            <a:r>
              <a:rPr lang="en-US" baseline="0" dirty="0" smtClean="0"/>
              <a:t> environments for policy violations and usage is a basic requirement for most of us.  We want to know what makes up the traffic flowing across our networks.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56084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With McAfee’s ESMI Desktop and application awareness we can quickly gather what users from what locations are accessing what services.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65114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1186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Compliance is one of those checkboxes</a:t>
            </a:r>
            <a:r>
              <a:rPr lang="en-US" baseline="0" dirty="0" smtClean="0"/>
              <a:t> we all have to face and well it never seems easy to provide the auditor with exactly what they want to see but with McAfee’s ESMI desktop that is no longer a problem.  Does you auditor want to know if anyone is using weak or insecure passwords, well in just a few clicks of the mouse and a few seconds you can give the auditor what they want.  How awesome is that?</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4057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McAfee ESM retrieves information about events, flows, and assets and vulnerabilities logged by a device. This information, for events, includes fields such as first and last time, event aggregation count, source and destination IP, source and destination port, source and destination MAC address, protocol, VLAN, the action taken when the alert was generated, and the signature ID of the rule generating the alert. For flows, this information includes first and last time, source and destination IP, source and destination port, source and destination MAC address, protocol, VLAN, direction, and the number of bytes and packets transmitted by the source and destination, 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information retrieved from a device is correlated and inserted into the McAfee Security Event Aggregation and Correlation (M-SEAC) engine. Using the M-SEAC engine, this data can be analyzed and reviewed through a powerful and flexible report viewer.  This viewer is the center section of the ESMI Desktop.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Views Pain </a:t>
            </a:r>
            <a:r>
              <a:rPr lang="en-US" dirty="0" smtClean="0"/>
              <a:t>-</a:t>
            </a:r>
            <a:r>
              <a:rPr lang="en-US" baseline="0" dirty="0" smtClean="0"/>
              <a:t> The large main area to the right of the System Navigation Tree on the ESMI Desktop. It allows you to select, view, and customize views.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Views Toolbar </a:t>
            </a:r>
            <a:r>
              <a:rPr lang="en-US" baseline="0" dirty="0" smtClean="0"/>
              <a:t>– Allows you to access the various options associated with using Views.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Time Frame </a:t>
            </a:r>
            <a:r>
              <a:rPr lang="en-US" baseline="0" dirty="0" smtClean="0"/>
              <a:t>– Allows you to specify the time frame for the information that you want to view.</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Quick Launch </a:t>
            </a:r>
            <a:r>
              <a:rPr lang="en-US" baseline="0" dirty="0" smtClean="0"/>
              <a:t>– Shortcuts to the most common features of the McAfee SIEM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Filters</a:t>
            </a:r>
            <a:r>
              <a:rPr lang="en-US" baseline="0" dirty="0" smtClean="0"/>
              <a:t> – Provides the ability to customize the query filters that are applied to the views at runtime.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System Navigation </a:t>
            </a:r>
            <a:r>
              <a:rPr lang="en-US" baseline="0" dirty="0" smtClean="0"/>
              <a:t>– Provides the ability to navigate by systems and devices.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Alarms &amp; Cases </a:t>
            </a:r>
            <a:r>
              <a:rPr lang="en-US" baseline="0" dirty="0" smtClean="0"/>
              <a:t>– Shortcuts to the most recent cases and alarms.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3034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r>
              <a:rPr lang="en-US" sz="1000" kern="1200" dirty="0" smtClean="0">
                <a:solidFill>
                  <a:schemeClr val="tx1"/>
                </a:solidFill>
                <a:latin typeface="+mn-lt"/>
                <a:ea typeface="+mn-ea"/>
                <a:cs typeface="+mn-cs"/>
              </a:rPr>
              <a:t>The </a:t>
            </a:r>
            <a:r>
              <a:rPr lang="en-US" sz="1000" i="1" kern="1200" dirty="0" smtClean="0">
                <a:solidFill>
                  <a:schemeClr val="tx1"/>
                </a:solidFill>
                <a:latin typeface="+mn-lt"/>
                <a:ea typeface="+mn-ea"/>
                <a:cs typeface="+mn-cs"/>
              </a:rPr>
              <a:t>Views Toolbar</a:t>
            </a:r>
            <a:r>
              <a:rPr lang="en-US" sz="1000" i="0" kern="1200" dirty="0" smtClean="0">
                <a:solidFill>
                  <a:schemeClr val="tx1"/>
                </a:solidFill>
                <a:latin typeface="+mn-lt"/>
                <a:ea typeface="+mn-ea"/>
                <a:cs typeface="+mn-cs"/>
              </a:rPr>
              <a:t> contains the following options.</a:t>
            </a:r>
          </a:p>
          <a:p>
            <a:pPr marL="571500" lvl="1" indent="-228600">
              <a:buFont typeface="+mj-lt"/>
              <a:buAutoNum type="arabicPeriod"/>
            </a:pPr>
            <a:r>
              <a:rPr lang="en-US" sz="1000" b="1" i="1" kern="1200" dirty="0" smtClean="0">
                <a:solidFill>
                  <a:schemeClr val="tx1"/>
                </a:solidFill>
                <a:latin typeface="+mn-lt"/>
                <a:ea typeface="+mn-ea"/>
                <a:cs typeface="+mn-cs"/>
              </a:rPr>
              <a:t>Hide Device Tree</a:t>
            </a:r>
            <a:r>
              <a:rPr lang="en-US" sz="1000" i="0" kern="1200" dirty="0" smtClean="0">
                <a:solidFill>
                  <a:schemeClr val="tx1"/>
                </a:solidFill>
                <a:latin typeface="+mn-lt"/>
                <a:ea typeface="+mn-ea"/>
                <a:cs typeface="+mn-cs"/>
              </a:rPr>
              <a:t> - The </a:t>
            </a:r>
            <a:r>
              <a:rPr lang="en-US" sz="1000" i="1" kern="1200" dirty="0" smtClean="0">
                <a:solidFill>
                  <a:schemeClr val="tx1"/>
                </a:solidFill>
                <a:latin typeface="+mn-lt"/>
                <a:ea typeface="+mn-ea"/>
                <a:cs typeface="+mn-cs"/>
              </a:rPr>
              <a:t>Hide Device Tree</a:t>
            </a:r>
            <a:r>
              <a:rPr lang="en-US" sz="1000" i="0" kern="1200" dirty="0" smtClean="0">
                <a:solidFill>
                  <a:schemeClr val="tx1"/>
                </a:solidFill>
                <a:latin typeface="+mn-lt"/>
                <a:ea typeface="+mn-ea"/>
                <a:cs typeface="+mn-cs"/>
              </a:rPr>
              <a:t> arrow allows you to expand the current view by hiding the device tree pane.	</a:t>
            </a:r>
          </a:p>
          <a:p>
            <a:pPr marL="571500" lvl="1" indent="-228600">
              <a:buFont typeface="+mj-lt"/>
              <a:buAutoNum type="arabicPeriod"/>
            </a:pPr>
            <a:r>
              <a:rPr lang="en-US" sz="1000" b="1" i="1" kern="1200" dirty="0" smtClean="0">
                <a:solidFill>
                  <a:schemeClr val="tx1"/>
                </a:solidFill>
                <a:latin typeface="+mn-lt"/>
                <a:ea typeface="+mn-ea"/>
                <a:cs typeface="+mn-cs"/>
              </a:rPr>
              <a:t>View Navigation</a:t>
            </a:r>
            <a:r>
              <a:rPr lang="en-US" sz="1000" i="0" kern="1200" dirty="0" smtClean="0">
                <a:solidFill>
                  <a:schemeClr val="tx1"/>
                </a:solidFill>
                <a:latin typeface="+mn-lt"/>
                <a:ea typeface="+mn-ea"/>
                <a:cs typeface="+mn-cs"/>
              </a:rPr>
              <a:t> - The </a:t>
            </a:r>
            <a:r>
              <a:rPr lang="en-US" sz="1000" i="1" kern="1200" dirty="0" smtClean="0">
                <a:solidFill>
                  <a:schemeClr val="tx1"/>
                </a:solidFill>
                <a:latin typeface="+mn-lt"/>
                <a:ea typeface="+mn-ea"/>
                <a:cs typeface="+mn-cs"/>
              </a:rPr>
              <a:t>View Navigation</a:t>
            </a:r>
            <a:r>
              <a:rPr lang="en-US" sz="1000" i="0" kern="1200" dirty="0" smtClean="0">
                <a:solidFill>
                  <a:schemeClr val="tx1"/>
                </a:solidFill>
                <a:latin typeface="+mn-lt"/>
                <a:ea typeface="+mn-ea"/>
                <a:cs typeface="+mn-cs"/>
              </a:rPr>
              <a:t> arrows allow you to navigate back and forth to previously viewed pages.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1" i="1" kern="1200" dirty="0" smtClean="0">
                <a:solidFill>
                  <a:schemeClr val="tx1"/>
                </a:solidFill>
                <a:latin typeface="+mn-lt"/>
                <a:ea typeface="+mn-ea"/>
                <a:cs typeface="+mn-cs"/>
              </a:rPr>
              <a:t>View List</a:t>
            </a:r>
            <a:r>
              <a:rPr lang="en-US" sz="1000" b="1" i="0"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 The list of views allows you to select the information you wish to view for each device. To change the view, click on the down arrow and select the desired view.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1" i="1" kern="1200" dirty="0" smtClean="0">
                <a:solidFill>
                  <a:schemeClr val="tx1"/>
                </a:solidFill>
                <a:latin typeface="+mn-lt"/>
                <a:ea typeface="+mn-ea"/>
                <a:cs typeface="+mn-cs"/>
              </a:rPr>
              <a:t>Manage Views</a:t>
            </a:r>
            <a:r>
              <a:rPr lang="en-US" sz="1000" i="0" kern="1200" dirty="0" smtClean="0">
                <a:solidFill>
                  <a:schemeClr val="tx1"/>
                </a:solidFill>
                <a:latin typeface="+mn-lt"/>
                <a:ea typeface="+mn-ea"/>
                <a:cs typeface="+mn-cs"/>
              </a:rPr>
              <a:t> - The </a:t>
            </a:r>
            <a:r>
              <a:rPr lang="en-US" sz="1000" i="1" kern="1200" dirty="0" smtClean="0">
                <a:solidFill>
                  <a:schemeClr val="tx1"/>
                </a:solidFill>
                <a:latin typeface="+mn-lt"/>
                <a:ea typeface="+mn-ea"/>
                <a:cs typeface="+mn-cs"/>
              </a:rPr>
              <a:t>Manage Views</a:t>
            </a:r>
            <a:r>
              <a:rPr lang="en-US" sz="1000" i="0" kern="1200" dirty="0" smtClean="0">
                <a:solidFill>
                  <a:schemeClr val="tx1"/>
                </a:solidFill>
                <a:latin typeface="+mn-lt"/>
                <a:ea typeface="+mn-ea"/>
                <a:cs typeface="+mn-cs"/>
              </a:rPr>
              <a:t> dialog is a quick way for you to manage all views. It allows you to select which views appear in the views list. From the manage views dialog you also have the options to edit, rename, set the default, delete, import, and export views.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1" i="1" kern="1200" dirty="0" smtClean="0">
                <a:solidFill>
                  <a:schemeClr val="tx1"/>
                </a:solidFill>
                <a:latin typeface="+mn-lt"/>
                <a:ea typeface="+mn-ea"/>
                <a:cs typeface="+mn-cs"/>
              </a:rPr>
              <a:t>Refresh Current View</a:t>
            </a:r>
            <a:r>
              <a:rPr lang="en-US" sz="1000" i="0" kern="1200" dirty="0" smtClean="0">
                <a:solidFill>
                  <a:schemeClr val="tx1"/>
                </a:solidFill>
                <a:latin typeface="+mn-lt"/>
                <a:ea typeface="+mn-ea"/>
                <a:cs typeface="+mn-cs"/>
              </a:rPr>
              <a:t> - The </a:t>
            </a:r>
            <a:r>
              <a:rPr lang="en-US" sz="1000" i="1" kern="1200" dirty="0" smtClean="0">
                <a:solidFill>
                  <a:schemeClr val="tx1"/>
                </a:solidFill>
                <a:latin typeface="+mn-lt"/>
                <a:ea typeface="+mn-ea"/>
                <a:cs typeface="+mn-cs"/>
              </a:rPr>
              <a:t>Refresh Current View</a:t>
            </a:r>
            <a:r>
              <a:rPr lang="en-US" sz="1000" i="0" kern="1200" dirty="0" smtClean="0">
                <a:solidFill>
                  <a:schemeClr val="tx1"/>
                </a:solidFill>
                <a:latin typeface="+mn-lt"/>
                <a:ea typeface="+mn-ea"/>
                <a:cs typeface="+mn-cs"/>
              </a:rPr>
              <a:t> button refreshes all data that is currently displayed in the </a:t>
            </a:r>
            <a:r>
              <a:rPr lang="en-US" sz="1000" i="1" kern="1200" dirty="0" smtClean="0">
                <a:solidFill>
                  <a:schemeClr val="tx1"/>
                </a:solidFill>
                <a:latin typeface="+mn-lt"/>
                <a:ea typeface="+mn-ea"/>
                <a:cs typeface="+mn-cs"/>
              </a:rPr>
              <a:t>View</a:t>
            </a:r>
            <a:r>
              <a:rPr lang="en-US" sz="1000" i="0" kern="1200" dirty="0" smtClean="0">
                <a:solidFill>
                  <a:schemeClr val="tx1"/>
                </a:solidFill>
                <a:latin typeface="+mn-lt"/>
                <a:ea typeface="+mn-ea"/>
                <a:cs typeface="+mn-cs"/>
              </a:rPr>
              <a:t> pane.	</a:t>
            </a:r>
          </a:p>
          <a:p>
            <a:pPr marL="571500" lvl="1" indent="-228600">
              <a:buFont typeface="+mj-lt"/>
              <a:buAutoNum type="arabicPeriod"/>
            </a:pPr>
            <a:r>
              <a:rPr lang="en-US" sz="1000" b="1" i="1" kern="1200" dirty="0" smtClean="0">
                <a:solidFill>
                  <a:schemeClr val="tx1"/>
                </a:solidFill>
                <a:latin typeface="+mn-lt"/>
                <a:ea typeface="+mn-ea"/>
                <a:cs typeface="+mn-cs"/>
              </a:rPr>
              <a:t>Default View</a:t>
            </a:r>
            <a:r>
              <a:rPr lang="en-US" sz="1000" i="1"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 This icon will take you back to the default view.	</a:t>
            </a:r>
          </a:p>
          <a:p>
            <a:pPr marL="571500" lvl="1" indent="-228600">
              <a:buFont typeface="+mj-lt"/>
              <a:buAutoNum type="arabicPeriod"/>
            </a:pPr>
            <a:r>
              <a:rPr lang="en-US" sz="1000" b="1" i="1" kern="1200" dirty="0" smtClean="0">
                <a:solidFill>
                  <a:schemeClr val="tx1"/>
                </a:solidFill>
                <a:latin typeface="+mn-lt"/>
                <a:ea typeface="+mn-ea"/>
                <a:cs typeface="+mn-cs"/>
              </a:rPr>
              <a:t>Print Current View</a:t>
            </a:r>
            <a:r>
              <a:rPr lang="en-US" sz="1000" i="0" kern="1200" dirty="0" smtClean="0">
                <a:solidFill>
                  <a:schemeClr val="tx1"/>
                </a:solidFill>
                <a:latin typeface="+mn-lt"/>
                <a:ea typeface="+mn-ea"/>
                <a:cs typeface="+mn-cs"/>
              </a:rPr>
              <a:t> - The </a:t>
            </a:r>
            <a:r>
              <a:rPr lang="en-US" sz="1000" i="1" kern="1200" dirty="0" smtClean="0">
                <a:solidFill>
                  <a:schemeClr val="tx1"/>
                </a:solidFill>
                <a:latin typeface="+mn-lt"/>
                <a:ea typeface="+mn-ea"/>
                <a:cs typeface="+mn-cs"/>
              </a:rPr>
              <a:t>Print Current View</a:t>
            </a:r>
            <a:r>
              <a:rPr lang="en-US" sz="1000" i="0" kern="1200" dirty="0" smtClean="0">
                <a:solidFill>
                  <a:schemeClr val="tx1"/>
                </a:solidFill>
                <a:latin typeface="+mn-lt"/>
                <a:ea typeface="+mn-ea"/>
                <a:cs typeface="+mn-cs"/>
              </a:rPr>
              <a:t> option allows you to print a hard copy of the current view. When you select this option, the </a:t>
            </a:r>
            <a:r>
              <a:rPr lang="en-US" sz="1000" i="1" kern="1200" dirty="0" smtClean="0">
                <a:solidFill>
                  <a:schemeClr val="tx1"/>
                </a:solidFill>
                <a:latin typeface="+mn-lt"/>
                <a:ea typeface="+mn-ea"/>
                <a:cs typeface="+mn-cs"/>
              </a:rPr>
              <a:t>Print Options </a:t>
            </a:r>
            <a:r>
              <a:rPr lang="en-US" sz="1000" i="0" kern="1200" dirty="0" smtClean="0">
                <a:solidFill>
                  <a:schemeClr val="tx1"/>
                </a:solidFill>
                <a:latin typeface="+mn-lt"/>
                <a:ea typeface="+mn-ea"/>
                <a:cs typeface="+mn-cs"/>
              </a:rPr>
              <a:t>dialog opens. Select one of the available options on the dialog then click OK. The print options are:	</a:t>
            </a:r>
          </a:p>
          <a:p>
            <a:pPr marL="800100" lvl="3" indent="-228600"/>
            <a:r>
              <a:rPr lang="en-US" sz="1000" i="1" kern="1200" dirty="0" smtClean="0">
                <a:solidFill>
                  <a:schemeClr val="tx1"/>
                </a:solidFill>
                <a:latin typeface="+mn-lt"/>
                <a:ea typeface="+mn-ea"/>
                <a:cs typeface="+mn-cs"/>
              </a:rPr>
              <a:t>Scale to fit all components on one page</a:t>
            </a:r>
            <a:r>
              <a:rPr lang="en-US" sz="1000" i="0" kern="1200" dirty="0" smtClean="0">
                <a:solidFill>
                  <a:schemeClr val="tx1"/>
                </a:solidFill>
                <a:latin typeface="+mn-lt"/>
                <a:ea typeface="+mn-ea"/>
                <a:cs typeface="+mn-cs"/>
              </a:rPr>
              <a:t>:  The components that are part of the view will be sized so the view will fit on one page.	</a:t>
            </a:r>
          </a:p>
          <a:p>
            <a:pPr marL="800100" lvl="3" indent="-228600"/>
            <a:r>
              <a:rPr lang="en-US" sz="1000" i="1" kern="1200" dirty="0" smtClean="0">
                <a:solidFill>
                  <a:schemeClr val="tx1"/>
                </a:solidFill>
                <a:latin typeface="+mn-lt"/>
                <a:ea typeface="+mn-ea"/>
                <a:cs typeface="+mn-cs"/>
              </a:rPr>
              <a:t>Print each component on a separate page</a:t>
            </a:r>
            <a:r>
              <a:rPr lang="en-US" sz="1000" i="0" kern="1200" dirty="0" smtClean="0">
                <a:solidFill>
                  <a:schemeClr val="tx1"/>
                </a:solidFill>
                <a:latin typeface="+mn-lt"/>
                <a:ea typeface="+mn-ea"/>
                <a:cs typeface="+mn-cs"/>
              </a:rPr>
              <a:t>:  Each component that is part of the view will be printed on a separate page. If you click on </a:t>
            </a:r>
            <a:r>
              <a:rPr lang="en-US" sz="1000" i="1" kern="1200" dirty="0" smtClean="0">
                <a:solidFill>
                  <a:schemeClr val="tx1"/>
                </a:solidFill>
                <a:latin typeface="+mn-lt"/>
                <a:ea typeface="+mn-ea"/>
                <a:cs typeface="+mn-cs"/>
              </a:rPr>
              <a:t>Scale component to</a:t>
            </a:r>
            <a:r>
              <a:rPr lang="en-US" sz="1000" i="0" kern="1200" dirty="0" smtClean="0">
                <a:solidFill>
                  <a:schemeClr val="tx1"/>
                </a:solidFill>
                <a:latin typeface="+mn-lt"/>
                <a:ea typeface="+mn-ea"/>
                <a:cs typeface="+mn-cs"/>
              </a:rPr>
              <a:t> </a:t>
            </a:r>
            <a:r>
              <a:rPr lang="en-US" sz="1000" i="1" kern="1200" dirty="0" smtClean="0">
                <a:solidFill>
                  <a:schemeClr val="tx1"/>
                </a:solidFill>
                <a:latin typeface="+mn-lt"/>
                <a:ea typeface="+mn-ea"/>
                <a:cs typeface="+mn-cs"/>
              </a:rPr>
              <a:t>fit page</a:t>
            </a:r>
            <a:r>
              <a:rPr lang="en-US" sz="1000" i="0" kern="1200" dirty="0" smtClean="0">
                <a:solidFill>
                  <a:schemeClr val="tx1"/>
                </a:solidFill>
                <a:latin typeface="+mn-lt"/>
                <a:ea typeface="+mn-ea"/>
                <a:cs typeface="+mn-cs"/>
              </a:rPr>
              <a:t>, each component will be sized to fill the page.	</a:t>
            </a:r>
          </a:p>
          <a:p>
            <a:pPr marL="800100" lvl="3" indent="-228600"/>
            <a:r>
              <a:rPr lang="en-US" sz="1000" i="1" kern="1200" dirty="0" smtClean="0">
                <a:solidFill>
                  <a:schemeClr val="tx1"/>
                </a:solidFill>
                <a:latin typeface="+mn-lt"/>
                <a:ea typeface="+mn-ea"/>
                <a:cs typeface="+mn-cs"/>
              </a:rPr>
              <a:t>Print viewable area only</a:t>
            </a:r>
            <a:r>
              <a:rPr lang="en-US" sz="1000" i="0" kern="1200" dirty="0" smtClean="0">
                <a:solidFill>
                  <a:schemeClr val="tx1"/>
                </a:solidFill>
                <a:latin typeface="+mn-lt"/>
                <a:ea typeface="+mn-ea"/>
                <a:cs typeface="+mn-cs"/>
              </a:rPr>
              <a:t>:  Only the portion of the view that is visible on the screen will be printed.	</a:t>
            </a:r>
          </a:p>
          <a:p>
            <a:pPr marL="800100" marR="0" lvl="3"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i="1" kern="1200" dirty="0" smtClean="0">
                <a:solidFill>
                  <a:schemeClr val="tx1"/>
                </a:solidFill>
                <a:latin typeface="+mn-lt"/>
                <a:ea typeface="+mn-ea"/>
                <a:cs typeface="+mn-cs"/>
              </a:rPr>
              <a:t>Export to PDF:  The view will be saved as a PDF file.</a:t>
            </a:r>
            <a:endParaRPr lang="en-US" sz="1000" i="0" kern="1200" dirty="0" smtClean="0">
              <a:solidFill>
                <a:schemeClr val="tx1"/>
              </a:solidFill>
              <a:latin typeface="+mn-lt"/>
              <a:ea typeface="+mn-ea"/>
              <a:cs typeface="+mn-cs"/>
              <a:hlinkClick r:id="rId3"/>
            </a:endParaRPr>
          </a:p>
          <a:p>
            <a:pPr lvl="1" indent="0">
              <a:buNone/>
            </a:pPr>
            <a:endParaRPr lang="en-US" dirty="0" smtClean="0"/>
          </a:p>
          <a:p>
            <a:pPr lvl="1" indent="0">
              <a:buNone/>
            </a:pPr>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22362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571500" lvl="1" indent="-228600">
              <a:buFont typeface="+mj-lt"/>
              <a:buAutoNum type="arabicPeriod" startAt="8"/>
            </a:pPr>
            <a:r>
              <a:rPr lang="en-US" b="1" i="1" dirty="0"/>
              <a:t>Edit Current View</a:t>
            </a:r>
            <a:r>
              <a:rPr lang="en-US" dirty="0"/>
              <a:t> - The </a:t>
            </a:r>
            <a:r>
              <a:rPr lang="en-US" i="1" dirty="0"/>
              <a:t>Edit Current View</a:t>
            </a:r>
            <a:r>
              <a:rPr lang="en-US" dirty="0"/>
              <a:t> option allows you to modify the view currently being displayed, if it is a custom view. Clicking on this option will open the </a:t>
            </a:r>
            <a:r>
              <a:rPr lang="en-US" i="1" dirty="0"/>
              <a:t>View Editor</a:t>
            </a:r>
            <a:r>
              <a:rPr lang="en-US" dirty="0"/>
              <a:t> </a:t>
            </a:r>
          </a:p>
          <a:p>
            <a:pPr marL="571500" lvl="1" indent="-228600">
              <a:buFont typeface="+mj-lt"/>
              <a:buAutoNum type="arabicPeriod" startAt="8"/>
            </a:pPr>
            <a:r>
              <a:rPr lang="en-US" b="1" i="1" dirty="0"/>
              <a:t>Create a New View</a:t>
            </a:r>
            <a:r>
              <a:rPr lang="en-US" dirty="0"/>
              <a:t> - </a:t>
            </a:r>
            <a:r>
              <a:rPr lang="en-US" i="1" dirty="0"/>
              <a:t>Create a New View</a:t>
            </a:r>
            <a:r>
              <a:rPr lang="en-US" dirty="0"/>
              <a:t> allows you to create a new custom view </a:t>
            </a:r>
          </a:p>
          <a:p>
            <a:pPr marL="571500" lvl="1" indent="-228600">
              <a:buFont typeface="+mj-lt"/>
              <a:buAutoNum type="arabicPeriod" startAt="8"/>
            </a:pPr>
            <a:r>
              <a:rPr lang="en-US" b="1" i="1" dirty="0"/>
              <a:t>Time Frame</a:t>
            </a:r>
            <a:r>
              <a:rPr lang="en-US" i="1" dirty="0"/>
              <a:t> </a:t>
            </a:r>
            <a:r>
              <a:rPr lang="en-US" dirty="0"/>
              <a:t>- The </a:t>
            </a:r>
            <a:r>
              <a:rPr lang="en-US" i="1" dirty="0"/>
              <a:t>Time Frame</a:t>
            </a:r>
            <a:r>
              <a:rPr lang="en-US" dirty="0"/>
              <a:t> drop-down list allows you to specify the time frame for the information that you wish to view </a:t>
            </a:r>
          </a:p>
          <a:p>
            <a:pPr marL="571500" lvl="1" indent="-228600">
              <a:buFont typeface="+mj-lt"/>
              <a:buAutoNum type="arabicPeriod" startAt="8"/>
            </a:pPr>
            <a:r>
              <a:rPr lang="en-US" b="1" i="1" dirty="0"/>
              <a:t>Hide Filters/Show Filters</a:t>
            </a:r>
            <a:r>
              <a:rPr lang="en-US" dirty="0"/>
              <a:t> - The </a:t>
            </a:r>
            <a:r>
              <a:rPr lang="en-US" i="1" dirty="0"/>
              <a:t>Hide Filters/Show Filters</a:t>
            </a:r>
            <a:r>
              <a:rPr lang="en-US" dirty="0"/>
              <a:t> arrow allows you to expand the current view by hiding the filters pane or showing the filters pane if it is hidden.	</a:t>
            </a:r>
          </a:p>
          <a:p>
            <a:pPr marL="571500" lvl="1" indent="-228600">
              <a:buFont typeface="+mj-lt"/>
              <a:buAutoNum type="arabicPeriod" startAt="8"/>
            </a:pPr>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27455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filters pane (right side of the ESMI desktop) allows you to specify the filtering to be applied to an event-based or flow-based view associated with a query notification. Filters are selected based on the type of view you want to generate. The Filters Toolbar gives you the option to add or remove filter options, save the values as the default, use the default, run the query, and clear all of the filter fields. Additionally, there is a Hints checkbox which, when selected, will enable a hint tool tip to be visible when a filter field has focus. This tool tip contains examples of the values that can be entered in the field.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000" b="1" i="1" kern="1200" dirty="0" smtClean="0">
                <a:solidFill>
                  <a:schemeClr val="tx1"/>
                </a:solidFill>
                <a:latin typeface="+mn-lt"/>
                <a:ea typeface="+mn-ea"/>
                <a:cs typeface="+mn-cs"/>
              </a:rPr>
              <a:t>Hints</a:t>
            </a:r>
            <a:r>
              <a:rPr lang="en-US" sz="1000" i="0" kern="1200" dirty="0" smtClean="0">
                <a:solidFill>
                  <a:schemeClr val="tx1"/>
                </a:solidFill>
                <a:latin typeface="+mn-lt"/>
                <a:ea typeface="+mn-ea"/>
                <a:cs typeface="+mn-cs"/>
              </a:rPr>
              <a:t> - When the </a:t>
            </a:r>
            <a:r>
              <a:rPr lang="en-US" sz="1000" i="1" kern="1200" dirty="0" smtClean="0">
                <a:solidFill>
                  <a:schemeClr val="tx1"/>
                </a:solidFill>
                <a:latin typeface="+mn-lt"/>
                <a:ea typeface="+mn-ea"/>
                <a:cs typeface="+mn-cs"/>
              </a:rPr>
              <a:t>Hints</a:t>
            </a:r>
            <a:r>
              <a:rPr lang="en-US" sz="1000" i="0" kern="1200" dirty="0" smtClean="0">
                <a:solidFill>
                  <a:schemeClr val="tx1"/>
                </a:solidFill>
                <a:latin typeface="+mn-lt"/>
                <a:ea typeface="+mn-ea"/>
                <a:cs typeface="+mn-cs"/>
              </a:rPr>
              <a:t> checkbox is selected, a tool tip will be visible when a filter field has focus. The tool tip contains examples of the values that can be entered in that field. A pop-up menu appears below the field, citing examples of values that need to be entered. The hint option is turned off by default.	</a:t>
            </a:r>
          </a:p>
          <a:p>
            <a:r>
              <a:rPr lang="en-US" sz="1000" b="1" i="1" kern="1200" dirty="0" smtClean="0">
                <a:solidFill>
                  <a:schemeClr val="tx1"/>
                </a:solidFill>
                <a:latin typeface="+mn-lt"/>
                <a:ea typeface="+mn-ea"/>
                <a:cs typeface="+mn-cs"/>
              </a:rPr>
              <a:t>String Normalization</a:t>
            </a:r>
            <a:r>
              <a:rPr lang="en-US" sz="1000" b="1" i="0"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 </a:t>
            </a:r>
            <a:r>
              <a:rPr lang="en-US" sz="1000" kern="1200" dirty="0" smtClean="0">
                <a:solidFill>
                  <a:schemeClr val="tx1"/>
                </a:solidFill>
                <a:latin typeface="+mn-lt"/>
                <a:ea typeface="+mn-ea"/>
                <a:cs typeface="+mn-cs"/>
              </a:rPr>
              <a:t>The string normalization feature allows you to set up a string value that can be associated with alias values, to import a </a:t>
            </a:r>
            <a:r>
              <a:rPr lang="en-US" sz="1000" kern="1200" dirty="0" smtClean="0">
                <a:solidFill>
                  <a:schemeClr val="tx1"/>
                </a:solidFill>
                <a:latin typeface="+mn-lt"/>
                <a:ea typeface="+mn-ea"/>
                <a:cs typeface="+mn-cs"/>
              </a:rPr>
              <a:t>.CSV </a:t>
            </a:r>
            <a:r>
              <a:rPr lang="en-US" sz="1000" kern="1200" dirty="0" smtClean="0">
                <a:solidFill>
                  <a:schemeClr val="tx1"/>
                </a:solidFill>
                <a:latin typeface="+mn-lt"/>
                <a:ea typeface="+mn-ea"/>
                <a:cs typeface="+mn-cs"/>
              </a:rPr>
              <a:t>file of string normalization values, or to export a file.</a:t>
            </a:r>
            <a:endParaRPr lang="en-US" sz="1000" i="0" kern="1200" dirty="0" smtClean="0">
              <a:solidFill>
                <a:schemeClr val="tx1"/>
              </a:solidFill>
              <a:latin typeface="+mn-lt"/>
              <a:ea typeface="+mn-ea"/>
              <a:cs typeface="+mn-cs"/>
            </a:endParaRPr>
          </a:p>
          <a:p>
            <a:r>
              <a:rPr lang="en-US" sz="1000" b="1" i="1" kern="1200" dirty="0" smtClean="0">
                <a:solidFill>
                  <a:schemeClr val="tx1"/>
                </a:solidFill>
                <a:latin typeface="+mn-lt"/>
                <a:ea typeface="+mn-ea"/>
                <a:cs typeface="+mn-cs"/>
              </a:rPr>
              <a:t>Add or remove filter options</a:t>
            </a:r>
            <a:r>
              <a:rPr lang="en-US" sz="1000" i="0" kern="1200" dirty="0" smtClean="0">
                <a:solidFill>
                  <a:schemeClr val="tx1"/>
                </a:solidFill>
                <a:latin typeface="+mn-lt"/>
                <a:ea typeface="+mn-ea"/>
                <a:cs typeface="+mn-cs"/>
              </a:rPr>
              <a:t> - This option allows you to select the filter options you wish to display. To do so, click on the </a:t>
            </a:r>
            <a:r>
              <a:rPr lang="en-US" sz="1000" i="1" kern="1200" dirty="0" smtClean="0">
                <a:solidFill>
                  <a:schemeClr val="tx1"/>
                </a:solidFill>
                <a:latin typeface="+mn-lt"/>
                <a:ea typeface="+mn-ea"/>
                <a:cs typeface="+mn-cs"/>
              </a:rPr>
              <a:t>Add and remove filter options</a:t>
            </a:r>
            <a:r>
              <a:rPr lang="en-US" sz="1000" i="0" kern="1200" dirty="0" smtClean="0">
                <a:solidFill>
                  <a:schemeClr val="tx1"/>
                </a:solidFill>
                <a:latin typeface="+mn-lt"/>
                <a:ea typeface="+mn-ea"/>
                <a:cs typeface="+mn-cs"/>
              </a:rPr>
              <a:t> icon and the </a:t>
            </a:r>
            <a:r>
              <a:rPr lang="en-US" sz="1000" i="1" kern="1200" dirty="0" smtClean="0">
                <a:solidFill>
                  <a:schemeClr val="tx1"/>
                </a:solidFill>
                <a:latin typeface="+mn-lt"/>
                <a:ea typeface="+mn-ea"/>
                <a:cs typeface="+mn-cs"/>
              </a:rPr>
              <a:t>Displayed Filters</a:t>
            </a:r>
            <a:r>
              <a:rPr lang="en-US" sz="1000" i="0" kern="1200" dirty="0" smtClean="0">
                <a:solidFill>
                  <a:schemeClr val="tx1"/>
                </a:solidFill>
                <a:latin typeface="+mn-lt"/>
                <a:ea typeface="+mn-ea"/>
                <a:cs typeface="+mn-cs"/>
              </a:rPr>
              <a:t> dialog will appear. The filters that are checked will be displayed on the view filter list. To change the order in which they will appear on the list, highlight the filter and click on the up or down arrow located to the right of the list. If you have added any custom types, they will be displayed on the view filter list.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1" kern="1200" dirty="0" smtClean="0">
                <a:solidFill>
                  <a:schemeClr val="tx1"/>
                </a:solidFill>
                <a:latin typeface="+mn-lt"/>
                <a:ea typeface="+mn-ea"/>
                <a:cs typeface="+mn-cs"/>
              </a:rPr>
              <a:t>Save current values as default</a:t>
            </a:r>
            <a:r>
              <a:rPr lang="en-US" sz="1000" b="1" i="1" kern="1200" baseline="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 - To save a filter as your default, enter the values that you wish to use and click the </a:t>
            </a:r>
            <a:r>
              <a:rPr lang="en-US" sz="1000" i="1" kern="1200" dirty="0" smtClean="0">
                <a:solidFill>
                  <a:schemeClr val="tx1"/>
                </a:solidFill>
                <a:latin typeface="+mn-lt"/>
                <a:ea typeface="+mn-ea"/>
                <a:cs typeface="+mn-cs"/>
              </a:rPr>
              <a:t>Save current values as default</a:t>
            </a:r>
            <a:r>
              <a:rPr lang="en-US" sz="1000" i="0" kern="1200" dirty="0" smtClean="0">
                <a:solidFill>
                  <a:schemeClr val="tx1"/>
                </a:solidFill>
                <a:latin typeface="+mn-lt"/>
                <a:ea typeface="+mn-ea"/>
                <a:cs typeface="+mn-cs"/>
              </a:rPr>
              <a:t> icon. This will save your filters to the ESM. These filters will be applied automatically when you log in. To remove all values from your default filter, clear all the fields, re-execute the query, and click Save current values as default.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1" kern="1200" dirty="0" smtClean="0">
                <a:solidFill>
                  <a:schemeClr val="tx1"/>
                </a:solidFill>
                <a:latin typeface="+mn-lt"/>
                <a:ea typeface="+mn-ea"/>
                <a:cs typeface="+mn-cs"/>
              </a:rPr>
              <a:t>Use default</a:t>
            </a:r>
            <a:r>
              <a:rPr lang="en-US" sz="1000" i="1"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 You can revert to your default filter value at any time during your session by clicking on the </a:t>
            </a:r>
            <a:r>
              <a:rPr lang="en-US" sz="1000" i="1" kern="1200" dirty="0" smtClean="0">
                <a:solidFill>
                  <a:schemeClr val="tx1"/>
                </a:solidFill>
                <a:latin typeface="+mn-lt"/>
                <a:ea typeface="+mn-ea"/>
                <a:cs typeface="+mn-cs"/>
              </a:rPr>
              <a:t>Use default</a:t>
            </a:r>
            <a:r>
              <a:rPr lang="en-US" sz="1000" i="0" kern="1200" dirty="0" smtClean="0">
                <a:solidFill>
                  <a:schemeClr val="tx1"/>
                </a:solidFill>
                <a:latin typeface="+mn-lt"/>
                <a:ea typeface="+mn-ea"/>
                <a:cs typeface="+mn-cs"/>
              </a:rPr>
              <a:t> icon.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21060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i="1" dirty="0"/>
              <a:t>Run Query</a:t>
            </a:r>
            <a:r>
              <a:rPr lang="en-US" b="1" dirty="0"/>
              <a:t> </a:t>
            </a:r>
            <a:r>
              <a:rPr lang="en-US" dirty="0"/>
              <a:t>- The </a:t>
            </a:r>
            <a:r>
              <a:rPr lang="en-US" i="1" dirty="0"/>
              <a:t>Run Query</a:t>
            </a:r>
            <a:r>
              <a:rPr lang="en-US" dirty="0"/>
              <a:t> icon causes the current filters in the dialog to be applied to the view. You must click this icon when you change a filter value and want to apply it to the current view.	</a:t>
            </a:r>
          </a:p>
          <a:p>
            <a:r>
              <a:rPr lang="en-US" b="1" i="1" dirty="0"/>
              <a:t>Clear All</a:t>
            </a:r>
            <a:r>
              <a:rPr lang="en-US" b="1" dirty="0"/>
              <a:t> </a:t>
            </a:r>
            <a:r>
              <a:rPr lang="en-US" dirty="0"/>
              <a:t>- To clear all filters, click the </a:t>
            </a:r>
            <a:r>
              <a:rPr lang="en-US" i="1" dirty="0"/>
              <a:t>Clear All</a:t>
            </a:r>
            <a:r>
              <a:rPr lang="en-US" dirty="0"/>
              <a:t> icon. This will clear all filters from the dialog. You must click the </a:t>
            </a:r>
            <a:r>
              <a:rPr lang="en-US" i="1" dirty="0"/>
              <a:t>Run Query</a:t>
            </a:r>
            <a:r>
              <a:rPr lang="en-US" dirty="0"/>
              <a:t> icon to refresh the view. When filters have been applied an orange funnel icon will appear. If clicked, all filters will be cleared and the query will be re-executed.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69590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For a list of all the available out-of-box views, drill down through the </a:t>
            </a:r>
            <a:r>
              <a:rPr lang="en-US" sz="1000" i="1" kern="1200" dirty="0" smtClean="0">
                <a:solidFill>
                  <a:schemeClr val="tx1"/>
                </a:solidFill>
                <a:latin typeface="+mn-lt"/>
                <a:ea typeface="+mn-ea"/>
                <a:cs typeface="+mn-cs"/>
              </a:rPr>
              <a:t>View List</a:t>
            </a:r>
            <a:r>
              <a:rPr lang="en-US" sz="1000" i="0" kern="1200" dirty="0" smtClean="0">
                <a:solidFill>
                  <a:schemeClr val="tx1"/>
                </a:solidFill>
                <a:latin typeface="+mn-lt"/>
                <a:ea typeface="+mn-ea"/>
                <a:cs typeface="+mn-cs"/>
              </a:rPr>
              <a:t> menu.</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6127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111752"/>
          </a:xfrm>
        </p:spPr>
        <p:txBody>
          <a:bodyPr/>
          <a:lstStyle/>
          <a:p>
            <a:r>
              <a:rPr lang="en-US" dirty="0" smtClean="0"/>
              <a:t>The View Editing Toolbar allows you to save your current view, save the current view with a new name, copy the current view, paste a component in a view or manage the view list, delete the current view, and click and drag view components (Source and Destination Graph, Pie Chart, Table, Bar Chart, List component, etc.) from the Toolbar to the Main View Pane.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Control Dial </a:t>
            </a:r>
            <a:r>
              <a:rPr lang="en-US" dirty="0" smtClean="0"/>
              <a:t>- The Control Dial component enhances the visual look of a view. These "Dashboard" dials represent a simpler way to show important network, asset, vulnerability, and event data at a glance. Unlike dials in other SIEM dashboards, these dials are dynamic, and may be "linked" to other components in the console, so that they update in relation to your interaction with the ESMI.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Source and Destination Graph </a:t>
            </a:r>
            <a:r>
              <a:rPr lang="en-US" dirty="0" smtClean="0"/>
              <a:t>- A Source and Destination Graph displays an overview of activity for one or more IP Addresses. This graph allows you to display event or flow data. The event option allows you to specify one or more IP address(es) and view all attacks that have been performed the specified IP address(es), as well as view all attacks that the specified IP address(es) has performed on other IP addresses. The flow option allows you to specify one or more IP address(es) and view that IP address(es) that have connected to the specified address(es), as well as view the connections that the IP address(es) has made connections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Pie Chart </a:t>
            </a:r>
            <a:r>
              <a:rPr lang="en-US" dirty="0" smtClean="0"/>
              <a:t>- A Pie Chart displays the queried information in a pie graph. This component is useful when you have fewer categories that you would like to view (e.g., a protocol or action query). The Pie Chart has a three-way toggle option in the bottom right corner. This allows you to toggle the chart type between pie, line, and area.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Table</a:t>
            </a:r>
            <a:r>
              <a:rPr lang="en-US" dirty="0" smtClean="0"/>
              <a:t> - A Table component displays the selected query information in a table format, which displays several columns of information regarding the query. This component is useful if you want to show event and flow data at its finest granularity. Each row of the table represents one record in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Continued on next page</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56860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a:defRPr/>
            </a:pPr>
            <a:r>
              <a:rPr lang="en-US" b="1" dirty="0"/>
              <a:t>Bar Chart </a:t>
            </a:r>
            <a:r>
              <a:rPr lang="en-US" dirty="0"/>
              <a:t>- A Bar Chart displays the queried information in a bar graph and allows you compare the size of each result of the query criteria for the selected device or group in a given time range. The Bar Chart has a three-way toggle option in the bottom right corner. This allows you to toggle the chart type between bar, line, and area.</a:t>
            </a:r>
          </a:p>
          <a:p>
            <a:pPr>
              <a:defRPr/>
            </a:pPr>
            <a:endParaRPr lang="en-US" dirty="0"/>
          </a:p>
          <a:p>
            <a:pPr>
              <a:defRPr/>
            </a:pPr>
            <a:r>
              <a:rPr lang="en-US" b="1" dirty="0"/>
              <a:t>List</a:t>
            </a:r>
            <a:r>
              <a:rPr lang="en-US" dirty="0"/>
              <a:t> - A List component displays the selected query data in a list format. This component is useful when you want to view a more detailed list of items in a smaller space. The List component has a three-way toggle option in the bottom right corner. This allows you to toggle the chart type between list, line, and area.</a:t>
            </a:r>
          </a:p>
          <a:p>
            <a:pPr>
              <a:defRPr/>
            </a:pPr>
            <a:endParaRPr lang="en-US" dirty="0"/>
          </a:p>
          <a:p>
            <a:pPr>
              <a:defRPr/>
            </a:pPr>
            <a:r>
              <a:rPr lang="en-US" b="1" dirty="0"/>
              <a:t>Distribution</a:t>
            </a:r>
            <a:r>
              <a:rPr lang="en-US" dirty="0"/>
              <a:t> - This component shows a distribution of events and flows over a period of time. The Distribution component has a three-way toggle option in the bottom right corner. This allows you to toggle the chart type between distribution, line, and area. You can also set intervals to look at specific time slices to shape the data.</a:t>
            </a:r>
          </a:p>
          <a:p>
            <a:pPr>
              <a:defRPr/>
            </a:pPr>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38057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 Area </a:t>
            </a:r>
            <a:r>
              <a:rPr lang="en-US" dirty="0" smtClean="0"/>
              <a:t>- The Note Area component is a blank component that is used for text-based notes. This component allows you to write notes that are related to the current view. The text is only editable in the View Editor.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Count Component </a:t>
            </a:r>
            <a:r>
              <a:rPr lang="en-US" dirty="0" smtClean="0"/>
              <a:t>- The Count component displays the total events, assets, vulnerabilities, or flows queried for a specific view.</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Title Component </a:t>
            </a:r>
            <a:r>
              <a:rPr lang="en-US" dirty="0" smtClean="0"/>
              <a:t>- The Title  component allows you to create a title or heading for your view. When you click on the Title component icon and drag it on to the main view pane, a box appears. Click inside the box and a cursor will appear enabling you to type and format your text. The Title component can be placed anywhere on your view by clicking on the box and dragging it to  the desired location.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Network Topology </a:t>
            </a:r>
            <a:r>
              <a:rPr lang="en-US" dirty="0" smtClean="0"/>
              <a:t>- Network Topology allows you to obtain event or flow data from the device(s) or device tree and view the data represented across the network. It also allows you to custom build a view which can be used hand in hand with network discovery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Geolocation Map </a:t>
            </a:r>
            <a:r>
              <a:rPr lang="en-US" dirty="0" smtClean="0"/>
              <a:t>- This component shows the destination and source location of alerts and flows on a </a:t>
            </a:r>
            <a:r>
              <a:rPr lang="en-US" dirty="0" smtClean="0"/>
              <a:t>Geolocation </a:t>
            </a:r>
            <a:r>
              <a:rPr lang="en-US" dirty="0" smtClean="0"/>
              <a:t>map. Options at the bottom of this component allow you to switch between marking City, State, Country, and World areas, zoom in and out, and select locations using the Ctrl and Shift keys.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Filter List </a:t>
            </a:r>
            <a:r>
              <a:rPr lang="en-US" dirty="0" smtClean="0"/>
              <a:t>- You can set up your ESM to retrieve Active Directory group and user data. The Filter List option on the View Editing Toolbar allows you to set up a view component that will display a list of the users and groups in your Active Directory. Once the Filter List component has been added, other components can be bound to it by clicking on the down arrow in the Source User or Destination User filter fields on the Query Wizard and selecting Bind to Active Directory List. In addition, you can drill down on the Filter List component to view event and flow data associated with the Active Directory by clicking on the menu icon.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56860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Data binding in a custom view allows you to bind one component to another, so that the selection in one component provides a filter for a bound component. This allows you to set up an automatic drill down within a view that can be easily accessed from the initial component.</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42569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p>
          <a:p>
            <a:r>
              <a:rPr lang="en-US" dirty="0" smtClean="0"/>
              <a:t>False:  Logging</a:t>
            </a:r>
            <a:r>
              <a:rPr lang="en-US" baseline="0" dirty="0" smtClean="0"/>
              <a:t> standards are nonexistent.</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423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Today’s information security threats are not</a:t>
            </a:r>
            <a:r>
              <a:rPr lang="en-US" baseline="0" dirty="0" smtClean="0"/>
              <a:t> only</a:t>
            </a:r>
            <a:r>
              <a:rPr lang="en-US" dirty="0" smtClean="0"/>
              <a:t> increasing in numbers but in severity as well.</a:t>
            </a:r>
            <a:r>
              <a:rPr lang="en-US" baseline="0" dirty="0" smtClean="0"/>
              <a:t>  T</a:t>
            </a:r>
            <a:r>
              <a:rPr lang="en-US" dirty="0" smtClean="0"/>
              <a:t>he diversity of our networked environments are increasing exponentially as</a:t>
            </a:r>
            <a:r>
              <a:rPr lang="en-US" baseline="0" dirty="0" smtClean="0"/>
              <a:t> well</a:t>
            </a:r>
            <a:r>
              <a:rPr lang="en-US" dirty="0" smtClean="0"/>
              <a:t>. Most of us are very aware that homogenous environments no</a:t>
            </a:r>
            <a:r>
              <a:rPr lang="en-US" baseline="0" dirty="0" smtClean="0"/>
              <a:t> longer</a:t>
            </a:r>
            <a:r>
              <a:rPr lang="en-US" dirty="0" smtClean="0"/>
              <a:t> exist, and the complexity of the various technologies in our networks can get overwhelming. On top of that we are expected to understand how the different types of events within the environments can affect our security posture.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2953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orange funnel: To help you be aware of when filters are applied to the view, an orange funnel icon will appear in the main View Pane top bar.</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07330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Source and Destination Graph - Displays an overview of activity for one or more IP Addresses in a flow graph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8070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3160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With all that information being generated by all those nifty security technologies,</a:t>
            </a:r>
            <a:r>
              <a:rPr lang="en-US" baseline="0" dirty="0" smtClean="0"/>
              <a:t> controls, and devices why are there more incidents than ever?</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1626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Who can make sense</a:t>
            </a:r>
            <a:r>
              <a:rPr lang="en-US" baseline="0" dirty="0" smtClean="0"/>
              <a:t> of this and gain a clear understanding of what is really happening on our networks?</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5444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can make sense</a:t>
            </a:r>
            <a:r>
              <a:rPr lang="en-US" baseline="0" dirty="0" smtClean="0"/>
              <a:t> of this and gain a clear understanding of what is really happening on our networks?</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0681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can make sense</a:t>
            </a:r>
            <a:r>
              <a:rPr lang="en-US" baseline="0" dirty="0" smtClean="0"/>
              <a:t> of this and gain a clear understanding of what is really happening on our networks?</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3230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can make sense</a:t>
            </a:r>
            <a:r>
              <a:rPr lang="en-US" baseline="0" dirty="0" smtClean="0"/>
              <a:t> of this and gain a clear understanding of what is really happening on our networks?</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86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ESMI Views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ESMI Views</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ESMI Views</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ESMI Views</a:t>
            </a:r>
            <a:endParaRPr lang="en-US" dirty="0"/>
          </a:p>
        </p:txBody>
      </p:sp>
    </p:spTree>
    <p:extLst>
      <p:ext uri="{BB962C8B-B14F-4D97-AF65-F5344CB8AC3E}">
        <p14:creationId xmlns:p14="http://schemas.microsoft.com/office/powerpoint/2010/main" val="367351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ESMI Views</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3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40.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ESMI Views</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3</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pPr>
              <a:buNone/>
            </a:pPr>
            <a:r>
              <a:rPr lang="en-US" sz="1600" dirty="0" smtClean="0">
                <a:latin typeface="Calibri" pitchFamily="34" charset="0"/>
              </a:rPr>
              <a:t> nDevice Date=|2010-05-14|, Time=|13:19:04|, Time-Taken=|184|, Source=|69.20.10.101|, Status=|302|, Action=|TCP_NC_MISS|, IncomingBytes=|544|, OutgoingBytes=|1023|, Method=|GET|, Scheme=|http|, Username=|sammy|, Supplier=|go.microsoft.com|, UserAgent=|Windows-RSS-Platform/1.0 (MSIE 7.0; Windows NT 5.1)|, Result=|OBSERVED|, Category=|Computers/Internet|, Virus=|-|, DeviceIP=|69.20.14.11|, DevicePort=|8080|, URL=|http://go.microsoft.com/fwlink/?LinkId=68929|, DestinationIP=|207.46.16.233|, DestinationPort=|80|</a:t>
            </a:r>
          </a:p>
          <a:p>
            <a:pPr>
              <a:buNone/>
            </a:pPr>
            <a:r>
              <a:rPr lang="en-US" sz="1600" dirty="0" smtClean="0">
                <a:latin typeface="Calibri" pitchFamily="34" charset="0"/>
              </a:rPr>
              <a:t> nDevice Date=|2010-05-14|, Time=|13:19:04|, Time-Taken=|46|, Source=|69.20.10.101|, Status=|200|, Action=|TCP_NC_MISS|, IncomingBytes=|667|, OutgoingBytes=|759|, Method=|GET|, Scheme=|http|, Username=|sammy|, Supplier=|www.microsoft.com|, UserAgent=|Windows-RSS-Platform/1.0 (MSIE 7.0; Windows NT 5.1)|, Result=|OBSERVED|, Category=|Computers/Internet|, Virus=|-|, DeviceIP=|69.20.14.11|, DevicePort=|8080|, URL=|http://www.microsoft.com/atwork/community/rss.xml|, DestinationIP=|207.46.19.254|, DestinationPort=|80|</a:t>
            </a:r>
          </a:p>
          <a:p>
            <a:pPr>
              <a:buNone/>
            </a:pPr>
            <a:r>
              <a:rPr lang="en-US" sz="1600" dirty="0" smtClean="0">
                <a:latin typeface="Calibri" pitchFamily="34" charset="0"/>
              </a:rPr>
              <a:t> nDevice DatDeviceIP=|69.20.14.11|, DevicePort=|8080|, URL=|http://www.tanea.gr/templates/default/flashobject.js|, DestinationIP=|208.19.38.8|, DestinationPort=|80|e=|2010-05-14|, Time=|13:34:07|, Time-Taken=|184|, Source=|69.20.10.101|, Status=|302|, Action=|TCP_NC_MISS|, IncomingBytes=|544|, OutgoingBytes=|1023|, Method=|GET|, Scheme=|http|, Username=|sammy|, Supplier=|go.microsoft.com|, UserAgent=|Windows-RSS-Platform/1.0 (MSIE 7.0; Windows NT 5.1)|, Result=|OBSERVED|, Category=|Computers/Internet|, Virus=|-|, DeviceIP=|69.20.14.11|, DevicePort=|8080|, URL=|http://go.microsoft.com/fwlink/?LinkId=68929|, DestinationIP=|207.46.16.233|, DestinationPort=|80|</a:t>
            </a:r>
          </a:p>
          <a:p>
            <a:pPr>
              <a:buNone/>
            </a:pPr>
            <a:r>
              <a:rPr lang="en-US" sz="1600" dirty="0" smtClean="0">
                <a:latin typeface="Calibri" pitchFamily="34" charset="0"/>
              </a:rPr>
              <a:t> </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328925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Standardization!</a:t>
            </a:r>
            <a:endParaRPr lang="en-US" dirty="0"/>
          </a:p>
        </p:txBody>
      </p:sp>
      <p:sp>
        <p:nvSpPr>
          <p:cNvPr id="3" name="Content Placeholder 2"/>
          <p:cNvSpPr>
            <a:spLocks noGrp="1"/>
          </p:cNvSpPr>
          <p:nvPr>
            <p:ph idx="1"/>
          </p:nvPr>
        </p:nvSpPr>
        <p:spPr/>
        <p:txBody>
          <a:bodyPr/>
          <a:lstStyle/>
          <a:p>
            <a:r>
              <a:rPr lang="en-US" dirty="0" smtClean="0"/>
              <a:t>Common Log Data Issues:</a:t>
            </a:r>
          </a:p>
          <a:p>
            <a:pPr lvl="2"/>
            <a:r>
              <a:rPr lang="en-US" dirty="0" smtClean="0"/>
              <a:t>No Common Format</a:t>
            </a:r>
          </a:p>
          <a:p>
            <a:pPr lvl="2"/>
            <a:r>
              <a:rPr lang="en-US" dirty="0" smtClean="0"/>
              <a:t>No Standardization</a:t>
            </a:r>
          </a:p>
          <a:p>
            <a:pPr lvl="2"/>
            <a:r>
              <a:rPr lang="en-US" dirty="0" smtClean="0"/>
              <a:t>Some Data Sources Log more Verbose then others</a:t>
            </a:r>
          </a:p>
        </p:txBody>
      </p:sp>
      <p:pic>
        <p:nvPicPr>
          <p:cNvPr id="4" name="Picture 3" descr="wormhole23.jpg"/>
          <p:cNvPicPr>
            <a:picLocks noChangeAspect="1"/>
          </p:cNvPicPr>
          <p:nvPr/>
        </p:nvPicPr>
        <p:blipFill>
          <a:blip r:embed="rId3" cstate="print"/>
          <a:stretch>
            <a:fillRect/>
          </a:stretch>
        </p:blipFill>
        <p:spPr>
          <a:xfrm>
            <a:off x="136270" y="2438400"/>
            <a:ext cx="8871477" cy="3986164"/>
          </a:xfrm>
          <a:prstGeom prst="rect">
            <a:avLst/>
          </a:prstGeom>
        </p:spPr>
      </p:pic>
      <p:sp>
        <p:nvSpPr>
          <p:cNvPr id="5" name="Footer Placeholder 4"/>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624306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and Lots of Data!</a:t>
            </a:r>
            <a:endParaRPr lang="en-US" dirty="0"/>
          </a:p>
        </p:txBody>
      </p:sp>
      <p:sp>
        <p:nvSpPr>
          <p:cNvPr id="5" name="Content Placeholder 4"/>
          <p:cNvSpPr>
            <a:spLocks noGrp="1"/>
          </p:cNvSpPr>
          <p:nvPr>
            <p:ph idx="1"/>
          </p:nvPr>
        </p:nvSpPr>
        <p:spPr>
          <a:xfrm>
            <a:off x="71437" y="685800"/>
            <a:ext cx="8996363" cy="2209800"/>
          </a:xfrm>
        </p:spPr>
        <p:txBody>
          <a:bodyPr/>
          <a:lstStyle/>
          <a:p>
            <a:r>
              <a:rPr lang="en-US" dirty="0"/>
              <a:t>Volumes of Data:</a:t>
            </a:r>
          </a:p>
          <a:p>
            <a:pPr lvl="2"/>
            <a:r>
              <a:rPr lang="en-US" dirty="0"/>
              <a:t>A Typical Firewall in a SMB Infrastructure generates 100k+ Events Daily</a:t>
            </a:r>
          </a:p>
          <a:p>
            <a:pPr lvl="2"/>
            <a:r>
              <a:rPr lang="en-US" dirty="0"/>
              <a:t>Enterprise Firewalls </a:t>
            </a:r>
            <a:r>
              <a:rPr lang="en-US" dirty="0" smtClean="0"/>
              <a:t>generate data in </a:t>
            </a:r>
            <a:r>
              <a:rPr lang="en-US" dirty="0"/>
              <a:t>the Millions!</a:t>
            </a:r>
          </a:p>
          <a:p>
            <a:pPr lvl="2"/>
            <a:r>
              <a:rPr lang="en-US" dirty="0"/>
              <a:t>Work Station or End User Host: ~5k Events Daily </a:t>
            </a:r>
            <a:r>
              <a:rPr lang="en-US" i="1" dirty="0"/>
              <a:t>(Audit Settings Matter here)</a:t>
            </a:r>
          </a:p>
          <a:p>
            <a:pPr lvl="3"/>
            <a:r>
              <a:rPr lang="en-US" dirty="0"/>
              <a:t>100 Hosts: 5,000 * 100 = 500,000 Events Daily</a:t>
            </a:r>
          </a:p>
          <a:p>
            <a:pPr lvl="3"/>
            <a:r>
              <a:rPr lang="en-US" dirty="0"/>
              <a:t>1,000 Hosts: 5,000 * 1,000 = 5,000,0000 Events Daily </a:t>
            </a:r>
          </a:p>
          <a:p>
            <a:pPr marL="0" indent="0">
              <a:buNone/>
            </a:pPr>
            <a:endParaRPr lang="en-US" dirty="0"/>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pic>
        <p:nvPicPr>
          <p:cNvPr id="6" name="Picture 5" descr="volumes of data.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819400"/>
            <a:ext cx="8534400" cy="3733800"/>
          </a:xfrm>
          <a:prstGeom prst="rect">
            <a:avLst/>
          </a:prstGeom>
        </p:spPr>
      </p:pic>
    </p:spTree>
    <p:extLst>
      <p:ext uri="{BB962C8B-B14F-4D97-AF65-F5344CB8AC3E}">
        <p14:creationId xmlns:p14="http://schemas.microsoft.com/office/powerpoint/2010/main" val="421917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Visual Dilemma!</a:t>
            </a:r>
            <a:endParaRPr lang="en-US" dirty="0"/>
          </a:p>
        </p:txBody>
      </p:sp>
      <p:sp>
        <p:nvSpPr>
          <p:cNvPr id="3" name="Content Placeholder 2"/>
          <p:cNvSpPr>
            <a:spLocks noGrp="1"/>
          </p:cNvSpPr>
          <p:nvPr>
            <p:ph idx="1"/>
          </p:nvPr>
        </p:nvSpPr>
        <p:spPr/>
        <p:txBody>
          <a:bodyPr/>
          <a:lstStyle/>
          <a:p>
            <a:r>
              <a:rPr lang="en-US" dirty="0" smtClean="0"/>
              <a:t>Real Time Streaming and No Standardization:</a:t>
            </a:r>
          </a:p>
          <a:p>
            <a:pPr lvl="1"/>
            <a:r>
              <a:rPr lang="en-US" dirty="0" smtClean="0"/>
              <a:t>Lots of Data at High Volumes tends to look a lot like this:</a:t>
            </a:r>
            <a:endParaRPr lang="en-US" dirty="0"/>
          </a:p>
        </p:txBody>
      </p:sp>
      <p:pic>
        <p:nvPicPr>
          <p:cNvPr id="4" name="Picture 3" descr="Matrix tut 2.jpg"/>
          <p:cNvPicPr>
            <a:picLocks noChangeAspect="1"/>
          </p:cNvPicPr>
          <p:nvPr/>
        </p:nvPicPr>
        <p:blipFill>
          <a:blip r:embed="rId3" cstate="print"/>
          <a:stretch>
            <a:fillRect/>
          </a:stretch>
        </p:blipFill>
        <p:spPr>
          <a:xfrm>
            <a:off x="193868" y="1600200"/>
            <a:ext cx="8756264" cy="4696137"/>
          </a:xfrm>
          <a:prstGeom prst="rect">
            <a:avLst/>
          </a:prstGeom>
        </p:spPr>
      </p:pic>
      <p:sp>
        <p:nvSpPr>
          <p:cNvPr id="5" name="Footer Placeholder 4"/>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4270696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works for NEO!</a:t>
            </a:r>
            <a:endParaRPr lang="en-US" dirty="0"/>
          </a:p>
        </p:txBody>
      </p:sp>
      <p:pic>
        <p:nvPicPr>
          <p:cNvPr id="5" name="Picture 4" descr="Matrix_-_Neo.jpg"/>
          <p:cNvPicPr>
            <a:picLocks noChangeAspect="1"/>
          </p:cNvPicPr>
          <p:nvPr/>
        </p:nvPicPr>
        <p:blipFill>
          <a:blip r:embed="rId3" cstate="print"/>
          <a:stretch>
            <a:fillRect/>
          </a:stretch>
        </p:blipFill>
        <p:spPr>
          <a:xfrm>
            <a:off x="193876" y="762000"/>
            <a:ext cx="8813871" cy="5590555"/>
          </a:xfrm>
          <a:prstGeom prst="rect">
            <a:avLst/>
          </a:prstGeom>
        </p:spPr>
      </p:pic>
      <p:sp>
        <p:nvSpPr>
          <p:cNvPr id="3" name="Footer Placeholder 2"/>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694705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Doesn’t Work Well For Us!</a:t>
            </a:r>
            <a:endParaRPr lang="en-US" dirty="0"/>
          </a:p>
        </p:txBody>
      </p:sp>
      <p:sp>
        <p:nvSpPr>
          <p:cNvPr id="3" name="Content Placeholder 2"/>
          <p:cNvSpPr>
            <a:spLocks noGrp="1"/>
          </p:cNvSpPr>
          <p:nvPr>
            <p:ph idx="1"/>
          </p:nvPr>
        </p:nvSpPr>
        <p:spPr/>
        <p:txBody>
          <a:bodyPr/>
          <a:lstStyle/>
          <a:p>
            <a:r>
              <a:rPr lang="en-US" sz="1800" dirty="0" smtClean="0"/>
              <a:t>Real Time Streaming and No Standardization (Traditional Log Management):</a:t>
            </a:r>
          </a:p>
          <a:p>
            <a:pPr lvl="2"/>
            <a:r>
              <a:rPr lang="en-US" dirty="0" smtClean="0"/>
              <a:t>But we can filter it…   Right?</a:t>
            </a:r>
            <a:endParaRPr lang="en-US" dirty="0"/>
          </a:p>
        </p:txBody>
      </p:sp>
      <p:pic>
        <p:nvPicPr>
          <p:cNvPr id="7" name="Picture 6" descr="original.jpeg"/>
          <p:cNvPicPr>
            <a:picLocks noChangeAspect="1"/>
          </p:cNvPicPr>
          <p:nvPr/>
        </p:nvPicPr>
        <p:blipFill>
          <a:blip r:embed="rId3" cstate="print"/>
          <a:stretch>
            <a:fillRect/>
          </a:stretch>
        </p:blipFill>
        <p:spPr>
          <a:xfrm>
            <a:off x="193868" y="1524000"/>
            <a:ext cx="8950132" cy="5073387"/>
          </a:xfrm>
          <a:prstGeom prst="rect">
            <a:avLst/>
          </a:prstGeom>
        </p:spPr>
      </p:pic>
      <p:pic>
        <p:nvPicPr>
          <p:cNvPr id="8" name="Picture 7" descr="TheMatrixWallpaper800.jpg"/>
          <p:cNvPicPr>
            <a:picLocks noChangeAspect="1"/>
          </p:cNvPicPr>
          <p:nvPr/>
        </p:nvPicPr>
        <p:blipFill>
          <a:blip r:embed="rId4" cstate="print"/>
          <a:stretch>
            <a:fillRect/>
          </a:stretch>
        </p:blipFill>
        <p:spPr>
          <a:xfrm>
            <a:off x="424296" y="2037417"/>
            <a:ext cx="2457898" cy="1967654"/>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Straight Connector 9"/>
          <p:cNvCxnSpPr>
            <a:stCxn id="8" idx="1"/>
          </p:cNvCxnSpPr>
          <p:nvPr/>
        </p:nvCxnSpPr>
        <p:spPr bwMode="auto">
          <a:xfrm>
            <a:off x="424296" y="3021244"/>
            <a:ext cx="921712" cy="62114"/>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rot="10800000" flipH="1">
            <a:off x="1922078" y="3083358"/>
            <a:ext cx="921712" cy="0"/>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rot="16200000" flipH="1">
            <a:off x="1346015" y="3717040"/>
            <a:ext cx="576066" cy="1"/>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16200000" flipH="1">
            <a:off x="1346013" y="2449684"/>
            <a:ext cx="576066" cy="1"/>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10800000" flipV="1">
            <a:off x="2440550" y="2161650"/>
            <a:ext cx="403251" cy="403249"/>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rot="16200000" flipH="1">
            <a:off x="424300" y="2161647"/>
            <a:ext cx="403252" cy="403250"/>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10800000" flipV="1">
            <a:off x="424306" y="3601822"/>
            <a:ext cx="460855" cy="345642"/>
          </a:xfrm>
          <a:prstGeom prst="line">
            <a:avLst/>
          </a:prstGeom>
          <a:solidFill>
            <a:schemeClr val="accent1"/>
          </a:solidFill>
          <a:ln w="44450" cap="flat" cmpd="sng" algn="ctr">
            <a:solidFill>
              <a:srgbClr val="FF0000"/>
            </a:solidFill>
            <a:prstDash val="solid"/>
            <a:round/>
            <a:headEnd type="none" w="med" len="med"/>
            <a:tailEnd type="none" w="med" len="med"/>
          </a:ln>
          <a:effectLst/>
        </p:spPr>
      </p:cxnSp>
      <p:cxnSp>
        <p:nvCxnSpPr>
          <p:cNvPr id="26" name="Straight Connector 25"/>
          <p:cNvCxnSpPr/>
          <p:nvPr/>
        </p:nvCxnSpPr>
        <p:spPr bwMode="auto">
          <a:xfrm rot="10800000">
            <a:off x="2382934" y="3659434"/>
            <a:ext cx="460856" cy="288037"/>
          </a:xfrm>
          <a:prstGeom prst="line">
            <a:avLst/>
          </a:prstGeom>
          <a:solidFill>
            <a:schemeClr val="accent1"/>
          </a:solidFill>
          <a:ln w="44450" cap="flat" cmpd="sng" algn="ctr">
            <a:solidFill>
              <a:srgbClr val="FF0000"/>
            </a:solidFill>
            <a:prstDash val="solid"/>
            <a:round/>
            <a:headEnd type="none" w="med" len="med"/>
            <a:tailEnd type="none" w="med" len="med"/>
          </a:ln>
          <a:effectLst/>
        </p:spPr>
      </p:cxnSp>
      <p:sp>
        <p:nvSpPr>
          <p:cNvPr id="29" name="TextBox 28"/>
          <p:cNvSpPr txBox="1"/>
          <p:nvPr/>
        </p:nvSpPr>
        <p:spPr>
          <a:xfrm>
            <a:off x="3247047" y="2046432"/>
            <a:ext cx="5227713" cy="2339102"/>
          </a:xfrm>
          <a:prstGeom prst="rect">
            <a:avLst/>
          </a:prstGeom>
          <a:solidFill>
            <a:schemeClr val="tx1">
              <a:alpha val="75000"/>
            </a:schemeClr>
          </a:solidFill>
        </p:spPr>
        <p:txBody>
          <a:bodyPr wrap="none" rtlCol="0">
            <a:spAutoFit/>
          </a:bodyPr>
          <a:lstStyle/>
          <a:p>
            <a:r>
              <a:rPr lang="en-US" sz="2000" b="1" i="1" dirty="0" smtClean="0">
                <a:solidFill>
                  <a:schemeClr val="bg1"/>
                </a:solidFill>
              </a:rPr>
              <a:t>Filter on What:</a:t>
            </a:r>
          </a:p>
          <a:p>
            <a:pPr>
              <a:buFont typeface="Arial" pitchFamily="34" charset="0"/>
              <a:buChar char="•"/>
            </a:pPr>
            <a:r>
              <a:rPr lang="en-US" sz="1800" b="1" dirty="0" smtClean="0">
                <a:solidFill>
                  <a:schemeClr val="bg1"/>
                </a:solidFill>
              </a:rPr>
              <a:t> Remember No Logging Standardization</a:t>
            </a:r>
          </a:p>
          <a:p>
            <a:pPr lvl="1">
              <a:buFont typeface="Arial" pitchFamily="34" charset="0"/>
              <a:buChar char="•"/>
            </a:pPr>
            <a:r>
              <a:rPr lang="en-US" sz="1800" b="1" dirty="0" smtClean="0">
                <a:solidFill>
                  <a:schemeClr val="bg1"/>
                </a:solidFill>
              </a:rPr>
              <a:t> Event Details are different depending</a:t>
            </a:r>
            <a:br>
              <a:rPr lang="en-US" sz="1800" b="1" dirty="0" smtClean="0">
                <a:solidFill>
                  <a:schemeClr val="bg1"/>
                </a:solidFill>
              </a:rPr>
            </a:br>
            <a:r>
              <a:rPr lang="en-US" sz="1800" b="1" dirty="0" smtClean="0">
                <a:solidFill>
                  <a:schemeClr val="bg1"/>
                </a:solidFill>
              </a:rPr>
              <a:t>   on Data Source</a:t>
            </a:r>
          </a:p>
          <a:p>
            <a:pPr>
              <a:buFont typeface="Arial" pitchFamily="34" charset="0"/>
              <a:buChar char="•"/>
            </a:pPr>
            <a:r>
              <a:rPr lang="en-US" sz="1800" b="1" dirty="0" smtClean="0">
                <a:solidFill>
                  <a:schemeClr val="bg1"/>
                </a:solidFill>
              </a:rPr>
              <a:t> Do you really know in Real Time what your </a:t>
            </a:r>
            <a:br>
              <a:rPr lang="en-US" sz="1800" b="1" dirty="0" smtClean="0">
                <a:solidFill>
                  <a:schemeClr val="bg1"/>
                </a:solidFill>
              </a:rPr>
            </a:br>
            <a:r>
              <a:rPr lang="en-US" sz="1800" b="1" dirty="0" smtClean="0">
                <a:solidFill>
                  <a:schemeClr val="bg1"/>
                </a:solidFill>
              </a:rPr>
              <a:t>   looking for as it is </a:t>
            </a:r>
            <a:r>
              <a:rPr lang="en-US" sz="1800" b="1" i="1" dirty="0" smtClean="0">
                <a:solidFill>
                  <a:srgbClr val="FF0000"/>
                </a:solidFill>
              </a:rPr>
              <a:t>HAPPENING</a:t>
            </a:r>
            <a:r>
              <a:rPr lang="en-US" sz="1800" b="1" dirty="0" smtClean="0">
                <a:solidFill>
                  <a:schemeClr val="bg1"/>
                </a:solidFill>
              </a:rPr>
              <a:t>?</a:t>
            </a:r>
          </a:p>
          <a:p>
            <a:pPr lvl="1">
              <a:buFont typeface="Arial" pitchFamily="34" charset="0"/>
              <a:buChar char="•"/>
            </a:pPr>
            <a:r>
              <a:rPr lang="en-US" sz="1800" b="1" dirty="0" smtClean="0">
                <a:solidFill>
                  <a:schemeClr val="bg1"/>
                </a:solidFill>
              </a:rPr>
              <a:t> Filter for “</a:t>
            </a:r>
            <a:r>
              <a:rPr lang="en-US" sz="1800" b="1" i="1" dirty="0" smtClean="0">
                <a:solidFill>
                  <a:srgbClr val="FF0000"/>
                </a:solidFill>
              </a:rPr>
              <a:t>BADNESS</a:t>
            </a:r>
            <a:r>
              <a:rPr lang="en-US" sz="1800" b="1" dirty="0" smtClean="0">
                <a:solidFill>
                  <a:schemeClr val="bg1"/>
                </a:solidFill>
              </a:rPr>
              <a:t>”?</a:t>
            </a:r>
          </a:p>
          <a:p>
            <a:pPr>
              <a:buFont typeface="Arial" pitchFamily="34" charset="0"/>
              <a:buChar char="•"/>
            </a:pPr>
            <a:r>
              <a:rPr lang="en-US" sz="1800" b="1" dirty="0" smtClean="0">
                <a:solidFill>
                  <a:schemeClr val="bg1"/>
                </a:solidFill>
              </a:rPr>
              <a:t> Filtering does work for TROUBLESHOOTING</a:t>
            </a:r>
            <a:endParaRPr lang="en-US" sz="1800" b="1" dirty="0">
              <a:solidFill>
                <a:schemeClr val="bg1"/>
              </a:solidFill>
            </a:endParaRP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04198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Management Challenges</a:t>
            </a:r>
            <a:endParaRPr lang="en-US" dirty="0"/>
          </a:p>
        </p:txBody>
      </p:sp>
      <p:sp>
        <p:nvSpPr>
          <p:cNvPr id="3" name="Content Placeholder 2"/>
          <p:cNvSpPr>
            <a:spLocks noGrp="1"/>
          </p:cNvSpPr>
          <p:nvPr>
            <p:ph idx="1"/>
          </p:nvPr>
        </p:nvSpPr>
        <p:spPr/>
        <p:txBody>
          <a:bodyPr/>
          <a:lstStyle/>
          <a:p>
            <a:r>
              <a:rPr lang="en-US" dirty="0" smtClean="0"/>
              <a:t>According to the SANS Seventh Annual Log Management Survey Report</a:t>
            </a:r>
            <a:br>
              <a:rPr lang="en-US" dirty="0" smtClean="0"/>
            </a:br>
            <a:r>
              <a:rPr lang="en-US" sz="1400" i="1" dirty="0" smtClean="0"/>
              <a:t>(http://www.sans.org/reading_room/analysts_program/logmgt-survey-web.pdf)</a:t>
            </a:r>
            <a:r>
              <a:rPr lang="en-US" sz="1600" dirty="0" smtClean="0"/>
              <a:t>:</a:t>
            </a:r>
            <a:endParaRPr lang="en-US" dirty="0" smtClean="0"/>
          </a:p>
          <a:p>
            <a:pPr lvl="2"/>
            <a:r>
              <a:rPr lang="en-US" dirty="0" smtClean="0"/>
              <a:t>Normalizing and Categorizing Information</a:t>
            </a:r>
          </a:p>
          <a:p>
            <a:pPr lvl="2"/>
            <a:r>
              <a:rPr lang="en-US" dirty="0" smtClean="0"/>
              <a:t>Searching</a:t>
            </a:r>
          </a:p>
          <a:p>
            <a:pPr lvl="2"/>
            <a:r>
              <a:rPr lang="en-US" dirty="0" smtClean="0"/>
              <a:t>Using logs for reporting and analysis</a:t>
            </a:r>
          </a:p>
          <a:p>
            <a:pPr lvl="2"/>
            <a:r>
              <a:rPr lang="en-US" dirty="0" smtClean="0"/>
              <a:t>Managing logs, including maintaining chain of custody</a:t>
            </a:r>
          </a:p>
          <a:p>
            <a:pPr lvl="2"/>
            <a:r>
              <a:rPr lang="en-US" dirty="0" smtClean="0"/>
              <a:t>Using logs for compliance</a:t>
            </a:r>
          </a:p>
          <a:p>
            <a:pPr lvl="2"/>
            <a:r>
              <a:rPr lang="en-US" dirty="0" smtClean="0"/>
              <a:t>Storing/archiving</a:t>
            </a:r>
          </a:p>
          <a:p>
            <a:pPr lvl="2"/>
            <a:r>
              <a:rPr lang="en-US" dirty="0" smtClean="0"/>
              <a:t>Collecting logs</a:t>
            </a:r>
          </a:p>
          <a:p>
            <a:pPr lvl="2"/>
            <a:r>
              <a:rPr lang="en-US" dirty="0" smtClean="0"/>
              <a:t>Using logs for operations and maintenance</a:t>
            </a:r>
          </a:p>
          <a:p>
            <a:pPr marL="461963" lvl="2" indent="0">
              <a:buNone/>
            </a:pPr>
            <a:endParaRPr lang="en-US" dirty="0" smtClean="0"/>
          </a:p>
          <a:p>
            <a:r>
              <a:rPr lang="en-US" dirty="0" smtClean="0"/>
              <a:t>Some Key Thoughts and Observations:</a:t>
            </a:r>
          </a:p>
          <a:p>
            <a:pPr lvl="2"/>
            <a:r>
              <a:rPr lang="en-US" dirty="0" smtClean="0"/>
              <a:t>Searching complications are a result of not Normalizing and Categorizing Information</a:t>
            </a:r>
          </a:p>
          <a:p>
            <a:pPr lvl="2"/>
            <a:r>
              <a:rPr lang="en-US" dirty="0" smtClean="0"/>
              <a:t>Log Management tends to lend itself more to data you can take action on Versus producing Actionable Data Intelligence</a:t>
            </a:r>
          </a:p>
          <a:p>
            <a:pPr lvl="1"/>
            <a:endParaRPr lang="en-US" dirty="0" smtClean="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5684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a:xfrm>
            <a:off x="0" y="2743200"/>
            <a:ext cx="8996363" cy="2286000"/>
          </a:xfrm>
        </p:spPr>
        <p:txBody>
          <a:bodyPr/>
          <a:lstStyle/>
          <a:p>
            <a:pPr marL="0" indent="0" algn="ctr">
              <a:buNone/>
            </a:pPr>
            <a:r>
              <a:rPr lang="en-US" sz="4000" dirty="0" smtClean="0">
                <a:solidFill>
                  <a:srgbClr val="A50026"/>
                </a:solidFill>
              </a:rPr>
              <a:t>McAfee SIEM </a:t>
            </a:r>
            <a:br>
              <a:rPr lang="en-US" sz="4000" dirty="0" smtClean="0">
                <a:solidFill>
                  <a:srgbClr val="A50026"/>
                </a:solidFill>
              </a:rPr>
            </a:br>
            <a:r>
              <a:rPr lang="en-US" sz="4000" dirty="0" smtClean="0">
                <a:solidFill>
                  <a:srgbClr val="A50026"/>
                </a:solidFill>
              </a:rPr>
              <a:t>solves this with </a:t>
            </a:r>
            <a:br>
              <a:rPr lang="en-US" sz="4000" dirty="0" smtClean="0">
                <a:solidFill>
                  <a:srgbClr val="A50026"/>
                </a:solidFill>
              </a:rPr>
            </a:br>
            <a:r>
              <a:rPr lang="en-US" sz="4800" b="1" i="1" dirty="0" smtClean="0">
                <a:solidFill>
                  <a:srgbClr val="A50026"/>
                </a:solidFill>
              </a:rPr>
              <a:t>VIEWS!</a:t>
            </a:r>
            <a:endParaRPr lang="en-US" sz="4000" b="1" i="1" dirty="0">
              <a:solidFill>
                <a:srgbClr val="A50026"/>
              </a:solidFill>
            </a:endParaRP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5" name="Picture 4" descr="rubiks-cub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62000"/>
            <a:ext cx="2667000" cy="2735579"/>
          </a:xfrm>
          <a:prstGeom prst="rect">
            <a:avLst/>
          </a:prstGeom>
        </p:spPr>
      </p:pic>
      <p:pic>
        <p:nvPicPr>
          <p:cNvPr id="6" name="Picture 5" descr="puzzl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4029456"/>
            <a:ext cx="2895600" cy="2625344"/>
          </a:xfrm>
          <a:prstGeom prst="rect">
            <a:avLst/>
          </a:prstGeom>
        </p:spPr>
      </p:pic>
    </p:spTree>
    <p:extLst>
      <p:ext uri="{BB962C8B-B14F-4D97-AF65-F5344CB8AC3E}">
        <p14:creationId xmlns:p14="http://schemas.microsoft.com/office/powerpoint/2010/main" val="132181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p:nvPr>
        </p:nvSpPr>
        <p:spPr/>
        <p:txBody>
          <a:bodyPr/>
          <a:lstStyle/>
          <a:p>
            <a:r>
              <a:rPr lang="en-US" dirty="0" smtClean="0">
                <a:ea typeface="ＭＳ Ｐゴシック"/>
                <a:cs typeface="ＭＳ Ｐゴシック"/>
              </a:rPr>
              <a:t>Content Aware SIEM Views</a:t>
            </a:r>
          </a:p>
        </p:txBody>
      </p:sp>
      <p:sp>
        <p:nvSpPr>
          <p:cNvPr id="5" name="Content Placeholder 4"/>
          <p:cNvSpPr>
            <a:spLocks noGrp="1"/>
          </p:cNvSpPr>
          <p:nvPr>
            <p:ph idx="1"/>
          </p:nvPr>
        </p:nvSpPr>
        <p:spPr/>
        <p:txBody>
          <a:bodyPr/>
          <a:lstStyle/>
          <a:p>
            <a:pPr>
              <a:defRPr/>
            </a:pPr>
            <a:r>
              <a:rPr lang="en-US" sz="2400" b="1" dirty="0" smtClean="0">
                <a:solidFill>
                  <a:srgbClr val="A50026"/>
                </a:solidFill>
              </a:rPr>
              <a:t>Theft of Confidential Information</a:t>
            </a:r>
          </a:p>
          <a:p>
            <a:pPr lvl="2">
              <a:defRPr/>
            </a:pPr>
            <a:r>
              <a:rPr lang="en-US" b="1" i="1" dirty="0" smtClean="0">
                <a:solidFill>
                  <a:schemeClr val="tx2"/>
                </a:solidFill>
              </a:rPr>
              <a:t>Drilling Down to what is IMPORTANT</a:t>
            </a:r>
          </a:p>
          <a:p>
            <a:pPr>
              <a:defRPr/>
            </a:pPr>
            <a:r>
              <a:rPr lang="en-US" sz="2400" dirty="0" smtClean="0"/>
              <a:t>Use of Unauthorized applications</a:t>
            </a:r>
          </a:p>
          <a:p>
            <a:pPr>
              <a:defRPr/>
            </a:pPr>
            <a:r>
              <a:rPr lang="en-US" sz="2400" dirty="0" smtClean="0"/>
              <a:t>Cyber slacking in the workplace</a:t>
            </a:r>
          </a:p>
          <a:p>
            <a:pPr>
              <a:defRPr/>
            </a:pPr>
            <a:r>
              <a:rPr lang="en-US" sz="2400" dirty="0" smtClean="0"/>
              <a:t>Use of weak passwords</a:t>
            </a:r>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444679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3"/>
          <p:cNvSpPr>
            <a:spLocks noGrp="1"/>
          </p:cNvSpPr>
          <p:nvPr>
            <p:ph type="title"/>
          </p:nvPr>
        </p:nvSpPr>
        <p:spPr/>
        <p:txBody>
          <a:bodyPr/>
          <a:lstStyle/>
          <a:p>
            <a:r>
              <a:rPr lang="en-US" dirty="0" smtClean="0">
                <a:ea typeface="ＭＳ Ｐゴシック"/>
                <a:cs typeface="ＭＳ Ｐゴシック"/>
              </a:rPr>
              <a:t>Theft of Confidential Information</a:t>
            </a:r>
          </a:p>
        </p:txBody>
      </p:sp>
      <p:pic>
        <p:nvPicPr>
          <p:cNvPr id="54274" name="Picture 6" descr="norm_coke.jpeg"/>
          <p:cNvPicPr>
            <a:picLocks noChangeAspect="1"/>
          </p:cNvPicPr>
          <p:nvPr/>
        </p:nvPicPr>
        <p:blipFill>
          <a:blip r:embed="rId3" cstate="print"/>
          <a:srcRect/>
          <a:stretch>
            <a:fillRect/>
          </a:stretch>
        </p:blipFill>
        <p:spPr bwMode="auto">
          <a:xfrm>
            <a:off x="0" y="1189038"/>
            <a:ext cx="9144000" cy="5292725"/>
          </a:xfrm>
          <a:prstGeom prst="rect">
            <a:avLst/>
          </a:prstGeom>
          <a:noFill/>
          <a:ln w="9525">
            <a:noFill/>
            <a:miter lim="800000"/>
            <a:headEnd/>
            <a:tailEnd/>
          </a:ln>
        </p:spPr>
      </p:pic>
      <p:sp>
        <p:nvSpPr>
          <p:cNvPr id="8" name="Rectangle 7"/>
          <p:cNvSpPr/>
          <p:nvPr/>
        </p:nvSpPr>
        <p:spPr bwMode="auto">
          <a:xfrm>
            <a:off x="366689" y="663864"/>
            <a:ext cx="1209747" cy="345642"/>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1 Million+</a:t>
            </a:r>
          </a:p>
        </p:txBody>
      </p:sp>
      <p:sp>
        <p:nvSpPr>
          <p:cNvPr id="9" name="Rectangle 8"/>
          <p:cNvSpPr/>
          <p:nvPr/>
        </p:nvSpPr>
        <p:spPr bwMode="auto">
          <a:xfrm>
            <a:off x="3419860" y="663864"/>
            <a:ext cx="1209747" cy="345642"/>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5,000+</a:t>
            </a:r>
          </a:p>
        </p:txBody>
      </p:sp>
      <p:sp>
        <p:nvSpPr>
          <p:cNvPr id="10" name="Rectangle 9"/>
          <p:cNvSpPr/>
          <p:nvPr/>
        </p:nvSpPr>
        <p:spPr bwMode="auto">
          <a:xfrm>
            <a:off x="5493712" y="721471"/>
            <a:ext cx="1209747" cy="345642"/>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15</a:t>
            </a:r>
          </a:p>
        </p:txBody>
      </p:sp>
      <p:cxnSp>
        <p:nvCxnSpPr>
          <p:cNvPr id="12" name="Straight Arrow Connector 11"/>
          <p:cNvCxnSpPr/>
          <p:nvPr/>
        </p:nvCxnSpPr>
        <p:spPr bwMode="auto">
          <a:xfrm rot="16200000" flipH="1">
            <a:off x="1101725" y="879475"/>
            <a:ext cx="287338" cy="547688"/>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bwMode="auto">
          <a:xfrm rot="16200000" flipH="1">
            <a:off x="4183063" y="850900"/>
            <a:ext cx="346075" cy="663575"/>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bwMode="auto">
          <a:xfrm rot="16200000" flipH="1">
            <a:off x="5709443" y="1456532"/>
            <a:ext cx="1268413" cy="488950"/>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bwMode="auto">
          <a:xfrm>
            <a:off x="4572000" y="2910536"/>
            <a:ext cx="1382568" cy="899463"/>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Normalized </a:t>
            </a:r>
            <a:r>
              <a:rPr lang="en-US" sz="1600" b="1" dirty="0" smtClean="0">
                <a:solidFill>
                  <a:schemeClr val="bg1"/>
                </a:solidFill>
                <a:latin typeface="Arial" charset="0"/>
              </a:rPr>
              <a:t>Dashboard</a:t>
            </a:r>
          </a:p>
          <a:p>
            <a:pPr algn="ctr">
              <a:defRPr/>
            </a:pPr>
            <a:r>
              <a:rPr lang="en-US" sz="1600" b="1" dirty="0" smtClean="0">
                <a:solidFill>
                  <a:schemeClr val="bg1"/>
                </a:solidFill>
                <a:latin typeface="Arial" charset="0"/>
              </a:rPr>
              <a:t>View</a:t>
            </a:r>
            <a:endParaRPr lang="en-US" sz="1600" b="1" dirty="0">
              <a:solidFill>
                <a:schemeClr val="bg1"/>
              </a:solidFill>
              <a:latin typeface="Arial" charset="0"/>
            </a:endParaRPr>
          </a:p>
        </p:txBody>
      </p:sp>
      <p:sp>
        <p:nvSpPr>
          <p:cNvPr id="23" name="Rectangle 22"/>
          <p:cNvSpPr>
            <a:spLocks noChangeArrowheads="1"/>
          </p:cNvSpPr>
          <p:nvPr/>
        </p:nvSpPr>
        <p:spPr bwMode="auto">
          <a:xfrm>
            <a:off x="1519238" y="1296988"/>
            <a:ext cx="920750" cy="173037"/>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24" name="Rectangle 23"/>
          <p:cNvSpPr>
            <a:spLocks noChangeArrowheads="1"/>
          </p:cNvSpPr>
          <p:nvPr/>
        </p:nvSpPr>
        <p:spPr bwMode="auto">
          <a:xfrm>
            <a:off x="4687888" y="1296988"/>
            <a:ext cx="690562" cy="173037"/>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25" name="Rectangle 24"/>
          <p:cNvSpPr>
            <a:spLocks noChangeArrowheads="1"/>
          </p:cNvSpPr>
          <p:nvPr/>
        </p:nvSpPr>
        <p:spPr bwMode="auto">
          <a:xfrm>
            <a:off x="6242050" y="2335213"/>
            <a:ext cx="1441450" cy="171450"/>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63051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childTnLst>
                                </p:cTn>
                              </p:par>
                              <p:par>
                                <p:cTn id="20" presetID="23" presetClass="entr" presetSubtype="3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strVal val="4*#ppt_w"/>
                                          </p:val>
                                        </p:tav>
                                        <p:tav tm="100000">
                                          <p:val>
                                            <p:strVal val="#ppt_w"/>
                                          </p:val>
                                        </p:tav>
                                      </p:tavLst>
                                    </p:anim>
                                    <p:anim calcmode="lin" valueType="num">
                                      <p:cBhvr>
                                        <p:cTn id="23" dur="500" fill="hold"/>
                                        <p:tgtEl>
                                          <p:spTgt spid="23"/>
                                        </p:tgtEl>
                                        <p:attrNameLst>
                                          <p:attrName>ppt_h</p:attrName>
                                        </p:attrNameLst>
                                      </p:cBhvr>
                                      <p:tavLst>
                                        <p:tav tm="0">
                                          <p:val>
                                            <p:strVal val="4*#ppt_h"/>
                                          </p:val>
                                        </p:tav>
                                        <p:tav tm="100000">
                                          <p:val>
                                            <p:strVal val="#ppt_h"/>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childTnLst>
                                </p:cTn>
                              </p:par>
                              <p:par>
                                <p:cTn id="34" presetID="23" presetClass="entr" presetSubtype="3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strVal val="4*#ppt_w"/>
                                          </p:val>
                                        </p:tav>
                                        <p:tav tm="100000">
                                          <p:val>
                                            <p:strVal val="#ppt_w"/>
                                          </p:val>
                                        </p:tav>
                                      </p:tavLst>
                                    </p:anim>
                                    <p:anim calcmode="lin" valueType="num">
                                      <p:cBhvr>
                                        <p:cTn id="37" dur="500" fill="hold"/>
                                        <p:tgtEl>
                                          <p:spTgt spid="24"/>
                                        </p:tgtEl>
                                        <p:attrNameLst>
                                          <p:attrName>ppt_h</p:attrName>
                                        </p:attrNameLst>
                                      </p:cBhvr>
                                      <p:tavLst>
                                        <p:tav tm="0">
                                          <p:val>
                                            <p:strVal val="4*#ppt_h"/>
                                          </p:val>
                                        </p:tav>
                                        <p:tav tm="100000">
                                          <p:val>
                                            <p:strVal val="#ppt_h"/>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3" presetClass="entr" presetSubtype="16"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childTnLst>
                                </p:cTn>
                              </p:par>
                              <p:par>
                                <p:cTn id="48" presetID="23" presetClass="entr" presetSubtype="32"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strVal val="4*#ppt_w"/>
                                          </p:val>
                                        </p:tav>
                                        <p:tav tm="100000">
                                          <p:val>
                                            <p:strVal val="#ppt_w"/>
                                          </p:val>
                                        </p:tav>
                                      </p:tavLst>
                                    </p:anim>
                                    <p:anim calcmode="lin" valueType="num">
                                      <p:cBhvr>
                                        <p:cTn id="51" dur="500" fill="hold"/>
                                        <p:tgtEl>
                                          <p:spTgt spid="2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ESMI Views</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Recognize the BIG data problem.</a:t>
            </a:r>
          </a:p>
          <a:p>
            <a:pPr lvl="1" eaLnBrk="1" hangingPunct="1">
              <a:buFont typeface="Arial" charset="0"/>
              <a:buChar char="•"/>
            </a:pPr>
            <a:r>
              <a:rPr lang="en-US" sz="2000" dirty="0" smtClean="0">
                <a:latin typeface="Arial" charset="0"/>
                <a:cs typeface="Arial" charset="0"/>
              </a:rPr>
              <a:t>Describe and identify the pitfalls associated with nonexistent logging standardization.</a:t>
            </a:r>
          </a:p>
          <a:p>
            <a:pPr lvl="1" eaLnBrk="1" hangingPunct="1">
              <a:buFont typeface="Arial" charset="0"/>
              <a:buChar char="•"/>
            </a:pPr>
            <a:r>
              <a:rPr lang="en-US" sz="2000" dirty="0" smtClean="0">
                <a:latin typeface="Arial" charset="0"/>
                <a:cs typeface="Arial" charset="0"/>
              </a:rPr>
              <a:t>Describe and identify the problems associated with real time filtering with traditional log management and SIEM solutions.</a:t>
            </a:r>
          </a:p>
          <a:p>
            <a:pPr lvl="1" eaLnBrk="1" hangingPunct="1">
              <a:buFont typeface="Arial" charset="0"/>
              <a:buChar char="•"/>
            </a:pPr>
            <a:r>
              <a:rPr lang="en-US" sz="2000" dirty="0" smtClean="0">
                <a:latin typeface="Arial" charset="0"/>
                <a:cs typeface="Arial" charset="0"/>
              </a:rPr>
              <a:t>Effectively navigate the McAfee ESMI Desktop.</a:t>
            </a:r>
          </a:p>
          <a:p>
            <a:pPr lvl="1" eaLnBrk="1" hangingPunct="1">
              <a:buFont typeface="Arial" charset="0"/>
              <a:buChar char="•"/>
            </a:pPr>
            <a:r>
              <a:rPr lang="en-US" sz="2000" dirty="0" smtClean="0">
                <a:latin typeface="Arial" charset="0"/>
                <a:cs typeface="Arial" charset="0"/>
              </a:rPr>
              <a:t>Create custom SIEM data views to meet compliance and policy requirements.</a:t>
            </a:r>
          </a:p>
          <a:p>
            <a:pPr lvl="1" eaLnBrk="1" hangingPunct="1">
              <a:buFont typeface="Arial" charset="0"/>
              <a:buChar char="•"/>
            </a:pPr>
            <a:r>
              <a:rPr lang="en-US" sz="2000" dirty="0" smtClean="0">
                <a:latin typeface="Arial" charset="0"/>
                <a:cs typeface="Arial" charset="0"/>
              </a:rPr>
              <a:t>Create custom SIEM data views to carry out security incident related investigations.  </a:t>
            </a: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6" descr="norm_coke.jpeg"/>
          <p:cNvPicPr>
            <a:picLocks noChangeAspect="1"/>
          </p:cNvPicPr>
          <p:nvPr/>
        </p:nvPicPr>
        <p:blipFill>
          <a:blip r:embed="rId3" cstate="print"/>
          <a:srcRect/>
          <a:stretch>
            <a:fillRect/>
          </a:stretch>
        </p:blipFill>
        <p:spPr bwMode="auto">
          <a:xfrm>
            <a:off x="0" y="1189038"/>
            <a:ext cx="9144000" cy="5292725"/>
          </a:xfrm>
          <a:prstGeom prst="rect">
            <a:avLst/>
          </a:prstGeom>
          <a:noFill/>
          <a:ln w="9525">
            <a:noFill/>
            <a:miter lim="800000"/>
            <a:headEnd/>
            <a:tailEnd/>
          </a:ln>
        </p:spPr>
      </p:pic>
      <p:sp>
        <p:nvSpPr>
          <p:cNvPr id="35" name="Rectangle 34"/>
          <p:cNvSpPr/>
          <p:nvPr/>
        </p:nvSpPr>
        <p:spPr bwMode="auto">
          <a:xfrm>
            <a:off x="0" y="1182688"/>
            <a:ext cx="9144000" cy="5299075"/>
          </a:xfrm>
          <a:prstGeom prst="rect">
            <a:avLst/>
          </a:prstGeom>
          <a:solidFill>
            <a:schemeClr val="tx1">
              <a:lumMod val="65000"/>
              <a:lumOff val="35000"/>
              <a:alpha val="4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1600" dirty="0"/>
          </a:p>
        </p:txBody>
      </p:sp>
      <p:pic>
        <p:nvPicPr>
          <p:cNvPr id="55299" name="Picture 10" descr="norm_coke1.jpeg"/>
          <p:cNvPicPr>
            <a:picLocks noChangeAspect="1"/>
          </p:cNvPicPr>
          <p:nvPr/>
        </p:nvPicPr>
        <p:blipFill>
          <a:blip r:embed="rId4" cstate="print"/>
          <a:srcRect/>
          <a:stretch>
            <a:fillRect/>
          </a:stretch>
        </p:blipFill>
        <p:spPr bwMode="auto">
          <a:xfrm>
            <a:off x="1000125" y="2449513"/>
            <a:ext cx="7610475" cy="3298825"/>
          </a:xfrm>
          <a:prstGeom prst="rect">
            <a:avLst/>
          </a:prstGeom>
          <a:noFill/>
          <a:ln w="9525">
            <a:noFill/>
            <a:miter lim="800000"/>
            <a:headEnd/>
            <a:tailEnd/>
          </a:ln>
        </p:spPr>
      </p:pic>
      <p:sp>
        <p:nvSpPr>
          <p:cNvPr id="55300" name="Title 3"/>
          <p:cNvSpPr>
            <a:spLocks noGrp="1"/>
          </p:cNvSpPr>
          <p:nvPr>
            <p:ph type="title"/>
          </p:nvPr>
        </p:nvSpPr>
        <p:spPr/>
        <p:txBody>
          <a:bodyPr/>
          <a:lstStyle/>
          <a:p>
            <a:r>
              <a:rPr lang="en-US" dirty="0" smtClean="0">
                <a:ea typeface="ＭＳ Ｐゴシック"/>
                <a:cs typeface="ＭＳ Ｐゴシック"/>
              </a:rPr>
              <a:t>Theft of Confidential Information</a:t>
            </a:r>
          </a:p>
        </p:txBody>
      </p:sp>
      <p:sp>
        <p:nvSpPr>
          <p:cNvPr id="8" name="Rectangle 7"/>
          <p:cNvSpPr/>
          <p:nvPr/>
        </p:nvSpPr>
        <p:spPr bwMode="auto">
          <a:xfrm>
            <a:off x="4687214" y="3568665"/>
            <a:ext cx="1843424" cy="584775"/>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spAutoFit/>
          </a:bodyPr>
          <a:lstStyle/>
          <a:p>
            <a:pPr algn="ctr">
              <a:defRPr/>
            </a:pPr>
            <a:r>
              <a:rPr lang="en-US" sz="1600" b="1" dirty="0">
                <a:solidFill>
                  <a:schemeClr val="bg1"/>
                </a:solidFill>
                <a:latin typeface="Arial" charset="0"/>
              </a:rPr>
              <a:t>Document Information</a:t>
            </a:r>
          </a:p>
        </p:txBody>
      </p:sp>
      <p:sp>
        <p:nvSpPr>
          <p:cNvPr id="9" name="Rectangle 8"/>
          <p:cNvSpPr/>
          <p:nvPr/>
        </p:nvSpPr>
        <p:spPr bwMode="auto">
          <a:xfrm>
            <a:off x="1864471" y="1988825"/>
            <a:ext cx="1209747" cy="633677"/>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Document</a:t>
            </a:r>
            <a:br>
              <a:rPr lang="en-US" sz="1600" b="1" dirty="0">
                <a:solidFill>
                  <a:schemeClr val="bg1"/>
                </a:solidFill>
                <a:latin typeface="Arial" charset="0"/>
              </a:rPr>
            </a:br>
            <a:r>
              <a:rPr lang="en-US" sz="1600" b="1" dirty="0">
                <a:solidFill>
                  <a:schemeClr val="bg1"/>
                </a:solidFill>
                <a:latin typeface="Arial" charset="0"/>
              </a:rPr>
              <a:t>Type</a:t>
            </a:r>
          </a:p>
        </p:txBody>
      </p:sp>
      <p:sp>
        <p:nvSpPr>
          <p:cNvPr id="10" name="Rectangle 9"/>
          <p:cNvSpPr/>
          <p:nvPr/>
        </p:nvSpPr>
        <p:spPr bwMode="auto">
          <a:xfrm>
            <a:off x="5724140" y="1758397"/>
            <a:ext cx="1209747" cy="345642"/>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File Size</a:t>
            </a:r>
          </a:p>
        </p:txBody>
      </p:sp>
      <p:cxnSp>
        <p:nvCxnSpPr>
          <p:cNvPr id="12" name="Straight Arrow Connector 11"/>
          <p:cNvCxnSpPr>
            <a:endCxn id="38" idx="3"/>
          </p:cNvCxnSpPr>
          <p:nvPr/>
        </p:nvCxnSpPr>
        <p:spPr bwMode="auto">
          <a:xfrm rot="10800000" flipV="1">
            <a:off x="3535363" y="3860800"/>
            <a:ext cx="1152525" cy="384175"/>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bwMode="auto">
          <a:xfrm rot="16200000" flipH="1">
            <a:off x="2108994" y="2982119"/>
            <a:ext cx="979488" cy="260350"/>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bwMode="auto">
          <a:xfrm rot="16200000" flipH="1">
            <a:off x="5939632" y="2493169"/>
            <a:ext cx="1268412" cy="488950"/>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bwMode="auto">
          <a:xfrm>
            <a:off x="3707895" y="1355148"/>
            <a:ext cx="1382568" cy="691284"/>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1600" b="1" dirty="0">
                <a:solidFill>
                  <a:schemeClr val="bg1"/>
                </a:solidFill>
                <a:latin typeface="Arial" charset="0"/>
              </a:rPr>
              <a:t>Advanced</a:t>
            </a:r>
            <a:br>
              <a:rPr lang="en-US" sz="1600" b="1" dirty="0">
                <a:solidFill>
                  <a:schemeClr val="bg1"/>
                </a:solidFill>
                <a:latin typeface="Arial" charset="0"/>
              </a:rPr>
            </a:br>
            <a:r>
              <a:rPr lang="en-US" sz="1600" b="1" dirty="0">
                <a:solidFill>
                  <a:schemeClr val="bg1"/>
                </a:solidFill>
                <a:latin typeface="Arial" charset="0"/>
              </a:rPr>
              <a:t>Details</a:t>
            </a:r>
          </a:p>
        </p:txBody>
      </p:sp>
      <p:sp>
        <p:nvSpPr>
          <p:cNvPr id="24" name="Rectangle 23"/>
          <p:cNvSpPr/>
          <p:nvPr/>
        </p:nvSpPr>
        <p:spPr bwMode="auto">
          <a:xfrm>
            <a:off x="4917642" y="4300193"/>
            <a:ext cx="1440175" cy="338554"/>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spAutoFit/>
          </a:bodyPr>
          <a:lstStyle/>
          <a:p>
            <a:pPr algn="ctr">
              <a:defRPr/>
            </a:pPr>
            <a:r>
              <a:rPr lang="en-US" sz="1600" b="1" dirty="0">
                <a:solidFill>
                  <a:schemeClr val="bg1"/>
                </a:solidFill>
                <a:latin typeface="Arial" charset="0"/>
              </a:rPr>
              <a:t>Email From</a:t>
            </a:r>
          </a:p>
        </p:txBody>
      </p:sp>
      <p:cxnSp>
        <p:nvCxnSpPr>
          <p:cNvPr id="25" name="Straight Arrow Connector 24"/>
          <p:cNvCxnSpPr>
            <a:endCxn id="41" idx="3"/>
          </p:cNvCxnSpPr>
          <p:nvPr/>
        </p:nvCxnSpPr>
        <p:spPr bwMode="auto">
          <a:xfrm rot="10800000" flipV="1">
            <a:off x="3478213" y="4468813"/>
            <a:ext cx="1439862" cy="304800"/>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8" name="Rectangle 27"/>
          <p:cNvSpPr/>
          <p:nvPr/>
        </p:nvSpPr>
        <p:spPr bwMode="auto">
          <a:xfrm>
            <a:off x="4897221" y="4761049"/>
            <a:ext cx="1440175" cy="338554"/>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spAutoFit/>
          </a:bodyPr>
          <a:lstStyle/>
          <a:p>
            <a:pPr algn="ctr">
              <a:defRPr/>
            </a:pPr>
            <a:r>
              <a:rPr lang="en-US" sz="1600" b="1" dirty="0">
                <a:solidFill>
                  <a:schemeClr val="bg1"/>
                </a:solidFill>
                <a:latin typeface="Arial" charset="0"/>
              </a:rPr>
              <a:t>Email To</a:t>
            </a:r>
          </a:p>
        </p:txBody>
      </p:sp>
      <p:cxnSp>
        <p:nvCxnSpPr>
          <p:cNvPr id="29" name="Straight Arrow Connector 28"/>
          <p:cNvCxnSpPr>
            <a:endCxn id="43" idx="3"/>
          </p:cNvCxnSpPr>
          <p:nvPr/>
        </p:nvCxnSpPr>
        <p:spPr bwMode="auto">
          <a:xfrm rot="10800000">
            <a:off x="3478213" y="4926013"/>
            <a:ext cx="1419225" cy="4762"/>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0" name="Rectangle 29"/>
          <p:cNvSpPr/>
          <p:nvPr/>
        </p:nvSpPr>
        <p:spPr bwMode="auto">
          <a:xfrm>
            <a:off x="251475" y="4235498"/>
            <a:ext cx="1440175" cy="338554"/>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spAutoFit/>
          </a:bodyPr>
          <a:lstStyle/>
          <a:p>
            <a:pPr algn="ctr">
              <a:defRPr/>
            </a:pPr>
            <a:r>
              <a:rPr lang="en-US" sz="1600" b="1" dirty="0">
                <a:solidFill>
                  <a:schemeClr val="bg1"/>
                </a:solidFill>
                <a:latin typeface="Arial" charset="0"/>
              </a:rPr>
              <a:t>Subject</a:t>
            </a:r>
          </a:p>
        </p:txBody>
      </p:sp>
      <p:cxnSp>
        <p:nvCxnSpPr>
          <p:cNvPr id="31" name="Straight Arrow Connector 30"/>
          <p:cNvCxnSpPr>
            <a:endCxn id="45" idx="1"/>
          </p:cNvCxnSpPr>
          <p:nvPr/>
        </p:nvCxnSpPr>
        <p:spPr bwMode="auto">
          <a:xfrm rot="16200000" flipH="1">
            <a:off x="1227138" y="4318000"/>
            <a:ext cx="496887" cy="1008063"/>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2" name="Rectangle 31"/>
          <p:cNvSpPr/>
          <p:nvPr/>
        </p:nvSpPr>
        <p:spPr bwMode="auto">
          <a:xfrm>
            <a:off x="4908311" y="5214817"/>
            <a:ext cx="1440175" cy="338554"/>
          </a:xfrm>
          <a:prstGeom prst="rect">
            <a:avLst/>
          </a:prstGeom>
          <a:solidFill>
            <a:srgbClr val="4A0612"/>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spAutoFit/>
          </a:bodyPr>
          <a:lstStyle/>
          <a:p>
            <a:pPr algn="ctr">
              <a:defRPr/>
            </a:pPr>
            <a:r>
              <a:rPr lang="en-US" sz="1600" b="1" dirty="0">
                <a:solidFill>
                  <a:schemeClr val="bg1"/>
                </a:solidFill>
                <a:latin typeface="Arial" charset="0"/>
              </a:rPr>
              <a:t>Domain</a:t>
            </a:r>
          </a:p>
        </p:txBody>
      </p:sp>
      <p:cxnSp>
        <p:nvCxnSpPr>
          <p:cNvPr id="33" name="Straight Arrow Connector 32"/>
          <p:cNvCxnSpPr>
            <a:endCxn id="50" idx="3"/>
          </p:cNvCxnSpPr>
          <p:nvPr/>
        </p:nvCxnSpPr>
        <p:spPr bwMode="auto">
          <a:xfrm rot="10800000">
            <a:off x="3478213" y="5359400"/>
            <a:ext cx="1430337" cy="25400"/>
          </a:xfrm>
          <a:prstGeom prst="straightConnector1">
            <a:avLst/>
          </a:prstGeom>
          <a:ln w="44450">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6" name="Rectangle 35"/>
          <p:cNvSpPr>
            <a:spLocks noChangeArrowheads="1"/>
          </p:cNvSpPr>
          <p:nvPr/>
        </p:nvSpPr>
        <p:spPr bwMode="auto">
          <a:xfrm>
            <a:off x="1922463" y="3602038"/>
            <a:ext cx="1497012" cy="173037"/>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37" name="Rectangle 36"/>
          <p:cNvSpPr>
            <a:spLocks noChangeArrowheads="1"/>
          </p:cNvSpPr>
          <p:nvPr/>
        </p:nvSpPr>
        <p:spPr bwMode="auto">
          <a:xfrm>
            <a:off x="5838825" y="3371850"/>
            <a:ext cx="1498600" cy="173038"/>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38" name="Rectangle 37"/>
          <p:cNvSpPr>
            <a:spLocks noChangeArrowheads="1"/>
          </p:cNvSpPr>
          <p:nvPr/>
        </p:nvSpPr>
        <p:spPr bwMode="auto">
          <a:xfrm>
            <a:off x="2036763" y="3948113"/>
            <a:ext cx="1498600" cy="595312"/>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41" name="Rectangle 40"/>
          <p:cNvSpPr>
            <a:spLocks noChangeArrowheads="1"/>
          </p:cNvSpPr>
          <p:nvPr/>
        </p:nvSpPr>
        <p:spPr bwMode="auto">
          <a:xfrm>
            <a:off x="1979613" y="4686300"/>
            <a:ext cx="1498600" cy="173038"/>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43" name="Rectangle 42"/>
          <p:cNvSpPr>
            <a:spLocks noChangeArrowheads="1"/>
          </p:cNvSpPr>
          <p:nvPr/>
        </p:nvSpPr>
        <p:spPr bwMode="auto">
          <a:xfrm>
            <a:off x="1979613" y="4838700"/>
            <a:ext cx="1498600" cy="173038"/>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45" name="Rectangle 44"/>
          <p:cNvSpPr>
            <a:spLocks noChangeArrowheads="1"/>
          </p:cNvSpPr>
          <p:nvPr/>
        </p:nvSpPr>
        <p:spPr bwMode="auto">
          <a:xfrm>
            <a:off x="1979613" y="4984750"/>
            <a:ext cx="1498600" cy="173038"/>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50" name="Rectangle 49"/>
          <p:cNvSpPr>
            <a:spLocks noChangeArrowheads="1"/>
          </p:cNvSpPr>
          <p:nvPr/>
        </p:nvSpPr>
        <p:spPr bwMode="auto">
          <a:xfrm>
            <a:off x="1979613" y="5272088"/>
            <a:ext cx="1498600" cy="173037"/>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91614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childTnLst>
                                </p:cTn>
                              </p:par>
                              <p:par>
                                <p:cTn id="19" presetID="23" presetClass="entr" presetSubtype="32"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strVal val="4*#ppt_w"/>
                                          </p:val>
                                        </p:tav>
                                        <p:tav tm="100000">
                                          <p:val>
                                            <p:strVal val="#ppt_w"/>
                                          </p:val>
                                        </p:tav>
                                      </p:tavLst>
                                    </p:anim>
                                    <p:anim calcmode="lin" valueType="num">
                                      <p:cBhvr>
                                        <p:cTn id="22" dur="500" fill="hold"/>
                                        <p:tgtEl>
                                          <p:spTgt spid="36"/>
                                        </p:tgtEl>
                                        <p:attrNameLst>
                                          <p:attrName>ppt_h</p:attrName>
                                        </p:attrNameLst>
                                      </p:cBhvr>
                                      <p:tavLst>
                                        <p:tav tm="0">
                                          <p:val>
                                            <p:strVal val="4*#ppt_h"/>
                                          </p:val>
                                        </p:tav>
                                        <p:tav tm="100000">
                                          <p:val>
                                            <p:strVal val="#ppt_h"/>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3" presetClass="entr" presetSubtype="16"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childTnLst>
                                </p:cTn>
                              </p:par>
                              <p:par>
                                <p:cTn id="33" presetID="23" presetClass="entr" presetSubtype="32"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strVal val="4*#ppt_w"/>
                                          </p:val>
                                        </p:tav>
                                        <p:tav tm="100000">
                                          <p:val>
                                            <p:strVal val="#ppt_w"/>
                                          </p:val>
                                        </p:tav>
                                      </p:tavLst>
                                    </p:anim>
                                    <p:anim calcmode="lin" valueType="num">
                                      <p:cBhvr>
                                        <p:cTn id="36" dur="500" fill="hold"/>
                                        <p:tgtEl>
                                          <p:spTgt spid="37"/>
                                        </p:tgtEl>
                                        <p:attrNameLst>
                                          <p:attrName>ppt_h</p:attrName>
                                        </p:attrNameLst>
                                      </p:cBhvr>
                                      <p:tavLst>
                                        <p:tav tm="0">
                                          <p:val>
                                            <p:strVal val="4*#ppt_h"/>
                                          </p:val>
                                        </p:tav>
                                        <p:tav tm="100000">
                                          <p:val>
                                            <p:strVal val="#ppt_h"/>
                                          </p:val>
                                        </p:tav>
                                      </p:tavLst>
                                    </p:anim>
                                  </p:childTnLst>
                                </p:cTn>
                              </p:par>
                            </p:childTnLst>
                          </p:cTn>
                        </p:par>
                        <p:par>
                          <p:cTn id="37" fill="hold">
                            <p:stCondLst>
                              <p:cond delay="2500"/>
                            </p:stCondLst>
                            <p:childTnLst>
                              <p:par>
                                <p:cTn id="38" presetID="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3" presetClass="entr" presetSubtype="16"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childTnLst>
                                </p:cTn>
                              </p:par>
                              <p:par>
                                <p:cTn id="47" presetID="23" presetClass="entr" presetSubtype="32"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strVal val="4*#ppt_w"/>
                                          </p:val>
                                        </p:tav>
                                        <p:tav tm="100000">
                                          <p:val>
                                            <p:strVal val="#ppt_w"/>
                                          </p:val>
                                        </p:tav>
                                      </p:tavLst>
                                    </p:anim>
                                    <p:anim calcmode="lin" valueType="num">
                                      <p:cBhvr>
                                        <p:cTn id="50" dur="500" fill="hold"/>
                                        <p:tgtEl>
                                          <p:spTgt spid="38"/>
                                        </p:tgtEl>
                                        <p:attrNameLst>
                                          <p:attrName>ppt_h</p:attrName>
                                        </p:attrNameLst>
                                      </p:cBhvr>
                                      <p:tavLst>
                                        <p:tav tm="0">
                                          <p:val>
                                            <p:strVal val="4*#ppt_h"/>
                                          </p:val>
                                        </p:tav>
                                        <p:tav tm="100000">
                                          <p:val>
                                            <p:strVal val="#ppt_h"/>
                                          </p:val>
                                        </p:tav>
                                      </p:tavLst>
                                    </p:anim>
                                  </p:childTnLst>
                                </p:cTn>
                              </p:par>
                            </p:childTnLst>
                          </p:cTn>
                        </p:par>
                        <p:par>
                          <p:cTn id="51" fill="hold">
                            <p:stCondLst>
                              <p:cond delay="3500"/>
                            </p:stCondLst>
                            <p:childTnLst>
                              <p:par>
                                <p:cTn id="52" presetID="2" presetClass="entr" presetSubtype="1"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0-#ppt_h/2"/>
                                          </p:val>
                                        </p:tav>
                                        <p:tav tm="100000">
                                          <p:val>
                                            <p:strVal val="#ppt_y"/>
                                          </p:val>
                                        </p:tav>
                                      </p:tavLst>
                                    </p:anim>
                                  </p:childTnLst>
                                </p:cTn>
                              </p:par>
                            </p:childTnLst>
                          </p:cTn>
                        </p:par>
                        <p:par>
                          <p:cTn id="56" fill="hold">
                            <p:stCondLst>
                              <p:cond delay="4000"/>
                            </p:stCondLst>
                            <p:childTnLst>
                              <p:par>
                                <p:cTn id="57" presetID="2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childTnLst>
                                </p:cTn>
                              </p:par>
                              <p:par>
                                <p:cTn id="61" presetID="23" presetClass="entr" presetSubtype="32"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strVal val="4*#ppt_w"/>
                                          </p:val>
                                        </p:tav>
                                        <p:tav tm="100000">
                                          <p:val>
                                            <p:strVal val="#ppt_w"/>
                                          </p:val>
                                        </p:tav>
                                      </p:tavLst>
                                    </p:anim>
                                    <p:anim calcmode="lin" valueType="num">
                                      <p:cBhvr>
                                        <p:cTn id="64" dur="500" fill="hold"/>
                                        <p:tgtEl>
                                          <p:spTgt spid="41"/>
                                        </p:tgtEl>
                                        <p:attrNameLst>
                                          <p:attrName>ppt_h</p:attrName>
                                        </p:attrNameLst>
                                      </p:cBhvr>
                                      <p:tavLst>
                                        <p:tav tm="0">
                                          <p:val>
                                            <p:strVal val="4*#ppt_h"/>
                                          </p:val>
                                        </p:tav>
                                        <p:tav tm="100000">
                                          <p:val>
                                            <p:strVal val="#ppt_h"/>
                                          </p:val>
                                        </p:tav>
                                      </p:tavLst>
                                    </p:anim>
                                  </p:childTnLst>
                                </p:cTn>
                              </p:par>
                            </p:childTnLst>
                          </p:cTn>
                        </p:par>
                        <p:par>
                          <p:cTn id="65" fill="hold">
                            <p:stCondLst>
                              <p:cond delay="4500"/>
                            </p:stCondLst>
                            <p:childTnLst>
                              <p:par>
                                <p:cTn id="66" presetID="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23"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childTnLst>
                                </p:cTn>
                              </p:par>
                              <p:par>
                                <p:cTn id="75" presetID="23" presetClass="entr" presetSubtype="32"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strVal val="4*#ppt_w"/>
                                          </p:val>
                                        </p:tav>
                                        <p:tav tm="100000">
                                          <p:val>
                                            <p:strVal val="#ppt_w"/>
                                          </p:val>
                                        </p:tav>
                                      </p:tavLst>
                                    </p:anim>
                                    <p:anim calcmode="lin" valueType="num">
                                      <p:cBhvr>
                                        <p:cTn id="78" dur="500" fill="hold"/>
                                        <p:tgtEl>
                                          <p:spTgt spid="43"/>
                                        </p:tgtEl>
                                        <p:attrNameLst>
                                          <p:attrName>ppt_h</p:attrName>
                                        </p:attrNameLst>
                                      </p:cBhvr>
                                      <p:tavLst>
                                        <p:tav tm="0">
                                          <p:val>
                                            <p:strVal val="4*#ppt_h"/>
                                          </p:val>
                                        </p:tav>
                                        <p:tav tm="100000">
                                          <p:val>
                                            <p:strVal val="#ppt_h"/>
                                          </p:val>
                                        </p:tav>
                                      </p:tavLst>
                                    </p:anim>
                                  </p:childTnLst>
                                </p:cTn>
                              </p:par>
                            </p:childTnLst>
                          </p:cTn>
                        </p:par>
                        <p:par>
                          <p:cTn id="79" fill="hold">
                            <p:stCondLst>
                              <p:cond delay="5500"/>
                            </p:stCondLst>
                            <p:childTnLst>
                              <p:par>
                                <p:cTn id="80" presetID="2" presetClass="entr" presetSubtype="1" fill="hold" nodeType="after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500" fill="hold"/>
                                        <p:tgtEl>
                                          <p:spTgt spid="30"/>
                                        </p:tgtEl>
                                        <p:attrNameLst>
                                          <p:attrName>ppt_x</p:attrName>
                                        </p:attrNameLst>
                                      </p:cBhvr>
                                      <p:tavLst>
                                        <p:tav tm="0">
                                          <p:val>
                                            <p:strVal val="#ppt_x"/>
                                          </p:val>
                                        </p:tav>
                                        <p:tav tm="100000">
                                          <p:val>
                                            <p:strVal val="#ppt_x"/>
                                          </p:val>
                                        </p:tav>
                                      </p:tavLst>
                                    </p:anim>
                                    <p:anim calcmode="lin" valueType="num">
                                      <p:cBhvr additive="base">
                                        <p:cTn id="83" dur="500" fill="hold"/>
                                        <p:tgtEl>
                                          <p:spTgt spid="30"/>
                                        </p:tgtEl>
                                        <p:attrNameLst>
                                          <p:attrName>ppt_y</p:attrName>
                                        </p:attrNameLst>
                                      </p:cBhvr>
                                      <p:tavLst>
                                        <p:tav tm="0">
                                          <p:val>
                                            <p:strVal val="0-#ppt_h/2"/>
                                          </p:val>
                                        </p:tav>
                                        <p:tav tm="100000">
                                          <p:val>
                                            <p:strVal val="#ppt_y"/>
                                          </p:val>
                                        </p:tav>
                                      </p:tavLst>
                                    </p:anim>
                                  </p:childTnLst>
                                </p:cTn>
                              </p:par>
                            </p:childTnLst>
                          </p:cTn>
                        </p:par>
                        <p:par>
                          <p:cTn id="84" fill="hold">
                            <p:stCondLst>
                              <p:cond delay="6000"/>
                            </p:stCondLst>
                            <p:childTnLst>
                              <p:par>
                                <p:cTn id="85" presetID="23" presetClass="entr" presetSubtype="16"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par>
                                <p:cTn id="89" presetID="23" presetClass="entr" presetSubtype="32"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ppt_w</p:attrName>
                                        </p:attrNameLst>
                                      </p:cBhvr>
                                      <p:tavLst>
                                        <p:tav tm="0">
                                          <p:val>
                                            <p:strVal val="4*#ppt_w"/>
                                          </p:val>
                                        </p:tav>
                                        <p:tav tm="100000">
                                          <p:val>
                                            <p:strVal val="#ppt_w"/>
                                          </p:val>
                                        </p:tav>
                                      </p:tavLst>
                                    </p:anim>
                                    <p:anim calcmode="lin" valueType="num">
                                      <p:cBhvr>
                                        <p:cTn id="92" dur="500" fill="hold"/>
                                        <p:tgtEl>
                                          <p:spTgt spid="45"/>
                                        </p:tgtEl>
                                        <p:attrNameLst>
                                          <p:attrName>ppt_h</p:attrName>
                                        </p:attrNameLst>
                                      </p:cBhvr>
                                      <p:tavLst>
                                        <p:tav tm="0">
                                          <p:val>
                                            <p:strVal val="4*#ppt_h"/>
                                          </p:val>
                                        </p:tav>
                                        <p:tav tm="100000">
                                          <p:val>
                                            <p:strVal val="#ppt_h"/>
                                          </p:val>
                                        </p:tav>
                                      </p:tavLst>
                                    </p:anim>
                                  </p:childTnLst>
                                </p:cTn>
                              </p:par>
                            </p:childTnLst>
                          </p:cTn>
                        </p:par>
                        <p:par>
                          <p:cTn id="93" fill="hold">
                            <p:stCondLst>
                              <p:cond delay="6500"/>
                            </p:stCondLst>
                            <p:childTnLst>
                              <p:par>
                                <p:cTn id="94" presetID="2" presetClass="entr" presetSubtype="1" fill="hold" nodeType="after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additive="base">
                                        <p:cTn id="96" dur="500" fill="hold"/>
                                        <p:tgtEl>
                                          <p:spTgt spid="32"/>
                                        </p:tgtEl>
                                        <p:attrNameLst>
                                          <p:attrName>ppt_x</p:attrName>
                                        </p:attrNameLst>
                                      </p:cBhvr>
                                      <p:tavLst>
                                        <p:tav tm="0">
                                          <p:val>
                                            <p:strVal val="#ppt_x"/>
                                          </p:val>
                                        </p:tav>
                                        <p:tav tm="100000">
                                          <p:val>
                                            <p:strVal val="#ppt_x"/>
                                          </p:val>
                                        </p:tav>
                                      </p:tavLst>
                                    </p:anim>
                                    <p:anim calcmode="lin" valueType="num">
                                      <p:cBhvr additive="base">
                                        <p:cTn id="97" dur="500" fill="hold"/>
                                        <p:tgtEl>
                                          <p:spTgt spid="32"/>
                                        </p:tgtEl>
                                        <p:attrNameLst>
                                          <p:attrName>ppt_y</p:attrName>
                                        </p:attrNameLst>
                                      </p:cBhvr>
                                      <p:tavLst>
                                        <p:tav tm="0">
                                          <p:val>
                                            <p:strVal val="0-#ppt_h/2"/>
                                          </p:val>
                                        </p:tav>
                                        <p:tav tm="100000">
                                          <p:val>
                                            <p:strVal val="#ppt_y"/>
                                          </p:val>
                                        </p:tav>
                                      </p:tavLst>
                                    </p:anim>
                                  </p:childTnLst>
                                </p:cTn>
                              </p:par>
                            </p:childTnLst>
                          </p:cTn>
                        </p:par>
                        <p:par>
                          <p:cTn id="98" fill="hold">
                            <p:stCondLst>
                              <p:cond delay="7000"/>
                            </p:stCondLst>
                            <p:childTnLst>
                              <p:par>
                                <p:cTn id="99" presetID="23" presetClass="entr" presetSubtype="16" fill="hold" nodeType="after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p:cTn id="101" dur="500" fill="hold"/>
                                        <p:tgtEl>
                                          <p:spTgt spid="33"/>
                                        </p:tgtEl>
                                        <p:attrNameLst>
                                          <p:attrName>ppt_w</p:attrName>
                                        </p:attrNameLst>
                                      </p:cBhvr>
                                      <p:tavLst>
                                        <p:tav tm="0">
                                          <p:val>
                                            <p:fltVal val="0"/>
                                          </p:val>
                                        </p:tav>
                                        <p:tav tm="100000">
                                          <p:val>
                                            <p:strVal val="#ppt_w"/>
                                          </p:val>
                                        </p:tav>
                                      </p:tavLst>
                                    </p:anim>
                                    <p:anim calcmode="lin" valueType="num">
                                      <p:cBhvr>
                                        <p:cTn id="102" dur="500" fill="hold"/>
                                        <p:tgtEl>
                                          <p:spTgt spid="33"/>
                                        </p:tgtEl>
                                        <p:attrNameLst>
                                          <p:attrName>ppt_h</p:attrName>
                                        </p:attrNameLst>
                                      </p:cBhvr>
                                      <p:tavLst>
                                        <p:tav tm="0">
                                          <p:val>
                                            <p:fltVal val="0"/>
                                          </p:val>
                                        </p:tav>
                                        <p:tav tm="100000">
                                          <p:val>
                                            <p:strVal val="#ppt_h"/>
                                          </p:val>
                                        </p:tav>
                                      </p:tavLst>
                                    </p:anim>
                                  </p:childTnLst>
                                </p:cTn>
                              </p:par>
                              <p:par>
                                <p:cTn id="103" presetID="23" presetClass="entr" presetSubtype="32"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strVal val="4*#ppt_w"/>
                                          </p:val>
                                        </p:tav>
                                        <p:tav tm="100000">
                                          <p:val>
                                            <p:strVal val="#ppt_w"/>
                                          </p:val>
                                        </p:tav>
                                      </p:tavLst>
                                    </p:anim>
                                    <p:anim calcmode="lin" valueType="num">
                                      <p:cBhvr>
                                        <p:cTn id="106" dur="500" fill="hold"/>
                                        <p:tgtEl>
                                          <p:spTgt spid="5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1" grpId="0" animBg="1"/>
      <p:bldP spid="43" grpId="0" animBg="1"/>
      <p:bldP spid="45"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3"/>
          <p:cNvSpPr>
            <a:spLocks noGrp="1"/>
          </p:cNvSpPr>
          <p:nvPr>
            <p:ph type="title"/>
          </p:nvPr>
        </p:nvSpPr>
        <p:spPr/>
        <p:txBody>
          <a:bodyPr/>
          <a:lstStyle/>
          <a:p>
            <a:r>
              <a:rPr lang="en-US" dirty="0" smtClean="0">
                <a:ea typeface="ＭＳ Ｐゴシック"/>
                <a:cs typeface="ＭＳ Ｐゴシック"/>
              </a:rPr>
              <a:t>Content Aware SIEM Use Cases</a:t>
            </a:r>
          </a:p>
        </p:txBody>
      </p:sp>
      <p:sp>
        <p:nvSpPr>
          <p:cNvPr id="5" name="Content Placeholder 4"/>
          <p:cNvSpPr>
            <a:spLocks noGrp="1"/>
          </p:cNvSpPr>
          <p:nvPr>
            <p:ph idx="1"/>
          </p:nvPr>
        </p:nvSpPr>
        <p:spPr/>
        <p:txBody>
          <a:bodyPr/>
          <a:lstStyle/>
          <a:p>
            <a:pPr>
              <a:defRPr/>
            </a:pPr>
            <a:r>
              <a:rPr lang="en-US" sz="2400" dirty="0" smtClean="0">
                <a:solidFill>
                  <a:srgbClr val="7F7F7F"/>
                </a:solidFill>
              </a:rPr>
              <a:t>Theft of Confidential Information</a:t>
            </a:r>
          </a:p>
          <a:p>
            <a:pPr>
              <a:defRPr/>
            </a:pPr>
            <a:r>
              <a:rPr lang="en-US" sz="2400" b="1" dirty="0" smtClean="0">
                <a:solidFill>
                  <a:srgbClr val="4A0612"/>
                </a:solidFill>
              </a:rPr>
              <a:t>Use of Unauthorized applications</a:t>
            </a:r>
          </a:p>
          <a:p>
            <a:pPr lvl="2">
              <a:defRPr/>
            </a:pPr>
            <a:r>
              <a:rPr lang="en-US" sz="2000" b="1" i="1" dirty="0" smtClean="0">
                <a:solidFill>
                  <a:schemeClr val="tx2"/>
                </a:solidFill>
              </a:rPr>
              <a:t>Situational Awareness</a:t>
            </a:r>
          </a:p>
          <a:p>
            <a:pPr>
              <a:defRPr/>
            </a:pPr>
            <a:r>
              <a:rPr lang="en-US" sz="2400" dirty="0" smtClean="0">
                <a:solidFill>
                  <a:schemeClr val="bg1">
                    <a:lumMod val="50000"/>
                  </a:schemeClr>
                </a:solidFill>
              </a:rPr>
              <a:t>Cyber slacking in the workplace</a:t>
            </a:r>
          </a:p>
          <a:p>
            <a:pPr>
              <a:defRPr/>
            </a:pPr>
            <a:r>
              <a:rPr lang="en-US" sz="2400" dirty="0" smtClean="0">
                <a:solidFill>
                  <a:schemeClr val="bg1">
                    <a:lumMod val="50000"/>
                  </a:schemeClr>
                </a:solidFill>
              </a:rPr>
              <a:t>Use of weak passwords</a:t>
            </a:r>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1103900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smtClean="0">
                <a:ea typeface="ＭＳ Ｐゴシック"/>
                <a:cs typeface="ＭＳ Ｐゴシック"/>
              </a:rPr>
              <a:t>Use of Unauthorized Applications</a:t>
            </a:r>
          </a:p>
        </p:txBody>
      </p:sp>
      <p:pic>
        <p:nvPicPr>
          <p:cNvPr id="61442" name="Picture 4" descr="unauthorized_apps1.jpeg"/>
          <p:cNvPicPr>
            <a:picLocks noChangeAspect="1"/>
          </p:cNvPicPr>
          <p:nvPr/>
        </p:nvPicPr>
        <p:blipFill>
          <a:blip r:embed="rId3" cstate="print"/>
          <a:srcRect/>
          <a:stretch>
            <a:fillRect/>
          </a:stretch>
        </p:blipFill>
        <p:spPr bwMode="auto">
          <a:xfrm>
            <a:off x="0" y="1009650"/>
            <a:ext cx="9144000" cy="5722938"/>
          </a:xfrm>
          <a:prstGeom prst="rect">
            <a:avLst/>
          </a:prstGeom>
          <a:noFill/>
          <a:ln w="9525">
            <a:noFill/>
            <a:miter lim="800000"/>
            <a:headEnd/>
            <a:tailEnd/>
          </a:ln>
        </p:spPr>
      </p:pic>
      <p:sp>
        <p:nvSpPr>
          <p:cNvPr id="6" name="Rectangle 5"/>
          <p:cNvSpPr>
            <a:spLocks noChangeArrowheads="1"/>
          </p:cNvSpPr>
          <p:nvPr/>
        </p:nvSpPr>
        <p:spPr bwMode="auto">
          <a:xfrm>
            <a:off x="482600" y="1355725"/>
            <a:ext cx="1784350" cy="192088"/>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7" name="Rectangle 6"/>
          <p:cNvSpPr>
            <a:spLocks noChangeArrowheads="1"/>
          </p:cNvSpPr>
          <p:nvPr/>
        </p:nvSpPr>
        <p:spPr bwMode="auto">
          <a:xfrm>
            <a:off x="5435600" y="1296988"/>
            <a:ext cx="3457575" cy="1671637"/>
          </a:xfrm>
          <a:prstGeom prst="rect">
            <a:avLst/>
          </a:prstGeom>
          <a:solidFill>
            <a:srgbClr val="FF0000">
              <a:alpha val="20000"/>
            </a:srgbClr>
          </a:solidFill>
          <a:ln w="31750" algn="ctr">
            <a:solidFill>
              <a:srgbClr val="FF0000"/>
            </a:solidFill>
            <a:round/>
            <a:headEnd/>
            <a:tailEnd/>
          </a:ln>
        </p:spPr>
        <p:txBody>
          <a:bodyPr/>
          <a:lstStyle/>
          <a:p>
            <a:pPr algn="ctr"/>
            <a:endParaRPr lang="en-US" sz="1600" dirty="0"/>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7710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4*#ppt_w"/>
                                          </p:val>
                                        </p:tav>
                                        <p:tav tm="100000">
                                          <p:val>
                                            <p:strVal val="#ppt_w"/>
                                          </p:val>
                                        </p:tav>
                                      </p:tavLst>
                                    </p:anim>
                                    <p:anim calcmode="lin" valueType="num">
                                      <p:cBhvr>
                                        <p:cTn id="12"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z="3200" dirty="0" smtClean="0">
                <a:ea typeface="ＭＳ Ｐゴシック"/>
                <a:cs typeface="ＭＳ Ｐゴシック"/>
              </a:rPr>
              <a:t>Use of Unauthorized Applications</a:t>
            </a:r>
          </a:p>
        </p:txBody>
      </p:sp>
      <p:pic>
        <p:nvPicPr>
          <p:cNvPr id="62466" name="Picture 4" descr="unathorized_apps1.jpeg"/>
          <p:cNvPicPr>
            <a:picLocks noChangeAspect="1"/>
          </p:cNvPicPr>
          <p:nvPr/>
        </p:nvPicPr>
        <p:blipFill>
          <a:blip r:embed="rId3" cstate="print"/>
          <a:srcRect/>
          <a:stretch>
            <a:fillRect/>
          </a:stretch>
        </p:blipFill>
        <p:spPr bwMode="auto">
          <a:xfrm>
            <a:off x="0" y="925513"/>
            <a:ext cx="9144000" cy="5932487"/>
          </a:xfrm>
          <a:prstGeom prst="rect">
            <a:avLst/>
          </a:prstGeom>
          <a:noFill/>
          <a:ln w="9525">
            <a:noFill/>
            <a:miter lim="800000"/>
            <a:headEnd/>
            <a:tailEnd/>
          </a:ln>
        </p:spPr>
      </p:pic>
      <p:sp>
        <p:nvSpPr>
          <p:cNvPr id="6" name="TextBox 5"/>
          <p:cNvSpPr txBox="1"/>
          <p:nvPr/>
        </p:nvSpPr>
        <p:spPr bwMode="auto">
          <a:xfrm>
            <a:off x="4975225" y="3083638"/>
            <a:ext cx="1963738" cy="369175"/>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defRPr/>
            </a:pPr>
            <a:r>
              <a:rPr lang="en-US" sz="1800" b="1" dirty="0"/>
              <a:t>P2P Applications</a:t>
            </a:r>
          </a:p>
        </p:txBody>
      </p:sp>
      <p:cxnSp>
        <p:nvCxnSpPr>
          <p:cNvPr id="11" name="Straight Arrow Connector 10"/>
          <p:cNvCxnSpPr/>
          <p:nvPr/>
        </p:nvCxnSpPr>
        <p:spPr bwMode="auto">
          <a:xfrm rot="16200000" flipV="1">
            <a:off x="5033169" y="2277269"/>
            <a:ext cx="1150937" cy="460375"/>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75170" y="2622502"/>
            <a:ext cx="2237249" cy="923330"/>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a:solidFill>
                  <a:srgbClr val="FFFF00"/>
                </a:solidFill>
              </a:rPr>
              <a:t>P2P Applications</a:t>
            </a:r>
            <a:r>
              <a:rPr lang="en-US" sz="1800" b="1" dirty="0"/>
              <a:t/>
            </a:r>
            <a:br>
              <a:rPr lang="en-US" sz="1800" b="1" dirty="0"/>
            </a:br>
            <a:r>
              <a:rPr lang="en-US" sz="1800" b="1" dirty="0">
                <a:solidFill>
                  <a:schemeClr val="accent3"/>
                </a:solidFill>
              </a:rPr>
              <a:t>Peak Usage Lunch</a:t>
            </a:r>
            <a:br>
              <a:rPr lang="en-US" sz="1800" b="1" dirty="0">
                <a:solidFill>
                  <a:schemeClr val="accent3"/>
                </a:solidFill>
              </a:rPr>
            </a:br>
            <a:r>
              <a:rPr lang="en-US" sz="1800" b="1" dirty="0">
                <a:solidFill>
                  <a:schemeClr val="accent3"/>
                </a:solidFill>
              </a:rPr>
              <a:t>and After Hours</a:t>
            </a:r>
          </a:p>
        </p:txBody>
      </p:sp>
      <p:sp>
        <p:nvSpPr>
          <p:cNvPr id="36" name="TextBox 35"/>
          <p:cNvSpPr txBox="1"/>
          <p:nvPr/>
        </p:nvSpPr>
        <p:spPr bwMode="auto">
          <a:xfrm>
            <a:off x="3016836" y="4188768"/>
            <a:ext cx="640763" cy="253916"/>
          </a:xfrm>
          <a:prstGeom prst="rect">
            <a:avLst/>
          </a:prstGeom>
          <a:solidFill>
            <a:srgbClr val="4A0612"/>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050" dirty="0"/>
              <a:t>Lunch</a:t>
            </a:r>
          </a:p>
        </p:txBody>
      </p:sp>
      <p:cxnSp>
        <p:nvCxnSpPr>
          <p:cNvPr id="42" name="Straight Arrow Connector 41"/>
          <p:cNvCxnSpPr/>
          <p:nvPr/>
        </p:nvCxnSpPr>
        <p:spPr bwMode="auto">
          <a:xfrm rot="16200000" flipH="1">
            <a:off x="1731962" y="3008313"/>
            <a:ext cx="746125" cy="1822450"/>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38" name="TextBox 37"/>
          <p:cNvSpPr txBox="1"/>
          <p:nvPr/>
        </p:nvSpPr>
        <p:spPr bwMode="auto">
          <a:xfrm>
            <a:off x="4169086" y="4408018"/>
            <a:ext cx="1728477" cy="276695"/>
          </a:xfrm>
          <a:prstGeom prst="rect">
            <a:avLst/>
          </a:prstGeom>
          <a:solidFill>
            <a:srgbClr val="4A0612"/>
          </a:solidFill>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sz="1200" spc="300" dirty="0"/>
              <a:t>After Hours</a:t>
            </a:r>
          </a:p>
        </p:txBody>
      </p:sp>
      <p:sp>
        <p:nvSpPr>
          <p:cNvPr id="39" name="TextBox 38"/>
          <p:cNvSpPr txBox="1"/>
          <p:nvPr/>
        </p:nvSpPr>
        <p:spPr bwMode="auto">
          <a:xfrm>
            <a:off x="596900" y="4408018"/>
            <a:ext cx="1728477" cy="276695"/>
          </a:xfrm>
          <a:prstGeom prst="rect">
            <a:avLst/>
          </a:prstGeom>
          <a:solidFill>
            <a:srgbClr val="4A0612"/>
          </a:solidFill>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sz="1200" spc="300" dirty="0"/>
              <a:t>After Hours</a:t>
            </a:r>
          </a:p>
        </p:txBody>
      </p:sp>
      <p:cxnSp>
        <p:nvCxnSpPr>
          <p:cNvPr id="40" name="Straight Arrow Connector 39"/>
          <p:cNvCxnSpPr/>
          <p:nvPr/>
        </p:nvCxnSpPr>
        <p:spPr bwMode="auto">
          <a:xfrm rot="16200000" flipH="1">
            <a:off x="896143" y="3844132"/>
            <a:ext cx="862013" cy="266700"/>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bwMode="auto">
          <a:xfrm rot="16200000" flipH="1">
            <a:off x="2653506" y="2086769"/>
            <a:ext cx="862013" cy="3781425"/>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2465774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3"/>
          <p:cNvSpPr>
            <a:spLocks noGrp="1"/>
          </p:cNvSpPr>
          <p:nvPr>
            <p:ph type="title"/>
          </p:nvPr>
        </p:nvSpPr>
        <p:spPr/>
        <p:txBody>
          <a:bodyPr/>
          <a:lstStyle/>
          <a:p>
            <a:r>
              <a:rPr lang="en-US" dirty="0" smtClean="0">
                <a:ea typeface="ＭＳ Ｐゴシック"/>
                <a:cs typeface="ＭＳ Ｐゴシック"/>
              </a:rPr>
              <a:t>Content Aware SIEM Use Cases</a:t>
            </a:r>
          </a:p>
        </p:txBody>
      </p:sp>
      <p:sp>
        <p:nvSpPr>
          <p:cNvPr id="5" name="Content Placeholder 4"/>
          <p:cNvSpPr>
            <a:spLocks noGrp="1"/>
          </p:cNvSpPr>
          <p:nvPr>
            <p:ph idx="1"/>
          </p:nvPr>
        </p:nvSpPr>
        <p:spPr/>
        <p:txBody>
          <a:bodyPr/>
          <a:lstStyle/>
          <a:p>
            <a:pPr>
              <a:defRPr/>
            </a:pPr>
            <a:r>
              <a:rPr lang="en-US" sz="2400" dirty="0" smtClean="0">
                <a:solidFill>
                  <a:srgbClr val="7F7F7F"/>
                </a:solidFill>
              </a:rPr>
              <a:t>Theft of Confidential Information</a:t>
            </a:r>
          </a:p>
          <a:p>
            <a:pPr>
              <a:defRPr/>
            </a:pPr>
            <a:r>
              <a:rPr lang="en-US" sz="2400" dirty="0" smtClean="0">
                <a:solidFill>
                  <a:srgbClr val="7F7F7F"/>
                </a:solidFill>
              </a:rPr>
              <a:t>Use of Unauthorized applications</a:t>
            </a:r>
          </a:p>
          <a:p>
            <a:pPr>
              <a:defRPr/>
            </a:pPr>
            <a:r>
              <a:rPr lang="en-US" sz="2400" b="1" dirty="0" smtClean="0">
                <a:solidFill>
                  <a:srgbClr val="4A0612"/>
                </a:solidFill>
              </a:rPr>
              <a:t>Cyber slacking in the workplace</a:t>
            </a:r>
          </a:p>
          <a:p>
            <a:pPr lvl="2">
              <a:defRPr/>
            </a:pPr>
            <a:r>
              <a:rPr lang="en-US" sz="2000" b="1" i="1" dirty="0" smtClean="0">
                <a:solidFill>
                  <a:schemeClr val="tx2"/>
                </a:solidFill>
              </a:rPr>
              <a:t>Usage and Policy Awareness</a:t>
            </a:r>
          </a:p>
          <a:p>
            <a:pPr>
              <a:defRPr/>
            </a:pPr>
            <a:r>
              <a:rPr lang="en-US" sz="2400" dirty="0" smtClean="0">
                <a:solidFill>
                  <a:schemeClr val="bg1">
                    <a:lumMod val="50000"/>
                  </a:schemeClr>
                </a:solidFill>
              </a:rPr>
              <a:t>Use of weak passwords</a:t>
            </a:r>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793302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smtClean="0">
                <a:ea typeface="ＭＳ Ｐゴシック"/>
                <a:cs typeface="ＭＳ Ｐゴシック"/>
              </a:rPr>
              <a:t>Cyber slacking in the workplace</a:t>
            </a:r>
          </a:p>
        </p:txBody>
      </p:sp>
      <p:pic>
        <p:nvPicPr>
          <p:cNvPr id="65538" name="Picture 3" descr="unauthorized_apps2.jpeg"/>
          <p:cNvPicPr>
            <a:picLocks noChangeAspect="1"/>
          </p:cNvPicPr>
          <p:nvPr/>
        </p:nvPicPr>
        <p:blipFill>
          <a:blip r:embed="rId3" cstate="print"/>
          <a:srcRect/>
          <a:stretch>
            <a:fillRect/>
          </a:stretch>
        </p:blipFill>
        <p:spPr bwMode="auto">
          <a:xfrm>
            <a:off x="0" y="663575"/>
            <a:ext cx="9144000" cy="6197600"/>
          </a:xfrm>
          <a:prstGeom prst="rect">
            <a:avLst/>
          </a:prstGeom>
          <a:noFill/>
          <a:ln w="9525">
            <a:noFill/>
            <a:miter lim="800000"/>
            <a:headEnd/>
            <a:tailEnd/>
          </a:ln>
        </p:spPr>
      </p:pic>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1873401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5"/>
          <p:cNvSpPr>
            <a:spLocks noGrp="1"/>
          </p:cNvSpPr>
          <p:nvPr>
            <p:ph type="title"/>
          </p:nvPr>
        </p:nvSpPr>
        <p:spPr/>
        <p:txBody>
          <a:bodyPr/>
          <a:lstStyle/>
          <a:p>
            <a:r>
              <a:rPr lang="en-US" sz="2400" dirty="0" smtClean="0">
                <a:ea typeface="ＭＳ Ｐゴシック"/>
                <a:cs typeface="ＭＳ Ｐゴシック"/>
              </a:rPr>
              <a:t>Cyber slacking - Instant Messaging Summary</a:t>
            </a:r>
          </a:p>
        </p:txBody>
      </p:sp>
      <p:pic>
        <p:nvPicPr>
          <p:cNvPr id="66562" name="Picture 6" descr="unauthorized_apps.jpeg"/>
          <p:cNvPicPr>
            <a:picLocks noChangeAspect="1"/>
          </p:cNvPicPr>
          <p:nvPr/>
        </p:nvPicPr>
        <p:blipFill>
          <a:blip r:embed="rId3" cstate="print"/>
          <a:srcRect/>
          <a:stretch>
            <a:fillRect/>
          </a:stretch>
        </p:blipFill>
        <p:spPr bwMode="auto">
          <a:xfrm>
            <a:off x="0" y="827088"/>
            <a:ext cx="9144000" cy="6013450"/>
          </a:xfrm>
          <a:prstGeom prst="rect">
            <a:avLst/>
          </a:prstGeom>
          <a:noFill/>
          <a:ln w="9525">
            <a:solidFill>
              <a:srgbClr val="000000"/>
            </a:solidFill>
            <a:miter lim="800000"/>
            <a:headEnd/>
            <a:tailEnd/>
          </a:ln>
        </p:spPr>
      </p:pic>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800583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3"/>
          <p:cNvSpPr>
            <a:spLocks noGrp="1"/>
          </p:cNvSpPr>
          <p:nvPr>
            <p:ph type="title"/>
          </p:nvPr>
        </p:nvSpPr>
        <p:spPr/>
        <p:txBody>
          <a:bodyPr/>
          <a:lstStyle/>
          <a:p>
            <a:r>
              <a:rPr lang="en-US" dirty="0" smtClean="0">
                <a:ea typeface="ＭＳ Ｐゴシック"/>
                <a:cs typeface="ＭＳ Ｐゴシック"/>
              </a:rPr>
              <a:t>Content Aware SIEM Use Cases</a:t>
            </a:r>
          </a:p>
        </p:txBody>
      </p:sp>
      <p:sp>
        <p:nvSpPr>
          <p:cNvPr id="5" name="Content Placeholder 4"/>
          <p:cNvSpPr>
            <a:spLocks noGrp="1"/>
          </p:cNvSpPr>
          <p:nvPr>
            <p:ph idx="1"/>
          </p:nvPr>
        </p:nvSpPr>
        <p:spPr/>
        <p:txBody>
          <a:bodyPr/>
          <a:lstStyle/>
          <a:p>
            <a:pPr>
              <a:defRPr/>
            </a:pPr>
            <a:r>
              <a:rPr lang="en-US" sz="2400" dirty="0" smtClean="0"/>
              <a:t>Theft of Confidential Information</a:t>
            </a:r>
          </a:p>
          <a:p>
            <a:pPr>
              <a:defRPr/>
            </a:pPr>
            <a:r>
              <a:rPr lang="en-US" sz="2400" dirty="0" smtClean="0"/>
              <a:t>Use of Unauthorized applications</a:t>
            </a:r>
          </a:p>
          <a:p>
            <a:pPr>
              <a:defRPr/>
            </a:pPr>
            <a:r>
              <a:rPr lang="en-US" sz="2400" dirty="0" smtClean="0"/>
              <a:t>Cyber slacking in the workplace</a:t>
            </a:r>
          </a:p>
          <a:p>
            <a:pPr>
              <a:defRPr/>
            </a:pPr>
            <a:r>
              <a:rPr lang="en-US" sz="2400" b="1" dirty="0" smtClean="0">
                <a:solidFill>
                  <a:srgbClr val="4A0612"/>
                </a:solidFill>
              </a:rPr>
              <a:t>Use of weak passwords</a:t>
            </a:r>
          </a:p>
          <a:p>
            <a:pPr lvl="2">
              <a:defRPr/>
            </a:pPr>
            <a:r>
              <a:rPr lang="en-US" sz="2000" b="1" i="1" dirty="0" smtClean="0">
                <a:solidFill>
                  <a:schemeClr val="tx2"/>
                </a:solidFill>
              </a:rPr>
              <a:t>Compliance Visibility</a:t>
            </a:r>
          </a:p>
        </p:txBody>
      </p:sp>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628814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dirty="0" smtClean="0">
                <a:ea typeface="ＭＳ Ｐゴシック"/>
                <a:cs typeface="ＭＳ Ｐゴシック"/>
              </a:rPr>
              <a:t>Use of Weak Passwords</a:t>
            </a:r>
          </a:p>
        </p:txBody>
      </p:sp>
      <p:pic>
        <p:nvPicPr>
          <p:cNvPr id="68610" name="Picture 3" descr="unauthorized_apps3.jpeg"/>
          <p:cNvPicPr>
            <a:picLocks noChangeAspect="1"/>
          </p:cNvPicPr>
          <p:nvPr/>
        </p:nvPicPr>
        <p:blipFill>
          <a:blip r:embed="rId3" cstate="print"/>
          <a:srcRect/>
          <a:stretch>
            <a:fillRect/>
          </a:stretch>
        </p:blipFill>
        <p:spPr bwMode="auto">
          <a:xfrm>
            <a:off x="25400" y="663575"/>
            <a:ext cx="9097963" cy="6194425"/>
          </a:xfrm>
          <a:prstGeom prst="rect">
            <a:avLst/>
          </a:prstGeom>
          <a:noFill/>
          <a:ln w="9525">
            <a:solidFill>
              <a:srgbClr val="000000"/>
            </a:solidFill>
            <a:miter lim="800000"/>
            <a:headEnd/>
            <a:tailEnd/>
          </a:ln>
        </p:spPr>
      </p:pic>
      <p:sp>
        <p:nvSpPr>
          <p:cNvPr id="2" name="Footer Placeholder 1"/>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193111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McAfee User Interface</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6" name="Picture 5" descr="interfa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4700"/>
            <a:ext cx="9144000" cy="5702300"/>
          </a:xfrm>
          <a:prstGeom prst="rect">
            <a:avLst/>
          </a:prstGeom>
          <a:ln>
            <a:solidFill>
              <a:srgbClr val="000000"/>
            </a:solidFill>
          </a:ln>
        </p:spPr>
      </p:pic>
      <p:sp>
        <p:nvSpPr>
          <p:cNvPr id="7" name="TextBox 6"/>
          <p:cNvSpPr txBox="1"/>
          <p:nvPr/>
        </p:nvSpPr>
        <p:spPr bwMode="auto">
          <a:xfrm>
            <a:off x="3300613" y="4114800"/>
            <a:ext cx="1723849" cy="646331"/>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ESMI Desktop</a:t>
            </a:r>
            <a:br>
              <a:rPr lang="en-US" sz="1800" b="1" dirty="0" smtClean="0"/>
            </a:br>
            <a:r>
              <a:rPr lang="en-US" sz="1800" b="1" dirty="0" smtClean="0"/>
              <a:t>(Views Pane)</a:t>
            </a:r>
            <a:endParaRPr lang="en-US" sz="1800" b="1" dirty="0"/>
          </a:p>
        </p:txBody>
      </p:sp>
      <p:sp>
        <p:nvSpPr>
          <p:cNvPr id="8" name="TextBox 7"/>
          <p:cNvSpPr txBox="1"/>
          <p:nvPr/>
        </p:nvSpPr>
        <p:spPr bwMode="auto">
          <a:xfrm>
            <a:off x="7924800" y="3200400"/>
            <a:ext cx="877389" cy="369332"/>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Filters</a:t>
            </a:r>
            <a:endParaRPr lang="en-US" sz="1800" b="1" dirty="0"/>
          </a:p>
        </p:txBody>
      </p:sp>
      <p:sp>
        <p:nvSpPr>
          <p:cNvPr id="9" name="TextBox 8"/>
          <p:cNvSpPr txBox="1"/>
          <p:nvPr/>
        </p:nvSpPr>
        <p:spPr bwMode="auto">
          <a:xfrm>
            <a:off x="76200" y="3225800"/>
            <a:ext cx="1364639" cy="646331"/>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System</a:t>
            </a:r>
            <a:br>
              <a:rPr lang="en-US" sz="1800" b="1" dirty="0" smtClean="0"/>
            </a:br>
            <a:r>
              <a:rPr lang="en-US" sz="1800" b="1" dirty="0" smtClean="0"/>
              <a:t>Navigation</a:t>
            </a:r>
            <a:endParaRPr lang="en-US" sz="1800" b="1" dirty="0"/>
          </a:p>
        </p:txBody>
      </p:sp>
      <p:sp>
        <p:nvSpPr>
          <p:cNvPr id="10" name="TextBox 9"/>
          <p:cNvSpPr txBox="1"/>
          <p:nvPr/>
        </p:nvSpPr>
        <p:spPr bwMode="auto">
          <a:xfrm>
            <a:off x="249869" y="4876800"/>
            <a:ext cx="967332" cy="923330"/>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Alarms</a:t>
            </a:r>
          </a:p>
          <a:p>
            <a:pPr algn="ctr">
              <a:defRPr/>
            </a:pPr>
            <a:r>
              <a:rPr lang="en-US" b="1" dirty="0" smtClean="0"/>
              <a:t>&amp;</a:t>
            </a:r>
          </a:p>
          <a:p>
            <a:pPr algn="ctr">
              <a:defRPr/>
            </a:pPr>
            <a:r>
              <a:rPr lang="en-US" sz="1800" b="1" dirty="0" smtClean="0"/>
              <a:t>Cases</a:t>
            </a:r>
            <a:endParaRPr lang="en-US" sz="1800" b="1" dirty="0"/>
          </a:p>
        </p:txBody>
      </p:sp>
      <p:sp>
        <p:nvSpPr>
          <p:cNvPr id="11" name="TextBox 10"/>
          <p:cNvSpPr txBox="1"/>
          <p:nvPr/>
        </p:nvSpPr>
        <p:spPr bwMode="auto">
          <a:xfrm>
            <a:off x="7517796" y="609600"/>
            <a:ext cx="1541407" cy="338554"/>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600" b="1" dirty="0" smtClean="0"/>
              <a:t>Quick Launch</a:t>
            </a:r>
            <a:endParaRPr lang="en-US" sz="1600" b="1" dirty="0"/>
          </a:p>
        </p:txBody>
      </p:sp>
      <p:sp>
        <p:nvSpPr>
          <p:cNvPr id="12" name="TextBox 11"/>
          <p:cNvSpPr txBox="1"/>
          <p:nvPr/>
        </p:nvSpPr>
        <p:spPr bwMode="auto">
          <a:xfrm>
            <a:off x="5930900" y="1016000"/>
            <a:ext cx="1479892" cy="369332"/>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Time Frame</a:t>
            </a:r>
            <a:endParaRPr lang="en-US" sz="1800" b="1" dirty="0"/>
          </a:p>
        </p:txBody>
      </p:sp>
      <p:sp>
        <p:nvSpPr>
          <p:cNvPr id="13" name="TextBox 12"/>
          <p:cNvSpPr txBox="1"/>
          <p:nvPr/>
        </p:nvSpPr>
        <p:spPr bwMode="auto">
          <a:xfrm>
            <a:off x="2481998" y="990600"/>
            <a:ext cx="1741069" cy="369332"/>
          </a:xfrm>
          <a:prstGeom prst="rect">
            <a:avLst/>
          </a:prstGeom>
          <a:solidFill>
            <a:srgbClr val="4A0612"/>
          </a:solidFill>
          <a:ln/>
        </p:spPr>
        <p:style>
          <a:lnRef idx="0">
            <a:schemeClr val="accent6"/>
          </a:lnRef>
          <a:fillRef idx="3">
            <a:schemeClr val="accent6"/>
          </a:fillRef>
          <a:effectRef idx="3">
            <a:schemeClr val="accent6"/>
          </a:effectRef>
          <a:fontRef idx="minor">
            <a:schemeClr val="lt1"/>
          </a:fontRef>
        </p:style>
        <p:txBody>
          <a:bodyPr wrap="none">
            <a:spAutoFit/>
          </a:bodyPr>
          <a:lstStyle/>
          <a:p>
            <a:pPr algn="ctr">
              <a:defRPr/>
            </a:pPr>
            <a:r>
              <a:rPr lang="en-US" sz="1800" b="1" dirty="0" smtClean="0"/>
              <a:t>Views Toolbar</a:t>
            </a:r>
            <a:endParaRPr lang="en-US" sz="1800" b="1" dirty="0"/>
          </a:p>
        </p:txBody>
      </p:sp>
    </p:spTree>
    <p:extLst>
      <p:ext uri="{BB962C8B-B14F-4D97-AF65-F5344CB8AC3E}">
        <p14:creationId xmlns:p14="http://schemas.microsoft.com/office/powerpoint/2010/main" val="337308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The Big Data Problem</a:t>
            </a:r>
          </a:p>
          <a:p>
            <a:pPr lvl="1" eaLnBrk="1" hangingPunct="1">
              <a:buFont typeface="Arial" charset="0"/>
              <a:buChar char="•"/>
            </a:pPr>
            <a:r>
              <a:rPr lang="en-US" sz="2800" dirty="0" smtClean="0">
                <a:latin typeface="Arial" charset="0"/>
                <a:cs typeface="Arial" charset="0"/>
              </a:rPr>
              <a:t>Common Log Management Challenges</a:t>
            </a:r>
          </a:p>
          <a:p>
            <a:pPr lvl="1" eaLnBrk="1" hangingPunct="1">
              <a:buFont typeface="Arial" charset="0"/>
              <a:buChar char="•"/>
            </a:pPr>
            <a:r>
              <a:rPr lang="en-US" sz="2800" dirty="0" smtClean="0">
                <a:latin typeface="Arial" charset="0"/>
                <a:cs typeface="Arial" charset="0"/>
              </a:rPr>
              <a:t>Content Aware Views</a:t>
            </a:r>
          </a:p>
          <a:p>
            <a:pPr lvl="1" eaLnBrk="1" hangingPunct="1">
              <a:buFont typeface="Arial" charset="0"/>
              <a:buChar char="•"/>
            </a:pPr>
            <a:r>
              <a:rPr lang="en-US" sz="2800" dirty="0" smtClean="0">
                <a:latin typeface="Arial" charset="0"/>
                <a:cs typeface="Arial" charset="0"/>
              </a:rPr>
              <a:t>McAfee ESMI Desktop Components</a:t>
            </a:r>
          </a:p>
          <a:p>
            <a:pPr lvl="1" eaLnBrk="1" hangingPunct="1">
              <a:buFont typeface="Arial" charset="0"/>
              <a:buChar char="•"/>
            </a:pPr>
            <a:r>
              <a:rPr lang="en-US" sz="2800" dirty="0" smtClean="0">
                <a:latin typeface="Arial" charset="0"/>
                <a:cs typeface="Arial" charset="0"/>
              </a:rPr>
              <a:t>McAfee Standard Views</a:t>
            </a:r>
          </a:p>
          <a:p>
            <a:pPr lvl="1" eaLnBrk="1" hangingPunct="1">
              <a:buFont typeface="Arial" charset="0"/>
              <a:buChar char="•"/>
            </a:pPr>
            <a:r>
              <a:rPr lang="en-US" sz="2800" dirty="0" smtClean="0">
                <a:latin typeface="Arial" charset="0"/>
                <a:cs typeface="Arial" charset="0"/>
              </a:rPr>
              <a:t>Creating and Editing Custom Views</a:t>
            </a:r>
          </a:p>
          <a:p>
            <a:pPr lvl="1" eaLnBrk="1" hangingPunct="1">
              <a:buFont typeface="Arial" charset="0"/>
              <a:buChar char="•"/>
            </a:pPr>
            <a:r>
              <a:rPr lang="en-US" sz="2800" dirty="0" smtClean="0">
                <a:latin typeface="Arial" charset="0"/>
                <a:cs typeface="Arial" charset="0"/>
              </a:rPr>
              <a:t>Data Binding</a:t>
            </a:r>
          </a:p>
          <a:p>
            <a:pPr eaLnBrk="1" hangingPunct="1"/>
            <a:endParaRPr lang="en-US" sz="32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ESMI Views</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629400" y="3900686"/>
            <a:ext cx="1905000" cy="25495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Toolbar</a:t>
            </a:r>
            <a:endParaRPr lang="en-US" dirty="0"/>
          </a:p>
        </p:txBody>
      </p:sp>
      <p:sp>
        <p:nvSpPr>
          <p:cNvPr id="3" name="Content Placeholder 2"/>
          <p:cNvSpPr>
            <a:spLocks noGrp="1"/>
          </p:cNvSpPr>
          <p:nvPr>
            <p:ph idx="1"/>
          </p:nvPr>
        </p:nvSpPr>
        <p:spPr>
          <a:xfrm>
            <a:off x="71437" y="2286000"/>
            <a:ext cx="4195763" cy="3505200"/>
          </a:xfrm>
        </p:spPr>
        <p:txBody>
          <a:bodyPr/>
          <a:lstStyle/>
          <a:p>
            <a:pPr marL="457200" indent="-457200">
              <a:buFont typeface="+mj-lt"/>
              <a:buAutoNum type="arabicPeriod"/>
            </a:pPr>
            <a:r>
              <a:rPr lang="en-US" dirty="0" smtClean="0"/>
              <a:t>Hide Device Tree</a:t>
            </a:r>
          </a:p>
          <a:p>
            <a:pPr marL="457200" indent="-457200">
              <a:buFont typeface="+mj-lt"/>
              <a:buAutoNum type="arabicPeriod"/>
            </a:pPr>
            <a:r>
              <a:rPr lang="en-US" dirty="0" smtClean="0"/>
              <a:t>View Navigation</a:t>
            </a:r>
          </a:p>
          <a:p>
            <a:pPr marL="457200" indent="-457200">
              <a:buFont typeface="+mj-lt"/>
              <a:buAutoNum type="arabicPeriod"/>
            </a:pPr>
            <a:r>
              <a:rPr lang="en-US" dirty="0" smtClean="0"/>
              <a:t>View List</a:t>
            </a:r>
          </a:p>
          <a:p>
            <a:pPr marL="457200" indent="-457200">
              <a:buFont typeface="+mj-lt"/>
              <a:buAutoNum type="arabicPeriod"/>
            </a:pPr>
            <a:r>
              <a:rPr lang="en-US" dirty="0" smtClean="0"/>
              <a:t>Manage Views</a:t>
            </a:r>
          </a:p>
          <a:p>
            <a:pPr marL="457200" indent="-457200">
              <a:buFont typeface="+mj-lt"/>
              <a:buAutoNum type="arabicPeriod"/>
            </a:pPr>
            <a:r>
              <a:rPr lang="en-US" dirty="0" smtClean="0"/>
              <a:t>Refresh Current View</a:t>
            </a:r>
          </a:p>
          <a:p>
            <a:pPr marL="457200" indent="-457200">
              <a:buFont typeface="+mj-lt"/>
              <a:buAutoNum type="arabicPeriod"/>
            </a:pPr>
            <a:r>
              <a:rPr lang="en-US" dirty="0" smtClean="0"/>
              <a:t>Default View</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6" name="Picture 5" descr="viewstoolbar.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4912"/>
            <a:ext cx="9144000" cy="1260088"/>
          </a:xfrm>
          <a:prstGeom prst="rect">
            <a:avLst/>
          </a:prstGeom>
        </p:spPr>
      </p:pic>
      <p:sp>
        <p:nvSpPr>
          <p:cNvPr id="7" name="Content Placeholder 2"/>
          <p:cNvSpPr txBox="1">
            <a:spLocks/>
          </p:cNvSpPr>
          <p:nvPr/>
        </p:nvSpPr>
        <p:spPr bwMode="auto">
          <a:xfrm>
            <a:off x="4724400" y="2286000"/>
            <a:ext cx="4195763"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457200" indent="-457200">
              <a:buFont typeface="+mj-lt"/>
              <a:buAutoNum type="arabicPeriod" startAt="7"/>
            </a:pPr>
            <a:r>
              <a:rPr lang="en-US" dirty="0" smtClean="0"/>
              <a:t>Print Current View</a:t>
            </a:r>
          </a:p>
          <a:p>
            <a:pPr marL="457200" indent="-457200">
              <a:buFont typeface="+mj-lt"/>
              <a:buAutoNum type="arabicPeriod" startAt="7"/>
            </a:pPr>
            <a:r>
              <a:rPr lang="en-US" dirty="0" smtClean="0"/>
              <a:t>Edit Current View</a:t>
            </a:r>
          </a:p>
          <a:p>
            <a:pPr marL="457200" indent="-457200">
              <a:buFont typeface="+mj-lt"/>
              <a:buAutoNum type="arabicPeriod" startAt="7"/>
            </a:pPr>
            <a:r>
              <a:rPr lang="en-US" dirty="0" smtClean="0"/>
              <a:t>Create a New View</a:t>
            </a:r>
          </a:p>
          <a:p>
            <a:pPr marL="457200" indent="-457200">
              <a:buFont typeface="+mj-lt"/>
              <a:buAutoNum type="arabicPeriod" startAt="7"/>
            </a:pPr>
            <a:r>
              <a:rPr lang="en-US" dirty="0" smtClean="0"/>
              <a:t>Time Frame</a:t>
            </a:r>
          </a:p>
          <a:p>
            <a:pPr marL="457200" indent="-457200">
              <a:buFont typeface="+mj-lt"/>
              <a:buAutoNum type="arabicPeriod" startAt="7"/>
            </a:pPr>
            <a:r>
              <a:rPr lang="en-US" dirty="0" smtClean="0"/>
              <a:t>Hide Filters/Show Filters</a:t>
            </a:r>
            <a:endParaRPr lang="en-US" dirty="0"/>
          </a:p>
        </p:txBody>
      </p:sp>
    </p:spTree>
    <p:extLst>
      <p:ext uri="{BB962C8B-B14F-4D97-AF65-F5344CB8AC3E}">
        <p14:creationId xmlns:p14="http://schemas.microsoft.com/office/powerpoint/2010/main" val="374218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530564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5" name="Picture 4" descr="filt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85800"/>
            <a:ext cx="2767158" cy="5867400"/>
          </a:xfrm>
          <a:prstGeom prst="rect">
            <a:avLst/>
          </a:prstGeom>
          <a:ln>
            <a:solidFill>
              <a:srgbClr val="000000"/>
            </a:solidFill>
          </a:ln>
        </p:spPr>
      </p:pic>
      <p:pic>
        <p:nvPicPr>
          <p:cNvPr id="6" name="Picture 5" descr="filters_hin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685800"/>
            <a:ext cx="2743200" cy="5870961"/>
          </a:xfrm>
          <a:prstGeom prst="rect">
            <a:avLst/>
          </a:prstGeom>
          <a:ln>
            <a:solidFill>
              <a:srgbClr val="000000"/>
            </a:solidFill>
          </a:ln>
        </p:spPr>
      </p:pic>
      <p:sp>
        <p:nvSpPr>
          <p:cNvPr id="7" name="TextBox 6"/>
          <p:cNvSpPr txBox="1"/>
          <p:nvPr/>
        </p:nvSpPr>
        <p:spPr>
          <a:xfrm>
            <a:off x="3810000" y="685800"/>
            <a:ext cx="2362200" cy="3524042"/>
          </a:xfrm>
          <a:prstGeom prst="rect">
            <a:avLst/>
          </a:prstGeom>
          <a:noFill/>
        </p:spPr>
        <p:txBody>
          <a:bodyPr wrap="square" rtlCol="0">
            <a:spAutoFit/>
          </a:bodyPr>
          <a:lstStyle/>
          <a:p>
            <a:r>
              <a:rPr lang="en-US" dirty="0" smtClean="0"/>
              <a:t>Hints</a:t>
            </a:r>
          </a:p>
          <a:p>
            <a:endParaRPr lang="en-US" sz="900" dirty="0" smtClean="0"/>
          </a:p>
          <a:p>
            <a:r>
              <a:rPr lang="en-US" dirty="0" smtClean="0"/>
              <a:t>String Normalization</a:t>
            </a:r>
          </a:p>
          <a:p>
            <a:endParaRPr lang="en-US" sz="900" dirty="0" smtClean="0"/>
          </a:p>
          <a:p>
            <a:r>
              <a:rPr lang="en-US" dirty="0" smtClean="0"/>
              <a:t>Add or Remove Filter Options</a:t>
            </a:r>
          </a:p>
          <a:p>
            <a:endParaRPr lang="en-US" sz="900" dirty="0" smtClean="0"/>
          </a:p>
          <a:p>
            <a:r>
              <a:rPr lang="en-US" dirty="0" smtClean="0"/>
              <a:t>Save Current Values as Default</a:t>
            </a:r>
          </a:p>
          <a:p>
            <a:endParaRPr lang="en-US" sz="900" dirty="0" smtClean="0"/>
          </a:p>
          <a:p>
            <a:r>
              <a:rPr lang="en-US" dirty="0" smtClean="0"/>
              <a:t>Use Default</a:t>
            </a:r>
          </a:p>
          <a:p>
            <a:endParaRPr lang="en-US" sz="900" dirty="0" smtClean="0"/>
          </a:p>
          <a:p>
            <a:r>
              <a:rPr lang="en-US" dirty="0" smtClean="0"/>
              <a:t>Run Query</a:t>
            </a:r>
          </a:p>
          <a:p>
            <a:endParaRPr lang="en-US" sz="900" dirty="0" smtClean="0"/>
          </a:p>
          <a:p>
            <a:r>
              <a:rPr lang="en-US" dirty="0" smtClean="0"/>
              <a:t>Clear All </a:t>
            </a:r>
            <a:endParaRPr lang="en-US" dirty="0"/>
          </a:p>
        </p:txBody>
      </p:sp>
      <p:grpSp>
        <p:nvGrpSpPr>
          <p:cNvPr id="10" name="Group 9"/>
          <p:cNvGrpSpPr/>
          <p:nvPr/>
        </p:nvGrpSpPr>
        <p:grpSpPr>
          <a:xfrm>
            <a:off x="3314700" y="4267200"/>
            <a:ext cx="2514600" cy="2314788"/>
            <a:chOff x="3200400" y="3962400"/>
            <a:chExt cx="2514600" cy="2314788"/>
          </a:xfrm>
        </p:grpSpPr>
        <p:sp>
          <p:nvSpPr>
            <p:cNvPr id="8" name="TextBox 7"/>
            <p:cNvSpPr txBox="1"/>
            <p:nvPr/>
          </p:nvSpPr>
          <p:spPr>
            <a:xfrm>
              <a:off x="3200400" y="3962400"/>
              <a:ext cx="2514600" cy="2314788"/>
            </a:xfrm>
            <a:prstGeom prst="rect">
              <a:avLst/>
            </a:prstGeom>
            <a:noFill/>
            <a:ln w="12700" cmpd="sng">
              <a:solidFill>
                <a:srgbClr val="4A0612"/>
              </a:solidFill>
            </a:ln>
          </p:spPr>
          <p:txBody>
            <a:bodyPr wrap="square" rtlCol="0">
              <a:spAutoFit/>
            </a:bodyPr>
            <a:lstStyle/>
            <a:p>
              <a:pPr algn="ctr"/>
              <a:r>
                <a:rPr lang="en-US" b="1" dirty="0" smtClean="0">
                  <a:solidFill>
                    <a:srgbClr val="A50026"/>
                  </a:solidFill>
                </a:rPr>
                <a:t>NOTE</a:t>
              </a:r>
            </a:p>
            <a:p>
              <a:pPr algn="ctr"/>
              <a:r>
                <a:rPr lang="en-US" dirty="0" smtClean="0"/>
                <a:t>To </a:t>
              </a:r>
              <a:r>
                <a:rPr lang="en-US" dirty="0"/>
                <a:t>help you be aware of when filters are applied to the view, an orange funnel icon will appear in the main </a:t>
              </a:r>
              <a:r>
                <a:rPr lang="en-US" i="1" dirty="0"/>
                <a:t>View Pane</a:t>
              </a:r>
              <a:r>
                <a:rPr lang="en-US" dirty="0"/>
                <a:t> top bar.</a:t>
              </a:r>
            </a:p>
          </p:txBody>
        </p:sp>
        <p:pic>
          <p:nvPicPr>
            <p:cNvPr id="9" name="Picture 8" descr="funne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8950" y="6019800"/>
              <a:ext cx="317500" cy="203200"/>
            </a:xfrm>
            <a:prstGeom prst="rect">
              <a:avLst/>
            </a:prstGeom>
          </p:spPr>
        </p:pic>
      </p:grpSp>
      <p:pic>
        <p:nvPicPr>
          <p:cNvPr id="11" name="Picture 10" descr="1-hintsicon.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8800" y="825500"/>
            <a:ext cx="609600" cy="165100"/>
          </a:xfrm>
          <a:prstGeom prst="rect">
            <a:avLst/>
          </a:prstGeom>
        </p:spPr>
      </p:pic>
      <p:pic>
        <p:nvPicPr>
          <p:cNvPr id="12" name="Picture 11"/>
          <p:cNvPicPr>
            <a:picLocks noChangeAspect="1"/>
          </p:cNvPicPr>
          <p:nvPr/>
        </p:nvPicPr>
        <p:blipFill>
          <a:blip r:embed="rId7"/>
          <a:stretch>
            <a:fillRect/>
          </a:stretch>
        </p:blipFill>
        <p:spPr>
          <a:xfrm>
            <a:off x="3302000" y="1181100"/>
            <a:ext cx="203200" cy="203200"/>
          </a:xfrm>
          <a:prstGeom prst="rect">
            <a:avLst/>
          </a:prstGeom>
        </p:spPr>
      </p:pic>
      <p:pic>
        <p:nvPicPr>
          <p:cNvPr id="13" name="Picture 12"/>
          <p:cNvPicPr>
            <a:picLocks noChangeAspect="1"/>
          </p:cNvPicPr>
          <p:nvPr/>
        </p:nvPicPr>
        <p:blipFill>
          <a:blip r:embed="rId8"/>
          <a:stretch>
            <a:fillRect/>
          </a:stretch>
        </p:blipFill>
        <p:spPr>
          <a:xfrm>
            <a:off x="3295650" y="1689100"/>
            <a:ext cx="215900" cy="215900"/>
          </a:xfrm>
          <a:prstGeom prst="rect">
            <a:avLst/>
          </a:prstGeom>
        </p:spPr>
      </p:pic>
      <p:pic>
        <p:nvPicPr>
          <p:cNvPr id="14" name="Picture 13"/>
          <p:cNvPicPr>
            <a:picLocks noChangeAspect="1"/>
          </p:cNvPicPr>
          <p:nvPr/>
        </p:nvPicPr>
        <p:blipFill>
          <a:blip r:embed="rId9"/>
          <a:stretch>
            <a:fillRect/>
          </a:stretch>
        </p:blipFill>
        <p:spPr>
          <a:xfrm>
            <a:off x="3308350" y="2362200"/>
            <a:ext cx="190500" cy="190500"/>
          </a:xfrm>
          <a:prstGeom prst="rect">
            <a:avLst/>
          </a:prstGeom>
        </p:spPr>
      </p:pic>
      <p:pic>
        <p:nvPicPr>
          <p:cNvPr id="15" name="Picture 14"/>
          <p:cNvPicPr>
            <a:picLocks noChangeAspect="1"/>
          </p:cNvPicPr>
          <p:nvPr/>
        </p:nvPicPr>
        <p:blipFill>
          <a:blip r:embed="rId10"/>
          <a:stretch>
            <a:fillRect/>
          </a:stretch>
        </p:blipFill>
        <p:spPr>
          <a:xfrm>
            <a:off x="3289300" y="2933700"/>
            <a:ext cx="228600" cy="228600"/>
          </a:xfrm>
          <a:prstGeom prst="rect">
            <a:avLst/>
          </a:prstGeom>
        </p:spPr>
      </p:pic>
      <p:pic>
        <p:nvPicPr>
          <p:cNvPr id="16" name="Picture 15"/>
          <p:cNvPicPr>
            <a:picLocks noChangeAspect="1"/>
          </p:cNvPicPr>
          <p:nvPr/>
        </p:nvPicPr>
        <p:blipFill>
          <a:blip r:embed="rId11"/>
          <a:stretch>
            <a:fillRect/>
          </a:stretch>
        </p:blipFill>
        <p:spPr>
          <a:xfrm>
            <a:off x="3295650" y="3390900"/>
            <a:ext cx="215900" cy="215900"/>
          </a:xfrm>
          <a:prstGeom prst="rect">
            <a:avLst/>
          </a:prstGeom>
        </p:spPr>
      </p:pic>
      <p:pic>
        <p:nvPicPr>
          <p:cNvPr id="17" name="Picture 16"/>
          <p:cNvPicPr>
            <a:picLocks noChangeAspect="1"/>
          </p:cNvPicPr>
          <p:nvPr/>
        </p:nvPicPr>
        <p:blipFill>
          <a:blip r:embed="rId12"/>
          <a:stretch>
            <a:fillRect/>
          </a:stretch>
        </p:blipFill>
        <p:spPr>
          <a:xfrm>
            <a:off x="3289300" y="3810000"/>
            <a:ext cx="228600" cy="165100"/>
          </a:xfrm>
          <a:prstGeom prst="rect">
            <a:avLst/>
          </a:prstGeom>
        </p:spPr>
      </p:pic>
    </p:spTree>
    <p:extLst>
      <p:ext uri="{BB962C8B-B14F-4D97-AF65-F5344CB8AC3E}">
        <p14:creationId xmlns:p14="http://schemas.microsoft.com/office/powerpoint/2010/main" val="2037534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1914285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Out-of-Box Views</a:t>
            </a:r>
            <a:endParaRPr lang="en-US" dirty="0"/>
          </a:p>
        </p:txBody>
      </p:sp>
      <p:sp>
        <p:nvSpPr>
          <p:cNvPr id="3" name="Content Placeholder 2"/>
          <p:cNvSpPr>
            <a:spLocks noGrp="1"/>
          </p:cNvSpPr>
          <p:nvPr>
            <p:ph idx="1"/>
          </p:nvPr>
        </p:nvSpPr>
        <p:spPr/>
        <p:txBody>
          <a:bodyPr/>
          <a:lstStyle/>
          <a:p>
            <a:r>
              <a:rPr lang="en-US" sz="1800" b="1" dirty="0" smtClean="0">
                <a:solidFill>
                  <a:srgbClr val="4A0612"/>
                </a:solidFill>
              </a:rPr>
              <a:t>ADM </a:t>
            </a:r>
            <a:r>
              <a:rPr lang="en-US" sz="1800" b="1" dirty="0">
                <a:solidFill>
                  <a:srgbClr val="4A0612"/>
                </a:solidFill>
              </a:rPr>
              <a:t>Views </a:t>
            </a:r>
            <a:r>
              <a:rPr lang="en-US" sz="1800" dirty="0"/>
              <a:t>- Focus on ADM activities, protocol, and authentication.</a:t>
            </a:r>
          </a:p>
          <a:p>
            <a:r>
              <a:rPr lang="en-US" sz="1800" b="1" dirty="0" smtClean="0">
                <a:solidFill>
                  <a:srgbClr val="4A0612"/>
                </a:solidFill>
              </a:rPr>
              <a:t>Compliance </a:t>
            </a:r>
            <a:r>
              <a:rPr lang="en-US" sz="1800" b="1" dirty="0">
                <a:solidFill>
                  <a:srgbClr val="4A0612"/>
                </a:solidFill>
              </a:rPr>
              <a:t>Views </a:t>
            </a:r>
            <a:r>
              <a:rPr lang="en-US" sz="1800" dirty="0"/>
              <a:t>- Assist in streamlining regulation compliance activities.</a:t>
            </a:r>
          </a:p>
          <a:p>
            <a:r>
              <a:rPr lang="en-US" sz="1800" b="1" dirty="0" smtClean="0">
                <a:solidFill>
                  <a:srgbClr val="4A0612"/>
                </a:solidFill>
              </a:rPr>
              <a:t>Dashboard </a:t>
            </a:r>
            <a:r>
              <a:rPr lang="en-US" sz="1800" b="1" dirty="0">
                <a:solidFill>
                  <a:srgbClr val="4A0612"/>
                </a:solidFill>
              </a:rPr>
              <a:t>Views </a:t>
            </a:r>
            <a:r>
              <a:rPr lang="en-US" sz="1800" dirty="0"/>
              <a:t>- Provide a quick overview of specific aspects of the system.</a:t>
            </a:r>
          </a:p>
          <a:p>
            <a:r>
              <a:rPr lang="en-US" sz="1800" b="1" dirty="0" smtClean="0">
                <a:solidFill>
                  <a:srgbClr val="4A0612"/>
                </a:solidFill>
              </a:rPr>
              <a:t>Database </a:t>
            </a:r>
            <a:r>
              <a:rPr lang="en-US" sz="1800" b="1" dirty="0">
                <a:solidFill>
                  <a:srgbClr val="4A0612"/>
                </a:solidFill>
              </a:rPr>
              <a:t>Views </a:t>
            </a:r>
            <a:r>
              <a:rPr lang="en-US" sz="1800" dirty="0"/>
              <a:t>- Focus on database activity, security, compliance, performance, and operations.</a:t>
            </a:r>
          </a:p>
          <a:p>
            <a:r>
              <a:rPr lang="en-US" sz="1800" b="1" dirty="0" smtClean="0">
                <a:solidFill>
                  <a:srgbClr val="4A0612"/>
                </a:solidFill>
              </a:rPr>
              <a:t>Event </a:t>
            </a:r>
            <a:r>
              <a:rPr lang="en-US" sz="1800" b="1" dirty="0">
                <a:solidFill>
                  <a:srgbClr val="4A0612"/>
                </a:solidFill>
              </a:rPr>
              <a:t>Views - </a:t>
            </a:r>
            <a:r>
              <a:rPr lang="en-US" sz="1800" dirty="0"/>
              <a:t>Break down the information generated by events associated with the device selected in the System Navigation Tree.</a:t>
            </a:r>
          </a:p>
          <a:p>
            <a:r>
              <a:rPr lang="en-US" sz="1800" b="1" dirty="0" smtClean="0">
                <a:solidFill>
                  <a:srgbClr val="4A0612"/>
                </a:solidFill>
              </a:rPr>
              <a:t>Executive </a:t>
            </a:r>
            <a:r>
              <a:rPr lang="en-US" sz="1800" b="1" dirty="0">
                <a:solidFill>
                  <a:srgbClr val="4A0612"/>
                </a:solidFill>
              </a:rPr>
              <a:t>Views </a:t>
            </a:r>
            <a:r>
              <a:rPr lang="en-US" sz="1800" dirty="0"/>
              <a:t>- Provide an overview of aspects of the system that are of most interested to non-IT employees.</a:t>
            </a:r>
          </a:p>
          <a:p>
            <a:r>
              <a:rPr lang="en-US" sz="1800" b="1" dirty="0" smtClean="0">
                <a:solidFill>
                  <a:srgbClr val="4A0612"/>
                </a:solidFill>
              </a:rPr>
              <a:t>Flow </a:t>
            </a:r>
            <a:r>
              <a:rPr lang="en-US" sz="1800" b="1" dirty="0">
                <a:solidFill>
                  <a:srgbClr val="4A0612"/>
                </a:solidFill>
              </a:rPr>
              <a:t>Views </a:t>
            </a:r>
            <a:r>
              <a:rPr lang="en-US" sz="1800" dirty="0"/>
              <a:t>- Break down the information recorded about each </a:t>
            </a:r>
            <a:r>
              <a:rPr lang="en-US" sz="1800" dirty="0" smtClean="0"/>
              <a:t>flow.</a:t>
            </a:r>
          </a:p>
          <a:p>
            <a:r>
              <a:rPr lang="en-US" sz="1800" b="1" dirty="0" smtClean="0">
                <a:solidFill>
                  <a:srgbClr val="4A0612"/>
                </a:solidFill>
              </a:rPr>
              <a:t>McAfee </a:t>
            </a:r>
            <a:r>
              <a:rPr lang="en-US" sz="1800" b="1" dirty="0">
                <a:solidFill>
                  <a:srgbClr val="4A0612"/>
                </a:solidFill>
              </a:rPr>
              <a:t>Event Reporter </a:t>
            </a:r>
            <a:r>
              <a:rPr lang="en-US" sz="1800" dirty="0"/>
              <a:t>- Includes product-specific views for McAfee </a:t>
            </a:r>
            <a:r>
              <a:rPr lang="en-US" sz="1800" dirty="0" smtClean="0"/>
              <a:t>products.</a:t>
            </a:r>
            <a:endParaRPr lang="en-US" sz="1800" dirty="0"/>
          </a:p>
          <a:p>
            <a:r>
              <a:rPr lang="en-US" sz="1800" b="1" dirty="0" smtClean="0">
                <a:solidFill>
                  <a:srgbClr val="4A0612"/>
                </a:solidFill>
              </a:rPr>
              <a:t>Risk </a:t>
            </a:r>
            <a:r>
              <a:rPr lang="en-US" sz="1800" b="1" dirty="0">
                <a:solidFill>
                  <a:srgbClr val="4A0612"/>
                </a:solidFill>
              </a:rPr>
              <a:t>Views </a:t>
            </a:r>
            <a:r>
              <a:rPr lang="en-US" sz="1800" dirty="0"/>
              <a:t>- These views are designed to be used with the ACE default manager. </a:t>
            </a:r>
          </a:p>
          <a:p>
            <a:r>
              <a:rPr lang="en-US" sz="1800" b="1" dirty="0" smtClean="0">
                <a:solidFill>
                  <a:srgbClr val="4A0612"/>
                </a:solidFill>
              </a:rPr>
              <a:t>Device </a:t>
            </a:r>
            <a:r>
              <a:rPr lang="en-US" sz="1800" b="1" dirty="0">
                <a:solidFill>
                  <a:srgbClr val="4A0612"/>
                </a:solidFill>
              </a:rPr>
              <a:t>Status view </a:t>
            </a:r>
            <a:r>
              <a:rPr lang="en-US" sz="1800" dirty="0"/>
              <a:t>- Shows the status of the device(s) selected on the System Navigation Tree. </a:t>
            </a:r>
            <a:endParaRPr lang="en-US" sz="1800" dirty="0" smtClean="0"/>
          </a:p>
          <a:p>
            <a:r>
              <a:rPr lang="en-US" sz="1800" b="1" dirty="0" smtClean="0">
                <a:solidFill>
                  <a:srgbClr val="4A0612"/>
                </a:solidFill>
              </a:rPr>
              <a:t>Enhanced </a:t>
            </a:r>
            <a:r>
              <a:rPr lang="en-US" sz="1800" b="1" dirty="0">
                <a:solidFill>
                  <a:srgbClr val="4A0612"/>
                </a:solidFill>
              </a:rPr>
              <a:t>ELM Search view </a:t>
            </a:r>
            <a:r>
              <a:rPr lang="en-US" sz="1800" dirty="0"/>
              <a:t>- Enhances ELM searching capabilities by providing you with real-time tracking of the search progress and results. </a:t>
            </a:r>
            <a:endParaRPr lang="en-US" sz="1800" dirty="0" smtClean="0"/>
          </a:p>
          <a:p>
            <a:r>
              <a:rPr lang="en-US" sz="1800" b="1" dirty="0" smtClean="0">
                <a:solidFill>
                  <a:srgbClr val="4A0612"/>
                </a:solidFill>
              </a:rPr>
              <a:t>Triggered </a:t>
            </a:r>
            <a:r>
              <a:rPr lang="en-US" sz="1800" b="1" dirty="0">
                <a:solidFill>
                  <a:srgbClr val="4A0612"/>
                </a:solidFill>
              </a:rPr>
              <a:t>Alarms view </a:t>
            </a:r>
            <a:r>
              <a:rPr lang="en-US" sz="1800" dirty="0"/>
              <a:t>- Lists all of the alarm that have been triggered when an alarm condition(s) has been met. </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271339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Views</a:t>
            </a:r>
            <a:endParaRPr lang="en-US" dirty="0"/>
          </a:p>
        </p:txBody>
      </p:sp>
      <p:sp>
        <p:nvSpPr>
          <p:cNvPr id="3" name="Content Placeholder 2"/>
          <p:cNvSpPr>
            <a:spLocks noGrp="1"/>
          </p:cNvSpPr>
          <p:nvPr>
            <p:ph idx="1"/>
          </p:nvPr>
        </p:nvSpPr>
        <p:spPr>
          <a:xfrm>
            <a:off x="838200" y="1905000"/>
            <a:ext cx="8229600" cy="4419600"/>
          </a:xfrm>
        </p:spPr>
        <p:txBody>
          <a:bodyPr/>
          <a:lstStyle/>
          <a:p>
            <a:pPr marL="0" indent="0">
              <a:buNone/>
            </a:pPr>
            <a:r>
              <a:rPr lang="en-US" sz="1800" b="1" dirty="0" smtClean="0">
                <a:solidFill>
                  <a:srgbClr val="4A0612"/>
                </a:solidFill>
              </a:rPr>
              <a:t>Control Dial </a:t>
            </a:r>
            <a:r>
              <a:rPr lang="en-US" sz="1800" dirty="0" smtClean="0"/>
              <a:t>- </a:t>
            </a:r>
            <a:r>
              <a:rPr lang="en-US" sz="1800" dirty="0"/>
              <a:t>Dashboard dials represent a simpler way to show important network, asset, vulnerability, and event data at a </a:t>
            </a:r>
            <a:r>
              <a:rPr lang="en-US" sz="1800" dirty="0" smtClean="0"/>
              <a:t>glance</a:t>
            </a:r>
            <a:r>
              <a:rPr lang="en-US" dirty="0" smtClean="0"/>
              <a:t/>
            </a:r>
            <a:br>
              <a:rPr lang="en-US" dirty="0" smtClean="0"/>
            </a:br>
            <a:endParaRPr lang="en-US" sz="600" dirty="0" smtClean="0"/>
          </a:p>
          <a:p>
            <a:pPr marL="0" indent="0">
              <a:buNone/>
            </a:pPr>
            <a:r>
              <a:rPr lang="en-US" sz="1800" b="1" dirty="0" smtClean="0">
                <a:solidFill>
                  <a:srgbClr val="4A0612"/>
                </a:solidFill>
              </a:rPr>
              <a:t>Source and </a:t>
            </a:r>
            <a:r>
              <a:rPr lang="en-US" sz="1800" b="1" dirty="0">
                <a:solidFill>
                  <a:srgbClr val="4A0612"/>
                </a:solidFill>
              </a:rPr>
              <a:t>Destination Graph </a:t>
            </a:r>
            <a:r>
              <a:rPr lang="en-US" sz="1800" dirty="0"/>
              <a:t>- </a:t>
            </a:r>
            <a:r>
              <a:rPr lang="en-US" sz="1800" dirty="0" smtClean="0"/>
              <a:t>Displays </a:t>
            </a:r>
            <a:r>
              <a:rPr lang="en-US" sz="1800" dirty="0"/>
              <a:t>an overview of activity for one or more IP </a:t>
            </a:r>
            <a:r>
              <a:rPr lang="en-US" sz="1800" dirty="0" smtClean="0"/>
              <a:t>Addresses in a flow graph</a:t>
            </a:r>
          </a:p>
          <a:p>
            <a:pPr marL="0" indent="0">
              <a:buNone/>
            </a:pPr>
            <a:endParaRPr lang="en-US" sz="600" dirty="0"/>
          </a:p>
          <a:p>
            <a:pPr marL="0" indent="0">
              <a:buNone/>
            </a:pPr>
            <a:r>
              <a:rPr lang="en-US" sz="1800" b="1" dirty="0" smtClean="0">
                <a:solidFill>
                  <a:srgbClr val="4A0612"/>
                </a:solidFill>
              </a:rPr>
              <a:t>Pie Chart </a:t>
            </a:r>
            <a:r>
              <a:rPr lang="en-US" sz="1800" dirty="0"/>
              <a:t>- </a:t>
            </a:r>
            <a:r>
              <a:rPr lang="en-US" sz="1800" dirty="0" smtClean="0"/>
              <a:t>Displays </a:t>
            </a:r>
            <a:r>
              <a:rPr lang="en-US" sz="1800" dirty="0"/>
              <a:t>the queried information in a pie </a:t>
            </a:r>
            <a:r>
              <a:rPr lang="en-US" sz="1800" dirty="0" smtClean="0"/>
              <a:t>graph</a:t>
            </a:r>
          </a:p>
          <a:p>
            <a:pPr marL="0" indent="0">
              <a:buNone/>
            </a:pPr>
            <a:endParaRPr lang="en-US" sz="600" dirty="0" smtClean="0"/>
          </a:p>
          <a:p>
            <a:pPr marL="0" indent="0">
              <a:buNone/>
            </a:pPr>
            <a:r>
              <a:rPr lang="en-US" sz="1800" b="1" dirty="0">
                <a:solidFill>
                  <a:srgbClr val="4A0612"/>
                </a:solidFill>
              </a:rPr>
              <a:t>Table </a:t>
            </a:r>
            <a:r>
              <a:rPr lang="en-US" sz="1800" dirty="0"/>
              <a:t>- </a:t>
            </a:r>
            <a:r>
              <a:rPr lang="en-US" sz="1800" dirty="0" smtClean="0"/>
              <a:t>Displays </a:t>
            </a:r>
            <a:r>
              <a:rPr lang="en-US" sz="1800" dirty="0"/>
              <a:t>the selected query information in a table </a:t>
            </a:r>
            <a:r>
              <a:rPr lang="en-US" sz="1800" dirty="0" smtClean="0"/>
              <a:t>format</a:t>
            </a:r>
          </a:p>
          <a:p>
            <a:pPr marL="0" indent="0">
              <a:buNone/>
            </a:pPr>
            <a:endParaRPr lang="en-US" sz="600" dirty="0" smtClean="0"/>
          </a:p>
          <a:p>
            <a:pPr marL="0" indent="0">
              <a:buNone/>
            </a:pPr>
            <a:r>
              <a:rPr lang="en-US" sz="1800" b="1" dirty="0">
                <a:solidFill>
                  <a:srgbClr val="4A0612"/>
                </a:solidFill>
              </a:rPr>
              <a:t>Bar </a:t>
            </a:r>
            <a:r>
              <a:rPr lang="en-US" sz="1800" b="1" dirty="0" smtClean="0">
                <a:solidFill>
                  <a:srgbClr val="4A0612"/>
                </a:solidFill>
              </a:rPr>
              <a:t>Chart </a:t>
            </a:r>
            <a:r>
              <a:rPr lang="en-US" sz="1800" dirty="0" smtClean="0"/>
              <a:t>- Displays </a:t>
            </a:r>
            <a:r>
              <a:rPr lang="en-US" sz="1800" dirty="0"/>
              <a:t>the queried information in a bar graph and allows you compare the size of each result of the query criteria for the selected device or group in a given time </a:t>
            </a:r>
            <a:r>
              <a:rPr lang="en-US" sz="1800" dirty="0" smtClean="0"/>
              <a:t>range</a:t>
            </a:r>
          </a:p>
          <a:p>
            <a:pPr marL="0" indent="0">
              <a:buNone/>
            </a:pPr>
            <a:endParaRPr lang="en-US" sz="600" dirty="0" smtClean="0"/>
          </a:p>
          <a:p>
            <a:pPr marL="0" indent="0">
              <a:buNone/>
            </a:pPr>
            <a:r>
              <a:rPr lang="en-US" sz="1800" b="1" dirty="0">
                <a:solidFill>
                  <a:srgbClr val="4A0612"/>
                </a:solidFill>
              </a:rPr>
              <a:t>List</a:t>
            </a:r>
            <a:r>
              <a:rPr lang="en-US" sz="1800" dirty="0"/>
              <a:t> - </a:t>
            </a:r>
            <a:r>
              <a:rPr lang="en-US" sz="1800" dirty="0" smtClean="0"/>
              <a:t>Displays </a:t>
            </a:r>
            <a:r>
              <a:rPr lang="en-US" sz="1800" dirty="0"/>
              <a:t>the selected query data in a list </a:t>
            </a:r>
            <a:r>
              <a:rPr lang="en-US" sz="1800" dirty="0" smtClean="0"/>
              <a:t>format and is </a:t>
            </a:r>
            <a:r>
              <a:rPr lang="en-US" sz="1800" dirty="0"/>
              <a:t>useful when you want to view a more detailed list of items in a smaller </a:t>
            </a:r>
            <a:r>
              <a:rPr lang="en-US" sz="1800" dirty="0" smtClean="0"/>
              <a:t>space</a:t>
            </a:r>
          </a:p>
          <a:p>
            <a:pPr marL="0" indent="0">
              <a:buNone/>
            </a:pPr>
            <a:endParaRPr lang="en-US" sz="600" dirty="0" smtClean="0"/>
          </a:p>
          <a:p>
            <a:pPr marL="0" indent="0">
              <a:buNone/>
            </a:pPr>
            <a:r>
              <a:rPr lang="en-US" sz="1800" b="1" dirty="0">
                <a:solidFill>
                  <a:srgbClr val="4A0612"/>
                </a:solidFill>
              </a:rPr>
              <a:t>Distribution </a:t>
            </a:r>
            <a:r>
              <a:rPr lang="en-US" sz="1800" dirty="0"/>
              <a:t>- </a:t>
            </a:r>
            <a:r>
              <a:rPr lang="en-US" sz="1800" dirty="0" smtClean="0"/>
              <a:t>Shows </a:t>
            </a:r>
            <a:r>
              <a:rPr lang="en-US" sz="1800" dirty="0"/>
              <a:t>a distribution of events and flows over a period of time</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grpSp>
        <p:nvGrpSpPr>
          <p:cNvPr id="16" name="Group 15"/>
          <p:cNvGrpSpPr/>
          <p:nvPr/>
        </p:nvGrpSpPr>
        <p:grpSpPr>
          <a:xfrm>
            <a:off x="152400" y="1943100"/>
            <a:ext cx="635000" cy="4457700"/>
            <a:chOff x="323850" y="1943100"/>
            <a:chExt cx="635000" cy="4457700"/>
          </a:xfrm>
        </p:grpSpPr>
        <p:pic>
          <p:nvPicPr>
            <p:cNvPr id="9" name="Picture 8"/>
            <p:cNvPicPr>
              <a:picLocks noChangeAspect="1"/>
            </p:cNvPicPr>
            <p:nvPr/>
          </p:nvPicPr>
          <p:blipFill>
            <a:blip r:embed="rId3"/>
            <a:stretch>
              <a:fillRect/>
            </a:stretch>
          </p:blipFill>
          <p:spPr>
            <a:xfrm>
              <a:off x="336550" y="1943100"/>
              <a:ext cx="609600" cy="596900"/>
            </a:xfrm>
            <a:prstGeom prst="rect">
              <a:avLst/>
            </a:prstGeom>
          </p:spPr>
        </p:pic>
        <p:pic>
          <p:nvPicPr>
            <p:cNvPr id="10" name="Picture 9"/>
            <p:cNvPicPr>
              <a:picLocks noChangeAspect="1"/>
            </p:cNvPicPr>
            <p:nvPr/>
          </p:nvPicPr>
          <p:blipFill>
            <a:blip r:embed="rId4"/>
            <a:stretch>
              <a:fillRect/>
            </a:stretch>
          </p:blipFill>
          <p:spPr>
            <a:xfrm>
              <a:off x="406400" y="2679700"/>
              <a:ext cx="469900" cy="482600"/>
            </a:xfrm>
            <a:prstGeom prst="rect">
              <a:avLst/>
            </a:prstGeom>
          </p:spPr>
        </p:pic>
        <p:pic>
          <p:nvPicPr>
            <p:cNvPr id="11" name="Picture 10"/>
            <p:cNvPicPr>
              <a:picLocks noChangeAspect="1"/>
            </p:cNvPicPr>
            <p:nvPr/>
          </p:nvPicPr>
          <p:blipFill>
            <a:blip r:embed="rId5"/>
            <a:stretch>
              <a:fillRect/>
            </a:stretch>
          </p:blipFill>
          <p:spPr>
            <a:xfrm>
              <a:off x="330200" y="3213100"/>
              <a:ext cx="622300" cy="596900"/>
            </a:xfrm>
            <a:prstGeom prst="rect">
              <a:avLst/>
            </a:prstGeom>
          </p:spPr>
        </p:pic>
        <p:pic>
          <p:nvPicPr>
            <p:cNvPr id="12" name="Picture 11"/>
            <p:cNvPicPr>
              <a:picLocks noChangeAspect="1"/>
            </p:cNvPicPr>
            <p:nvPr/>
          </p:nvPicPr>
          <p:blipFill>
            <a:blip r:embed="rId6"/>
            <a:stretch>
              <a:fillRect/>
            </a:stretch>
          </p:blipFill>
          <p:spPr>
            <a:xfrm>
              <a:off x="323850" y="3733800"/>
              <a:ext cx="635000" cy="609600"/>
            </a:xfrm>
            <a:prstGeom prst="rect">
              <a:avLst/>
            </a:prstGeom>
          </p:spPr>
        </p:pic>
        <p:pic>
          <p:nvPicPr>
            <p:cNvPr id="13" name="Picture 12"/>
            <p:cNvPicPr>
              <a:picLocks noChangeAspect="1"/>
            </p:cNvPicPr>
            <p:nvPr/>
          </p:nvPicPr>
          <p:blipFill>
            <a:blip r:embed="rId7"/>
            <a:stretch>
              <a:fillRect/>
            </a:stretch>
          </p:blipFill>
          <p:spPr>
            <a:xfrm>
              <a:off x="342900" y="4343400"/>
              <a:ext cx="596900" cy="609600"/>
            </a:xfrm>
            <a:prstGeom prst="rect">
              <a:avLst/>
            </a:prstGeom>
          </p:spPr>
        </p:pic>
        <p:pic>
          <p:nvPicPr>
            <p:cNvPr id="14" name="Picture 13"/>
            <p:cNvPicPr>
              <a:picLocks noChangeAspect="1"/>
            </p:cNvPicPr>
            <p:nvPr/>
          </p:nvPicPr>
          <p:blipFill>
            <a:blip r:embed="rId8"/>
            <a:stretch>
              <a:fillRect/>
            </a:stretch>
          </p:blipFill>
          <p:spPr>
            <a:xfrm>
              <a:off x="349250" y="5207000"/>
              <a:ext cx="584200" cy="584200"/>
            </a:xfrm>
            <a:prstGeom prst="rect">
              <a:avLst/>
            </a:prstGeom>
          </p:spPr>
        </p:pic>
        <p:pic>
          <p:nvPicPr>
            <p:cNvPr id="15" name="Picture 14"/>
            <p:cNvPicPr>
              <a:picLocks noChangeAspect="1"/>
            </p:cNvPicPr>
            <p:nvPr/>
          </p:nvPicPr>
          <p:blipFill>
            <a:blip r:embed="rId9"/>
            <a:stretch>
              <a:fillRect/>
            </a:stretch>
          </p:blipFill>
          <p:spPr>
            <a:xfrm>
              <a:off x="342900" y="5816600"/>
              <a:ext cx="596900" cy="584200"/>
            </a:xfrm>
            <a:prstGeom prst="rect">
              <a:avLst/>
            </a:prstGeom>
          </p:spPr>
        </p:pic>
      </p:grpSp>
      <p:pic>
        <p:nvPicPr>
          <p:cNvPr id="17" name="Picture 16" descr="view editing toolbar.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9850" y="736600"/>
            <a:ext cx="6464300" cy="1079500"/>
          </a:xfrm>
          <a:prstGeom prst="rect">
            <a:avLst/>
          </a:prstGeom>
          <a:ln>
            <a:solidFill>
              <a:schemeClr val="tx2"/>
            </a:solidFill>
          </a:ln>
        </p:spPr>
      </p:pic>
    </p:spTree>
    <p:extLst>
      <p:ext uri="{BB962C8B-B14F-4D97-AF65-F5344CB8AC3E}">
        <p14:creationId xmlns:p14="http://schemas.microsoft.com/office/powerpoint/2010/main" val="705112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098957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Views</a:t>
            </a:r>
            <a:endParaRPr lang="en-US" dirty="0"/>
          </a:p>
        </p:txBody>
      </p:sp>
      <p:sp>
        <p:nvSpPr>
          <p:cNvPr id="3" name="Content Placeholder 2"/>
          <p:cNvSpPr>
            <a:spLocks noGrp="1"/>
          </p:cNvSpPr>
          <p:nvPr>
            <p:ph idx="1"/>
          </p:nvPr>
        </p:nvSpPr>
        <p:spPr>
          <a:xfrm>
            <a:off x="838200" y="2209800"/>
            <a:ext cx="8229600" cy="4038600"/>
          </a:xfrm>
        </p:spPr>
        <p:txBody>
          <a:bodyPr/>
          <a:lstStyle/>
          <a:p>
            <a:pPr marL="0" indent="0">
              <a:buNone/>
            </a:pPr>
            <a:r>
              <a:rPr lang="en-US" sz="1800" b="1" dirty="0" smtClean="0">
                <a:solidFill>
                  <a:srgbClr val="4A0612"/>
                </a:solidFill>
              </a:rPr>
              <a:t>Note Area </a:t>
            </a:r>
            <a:r>
              <a:rPr lang="en-US" sz="1800" dirty="0"/>
              <a:t>- </a:t>
            </a:r>
            <a:r>
              <a:rPr lang="en-US" sz="1800" dirty="0" smtClean="0"/>
              <a:t>A </a:t>
            </a:r>
            <a:r>
              <a:rPr lang="en-US" sz="1800" dirty="0"/>
              <a:t>blank component that is used for text-based notes</a:t>
            </a:r>
            <a:r>
              <a:rPr lang="en-US" dirty="0" smtClean="0"/>
              <a:t/>
            </a:r>
            <a:br>
              <a:rPr lang="en-US" dirty="0" smtClean="0"/>
            </a:br>
            <a:endParaRPr lang="en-US" sz="800" dirty="0" smtClean="0"/>
          </a:p>
          <a:p>
            <a:pPr marL="0" indent="0">
              <a:buNone/>
            </a:pPr>
            <a:r>
              <a:rPr lang="en-US" sz="1800" b="1" dirty="0" smtClean="0">
                <a:solidFill>
                  <a:srgbClr val="4A0612"/>
                </a:solidFill>
              </a:rPr>
              <a:t>Count Component </a:t>
            </a:r>
            <a:r>
              <a:rPr lang="en-US" sz="1800" dirty="0"/>
              <a:t>- </a:t>
            </a:r>
            <a:r>
              <a:rPr lang="en-US" sz="1800" dirty="0" smtClean="0"/>
              <a:t>Displays </a:t>
            </a:r>
            <a:r>
              <a:rPr lang="en-US" sz="1800" dirty="0"/>
              <a:t>the total events, assets, vulnerabilities, or flows queried for a specific view</a:t>
            </a:r>
            <a:endParaRPr lang="en-US" sz="1800" dirty="0" smtClean="0"/>
          </a:p>
          <a:p>
            <a:pPr marL="0" indent="0">
              <a:buNone/>
            </a:pPr>
            <a:endParaRPr lang="en-US" sz="800" dirty="0"/>
          </a:p>
          <a:p>
            <a:pPr marL="0" indent="0">
              <a:buNone/>
            </a:pPr>
            <a:r>
              <a:rPr lang="en-US" sz="1800" b="1" dirty="0" smtClean="0">
                <a:solidFill>
                  <a:srgbClr val="4A0612"/>
                </a:solidFill>
              </a:rPr>
              <a:t>Title Component </a:t>
            </a:r>
            <a:r>
              <a:rPr lang="en-US" sz="1800" dirty="0"/>
              <a:t>- </a:t>
            </a:r>
            <a:r>
              <a:rPr lang="en-US" sz="1800" dirty="0" smtClean="0"/>
              <a:t>Allows </a:t>
            </a:r>
            <a:r>
              <a:rPr lang="en-US" sz="1800" dirty="0"/>
              <a:t>you to create a title or heading for </a:t>
            </a:r>
            <a:r>
              <a:rPr lang="en-US" sz="1800" dirty="0" smtClean="0"/>
              <a:t>a </a:t>
            </a:r>
            <a:r>
              <a:rPr lang="en-US" sz="1800" dirty="0"/>
              <a:t>view</a:t>
            </a:r>
            <a:endParaRPr lang="en-US" sz="1800" dirty="0" smtClean="0"/>
          </a:p>
          <a:p>
            <a:pPr marL="0" indent="0">
              <a:buNone/>
            </a:pPr>
            <a:endParaRPr lang="en-US" sz="800" dirty="0" smtClean="0"/>
          </a:p>
          <a:p>
            <a:pPr marL="0" indent="0">
              <a:buNone/>
            </a:pPr>
            <a:r>
              <a:rPr lang="en-US" sz="1800" b="1" dirty="0" smtClean="0">
                <a:solidFill>
                  <a:srgbClr val="4A0612"/>
                </a:solidFill>
              </a:rPr>
              <a:t>Network Topology </a:t>
            </a:r>
            <a:r>
              <a:rPr lang="en-US" sz="1800" dirty="0"/>
              <a:t>- </a:t>
            </a:r>
            <a:r>
              <a:rPr lang="en-US" sz="1800" dirty="0" smtClean="0"/>
              <a:t>Allows </a:t>
            </a:r>
            <a:r>
              <a:rPr lang="en-US" sz="1800" dirty="0"/>
              <a:t>you to obtain event or flow data from the device(s) or device tree and view the data represented across the </a:t>
            </a:r>
            <a:r>
              <a:rPr lang="en-US" sz="1800" dirty="0" smtClean="0"/>
              <a:t>network</a:t>
            </a:r>
          </a:p>
          <a:p>
            <a:pPr marL="0" indent="0">
              <a:buNone/>
            </a:pPr>
            <a:endParaRPr lang="en-US" sz="800" dirty="0" smtClean="0"/>
          </a:p>
          <a:p>
            <a:pPr marL="0" indent="0">
              <a:buNone/>
            </a:pPr>
            <a:r>
              <a:rPr lang="en-US" sz="1800" b="1" dirty="0" smtClean="0">
                <a:solidFill>
                  <a:srgbClr val="4A0612"/>
                </a:solidFill>
              </a:rPr>
              <a:t>Geolocation Map </a:t>
            </a:r>
            <a:r>
              <a:rPr lang="en-US" sz="1800" dirty="0"/>
              <a:t>- </a:t>
            </a:r>
            <a:r>
              <a:rPr lang="en-US" sz="1800" dirty="0" smtClean="0"/>
              <a:t>Shows </a:t>
            </a:r>
            <a:r>
              <a:rPr lang="en-US" sz="1800" dirty="0"/>
              <a:t>the destination and source location of alerts and flows on a </a:t>
            </a:r>
            <a:r>
              <a:rPr lang="en-US" sz="1800" dirty="0" smtClean="0"/>
              <a:t>Geolocation </a:t>
            </a:r>
            <a:r>
              <a:rPr lang="en-US" sz="1800" dirty="0"/>
              <a:t>map</a:t>
            </a:r>
            <a:endParaRPr lang="en-US" sz="1800" dirty="0" smtClean="0"/>
          </a:p>
          <a:p>
            <a:pPr marL="0" indent="0">
              <a:buNone/>
            </a:pPr>
            <a:endParaRPr lang="en-US" sz="800" dirty="0" smtClean="0"/>
          </a:p>
          <a:p>
            <a:pPr marL="0" indent="0">
              <a:buNone/>
            </a:pPr>
            <a:r>
              <a:rPr lang="en-US" sz="1800" b="1" dirty="0" smtClean="0">
                <a:solidFill>
                  <a:srgbClr val="4A0612"/>
                </a:solidFill>
              </a:rPr>
              <a:t>Filter List</a:t>
            </a:r>
            <a:r>
              <a:rPr lang="en-US" sz="1800" dirty="0" smtClean="0"/>
              <a:t> </a:t>
            </a:r>
            <a:r>
              <a:rPr lang="en-US" sz="1800" dirty="0"/>
              <a:t>- </a:t>
            </a:r>
            <a:r>
              <a:rPr lang="en-US" sz="1800" dirty="0" smtClean="0"/>
              <a:t>Allows </a:t>
            </a:r>
            <a:r>
              <a:rPr lang="en-US" sz="1800" dirty="0"/>
              <a:t>you to set up a view component that will display a list of the users and groups in your Active Directory</a:t>
            </a:r>
            <a:endParaRPr lang="en-US" sz="1800" dirty="0" smtClean="0"/>
          </a:p>
          <a:p>
            <a:pPr marL="0" indent="0">
              <a:buNone/>
            </a:pPr>
            <a:endParaRPr lang="en-US" sz="600" dirty="0" smtClean="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17" name="Picture 16" descr="view editing toolba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850" y="736600"/>
            <a:ext cx="6464300" cy="1079500"/>
          </a:xfrm>
          <a:prstGeom prst="rect">
            <a:avLst/>
          </a:prstGeom>
          <a:ln>
            <a:solidFill>
              <a:schemeClr val="tx2"/>
            </a:solidFill>
          </a:ln>
        </p:spPr>
      </p:pic>
      <p:grpSp>
        <p:nvGrpSpPr>
          <p:cNvPr id="21" name="Group 20"/>
          <p:cNvGrpSpPr/>
          <p:nvPr/>
        </p:nvGrpSpPr>
        <p:grpSpPr>
          <a:xfrm>
            <a:off x="139700" y="2159000"/>
            <a:ext cx="685800" cy="3860800"/>
            <a:chOff x="139700" y="2159000"/>
            <a:chExt cx="685800" cy="3860800"/>
          </a:xfrm>
        </p:grpSpPr>
        <p:pic>
          <p:nvPicPr>
            <p:cNvPr id="6" name="Picture 5"/>
            <p:cNvPicPr>
              <a:picLocks noChangeAspect="1"/>
            </p:cNvPicPr>
            <p:nvPr/>
          </p:nvPicPr>
          <p:blipFill>
            <a:blip r:embed="rId4"/>
            <a:stretch>
              <a:fillRect/>
            </a:stretch>
          </p:blipFill>
          <p:spPr>
            <a:xfrm>
              <a:off x="165100" y="2159000"/>
              <a:ext cx="635000" cy="584200"/>
            </a:xfrm>
            <a:prstGeom prst="rect">
              <a:avLst/>
            </a:prstGeom>
          </p:spPr>
        </p:pic>
        <p:pic>
          <p:nvPicPr>
            <p:cNvPr id="7" name="Picture 6"/>
            <p:cNvPicPr>
              <a:picLocks noChangeAspect="1"/>
            </p:cNvPicPr>
            <p:nvPr/>
          </p:nvPicPr>
          <p:blipFill>
            <a:blip r:embed="rId5"/>
            <a:stretch>
              <a:fillRect/>
            </a:stretch>
          </p:blipFill>
          <p:spPr>
            <a:xfrm>
              <a:off x="190500" y="2743200"/>
              <a:ext cx="584200" cy="596900"/>
            </a:xfrm>
            <a:prstGeom prst="rect">
              <a:avLst/>
            </a:prstGeom>
          </p:spPr>
        </p:pic>
        <p:pic>
          <p:nvPicPr>
            <p:cNvPr id="8" name="Picture 7"/>
            <p:cNvPicPr>
              <a:picLocks noChangeAspect="1"/>
            </p:cNvPicPr>
            <p:nvPr/>
          </p:nvPicPr>
          <p:blipFill>
            <a:blip r:embed="rId6"/>
            <a:stretch>
              <a:fillRect/>
            </a:stretch>
          </p:blipFill>
          <p:spPr>
            <a:xfrm>
              <a:off x="184150" y="3390900"/>
              <a:ext cx="596900" cy="584200"/>
            </a:xfrm>
            <a:prstGeom prst="rect">
              <a:avLst/>
            </a:prstGeom>
          </p:spPr>
        </p:pic>
        <p:pic>
          <p:nvPicPr>
            <p:cNvPr id="18" name="Picture 17"/>
            <p:cNvPicPr>
              <a:picLocks noChangeAspect="1"/>
            </p:cNvPicPr>
            <p:nvPr/>
          </p:nvPicPr>
          <p:blipFill>
            <a:blip r:embed="rId7"/>
            <a:stretch>
              <a:fillRect/>
            </a:stretch>
          </p:blipFill>
          <p:spPr>
            <a:xfrm>
              <a:off x="177800" y="3962400"/>
              <a:ext cx="609600" cy="596900"/>
            </a:xfrm>
            <a:prstGeom prst="rect">
              <a:avLst/>
            </a:prstGeom>
          </p:spPr>
        </p:pic>
        <p:pic>
          <p:nvPicPr>
            <p:cNvPr id="19" name="Picture 18"/>
            <p:cNvPicPr>
              <a:picLocks noChangeAspect="1"/>
            </p:cNvPicPr>
            <p:nvPr/>
          </p:nvPicPr>
          <p:blipFill>
            <a:blip r:embed="rId8"/>
            <a:stretch>
              <a:fillRect/>
            </a:stretch>
          </p:blipFill>
          <p:spPr>
            <a:xfrm>
              <a:off x="184150" y="4724400"/>
              <a:ext cx="596900" cy="546100"/>
            </a:xfrm>
            <a:prstGeom prst="rect">
              <a:avLst/>
            </a:prstGeom>
          </p:spPr>
        </p:pic>
        <p:pic>
          <p:nvPicPr>
            <p:cNvPr id="20" name="Picture 19"/>
            <p:cNvPicPr>
              <a:picLocks noChangeAspect="1"/>
            </p:cNvPicPr>
            <p:nvPr/>
          </p:nvPicPr>
          <p:blipFill>
            <a:blip r:embed="rId9"/>
            <a:stretch>
              <a:fillRect/>
            </a:stretch>
          </p:blipFill>
          <p:spPr>
            <a:xfrm>
              <a:off x="139700" y="5448300"/>
              <a:ext cx="685800" cy="571500"/>
            </a:xfrm>
            <a:prstGeom prst="rect">
              <a:avLst/>
            </a:prstGeom>
          </p:spPr>
        </p:pic>
      </p:grpSp>
    </p:spTree>
    <p:extLst>
      <p:ext uri="{BB962C8B-B14F-4D97-AF65-F5344CB8AC3E}">
        <p14:creationId xmlns:p14="http://schemas.microsoft.com/office/powerpoint/2010/main" val="318417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ta_binding2.png"/>
          <p:cNvPicPr>
            <a:picLocks/>
          </p:cNvPicPr>
          <p:nvPr/>
        </p:nvPicPr>
        <p:blipFill>
          <a:blip r:embed="rId3">
            <a:extLst>
              <a:ext uri="{28A0092B-C50C-407E-A947-70E740481C1C}">
                <a14:useLocalDpi xmlns:a14="http://schemas.microsoft.com/office/drawing/2010/main" val="0"/>
              </a:ext>
            </a:extLst>
          </a:blip>
          <a:stretch>
            <a:fillRect/>
          </a:stretch>
        </p:blipFill>
        <p:spPr>
          <a:xfrm>
            <a:off x="76200" y="4069080"/>
            <a:ext cx="8991600" cy="2560320"/>
          </a:xfrm>
          <a:prstGeom prst="rect">
            <a:avLst/>
          </a:prstGeom>
          <a:ln>
            <a:solidFill>
              <a:srgbClr val="000000"/>
            </a:solidFill>
          </a:ln>
        </p:spPr>
      </p:pic>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122237" y="3327400"/>
            <a:ext cx="8996363" cy="609600"/>
          </a:xfrm>
        </p:spPr>
        <p:txBody>
          <a:bodyPr/>
          <a:lstStyle/>
          <a:p>
            <a:pPr marL="0" indent="0" algn="ctr">
              <a:buNone/>
            </a:pPr>
            <a:r>
              <a:rPr lang="en-US" sz="1800" b="1" dirty="0" smtClean="0">
                <a:solidFill>
                  <a:srgbClr val="4A0612"/>
                </a:solidFill>
              </a:rPr>
              <a:t>Allows </a:t>
            </a:r>
            <a:r>
              <a:rPr lang="en-US" sz="1800" b="1" dirty="0">
                <a:solidFill>
                  <a:srgbClr val="4A0612"/>
                </a:solidFill>
              </a:rPr>
              <a:t>you to bind one component to </a:t>
            </a:r>
            <a:r>
              <a:rPr lang="en-US" sz="1800" b="1" dirty="0" smtClean="0">
                <a:solidFill>
                  <a:srgbClr val="4A0612"/>
                </a:solidFill>
              </a:rPr>
              <a:t>another</a:t>
            </a:r>
          </a:p>
          <a:p>
            <a:pPr marL="0" indent="0" algn="ctr">
              <a:buNone/>
            </a:pPr>
            <a:r>
              <a:rPr lang="en-US" sz="1800" b="1" dirty="0" smtClean="0">
                <a:solidFill>
                  <a:srgbClr val="4A0612"/>
                </a:solidFill>
              </a:rPr>
              <a:t>Who is using </a:t>
            </a:r>
            <a:r>
              <a:rPr lang="en-US" sz="1800" b="1" dirty="0">
                <a:solidFill>
                  <a:srgbClr val="4A0612"/>
                </a:solidFill>
              </a:rPr>
              <a:t>F</a:t>
            </a:r>
            <a:r>
              <a:rPr lang="en-US" sz="1800" b="1" dirty="0" smtClean="0">
                <a:solidFill>
                  <a:srgbClr val="4A0612"/>
                </a:solidFill>
              </a:rPr>
              <a:t>acebook?</a:t>
            </a:r>
            <a:endParaRPr lang="en-US" sz="1800" b="1" dirty="0">
              <a:solidFill>
                <a:srgbClr val="4A0612"/>
              </a:solidFill>
            </a:endParaRP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6" name="Picture 5" descr="data_binding.png"/>
          <p:cNvPicPr>
            <a:picLocks/>
          </p:cNvPicPr>
          <p:nvPr/>
        </p:nvPicPr>
        <p:blipFill>
          <a:blip r:embed="rId4">
            <a:extLst>
              <a:ext uri="{28A0092B-C50C-407E-A947-70E740481C1C}">
                <a14:useLocalDpi xmlns:a14="http://schemas.microsoft.com/office/drawing/2010/main" val="0"/>
              </a:ext>
            </a:extLst>
          </a:blip>
          <a:stretch>
            <a:fillRect/>
          </a:stretch>
        </p:blipFill>
        <p:spPr>
          <a:xfrm>
            <a:off x="76200" y="685800"/>
            <a:ext cx="8991600" cy="2560320"/>
          </a:xfrm>
          <a:prstGeom prst="rect">
            <a:avLst/>
          </a:prstGeom>
          <a:ln>
            <a:solidFill>
              <a:srgbClr val="000000"/>
            </a:solidFill>
          </a:ln>
        </p:spPr>
      </p:pic>
    </p:spTree>
    <p:extLst>
      <p:ext uri="{BB962C8B-B14F-4D97-AF65-F5344CB8AC3E}">
        <p14:creationId xmlns:p14="http://schemas.microsoft.com/office/powerpoint/2010/main" val="2643986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Logging standards clearly define the format and verbosity application developers should output logs in? </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8072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Problem</a:t>
            </a:r>
            <a:endParaRPr lang="en-US" dirty="0"/>
          </a:p>
        </p:txBody>
      </p:sp>
      <p:sp>
        <p:nvSpPr>
          <p:cNvPr id="3" name="Content Placeholder 2"/>
          <p:cNvSpPr>
            <a:spLocks noGrp="1"/>
          </p:cNvSpPr>
          <p:nvPr>
            <p:ph idx="1"/>
          </p:nvPr>
        </p:nvSpPr>
        <p:spPr/>
        <p:txBody>
          <a:bodyPr/>
          <a:lstStyle/>
          <a:p>
            <a:r>
              <a:rPr lang="en-US" dirty="0" smtClean="0"/>
              <a:t>Threats are Increasing in Numbers and Severity</a:t>
            </a:r>
          </a:p>
          <a:p>
            <a:r>
              <a:rPr lang="en-US" dirty="0" smtClean="0"/>
              <a:t>Homogenous Networks no longer </a:t>
            </a:r>
            <a:r>
              <a:rPr lang="en-US" dirty="0" smtClean="0"/>
              <a:t>exist</a:t>
            </a:r>
          </a:p>
          <a:p>
            <a:pPr lvl="2"/>
            <a:r>
              <a:rPr lang="en-US" dirty="0" smtClean="0"/>
              <a:t>Network Security Controls</a:t>
            </a:r>
          </a:p>
          <a:p>
            <a:pPr lvl="3">
              <a:lnSpc>
                <a:spcPct val="70000"/>
              </a:lnSpc>
            </a:pPr>
            <a:r>
              <a:rPr lang="en-US" sz="1700" dirty="0" smtClean="0"/>
              <a:t>Firewalls</a:t>
            </a:r>
            <a:r>
              <a:rPr lang="en-US" sz="1700" dirty="0"/>
              <a:t>, IDS, and </a:t>
            </a:r>
            <a:r>
              <a:rPr lang="en-US" sz="1700" dirty="0" smtClean="0"/>
              <a:t>IPS</a:t>
            </a:r>
          </a:p>
          <a:p>
            <a:pPr marL="684212" lvl="3" indent="0">
              <a:lnSpc>
                <a:spcPct val="70000"/>
              </a:lnSpc>
              <a:buNone/>
            </a:pPr>
            <a:endParaRPr lang="en-US" sz="1700" dirty="0"/>
          </a:p>
          <a:p>
            <a:pPr lvl="2">
              <a:lnSpc>
                <a:spcPct val="70000"/>
              </a:lnSpc>
            </a:pPr>
            <a:r>
              <a:rPr lang="en-US" sz="2000" dirty="0"/>
              <a:t>Traditional Network Monitoring</a:t>
            </a:r>
          </a:p>
          <a:p>
            <a:pPr lvl="3">
              <a:lnSpc>
                <a:spcPct val="70000"/>
              </a:lnSpc>
            </a:pPr>
            <a:r>
              <a:rPr lang="en-US" sz="1700" dirty="0"/>
              <a:t>Behavior and </a:t>
            </a:r>
            <a:r>
              <a:rPr lang="en-US" sz="1700" dirty="0" smtClean="0"/>
              <a:t>Performance</a:t>
            </a:r>
          </a:p>
          <a:p>
            <a:pPr marL="684212" lvl="3" indent="0">
              <a:lnSpc>
                <a:spcPct val="70000"/>
              </a:lnSpc>
              <a:buNone/>
            </a:pPr>
            <a:endParaRPr lang="en-US" sz="1700" dirty="0"/>
          </a:p>
          <a:p>
            <a:pPr lvl="2">
              <a:lnSpc>
                <a:spcPct val="70000"/>
              </a:lnSpc>
            </a:pPr>
            <a:r>
              <a:rPr lang="en-US" sz="2000" dirty="0"/>
              <a:t>Host-based controls</a:t>
            </a:r>
          </a:p>
          <a:p>
            <a:pPr lvl="3">
              <a:lnSpc>
                <a:spcPct val="70000"/>
              </a:lnSpc>
            </a:pPr>
            <a:r>
              <a:rPr lang="en-US" sz="1700" dirty="0"/>
              <a:t>Local firewall/IDS, </a:t>
            </a:r>
            <a:r>
              <a:rPr lang="en-US" sz="1700" dirty="0" smtClean="0"/>
              <a:t>Access </a:t>
            </a:r>
            <a:r>
              <a:rPr lang="en-US" sz="1700" dirty="0"/>
              <a:t>C</a:t>
            </a:r>
            <a:r>
              <a:rPr lang="en-US" sz="1700" dirty="0" smtClean="0"/>
              <a:t>ontrols</a:t>
            </a:r>
          </a:p>
          <a:p>
            <a:pPr marL="684212" lvl="3" indent="0">
              <a:lnSpc>
                <a:spcPct val="70000"/>
              </a:lnSpc>
              <a:buNone/>
            </a:pPr>
            <a:endParaRPr lang="en-US" sz="1700" dirty="0"/>
          </a:p>
          <a:p>
            <a:pPr lvl="2">
              <a:lnSpc>
                <a:spcPct val="70000"/>
              </a:lnSpc>
            </a:pPr>
            <a:r>
              <a:rPr lang="en-US" sz="2000" dirty="0"/>
              <a:t>Logs</a:t>
            </a:r>
          </a:p>
          <a:p>
            <a:pPr lvl="3">
              <a:lnSpc>
                <a:spcPct val="70000"/>
              </a:lnSpc>
            </a:pPr>
            <a:r>
              <a:rPr lang="en-US" sz="1700" dirty="0"/>
              <a:t>Email &amp; Database Servers</a:t>
            </a:r>
          </a:p>
          <a:p>
            <a:pPr lvl="3">
              <a:lnSpc>
                <a:spcPct val="70000"/>
              </a:lnSpc>
            </a:pPr>
            <a:r>
              <a:rPr lang="en-US" sz="1700" dirty="0"/>
              <a:t>Network Devices</a:t>
            </a:r>
          </a:p>
          <a:p>
            <a:pPr lvl="3">
              <a:lnSpc>
                <a:spcPct val="70000"/>
              </a:lnSpc>
            </a:pPr>
            <a:r>
              <a:rPr lang="en-US" sz="1700" dirty="0"/>
              <a:t>Web </a:t>
            </a:r>
            <a:r>
              <a:rPr lang="en-US" sz="1700" dirty="0" smtClean="0"/>
              <a:t>Content </a:t>
            </a:r>
            <a:r>
              <a:rPr lang="en-US" sz="1700" dirty="0"/>
              <a:t>F</a:t>
            </a:r>
            <a:r>
              <a:rPr lang="en-US" sz="1700" dirty="0" smtClean="0"/>
              <a:t>iltering</a:t>
            </a:r>
          </a:p>
          <a:p>
            <a:pPr marL="684212" lvl="3" indent="0">
              <a:lnSpc>
                <a:spcPct val="70000"/>
              </a:lnSpc>
              <a:buNone/>
            </a:pPr>
            <a:endParaRPr lang="en-US" sz="1700" dirty="0"/>
          </a:p>
          <a:p>
            <a:pPr lvl="2">
              <a:lnSpc>
                <a:spcPct val="70000"/>
              </a:lnSpc>
            </a:pPr>
            <a:r>
              <a:rPr lang="en-US" sz="2000" dirty="0"/>
              <a:t>Anti-Malware Controls</a:t>
            </a:r>
          </a:p>
          <a:p>
            <a:pPr lvl="2">
              <a:lnSpc>
                <a:spcPct val="70000"/>
              </a:lnSpc>
            </a:pPr>
            <a:r>
              <a:rPr lang="en-US" sz="2000" dirty="0"/>
              <a:t>Vulnerability Assessment Results</a:t>
            </a:r>
          </a:p>
          <a:p>
            <a:pPr lvl="2">
              <a:lnSpc>
                <a:spcPct val="70000"/>
              </a:lnSpc>
            </a:pPr>
            <a:r>
              <a:rPr lang="en-US" sz="2000" dirty="0"/>
              <a:t>System Configuration Specs</a:t>
            </a:r>
          </a:p>
          <a:p>
            <a:pPr lvl="2">
              <a:lnSpc>
                <a:spcPct val="70000"/>
              </a:lnSpc>
            </a:pPr>
            <a:r>
              <a:rPr lang="en-US" sz="2000" dirty="0"/>
              <a:t>Asset </a:t>
            </a:r>
            <a:r>
              <a:rPr lang="en-US" sz="2000" dirty="0" smtClean="0"/>
              <a:t>Inventory</a:t>
            </a:r>
            <a:endParaRPr lang="en-US" sz="2000"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157562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When a “filter” has been actively applied to the McAfee ESMI Desktop what visual indication is provided?</a:t>
            </a:r>
            <a:endParaRPr lang="en-US" dirty="0"/>
          </a:p>
        </p:txBody>
      </p:sp>
      <p:sp>
        <p:nvSpPr>
          <p:cNvPr id="3" name="Text Placeholder 2"/>
          <p:cNvSpPr>
            <a:spLocks noGrp="1"/>
          </p:cNvSpPr>
          <p:nvPr>
            <p:ph type="body" sz="quarter" idx="14"/>
          </p:nvPr>
        </p:nvSpPr>
        <p:spPr/>
        <p:txBody>
          <a:bodyPr/>
          <a:lstStyle/>
          <a:p>
            <a:r>
              <a:rPr lang="en-US" dirty="0" smtClean="0"/>
              <a:t>A green funnel </a:t>
            </a:r>
            <a:endParaRPr lang="en-US" dirty="0"/>
          </a:p>
          <a:p>
            <a:r>
              <a:rPr lang="en-US" dirty="0" smtClean="0"/>
              <a:t>A orange funnel</a:t>
            </a:r>
          </a:p>
          <a:p>
            <a:r>
              <a:rPr lang="en-US" dirty="0" smtClean="0"/>
              <a:t>The view pane is highlighted in orange</a:t>
            </a:r>
          </a:p>
          <a:p>
            <a:r>
              <a:rPr lang="en-US" dirty="0" smtClean="0"/>
              <a:t>The view pane is highlighted in green</a:t>
            </a:r>
          </a:p>
          <a:p>
            <a:r>
              <a:rPr lang="en-US" dirty="0" smtClean="0"/>
              <a:t>A “Filtered” message is shown in the view pane</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475804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Which of the following icons will create a source and destination graph component?</a:t>
            </a:r>
            <a:endParaRPr lang="en-US" dirty="0"/>
          </a:p>
        </p:txBody>
      </p:sp>
      <p:sp>
        <p:nvSpPr>
          <p:cNvPr id="3" name="Text Placeholder 2"/>
          <p:cNvSpPr>
            <a:spLocks noGrp="1"/>
          </p:cNvSpPr>
          <p:nvPr>
            <p:ph type="body" sz="quarter" idx="14"/>
          </p:nvPr>
        </p:nvSpPr>
        <p:spPr/>
        <p:txBody>
          <a:bodyPr/>
          <a:lstStyle/>
          <a:p>
            <a:r>
              <a:rPr lang="en-US" dirty="0" smtClean="0"/>
              <a:t>1.</a:t>
            </a:r>
          </a:p>
          <a:p>
            <a:r>
              <a:rPr lang="en-US" dirty="0" smtClean="0"/>
              <a:t>2. </a:t>
            </a:r>
          </a:p>
          <a:p>
            <a:r>
              <a:rPr lang="en-US" dirty="0" smtClean="0"/>
              <a:t>3.</a:t>
            </a:r>
          </a:p>
          <a:p>
            <a:r>
              <a:rPr lang="en-US" dirty="0" smtClean="0"/>
              <a:t>4.</a:t>
            </a:r>
          </a:p>
          <a:p>
            <a:r>
              <a:rPr lang="en-US" dirty="0" smtClean="0"/>
              <a:t>5. </a:t>
            </a:r>
            <a:endParaRPr lang="en-US" dirty="0"/>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pic>
        <p:nvPicPr>
          <p:cNvPr id="5" name="Picture 4"/>
          <p:cNvPicPr>
            <a:picLocks noChangeAspect="1"/>
          </p:cNvPicPr>
          <p:nvPr/>
        </p:nvPicPr>
        <p:blipFill>
          <a:blip r:embed="rId3"/>
          <a:stretch>
            <a:fillRect/>
          </a:stretch>
        </p:blipFill>
        <p:spPr>
          <a:xfrm>
            <a:off x="685800" y="2209800"/>
            <a:ext cx="596900" cy="584200"/>
          </a:xfrm>
          <a:prstGeom prst="rect">
            <a:avLst/>
          </a:prstGeom>
        </p:spPr>
      </p:pic>
      <p:pic>
        <p:nvPicPr>
          <p:cNvPr id="6" name="Picture 5"/>
          <p:cNvPicPr>
            <a:picLocks noChangeAspect="1"/>
          </p:cNvPicPr>
          <p:nvPr/>
        </p:nvPicPr>
        <p:blipFill>
          <a:blip r:embed="rId4"/>
          <a:stretch>
            <a:fillRect/>
          </a:stretch>
        </p:blipFill>
        <p:spPr>
          <a:xfrm>
            <a:off x="685800" y="2819400"/>
            <a:ext cx="622300" cy="596900"/>
          </a:xfrm>
          <a:prstGeom prst="rect">
            <a:avLst/>
          </a:prstGeom>
        </p:spPr>
      </p:pic>
      <p:pic>
        <p:nvPicPr>
          <p:cNvPr id="7" name="Picture 6"/>
          <p:cNvPicPr>
            <a:picLocks noChangeAspect="1"/>
          </p:cNvPicPr>
          <p:nvPr/>
        </p:nvPicPr>
        <p:blipFill>
          <a:blip r:embed="rId5"/>
          <a:stretch>
            <a:fillRect/>
          </a:stretch>
        </p:blipFill>
        <p:spPr>
          <a:xfrm>
            <a:off x="736600" y="3454400"/>
            <a:ext cx="469900" cy="482600"/>
          </a:xfrm>
          <a:prstGeom prst="rect">
            <a:avLst/>
          </a:prstGeom>
        </p:spPr>
      </p:pic>
      <p:pic>
        <p:nvPicPr>
          <p:cNvPr id="8" name="Picture 7"/>
          <p:cNvPicPr>
            <a:picLocks noChangeAspect="1"/>
          </p:cNvPicPr>
          <p:nvPr/>
        </p:nvPicPr>
        <p:blipFill>
          <a:blip r:embed="rId6"/>
          <a:stretch>
            <a:fillRect/>
          </a:stretch>
        </p:blipFill>
        <p:spPr>
          <a:xfrm>
            <a:off x="685800" y="4038600"/>
            <a:ext cx="685800" cy="571500"/>
          </a:xfrm>
          <a:prstGeom prst="rect">
            <a:avLst/>
          </a:prstGeom>
        </p:spPr>
      </p:pic>
      <p:pic>
        <p:nvPicPr>
          <p:cNvPr id="9" name="Picture 8"/>
          <p:cNvPicPr>
            <a:picLocks noChangeAspect="1"/>
          </p:cNvPicPr>
          <p:nvPr/>
        </p:nvPicPr>
        <p:blipFill>
          <a:blip r:embed="rId7"/>
          <a:stretch>
            <a:fillRect/>
          </a:stretch>
        </p:blipFill>
        <p:spPr>
          <a:xfrm>
            <a:off x="685800" y="4572000"/>
            <a:ext cx="584200" cy="596900"/>
          </a:xfrm>
          <a:prstGeom prst="rect">
            <a:avLst/>
          </a:prstGeom>
        </p:spPr>
      </p:pic>
    </p:spTree>
    <p:extLst>
      <p:ext uri="{BB962C8B-B14F-4D97-AF65-F5344CB8AC3E}">
        <p14:creationId xmlns:p14="http://schemas.microsoft.com/office/powerpoint/2010/main" val="153025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3:  Creating a Custom View</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5334001" cy="1052512"/>
          </a:xfrm>
        </p:spPr>
        <p:txBody>
          <a:bodyPr/>
          <a:lstStyle/>
          <a:p>
            <a:pPr algn="ctr"/>
            <a:r>
              <a:rPr lang="en-US" sz="2400" b="1" dirty="0" smtClean="0">
                <a:solidFill>
                  <a:srgbClr val="4A0612"/>
                </a:solidFill>
              </a:rPr>
              <a:t>But there are more security incidents than ever!!!</a:t>
            </a:r>
            <a:endParaRPr lang="en-US" sz="2400" b="1" dirty="0">
              <a:solidFill>
                <a:srgbClr val="4A0612"/>
              </a:solidFill>
            </a:endParaRPr>
          </a:p>
        </p:txBody>
      </p:sp>
      <p:pic>
        <p:nvPicPr>
          <p:cNvPr id="4" name="Picture 3" descr="Data security.jpg"/>
          <p:cNvPicPr>
            <a:picLocks noChangeAspect="1"/>
          </p:cNvPicPr>
          <p:nvPr/>
        </p:nvPicPr>
        <p:blipFill>
          <a:blip r:embed="rId3" cstate="print"/>
          <a:stretch>
            <a:fillRect/>
          </a:stretch>
        </p:blipFill>
        <p:spPr>
          <a:xfrm>
            <a:off x="1789947" y="1946852"/>
            <a:ext cx="5564107" cy="3691948"/>
          </a:xfrm>
          <a:prstGeom prst="rect">
            <a:avLst/>
          </a:prstGeom>
        </p:spPr>
      </p:pic>
      <p:sp>
        <p:nvSpPr>
          <p:cNvPr id="5" name="TextBox 4"/>
          <p:cNvSpPr txBox="1"/>
          <p:nvPr/>
        </p:nvSpPr>
        <p:spPr>
          <a:xfrm>
            <a:off x="3570765" y="5631359"/>
            <a:ext cx="2002471" cy="769441"/>
          </a:xfrm>
          <a:prstGeom prst="rect">
            <a:avLst/>
          </a:prstGeom>
          <a:noFill/>
        </p:spPr>
        <p:txBody>
          <a:bodyPr wrap="none" rtlCol="0">
            <a:spAutoFit/>
          </a:bodyPr>
          <a:lstStyle/>
          <a:p>
            <a:pPr algn="ctr"/>
            <a:r>
              <a:rPr lang="en-US" sz="4400" b="1" dirty="0" smtClean="0">
                <a:solidFill>
                  <a:srgbClr val="A50026"/>
                </a:solidFill>
                <a:latin typeface="Arial Black" pitchFamily="34" charset="0"/>
              </a:rPr>
              <a:t>WHY?</a:t>
            </a:r>
            <a:endParaRPr lang="en-US" sz="4400" b="1" dirty="0">
              <a:solidFill>
                <a:srgbClr val="A50026"/>
              </a:solidFill>
              <a:latin typeface="Arial Black" pitchFamily="34" charset="0"/>
            </a:endParaRPr>
          </a:p>
        </p:txBody>
      </p:sp>
      <p:sp>
        <p:nvSpPr>
          <p:cNvPr id="3" name="Footer Placeholder 2"/>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692402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because Log Data Looks like this!</a:t>
            </a:r>
            <a:endParaRPr lang="en-US" dirty="0"/>
          </a:p>
        </p:txBody>
      </p:sp>
      <p:sp>
        <p:nvSpPr>
          <p:cNvPr id="3" name="Content Placeholder 2"/>
          <p:cNvSpPr>
            <a:spLocks noGrp="1"/>
          </p:cNvSpPr>
          <p:nvPr>
            <p:ph idx="1"/>
          </p:nvPr>
        </p:nvSpPr>
        <p:spPr>
          <a:xfrm>
            <a:off x="71437" y="685800"/>
            <a:ext cx="8996363" cy="5791200"/>
          </a:xfrm>
        </p:spPr>
        <p:txBody>
          <a:bodyPr/>
          <a:lstStyle/>
          <a:p>
            <a:pPr>
              <a:buNone/>
            </a:pPr>
            <a:r>
              <a:rPr lang="en-US" sz="1600" dirty="0" smtClean="0">
                <a:latin typeface="Calibri" pitchFamily="34" charset="0"/>
              </a:rPr>
              <a:t>nt-jfw1: NetScreen device_id=nt-jfw1  [Root]system-notification-00257(traffic): start_time="2012-03-25 22:37:46" duration=0 policy_id=320006 service=udp/port:24936 proto=17 src zone=Null dst zone=self action=Deny sent=0 rcvd=138 src=208.44.108.138 dst=69.43.137.10 src_port=53 dst_port=24936 session_id=0</a:t>
            </a:r>
          </a:p>
          <a:p>
            <a:pPr>
              <a:buNone/>
            </a:pPr>
            <a:r>
              <a:rPr lang="en-US" sz="1600" dirty="0" smtClean="0">
                <a:latin typeface="Calibri" pitchFamily="34" charset="0"/>
              </a:rPr>
              <a:t>nt-jfw1: NetScreen device_id=nt-jfw1  [Root]system-notification-00257(traffic): start_time="2012-03-25 22:37:46" duration=0 policy_id=320006 service=udp/port:24936 proto=17 src zone=Null dst zone=self action=Deny sent=0 rcvd=77 src=208.44.108.138 dst=69.43.137.10 src_port=53 dst_port=24936 session_id=0</a:t>
            </a:r>
          </a:p>
          <a:p>
            <a:pPr>
              <a:buNone/>
            </a:pPr>
            <a:r>
              <a:rPr lang="en-US" sz="1600" dirty="0" smtClean="0">
                <a:latin typeface="Calibri" pitchFamily="34" charset="0"/>
              </a:rPr>
              <a:t>nt-jfw1: NetScreen device_id=nt-jfw1  [Root]system-notification-00257(traffic): start_time="2012-03-25 22:37:46" duration=0 policy_id=320006 service=udp/port:24936 proto=17 src zone=Null dst zone=self action=Deny sent=0 rcvd=138 src=208.44.108.138 dst=69.43.137.10 src_port=53 dst_port=24936 session_id=0</a:t>
            </a:r>
          </a:p>
          <a:p>
            <a:pPr>
              <a:buNone/>
            </a:pPr>
            <a:r>
              <a:rPr lang="en-US" sz="1600" dirty="0" smtClean="0">
                <a:latin typeface="Calibri" pitchFamily="34" charset="0"/>
              </a:rPr>
              <a:t>nt-jfw1: NetScreen device_id=nt-jfw1  [Root]system-notification-00257(traffic): start_time="2012-03-25 22:37:47" duration=0 policy_id=151 service=tcp/port:445 proto=6 src zone=Untrust dst zone=External-LB action=Deny sent=0 rcvd=0 src=125.127.207.198 dst=69.43.137.37 src_port=2294 dst_port=445 session_id=0</a:t>
            </a:r>
          </a:p>
          <a:p>
            <a:pPr>
              <a:buNone/>
            </a:pPr>
            <a:r>
              <a:rPr lang="en-US" sz="1600" dirty="0" smtClean="0">
                <a:latin typeface="Calibri" pitchFamily="34" charset="0"/>
              </a:rPr>
              <a:t>SSG140-1: NetScreen device_id=SSG140-1  [Root]system-notification-00257(traffic): start_time="2012-03-25 22:37:08" duration=0 policy_id=5 service=Network Time proto=17 src zone=Trust dst zone=Untrust action=Deny sent=0 rcvd=0 src=192.168.1.218 dst=66.70.29.130 src_port=123 dst_port=123 session_id=0</a:t>
            </a:r>
          </a:p>
          <a:p>
            <a:pPr>
              <a:buNone/>
            </a:pPr>
            <a:endParaRPr lang="en-US" sz="1600" dirty="0">
              <a:latin typeface="Calibri" pitchFamily="34" charset="0"/>
            </a:endParaRP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63993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pPr>
              <a:buNone/>
            </a:pPr>
            <a:r>
              <a:rPr lang="en-US" sz="1600" dirty="0" smtClean="0">
                <a:latin typeface="Calibri" pitchFamily="34" charset="0"/>
              </a:rPr>
              <a:t>ntExt: NetScreen device_id=ntExt  system-critical-00436:  ICMP packet too large has been detected! From 69.20.128.2 to 69.20.128.25, using protocol 1, and arriving at interface untrust in zone Untrust.The attack occurred 6 times. (2012-04-22 17:21:22)</a:t>
            </a:r>
          </a:p>
          <a:p>
            <a:pPr>
              <a:buNone/>
            </a:pPr>
            <a:r>
              <a:rPr lang="en-US" sz="1600" dirty="0" smtClean="0">
                <a:latin typeface="Calibri" pitchFamily="34" charset="0"/>
              </a:rPr>
              <a:t>ntExt: NetScreen device_id=ntExt  system-notification-00257(traffic): start_time="2012-04-22 17:21:20" duration=4 policy_id=0 service=icmp proto=1 src zone=Trust dst zone=Untrust action=Permit sent=546 rcvd=546 src=69.20.0.10 dst=69.20.128.25 icmp type=8</a:t>
            </a:r>
          </a:p>
          <a:p>
            <a:pPr>
              <a:buNone/>
            </a:pPr>
            <a:r>
              <a:rPr lang="en-US" sz="1600" dirty="0" smtClean="0">
                <a:latin typeface="Calibri" pitchFamily="34" charset="0"/>
              </a:rPr>
              <a:t>ntExt: NetScreen device_id=ntExt  system-notification-00257(traffic): start_time="2012-04-22 17:21:21" duration=3 policy_id=0 service=icmp proto=1 src zone=Trust dst zone=Untrust action=Permit sent=546 rcvd=546 src=69.20.0.10 dst=69.20.128.25 icmp type=8</a:t>
            </a:r>
          </a:p>
          <a:p>
            <a:pPr>
              <a:buNone/>
            </a:pPr>
            <a:r>
              <a:rPr lang="en-US" sz="1600" dirty="0" smtClean="0">
                <a:latin typeface="Calibri" pitchFamily="34" charset="0"/>
              </a:rPr>
              <a:t>ntExt: NetScreen device_id=ntExt  system-critical-00436:  ICMP packet too large has been detected! From 69.20.128.2 to 69.20.128.25, using protocol 1, and arriving at interface untrust in zone Untrust.The attack occurred 6 times. (2012-04-22 17:21:24)</a:t>
            </a:r>
          </a:p>
          <a:p>
            <a:pPr>
              <a:buNone/>
            </a:pPr>
            <a:r>
              <a:rPr lang="en-US" sz="1600" dirty="0" smtClean="0">
                <a:latin typeface="Calibri" pitchFamily="34" charset="0"/>
              </a:rPr>
              <a:t>ntExt: NetScreen device_id=ntExt  system-notification-00257(traffic): start_time="2012-04-22 17:21:22" duration=4 policy_id=0 service=icmp proto=1 src zone=Trust dst zone=Untrust action=Permit sent=546 rcvd=546 src=69.20.0.10 dst=69.20.128.25 icmp type=8</a:t>
            </a:r>
          </a:p>
          <a:p>
            <a:pPr>
              <a:buNone/>
            </a:pPr>
            <a:r>
              <a:rPr lang="en-US" sz="1600" dirty="0" smtClean="0">
                <a:latin typeface="Calibri" pitchFamily="34" charset="0"/>
              </a:rPr>
              <a:t>ntExt: NetScreen device_id=ntExt  system-notification-00257(traffic): start_time="2012-04-22 17:21:23" duration=3 policy_id=0 service=icmp proto=1 src zone=Trust dst zone=Untrust action=Permit sent=546 rcvd=546 src=69.20.0.10 dst=69.20.128.25 icmp type=8</a:t>
            </a:r>
          </a:p>
          <a:p>
            <a:pPr>
              <a:buNone/>
            </a:pPr>
            <a:r>
              <a:rPr lang="en-US" sz="1600" dirty="0" smtClean="0">
                <a:latin typeface="Calibri" pitchFamily="34" charset="0"/>
              </a:rPr>
              <a:t>ntExt: NetScreen device_id=ntExt  system-critical-00436:  ICMP packet too large has been detected! From 69.20.128.2 to 69.20.128.25, using protocol 1, and arriving at interface untrust in zone Untrust.The attack occurred 6 times. (2012-04-22 17:21:26)</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93048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pPr>
              <a:buNone/>
            </a:pPr>
            <a:r>
              <a:rPr lang="en-US" sz="1600" dirty="0" smtClean="0">
                <a:latin typeface="Calibri" pitchFamily="34" charset="0"/>
              </a:rPr>
              <a:t>IPENFORCER:CompName: IPE1 TIMESTAMP(GMT): Tue Jun  3 06:10:02 2012 CATEGORY: URL SEVERITY: MAJOR CUSTOMER_NAME: CUST1 SESSION_ID: 29460 SRC_IP: 192.168.2.170 DEST_IP: 80.80.3.71 SRC_PORT:  3721 DEST_PORT: 80 APPLICATION_NAME: HTTP URL_CATEGORY:  Adult URL_NAME:  www.penthouse.com CAUSE_STRING: URL Blocked</a:t>
            </a:r>
          </a:p>
          <a:p>
            <a:pPr>
              <a:buNone/>
            </a:pPr>
            <a:r>
              <a:rPr lang="en-US" sz="1600" dirty="0" smtClean="0">
                <a:latin typeface="Calibri" pitchFamily="34" charset="0"/>
              </a:rPr>
              <a:t>IPENFORCER:CompName: IPE1 TIMESTAMP(GMT): Tue Jun  3 06:10:02 2012 CATEGORY: URL SEVERITY: MAJOR CUSTOMER_NAME: CUST1 SESSION_ID: 29461 SRC_IP: 192.168.2.170 DEST_IP: 80.80.3.71 SRC_PORT:  3722 DEST_PORT: 80 APPLICATION_NAME: HTTP URL_CATEGORY:  Adult URL_NAME:  www.playboy.com CAUSE_STRING: URL Blocked</a:t>
            </a:r>
          </a:p>
          <a:p>
            <a:pPr>
              <a:buNone/>
            </a:pPr>
            <a:r>
              <a:rPr lang="en-US" sz="1600" dirty="0" smtClean="0">
                <a:latin typeface="Calibri" pitchFamily="34" charset="0"/>
              </a:rPr>
              <a:t>IPENFORCER:CompName: IPE1 TIMESTAMP(GMT): Tue Jun  3 06:10:02 2012 CATEGORY: URL SEVERITY: MAJOR CUSTOMER_NAME: CUST1 SESSION_ID: 29462 SRC_IP: 192.168.2.170 DEST_IP: 80.80.3.71 SRC_PORT:  3723 DEST_PORT: 80 APPLICATION_NAME: HTTP URL_CATEGORY:  Search Engine URL_NAME:  www.yahoo.com CAUSE_STRING: URL Blocked</a:t>
            </a:r>
          </a:p>
          <a:p>
            <a:pPr>
              <a:buNone/>
            </a:pPr>
            <a:r>
              <a:rPr lang="en-US" sz="1600" dirty="0" smtClean="0">
                <a:latin typeface="Calibri" pitchFamily="34" charset="0"/>
              </a:rPr>
              <a:t>IPENFORCER:CompName: IPE1 TIMESTAMP(GMT): Tue Jun  3 06:10:02 2012 CATEGORY: URL SEVERITY: MAJOR CUSTOMER_NAME: CUST1 SESSION_ID: 29464 SRC_IP: 192.168.2.170 DEST_IP: 80.80.3.71 SRC_PORT:  3724 DEST_PORT: 80 APPLICATION_NAME: HTTP URL_CATEGORY:  Computing &amp; Internet URL_NAME:  www.cisco.com CAUSE_STRING: URL Blocked</a:t>
            </a:r>
          </a:p>
          <a:p>
            <a:pPr>
              <a:buNone/>
            </a:pPr>
            <a:r>
              <a:rPr lang="en-US" sz="1600" dirty="0" smtClean="0">
                <a:latin typeface="Calibri" pitchFamily="34" charset="0"/>
              </a:rPr>
              <a:t>IPENFORCER:CompName: IPE1 TIMESTAMP(GMT): Tue Jun  3 06:10:02 2012 CATEGORY: URL SEVERITY: MAJOR CUSTOMER_NAME: CUST1 SESSION_ID: 29465 SRC_IP: 192.168.2.170 DEST_IP: 80.80.3.71 SRC_PORT:  3725 DEST_PORT: 80 APPLICATION_NAME: HTTP URL_CATEGORY:  Warez URL_NAME:  www.kazaa.com CAUSE_STRING: URL Blocked</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284688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pPr>
              <a:buNone/>
            </a:pPr>
            <a:r>
              <a:rPr lang="en-US" sz="1600" dirty="0" smtClean="0">
                <a:latin typeface="Calibri" pitchFamily="34" charset="0"/>
              </a:rPr>
              <a:t>06/15/2012 9:32:43~SQLserver~System~Information~7035~None~NT AUTHORITY\SYSTEM~Service Control Manager~The ESA LEA Service service was successfully sent a stop control.  </a:t>
            </a:r>
          </a:p>
          <a:p>
            <a:pPr>
              <a:buNone/>
            </a:pPr>
            <a:r>
              <a:rPr lang="en-US" sz="1600" dirty="0" smtClean="0">
                <a:latin typeface="Calibri" pitchFamily="34" charset="0"/>
              </a:rPr>
              <a:t>06/15/2012 9:32:43~SQLserver~System~Information~7036~None~-~Service Control Manager~The ESA LEA Service service entered the stopped state.  </a:t>
            </a:r>
          </a:p>
          <a:p>
            <a:pPr>
              <a:buNone/>
            </a:pPr>
            <a:r>
              <a:rPr lang="en-US" sz="1600" dirty="0" smtClean="0">
                <a:latin typeface="Calibri" pitchFamily="34" charset="0"/>
              </a:rPr>
              <a:t>06/15/2012 9:32:44~SQLserver~System~Information~7036~None~-~Service Control Manager~The ESA LEA Service service entered the running state.  </a:t>
            </a:r>
          </a:p>
          <a:p>
            <a:pPr>
              <a:buNone/>
            </a:pPr>
            <a:r>
              <a:rPr lang="en-US" sz="1600" dirty="0" smtClean="0">
                <a:latin typeface="Calibri" pitchFamily="34" charset="0"/>
              </a:rPr>
              <a:t>06/15/2012 9:32:44~SQLserver~System~Information~7035~None~NT AUTHORITY\SYSTEM~Service Control Manager~The ESA LEA Service service was successfully sent a start control.  </a:t>
            </a:r>
          </a:p>
          <a:p>
            <a:pPr>
              <a:buNone/>
            </a:pPr>
            <a:r>
              <a:rPr lang="en-US" sz="1600" dirty="0" smtClean="0">
                <a:latin typeface="Calibri" pitchFamily="34" charset="0"/>
              </a:rPr>
              <a:t>06/15/2012 9:33:4~SQLserver~System~Error~10009~None~NT AUTHORITY\SYSTEM~DCOM~DCOM was unable to communicate with the computer 192.168.80.103 using any of the configured  protocols.  </a:t>
            </a:r>
          </a:p>
          <a:p>
            <a:pPr>
              <a:buNone/>
            </a:pPr>
            <a:r>
              <a:rPr lang="en-US" sz="1600" dirty="0" smtClean="0">
                <a:latin typeface="Calibri" pitchFamily="34" charset="0"/>
              </a:rPr>
              <a:t>06/15/2012 9:33:25~SQLserver~System~Error~10009~None~NT AUTHORITY\SYSTEM~DCOM~DCOM was unable to communicate with the computer 192.168.80.103 using any of the configured  protocols.  </a:t>
            </a:r>
          </a:p>
          <a:p>
            <a:pPr>
              <a:buNone/>
            </a:pPr>
            <a:r>
              <a:rPr lang="en-US" sz="1600" dirty="0" smtClean="0">
                <a:latin typeface="Calibri" pitchFamily="34" charset="0"/>
              </a:rPr>
              <a:t>06/15/2012 9:33:54~SQLserver~System~Error~10009~None~NT AUTHORITY\SYSTEM~DCOM~DCOM was unable to communicate with the computer 192.168.80.103 using any of the configured  protocols.  </a:t>
            </a:r>
          </a:p>
          <a:p>
            <a:pPr>
              <a:buNone/>
            </a:pPr>
            <a:r>
              <a:rPr lang="en-US" sz="1600" dirty="0" smtClean="0">
                <a:latin typeface="Calibri" pitchFamily="34" charset="0"/>
              </a:rPr>
              <a:t>06/15/2012 9:34:14~SQLserver~System~Information~7035~None~NT AUTHORITY\SYSTEM~Service Control Manager~The ESA LEA Service service was successfully sent a stop control.  </a:t>
            </a:r>
          </a:p>
          <a:p>
            <a:pPr>
              <a:buNone/>
            </a:pPr>
            <a:r>
              <a:rPr lang="en-US" sz="1600" dirty="0" smtClean="0">
                <a:latin typeface="Calibri" pitchFamily="34" charset="0"/>
              </a:rPr>
              <a:t>06/15/2012 9:34:14~SQLserver~System~Information~7036~None~-~Service Control Manager~The ESA LEA Service service entered the stopped state.  </a:t>
            </a:r>
          </a:p>
          <a:p>
            <a:pPr>
              <a:buNone/>
            </a:pPr>
            <a:r>
              <a:rPr lang="en-US" sz="1600" dirty="0" smtClean="0">
                <a:latin typeface="Calibri" pitchFamily="34" charset="0"/>
              </a:rPr>
              <a:t>06/15/2012 9:34:15~SQLserver~System~Information~7035~None~NT AUTHORITY\SYSTEM~Service Control Manager~The ESA LEA Service service was successfully sent a start control.  </a:t>
            </a:r>
          </a:p>
        </p:txBody>
      </p:sp>
      <p:sp>
        <p:nvSpPr>
          <p:cNvPr id="4" name="Footer Placeholder 3"/>
          <p:cNvSpPr>
            <a:spLocks noGrp="1"/>
          </p:cNvSpPr>
          <p:nvPr>
            <p:ph type="ftr" sz="quarter" idx="3"/>
          </p:nvPr>
        </p:nvSpPr>
        <p:spPr/>
        <p:txBody>
          <a:bodyPr/>
          <a:lstStyle/>
          <a:p>
            <a:pPr algn="r"/>
            <a:r>
              <a:rPr lang="en-US" dirty="0" smtClean="0"/>
              <a:t>ESMI Views</a:t>
            </a:r>
            <a:endParaRPr lang="en-US" dirty="0"/>
          </a:p>
        </p:txBody>
      </p:sp>
    </p:spTree>
    <p:extLst>
      <p:ext uri="{BB962C8B-B14F-4D97-AF65-F5344CB8AC3E}">
        <p14:creationId xmlns:p14="http://schemas.microsoft.com/office/powerpoint/2010/main" val="38276221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7990</TotalTime>
  <Words>4792</Words>
  <Application>Microsoft Office PowerPoint</Application>
  <PresentationFormat>On-screen Show (4:3)</PresentationFormat>
  <Paragraphs>454</Paragraphs>
  <Slides>42</Slides>
  <Notes>42</Notes>
  <HiddenSlides>3</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ProfServ_ILT_PPTemplate</vt:lpstr>
      <vt:lpstr>ESMI Views</vt:lpstr>
      <vt:lpstr>Module Objectives</vt:lpstr>
      <vt:lpstr>Module Topics</vt:lpstr>
      <vt:lpstr>The Data Problem</vt:lpstr>
      <vt:lpstr>But there are more security incidents than ever!!!</vt:lpstr>
      <vt:lpstr>Maybe because Log Data Looks like this!</vt:lpstr>
      <vt:lpstr>And this!</vt:lpstr>
      <vt:lpstr>And this!</vt:lpstr>
      <vt:lpstr>And this!</vt:lpstr>
      <vt:lpstr>And this!</vt:lpstr>
      <vt:lpstr>No Standardization!</vt:lpstr>
      <vt:lpstr>Lots and Lots of Data!</vt:lpstr>
      <vt:lpstr>A Visual Dilemma!</vt:lpstr>
      <vt:lpstr>It works for NEO!</vt:lpstr>
      <vt:lpstr>Doesn’t Work Well For Us!</vt:lpstr>
      <vt:lpstr>Log Management Challenges</vt:lpstr>
      <vt:lpstr>The Solution!</vt:lpstr>
      <vt:lpstr>Content Aware SIEM Views</vt:lpstr>
      <vt:lpstr>Theft of Confidential Information</vt:lpstr>
      <vt:lpstr>Theft of Confidential Information</vt:lpstr>
      <vt:lpstr>Content Aware SIEM Use Cases</vt:lpstr>
      <vt:lpstr>Use of Unauthorized Applications</vt:lpstr>
      <vt:lpstr>Use of Unauthorized Applications</vt:lpstr>
      <vt:lpstr>Content Aware SIEM Use Cases</vt:lpstr>
      <vt:lpstr>Cyber slacking in the workplace</vt:lpstr>
      <vt:lpstr>Cyber slacking - Instant Messaging Summary</vt:lpstr>
      <vt:lpstr>Content Aware SIEM Use Cases</vt:lpstr>
      <vt:lpstr>Use of Weak Passwords</vt:lpstr>
      <vt:lpstr>McAfee User Interface</vt:lpstr>
      <vt:lpstr>Views Toolbar</vt:lpstr>
      <vt:lpstr>Hidden</vt:lpstr>
      <vt:lpstr>Filters</vt:lpstr>
      <vt:lpstr>Hidden</vt:lpstr>
      <vt:lpstr>Out-of-Box Views</vt:lpstr>
      <vt:lpstr>Custom Views</vt:lpstr>
      <vt:lpstr>Hidden</vt:lpstr>
      <vt:lpstr>Custom Views</vt:lpstr>
      <vt:lpstr>Data Binding</vt:lpstr>
      <vt:lpstr>PowerPoint Presentation</vt:lpstr>
      <vt:lpstr>PowerPoint Presentation</vt:lpstr>
      <vt:lpstr>PowerPoint Presentation</vt:lpstr>
      <vt:lpstr>Hands-on Practice Refer to the Practice Manual Practice 3:  Creating a Custom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168</cp:revision>
  <dcterms:created xsi:type="dcterms:W3CDTF">2011-01-12T19:22:30Z</dcterms:created>
  <dcterms:modified xsi:type="dcterms:W3CDTF">2012-08-10T22:59:44Z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