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53"/>
  </p:notesMasterIdLst>
  <p:handoutMasterIdLst>
    <p:handoutMasterId r:id="rId54"/>
  </p:handoutMasterIdLst>
  <p:sldIdLst>
    <p:sldId id="256" r:id="rId5"/>
    <p:sldId id="257" r:id="rId6"/>
    <p:sldId id="261" r:id="rId7"/>
    <p:sldId id="397" r:id="rId8"/>
    <p:sldId id="398" r:id="rId9"/>
    <p:sldId id="399" r:id="rId10"/>
    <p:sldId id="400" r:id="rId11"/>
    <p:sldId id="401" r:id="rId12"/>
    <p:sldId id="427" r:id="rId13"/>
    <p:sldId id="428" r:id="rId14"/>
    <p:sldId id="402" r:id="rId15"/>
    <p:sldId id="403" r:id="rId16"/>
    <p:sldId id="404" r:id="rId17"/>
    <p:sldId id="405" r:id="rId18"/>
    <p:sldId id="408" r:id="rId19"/>
    <p:sldId id="409" r:id="rId20"/>
    <p:sldId id="410" r:id="rId21"/>
    <p:sldId id="411" r:id="rId22"/>
    <p:sldId id="412" r:id="rId23"/>
    <p:sldId id="429" r:id="rId24"/>
    <p:sldId id="430" r:id="rId25"/>
    <p:sldId id="413" r:id="rId26"/>
    <p:sldId id="417" r:id="rId27"/>
    <p:sldId id="418" r:id="rId28"/>
    <p:sldId id="419" r:id="rId29"/>
    <p:sldId id="420" r:id="rId30"/>
    <p:sldId id="442" r:id="rId31"/>
    <p:sldId id="421" r:id="rId32"/>
    <p:sldId id="422" r:id="rId33"/>
    <p:sldId id="443" r:id="rId34"/>
    <p:sldId id="423" r:id="rId35"/>
    <p:sldId id="424" r:id="rId36"/>
    <p:sldId id="444" r:id="rId37"/>
    <p:sldId id="431" r:id="rId38"/>
    <p:sldId id="432" r:id="rId39"/>
    <p:sldId id="433" r:id="rId40"/>
    <p:sldId id="434" r:id="rId41"/>
    <p:sldId id="435" r:id="rId42"/>
    <p:sldId id="436" r:id="rId43"/>
    <p:sldId id="445" r:id="rId44"/>
    <p:sldId id="425" r:id="rId45"/>
    <p:sldId id="446" r:id="rId46"/>
    <p:sldId id="437" r:id="rId47"/>
    <p:sldId id="438" r:id="rId48"/>
    <p:sldId id="439" r:id="rId49"/>
    <p:sldId id="440" r:id="rId50"/>
    <p:sldId id="441" r:id="rId51"/>
    <p:sldId id="290" r:id="rId52"/>
  </p:sldIdLst>
  <p:sldSz cx="9144000" cy="6858000" type="screen4x3"/>
  <p:notesSz cx="7315200" cy="96012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202" autoAdjust="0"/>
    <p:restoredTop sz="76923" autoAdjust="0"/>
  </p:normalViewPr>
  <p:slideViewPr>
    <p:cSldViewPr>
      <p:cViewPr>
        <p:scale>
          <a:sx n="103" d="100"/>
          <a:sy n="103" d="100"/>
        </p:scale>
        <p:origin x="-1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11</a:t>
            </a:r>
            <a:r>
              <a:rPr lang="en-US" sz="900" baseline="0" dirty="0" smtClean="0">
                <a:solidFill>
                  <a:schemeClr val="tx1"/>
                </a:solidFill>
                <a:latin typeface="+mj-lt"/>
              </a:rPr>
              <a:t> </a:t>
            </a:r>
            <a:r>
              <a:rPr lang="en-US" sz="900" dirty="0" smtClean="0">
                <a:solidFill>
                  <a:schemeClr val="tx1"/>
                </a:solidFill>
                <a:latin typeface="+mj-lt"/>
              </a:rPr>
              <a:t>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6949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09287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Following is a description of the options on this screen:</a:t>
            </a:r>
          </a:p>
          <a:p>
            <a:pPr marL="228600" lvl="1" indent="0">
              <a:buNone/>
            </a:pPr>
            <a:r>
              <a:rPr lang="en-US" sz="1000" kern="1200" dirty="0" smtClean="0">
                <a:solidFill>
                  <a:schemeClr val="tx1"/>
                </a:solidFill>
                <a:effectLst/>
                <a:latin typeface="+mn-lt"/>
                <a:ea typeface="+mn-ea"/>
                <a:cs typeface="+mn-cs"/>
              </a:rPr>
              <a:t>• </a:t>
            </a:r>
            <a:r>
              <a:rPr lang="en-US" b="1" i="1" dirty="0" smtClean="0">
                <a:effectLst/>
              </a:rPr>
              <a:t>Sync</a:t>
            </a:r>
            <a:r>
              <a:rPr lang="en-US" dirty="0" smtClean="0">
                <a:effectLst/>
              </a:rPr>
              <a:t> - This option syncs the </a:t>
            </a:r>
            <a:r>
              <a:rPr lang="en-US" sz="1000" b="0" i="0" u="none" strike="noStrike" kern="1200" dirty="0" smtClean="0">
                <a:solidFill>
                  <a:schemeClr val="tx1"/>
                </a:solidFill>
                <a:effectLst/>
                <a:latin typeface="+mn-lt"/>
                <a:ea typeface="+mn-ea"/>
                <a:cs typeface="+mn-cs"/>
              </a:rPr>
              <a:t>ELM's</a:t>
            </a:r>
            <a:r>
              <a:rPr lang="en-US" dirty="0" smtClean="0">
                <a:effectLst/>
              </a:rPr>
              <a:t> or Receiver/</a:t>
            </a:r>
            <a:r>
              <a:rPr lang="en-US" sz="1000" b="0" i="0" u="none" strike="noStrike" kern="1200" dirty="0" smtClean="0">
                <a:solidFill>
                  <a:schemeClr val="tx1"/>
                </a:solidFill>
                <a:effectLst/>
                <a:latin typeface="+mn-lt"/>
                <a:ea typeface="+mn-ea"/>
                <a:cs typeface="+mn-cs"/>
              </a:rPr>
              <a:t>ELM's</a:t>
            </a:r>
            <a:r>
              <a:rPr lang="en-US" dirty="0" smtClean="0">
                <a:effectLst/>
              </a:rPr>
              <a:t> clock with the </a:t>
            </a:r>
            <a:r>
              <a:rPr lang="en-US" sz="1000" b="0" i="0" u="none" strike="noStrike" kern="1200" dirty="0" smtClean="0">
                <a:solidFill>
                  <a:schemeClr val="tx1"/>
                </a:solidFill>
                <a:effectLst/>
                <a:latin typeface="+mn-lt"/>
                <a:ea typeface="+mn-ea"/>
                <a:cs typeface="+mn-cs"/>
              </a:rPr>
              <a:t>ESM's</a:t>
            </a:r>
            <a:r>
              <a:rPr lang="en-US" dirty="0" smtClean="0">
                <a:effectLst/>
              </a:rPr>
              <a:t> clock, so that both devices are using the same time.</a:t>
            </a:r>
          </a:p>
          <a:p>
            <a:pPr marL="228600" lvl="1" indent="0">
              <a:buNone/>
            </a:pPr>
            <a:r>
              <a:rPr lang="en-US" sz="1000" kern="1200" dirty="0" smtClean="0">
                <a:solidFill>
                  <a:schemeClr val="tx1"/>
                </a:solidFill>
                <a:effectLst/>
                <a:latin typeface="+mn-lt"/>
                <a:ea typeface="+mn-ea"/>
                <a:cs typeface="+mn-cs"/>
              </a:rPr>
              <a:t>• </a:t>
            </a:r>
            <a:r>
              <a:rPr lang="en-US" sz="1000" b="1" i="1" u="none" strike="noStrike" kern="1200" dirty="0" smtClean="0">
                <a:solidFill>
                  <a:schemeClr val="tx1"/>
                </a:solidFill>
                <a:effectLst/>
                <a:latin typeface="+mn-lt"/>
                <a:ea typeface="+mn-ea"/>
                <a:cs typeface="+mn-cs"/>
              </a:rPr>
              <a:t>FIPS</a:t>
            </a:r>
            <a:r>
              <a:rPr lang="en-US" b="1" i="1" dirty="0" smtClean="0">
                <a:effectLst/>
              </a:rPr>
              <a:t> Self Test</a:t>
            </a:r>
            <a:r>
              <a:rPr lang="en-US" b="1" dirty="0" smtClean="0">
                <a:effectLst/>
              </a:rPr>
              <a:t> </a:t>
            </a:r>
            <a:r>
              <a:rPr lang="en-US" dirty="0" smtClean="0">
                <a:effectLst/>
              </a:rPr>
              <a:t>- If the system is operating in </a:t>
            </a:r>
            <a:r>
              <a:rPr lang="en-US" sz="1000" b="0" i="0" u="none" strike="noStrike" kern="1200" dirty="0" smtClean="0">
                <a:solidFill>
                  <a:schemeClr val="tx1"/>
                </a:solidFill>
                <a:effectLst/>
                <a:latin typeface="+mn-lt"/>
                <a:ea typeface="+mn-ea"/>
                <a:cs typeface="+mn-cs"/>
              </a:rPr>
              <a:t>FIPS</a:t>
            </a:r>
            <a:r>
              <a:rPr lang="en-US" dirty="0" smtClean="0">
                <a:effectLst/>
              </a:rPr>
              <a:t> mode, the </a:t>
            </a:r>
            <a:r>
              <a:rPr lang="en-US" sz="1000" b="0" i="1" u="none" strike="noStrike" kern="1200" dirty="0" smtClean="0">
                <a:solidFill>
                  <a:schemeClr val="tx1"/>
                </a:solidFill>
                <a:effectLst/>
                <a:latin typeface="+mn-lt"/>
                <a:ea typeface="+mn-ea"/>
                <a:cs typeface="+mn-cs"/>
              </a:rPr>
              <a:t>ELM</a:t>
            </a:r>
            <a:r>
              <a:rPr lang="en-US" i="1" dirty="0" smtClean="0">
                <a:effectLst/>
              </a:rPr>
              <a:t> Information</a:t>
            </a:r>
            <a:r>
              <a:rPr lang="en-US" dirty="0" smtClean="0">
                <a:effectLst/>
              </a:rPr>
              <a:t> or </a:t>
            </a:r>
            <a:r>
              <a:rPr lang="en-US" i="1" dirty="0" smtClean="0">
                <a:effectLst/>
              </a:rPr>
              <a:t>Receiver/</a:t>
            </a:r>
            <a:r>
              <a:rPr lang="en-US" sz="1000" b="0" i="1" u="none" strike="noStrike" kern="1200" dirty="0" smtClean="0">
                <a:solidFill>
                  <a:schemeClr val="tx1"/>
                </a:solidFill>
                <a:effectLst/>
                <a:latin typeface="+mn-lt"/>
                <a:ea typeface="+mn-ea"/>
                <a:cs typeface="+mn-cs"/>
              </a:rPr>
              <a:t>ELM</a:t>
            </a:r>
            <a:r>
              <a:rPr lang="en-US" i="1" dirty="0" smtClean="0">
                <a:effectLst/>
              </a:rPr>
              <a:t> Information</a:t>
            </a:r>
            <a:r>
              <a:rPr lang="en-US" dirty="0" smtClean="0">
                <a:effectLst/>
              </a:rPr>
              <a:t> dialog will include the </a:t>
            </a:r>
            <a:r>
              <a:rPr lang="en-US" sz="1000" b="0" i="1" u="none" strike="noStrike" kern="1200" dirty="0" smtClean="0">
                <a:solidFill>
                  <a:schemeClr val="tx1"/>
                </a:solidFill>
                <a:effectLst/>
                <a:latin typeface="+mn-lt"/>
                <a:ea typeface="+mn-ea"/>
                <a:cs typeface="+mn-cs"/>
              </a:rPr>
              <a:t>FIPS</a:t>
            </a:r>
            <a:r>
              <a:rPr lang="en-US" i="1" dirty="0" smtClean="0">
                <a:effectLst/>
              </a:rPr>
              <a:t> Self Test</a:t>
            </a:r>
            <a:r>
              <a:rPr lang="en-US" dirty="0" smtClean="0">
                <a:effectLst/>
              </a:rPr>
              <a:t> button. </a:t>
            </a:r>
          </a:p>
          <a:p>
            <a:pPr marL="228600" lvl="1" indent="0">
              <a:buNone/>
            </a:pPr>
            <a:r>
              <a:rPr lang="en-US" sz="1000" kern="1200" dirty="0" smtClean="0">
                <a:solidFill>
                  <a:schemeClr val="tx1"/>
                </a:solidFill>
                <a:effectLst/>
                <a:latin typeface="+mn-lt"/>
                <a:ea typeface="+mn-ea"/>
                <a:cs typeface="+mn-cs"/>
              </a:rPr>
              <a:t>• </a:t>
            </a:r>
            <a:r>
              <a:rPr lang="en-US" sz="1000" b="1" i="1" u="none" strike="noStrike" kern="1200" dirty="0" smtClean="0">
                <a:solidFill>
                  <a:schemeClr val="tx1"/>
                </a:solidFill>
                <a:effectLst/>
                <a:latin typeface="+mn-lt"/>
                <a:ea typeface="+mn-ea"/>
                <a:cs typeface="+mn-cs"/>
              </a:rPr>
              <a:t>FIPS</a:t>
            </a:r>
            <a:r>
              <a:rPr lang="en-US" b="1" i="1" dirty="0" smtClean="0">
                <a:effectLst/>
              </a:rPr>
              <a:t> Identity Token</a:t>
            </a:r>
            <a:r>
              <a:rPr lang="en-US" b="1" dirty="0" smtClean="0">
                <a:effectLst/>
              </a:rPr>
              <a:t> </a:t>
            </a:r>
            <a:r>
              <a:rPr lang="en-US" dirty="0" smtClean="0">
                <a:effectLst/>
              </a:rPr>
              <a:t>- The value shown below is the identity token used during the power-up software integrity testing required by </a:t>
            </a:r>
            <a:r>
              <a:rPr lang="en-US" sz="1000" b="0" i="0" u="none" strike="noStrike" kern="1200" dirty="0" smtClean="0">
                <a:solidFill>
                  <a:schemeClr val="tx1"/>
                </a:solidFill>
                <a:effectLst/>
                <a:latin typeface="+mn-lt"/>
                <a:ea typeface="+mn-ea"/>
                <a:cs typeface="+mn-cs"/>
              </a:rPr>
              <a:t>FIPS</a:t>
            </a:r>
            <a:r>
              <a:rPr lang="en-US" dirty="0" smtClean="0">
                <a:effectLst/>
              </a:rPr>
              <a:t> 140-2. In order to ensure that the product has not been tampered with, you should compare, on a regular basis, the value shown below to the value displayed in the </a:t>
            </a:r>
            <a:r>
              <a:rPr lang="en-US" sz="1000" b="0" i="1" u="none" strike="noStrike" kern="1200" dirty="0" smtClean="0">
                <a:solidFill>
                  <a:schemeClr val="tx1"/>
                </a:solidFill>
                <a:effectLst/>
                <a:latin typeface="+mn-lt"/>
                <a:ea typeface="+mn-ea"/>
                <a:cs typeface="+mn-cs"/>
              </a:rPr>
              <a:t>FIPS</a:t>
            </a:r>
            <a:r>
              <a:rPr lang="en-US" i="1" dirty="0" smtClean="0">
                <a:effectLst/>
              </a:rPr>
              <a:t> Identity Token</a:t>
            </a:r>
            <a:r>
              <a:rPr lang="en-US" dirty="0" smtClean="0">
                <a:effectLst/>
              </a:rPr>
              <a:t> dialog accessible from the </a:t>
            </a:r>
            <a:r>
              <a:rPr lang="en-US" i="1" dirty="0" smtClean="0">
                <a:effectLst/>
              </a:rPr>
              <a:t>ELM Information</a:t>
            </a:r>
            <a:r>
              <a:rPr lang="en-US" dirty="0" smtClean="0">
                <a:effectLst/>
              </a:rPr>
              <a:t> or </a:t>
            </a:r>
            <a:r>
              <a:rPr lang="en-US" i="1" dirty="0" smtClean="0">
                <a:effectLst/>
              </a:rPr>
              <a:t>Receiver/ELM Information</a:t>
            </a:r>
            <a:r>
              <a:rPr lang="en-US" dirty="0" smtClean="0">
                <a:effectLst/>
              </a:rPr>
              <a:t> dialog.</a:t>
            </a:r>
            <a:r>
              <a:rPr lang="en-US" sz="1000" kern="1200" dirty="0" smtClean="0">
                <a:solidFill>
                  <a:schemeClr val="tx1"/>
                </a:solidFill>
                <a:effectLst/>
                <a:latin typeface="+mn-lt"/>
                <a:ea typeface="+mn-ea"/>
                <a:cs typeface="+mn-cs"/>
              </a:rPr>
              <a:t> </a:t>
            </a:r>
            <a:endParaRPr lang="en-US" dirty="0" smtClean="0">
              <a:effectLst/>
            </a:endParaRPr>
          </a:p>
          <a:p>
            <a:pPr marL="228600" lvl="1" indent="0">
              <a:buNone/>
            </a:pPr>
            <a:r>
              <a:rPr lang="en-US" sz="1000" kern="1200" dirty="0" smtClean="0">
                <a:solidFill>
                  <a:schemeClr val="tx1"/>
                </a:solidFill>
                <a:effectLst/>
                <a:latin typeface="+mn-lt"/>
                <a:ea typeface="+mn-ea"/>
                <a:cs typeface="+mn-cs"/>
              </a:rPr>
              <a:t>• </a:t>
            </a:r>
            <a:r>
              <a:rPr lang="en-US" b="1" i="1" dirty="0" smtClean="0">
                <a:effectLst/>
              </a:rPr>
              <a:t>Zone</a:t>
            </a:r>
            <a:r>
              <a:rPr lang="en-US" i="1" dirty="0" smtClean="0">
                <a:effectLst/>
              </a:rPr>
              <a:t> - </a:t>
            </a:r>
            <a:r>
              <a:rPr lang="en-US" dirty="0" smtClean="0">
                <a:effectLst/>
              </a:rPr>
              <a:t>Will show the zone to which the device has been assigned if it has been assigned to one. </a:t>
            </a:r>
          </a:p>
          <a:p>
            <a:pPr marL="228600" lvl="1" indent="0">
              <a:buNone/>
            </a:pPr>
            <a:r>
              <a:rPr lang="en-US" sz="1000" kern="1200" dirty="0" smtClean="0">
                <a:solidFill>
                  <a:schemeClr val="tx1"/>
                </a:solidFill>
                <a:effectLst/>
                <a:latin typeface="+mn-lt"/>
                <a:ea typeface="+mn-ea"/>
                <a:cs typeface="+mn-cs"/>
              </a:rPr>
              <a:t>• </a:t>
            </a:r>
            <a:r>
              <a:rPr lang="en-US" b="1" i="1" dirty="0" smtClean="0">
                <a:effectLst/>
              </a:rPr>
              <a:t>Status</a:t>
            </a:r>
            <a:r>
              <a:rPr lang="en-US" dirty="0" smtClean="0">
                <a:effectLst/>
              </a:rPr>
              <a:t> - This field displays the status of the processes on the </a:t>
            </a:r>
            <a:r>
              <a:rPr lang="en-US" sz="1000" b="0" i="0" u="none" strike="noStrike" kern="1200" dirty="0" smtClean="0">
                <a:solidFill>
                  <a:schemeClr val="tx1"/>
                </a:solidFill>
                <a:effectLst/>
                <a:latin typeface="+mn-lt"/>
                <a:ea typeface="+mn-ea"/>
                <a:cs typeface="+mn-cs"/>
              </a:rPr>
              <a:t>ELM</a:t>
            </a:r>
            <a:r>
              <a:rPr lang="en-US" dirty="0" smtClean="0">
                <a:effectLst/>
              </a:rPr>
              <a:t> or Receiver </a:t>
            </a:r>
            <a:r>
              <a:rPr lang="en-US" sz="1000" b="0" i="0" u="none" strike="noStrike" kern="1200" dirty="0" smtClean="0">
                <a:solidFill>
                  <a:schemeClr val="tx1"/>
                </a:solidFill>
                <a:effectLst/>
                <a:latin typeface="+mn-lt"/>
                <a:ea typeface="+mn-ea"/>
                <a:cs typeface="+mn-cs"/>
              </a:rPr>
              <a:t>ELM</a:t>
            </a:r>
            <a:r>
              <a:rPr lang="en-US" dirty="0" smtClean="0">
                <a:effectLst/>
              </a:rPr>
              <a:t> as well as the </a:t>
            </a:r>
            <a:r>
              <a:rPr lang="en-US" sz="1000" b="0" i="0" u="none" strike="noStrike" kern="1200" dirty="0" smtClean="0">
                <a:solidFill>
                  <a:schemeClr val="tx1"/>
                </a:solidFill>
                <a:effectLst/>
                <a:latin typeface="+mn-lt"/>
                <a:ea typeface="+mn-ea"/>
                <a:cs typeface="+mn-cs"/>
              </a:rPr>
              <a:t>FIPS</a:t>
            </a:r>
            <a:r>
              <a:rPr lang="en-US" dirty="0" smtClean="0">
                <a:effectLst/>
              </a:rPr>
              <a:t> status after running a </a:t>
            </a:r>
            <a:r>
              <a:rPr lang="en-US" sz="1000" b="0" i="0" u="none" strike="noStrike" kern="1200" dirty="0" smtClean="0">
                <a:solidFill>
                  <a:schemeClr val="tx1"/>
                </a:solidFill>
                <a:effectLst/>
                <a:latin typeface="+mn-lt"/>
                <a:ea typeface="+mn-ea"/>
                <a:cs typeface="+mn-cs"/>
              </a:rPr>
              <a:t>FIPS</a:t>
            </a:r>
            <a:r>
              <a:rPr lang="en-US" dirty="0" smtClean="0">
                <a:effectLst/>
              </a:rPr>
              <a:t> self test.</a:t>
            </a:r>
          </a:p>
          <a:p>
            <a:pPr marL="228600" lvl="1" indent="0">
              <a:buNone/>
            </a:pPr>
            <a:r>
              <a:rPr lang="en-US" sz="1000" kern="1200" dirty="0" smtClean="0">
                <a:solidFill>
                  <a:schemeClr val="tx1"/>
                </a:solidFill>
                <a:effectLst/>
                <a:latin typeface="+mn-lt"/>
                <a:ea typeface="+mn-ea"/>
                <a:cs typeface="+mn-cs"/>
              </a:rPr>
              <a:t>• </a:t>
            </a:r>
            <a:r>
              <a:rPr lang="en-US" b="1" i="1" dirty="0" smtClean="0">
                <a:effectLst/>
              </a:rPr>
              <a:t>Backup &amp; Restore</a:t>
            </a:r>
            <a:r>
              <a:rPr lang="en-US" b="1" dirty="0" smtClean="0">
                <a:effectLst/>
              </a:rPr>
              <a:t> </a:t>
            </a:r>
            <a:r>
              <a:rPr lang="en-US" dirty="0" smtClean="0">
                <a:effectLst/>
              </a:rPr>
              <a:t>- This option allows you to save the current ELM settings, which can be restored in case of system failure or data loss. For details regarding this function, refer to the </a:t>
            </a:r>
            <a:r>
              <a:rPr lang="en-US" i="1" dirty="0" smtClean="0">
                <a:effectLst/>
              </a:rPr>
              <a:t>ELM Backup and Restore</a:t>
            </a:r>
            <a:r>
              <a:rPr lang="en-US" dirty="0" smtClean="0">
                <a:effectLst/>
              </a:rPr>
              <a:t> section. In addition, it provides a way to restore the data in the storage pools and the management database</a:t>
            </a:r>
            <a:r>
              <a:rPr lang="en-US" baseline="0" dirty="0" smtClean="0">
                <a:effectLst/>
              </a:rPr>
              <a:t> </a:t>
            </a:r>
            <a:r>
              <a:rPr lang="en-US" dirty="0" smtClean="0">
                <a:effectLst/>
              </a:rPr>
              <a:t>which has been mirrored should the ELM fail. </a:t>
            </a:r>
          </a:p>
          <a:p>
            <a:pPr marL="228600" lvl="1" indent="0">
              <a:buNone/>
            </a:pPr>
            <a:r>
              <a:rPr lang="en-US" sz="1000" kern="1200" dirty="0" smtClean="0">
                <a:solidFill>
                  <a:schemeClr val="tx1"/>
                </a:solidFill>
                <a:effectLst/>
                <a:latin typeface="+mn-lt"/>
                <a:ea typeface="+mn-ea"/>
                <a:cs typeface="+mn-cs"/>
              </a:rPr>
              <a:t>• </a:t>
            </a:r>
            <a:r>
              <a:rPr lang="en-US" b="1" i="1" dirty="0" smtClean="0">
                <a:effectLst/>
              </a:rPr>
              <a:t>Start</a:t>
            </a:r>
            <a:r>
              <a:rPr lang="en-US" dirty="0" smtClean="0">
                <a:effectLst/>
              </a:rPr>
              <a:t> - This option starts the </a:t>
            </a:r>
            <a:r>
              <a:rPr lang="en-US" sz="1000" b="0" i="0" u="none" strike="noStrike" kern="1200" dirty="0" smtClean="0">
                <a:solidFill>
                  <a:schemeClr val="tx1"/>
                </a:solidFill>
                <a:effectLst/>
                <a:latin typeface="+mn-lt"/>
                <a:ea typeface="+mn-ea"/>
                <a:cs typeface="+mn-cs"/>
              </a:rPr>
              <a:t>ELM's</a:t>
            </a:r>
            <a:r>
              <a:rPr lang="en-US" dirty="0" smtClean="0">
                <a:effectLst/>
              </a:rPr>
              <a:t> or Receiver </a:t>
            </a:r>
            <a:r>
              <a:rPr lang="en-US" sz="1000" b="0" i="0" u="none" strike="noStrike" kern="1200" dirty="0" smtClean="0">
                <a:solidFill>
                  <a:schemeClr val="tx1"/>
                </a:solidFill>
                <a:effectLst/>
                <a:latin typeface="+mn-lt"/>
                <a:ea typeface="+mn-ea"/>
                <a:cs typeface="+mn-cs"/>
              </a:rPr>
              <a:t>ELM</a:t>
            </a:r>
            <a:r>
              <a:rPr lang="en-US" dirty="0" smtClean="0">
                <a:effectLst/>
              </a:rPr>
              <a:t>'s firewall and data source feed collection. This operation has no effect if the </a:t>
            </a:r>
            <a:r>
              <a:rPr lang="en-US" sz="1000" b="0" i="0" u="none" strike="noStrike" kern="1200" dirty="0" smtClean="0">
                <a:solidFill>
                  <a:schemeClr val="tx1"/>
                </a:solidFill>
                <a:effectLst/>
                <a:latin typeface="+mn-lt"/>
                <a:ea typeface="+mn-ea"/>
                <a:cs typeface="+mn-cs"/>
              </a:rPr>
              <a:t>ELM</a:t>
            </a:r>
            <a:r>
              <a:rPr lang="en-US" dirty="0" smtClean="0">
                <a:effectLst/>
              </a:rPr>
              <a:t> or Receiver </a:t>
            </a:r>
            <a:r>
              <a:rPr lang="en-US" sz="1000" b="0" i="0" u="none" strike="noStrike" kern="1200" dirty="0" smtClean="0">
                <a:solidFill>
                  <a:schemeClr val="tx1"/>
                </a:solidFill>
                <a:effectLst/>
                <a:latin typeface="+mn-lt"/>
                <a:ea typeface="+mn-ea"/>
                <a:cs typeface="+mn-cs"/>
              </a:rPr>
              <a:t>ELM</a:t>
            </a:r>
            <a:r>
              <a:rPr lang="en-US" dirty="0" smtClean="0">
                <a:effectLst/>
              </a:rPr>
              <a:t> is already operating normally.</a:t>
            </a:r>
          </a:p>
          <a:p>
            <a:pPr marL="228600" lvl="1" indent="0">
              <a:buNone/>
            </a:pPr>
            <a:r>
              <a:rPr lang="en-US" sz="1000" kern="1200" dirty="0" smtClean="0">
                <a:solidFill>
                  <a:schemeClr val="tx1"/>
                </a:solidFill>
                <a:effectLst/>
                <a:latin typeface="+mn-lt"/>
                <a:ea typeface="+mn-ea"/>
                <a:cs typeface="+mn-cs"/>
              </a:rPr>
              <a:t>• </a:t>
            </a:r>
            <a:r>
              <a:rPr lang="en-US" b="1" i="1" dirty="0" smtClean="0">
                <a:effectLst/>
              </a:rPr>
              <a:t>Stop</a:t>
            </a:r>
            <a:r>
              <a:rPr lang="en-US" dirty="0" smtClean="0">
                <a:effectLst/>
              </a:rPr>
              <a:t> - This option stops the </a:t>
            </a:r>
            <a:r>
              <a:rPr lang="en-US" sz="1000" b="0" i="0" u="none" strike="noStrike" kern="1200" dirty="0" smtClean="0">
                <a:solidFill>
                  <a:schemeClr val="tx1"/>
                </a:solidFill>
                <a:effectLst/>
                <a:latin typeface="+mn-lt"/>
                <a:ea typeface="+mn-ea"/>
                <a:cs typeface="+mn-cs"/>
              </a:rPr>
              <a:t>ELM</a:t>
            </a:r>
            <a:r>
              <a:rPr lang="en-US" dirty="0" smtClean="0">
                <a:effectLst/>
              </a:rPr>
              <a:t> or Receiver </a:t>
            </a:r>
            <a:r>
              <a:rPr lang="en-US" sz="1000" b="0" i="0" u="none" strike="noStrike" kern="1200" dirty="0" smtClean="0">
                <a:solidFill>
                  <a:schemeClr val="tx1"/>
                </a:solidFill>
                <a:effectLst/>
                <a:latin typeface="+mn-lt"/>
                <a:ea typeface="+mn-ea"/>
                <a:cs typeface="+mn-cs"/>
              </a:rPr>
              <a:t>ELM</a:t>
            </a:r>
            <a:r>
              <a:rPr lang="en-US" dirty="0" smtClean="0">
                <a:effectLst/>
              </a:rPr>
              <a:t>. It does not shut down the device but only halts the collection of data source information. It is recommended that the device not be stopped except in unusual circumstances. </a:t>
            </a:r>
          </a:p>
          <a:p>
            <a:pPr marL="228600" lvl="1" indent="0">
              <a:buNone/>
            </a:pPr>
            <a:r>
              <a:rPr lang="en-US" sz="1000" kern="1200" dirty="0" smtClean="0">
                <a:solidFill>
                  <a:schemeClr val="tx1"/>
                </a:solidFill>
                <a:effectLst/>
                <a:latin typeface="+mn-lt"/>
                <a:ea typeface="+mn-ea"/>
                <a:cs typeface="+mn-cs"/>
              </a:rPr>
              <a:t>• </a:t>
            </a:r>
            <a:r>
              <a:rPr lang="en-US" b="1" i="1" dirty="0" smtClean="0">
                <a:effectLst/>
              </a:rPr>
              <a:t>Reboot</a:t>
            </a:r>
            <a:r>
              <a:rPr lang="en-US" dirty="0" smtClean="0">
                <a:effectLst/>
              </a:rPr>
              <a:t> - This option allows you to reboot the </a:t>
            </a:r>
            <a:r>
              <a:rPr lang="en-US" sz="1000" b="0" i="0" u="none" strike="noStrike" kern="1200" dirty="0" smtClean="0">
                <a:solidFill>
                  <a:schemeClr val="tx1"/>
                </a:solidFill>
                <a:effectLst/>
                <a:latin typeface="+mn-lt"/>
                <a:ea typeface="+mn-ea"/>
                <a:cs typeface="+mn-cs"/>
              </a:rPr>
              <a:t>ELM</a:t>
            </a:r>
            <a:r>
              <a:rPr lang="en-US" dirty="0" smtClean="0">
                <a:effectLst/>
              </a:rPr>
              <a:t> or Receiver </a:t>
            </a:r>
            <a:r>
              <a:rPr lang="en-US" sz="1000" b="0" i="0" u="none" strike="noStrike" kern="1200" dirty="0" smtClean="0">
                <a:solidFill>
                  <a:schemeClr val="tx1"/>
                </a:solidFill>
                <a:effectLst/>
                <a:latin typeface="+mn-lt"/>
                <a:ea typeface="+mn-ea"/>
                <a:cs typeface="+mn-cs"/>
              </a:rPr>
              <a:t>ELM</a:t>
            </a:r>
            <a:r>
              <a:rPr lang="en-US" dirty="0" smtClean="0">
                <a:effectLst/>
              </a:rPr>
              <a:t>.</a:t>
            </a:r>
          </a:p>
          <a:p>
            <a:pPr marL="228600" lvl="1" indent="0">
              <a:buNone/>
            </a:pPr>
            <a:r>
              <a:rPr lang="en-US" sz="1000" kern="1200" dirty="0" smtClean="0">
                <a:solidFill>
                  <a:schemeClr val="tx1"/>
                </a:solidFill>
                <a:effectLst/>
                <a:latin typeface="+mn-lt"/>
                <a:ea typeface="+mn-ea"/>
                <a:cs typeface="+mn-cs"/>
              </a:rPr>
              <a:t>• </a:t>
            </a:r>
            <a:r>
              <a:rPr lang="en-US" b="1" i="1" dirty="0" smtClean="0">
                <a:effectLst/>
              </a:rPr>
              <a:t>Refresh</a:t>
            </a:r>
            <a:r>
              <a:rPr lang="en-US" dirty="0" smtClean="0">
                <a:effectLst/>
              </a:rPr>
              <a:t> - The </a:t>
            </a:r>
            <a:r>
              <a:rPr lang="en-US" i="1" dirty="0" smtClean="0">
                <a:effectLst/>
              </a:rPr>
              <a:t>Refresh</a:t>
            </a:r>
            <a:r>
              <a:rPr lang="en-US" dirty="0" smtClean="0">
                <a:effectLst/>
              </a:rPr>
              <a:t> button will reload all the information displayed on this screen.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81035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To automatically backup the </a:t>
            </a:r>
            <a:r>
              <a:rPr lang="en-US" sz="1000" b="1" i="0" u="none" strike="noStrike" kern="1200" dirty="0" smtClean="0">
                <a:solidFill>
                  <a:schemeClr val="tx1"/>
                </a:solidFill>
                <a:effectLst/>
                <a:latin typeface="+mn-lt"/>
                <a:ea typeface="+mn-ea"/>
                <a:cs typeface="+mn-cs"/>
              </a:rPr>
              <a:t>ELM</a:t>
            </a:r>
            <a:r>
              <a:rPr lang="en-US" b="1" dirty="0" smtClean="0"/>
              <a:t> settings:</a:t>
            </a:r>
          </a:p>
          <a:p>
            <a:pPr marL="228600" lvl="1" indent="0">
              <a:buNone/>
            </a:pPr>
            <a:r>
              <a:rPr lang="en-US" sz="1000" kern="1200" dirty="0" smtClean="0">
                <a:solidFill>
                  <a:schemeClr val="tx1"/>
                </a:solidFill>
                <a:effectLst/>
                <a:latin typeface="+mn-lt"/>
                <a:ea typeface="+mn-ea"/>
                <a:cs typeface="+mn-cs"/>
              </a:rPr>
              <a:t>1. </a:t>
            </a:r>
            <a:r>
              <a:rPr lang="en-US" dirty="0" smtClean="0">
                <a:effectLst/>
              </a:rPr>
              <a:t>Access the </a:t>
            </a:r>
            <a:r>
              <a:rPr lang="en-US" sz="1000" b="0" i="1" u="none" strike="noStrike" kern="1200" dirty="0" smtClean="0">
                <a:solidFill>
                  <a:schemeClr val="tx1"/>
                </a:solidFill>
                <a:effectLst/>
                <a:latin typeface="+mn-lt"/>
                <a:ea typeface="+mn-ea"/>
                <a:cs typeface="+mn-cs"/>
              </a:rPr>
              <a:t>ELM</a:t>
            </a:r>
            <a:r>
              <a:rPr lang="en-US" i="1" dirty="0" smtClean="0">
                <a:effectLst/>
              </a:rPr>
              <a:t> Information</a:t>
            </a:r>
            <a:r>
              <a:rPr lang="en-US" dirty="0" smtClean="0">
                <a:effectLst/>
              </a:rPr>
              <a:t> screen by clicking on the </a:t>
            </a:r>
            <a:r>
              <a:rPr lang="en-US" sz="1000" b="0" i="0" u="none" strike="noStrike" kern="1200" dirty="0" smtClean="0">
                <a:solidFill>
                  <a:schemeClr val="tx1"/>
                </a:solidFill>
                <a:effectLst/>
                <a:latin typeface="+mn-lt"/>
                <a:ea typeface="+mn-ea"/>
                <a:cs typeface="+mn-cs"/>
              </a:rPr>
              <a:t>ELM</a:t>
            </a:r>
            <a:r>
              <a:rPr lang="en-US" dirty="0" smtClean="0">
                <a:effectLst/>
              </a:rPr>
              <a:t> node in the </a:t>
            </a:r>
            <a:r>
              <a:rPr lang="en-US" i="1" dirty="0" smtClean="0">
                <a:effectLst/>
              </a:rPr>
              <a:t>System Navigation Tree</a:t>
            </a:r>
            <a:r>
              <a:rPr lang="en-US" dirty="0" smtClean="0">
                <a:effectLst/>
              </a:rPr>
              <a:t> and on the </a:t>
            </a:r>
            <a:r>
              <a:rPr lang="en-US" i="1" dirty="0" smtClean="0">
                <a:effectLst/>
              </a:rPr>
              <a:t>Properties</a:t>
            </a:r>
            <a:r>
              <a:rPr lang="en-US" dirty="0" smtClean="0">
                <a:effectLst/>
              </a:rPr>
              <a:t> icon in the </a:t>
            </a:r>
            <a:r>
              <a:rPr lang="en-US" i="1" dirty="0" smtClean="0">
                <a:effectLst/>
              </a:rPr>
              <a:t>Actions Toolbar</a:t>
            </a:r>
            <a:r>
              <a:rPr lang="en-US" dirty="0" smtClean="0">
                <a:effectLst/>
              </a:rPr>
              <a:t>.        </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on </a:t>
            </a:r>
            <a:r>
              <a:rPr lang="en-US" i="1" dirty="0" smtClean="0">
                <a:effectLst/>
              </a:rPr>
              <a:t>Backup &amp; Restore</a:t>
            </a:r>
            <a:r>
              <a:rPr lang="en-US" dirty="0" smtClean="0">
                <a:effectLst/>
              </a:rPr>
              <a:t>. The </a:t>
            </a:r>
            <a:r>
              <a:rPr lang="en-US" i="1" dirty="0" smtClean="0">
                <a:effectLst/>
              </a:rPr>
              <a:t>Backup &amp; Restore</a:t>
            </a:r>
            <a:r>
              <a:rPr lang="en-US" dirty="0" smtClean="0">
                <a:effectLst/>
              </a:rPr>
              <a:t> dialog opens.</a:t>
            </a:r>
          </a:p>
          <a:p>
            <a:pPr marL="228600" lvl="1" indent="0">
              <a:buNone/>
            </a:pPr>
            <a:r>
              <a:rPr lang="en-US" sz="1000" kern="1200" dirty="0" smtClean="0">
                <a:solidFill>
                  <a:schemeClr val="tx1"/>
                </a:solidFill>
                <a:effectLst/>
                <a:latin typeface="+mn-lt"/>
                <a:ea typeface="+mn-ea"/>
                <a:cs typeface="+mn-cs"/>
              </a:rPr>
              <a:t>3. </a:t>
            </a:r>
            <a:r>
              <a:rPr lang="en-US" dirty="0" smtClean="0">
                <a:effectLst/>
              </a:rPr>
              <a:t>Click on the </a:t>
            </a:r>
            <a:r>
              <a:rPr lang="en-US" i="1" dirty="0" smtClean="0">
                <a:effectLst/>
              </a:rPr>
              <a:t>Backup Frequency</a:t>
            </a:r>
            <a:r>
              <a:rPr lang="en-US" dirty="0" smtClean="0">
                <a:effectLst/>
              </a:rPr>
              <a:t> checkbox. The </a:t>
            </a:r>
            <a:r>
              <a:rPr lang="en-US" i="1" dirty="0" smtClean="0">
                <a:effectLst/>
              </a:rPr>
              <a:t>Auto backup every </a:t>
            </a:r>
            <a:r>
              <a:rPr lang="en-US" dirty="0" smtClean="0">
                <a:effectLst/>
              </a:rPr>
              <a:t>fields will become active.</a:t>
            </a:r>
          </a:p>
          <a:p>
            <a:pPr marL="228600" lvl="1" indent="0">
              <a:buNone/>
            </a:pPr>
            <a:r>
              <a:rPr lang="en-US" sz="1000" kern="1200" dirty="0" smtClean="0">
                <a:solidFill>
                  <a:schemeClr val="tx1"/>
                </a:solidFill>
                <a:effectLst/>
                <a:latin typeface="+mn-lt"/>
                <a:ea typeface="+mn-ea"/>
                <a:cs typeface="+mn-cs"/>
              </a:rPr>
              <a:t>4. </a:t>
            </a:r>
            <a:r>
              <a:rPr lang="en-US" dirty="0" smtClean="0">
                <a:effectLst/>
              </a:rPr>
              <a:t>Select the interval at which you want the system to backup the settings in the </a:t>
            </a:r>
            <a:r>
              <a:rPr lang="en-US" i="1" dirty="0" smtClean="0">
                <a:effectLst/>
              </a:rPr>
              <a:t>Auto backup every</a:t>
            </a:r>
            <a:r>
              <a:rPr lang="en-US" dirty="0" smtClean="0">
                <a:effectLst/>
              </a:rPr>
              <a:t> fields. </a:t>
            </a:r>
          </a:p>
          <a:p>
            <a:pPr marL="457200" lvl="3" indent="0">
              <a:buNone/>
            </a:pPr>
            <a:r>
              <a:rPr lang="en-US" sz="1000" kern="1200" dirty="0" smtClean="0">
                <a:solidFill>
                  <a:schemeClr val="tx1"/>
                </a:solidFill>
                <a:effectLst/>
                <a:latin typeface="+mn-lt"/>
                <a:ea typeface="+mn-ea"/>
                <a:cs typeface="+mn-cs"/>
              </a:rPr>
              <a:t>a. </a:t>
            </a:r>
            <a:r>
              <a:rPr lang="en-US" dirty="0" smtClean="0">
                <a:effectLst/>
              </a:rPr>
              <a:t>Select every how many days.</a:t>
            </a:r>
          </a:p>
          <a:p>
            <a:pPr marL="457200" lvl="3" indent="0">
              <a:buNone/>
            </a:pPr>
            <a:r>
              <a:rPr lang="en-US" sz="1000" kern="1200" dirty="0" smtClean="0">
                <a:solidFill>
                  <a:schemeClr val="tx1"/>
                </a:solidFill>
                <a:effectLst/>
                <a:latin typeface="+mn-lt"/>
                <a:ea typeface="+mn-ea"/>
                <a:cs typeface="+mn-cs"/>
              </a:rPr>
              <a:t>b. </a:t>
            </a:r>
            <a:r>
              <a:rPr lang="en-US" dirty="0" smtClean="0">
                <a:effectLst/>
              </a:rPr>
              <a:t>Select the hour of the day.</a:t>
            </a:r>
          </a:p>
          <a:p>
            <a:pPr marL="228600" lvl="1" indent="0">
              <a:buNone/>
            </a:pPr>
            <a:r>
              <a:rPr lang="en-US" sz="1000" kern="1200" dirty="0" smtClean="0">
                <a:solidFill>
                  <a:schemeClr val="tx1"/>
                </a:solidFill>
                <a:effectLst/>
                <a:latin typeface="+mn-lt"/>
                <a:ea typeface="+mn-ea"/>
                <a:cs typeface="+mn-cs"/>
              </a:rPr>
              <a:t>5. </a:t>
            </a:r>
            <a:r>
              <a:rPr lang="en-US" dirty="0" smtClean="0">
                <a:effectLst/>
              </a:rPr>
              <a:t>Enter the backup location information.</a:t>
            </a:r>
          </a:p>
          <a:p>
            <a:pPr marL="457200" lvl="3" indent="0">
              <a:buNone/>
            </a:pPr>
            <a:r>
              <a:rPr lang="en-US" sz="1000" kern="1200" dirty="0" smtClean="0">
                <a:solidFill>
                  <a:schemeClr val="tx1"/>
                </a:solidFill>
                <a:effectLst/>
                <a:latin typeface="+mn-lt"/>
                <a:ea typeface="+mn-ea"/>
                <a:cs typeface="+mn-cs"/>
              </a:rPr>
              <a:t>a. </a:t>
            </a:r>
            <a:r>
              <a:rPr lang="en-US" dirty="0" smtClean="0">
                <a:effectLst/>
              </a:rPr>
              <a:t>Choose the share type to be used: </a:t>
            </a:r>
            <a:r>
              <a:rPr lang="en-US" sz="1000" b="0" i="0" u="none" strike="noStrike" kern="1200" dirty="0" smtClean="0">
                <a:solidFill>
                  <a:schemeClr val="tx1"/>
                </a:solidFill>
                <a:effectLst/>
                <a:latin typeface="+mn-lt"/>
                <a:ea typeface="+mn-ea"/>
                <a:cs typeface="+mn-cs"/>
              </a:rPr>
              <a:t>CIFS</a:t>
            </a:r>
            <a:r>
              <a:rPr lang="en-US" dirty="0" smtClean="0">
                <a:effectLst/>
              </a:rPr>
              <a:t> or </a:t>
            </a:r>
            <a:r>
              <a:rPr lang="en-US" sz="1000" b="0" i="0" u="none" strike="noStrike" kern="1200" dirty="0" smtClean="0">
                <a:solidFill>
                  <a:schemeClr val="tx1"/>
                </a:solidFill>
                <a:effectLst/>
                <a:latin typeface="+mn-lt"/>
                <a:ea typeface="+mn-ea"/>
                <a:cs typeface="+mn-cs"/>
              </a:rPr>
              <a:t>NFS</a:t>
            </a:r>
            <a:r>
              <a:rPr lang="en-US" dirty="0" smtClean="0">
                <a:effectLst/>
              </a:rPr>
              <a:t>.</a:t>
            </a:r>
          </a:p>
          <a:p>
            <a:pPr marL="457200" lvl="3" indent="0">
              <a:buNone/>
            </a:pPr>
            <a:r>
              <a:rPr lang="en-US" sz="1000" kern="1200" dirty="0" smtClean="0">
                <a:solidFill>
                  <a:schemeClr val="tx1"/>
                </a:solidFill>
                <a:effectLst/>
                <a:latin typeface="+mn-lt"/>
                <a:ea typeface="+mn-ea"/>
                <a:cs typeface="+mn-cs"/>
              </a:rPr>
              <a:t>b. </a:t>
            </a:r>
            <a:r>
              <a:rPr lang="en-US" dirty="0" smtClean="0">
                <a:effectLst/>
              </a:rPr>
              <a:t>Enter the </a:t>
            </a:r>
            <a:r>
              <a:rPr lang="en-US" sz="1000" b="0" i="0" u="none" strike="noStrike" kern="1200" dirty="0" smtClean="0">
                <a:solidFill>
                  <a:schemeClr val="tx1"/>
                </a:solidFill>
                <a:effectLst/>
                <a:latin typeface="+mn-lt"/>
                <a:ea typeface="+mn-ea"/>
                <a:cs typeface="+mn-cs"/>
              </a:rPr>
              <a:t>IP</a:t>
            </a:r>
            <a:r>
              <a:rPr lang="en-US" dirty="0" smtClean="0">
                <a:effectLst/>
              </a:rPr>
              <a:t> address, share name, path, username, and password for the remote location where the information will be saved.</a:t>
            </a:r>
          </a:p>
          <a:p>
            <a:pPr marL="457200" lvl="3" indent="0">
              <a:buNone/>
            </a:pPr>
            <a:r>
              <a:rPr lang="en-US" sz="1000" kern="1200" dirty="0" smtClean="0">
                <a:solidFill>
                  <a:schemeClr val="tx1"/>
                </a:solidFill>
                <a:effectLst/>
                <a:latin typeface="+mn-lt"/>
                <a:ea typeface="+mn-ea"/>
                <a:cs typeface="+mn-cs"/>
              </a:rPr>
              <a:t>c. </a:t>
            </a:r>
            <a:r>
              <a:rPr lang="en-US" dirty="0" smtClean="0">
                <a:effectLst/>
              </a:rPr>
              <a:t>If desired, test the connection by clicking on the </a:t>
            </a:r>
            <a:r>
              <a:rPr lang="en-US" i="1" dirty="0" smtClean="0">
                <a:effectLst/>
              </a:rPr>
              <a:t>Connect</a:t>
            </a:r>
            <a:r>
              <a:rPr lang="en-US" dirty="0" smtClean="0">
                <a:effectLst/>
              </a:rPr>
              <a:t> button. You will be notified whether the connection is successful or fails.</a:t>
            </a:r>
          </a:p>
          <a:p>
            <a:pPr marL="228600" lvl="1" indent="0">
              <a:buNone/>
            </a:pPr>
            <a:r>
              <a:rPr lang="en-US" sz="1000" kern="1200" dirty="0" smtClean="0">
                <a:solidFill>
                  <a:schemeClr val="tx1"/>
                </a:solidFill>
                <a:effectLst/>
                <a:latin typeface="+mn-lt"/>
                <a:ea typeface="+mn-ea"/>
                <a:cs typeface="+mn-cs"/>
              </a:rPr>
              <a:t>6. </a:t>
            </a:r>
            <a:r>
              <a:rPr lang="en-US" dirty="0" smtClean="0">
                <a:effectLst/>
              </a:rPr>
              <a:t>Click on </a:t>
            </a:r>
            <a:r>
              <a:rPr lang="en-US" i="1" dirty="0" smtClean="0">
                <a:effectLst/>
              </a:rPr>
              <a:t>Apply</a:t>
            </a:r>
            <a:r>
              <a:rPr lang="en-US" dirty="0" smtClean="0">
                <a:effectLst/>
              </a:rPr>
              <a:t> to save this information and keep the </a:t>
            </a:r>
            <a:r>
              <a:rPr lang="en-US" i="1" dirty="0" smtClean="0">
                <a:effectLst/>
              </a:rPr>
              <a:t>Backup &amp; Restore</a:t>
            </a:r>
            <a:r>
              <a:rPr lang="en-US" dirty="0" smtClean="0">
                <a:effectLst/>
              </a:rPr>
              <a:t> dialog open or </a:t>
            </a:r>
            <a:r>
              <a:rPr lang="en-US" i="1" dirty="0" smtClean="0">
                <a:effectLst/>
              </a:rPr>
              <a:t>OK</a:t>
            </a:r>
            <a:r>
              <a:rPr lang="en-US" dirty="0" smtClean="0">
                <a:effectLst/>
              </a:rPr>
              <a:t> to save the information and close the dialog. The </a:t>
            </a:r>
            <a:r>
              <a:rPr lang="en-US" sz="1000" b="0" i="0" u="none" strike="noStrike" kern="1200" dirty="0" smtClean="0">
                <a:solidFill>
                  <a:schemeClr val="tx1"/>
                </a:solidFill>
                <a:effectLst/>
                <a:latin typeface="+mn-lt"/>
                <a:ea typeface="+mn-ea"/>
                <a:cs typeface="+mn-cs"/>
              </a:rPr>
              <a:t>ELM</a:t>
            </a:r>
            <a:r>
              <a:rPr lang="en-US" dirty="0" smtClean="0">
                <a:effectLst/>
              </a:rPr>
              <a:t> will automatically backup the settings at the specified interval.</a:t>
            </a:r>
          </a:p>
          <a:p>
            <a:endParaRPr lang="en-US" dirty="0" smtClean="0"/>
          </a:p>
          <a:p>
            <a:r>
              <a:rPr lang="en-US" b="1" dirty="0" smtClean="0"/>
              <a:t>Restore Backup</a:t>
            </a:r>
          </a:p>
          <a:p>
            <a:pPr marL="228600" lvl="1" indent="0">
              <a:buNone/>
            </a:pPr>
            <a:r>
              <a:rPr lang="en-US" sz="1000" kern="1200" dirty="0" smtClean="0">
                <a:solidFill>
                  <a:schemeClr val="tx1"/>
                </a:solidFill>
                <a:effectLst/>
                <a:latin typeface="+mn-lt"/>
                <a:ea typeface="+mn-ea"/>
                <a:cs typeface="+mn-cs"/>
              </a:rPr>
              <a:t>1. </a:t>
            </a:r>
            <a:r>
              <a:rPr lang="en-US" dirty="0" smtClean="0">
                <a:effectLst/>
              </a:rPr>
              <a:t>Access the </a:t>
            </a:r>
            <a:r>
              <a:rPr lang="en-US" sz="1000" b="0" i="1" u="none" strike="noStrike" kern="1200" dirty="0" smtClean="0">
                <a:solidFill>
                  <a:schemeClr val="tx1"/>
                </a:solidFill>
                <a:effectLst/>
                <a:latin typeface="+mn-lt"/>
                <a:ea typeface="+mn-ea"/>
                <a:cs typeface="+mn-cs"/>
              </a:rPr>
              <a:t>ELM</a:t>
            </a:r>
            <a:r>
              <a:rPr lang="en-US" i="1" dirty="0" smtClean="0">
                <a:effectLst/>
              </a:rPr>
              <a:t> Information</a:t>
            </a:r>
            <a:r>
              <a:rPr lang="en-US" dirty="0" smtClean="0">
                <a:effectLst/>
              </a:rPr>
              <a:t> screen by clicking on the </a:t>
            </a:r>
            <a:r>
              <a:rPr lang="en-US" sz="1000" b="0" i="0" u="none" strike="noStrike" kern="1200" dirty="0" smtClean="0">
                <a:solidFill>
                  <a:schemeClr val="tx1"/>
                </a:solidFill>
                <a:effectLst/>
                <a:latin typeface="+mn-lt"/>
                <a:ea typeface="+mn-ea"/>
                <a:cs typeface="+mn-cs"/>
              </a:rPr>
              <a:t>ELM</a:t>
            </a:r>
            <a:r>
              <a:rPr lang="en-US" dirty="0" smtClean="0">
                <a:effectLst/>
              </a:rPr>
              <a:t> node in the </a:t>
            </a:r>
            <a:r>
              <a:rPr lang="en-US" i="1" dirty="0" smtClean="0">
                <a:effectLst/>
              </a:rPr>
              <a:t>System Navigation Tree</a:t>
            </a:r>
            <a:r>
              <a:rPr lang="en-US" dirty="0" smtClean="0">
                <a:effectLst/>
              </a:rPr>
              <a:t> and on the </a:t>
            </a:r>
            <a:r>
              <a:rPr lang="en-US" i="1" dirty="0" smtClean="0">
                <a:effectLst/>
              </a:rPr>
              <a:t>Properties</a:t>
            </a:r>
            <a:r>
              <a:rPr lang="en-US" dirty="0" smtClean="0">
                <a:effectLst/>
              </a:rPr>
              <a:t> icon in the </a:t>
            </a:r>
            <a:r>
              <a:rPr lang="en-US" i="1" dirty="0" smtClean="0">
                <a:effectLst/>
              </a:rPr>
              <a:t>Actions Toolbar</a:t>
            </a:r>
            <a:r>
              <a:rPr lang="en-US" dirty="0" smtClean="0">
                <a:effectLst/>
              </a:rPr>
              <a:t>.                </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on </a:t>
            </a:r>
            <a:r>
              <a:rPr lang="en-US" i="1" dirty="0" smtClean="0">
                <a:effectLst/>
              </a:rPr>
              <a:t>Backup &amp; Restore</a:t>
            </a:r>
            <a:r>
              <a:rPr lang="en-US" dirty="0" smtClean="0">
                <a:effectLst/>
              </a:rPr>
              <a:t>. The </a:t>
            </a:r>
            <a:r>
              <a:rPr lang="en-US" i="1" dirty="0" smtClean="0">
                <a:effectLst/>
              </a:rPr>
              <a:t>Backup &amp; Restore</a:t>
            </a:r>
            <a:r>
              <a:rPr lang="en-US" dirty="0" smtClean="0">
                <a:effectLst/>
              </a:rPr>
              <a:t> dialog opens.</a:t>
            </a:r>
          </a:p>
          <a:p>
            <a:pPr marL="228600" lvl="1" indent="0">
              <a:buNone/>
            </a:pPr>
            <a:r>
              <a:rPr lang="en-US" sz="1000" kern="1200" dirty="0" smtClean="0">
                <a:solidFill>
                  <a:schemeClr val="tx1"/>
                </a:solidFill>
                <a:effectLst/>
                <a:latin typeface="+mn-lt"/>
                <a:ea typeface="+mn-ea"/>
                <a:cs typeface="+mn-cs"/>
              </a:rPr>
              <a:t>3. </a:t>
            </a:r>
            <a:r>
              <a:rPr lang="en-US" dirty="0" smtClean="0">
                <a:effectLst/>
              </a:rPr>
              <a:t>Click on the </a:t>
            </a:r>
            <a:r>
              <a:rPr lang="en-US" i="1" dirty="0" smtClean="0">
                <a:effectLst/>
              </a:rPr>
              <a:t>Restore Backup</a:t>
            </a:r>
            <a:r>
              <a:rPr lang="en-US" dirty="0" smtClean="0">
                <a:effectLst/>
              </a:rPr>
              <a:t> button. The </a:t>
            </a:r>
            <a:r>
              <a:rPr lang="en-US" sz="1000" b="0" i="0" u="none" strike="noStrike" kern="1200" dirty="0" smtClean="0">
                <a:solidFill>
                  <a:schemeClr val="tx1"/>
                </a:solidFill>
                <a:effectLst/>
                <a:latin typeface="+mn-lt"/>
                <a:ea typeface="+mn-ea"/>
                <a:cs typeface="+mn-cs"/>
              </a:rPr>
              <a:t>ELM</a:t>
            </a:r>
            <a:r>
              <a:rPr lang="en-US" dirty="0" smtClean="0">
                <a:effectLst/>
              </a:rPr>
              <a:t> settings will be restored to those in the backup on the system. </a:t>
            </a:r>
          </a:p>
          <a:p>
            <a:endParaRPr lang="en-US" dirty="0" smtClean="0">
              <a:effectLst/>
            </a:endParaRPr>
          </a:p>
          <a:p>
            <a:r>
              <a:rPr lang="en-US" dirty="0" smtClean="0">
                <a:effectLst/>
              </a:rPr>
              <a:t>You will be notified when the restore has been completed successfully.</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5875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restore the management database and the ELM log data to a new ELM if they have not been stored on the ELM or if they have been mirrored, do the following:</a:t>
            </a:r>
          </a:p>
          <a:p>
            <a:pPr marL="228600" lvl="1" indent="0">
              <a:buNone/>
            </a:pPr>
            <a:r>
              <a:rPr lang="en-US" dirty="0" smtClean="0"/>
              <a:t>1. Click on the ELM that needs to be replaced on the System Navigation Tree.</a:t>
            </a:r>
          </a:p>
          <a:p>
            <a:pPr marL="228600" lvl="1" indent="0">
              <a:buNone/>
            </a:pPr>
            <a:r>
              <a:rPr lang="en-US" dirty="0" smtClean="0"/>
              <a:t>2. Select the Properties icon on the Actions toolbar. A warning dialog will open letting you know that the system cannot locate the ELM. </a:t>
            </a:r>
          </a:p>
          <a:p>
            <a:pPr marL="228600" lvl="1" indent="0">
              <a:buNone/>
            </a:pPr>
            <a:r>
              <a:rPr lang="en-US" dirty="0" smtClean="0"/>
              <a:t>3. Close the warning dialog. The ELM Properties dialog will be open.</a:t>
            </a:r>
          </a:p>
          <a:p>
            <a:pPr marL="228600" lvl="1" indent="0">
              <a:buNone/>
            </a:pPr>
            <a:r>
              <a:rPr lang="en-US" dirty="0" smtClean="0"/>
              <a:t>4. Click on Connection. </a:t>
            </a:r>
          </a:p>
          <a:p>
            <a:pPr marL="228600" lvl="1" indent="0">
              <a:buNone/>
            </a:pPr>
            <a:r>
              <a:rPr lang="en-US" dirty="0" smtClean="0"/>
              <a:t>5. Enter the IP address for the new ELM in the Target IP Address/Name field. If the IP address for the new ELM is the same as the address for the old ELM, you won't need to change it.</a:t>
            </a:r>
          </a:p>
          <a:p>
            <a:pPr marL="228600" lvl="1" indent="0">
              <a:buNone/>
            </a:pPr>
            <a:r>
              <a:rPr lang="en-US" dirty="0" smtClean="0"/>
              <a:t>6. Click on Key Management.</a:t>
            </a:r>
          </a:p>
          <a:p>
            <a:pPr marL="228600" lvl="1" indent="0">
              <a:buNone/>
            </a:pPr>
            <a:r>
              <a:rPr lang="en-US" dirty="0" smtClean="0"/>
              <a:t>7. Click on Key Device. The Key Device Wizard will open.</a:t>
            </a:r>
          </a:p>
          <a:p>
            <a:pPr marL="228600" lvl="1" indent="0">
              <a:buNone/>
            </a:pPr>
            <a:r>
              <a:rPr lang="en-US" dirty="0" smtClean="0"/>
              <a:t>8. Enter and re-enter the password that you want associated with this device.</a:t>
            </a:r>
          </a:p>
          <a:p>
            <a:pPr marL="228600" lvl="1" indent="0">
              <a:buNone/>
            </a:pPr>
            <a:r>
              <a:rPr lang="en-US" dirty="0" smtClean="0"/>
              <a:t>9. Click on Next. You will be informed when the new device has been keyed successfully.</a:t>
            </a:r>
          </a:p>
          <a:p>
            <a:pPr marL="228600" lvl="1" indent="0">
              <a:buNone/>
            </a:pPr>
            <a:r>
              <a:rPr lang="en-US" dirty="0" smtClean="0"/>
              <a:t>10. Click on ELM Information.</a:t>
            </a:r>
          </a:p>
          <a:p>
            <a:pPr marL="228600" lvl="1" indent="0">
              <a:buNone/>
            </a:pPr>
            <a:r>
              <a:rPr lang="en-US" dirty="0" smtClean="0"/>
              <a:t>11. Click on the Backup &amp; Restore link. The Backup &amp; Restore dialog will open.</a:t>
            </a:r>
          </a:p>
          <a:p>
            <a:pPr marL="228600" lvl="1" indent="0">
              <a:buNone/>
            </a:pPr>
            <a:r>
              <a:rPr lang="en-US" dirty="0" smtClean="0"/>
              <a:t>12. Click on the Restore ELM button at the bottom of the dialog. The management database and ELM data storage will be restored on the new ELM. This process could take an extended amount of time.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4929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To access the </a:t>
            </a:r>
            <a:r>
              <a:rPr lang="en-US" sz="1000" b="0" i="1" u="none" strike="noStrike" kern="1200" dirty="0" smtClean="0">
                <a:solidFill>
                  <a:schemeClr val="tx1"/>
                </a:solidFill>
                <a:effectLst/>
                <a:latin typeface="+mn-lt"/>
                <a:ea typeface="+mn-ea"/>
                <a:cs typeface="+mn-cs"/>
              </a:rPr>
              <a:t>ELM</a:t>
            </a:r>
            <a:r>
              <a:rPr lang="en-US" i="1" dirty="0" smtClean="0">
                <a:effectLst/>
              </a:rPr>
              <a:t> Logs</a:t>
            </a:r>
            <a:r>
              <a:rPr lang="en-US" dirty="0" smtClean="0">
                <a:effectLst/>
              </a:rPr>
              <a:t> screen, do the following:</a:t>
            </a:r>
          </a:p>
          <a:p>
            <a:pPr marL="228600" lvl="1" indent="0">
              <a:buNone/>
            </a:pPr>
            <a:r>
              <a:rPr lang="en-US" sz="1000" kern="1200" dirty="0" smtClean="0">
                <a:solidFill>
                  <a:schemeClr val="tx1"/>
                </a:solidFill>
                <a:effectLst/>
                <a:latin typeface="+mn-lt"/>
                <a:ea typeface="+mn-ea"/>
                <a:cs typeface="+mn-cs"/>
              </a:rPr>
              <a:t>1. </a:t>
            </a:r>
            <a:r>
              <a:rPr lang="en-US" dirty="0" smtClean="0">
                <a:effectLst/>
              </a:rPr>
              <a:t>Highlight the </a:t>
            </a:r>
            <a:r>
              <a:rPr lang="en-US" sz="1000" b="0" i="0" u="none" strike="noStrike" kern="1200" dirty="0" smtClean="0">
                <a:solidFill>
                  <a:schemeClr val="tx1"/>
                </a:solidFill>
                <a:effectLst/>
                <a:latin typeface="+mn-lt"/>
                <a:ea typeface="+mn-ea"/>
                <a:cs typeface="+mn-cs"/>
              </a:rPr>
              <a:t>ELM</a:t>
            </a:r>
            <a:r>
              <a:rPr lang="en-US" dirty="0" smtClean="0">
                <a:effectLst/>
              </a:rPr>
              <a:t>'s node on the </a:t>
            </a:r>
            <a:r>
              <a:rPr lang="en-US" i="1" dirty="0" smtClean="0">
                <a:effectLst/>
              </a:rPr>
              <a:t>System Navigation Tree</a:t>
            </a:r>
            <a:r>
              <a:rPr lang="en-US" dirty="0" smtClean="0">
                <a:effectLst/>
              </a:rPr>
              <a:t>.</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on the </a:t>
            </a:r>
            <a:r>
              <a:rPr lang="en-US" i="1" dirty="0" smtClean="0">
                <a:effectLst/>
              </a:rPr>
              <a:t>Properties</a:t>
            </a:r>
            <a:r>
              <a:rPr lang="en-US" dirty="0" smtClean="0">
                <a:effectLst/>
              </a:rPr>
              <a:t> icon in the </a:t>
            </a:r>
            <a:r>
              <a:rPr lang="en-US" i="1" dirty="0" smtClean="0">
                <a:effectLst/>
              </a:rPr>
              <a:t>Actions Toolbar</a:t>
            </a:r>
            <a:r>
              <a:rPr lang="en-US" dirty="0" smtClean="0">
                <a:effectLst/>
              </a:rPr>
              <a:t>. The </a:t>
            </a:r>
            <a:r>
              <a:rPr lang="en-US" sz="1000" b="0" i="1" u="none" strike="noStrike" kern="1200" dirty="0" smtClean="0">
                <a:solidFill>
                  <a:schemeClr val="tx1"/>
                </a:solidFill>
                <a:effectLst/>
                <a:latin typeface="+mn-lt"/>
                <a:ea typeface="+mn-ea"/>
                <a:cs typeface="+mn-cs"/>
              </a:rPr>
              <a:t>ELM</a:t>
            </a:r>
            <a:r>
              <a:rPr lang="en-US" i="1" dirty="0" smtClean="0">
                <a:effectLst/>
              </a:rPr>
              <a:t> Properties</a:t>
            </a:r>
            <a:r>
              <a:rPr lang="en-US" dirty="0" smtClean="0">
                <a:effectLst/>
              </a:rPr>
              <a:t> screen will open.</a:t>
            </a:r>
          </a:p>
          <a:p>
            <a:pPr marL="228600" lvl="1" indent="0">
              <a:buNone/>
            </a:pPr>
            <a:r>
              <a:rPr lang="en-US" sz="1000" kern="1200" dirty="0" smtClean="0">
                <a:solidFill>
                  <a:schemeClr val="tx1"/>
                </a:solidFill>
                <a:effectLst/>
                <a:latin typeface="+mn-lt"/>
                <a:ea typeface="+mn-ea"/>
                <a:cs typeface="+mn-cs"/>
              </a:rPr>
              <a:t>3. </a:t>
            </a:r>
            <a:r>
              <a:rPr lang="en-US" dirty="0" smtClean="0">
                <a:effectLst/>
              </a:rPr>
              <a:t>Click on the </a:t>
            </a:r>
            <a:r>
              <a:rPr lang="en-US" i="1" dirty="0" smtClean="0">
                <a:effectLst/>
              </a:rPr>
              <a:t>Logs</a:t>
            </a:r>
            <a:r>
              <a:rPr lang="en-US" dirty="0" smtClean="0">
                <a:effectLst/>
              </a:rPr>
              <a:t> option. The </a:t>
            </a:r>
            <a:r>
              <a:rPr lang="en-US" i="1" dirty="0" smtClean="0">
                <a:effectLst/>
              </a:rPr>
              <a:t>Logs</a:t>
            </a:r>
            <a:r>
              <a:rPr lang="en-US" dirty="0" smtClean="0">
                <a:effectLst/>
              </a:rPr>
              <a:t> dialog will open.</a:t>
            </a:r>
            <a:endParaRPr lang="en-US" dirty="0" smtClean="0"/>
          </a:p>
          <a:p>
            <a:endParaRPr lang="en-US" b="1" dirty="0" smtClean="0"/>
          </a:p>
          <a:p>
            <a:r>
              <a:rPr lang="en-US" b="1" i="1" dirty="0" smtClean="0">
                <a:effectLst/>
              </a:rPr>
              <a:t>Auto Download Logs</a:t>
            </a:r>
            <a:r>
              <a:rPr lang="en-US" b="1" dirty="0" smtClean="0">
                <a:effectLst/>
              </a:rPr>
              <a:t> </a:t>
            </a:r>
            <a:r>
              <a:rPr lang="en-US" b="0" dirty="0" smtClean="0">
                <a:effectLst/>
              </a:rPr>
              <a:t>- If the </a:t>
            </a:r>
            <a:r>
              <a:rPr lang="en-US" sz="1000" b="0" i="0" u="none" strike="noStrike" kern="1200" dirty="0" smtClean="0">
                <a:solidFill>
                  <a:schemeClr val="tx1"/>
                </a:solidFill>
                <a:effectLst/>
                <a:latin typeface="+mn-lt"/>
                <a:ea typeface="+mn-ea"/>
                <a:cs typeface="+mn-cs"/>
              </a:rPr>
              <a:t>ESM</a:t>
            </a:r>
            <a:r>
              <a:rPr lang="en-US" b="0" dirty="0" smtClean="0">
                <a:effectLst/>
              </a:rPr>
              <a:t> is set to automatically retrieve logs and this box is checked, this ELM will be added to the list of devices automatically checked for new logs.</a:t>
            </a:r>
          </a:p>
          <a:p>
            <a:r>
              <a:rPr lang="en-US" b="1" i="1" dirty="0" smtClean="0">
                <a:effectLst/>
              </a:rPr>
              <a:t>Get Logs</a:t>
            </a:r>
            <a:r>
              <a:rPr lang="en-US" b="1" dirty="0" smtClean="0">
                <a:effectLst/>
              </a:rPr>
              <a:t> </a:t>
            </a:r>
            <a:r>
              <a:rPr lang="en-US" dirty="0" smtClean="0">
                <a:effectLst/>
              </a:rPr>
              <a:t>- The </a:t>
            </a:r>
            <a:r>
              <a:rPr lang="en-US" i="1" dirty="0" smtClean="0">
                <a:effectLst/>
              </a:rPr>
              <a:t>Get Logs</a:t>
            </a:r>
            <a:r>
              <a:rPr lang="en-US" dirty="0" smtClean="0">
                <a:effectLst/>
              </a:rPr>
              <a:t> option allows you to retrieve logs from the device manually. Click the </a:t>
            </a:r>
            <a:r>
              <a:rPr lang="en-US" i="1" dirty="0" smtClean="0">
                <a:effectLst/>
              </a:rPr>
              <a:t>Get Logs</a:t>
            </a:r>
            <a:r>
              <a:rPr lang="en-US" dirty="0" smtClean="0">
                <a:effectLst/>
              </a:rPr>
              <a:t> button to retrieve any new logs from the device.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9287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use this feature, do the following:</a:t>
            </a:r>
          </a:p>
          <a:p>
            <a:pPr marL="228600" lvl="1" indent="0">
              <a:buNone/>
            </a:pPr>
            <a:r>
              <a:rPr lang="en-US" dirty="0" smtClean="0"/>
              <a:t>1.Click on the Inactivity Settings button at the bottom of the ELM Properties &gt; Logs screen. The Inactivity Threshold dialog opens. The default setting for all devices is 0. </a:t>
            </a:r>
          </a:p>
          <a:p>
            <a:pPr marL="228600" lvl="1" indent="0">
              <a:buNone/>
            </a:pPr>
            <a:r>
              <a:rPr lang="en-US" dirty="0" smtClean="0"/>
              <a:t>2.Highlight the device for which you want to set a threshold and click on Edit. The Edit Inactivity Threshold dialog opens.</a:t>
            </a:r>
          </a:p>
          <a:p>
            <a:pPr marL="228600" lvl="1" indent="0">
              <a:buNone/>
            </a:pPr>
            <a:r>
              <a:rPr lang="en-US" dirty="0" smtClean="0"/>
              <a:t>3.Set the maximum amount of time that this device can be inactive before generating an alert by clicking on the up or down arrows in the Days, Hours, and/or Minutes fields.</a:t>
            </a:r>
          </a:p>
          <a:p>
            <a:pPr marL="228600" lvl="1" indent="0">
              <a:buNone/>
            </a:pPr>
            <a:r>
              <a:rPr lang="en-US" dirty="0" smtClean="0"/>
              <a:t>4.Click on OK. You will be returned to the Inactivity Threshold screen. The device will reflect the change in the Threshold column, as will any child of the device that has the Inherit checkbox selected. </a:t>
            </a:r>
          </a:p>
          <a:p>
            <a:pPr marL="228600" lvl="1" indent="0">
              <a:buNone/>
            </a:pPr>
            <a:r>
              <a:rPr lang="en-US" dirty="0" smtClean="0"/>
              <a:t>5.By default, all devices, data sources, and database servers inherit the threshold set for their parent. If you want to break this inheritance for a specific child:</a:t>
            </a:r>
          </a:p>
          <a:p>
            <a:pPr marL="457200" lvl="3" indent="0">
              <a:buNone/>
            </a:pPr>
            <a:r>
              <a:rPr lang="en-US" dirty="0" smtClean="0"/>
              <a:t>a. Deselect the checkbox in the Inherit column for the child. The Edit Inactivity Threshold dialog will open.</a:t>
            </a:r>
          </a:p>
          <a:p>
            <a:pPr marL="457200" lvl="3" indent="0">
              <a:buNone/>
            </a:pPr>
            <a:r>
              <a:rPr lang="en-US" dirty="0" smtClean="0"/>
              <a:t>b. Set the new threshold for the child.</a:t>
            </a:r>
          </a:p>
          <a:p>
            <a:pPr marL="457200" lvl="3" indent="0">
              <a:buNone/>
            </a:pPr>
            <a:r>
              <a:rPr lang="en-US" dirty="0" smtClean="0"/>
              <a:t>c. Click on OK. </a:t>
            </a:r>
          </a:p>
          <a:p>
            <a:pPr marL="228600" lvl="1" indent="0">
              <a:buNone/>
            </a:pPr>
            <a:r>
              <a:rPr lang="en-US" dirty="0" smtClean="0"/>
              <a:t>6.Click on OK on the Inactivity Threshold screen to save your settings and return to the Logs screen.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91391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access this screen, do the following:</a:t>
            </a:r>
          </a:p>
          <a:p>
            <a:pPr marL="228600" lvl="1" indent="0">
              <a:buNone/>
            </a:pPr>
            <a:r>
              <a:rPr lang="en-US" dirty="0" smtClean="0"/>
              <a:t>1. Highlight the ELM's node on the System Navigation Tree.</a:t>
            </a:r>
          </a:p>
          <a:p>
            <a:pPr marL="228600" lvl="1" indent="0">
              <a:buNone/>
            </a:pPr>
            <a:r>
              <a:rPr lang="en-US" dirty="0" smtClean="0"/>
              <a:t>2. Click on the Properties icon in the Actions Toolbar. The ELM Properties dialog will open.</a:t>
            </a:r>
          </a:p>
          <a:p>
            <a:pPr marL="228600" lvl="1" indent="0">
              <a:buNone/>
            </a:pPr>
            <a:r>
              <a:rPr lang="en-US" dirty="0" smtClean="0"/>
              <a:t>3. Click on the Device Log option on the ELM Properties screen. The Device Log screen will open.</a:t>
            </a:r>
          </a:p>
          <a:p>
            <a:pPr marL="228600" lvl="1" indent="0">
              <a:buNone/>
            </a:pPr>
            <a:endParaRPr lang="en-US" dirty="0" smtClean="0"/>
          </a:p>
          <a:p>
            <a:pPr marL="0" marR="0" lvl="0" indent="-11430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To view events for a specific time range, select the date and time range of the events you wish to view, by typing in the date/time value or selecting one from the calendars, then click the </a:t>
            </a:r>
            <a:r>
              <a:rPr lang="en-US" i="1" dirty="0" smtClean="0">
                <a:effectLst/>
              </a:rPr>
              <a:t>View</a:t>
            </a:r>
            <a:r>
              <a:rPr lang="en-US" dirty="0" smtClean="0"/>
              <a:t> button. By default, the event log time range is set to show events for the current day. The </a:t>
            </a:r>
            <a:r>
              <a:rPr lang="en-US" i="1" dirty="0" smtClean="0">
                <a:effectLst/>
              </a:rPr>
              <a:t>Device Log</a:t>
            </a:r>
            <a:r>
              <a:rPr lang="en-US" dirty="0" smtClean="0"/>
              <a:t> dialog will appear, showing a list of all the events that have taken place within the specified time range.</a:t>
            </a:r>
          </a:p>
          <a:p>
            <a:pPr marL="0" lvl="0" indent="-114300">
              <a:buNone/>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515421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filter icon in the first column of the table's title bar allows you to select whether you want to view all events, only status-related events, or only non-status events over the time range. </a:t>
            </a:r>
          </a:p>
          <a:p>
            <a:endParaRPr lang="en-US" dirty="0" smtClean="0"/>
          </a:p>
          <a:p>
            <a:r>
              <a:rPr lang="en-US" dirty="0" smtClean="0"/>
              <a:t>Click on the icon and select </a:t>
            </a:r>
            <a:r>
              <a:rPr lang="en-US" i="1" dirty="0" smtClean="0">
                <a:effectLst/>
              </a:rPr>
              <a:t>Show all</a:t>
            </a:r>
            <a:r>
              <a:rPr lang="en-US" dirty="0" smtClean="0"/>
              <a:t>, </a:t>
            </a:r>
            <a:r>
              <a:rPr lang="en-US" i="1" dirty="0" smtClean="0">
                <a:effectLst/>
              </a:rPr>
              <a:t>Status</a:t>
            </a:r>
            <a:r>
              <a:rPr lang="en-US" dirty="0" smtClean="0"/>
              <a:t>, or </a:t>
            </a:r>
            <a:r>
              <a:rPr lang="en-US" i="1" dirty="0" smtClean="0">
                <a:effectLst/>
              </a:rPr>
              <a:t>Non-Status</a:t>
            </a:r>
            <a:r>
              <a:rPr lang="en-US" dirty="0" smtClean="0"/>
              <a:t>. The table will refresh, containing only the type of events selected.</a:t>
            </a:r>
          </a:p>
          <a:p>
            <a:endParaRPr lang="en-US" dirty="0" smtClean="0"/>
          </a:p>
          <a:p>
            <a:r>
              <a:rPr lang="en-US" dirty="0" smtClean="0"/>
              <a:t>The filter icon in the category column of the table's title bar allows you to select the categories that you want to view on this table. When you click on the icon the </a:t>
            </a:r>
            <a:r>
              <a:rPr lang="en-US" i="1" dirty="0" smtClean="0">
                <a:effectLst/>
              </a:rPr>
              <a:t>Category Filter</a:t>
            </a:r>
            <a:r>
              <a:rPr lang="en-US" dirty="0" smtClean="0"/>
              <a:t> dialog opens. </a:t>
            </a:r>
          </a:p>
          <a:p>
            <a:endParaRPr lang="en-US" dirty="0" smtClean="0"/>
          </a:p>
          <a:p>
            <a:r>
              <a:rPr lang="en-US" dirty="0" smtClean="0"/>
              <a:t>Select or deselect categories by clicking on the checkboxes. Click on </a:t>
            </a:r>
            <a:r>
              <a:rPr lang="en-US" i="1" dirty="0" smtClean="0">
                <a:effectLst/>
              </a:rPr>
              <a:t>OK</a:t>
            </a:r>
            <a:r>
              <a:rPr lang="en-US" dirty="0" smtClean="0"/>
              <a:t> to refresh the table.</a:t>
            </a:r>
          </a:p>
          <a:p>
            <a:endParaRPr lang="en-US" dirty="0" smtClean="0"/>
          </a:p>
          <a:p>
            <a:r>
              <a:rPr lang="en-US" dirty="0" smtClean="0"/>
              <a:t>To export events listed in the </a:t>
            </a:r>
            <a:r>
              <a:rPr lang="en-US" sz="1000" b="0" i="0" u="none" strike="noStrike" kern="1200" dirty="0" smtClean="0">
                <a:solidFill>
                  <a:schemeClr val="tx1"/>
                </a:solidFill>
                <a:effectLst/>
                <a:latin typeface="+mn-lt"/>
                <a:ea typeface="+mn-ea"/>
                <a:cs typeface="+mn-cs"/>
              </a:rPr>
              <a:t>ELM</a:t>
            </a:r>
            <a:r>
              <a:rPr lang="en-US" dirty="0" smtClean="0"/>
              <a:t> Device Log to a plain text file, follow the steps below.</a:t>
            </a:r>
          </a:p>
          <a:p>
            <a:pPr marL="228600" lvl="1" indent="0">
              <a:buNone/>
            </a:pPr>
            <a:r>
              <a:rPr lang="en-US" dirty="0" smtClean="0">
                <a:effectLst/>
              </a:rPr>
              <a:t>1. Click on the </a:t>
            </a:r>
            <a:r>
              <a:rPr lang="en-US" i="1" dirty="0" smtClean="0">
                <a:effectLst/>
              </a:rPr>
              <a:t>Export</a:t>
            </a:r>
            <a:r>
              <a:rPr lang="en-US" dirty="0" smtClean="0">
                <a:effectLst/>
              </a:rPr>
              <a:t> button. The </a:t>
            </a:r>
            <a:r>
              <a:rPr lang="en-US" i="1" dirty="0" smtClean="0">
                <a:effectLst/>
              </a:rPr>
              <a:t>Export Log</a:t>
            </a:r>
            <a:r>
              <a:rPr lang="en-US" dirty="0" smtClean="0">
                <a:effectLst/>
              </a:rPr>
              <a:t> dialog appears.</a:t>
            </a:r>
          </a:p>
          <a:p>
            <a:pPr marL="228600" lvl="1" indent="0">
              <a:buNone/>
            </a:pPr>
            <a:r>
              <a:rPr lang="en-US" sz="1000" kern="1200" dirty="0" smtClean="0">
                <a:solidFill>
                  <a:schemeClr val="tx1"/>
                </a:solidFill>
                <a:effectLst/>
                <a:latin typeface="+mn-lt"/>
                <a:ea typeface="+mn-ea"/>
                <a:cs typeface="+mn-cs"/>
              </a:rPr>
              <a:t>2. </a:t>
            </a:r>
            <a:r>
              <a:rPr lang="en-US" dirty="0" smtClean="0">
                <a:effectLst/>
              </a:rPr>
              <a:t>Select either the </a:t>
            </a:r>
            <a:r>
              <a:rPr lang="en-US" i="1" dirty="0" smtClean="0">
                <a:effectLst/>
              </a:rPr>
              <a:t>Start Time/Stop Time</a:t>
            </a:r>
            <a:r>
              <a:rPr lang="en-US" dirty="0" smtClean="0">
                <a:effectLst/>
              </a:rPr>
              <a:t> radio button or the </a:t>
            </a:r>
            <a:r>
              <a:rPr lang="en-US" i="1" dirty="0" smtClean="0">
                <a:effectLst/>
              </a:rPr>
              <a:t>Export All Log Records</a:t>
            </a:r>
            <a:r>
              <a:rPr lang="en-US" dirty="0" smtClean="0">
                <a:effectLst/>
              </a:rPr>
              <a:t> radio button. If you selected the </a:t>
            </a:r>
            <a:r>
              <a:rPr lang="en-US" i="1" dirty="0" smtClean="0">
                <a:effectLst/>
              </a:rPr>
              <a:t>Start Time/Stop Time</a:t>
            </a:r>
            <a:r>
              <a:rPr lang="en-US" dirty="0" smtClean="0">
                <a:effectLst/>
              </a:rPr>
              <a:t> radio button, select a specific time range of events to export by clicking on the calendar icons or typing in the date and time in the </a:t>
            </a:r>
            <a:r>
              <a:rPr lang="en-US" i="1" dirty="0" smtClean="0">
                <a:effectLst/>
              </a:rPr>
              <a:t>Start Time</a:t>
            </a:r>
            <a:r>
              <a:rPr lang="en-US" dirty="0" smtClean="0">
                <a:effectLst/>
              </a:rPr>
              <a:t> and </a:t>
            </a:r>
            <a:r>
              <a:rPr lang="en-US" i="1" dirty="0" smtClean="0">
                <a:effectLst/>
              </a:rPr>
              <a:t>Stop Time</a:t>
            </a:r>
            <a:r>
              <a:rPr lang="en-US" dirty="0" smtClean="0">
                <a:effectLst/>
              </a:rPr>
              <a:t> fields.</a:t>
            </a:r>
          </a:p>
          <a:p>
            <a:pPr marL="228600" lvl="1" indent="0">
              <a:buNone/>
            </a:pPr>
            <a:r>
              <a:rPr lang="en-US" sz="1000" kern="1200" dirty="0" smtClean="0">
                <a:solidFill>
                  <a:schemeClr val="tx1"/>
                </a:solidFill>
                <a:effectLst/>
                <a:latin typeface="+mn-lt"/>
                <a:ea typeface="+mn-ea"/>
                <a:cs typeface="+mn-cs"/>
              </a:rPr>
              <a:t>3. </a:t>
            </a:r>
            <a:r>
              <a:rPr lang="en-US" dirty="0" smtClean="0">
                <a:effectLst/>
              </a:rPr>
              <a:t>To export only status-related log events across the specific date and time range, check the </a:t>
            </a:r>
            <a:r>
              <a:rPr lang="en-US" i="1" dirty="0" smtClean="0">
                <a:effectLst/>
              </a:rPr>
              <a:t>Only Export Status</a:t>
            </a:r>
            <a:r>
              <a:rPr lang="en-US" dirty="0" smtClean="0">
                <a:effectLst/>
              </a:rPr>
              <a:t> </a:t>
            </a:r>
            <a:r>
              <a:rPr lang="en-US" i="1" dirty="0" smtClean="0">
                <a:effectLst/>
              </a:rPr>
              <a:t>type log records</a:t>
            </a:r>
            <a:r>
              <a:rPr lang="en-US" dirty="0" smtClean="0">
                <a:effectLst/>
              </a:rPr>
              <a:t> checkbox.</a:t>
            </a:r>
          </a:p>
          <a:p>
            <a:pPr marL="228600" lvl="1" indent="0">
              <a:buNone/>
            </a:pPr>
            <a:r>
              <a:rPr lang="en-US" sz="1000" kern="1200" dirty="0" smtClean="0">
                <a:solidFill>
                  <a:schemeClr val="tx1"/>
                </a:solidFill>
                <a:effectLst/>
                <a:latin typeface="+mn-lt"/>
                <a:ea typeface="+mn-ea"/>
                <a:cs typeface="+mn-cs"/>
              </a:rPr>
              <a:t>4. </a:t>
            </a:r>
            <a:r>
              <a:rPr lang="en-US" dirty="0" smtClean="0">
                <a:effectLst/>
              </a:rPr>
              <a:t>If you want the records exported in </a:t>
            </a:r>
            <a:r>
              <a:rPr lang="en-US" sz="1000" b="0" i="0" u="none" strike="noStrike" kern="1200" dirty="0" smtClean="0">
                <a:solidFill>
                  <a:schemeClr val="tx1"/>
                </a:solidFill>
                <a:effectLst/>
                <a:latin typeface="+mn-lt"/>
                <a:ea typeface="+mn-ea"/>
                <a:cs typeface="+mn-cs"/>
              </a:rPr>
              <a:t>GMT</a:t>
            </a:r>
            <a:r>
              <a:rPr lang="en-US" dirty="0" smtClean="0">
                <a:effectLst/>
              </a:rPr>
              <a:t>, select the </a:t>
            </a:r>
            <a:r>
              <a:rPr lang="en-US" i="1" dirty="0" smtClean="0">
                <a:effectLst/>
              </a:rPr>
              <a:t>Export log records in </a:t>
            </a:r>
            <a:r>
              <a:rPr lang="en-US" sz="1000" b="0" i="1" u="none" strike="noStrike" kern="1200" dirty="0" smtClean="0">
                <a:solidFill>
                  <a:schemeClr val="tx1"/>
                </a:solidFill>
                <a:effectLst/>
                <a:latin typeface="+mn-lt"/>
                <a:ea typeface="+mn-ea"/>
                <a:cs typeface="+mn-cs"/>
              </a:rPr>
              <a:t>GMT</a:t>
            </a:r>
            <a:r>
              <a:rPr lang="en-US" dirty="0" smtClean="0">
                <a:effectLst/>
              </a:rPr>
              <a:t> option.</a:t>
            </a:r>
          </a:p>
          <a:p>
            <a:pPr marL="228600" lvl="1" indent="0">
              <a:buNone/>
            </a:pPr>
            <a:r>
              <a:rPr lang="en-US" sz="1000" kern="1200" dirty="0" smtClean="0">
                <a:solidFill>
                  <a:schemeClr val="tx1"/>
                </a:solidFill>
                <a:effectLst/>
                <a:latin typeface="+mn-lt"/>
                <a:ea typeface="+mn-ea"/>
                <a:cs typeface="+mn-cs"/>
              </a:rPr>
              <a:t>5. </a:t>
            </a:r>
            <a:r>
              <a:rPr lang="en-US" dirty="0" smtClean="0">
                <a:effectLst/>
              </a:rPr>
              <a:t>Once all settings are as desired, click </a:t>
            </a:r>
            <a:r>
              <a:rPr lang="en-US" i="1" dirty="0" smtClean="0">
                <a:effectLst/>
              </a:rPr>
              <a:t>OK</a:t>
            </a:r>
            <a:r>
              <a:rPr lang="en-US" dirty="0" smtClean="0">
                <a:effectLst/>
              </a:rPr>
              <a:t> to export the records. The </a:t>
            </a:r>
            <a:r>
              <a:rPr lang="en-US" i="1" dirty="0" smtClean="0">
                <a:effectLst/>
              </a:rPr>
              <a:t>Exporting Log</a:t>
            </a:r>
            <a:r>
              <a:rPr lang="en-US" dirty="0" smtClean="0">
                <a:effectLst/>
              </a:rPr>
              <a:t> dialog will appear requesting confirmation.</a:t>
            </a:r>
          </a:p>
          <a:p>
            <a:pPr marL="228600" lvl="1" indent="0">
              <a:buNone/>
            </a:pPr>
            <a:r>
              <a:rPr lang="en-US" sz="1000" kern="1200" dirty="0" smtClean="0">
                <a:solidFill>
                  <a:schemeClr val="tx1"/>
                </a:solidFill>
                <a:effectLst/>
                <a:latin typeface="+mn-lt"/>
                <a:ea typeface="+mn-ea"/>
                <a:cs typeface="+mn-cs"/>
              </a:rPr>
              <a:t>6. </a:t>
            </a:r>
            <a:r>
              <a:rPr lang="en-US" dirty="0" smtClean="0">
                <a:effectLst/>
              </a:rPr>
              <a:t>To stop the export, click </a:t>
            </a:r>
            <a:r>
              <a:rPr lang="en-US" i="1" dirty="0" smtClean="0">
                <a:effectLst/>
              </a:rPr>
              <a:t>No</a:t>
            </a:r>
            <a:r>
              <a:rPr lang="en-US" dirty="0" smtClean="0">
                <a:effectLst/>
              </a:rPr>
              <a:t>. To continue with the export, click </a:t>
            </a:r>
            <a:r>
              <a:rPr lang="en-US" i="1" dirty="0" smtClean="0">
                <a:effectLst/>
              </a:rPr>
              <a:t>Yes</a:t>
            </a:r>
            <a:r>
              <a:rPr lang="en-US" dirty="0" smtClean="0">
                <a:effectLst/>
              </a:rPr>
              <a:t> and the </a:t>
            </a:r>
            <a:r>
              <a:rPr lang="en-US" i="1" dirty="0" smtClean="0">
                <a:effectLst/>
              </a:rPr>
              <a:t>Select location for download</a:t>
            </a:r>
            <a:r>
              <a:rPr lang="en-US" dirty="0" smtClean="0">
                <a:effectLst/>
              </a:rPr>
              <a:t> dialog will appear.</a:t>
            </a:r>
          </a:p>
          <a:p>
            <a:pPr marL="228600" lvl="1" indent="0">
              <a:buNone/>
            </a:pPr>
            <a:r>
              <a:rPr lang="en-US" sz="1000" kern="1200" dirty="0" smtClean="0">
                <a:solidFill>
                  <a:schemeClr val="tx1"/>
                </a:solidFill>
                <a:effectLst/>
                <a:latin typeface="+mn-lt"/>
                <a:ea typeface="+mn-ea"/>
                <a:cs typeface="+mn-cs"/>
              </a:rPr>
              <a:t>7. </a:t>
            </a:r>
            <a:r>
              <a:rPr lang="en-US" dirty="0" smtClean="0">
                <a:effectLst/>
              </a:rPr>
              <a:t>Select the location for the export file to be saved, type in a name for the file, and click </a:t>
            </a:r>
            <a:r>
              <a:rPr lang="en-US" i="1" dirty="0" smtClean="0">
                <a:effectLst/>
              </a:rPr>
              <a:t>Save</a:t>
            </a:r>
            <a:r>
              <a:rPr lang="en-US" dirty="0" smtClean="0">
                <a:effectLst/>
              </a:rPr>
              <a:t>.</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39319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Setting Up an Alternate Storage Location</a:t>
            </a:r>
          </a:p>
          <a:p>
            <a:r>
              <a:rPr lang="en-US" dirty="0" smtClean="0"/>
              <a:t>To setup an alternate storage location, do the following:</a:t>
            </a:r>
          </a:p>
          <a:p>
            <a:pPr marL="457200" lvl="1" indent="-228600">
              <a:buFont typeface="+mj-lt"/>
              <a:buAutoNum type="arabicPeriod"/>
            </a:pPr>
            <a:r>
              <a:rPr lang="en-US" dirty="0" smtClean="0"/>
              <a:t>Highlight the ELM or Receiver-ELM node on the System Navigation Tree.</a:t>
            </a:r>
          </a:p>
          <a:p>
            <a:pPr marL="457200" lvl="1" indent="-228600">
              <a:buFont typeface="+mj-lt"/>
              <a:buAutoNum type="arabicPeriod"/>
            </a:pPr>
            <a:r>
              <a:rPr lang="en-US" dirty="0" smtClean="0"/>
              <a:t>Click on the Properties icon in the Actions Toolbar. The ELM Properties screen will open.</a:t>
            </a:r>
          </a:p>
          <a:p>
            <a:pPr marL="457200" lvl="1" indent="-228600">
              <a:buFont typeface="+mj-lt"/>
              <a:buAutoNum type="arabicPeriod"/>
            </a:pPr>
            <a:r>
              <a:rPr lang="en-US" dirty="0" smtClean="0"/>
              <a:t>Click on the ELM Configuration or Receiver Configuration option on the ELM or Receiver-ELM Properties screen. </a:t>
            </a:r>
          </a:p>
          <a:p>
            <a:pPr marL="457200" lvl="1" indent="-228600">
              <a:buFont typeface="+mj-lt"/>
              <a:buAutoNum type="arabicPeriod"/>
            </a:pPr>
            <a:r>
              <a:rPr lang="en-US" dirty="0" smtClean="0"/>
              <a:t>Click on the Migrate DB button. The Select database location dialog will open.</a:t>
            </a:r>
          </a:p>
          <a:p>
            <a:pPr marL="457200" lvl="1" indent="-228600">
              <a:buFont typeface="+mj-lt"/>
              <a:buAutoNum type="arabicPeriod"/>
            </a:pPr>
            <a:r>
              <a:rPr lang="en-US" dirty="0" smtClean="0"/>
              <a:t>In the Data Storage Devices drop-down list, select the location to store the management database.</a:t>
            </a:r>
            <a:r>
              <a:rPr lang="en-US" baseline="0" dirty="0" smtClean="0"/>
              <a:t>  </a:t>
            </a:r>
            <a:r>
              <a:rPr lang="en-US" dirty="0" smtClean="0"/>
              <a:t>If you need to add a device to the list or edit a device that is currently listed, refer to the Add a Storage Device or Edit a Storage Device sections.</a:t>
            </a:r>
          </a:p>
          <a:p>
            <a:pPr marL="457200" lvl="1" indent="-228600">
              <a:buFont typeface="+mj-lt"/>
              <a:buAutoNum type="arabicPeriod"/>
            </a:pPr>
            <a:r>
              <a:rPr lang="en-US" dirty="0" smtClean="0"/>
              <a:t>If you want to set up a second storage location to mirror the data storage device, select a device on the Mirrored Data Storage Device drop-down list. Refer to the Replacing an ELM Mirrored Management Database for information on replacing the data storage device location should it become disabled.</a:t>
            </a:r>
          </a:p>
          <a:p>
            <a:pPr marL="457200" lvl="1" indent="-228600">
              <a:buFont typeface="+mj-lt"/>
              <a:buAutoNum type="arabicPeriod"/>
            </a:pPr>
            <a:r>
              <a:rPr lang="en-US" dirty="0" smtClean="0"/>
              <a:t>Click OK to save the setting.</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916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0" dirty="0" smtClean="0"/>
              <a:t>To use this feature, do the following:</a:t>
            </a:r>
          </a:p>
          <a:p>
            <a:pPr marL="571500" lvl="1" indent="-228600">
              <a:buFont typeface="+mj-lt"/>
              <a:buAutoNum type="arabicPeriod"/>
            </a:pPr>
            <a:r>
              <a:rPr lang="en-US" b="0" dirty="0" smtClean="0"/>
              <a:t>Access the ELM Configuration screen (ELM Properties &gt; ELM Configuration). If you are using a Receiver/ELM device, go to the Receiver Configuration screen (Receiver/ELM Properties &gt; Receiver Configuration).</a:t>
            </a:r>
          </a:p>
          <a:p>
            <a:pPr marL="571500" lvl="1" indent="-228600">
              <a:buFont typeface="+mj-lt"/>
              <a:buAutoNum type="arabicPeriod"/>
            </a:pPr>
            <a:r>
              <a:rPr lang="en-US" b="0" dirty="0" smtClean="0"/>
              <a:t>Click on the Compression button. The ELM Compression dialog will open.</a:t>
            </a:r>
          </a:p>
          <a:p>
            <a:pPr marL="571500" lvl="1" indent="-228600">
              <a:buFont typeface="+mj-lt"/>
              <a:buAutoNum type="arabicPeriod"/>
            </a:pPr>
            <a:r>
              <a:rPr lang="en-US" b="0" dirty="0" smtClean="0"/>
              <a:t>Click on the down arrow in the ELM compression level field and select the desired level.</a:t>
            </a:r>
          </a:p>
          <a:p>
            <a:pPr marL="571500" lvl="1" indent="-228600">
              <a:buFont typeface="+mj-lt"/>
              <a:buAutoNum type="arabicPeriod"/>
            </a:pPr>
            <a:r>
              <a:rPr lang="en-US" b="0" dirty="0" smtClean="0"/>
              <a:t>Click on OK. You will be notified when the level has been updated.</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9169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8600" indent="-228600">
              <a:buFont typeface="+mj-lt"/>
              <a:buAutoNum type="arabicPeriod"/>
            </a:pPr>
            <a:r>
              <a:rPr lang="en-US" b="0" dirty="0" smtClean="0"/>
              <a:t>Navigate to the ELM Configuration (ELM Properties &gt; ELM Configuration) or Receiver Configuration (Receiver/ELM Properties &gt; Receiver Configuration) window.</a:t>
            </a:r>
          </a:p>
          <a:p>
            <a:pPr marL="228600" indent="-228600">
              <a:buFont typeface="+mj-lt"/>
              <a:buAutoNum type="arabicPeriod"/>
            </a:pPr>
            <a:r>
              <a:rPr lang="en-US" b="0" dirty="0" smtClean="0"/>
              <a:t>Click on Full Text Index. The Select Full Text Indexer Location dialog will open.</a:t>
            </a:r>
          </a:p>
          <a:p>
            <a:pPr marL="228600" indent="-228600">
              <a:buFont typeface="+mj-lt"/>
              <a:buAutoNum type="arabicPeriod"/>
            </a:pPr>
            <a:r>
              <a:rPr lang="en-US" b="0" dirty="0" smtClean="0"/>
              <a:t>In the Data Storage Devices field, select the device that will store the full text indexer data from the drop-down list. If you select a device that is full, you will receive a warning. If necessary, you can reduce the size of existing allocations on the device to create enough room for the indexer. </a:t>
            </a:r>
          </a:p>
          <a:p>
            <a:pPr marL="228600" indent="-228600">
              <a:buFont typeface="+mj-lt"/>
              <a:buAutoNum type="arabicPeriod"/>
            </a:pPr>
            <a:r>
              <a:rPr lang="en-US" b="0" dirty="0" smtClean="0"/>
              <a:t>In the Mirrored Data Storage Device field, select the device to mirror the full text indexer data for backup purposes.</a:t>
            </a:r>
          </a:p>
          <a:p>
            <a:pPr marL="228600" indent="-228600">
              <a:buFont typeface="+mj-lt"/>
              <a:buAutoNum type="arabicPeriod"/>
            </a:pPr>
            <a:r>
              <a:rPr lang="en-US" b="0" dirty="0" smtClean="0"/>
              <a:t>Select the amount of space to be allocated for this data. It is recommended that this be at least 20% of the space currently allocated for all ELM storage pools on the system. The suggested space allocation will be given in the paragraph above the device fields.</a:t>
            </a:r>
          </a:p>
          <a:p>
            <a:pPr marL="228600" indent="-228600">
              <a:buFont typeface="+mj-lt"/>
              <a:buAutoNum type="arabicPeriod"/>
            </a:pPr>
            <a:r>
              <a:rPr lang="en-US" b="0" dirty="0" smtClean="0"/>
              <a:t>Click OK to save the settings.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9169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i="0" dirty="0" smtClean="0"/>
              <a:t>When you highlight a volume on the table, its WWPN (World Wide Port Name), protocol, universally unique identifier (UUID), and file system will be displayed in the respective fields at the bottom of the screen. Additionally, if a volume is already set up as a storage device,</a:t>
            </a:r>
            <a:r>
              <a:rPr lang="en-US" i="0" baseline="0" dirty="0" smtClean="0"/>
              <a:t> </a:t>
            </a:r>
            <a:r>
              <a:rPr lang="en-US" i="0" dirty="0" smtClean="0"/>
              <a:t>the </a:t>
            </a:r>
            <a:r>
              <a:rPr lang="en-US" i="0" dirty="0" smtClean="0">
                <a:effectLst/>
              </a:rPr>
              <a:t>Storage device</a:t>
            </a:r>
            <a:r>
              <a:rPr lang="en-US" i="0" dirty="0" smtClean="0"/>
              <a:t> field will display its storage device name.</a:t>
            </a:r>
            <a:r>
              <a:rPr lang="en-US" i="0" baseline="0" dirty="0" smtClean="0"/>
              <a:t>  </a:t>
            </a:r>
            <a:r>
              <a:rPr lang="en-US" i="0" dirty="0" smtClean="0"/>
              <a:t>If a volume is currently in use as a storage device on the system, the </a:t>
            </a:r>
            <a:r>
              <a:rPr lang="en-US" i="0" dirty="0" smtClean="0">
                <a:effectLst/>
              </a:rPr>
              <a:t>Format </a:t>
            </a:r>
            <a:r>
              <a:rPr lang="en-US" i="0" dirty="0" smtClean="0"/>
              <a:t>button will be disabled because you can only format volumes that are not set up as storage on the </a:t>
            </a:r>
            <a:r>
              <a:rPr lang="en-US" sz="1000" b="0" i="0" u="none" strike="noStrike" kern="1200" dirty="0" smtClean="0">
                <a:solidFill>
                  <a:schemeClr val="tx1"/>
                </a:solidFill>
                <a:effectLst/>
                <a:latin typeface="+mn-lt"/>
                <a:ea typeface="+mn-ea"/>
                <a:cs typeface="+mn-cs"/>
              </a:rPr>
              <a:t>ELM</a:t>
            </a:r>
            <a:r>
              <a:rPr lang="en-US" i="0" dirty="0" smtClean="0"/>
              <a:t>. </a:t>
            </a:r>
            <a:r>
              <a:rPr lang="en-US" i="0" baseline="0" dirty="0" smtClean="0"/>
              <a:t> </a:t>
            </a:r>
            <a:r>
              <a:rPr lang="en-US" i="0" dirty="0" smtClean="0"/>
              <a:t>If you need to reformat a volume so it will be usable on this system (e.g., you have been using it in another capacity on another system), highlight it on the list and click on </a:t>
            </a:r>
            <a:r>
              <a:rPr lang="en-US" i="0" dirty="0" smtClean="0">
                <a:effectLst/>
              </a:rPr>
              <a:t>Format</a:t>
            </a:r>
            <a:r>
              <a:rPr lang="en-US" i="0" dirty="0" smtClean="0"/>
              <a:t>.</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6374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8600" lvl="1" indent="0">
              <a:buNone/>
            </a:pPr>
            <a:r>
              <a:rPr lang="en-US" sz="1000" kern="1200" dirty="0" smtClean="0">
                <a:solidFill>
                  <a:schemeClr val="tx1"/>
                </a:solidFill>
                <a:effectLst/>
                <a:latin typeface="+mn-lt"/>
                <a:ea typeface="+mn-ea"/>
                <a:cs typeface="+mn-cs"/>
              </a:rPr>
              <a:t>1. </a:t>
            </a:r>
            <a:r>
              <a:rPr lang="en-US" dirty="0" smtClean="0">
                <a:effectLst/>
              </a:rPr>
              <a:t>Click on </a:t>
            </a:r>
            <a:r>
              <a:rPr lang="en-US" sz="1000" b="0" i="1" u="none" strike="noStrike" kern="1200" dirty="0" smtClean="0">
                <a:solidFill>
                  <a:schemeClr val="tx1"/>
                </a:solidFill>
                <a:effectLst/>
                <a:latin typeface="+mn-lt"/>
                <a:ea typeface="+mn-ea"/>
                <a:cs typeface="+mn-cs"/>
              </a:rPr>
              <a:t>iSCSI</a:t>
            </a:r>
            <a:r>
              <a:rPr lang="en-US" i="1" dirty="0" smtClean="0">
                <a:effectLst/>
              </a:rPr>
              <a:t> Configuration</a:t>
            </a:r>
            <a:r>
              <a:rPr lang="en-US" dirty="0" smtClean="0">
                <a:effectLst/>
              </a:rPr>
              <a:t> on the </a:t>
            </a:r>
            <a:r>
              <a:rPr lang="en-US" sz="1000" b="0" i="1" u="none" strike="noStrike" kern="1200" dirty="0" smtClean="0">
                <a:solidFill>
                  <a:schemeClr val="tx1"/>
                </a:solidFill>
                <a:effectLst/>
                <a:latin typeface="+mn-lt"/>
                <a:ea typeface="+mn-ea"/>
                <a:cs typeface="+mn-cs"/>
              </a:rPr>
              <a:t>ELM</a:t>
            </a:r>
            <a:r>
              <a:rPr lang="en-US" i="1" dirty="0" smtClean="0">
                <a:effectLst/>
              </a:rPr>
              <a:t> Properties</a:t>
            </a:r>
            <a:r>
              <a:rPr lang="en-US" dirty="0" smtClean="0">
                <a:effectLst/>
              </a:rPr>
              <a:t> window.</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a:t>
            </a:r>
            <a:r>
              <a:rPr lang="en-US" i="1" dirty="0" smtClean="0">
                <a:effectLst/>
              </a:rPr>
              <a:t>Add</a:t>
            </a:r>
            <a:r>
              <a:rPr lang="en-US" dirty="0" smtClean="0">
                <a:effectLst/>
              </a:rPr>
              <a:t>. The </a:t>
            </a:r>
            <a:r>
              <a:rPr lang="en-US" sz="1000" b="0" i="1" u="none" strike="noStrike" kern="1200" dirty="0" smtClean="0">
                <a:solidFill>
                  <a:schemeClr val="tx1"/>
                </a:solidFill>
                <a:effectLst/>
                <a:latin typeface="+mn-lt"/>
                <a:ea typeface="+mn-ea"/>
                <a:cs typeface="+mn-cs"/>
              </a:rPr>
              <a:t>iSCSI</a:t>
            </a:r>
            <a:r>
              <a:rPr lang="en-US" i="1" dirty="0" smtClean="0">
                <a:effectLst/>
              </a:rPr>
              <a:t> Configuration</a:t>
            </a:r>
            <a:r>
              <a:rPr lang="en-US" dirty="0" smtClean="0">
                <a:effectLst/>
              </a:rPr>
              <a:t> dialog opens.</a:t>
            </a:r>
          </a:p>
          <a:p>
            <a:pPr marL="228600" lvl="1" indent="0">
              <a:buNone/>
            </a:pPr>
            <a:r>
              <a:rPr lang="en-US" sz="1000" kern="1200" dirty="0" smtClean="0">
                <a:solidFill>
                  <a:schemeClr val="tx1"/>
                </a:solidFill>
                <a:effectLst/>
                <a:latin typeface="+mn-lt"/>
                <a:ea typeface="+mn-ea"/>
                <a:cs typeface="+mn-cs"/>
              </a:rPr>
              <a:t>3. </a:t>
            </a:r>
            <a:r>
              <a:rPr lang="en-US" dirty="0" smtClean="0">
                <a:effectLst/>
              </a:rPr>
              <a:t>Enter the name, IP address, and port for the </a:t>
            </a:r>
            <a:r>
              <a:rPr lang="en-US" sz="1000" b="0" i="0" u="none" strike="noStrike" kern="1200" dirty="0" smtClean="0">
                <a:solidFill>
                  <a:schemeClr val="tx1"/>
                </a:solidFill>
                <a:effectLst/>
                <a:latin typeface="+mn-lt"/>
                <a:ea typeface="+mn-ea"/>
                <a:cs typeface="+mn-cs"/>
              </a:rPr>
              <a:t>iSCSI</a:t>
            </a:r>
            <a:r>
              <a:rPr lang="en-US" dirty="0" smtClean="0">
                <a:effectLst/>
              </a:rPr>
              <a:t> device and click </a:t>
            </a:r>
            <a:r>
              <a:rPr lang="en-US" i="1" dirty="0" smtClean="0">
                <a:effectLst/>
              </a:rPr>
              <a:t>OK</a:t>
            </a:r>
            <a:r>
              <a:rPr lang="en-US" dirty="0" smtClean="0">
                <a:effectLst/>
              </a:rPr>
              <a:t>. If the connection is successful, the device and its </a:t>
            </a:r>
            <a:r>
              <a:rPr lang="en-US" sz="1000" b="0" i="0" u="none" strike="noStrike" kern="1200" dirty="0" smtClean="0">
                <a:solidFill>
                  <a:schemeClr val="tx1"/>
                </a:solidFill>
                <a:effectLst/>
                <a:latin typeface="+mn-lt"/>
                <a:ea typeface="+mn-ea"/>
                <a:cs typeface="+mn-cs"/>
              </a:rPr>
              <a:t>IQNs</a:t>
            </a:r>
            <a:r>
              <a:rPr lang="en-US" dirty="0" smtClean="0">
                <a:effectLst/>
              </a:rPr>
              <a:t> will be added to the list.</a:t>
            </a:r>
          </a:p>
          <a:p>
            <a:pPr marL="228600" lvl="1" indent="0">
              <a:buNone/>
            </a:pPr>
            <a:r>
              <a:rPr lang="en-US" sz="1000" kern="1200" dirty="0" smtClean="0">
                <a:solidFill>
                  <a:schemeClr val="tx1"/>
                </a:solidFill>
                <a:effectLst/>
                <a:latin typeface="+mn-lt"/>
                <a:ea typeface="+mn-ea"/>
                <a:cs typeface="+mn-cs"/>
              </a:rPr>
              <a:t>4. </a:t>
            </a:r>
            <a:r>
              <a:rPr lang="en-US" dirty="0" smtClean="0">
                <a:effectLst/>
              </a:rPr>
              <a:t>Format each IQN prior to using it as ELM storage.</a:t>
            </a:r>
          </a:p>
          <a:p>
            <a:pPr marL="228600" lvl="1" indent="0">
              <a:buNone/>
            </a:pPr>
            <a:endParaRPr lang="en-US" dirty="0" smtClean="0">
              <a:effectLst/>
            </a:endParaRPr>
          </a:p>
          <a:p>
            <a:pPr marL="0" indent="0">
              <a:buFontTx/>
              <a:buNone/>
            </a:pPr>
            <a:r>
              <a:rPr lang="en-US" dirty="0" smtClean="0"/>
              <a:t>Once you have set up the connection, this device will appear on the </a:t>
            </a:r>
            <a:r>
              <a:rPr lang="en-US" i="1" dirty="0" smtClean="0"/>
              <a:t>Device Type</a:t>
            </a:r>
            <a:r>
              <a:rPr lang="en-US" dirty="0" smtClean="0"/>
              <a:t> list when you are adding an ELM storage device, allowing you to select it as a storage device for ELM logs. </a:t>
            </a:r>
          </a:p>
          <a:p>
            <a:pPr marL="0" indent="0">
              <a:buFontTx/>
              <a:buNone/>
            </a:pPr>
            <a:endParaRPr lang="en-US" dirty="0" smtClean="0"/>
          </a:p>
          <a:p>
            <a:pPr marL="0" indent="0">
              <a:buFontTx/>
              <a:buNone/>
            </a:pPr>
            <a:r>
              <a:rPr lang="en-US" dirty="0" smtClean="0"/>
              <a:t>If the iSCSI is set up on an all-in-one ESM/Receiver/ELM, it will also appear on the </a:t>
            </a:r>
            <a:r>
              <a:rPr lang="en-US" i="1" dirty="0" smtClean="0"/>
              <a:t>Type</a:t>
            </a:r>
            <a:r>
              <a:rPr lang="en-US" dirty="0" smtClean="0"/>
              <a:t> list when you are configuring a storage location for ESM archival. </a:t>
            </a:r>
          </a:p>
          <a:p>
            <a:pPr marL="0" indent="0">
              <a:buFontTx/>
              <a:buNone/>
            </a:pPr>
            <a:endParaRPr lang="en-US" dirty="0" smtClean="0"/>
          </a:p>
          <a:p>
            <a:pPr marL="0" indent="0">
              <a:buFontTx/>
              <a:buNone/>
            </a:pPr>
            <a:r>
              <a:rPr lang="en-US" dirty="0" smtClean="0"/>
              <a:t>Once an IQN has begun storing ELM logs, the iSCSI target cannot be deleted. Due to this limitation, make sure to set up your iSCSI target with sufficient space for ELM storage.</a:t>
            </a:r>
          </a:p>
          <a:p>
            <a:pPr marL="228600" lvl="1" indent="0">
              <a:buNone/>
            </a:pP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95902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Important Terms:</a:t>
            </a:r>
          </a:p>
          <a:p>
            <a:r>
              <a:rPr lang="en-US" b="1" dirty="0" smtClean="0">
                <a:effectLst/>
              </a:rPr>
              <a:t>Storage Device </a:t>
            </a:r>
            <a:r>
              <a:rPr lang="en-US" dirty="0" smtClean="0">
                <a:effectLst/>
              </a:rPr>
              <a:t>– A data storage device accessible to an </a:t>
            </a:r>
            <a:r>
              <a:rPr lang="en-US" sz="1000" b="0" i="0" u="none" strike="noStrike" kern="1200" dirty="0" smtClean="0">
                <a:solidFill>
                  <a:schemeClr val="tx1"/>
                </a:solidFill>
                <a:effectLst/>
                <a:latin typeface="+mn-lt"/>
                <a:ea typeface="+mn-ea"/>
                <a:cs typeface="+mn-cs"/>
              </a:rPr>
              <a:t>ELM</a:t>
            </a:r>
            <a:r>
              <a:rPr lang="en-US" dirty="0" smtClean="0">
                <a:effectLst/>
              </a:rPr>
              <a:t>. Some </a:t>
            </a:r>
            <a:r>
              <a:rPr lang="en-US" sz="1000" b="0" i="0" u="none" strike="noStrike" kern="1200" dirty="0" smtClean="0">
                <a:solidFill>
                  <a:schemeClr val="tx1"/>
                </a:solidFill>
                <a:effectLst/>
                <a:latin typeface="+mn-lt"/>
                <a:ea typeface="+mn-ea"/>
                <a:cs typeface="+mn-cs"/>
              </a:rPr>
              <a:t>ELM</a:t>
            </a:r>
            <a:r>
              <a:rPr lang="en-US" dirty="0" smtClean="0">
                <a:effectLst/>
              </a:rPr>
              <a:t> models offer an on-board storage device, some a </a:t>
            </a:r>
            <a:r>
              <a:rPr lang="en-US" sz="1000" b="0" i="0" u="none" strike="noStrike" kern="1200" dirty="0" smtClean="0">
                <a:solidFill>
                  <a:schemeClr val="tx1"/>
                </a:solidFill>
                <a:effectLst/>
                <a:latin typeface="+mn-lt"/>
                <a:ea typeface="+mn-ea"/>
                <a:cs typeface="+mn-cs"/>
              </a:rPr>
              <a:t>SAN</a:t>
            </a:r>
            <a:r>
              <a:rPr lang="en-US" dirty="0" smtClean="0">
                <a:effectLst/>
              </a:rPr>
              <a:t> connection capability, and some both. All </a:t>
            </a:r>
            <a:r>
              <a:rPr lang="en-US" sz="1000" b="0" i="0" u="none" strike="noStrike" kern="1200" dirty="0" smtClean="0">
                <a:solidFill>
                  <a:schemeClr val="tx1"/>
                </a:solidFill>
                <a:effectLst/>
                <a:latin typeface="+mn-lt"/>
                <a:ea typeface="+mn-ea"/>
                <a:cs typeface="+mn-cs"/>
              </a:rPr>
              <a:t>ELM</a:t>
            </a:r>
            <a:r>
              <a:rPr lang="en-US" dirty="0" smtClean="0">
                <a:effectLst/>
              </a:rPr>
              <a:t> models offer a </a:t>
            </a:r>
            <a:r>
              <a:rPr lang="en-US" sz="1000" b="0" i="0" u="none" strike="noStrike" kern="1200" dirty="0" smtClean="0">
                <a:solidFill>
                  <a:schemeClr val="tx1"/>
                </a:solidFill>
                <a:effectLst/>
                <a:latin typeface="+mn-lt"/>
                <a:ea typeface="+mn-ea"/>
                <a:cs typeface="+mn-cs"/>
              </a:rPr>
              <a:t>NAS</a:t>
            </a:r>
            <a:r>
              <a:rPr lang="en-US" dirty="0" smtClean="0">
                <a:effectLst/>
              </a:rPr>
              <a:t> connection capability.</a:t>
            </a:r>
            <a:r>
              <a:rPr lang="en-US" b="0" dirty="0" smtClean="0">
                <a:effectLst/>
              </a:rPr>
              <a:t> </a:t>
            </a:r>
            <a:endParaRPr lang="en-US" dirty="0" smtClean="0">
              <a:effectLst/>
            </a:endParaRPr>
          </a:p>
          <a:p>
            <a:r>
              <a:rPr lang="en-US" b="1" dirty="0" smtClean="0">
                <a:effectLst/>
              </a:rPr>
              <a:t>Storage Allocation </a:t>
            </a:r>
            <a:r>
              <a:rPr lang="en-US" dirty="0" smtClean="0">
                <a:effectLst/>
              </a:rPr>
              <a:t>– A specific amount of data storage on a specific storage device (e.g., 1</a:t>
            </a:r>
            <a:r>
              <a:rPr lang="en-US" sz="1000" b="0" i="0" u="none" strike="noStrike" kern="1200" dirty="0" smtClean="0">
                <a:solidFill>
                  <a:schemeClr val="tx1"/>
                </a:solidFill>
                <a:effectLst/>
                <a:latin typeface="+mn-lt"/>
                <a:ea typeface="+mn-ea"/>
                <a:cs typeface="+mn-cs"/>
              </a:rPr>
              <a:t>TB</a:t>
            </a:r>
            <a:r>
              <a:rPr lang="en-US" dirty="0" smtClean="0">
                <a:effectLst/>
              </a:rPr>
              <a:t> on a </a:t>
            </a:r>
            <a:r>
              <a:rPr lang="en-US" sz="1000" b="0" i="0" u="none" strike="noStrike" kern="1200" dirty="0" smtClean="0">
                <a:solidFill>
                  <a:schemeClr val="tx1"/>
                </a:solidFill>
                <a:effectLst/>
                <a:latin typeface="+mn-lt"/>
                <a:ea typeface="+mn-ea"/>
                <a:cs typeface="+mn-cs"/>
              </a:rPr>
              <a:t>NAS</a:t>
            </a:r>
            <a:r>
              <a:rPr lang="en-US" dirty="0" smtClean="0">
                <a:effectLst/>
              </a:rPr>
              <a:t> storage device).</a:t>
            </a:r>
          </a:p>
          <a:p>
            <a:r>
              <a:rPr lang="en-US" b="1" dirty="0" smtClean="0">
                <a:effectLst/>
              </a:rPr>
              <a:t>Data Retention Time</a:t>
            </a:r>
            <a:r>
              <a:rPr lang="en-US" dirty="0" smtClean="0">
                <a:effectLst/>
              </a:rPr>
              <a:t> – The amount of time a log is stored.</a:t>
            </a:r>
          </a:p>
          <a:p>
            <a:r>
              <a:rPr lang="en-US" b="1" dirty="0" smtClean="0">
                <a:effectLst/>
              </a:rPr>
              <a:t>Storage Pool </a:t>
            </a:r>
            <a:r>
              <a:rPr lang="en-US" dirty="0" smtClean="0">
                <a:effectLst/>
              </a:rPr>
              <a:t>– One or more storage allocations, which together specify a total amount of storage, coupled with a data retention time that specifies the maximum number of days a log is to be stored.</a:t>
            </a:r>
          </a:p>
          <a:p>
            <a:r>
              <a:rPr lang="en-US" b="1" dirty="0" smtClean="0">
                <a:effectLst/>
              </a:rPr>
              <a:t>Log Source </a:t>
            </a:r>
            <a:r>
              <a:rPr lang="en-US" dirty="0" smtClean="0">
                <a:effectLst/>
              </a:rPr>
              <a:t>– Any source of logs that an </a:t>
            </a:r>
            <a:r>
              <a:rPr lang="en-US" sz="1000" b="0" i="0" u="none" strike="noStrike" kern="1200" dirty="0" smtClean="0">
                <a:solidFill>
                  <a:schemeClr val="tx1"/>
                </a:solidFill>
                <a:effectLst/>
                <a:latin typeface="+mn-lt"/>
                <a:ea typeface="+mn-ea"/>
                <a:cs typeface="+mn-cs"/>
              </a:rPr>
              <a:t>ELM</a:t>
            </a:r>
            <a:r>
              <a:rPr lang="en-US" dirty="0" smtClean="0">
                <a:effectLst/>
              </a:rPr>
              <a:t> stores.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50956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add a storage device that will be assigned to a storage pool, you need to define the parameters needed to communicate with this device.</a:t>
            </a:r>
          </a:p>
          <a:p>
            <a:pPr marL="228600" lvl="1" indent="0">
              <a:buNone/>
            </a:pPr>
            <a:r>
              <a:rPr lang="en-US" sz="1000" kern="1200" dirty="0" smtClean="0">
                <a:solidFill>
                  <a:schemeClr val="tx1"/>
                </a:solidFill>
                <a:effectLst/>
                <a:latin typeface="+mn-lt"/>
                <a:ea typeface="+mn-ea"/>
                <a:cs typeface="+mn-cs"/>
              </a:rPr>
              <a:t>1. </a:t>
            </a:r>
            <a:r>
              <a:rPr lang="en-US" dirty="0" smtClean="0">
                <a:effectLst/>
              </a:rPr>
              <a:t>Access the </a:t>
            </a:r>
            <a:r>
              <a:rPr lang="en-US" i="1" dirty="0" smtClean="0">
                <a:effectLst/>
              </a:rPr>
              <a:t>Storage Pool</a:t>
            </a:r>
            <a:r>
              <a:rPr lang="en-US" dirty="0" smtClean="0">
                <a:effectLst/>
              </a:rPr>
              <a:t> screen (</a:t>
            </a:r>
            <a:r>
              <a:rPr lang="en-US" sz="1000" b="0" i="1" u="none" strike="noStrike" kern="1200" dirty="0" smtClean="0">
                <a:solidFill>
                  <a:schemeClr val="tx1"/>
                </a:solidFill>
                <a:effectLst/>
                <a:latin typeface="+mn-lt"/>
                <a:ea typeface="+mn-ea"/>
                <a:cs typeface="+mn-cs"/>
              </a:rPr>
              <a:t>ELM</a:t>
            </a:r>
            <a:r>
              <a:rPr lang="en-US" i="1" dirty="0" smtClean="0">
                <a:effectLst/>
              </a:rPr>
              <a:t> Properties &gt; Storage Pool</a:t>
            </a:r>
            <a:r>
              <a:rPr lang="en-US" dirty="0" smtClean="0">
                <a:effectLst/>
              </a:rPr>
              <a:t>), which lists the existing storage devices and storage pools.</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on the </a:t>
            </a:r>
            <a:r>
              <a:rPr lang="en-US" i="1" dirty="0" smtClean="0">
                <a:effectLst/>
              </a:rPr>
              <a:t>Add</a:t>
            </a:r>
            <a:r>
              <a:rPr lang="en-US" dirty="0" smtClean="0">
                <a:effectLst/>
              </a:rPr>
              <a:t> button to the right of the list of storage devices. The </a:t>
            </a:r>
            <a:r>
              <a:rPr lang="en-US" i="1" dirty="0" smtClean="0">
                <a:effectLst/>
              </a:rPr>
              <a:t>Add Storage Device</a:t>
            </a:r>
            <a:r>
              <a:rPr lang="en-US" dirty="0" smtClean="0">
                <a:effectLst/>
              </a:rPr>
              <a:t> dialog opens.</a:t>
            </a:r>
          </a:p>
          <a:p>
            <a:pPr marL="228600" lvl="1" indent="0">
              <a:buNone/>
            </a:pPr>
            <a:r>
              <a:rPr lang="en-US" sz="1000" kern="1200" dirty="0" smtClean="0">
                <a:solidFill>
                  <a:schemeClr val="tx1"/>
                </a:solidFill>
                <a:effectLst/>
                <a:latin typeface="+mn-lt"/>
                <a:ea typeface="+mn-ea"/>
                <a:cs typeface="+mn-cs"/>
              </a:rPr>
              <a:t>3. </a:t>
            </a:r>
            <a:r>
              <a:rPr lang="en-US" dirty="0" smtClean="0">
                <a:effectLst/>
              </a:rPr>
              <a:t>Select the type of storage device this is in the </a:t>
            </a:r>
            <a:r>
              <a:rPr lang="en-US" i="1" dirty="0" smtClean="0">
                <a:effectLst/>
              </a:rPr>
              <a:t>Device Type</a:t>
            </a:r>
            <a:r>
              <a:rPr lang="en-US" dirty="0" smtClean="0">
                <a:effectLst/>
              </a:rPr>
              <a:t> field. The options are </a:t>
            </a:r>
            <a:r>
              <a:rPr lang="en-US" sz="1000" b="0" i="0" u="none" strike="noStrike" kern="1200" dirty="0" smtClean="0">
                <a:solidFill>
                  <a:schemeClr val="tx1"/>
                </a:solidFill>
                <a:effectLst/>
                <a:latin typeface="+mn-lt"/>
                <a:ea typeface="+mn-ea"/>
                <a:cs typeface="+mn-cs"/>
              </a:rPr>
              <a:t>CIFS</a:t>
            </a:r>
            <a:r>
              <a:rPr lang="en-US" dirty="0" smtClean="0">
                <a:effectLst/>
              </a:rPr>
              <a:t>, </a:t>
            </a:r>
            <a:r>
              <a:rPr lang="en-US" sz="1000" b="0" i="0" u="none" strike="noStrike" kern="1200" dirty="0" smtClean="0">
                <a:solidFill>
                  <a:schemeClr val="tx1"/>
                </a:solidFill>
                <a:effectLst/>
                <a:latin typeface="+mn-lt"/>
                <a:ea typeface="+mn-ea"/>
                <a:cs typeface="+mn-cs"/>
              </a:rPr>
              <a:t>NFS</a:t>
            </a:r>
            <a:r>
              <a:rPr lang="en-US" dirty="0" smtClean="0">
                <a:effectLst/>
              </a:rPr>
              <a:t>, and iSCSI.</a:t>
            </a:r>
          </a:p>
          <a:p>
            <a:pPr marL="228600" lvl="1" indent="0">
              <a:buNone/>
            </a:pPr>
            <a:r>
              <a:rPr lang="en-US" dirty="0" smtClean="0">
                <a:effectLst/>
              </a:rPr>
              <a:t>4.  Type in a name for this device in the </a:t>
            </a:r>
            <a:r>
              <a:rPr lang="en-US" i="1" dirty="0" smtClean="0">
                <a:effectLst/>
              </a:rPr>
              <a:t>Name</a:t>
            </a:r>
            <a:r>
              <a:rPr lang="en-US" dirty="0" smtClean="0">
                <a:effectLst/>
              </a:rPr>
              <a:t> field.</a:t>
            </a:r>
          </a:p>
          <a:p>
            <a:pPr marL="228600" lvl="1" indent="0">
              <a:buNone/>
            </a:pPr>
            <a:r>
              <a:rPr lang="en-US" sz="1000" kern="1200" dirty="0" smtClean="0">
                <a:solidFill>
                  <a:schemeClr val="tx1"/>
                </a:solidFill>
                <a:effectLst/>
                <a:latin typeface="+mn-lt"/>
                <a:ea typeface="+mn-ea"/>
                <a:cs typeface="+mn-cs"/>
              </a:rPr>
              <a:t>5. </a:t>
            </a:r>
            <a:r>
              <a:rPr lang="en-US" dirty="0" smtClean="0">
                <a:effectLst/>
              </a:rPr>
              <a:t>Select the maximum amount of data that you want to store on this device in the </a:t>
            </a:r>
            <a:r>
              <a:rPr lang="en-US" i="1" dirty="0" smtClean="0">
                <a:effectLst/>
              </a:rPr>
              <a:t>Max size</a:t>
            </a:r>
            <a:r>
              <a:rPr lang="en-US" dirty="0" smtClean="0">
                <a:effectLst/>
              </a:rPr>
              <a:t> field.</a:t>
            </a:r>
          </a:p>
          <a:p>
            <a:pPr marL="228600" lvl="1" indent="0">
              <a:buNone/>
            </a:pPr>
            <a:r>
              <a:rPr lang="en-US" sz="1000" kern="1200" dirty="0" smtClean="0">
                <a:solidFill>
                  <a:schemeClr val="tx1"/>
                </a:solidFill>
                <a:effectLst/>
                <a:latin typeface="+mn-lt"/>
                <a:ea typeface="+mn-ea"/>
                <a:cs typeface="+mn-cs"/>
              </a:rPr>
              <a:t>6. </a:t>
            </a:r>
            <a:r>
              <a:rPr lang="en-US" dirty="0" smtClean="0">
                <a:effectLst/>
              </a:rPr>
              <a:t>Fill in the remaining fields, which will vary based on the device type selected. </a:t>
            </a:r>
          </a:p>
          <a:p>
            <a:pPr marL="457200" lvl="3" indent="0">
              <a:buNone/>
            </a:pPr>
            <a:r>
              <a:rPr lang="en-US" sz="1000" kern="1200" dirty="0" smtClean="0">
                <a:solidFill>
                  <a:schemeClr val="tx1"/>
                </a:solidFill>
                <a:effectLst/>
                <a:latin typeface="+mn-lt"/>
                <a:ea typeface="+mn-ea"/>
                <a:cs typeface="+mn-cs"/>
              </a:rPr>
              <a:t>• </a:t>
            </a:r>
            <a:r>
              <a:rPr lang="en-US" dirty="0" smtClean="0">
                <a:effectLst/>
              </a:rPr>
              <a:t>If the device type is CIFS, ensure that you do not use commas in the password field.</a:t>
            </a:r>
          </a:p>
          <a:p>
            <a:pPr marL="457200" lvl="3" indent="0">
              <a:buNone/>
            </a:pPr>
            <a:r>
              <a:rPr lang="en-US" sz="1000" kern="1200" dirty="0" smtClean="0">
                <a:solidFill>
                  <a:schemeClr val="tx1"/>
                </a:solidFill>
                <a:effectLst/>
                <a:latin typeface="+mn-lt"/>
                <a:ea typeface="+mn-ea"/>
                <a:cs typeface="+mn-cs"/>
              </a:rPr>
              <a:t>• </a:t>
            </a:r>
            <a:r>
              <a:rPr lang="en-US" dirty="0" smtClean="0">
                <a:effectLst/>
              </a:rPr>
              <a:t>If the device type is iSCSI, you will need to select the IQN in the iSCSI IQN field. Keep in mind that each IQN can only be associated with one device.</a:t>
            </a:r>
          </a:p>
          <a:p>
            <a:pPr marL="342900" lvl="1" indent="-114300">
              <a:buNone/>
            </a:pPr>
            <a:r>
              <a:rPr lang="en-US" dirty="0" smtClean="0">
                <a:effectLst/>
              </a:rPr>
              <a:t>7.</a:t>
            </a:r>
            <a:r>
              <a:rPr lang="en-US" baseline="0" dirty="0" smtClean="0">
                <a:effectLst/>
              </a:rPr>
              <a:t> </a:t>
            </a:r>
            <a:r>
              <a:rPr lang="en-US" dirty="0" smtClean="0"/>
              <a:t>Click </a:t>
            </a:r>
            <a:r>
              <a:rPr lang="en-US" i="1" dirty="0" smtClean="0">
                <a:effectLst/>
              </a:rPr>
              <a:t>OK </a:t>
            </a:r>
            <a:r>
              <a:rPr lang="en-US" dirty="0" smtClean="0"/>
              <a:t>to save the settings. The device information will be added to the device table.</a:t>
            </a:r>
          </a:p>
          <a:p>
            <a:pPr marL="342900" lvl="1" indent="-114300">
              <a:buNone/>
            </a:pPr>
            <a:endParaRPr lang="en-US" dirty="0" smtClean="0">
              <a:effectLst/>
            </a:endParaRPr>
          </a:p>
          <a:p>
            <a:pPr marL="0" lvl="0" indent="-114300">
              <a:buNone/>
            </a:pPr>
            <a:r>
              <a:rPr lang="en-US" dirty="0" smtClean="0">
                <a:effectLst/>
              </a:rPr>
              <a:t>If you need to edit the parameters after they have been saved, highlight the device on the device table, click the Edit button, and make the desired changes. If you need to change the remote mount point of the storage device containing the ELM Management Database, first use the Migrate DB option to migrate the database to a different storage device (refer to the Migrate DB section). You can then safely change the remote mount point field and migrate the database to the updated storage device.</a:t>
            </a:r>
          </a:p>
          <a:p>
            <a:pPr marL="342900" lvl="1" indent="-114300">
              <a:buNone/>
            </a:pPr>
            <a:endParaRPr lang="en-US" dirty="0" smtClean="0">
              <a:effectLst/>
            </a:endParaRPr>
          </a:p>
          <a:p>
            <a:pPr marL="0" marR="0" lvl="0" indent="-114300" algn="l" defTabSz="914400" rtl="0" eaLnBrk="1" fontAlgn="auto" latinLnBrk="0" hangingPunct="1">
              <a:lnSpc>
                <a:spcPct val="100000"/>
              </a:lnSpc>
              <a:spcBef>
                <a:spcPts val="0"/>
              </a:spcBef>
              <a:spcAft>
                <a:spcPts val="0"/>
              </a:spcAft>
              <a:buClrTx/>
              <a:buSzTx/>
              <a:buFontTx/>
              <a:buNone/>
              <a:tabLst/>
              <a:defRPr/>
            </a:pPr>
            <a:r>
              <a:rPr lang="en-US" dirty="0" smtClean="0">
                <a:effectLst/>
              </a:rPr>
              <a:t>You can delete a storage device as long as it is not storing any data. To do so, select the device on the storage device table. If it is not storing data, the Delete button will become active; if it is storing data, the button will be inactive. Click on the Delete button and select Yes on the confirmation dialog that opens. There device will be deleted from the system.</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22470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add a storage pool to which you can assign storage devices, do the following:</a:t>
            </a:r>
          </a:p>
          <a:p>
            <a:pPr marL="228600" lvl="1" indent="0">
              <a:buNone/>
            </a:pPr>
            <a:r>
              <a:rPr lang="en-US" dirty="0" smtClean="0"/>
              <a:t>1.Access the Storage Pool screen (ELM Properties &gt; Storage Pool), which lists the existing storage devices and storage pools.</a:t>
            </a:r>
          </a:p>
          <a:p>
            <a:pPr marL="228600" lvl="1" indent="0">
              <a:buNone/>
            </a:pPr>
            <a:r>
              <a:rPr lang="en-US" dirty="0" smtClean="0"/>
              <a:t>2.Click on the Add button to the right of the list of storage pools. The Add Storage Pool dialog opens.</a:t>
            </a:r>
          </a:p>
          <a:p>
            <a:pPr marL="228600" lvl="1" indent="0">
              <a:buNone/>
            </a:pPr>
            <a:r>
              <a:rPr lang="en-US" dirty="0" smtClean="0"/>
              <a:t>3.Enter a name for this pool in the Storage Pool Name field.</a:t>
            </a:r>
          </a:p>
          <a:p>
            <a:pPr marL="228600" lvl="1" indent="0">
              <a:buNone/>
            </a:pPr>
            <a:r>
              <a:rPr lang="en-US" dirty="0" smtClean="0"/>
              <a:t>4.Select the amount of time that you want this data to be retained in the Data Retention Time field.</a:t>
            </a:r>
          </a:p>
          <a:p>
            <a:pPr marL="228600" lvl="1" indent="0">
              <a:buNone/>
            </a:pPr>
            <a:r>
              <a:rPr lang="en-US" dirty="0" smtClean="0"/>
              <a:t>5.Add the storage device(s) that will be part of this storage pool. </a:t>
            </a:r>
          </a:p>
          <a:p>
            <a:pPr marL="571500" lvl="4" indent="0">
              <a:buNone/>
            </a:pPr>
            <a:r>
              <a:rPr lang="en-US" dirty="0" smtClean="0"/>
              <a:t>a. Click on the Add button to the right of the list of devices linked to this pool. The Choose a Storage Device dialog will open.</a:t>
            </a:r>
          </a:p>
          <a:p>
            <a:pPr marL="571500" lvl="4" indent="0">
              <a:buNone/>
            </a:pPr>
            <a:r>
              <a:rPr lang="en-US" dirty="0" smtClean="0"/>
              <a:t>b. Click on the Data Storage Devices drop-down list and select the device to add. A device can be assigned to more than one pool at a time.</a:t>
            </a:r>
          </a:p>
          <a:p>
            <a:pPr marL="571500" lvl="4" indent="0">
              <a:buNone/>
            </a:pPr>
            <a:r>
              <a:rPr lang="en-US" dirty="0" smtClean="0"/>
              <a:t>c. Select the maximum amount of storage space on this device to be used to store data. Keep in mind that 10% of the storage space will be used for overhead. In other words, if you select 4 GB in the storage space field, 3.6 GB of the 4 will actually be available to store data.</a:t>
            </a:r>
          </a:p>
          <a:p>
            <a:pPr marL="571500" lvl="4" indent="0">
              <a:buNone/>
            </a:pPr>
            <a:r>
              <a:rPr lang="en-US" dirty="0" smtClean="0"/>
              <a:t>d. If you want the data on this storage device to be mirrored on a second storage device, select the second storage device in the Mirrored Data Storage Device drop-down list. For details regarding this feature, refer to the ELM Mirrored Data Storage section.</a:t>
            </a:r>
          </a:p>
          <a:p>
            <a:pPr marL="571500" lvl="4" indent="0">
              <a:buNone/>
            </a:pPr>
            <a:r>
              <a:rPr lang="en-US" dirty="0" smtClean="0"/>
              <a:t>e. Click OK. The device information will be added to the table on the Add Storage Pool dialog.</a:t>
            </a:r>
          </a:p>
          <a:p>
            <a:pPr marL="228600" lvl="1" indent="0">
              <a:buNone/>
            </a:pPr>
            <a:r>
              <a:rPr lang="en-US" sz="1000" kern="1200" dirty="0" smtClean="0">
                <a:solidFill>
                  <a:schemeClr val="tx1"/>
                </a:solidFill>
                <a:effectLst/>
                <a:latin typeface="+mn-lt"/>
                <a:ea typeface="+mn-ea"/>
                <a:cs typeface="+mn-cs"/>
              </a:rPr>
              <a:t>7.</a:t>
            </a:r>
            <a:r>
              <a:rPr lang="en-US" dirty="0" smtClean="0">
                <a:effectLst/>
              </a:rPr>
              <a:t>In the </a:t>
            </a:r>
            <a:r>
              <a:rPr lang="en-US" i="1" dirty="0" smtClean="0">
                <a:effectLst/>
              </a:rPr>
              <a:t>Enabled</a:t>
            </a:r>
            <a:r>
              <a:rPr lang="en-US" dirty="0" smtClean="0">
                <a:effectLst/>
              </a:rPr>
              <a:t> column of the </a:t>
            </a:r>
            <a:r>
              <a:rPr lang="en-US" i="1" dirty="0" smtClean="0">
                <a:effectLst/>
              </a:rPr>
              <a:t>Data Storage Devices</a:t>
            </a:r>
            <a:r>
              <a:rPr lang="en-US" dirty="0" smtClean="0">
                <a:effectLst/>
              </a:rPr>
              <a:t> table, click on the checkbox(es) of the device(s) that you want to enable to store data.</a:t>
            </a:r>
          </a:p>
          <a:p>
            <a:pPr marL="228600" lvl="1" indent="0">
              <a:buNone/>
            </a:pPr>
            <a:r>
              <a:rPr lang="en-US" sz="1000" kern="1200" dirty="0" smtClean="0">
                <a:solidFill>
                  <a:schemeClr val="tx1"/>
                </a:solidFill>
                <a:effectLst/>
                <a:latin typeface="+mn-lt"/>
                <a:ea typeface="+mn-ea"/>
                <a:cs typeface="+mn-cs"/>
              </a:rPr>
              <a:t>8.</a:t>
            </a:r>
            <a:r>
              <a:rPr lang="en-US" dirty="0" smtClean="0">
                <a:effectLst/>
              </a:rPr>
              <a:t>Click </a:t>
            </a:r>
            <a:r>
              <a:rPr lang="en-US" i="1" dirty="0" smtClean="0">
                <a:effectLst/>
              </a:rPr>
              <a:t>OK</a:t>
            </a:r>
            <a:r>
              <a:rPr lang="en-US" dirty="0" smtClean="0">
                <a:effectLst/>
              </a:rPr>
              <a:t>. The pool's information will be added to the storage pool table.</a:t>
            </a:r>
          </a:p>
          <a:p>
            <a:endParaRPr lang="en-US" dirty="0" smtClean="0"/>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14452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r>
              <a:rPr lang="en-US" dirty="0"/>
              <a:t>You can delete a storage pool as long as it, or the devices allocated to it, is not storing any data. To do so, select the pool on the storage pool table. If it or its devices are not storing data, the </a:t>
            </a:r>
            <a:r>
              <a:rPr lang="en-US" i="1" dirty="0"/>
              <a:t>Delete</a:t>
            </a:r>
            <a:r>
              <a:rPr lang="en-US" dirty="0"/>
              <a:t> button will become active; if it or its devices are storing data, the button will be inactive. Click on the </a:t>
            </a:r>
            <a:r>
              <a:rPr lang="en-US" i="1" dirty="0"/>
              <a:t>Delete</a:t>
            </a:r>
            <a:r>
              <a:rPr lang="en-US" dirty="0"/>
              <a:t> button and select </a:t>
            </a:r>
            <a:r>
              <a:rPr lang="en-US" i="1" dirty="0"/>
              <a:t>Yes</a:t>
            </a:r>
            <a:r>
              <a:rPr lang="en-US" dirty="0"/>
              <a:t> on the confirmation dialog that opens. The pool will be deleted from the system.</a:t>
            </a:r>
          </a:p>
          <a:p>
            <a:endParaRPr lang="en-US" dirty="0"/>
          </a:p>
          <a:p>
            <a:r>
              <a:rPr lang="en-US" dirty="0"/>
              <a:t>You can also delete a device so that it is no longer allocated to that pool, as long as it is not storing data for that pool. To do so, highlight the device. If it is not storing data, the </a:t>
            </a:r>
            <a:r>
              <a:rPr lang="en-US" i="1" dirty="0"/>
              <a:t>Delete</a:t>
            </a:r>
            <a:r>
              <a:rPr lang="en-US" dirty="0"/>
              <a:t> button will become active. Click on the </a:t>
            </a:r>
            <a:r>
              <a:rPr lang="en-US" i="1" dirty="0"/>
              <a:t>Delete</a:t>
            </a:r>
            <a:r>
              <a:rPr lang="en-US" dirty="0"/>
              <a:t> button and select </a:t>
            </a:r>
            <a:r>
              <a:rPr lang="en-US" i="1" dirty="0"/>
              <a:t>Yes</a:t>
            </a:r>
            <a:r>
              <a:rPr lang="en-US" dirty="0"/>
              <a:t> on the confirmation dialog. The device will no longer be allocated to that pool, but it will still be listed on the storage device table.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619050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17459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Setting Up ELM Mirrored Data Storage</a:t>
            </a:r>
          </a:p>
          <a:p>
            <a:r>
              <a:rPr lang="en-US" dirty="0" smtClean="0"/>
              <a:t>Prior to designating a device to hold ELM data, you need to add it to the list of devices available for storage. To do so, refer to the Add, Edit, or Delete a Storage Device section. </a:t>
            </a:r>
          </a:p>
          <a:p>
            <a:r>
              <a:rPr lang="en-US" dirty="0" smtClean="0"/>
              <a:t>Since you are going to have two devices mirroring each other, make sure to add both devices. Once you have done so, proceed as follows:</a:t>
            </a:r>
          </a:p>
          <a:p>
            <a:pPr marL="228600" lvl="1" indent="0">
              <a:buNone/>
            </a:pPr>
            <a:r>
              <a:rPr lang="en-US" dirty="0" smtClean="0"/>
              <a:t>1. Access the Storage Pools dialog (ELM Properties &gt; Storage Pools) for the ELM device to which you will be adding this feature. The two devices you want to designate as the mirror storage devices should be listed in the Storage Device table in the top half of the dialog.</a:t>
            </a:r>
          </a:p>
          <a:p>
            <a:pPr marL="228600" lvl="1" indent="0">
              <a:buNone/>
            </a:pPr>
            <a:r>
              <a:rPr lang="en-US" dirty="0" smtClean="0"/>
              <a:t>2. Click on Add to the right of the Storage Pool table in the bottom half of the dialog. The Add Storage Pool dialog will open.</a:t>
            </a:r>
          </a:p>
          <a:p>
            <a:pPr marL="228600" lvl="1" indent="0">
              <a:buNone/>
            </a:pPr>
            <a:r>
              <a:rPr lang="en-US" dirty="0" smtClean="0"/>
              <a:t>3. Enter a name for this storage pool in the Storage Pool Name field.</a:t>
            </a:r>
          </a:p>
          <a:p>
            <a:pPr marL="228600" lvl="1" indent="0">
              <a:buNone/>
            </a:pPr>
            <a:r>
              <a:rPr lang="en-US" dirty="0" smtClean="0"/>
              <a:t>4. Select the amount of time that you want this data to be retained. This amount must be in even numbers.</a:t>
            </a:r>
          </a:p>
          <a:p>
            <a:pPr marL="228600" lvl="1" indent="0">
              <a:buNone/>
            </a:pPr>
            <a:r>
              <a:rPr lang="en-US" dirty="0" smtClean="0"/>
              <a:t>5. Click on Add to the right of the table. The Choose a Storage Device dialog will open.</a:t>
            </a:r>
          </a:p>
          <a:p>
            <a:pPr marL="228600" lvl="1" indent="0">
              <a:buNone/>
            </a:pPr>
            <a:r>
              <a:rPr lang="en-US" dirty="0" smtClean="0"/>
              <a:t>6. Click on the Data Storage Devices drop-down list and select the first device. A device can be assigned to more than one pool at a time.</a:t>
            </a:r>
          </a:p>
          <a:p>
            <a:pPr marL="228600" lvl="1" indent="0">
              <a:buNone/>
            </a:pPr>
            <a:r>
              <a:rPr lang="en-US" dirty="0" smtClean="0"/>
              <a:t>7. Select the maximum amount of storage space on this device to be used to store data. Keep in mind that 10% of the storage space will be used for mirroring overhead. In other words, if you select 4 GB in the storage space field, 3.6 GB of the 4 will actually be available to store data.</a:t>
            </a:r>
          </a:p>
          <a:p>
            <a:pPr marL="228600" lvl="1" indent="0">
              <a:buNone/>
            </a:pPr>
            <a:r>
              <a:rPr lang="en-US" dirty="0" smtClean="0"/>
              <a:t>8. Select the second storage device in the Mirrored Data Storage Device drop-down list. Ensure that this device has at least as much storage space available as the first device.</a:t>
            </a:r>
          </a:p>
          <a:p>
            <a:pPr marL="228600" lvl="1" indent="0">
              <a:buNone/>
            </a:pPr>
            <a:r>
              <a:rPr lang="en-US" dirty="0" smtClean="0"/>
              <a:t>9. Click OK. The device information will be added to the table on the Add Storage Pool dialog.</a:t>
            </a:r>
          </a:p>
          <a:p>
            <a:endParaRPr lang="en-US" dirty="0" smtClean="0"/>
          </a:p>
          <a:p>
            <a:endParaRPr lang="en-US" dirty="0"/>
          </a:p>
          <a:p>
            <a:r>
              <a:rPr lang="en-US" i="1" dirty="0" smtClean="0"/>
              <a:t>Continued on next page</a:t>
            </a:r>
            <a:endParaRPr lang="en-US" i="1"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603241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dirty="0"/>
              <a:t>Storage pool device allocations created in McAfee ESM version 9.0.0 and above will be limited to 1 terabyte per allocation. To create a pool with more than 1 terabyte, you need to add multiple 1 terabyte devices. To do so, follow Steps 5 through 9 to add the devices to the pool and enter 1000 GB in the maximum storage field (Step 7) of each of the devices. Once you have added all the storage devices needed, click on OK on the Choose a Storage Device dialog. The storage pool will be created with multiple 1 terabyte allocations totaling the required storage pool size.</a:t>
            </a:r>
          </a:p>
          <a:p>
            <a:endParaRPr lang="en-US" dirty="0"/>
          </a:p>
          <a:p>
            <a:r>
              <a:rPr lang="en-US" b="1" dirty="0"/>
              <a:t>Moving a Storage Pool</a:t>
            </a:r>
          </a:p>
          <a:p>
            <a:r>
              <a:rPr lang="en-US" dirty="0"/>
              <a:t>If you need to move a storage pool to a different device, you need to setup the device to which you want to move the pool as the mirror of the device currently holding the pool. If the storage pool to be moved is not currently mirrored, refer to the </a:t>
            </a:r>
            <a:r>
              <a:rPr lang="en-US" i="1" dirty="0"/>
              <a:t>Setting Up ELM Mirrored Data Storage</a:t>
            </a:r>
            <a:r>
              <a:rPr lang="en-US" dirty="0"/>
              <a:t> section to mirror the pool. </a:t>
            </a:r>
          </a:p>
          <a:p>
            <a:pPr marL="228600" lvl="1" indent="0">
              <a:buNone/>
            </a:pPr>
            <a:r>
              <a:rPr lang="en-US" dirty="0"/>
              <a:t>1.On the </a:t>
            </a:r>
            <a:r>
              <a:rPr lang="en-US" i="1" dirty="0"/>
              <a:t>System Navigation Tree</a:t>
            </a:r>
            <a:r>
              <a:rPr lang="en-US" dirty="0"/>
              <a:t>, click on the ELM device currently holding the storage pool.</a:t>
            </a:r>
          </a:p>
          <a:p>
            <a:pPr marL="228600" lvl="1" indent="0">
              <a:buNone/>
            </a:pPr>
            <a:r>
              <a:rPr lang="en-US" dirty="0"/>
              <a:t>2.Click on the </a:t>
            </a:r>
            <a:r>
              <a:rPr lang="en-US" i="1" dirty="0"/>
              <a:t>Properties</a:t>
            </a:r>
            <a:r>
              <a:rPr lang="en-US" dirty="0"/>
              <a:t> icon () on the </a:t>
            </a:r>
            <a:r>
              <a:rPr lang="en-US" i="1" dirty="0"/>
              <a:t>Actions</a:t>
            </a:r>
            <a:r>
              <a:rPr lang="en-US" dirty="0"/>
              <a:t> toolbar.</a:t>
            </a:r>
          </a:p>
          <a:p>
            <a:pPr marL="228600" lvl="1" indent="0">
              <a:buNone/>
            </a:pPr>
            <a:r>
              <a:rPr lang="en-US" dirty="0"/>
              <a:t>3.Click on the </a:t>
            </a:r>
            <a:r>
              <a:rPr lang="en-US" i="1" dirty="0"/>
              <a:t>Storage Pools</a:t>
            </a:r>
            <a:r>
              <a:rPr lang="en-US" dirty="0"/>
              <a:t> option. </a:t>
            </a:r>
          </a:p>
          <a:p>
            <a:pPr marL="228600" lvl="1" indent="0">
              <a:buNone/>
            </a:pPr>
            <a:r>
              <a:rPr lang="en-US" dirty="0"/>
              <a:t>4.Click on the mirrored devices, which will be listed under the pool to be moved, in the Storage Pool table.</a:t>
            </a:r>
          </a:p>
          <a:p>
            <a:pPr marL="228600" lvl="1" indent="0">
              <a:buNone/>
            </a:pPr>
            <a:r>
              <a:rPr lang="en-US" dirty="0"/>
              <a:t>5.Click on </a:t>
            </a:r>
            <a:r>
              <a:rPr lang="en-US" i="1" dirty="0"/>
              <a:t>Edit</a:t>
            </a:r>
            <a:r>
              <a:rPr lang="en-US" dirty="0"/>
              <a:t> to the right of the </a:t>
            </a:r>
            <a:r>
              <a:rPr lang="en-US" i="1" dirty="0"/>
              <a:t>Storage Pool</a:t>
            </a:r>
            <a:r>
              <a:rPr lang="en-US" dirty="0"/>
              <a:t> table in the bottom half of the dialog. The </a:t>
            </a:r>
            <a:r>
              <a:rPr lang="en-US" i="1" dirty="0"/>
              <a:t>Edit Storage Device</a:t>
            </a:r>
            <a:r>
              <a:rPr lang="en-US" dirty="0"/>
              <a:t> dialog will open.</a:t>
            </a:r>
          </a:p>
          <a:p>
            <a:pPr marL="228600" lvl="1" indent="0">
              <a:buNone/>
            </a:pPr>
            <a:r>
              <a:rPr lang="en-US" dirty="0"/>
              <a:t>6.Click on the </a:t>
            </a:r>
            <a:r>
              <a:rPr lang="en-US" i="1" dirty="0"/>
              <a:t>Data Storage Devices</a:t>
            </a:r>
            <a:r>
              <a:rPr lang="en-US" dirty="0"/>
              <a:t> drop-down list and select the device that has been mirroring the storage pool to be moved. It is now the data storage device.</a:t>
            </a:r>
          </a:p>
          <a:p>
            <a:pPr marL="228600" lvl="1" indent="0">
              <a:buNone/>
            </a:pPr>
            <a:r>
              <a:rPr lang="en-US" dirty="0"/>
              <a:t>7.If you want to have a device mirror the stored data on the new data storage device, select a device in the </a:t>
            </a:r>
            <a:r>
              <a:rPr lang="en-US" i="1" dirty="0"/>
              <a:t>Mirrored Data Storage Device</a:t>
            </a:r>
            <a:r>
              <a:rPr lang="en-US" dirty="0"/>
              <a:t> drop-down list. If the device you want is not listed on the drop-down list, add the device to the </a:t>
            </a:r>
            <a:r>
              <a:rPr lang="en-US" i="1" dirty="0"/>
              <a:t>Storage Device</a:t>
            </a:r>
            <a:r>
              <a:rPr lang="en-US" dirty="0"/>
              <a:t> table first. </a:t>
            </a:r>
          </a:p>
          <a:p>
            <a:pPr marL="228600" lvl="1" indent="0">
              <a:buNone/>
            </a:pPr>
            <a:r>
              <a:rPr lang="en-US" dirty="0"/>
              <a:t>8.Click </a:t>
            </a:r>
            <a:r>
              <a:rPr lang="en-US" i="1" dirty="0"/>
              <a:t>OK</a:t>
            </a:r>
            <a:r>
              <a:rPr lang="en-US" dirty="0"/>
              <a:t>. The new information will be added to the </a:t>
            </a:r>
            <a:r>
              <a:rPr lang="en-US" i="1" dirty="0"/>
              <a:t>Storage Pool</a:t>
            </a:r>
            <a:r>
              <a:rPr lang="en-US" dirty="0"/>
              <a:t> table. </a:t>
            </a:r>
          </a:p>
          <a:p>
            <a:endParaRPr lang="en-US" dirty="0"/>
          </a:p>
          <a:p>
            <a:r>
              <a:rPr lang="en-US" b="1" dirty="0"/>
              <a:t>Disabling a Mirroring Device</a:t>
            </a:r>
          </a:p>
          <a:p>
            <a:r>
              <a:rPr lang="en-US" dirty="0"/>
              <a:t>If you want to stop using a device as a storage pool mirroring device, do the following:</a:t>
            </a:r>
          </a:p>
          <a:p>
            <a:pPr marL="228600" lvl="1" indent="0">
              <a:buNone/>
            </a:pPr>
            <a:r>
              <a:rPr lang="en-US" dirty="0"/>
              <a:t>1.On the </a:t>
            </a:r>
            <a:r>
              <a:rPr lang="en-US" i="1" dirty="0"/>
              <a:t>System Navigation Tree</a:t>
            </a:r>
            <a:r>
              <a:rPr lang="en-US" dirty="0"/>
              <a:t>, click on the ELM device currently holding the storage pool.</a:t>
            </a:r>
          </a:p>
          <a:p>
            <a:pPr marL="228600" lvl="1" indent="0">
              <a:buNone/>
            </a:pPr>
            <a:r>
              <a:rPr lang="en-US" dirty="0"/>
              <a:t>2.Click on the </a:t>
            </a:r>
            <a:r>
              <a:rPr lang="en-US" i="1" dirty="0"/>
              <a:t>Properties</a:t>
            </a:r>
            <a:r>
              <a:rPr lang="en-US" dirty="0"/>
              <a:t> icon () on the </a:t>
            </a:r>
            <a:r>
              <a:rPr lang="en-US" i="1" dirty="0"/>
              <a:t>Actions</a:t>
            </a:r>
            <a:r>
              <a:rPr lang="en-US" dirty="0"/>
              <a:t> toolbar.</a:t>
            </a:r>
          </a:p>
          <a:p>
            <a:pPr marL="228600" lvl="1" indent="0">
              <a:buNone/>
            </a:pPr>
            <a:r>
              <a:rPr lang="en-US" dirty="0"/>
              <a:t>3.Click on the </a:t>
            </a:r>
            <a:r>
              <a:rPr lang="en-US" i="1" dirty="0"/>
              <a:t>Storage Pools</a:t>
            </a:r>
            <a:r>
              <a:rPr lang="en-US" dirty="0"/>
              <a:t> option. </a:t>
            </a:r>
          </a:p>
          <a:p>
            <a:pPr marL="228600" lvl="1" indent="0">
              <a:buNone/>
            </a:pPr>
            <a:r>
              <a:rPr lang="en-US" dirty="0"/>
              <a:t>4.Click on the mirrored devices, one of which you want to disable, in the Storage Pool table.</a:t>
            </a:r>
          </a:p>
          <a:p>
            <a:pPr marL="228600" lvl="1" indent="0">
              <a:buNone/>
            </a:pPr>
            <a:r>
              <a:rPr lang="en-US" dirty="0"/>
              <a:t>5.Click on </a:t>
            </a:r>
            <a:r>
              <a:rPr lang="en-US" i="1" dirty="0"/>
              <a:t>Edit</a:t>
            </a:r>
            <a:r>
              <a:rPr lang="en-US" dirty="0"/>
              <a:t> to the right of the </a:t>
            </a:r>
            <a:r>
              <a:rPr lang="en-US" i="1" dirty="0"/>
              <a:t>Storage Pool</a:t>
            </a:r>
            <a:r>
              <a:rPr lang="en-US" dirty="0"/>
              <a:t> table in the bottom half of the dialog. The </a:t>
            </a:r>
            <a:r>
              <a:rPr lang="en-US" i="1" dirty="0"/>
              <a:t>Edit Storage Device</a:t>
            </a:r>
            <a:r>
              <a:rPr lang="en-US" dirty="0"/>
              <a:t> dialog will open.</a:t>
            </a:r>
          </a:p>
          <a:p>
            <a:pPr marL="228600" lvl="1" indent="0">
              <a:buNone/>
            </a:pPr>
            <a:r>
              <a:rPr lang="en-US" dirty="0"/>
              <a:t>6.Do one of the following:</a:t>
            </a:r>
          </a:p>
          <a:p>
            <a:pPr marL="571500" lvl="4" indent="0">
              <a:buNone/>
            </a:pPr>
            <a:r>
              <a:rPr lang="en-US" dirty="0"/>
              <a:t>•If the device selected in the </a:t>
            </a:r>
            <a:r>
              <a:rPr lang="en-US" i="1" dirty="0"/>
              <a:t>Mirrored Data Storage Device</a:t>
            </a:r>
            <a:r>
              <a:rPr lang="en-US" dirty="0"/>
              <a:t> field is the one you need to disable, click on the drop-down arrow in that field and select a different device to mirror the data storage device or select </a:t>
            </a:r>
            <a:r>
              <a:rPr lang="en-US" i="1" dirty="0"/>
              <a:t>None</a:t>
            </a:r>
            <a:r>
              <a:rPr lang="en-US" dirty="0"/>
              <a:t>.</a:t>
            </a:r>
          </a:p>
          <a:p>
            <a:pPr marL="571500" lvl="4" indent="0">
              <a:buNone/>
            </a:pPr>
            <a:r>
              <a:rPr lang="en-US" dirty="0"/>
              <a:t>•If the device selected in the </a:t>
            </a:r>
            <a:r>
              <a:rPr lang="en-US" i="1" dirty="0"/>
              <a:t>Data Storage Device</a:t>
            </a:r>
            <a:r>
              <a:rPr lang="en-US" dirty="0"/>
              <a:t> field is the one you need to disable, click on the drop-down arrow in that field and select a different device to act as the data storage device.</a:t>
            </a:r>
          </a:p>
          <a:p>
            <a:endParaRPr lang="en-US" dirty="0"/>
          </a:p>
          <a:p>
            <a:r>
              <a:rPr lang="en-US" dirty="0"/>
              <a:t>The device is no longer being used to store a mirrored storage pool.</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07416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a:buFont typeface="Arial"/>
              <a:buNone/>
            </a:pPr>
            <a:r>
              <a:rPr lang="en-US" dirty="0" smtClean="0"/>
              <a:t>The state of a job is displayed in the State column located at the bottom of the Data screen, and is the only notification that is given regarding the state. </a:t>
            </a:r>
          </a:p>
          <a:p>
            <a:pPr marL="0" indent="0">
              <a:buFont typeface="Arial"/>
              <a:buNone/>
            </a:pPr>
            <a:endParaRPr lang="en-US" dirty="0" smtClean="0"/>
          </a:p>
          <a:p>
            <a:pPr marL="0" indent="0">
              <a:buFont typeface="Arial"/>
              <a:buNone/>
            </a:pPr>
            <a:r>
              <a:rPr lang="en-US" dirty="0" smtClean="0"/>
              <a:t>The four possible states are:</a:t>
            </a:r>
          </a:p>
          <a:p>
            <a:pPr marL="0" lvl="0" indent="0">
              <a:buFontTx/>
              <a:buNone/>
            </a:pPr>
            <a:r>
              <a:rPr lang="en-US" b="1" dirty="0" smtClean="0"/>
              <a:t>Waiting</a:t>
            </a:r>
            <a:r>
              <a:rPr lang="en-US" dirty="0" smtClean="0"/>
              <a:t> - The job has not begun to process yet. The system can only process 5 jobs at a time, and it processes them in the order received.</a:t>
            </a:r>
          </a:p>
          <a:p>
            <a:pPr marL="0" lvl="0" indent="0">
              <a:buFontTx/>
              <a:buNone/>
            </a:pPr>
            <a:r>
              <a:rPr lang="en-US" b="1" dirty="0" smtClean="0"/>
              <a:t>Executing</a:t>
            </a:r>
            <a:r>
              <a:rPr lang="en-US" dirty="0" smtClean="0"/>
              <a:t> - The job is currently in progress.</a:t>
            </a:r>
          </a:p>
          <a:p>
            <a:pPr marL="0" lvl="0" indent="0">
              <a:buFontTx/>
              <a:buNone/>
            </a:pPr>
            <a:r>
              <a:rPr lang="en-US" b="1" dirty="0" smtClean="0"/>
              <a:t>Complete</a:t>
            </a:r>
            <a:r>
              <a:rPr lang="en-US" dirty="0" smtClean="0"/>
              <a:t> - The job is finished. You can view the results or download the export.</a:t>
            </a:r>
          </a:p>
          <a:p>
            <a:pPr marL="0" lvl="0" indent="0">
              <a:buFontTx/>
              <a:buNone/>
            </a:pPr>
            <a:r>
              <a:rPr lang="en-US" b="1" dirty="0" smtClean="0"/>
              <a:t>Limit</a:t>
            </a:r>
            <a:r>
              <a:rPr lang="en-US" dirty="0" smtClean="0"/>
              <a:t> </a:t>
            </a:r>
            <a:r>
              <a:rPr lang="en-US" b="1" dirty="0" smtClean="0"/>
              <a:t>Reached</a:t>
            </a:r>
            <a:r>
              <a:rPr lang="en-US" dirty="0" smtClean="0"/>
              <a:t> - The time or size limit was reached. You will be able to view results, but they will be incomplete.</a:t>
            </a:r>
          </a:p>
          <a:p>
            <a:endParaRPr lang="en-US" dirty="0" smtClean="0"/>
          </a:p>
          <a:p>
            <a:r>
              <a:rPr lang="en-US" dirty="0" smtClean="0"/>
              <a:t>The four buttons at the bottom of the Data screen perform the following actions:</a:t>
            </a:r>
          </a:p>
          <a:p>
            <a:r>
              <a:rPr lang="en-US" b="1" dirty="0" smtClean="0"/>
              <a:t>View</a:t>
            </a:r>
            <a:r>
              <a:rPr lang="en-US" dirty="0" smtClean="0"/>
              <a:t>: The results for searches and integrity checks will be displayed on the ELM Search Results screen, which is accessed by clicking on the View button (see View Results section). </a:t>
            </a:r>
          </a:p>
          <a:p>
            <a:r>
              <a:rPr lang="en-US" b="1" dirty="0" smtClean="0"/>
              <a:t>Export</a:t>
            </a:r>
            <a:r>
              <a:rPr lang="en-US" dirty="0" smtClean="0"/>
              <a:t>: You can export a summary of the results of the search by clicking on the Export button and selecting the download location. </a:t>
            </a:r>
          </a:p>
          <a:p>
            <a:r>
              <a:rPr lang="en-US" b="1" dirty="0" smtClean="0"/>
              <a:t>Delete</a:t>
            </a:r>
            <a:r>
              <a:rPr lang="en-US" dirty="0" smtClean="0"/>
              <a:t>: To delete a search, highlight the search on the Search Results table and click on the Delete button.</a:t>
            </a:r>
          </a:p>
          <a:p>
            <a:r>
              <a:rPr lang="en-US" b="1" dirty="0" smtClean="0"/>
              <a:t>Reload</a:t>
            </a:r>
            <a:r>
              <a:rPr lang="en-US" dirty="0" smtClean="0"/>
              <a:t> </a:t>
            </a:r>
            <a:r>
              <a:rPr lang="en-US" b="1" dirty="0" smtClean="0"/>
              <a:t>Search</a:t>
            </a:r>
            <a:r>
              <a:rPr lang="en-US" dirty="0" smtClean="0"/>
              <a:t>: If you want to perform the search again, click on the Reload Search button. The search parameters will be updated to match the selected search and the search can be submitted again.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339564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i="0" dirty="0" smtClean="0">
                <a:effectLst/>
              </a:rPr>
              <a:t>To define your search criteria, do the following:</a:t>
            </a:r>
          </a:p>
          <a:p>
            <a:pPr marL="228600" lvl="1" indent="0">
              <a:buNone/>
            </a:pPr>
            <a:r>
              <a:rPr lang="en-US" sz="1000" i="0" kern="1200" dirty="0" smtClean="0">
                <a:solidFill>
                  <a:schemeClr val="tx1"/>
                </a:solidFill>
                <a:effectLst/>
                <a:latin typeface="+mn-lt"/>
                <a:ea typeface="+mn-ea"/>
                <a:cs typeface="+mn-cs"/>
              </a:rPr>
              <a:t>1. </a:t>
            </a:r>
            <a:r>
              <a:rPr lang="en-US" i="0" dirty="0" smtClean="0">
                <a:effectLst/>
              </a:rPr>
              <a:t>Access the Data screen (</a:t>
            </a:r>
            <a:r>
              <a:rPr lang="en-US" sz="1000" b="0" i="0" u="none" strike="noStrike" kern="1200" dirty="0" smtClean="0">
                <a:solidFill>
                  <a:schemeClr val="tx1"/>
                </a:solidFill>
                <a:effectLst/>
                <a:latin typeface="+mn-lt"/>
                <a:ea typeface="+mn-ea"/>
                <a:cs typeface="+mn-cs"/>
              </a:rPr>
              <a:t>ELM</a:t>
            </a:r>
            <a:r>
              <a:rPr lang="en-US" i="0" dirty="0" smtClean="0">
                <a:effectLst/>
              </a:rPr>
              <a:t> Properties &gt; Data or click on the </a:t>
            </a:r>
            <a:r>
              <a:rPr lang="en-US" sz="1000" b="0" i="0" u="none" strike="noStrike" kern="1200" dirty="0" smtClean="0">
                <a:solidFill>
                  <a:schemeClr val="tx1"/>
                </a:solidFill>
                <a:effectLst/>
                <a:latin typeface="+mn-lt"/>
                <a:ea typeface="+mn-ea"/>
                <a:cs typeface="+mn-cs"/>
              </a:rPr>
              <a:t>ELM</a:t>
            </a:r>
            <a:r>
              <a:rPr lang="en-US" i="0" dirty="0" smtClean="0">
                <a:effectLst/>
              </a:rPr>
              <a:t> Search quick launch icon). The Search tab is selected by default.</a:t>
            </a:r>
          </a:p>
          <a:p>
            <a:pPr marL="228600" lvl="1" indent="0">
              <a:buNone/>
            </a:pPr>
            <a:r>
              <a:rPr lang="en-US" sz="1000" i="0" kern="1200" dirty="0" smtClean="0">
                <a:solidFill>
                  <a:schemeClr val="tx1"/>
                </a:solidFill>
                <a:effectLst/>
                <a:latin typeface="+mn-lt"/>
                <a:ea typeface="+mn-ea"/>
                <a:cs typeface="+mn-cs"/>
              </a:rPr>
              <a:t>2. </a:t>
            </a:r>
            <a:r>
              <a:rPr lang="en-US" i="0" dirty="0" smtClean="0">
                <a:effectLst/>
              </a:rPr>
              <a:t>Select the type(s) of files to be searched. By default, both the Data source logs and File source files will be searched. Deselect the appropriate checkbox if there is one that you do not want to search.</a:t>
            </a:r>
          </a:p>
          <a:p>
            <a:pPr marL="228600" lvl="1" indent="0">
              <a:buNone/>
            </a:pPr>
            <a:r>
              <a:rPr lang="en-US" sz="1000" i="0" kern="1200" dirty="0" smtClean="0">
                <a:solidFill>
                  <a:schemeClr val="tx1"/>
                </a:solidFill>
                <a:effectLst/>
                <a:latin typeface="+mn-lt"/>
                <a:ea typeface="+mn-ea"/>
                <a:cs typeface="+mn-cs"/>
              </a:rPr>
              <a:t>3. </a:t>
            </a:r>
            <a:r>
              <a:rPr lang="en-US" i="0" dirty="0" smtClean="0">
                <a:effectLst/>
              </a:rPr>
              <a:t>Indicate the type of search to be performed by selecting one of the following:</a:t>
            </a:r>
          </a:p>
          <a:p>
            <a:pPr marL="571500" lvl="4" indent="0">
              <a:buNone/>
            </a:pPr>
            <a:r>
              <a:rPr lang="en-US" sz="1000" i="0" kern="1200" dirty="0" smtClean="0">
                <a:solidFill>
                  <a:schemeClr val="tx1"/>
                </a:solidFill>
                <a:effectLst/>
                <a:latin typeface="+mn-lt"/>
                <a:ea typeface="+mn-ea"/>
                <a:cs typeface="+mn-cs"/>
              </a:rPr>
              <a:t>a. </a:t>
            </a:r>
            <a:r>
              <a:rPr lang="en-US" i="0" dirty="0" smtClean="0">
                <a:effectLst/>
              </a:rPr>
              <a:t>Containing the following string</a:t>
            </a:r>
          </a:p>
          <a:p>
            <a:pPr marL="571500" lvl="4" indent="0">
              <a:buNone/>
            </a:pPr>
            <a:r>
              <a:rPr lang="en-US" sz="1000" i="0" kern="1200" dirty="0" smtClean="0">
                <a:solidFill>
                  <a:schemeClr val="tx1"/>
                </a:solidFill>
                <a:effectLst/>
                <a:latin typeface="+mn-lt"/>
                <a:ea typeface="+mn-ea"/>
                <a:cs typeface="+mn-cs"/>
              </a:rPr>
              <a:t>b. </a:t>
            </a:r>
            <a:r>
              <a:rPr lang="en-US" i="0" dirty="0" smtClean="0">
                <a:effectLst/>
              </a:rPr>
              <a:t>Matching the following </a:t>
            </a:r>
            <a:r>
              <a:rPr lang="en-US" sz="1000" b="0" i="0" u="none" strike="noStrike" kern="1200" dirty="0" smtClean="0">
                <a:solidFill>
                  <a:schemeClr val="tx1"/>
                </a:solidFill>
                <a:effectLst/>
                <a:latin typeface="+mn-lt"/>
                <a:ea typeface="+mn-ea"/>
                <a:cs typeface="+mn-cs"/>
              </a:rPr>
              <a:t>RegEx</a:t>
            </a:r>
            <a:r>
              <a:rPr lang="en-US" i="0" dirty="0" smtClean="0">
                <a:effectLst/>
              </a:rPr>
              <a:t> (Posix)</a:t>
            </a:r>
          </a:p>
          <a:p>
            <a:pPr marL="571500" lvl="4" indent="0">
              <a:buNone/>
            </a:pPr>
            <a:r>
              <a:rPr lang="en-US" sz="1000" i="0" kern="1200" dirty="0" smtClean="0">
                <a:solidFill>
                  <a:schemeClr val="tx1"/>
                </a:solidFill>
                <a:effectLst/>
                <a:latin typeface="+mn-lt"/>
                <a:ea typeface="+mn-ea"/>
                <a:cs typeface="+mn-cs"/>
              </a:rPr>
              <a:t>c. </a:t>
            </a:r>
            <a:r>
              <a:rPr lang="en-US" i="0" dirty="0" smtClean="0">
                <a:effectLst/>
              </a:rPr>
              <a:t>NOT containing the following string</a:t>
            </a:r>
          </a:p>
          <a:p>
            <a:pPr marL="571500" lvl="4" indent="0">
              <a:buNone/>
            </a:pPr>
            <a:r>
              <a:rPr lang="en-US" sz="1000" i="0" kern="1200" dirty="0" smtClean="0">
                <a:solidFill>
                  <a:schemeClr val="tx1"/>
                </a:solidFill>
                <a:effectLst/>
                <a:latin typeface="+mn-lt"/>
                <a:ea typeface="+mn-ea"/>
                <a:cs typeface="+mn-cs"/>
              </a:rPr>
              <a:t>d. </a:t>
            </a:r>
            <a:r>
              <a:rPr lang="en-US" i="0" dirty="0" smtClean="0">
                <a:effectLst/>
              </a:rPr>
              <a:t>NOT matching the following </a:t>
            </a:r>
            <a:r>
              <a:rPr lang="en-US" sz="1000" b="0" i="0" u="none" strike="noStrike" kern="1200" dirty="0" smtClean="0">
                <a:solidFill>
                  <a:schemeClr val="tx1"/>
                </a:solidFill>
                <a:effectLst/>
                <a:latin typeface="+mn-lt"/>
                <a:ea typeface="+mn-ea"/>
                <a:cs typeface="+mn-cs"/>
              </a:rPr>
              <a:t>RegEx</a:t>
            </a:r>
            <a:r>
              <a:rPr lang="en-US" i="0" dirty="0" smtClean="0">
                <a:effectLst/>
              </a:rPr>
              <a:t> (Posix)</a:t>
            </a:r>
          </a:p>
          <a:p>
            <a:pPr marL="228600" lvl="1" indent="0">
              <a:buNone/>
            </a:pPr>
            <a:r>
              <a:rPr lang="en-US" sz="1000" i="0" kern="1200" dirty="0" smtClean="0">
                <a:solidFill>
                  <a:schemeClr val="tx1"/>
                </a:solidFill>
                <a:effectLst/>
                <a:latin typeface="+mn-lt"/>
                <a:ea typeface="+mn-ea"/>
                <a:cs typeface="+mn-cs"/>
              </a:rPr>
              <a:t>4. </a:t>
            </a:r>
            <a:r>
              <a:rPr lang="en-US" i="0" dirty="0" smtClean="0">
                <a:effectLst/>
              </a:rPr>
              <a:t>Enter the text or expression that you want the system to search for in the files that you define. If you selected option "a" or "c" in Step 3, the field should contain text. If you selected option "b" or "d" in Step 3, the field should contain an expression using the Posix format.</a:t>
            </a:r>
          </a:p>
          <a:p>
            <a:pPr marL="228600" lvl="1" indent="0">
              <a:buNone/>
            </a:pPr>
            <a:r>
              <a:rPr lang="en-US" sz="1000" i="0" kern="1200" dirty="0" smtClean="0">
                <a:solidFill>
                  <a:schemeClr val="tx1"/>
                </a:solidFill>
                <a:effectLst/>
                <a:latin typeface="+mn-lt"/>
                <a:ea typeface="+mn-ea"/>
                <a:cs typeface="+mn-cs"/>
              </a:rPr>
              <a:t>5. </a:t>
            </a:r>
            <a:r>
              <a:rPr lang="en-US" i="0" dirty="0" smtClean="0">
                <a:effectLst/>
              </a:rPr>
              <a:t>In the Where section of the screen, refine your search by doing the following, all of which are optional:</a:t>
            </a:r>
          </a:p>
          <a:p>
            <a:pPr marL="571500" lvl="4" indent="0">
              <a:buNone/>
            </a:pPr>
            <a:r>
              <a:rPr lang="en-US" sz="1000" i="0" kern="1200" dirty="0" smtClean="0">
                <a:solidFill>
                  <a:schemeClr val="tx1"/>
                </a:solidFill>
                <a:effectLst/>
                <a:latin typeface="+mn-lt"/>
                <a:ea typeface="+mn-ea"/>
                <a:cs typeface="+mn-cs"/>
              </a:rPr>
              <a:t>a. </a:t>
            </a:r>
            <a:r>
              <a:rPr lang="en-US" i="0" dirty="0" smtClean="0">
                <a:effectLst/>
              </a:rPr>
              <a:t>Select the period of time within which the data that you want to search will have been generated in the Time frame field (default is Current Day)</a:t>
            </a:r>
          </a:p>
          <a:p>
            <a:pPr marL="571500" lvl="4" indent="0">
              <a:buNone/>
            </a:pPr>
            <a:r>
              <a:rPr lang="en-US" sz="1000" i="0" kern="1200" dirty="0" smtClean="0">
                <a:solidFill>
                  <a:schemeClr val="tx1"/>
                </a:solidFill>
                <a:effectLst/>
                <a:latin typeface="+mn-lt"/>
                <a:ea typeface="+mn-ea"/>
                <a:cs typeface="+mn-cs"/>
              </a:rPr>
              <a:t>b. </a:t>
            </a:r>
            <a:r>
              <a:rPr lang="en-US" i="0" dirty="0" smtClean="0">
                <a:effectLst/>
              </a:rPr>
              <a:t>Choose the device(s) to be searched for the data you require by clicking on the folder icon to the right of the Device field. A list of the available devices on the system will appear. Select one or more devices and click on OK. The name(s) will be added to the Device field.</a:t>
            </a:r>
          </a:p>
          <a:p>
            <a:pPr marL="571500" lvl="4" indent="0">
              <a:buNone/>
            </a:pPr>
            <a:r>
              <a:rPr lang="en-US" sz="1000" i="0" kern="1200" dirty="0" smtClean="0">
                <a:solidFill>
                  <a:schemeClr val="tx1"/>
                </a:solidFill>
                <a:effectLst/>
                <a:latin typeface="+mn-lt"/>
                <a:ea typeface="+mn-ea"/>
                <a:cs typeface="+mn-cs"/>
              </a:rPr>
              <a:t>c. </a:t>
            </a:r>
            <a:r>
              <a:rPr lang="en-US" i="0" dirty="0" smtClean="0">
                <a:effectLst/>
              </a:rPr>
              <a:t>Choose the type(s) of device(s) by which you want to filter the search by clicking on the funnel icon to the right of the Device Type field. A list of the available device types on the system will open. Select the device type(s) and click on OK. The name(s) will be added to the Device Type field. </a:t>
            </a:r>
          </a:p>
          <a:p>
            <a:pPr marL="571500" lvl="4" indent="0">
              <a:buNone/>
            </a:pPr>
            <a:r>
              <a:rPr lang="en-US" sz="1000" i="0" kern="1200" dirty="0" smtClean="0">
                <a:solidFill>
                  <a:schemeClr val="tx1"/>
                </a:solidFill>
                <a:effectLst/>
                <a:latin typeface="+mn-lt"/>
                <a:ea typeface="+mn-ea"/>
                <a:cs typeface="+mn-cs"/>
              </a:rPr>
              <a:t>d. </a:t>
            </a:r>
            <a:r>
              <a:rPr lang="en-US" i="0" dirty="0" smtClean="0">
                <a:effectLst/>
              </a:rPr>
              <a:t>If </a:t>
            </a:r>
            <a:r>
              <a:rPr lang="en-US" i="0" dirty="0" smtClean="0">
                <a:effectLst/>
              </a:rPr>
              <a:t>you </a:t>
            </a:r>
            <a:r>
              <a:rPr lang="en-US" i="0" dirty="0" smtClean="0">
                <a:effectLst/>
              </a:rPr>
              <a:t>want a specific file to be searched, enter the name of the file to be searched</a:t>
            </a:r>
            <a:r>
              <a:rPr lang="en-US" i="0" dirty="0" smtClean="0">
                <a:effectLst/>
              </a:rPr>
              <a:t>.</a:t>
            </a:r>
          </a:p>
          <a:p>
            <a:pPr indent="-114300"/>
            <a:endParaRPr lang="en-US" dirty="0"/>
          </a:p>
          <a:p>
            <a:pPr indent="-114300"/>
            <a:r>
              <a:rPr lang="en-US" i="1" dirty="0" smtClean="0">
                <a:effectLst/>
              </a:rPr>
              <a:t>Continued on next page</a:t>
            </a:r>
            <a:endParaRPr lang="en-US" i="1" dirty="0" smtClean="0">
              <a:effectLst/>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32413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pPr marL="228600" lvl="1" indent="0">
              <a:buNone/>
            </a:pPr>
            <a:r>
              <a:rPr lang="en-US" dirty="0"/>
              <a:t>6. In the Options section of the screen, you can do the following:</a:t>
            </a:r>
          </a:p>
          <a:p>
            <a:pPr marL="571500" lvl="4" indent="0">
              <a:buNone/>
            </a:pPr>
            <a:r>
              <a:rPr lang="en-US" dirty="0"/>
              <a:t>a. Click on the Search string is case insensitive checkbox if you want the search string to not be case sensitive </a:t>
            </a:r>
          </a:p>
          <a:p>
            <a:pPr marL="571500" lvl="4" indent="0">
              <a:buNone/>
            </a:pPr>
            <a:r>
              <a:rPr lang="en-US" dirty="0"/>
              <a:t>b. Click on the Filename is case insensitive checkbox if the filename you entered is case insensitive</a:t>
            </a:r>
          </a:p>
          <a:p>
            <a:pPr marL="571500" lvl="4" indent="0">
              <a:buNone/>
            </a:pPr>
            <a:r>
              <a:rPr lang="en-US" dirty="0"/>
              <a:t>c. Indicate if you want the files that match the search criteria to be included in the search results so they can be exported. If this option is not selected, an export will only include a summary of the results of the search.</a:t>
            </a:r>
          </a:p>
          <a:p>
            <a:pPr marL="571500" lvl="4" indent="0">
              <a:buNone/>
            </a:pPr>
            <a:r>
              <a:rPr lang="en-US" dirty="0"/>
              <a:t>d. Depending on the breadth of the search you are defining, the search could take an extended period of time. To limit the amount of time spent on the search, select the number of hours in the Limit search time field. If you select zero (0), there will be no time limit.</a:t>
            </a:r>
          </a:p>
          <a:p>
            <a:pPr marL="571500" lvl="4" indent="0">
              <a:buNone/>
            </a:pPr>
            <a:r>
              <a:rPr lang="en-US" dirty="0"/>
              <a:t>e. If you want to limit the size of the result file, select the maximum number of MB in the Max result file size field.</a:t>
            </a:r>
          </a:p>
          <a:p>
            <a:pPr marL="228600" lvl="1" indent="0">
              <a:buNone/>
            </a:pPr>
            <a:r>
              <a:rPr lang="en-US" dirty="0"/>
              <a:t>7. Enter a descriptive name for this search in the field next to the Search button so you can identify it when it is completed.</a:t>
            </a:r>
          </a:p>
          <a:p>
            <a:pPr marL="228600" lvl="1" indent="0">
              <a:buNone/>
            </a:pPr>
            <a:r>
              <a:rPr lang="en-US" dirty="0"/>
              <a:t>8. Click on the Search button to initiate the search.</a:t>
            </a:r>
          </a:p>
          <a:p>
            <a:pPr lvl="0" indent="-114300"/>
            <a:endParaRPr lang="en-US" dirty="0"/>
          </a:p>
          <a:p>
            <a:pPr lvl="0" indent="-114300"/>
            <a:r>
              <a:rPr lang="en-US" dirty="0"/>
              <a:t>The job will continue to run until it is completed or it reaches one of the limits you have set, even if the Data screen is closed. You can return to this screen to check on the state of the search. When it is completed, the State column in the Search Results table will say "complete." You can then view the results, and download them if desired, by clicking on the job in the Search  Results table and clicking on View. For details regarding viewing the results, see the View Results section. </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62205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i="0"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32413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i="0"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32413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i="0"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32413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i="0"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32413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i="0" dirty="0" smtClean="0"/>
              <a:t>When you select the Enhanced ELM Search option on the drop-down list of views, the Enhanced ELM Search view will open. </a:t>
            </a:r>
          </a:p>
          <a:p>
            <a:r>
              <a:rPr lang="en-US" i="0" dirty="0" smtClean="0"/>
              <a:t>From here, do the following to perform a search:</a:t>
            </a:r>
          </a:p>
          <a:p>
            <a:pPr marL="571500" lvl="1" indent="-228600">
              <a:buFont typeface="+mj-lt"/>
              <a:buAutoNum type="arabicPeriod"/>
            </a:pPr>
            <a:r>
              <a:rPr lang="en-US" i="0" dirty="0" smtClean="0"/>
              <a:t>If there is more than one ELM on the system, the button to the left of the text input box will have a drop-down list showing all of the ELM devices on the system. Select the ELM that you want to search.</a:t>
            </a:r>
          </a:p>
          <a:p>
            <a:pPr marL="571500" lvl="1" indent="-228600">
              <a:buFont typeface="+mj-lt"/>
              <a:buAutoNum type="arabicPeriod"/>
            </a:pPr>
            <a:r>
              <a:rPr lang="en-US" i="0" dirty="0" smtClean="0"/>
              <a:t>Type in a search key in the text input box. It will accept normal text searches and regular expressions. It will not support full-text indexing vocabulary such as XOR and NOT. It will support AND and OR.</a:t>
            </a:r>
          </a:p>
          <a:p>
            <a:pPr marL="571500" lvl="1" indent="-228600">
              <a:buFont typeface="+mj-lt"/>
              <a:buAutoNum type="arabicPeriod"/>
            </a:pPr>
            <a:r>
              <a:rPr lang="en-US" i="0" dirty="0" smtClean="0"/>
              <a:t>Select the time frame that the search should cover in the Time Frame drop-down list. </a:t>
            </a:r>
          </a:p>
          <a:p>
            <a:pPr marL="571500" lvl="1" indent="-228600">
              <a:buFont typeface="+mj-lt"/>
              <a:buAutoNum type="arabicPeriod"/>
            </a:pPr>
            <a:r>
              <a:rPr lang="en-US" i="0" dirty="0" smtClean="0"/>
              <a:t>Select the device(s) that you want to search on the System Navigation Tree.</a:t>
            </a:r>
          </a:p>
          <a:p>
            <a:pPr marL="571500" lvl="1" indent="-228600">
              <a:buFont typeface="+mj-lt"/>
              <a:buAutoNum type="arabicPeriod"/>
            </a:pPr>
            <a:r>
              <a:rPr lang="en-US" i="0" dirty="0" smtClean="0"/>
              <a:t>If desired, select one or more of the following options:</a:t>
            </a:r>
          </a:p>
          <a:p>
            <a:pPr marL="685800" lvl="2" indent="-228600"/>
            <a:r>
              <a:rPr lang="en-US" i="0" dirty="0" smtClean="0"/>
              <a:t>Case Insensitive - Will make the search case insensitive.</a:t>
            </a:r>
          </a:p>
          <a:p>
            <a:pPr marL="685800" lvl="2" indent="-228600"/>
            <a:r>
              <a:rPr lang="en-US" i="0" dirty="0" smtClean="0"/>
              <a:t>Regular Expression - Will treat the term in the search field as a regular expression.</a:t>
            </a:r>
          </a:p>
          <a:p>
            <a:pPr marL="685800" lvl="2" indent="-228600"/>
            <a:r>
              <a:rPr lang="en-US" i="0" dirty="0" smtClean="0"/>
              <a:t>Does NOT Contain Search Term - Will return matches that do not contain the term in the search field.</a:t>
            </a:r>
          </a:p>
          <a:p>
            <a:pPr marL="571500" lvl="1" indent="-228600">
              <a:buFont typeface="+mj-lt"/>
              <a:buAutoNum type="arabicPeriod"/>
            </a:pPr>
            <a:r>
              <a:rPr lang="en-US" i="0" dirty="0" smtClean="0"/>
              <a:t>Click on Search. The search will begin and the Search button will change to a Stop button. You can then click on the Stop button to stop the search if needed.</a:t>
            </a:r>
          </a:p>
          <a:p>
            <a:endParaRPr lang="en-US" i="0"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32413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i="0" dirty="0" smtClean="0"/>
              <a:t>Results Graphs</a:t>
            </a:r>
          </a:p>
          <a:p>
            <a:r>
              <a:rPr lang="en-US" i="0" dirty="0" smtClean="0">
                <a:effectLst/>
              </a:rPr>
              <a:t>The Results Time Distribution, Data Source Results, and Device Type Results graphs show the estimated results as the search progresses. These graphs show the following:</a:t>
            </a:r>
          </a:p>
          <a:p>
            <a:pPr marL="514350" lvl="1" indent="-171450">
              <a:buFont typeface="Arial"/>
              <a:buChar char="•"/>
            </a:pPr>
            <a:r>
              <a:rPr lang="en-US" i="0" dirty="0" smtClean="0">
                <a:effectLst/>
              </a:rPr>
              <a:t>Results Time Distribution graph - Displays the estimates and results based on a time distribution. The bottom axis changes depending on what is selected in the time frame drop-down list.</a:t>
            </a:r>
          </a:p>
          <a:p>
            <a:pPr marL="514350" lvl="1" indent="-171450">
              <a:buFont typeface="Arial"/>
              <a:buChar char="•"/>
            </a:pPr>
            <a:r>
              <a:rPr lang="en-US" i="0" dirty="0" smtClean="0">
                <a:effectLst/>
              </a:rPr>
              <a:t>Data Source Results graph - Displays the estimates and results per data source based on the data sources of the device(s) selected in the System Navigation Tree.</a:t>
            </a:r>
          </a:p>
          <a:p>
            <a:pPr marL="514350" lvl="1" indent="-171450">
              <a:buFont typeface="Arial"/>
              <a:buChar char="•"/>
            </a:pPr>
            <a:r>
              <a:rPr lang="en-US" i="0" dirty="0" smtClean="0">
                <a:effectLst/>
              </a:rPr>
              <a:t>Device Type Results graph - Displays the estimates and results per device type based on the device(s) selected in the System Navigation Tree.</a:t>
            </a:r>
          </a:p>
          <a:p>
            <a:r>
              <a:rPr lang="en-US" i="0" dirty="0" smtClean="0"/>
              <a:t>These graphs will be populated before the searching actually begins and will be updated as results are found. If you want to narrow the search once the results have started coming in, select one or more bars on the </a:t>
            </a:r>
            <a:r>
              <a:rPr lang="en-US" i="0" dirty="0" smtClean="0">
                <a:effectLst/>
              </a:rPr>
              <a:t>Data Source Results</a:t>
            </a:r>
            <a:r>
              <a:rPr lang="en-US" i="0" dirty="0" smtClean="0"/>
              <a:t> or</a:t>
            </a:r>
            <a:r>
              <a:rPr lang="en-US" i="0" dirty="0" smtClean="0">
                <a:effectLst/>
              </a:rPr>
              <a:t> Device Type Results</a:t>
            </a:r>
            <a:r>
              <a:rPr lang="en-US" i="0" dirty="0" smtClean="0"/>
              <a:t> graphs or highlight a section of the </a:t>
            </a:r>
            <a:r>
              <a:rPr lang="en-US" i="0" dirty="0" smtClean="0">
                <a:effectLst/>
              </a:rPr>
              <a:t>Results Time Distribution</a:t>
            </a:r>
            <a:r>
              <a:rPr lang="en-US" i="0" dirty="0" smtClean="0"/>
              <a:t> graph then click on </a:t>
            </a:r>
            <a:r>
              <a:rPr lang="en-US" i="0" dirty="0" smtClean="0">
                <a:effectLst/>
              </a:rPr>
              <a:t>Apply Filters</a:t>
            </a:r>
            <a:r>
              <a:rPr lang="en-US" i="0" dirty="0" smtClean="0"/>
              <a:t> to restart the search. This allows you to drill down on the search results as well as limit the amount of data that needs to be searched. When the search is completed, these graphs will show the actual results. To zoom in on the results on the graphs, click and drag the detail enhancement icon up and down or side to side. </a:t>
            </a:r>
          </a:p>
          <a:p>
            <a:r>
              <a:rPr lang="en-US" i="0" dirty="0" smtClean="0"/>
              <a:t>If you want to view the details for any of the logs in the </a:t>
            </a:r>
            <a:r>
              <a:rPr lang="en-US" i="0" dirty="0" smtClean="0">
                <a:effectLst/>
              </a:rPr>
              <a:t>Search Results</a:t>
            </a:r>
            <a:r>
              <a:rPr lang="en-US" i="0" dirty="0" smtClean="0"/>
              <a:t> table, click on the log and then click on the </a:t>
            </a:r>
            <a:r>
              <a:rPr lang="en-US" i="0" dirty="0" smtClean="0">
                <a:effectLst/>
              </a:rPr>
              <a:t>View Data Details</a:t>
            </a:r>
            <a:r>
              <a:rPr lang="en-US" i="0" dirty="0" smtClean="0"/>
              <a:t> icon in the bottom right corner. </a:t>
            </a:r>
          </a:p>
          <a:p>
            <a:endParaRPr lang="en-US" b="1" i="0" dirty="0" smtClean="0">
              <a:effectLst/>
            </a:endParaRPr>
          </a:p>
          <a:p>
            <a:endParaRPr lang="en-US" b="1" dirty="0"/>
          </a:p>
          <a:p>
            <a:endParaRPr lang="en-US" b="1" i="0" dirty="0" smtClean="0">
              <a:effectLst/>
            </a:endParaRPr>
          </a:p>
          <a:p>
            <a:r>
              <a:rPr lang="en-US" i="1" dirty="0" smtClean="0"/>
              <a:t>Continued on next page</a:t>
            </a:r>
            <a:endParaRPr lang="en-US" i="1" dirty="0" smtClean="0">
              <a:effectLst/>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3241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70639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b="1" dirty="0"/>
              <a:t>Save, Download, or Copy Search Results</a:t>
            </a:r>
          </a:p>
          <a:p>
            <a:r>
              <a:rPr lang="en-US" dirty="0"/>
              <a:t>As stated earlier, if you navigate away from this view without saving it, the results will be destroyed. Following are your options to avoid loosing the data:</a:t>
            </a:r>
          </a:p>
          <a:p>
            <a:pPr marL="514350" lvl="1" indent="-171450">
              <a:buFont typeface="Arial"/>
              <a:buChar char="•"/>
            </a:pPr>
            <a:r>
              <a:rPr lang="en-US" dirty="0"/>
              <a:t>To save the results of this search, click on the Save Search icon at anytime after the search has started and enter a name for the file in the dialog that pops up. The search will continue to run if you navigate away from the view and the results will be saved. Saved searches can be viewed on the ELM Properties &gt; Data dialog.</a:t>
            </a:r>
          </a:p>
          <a:p>
            <a:pPr marL="514350" lvl="1" indent="-171450">
              <a:buFont typeface="Arial"/>
              <a:buChar char="•"/>
            </a:pPr>
            <a:r>
              <a:rPr lang="en-US" dirty="0"/>
              <a:t>To download the results, click on the Download search results file icon and designate the location to which they should be downloaded.</a:t>
            </a:r>
          </a:p>
          <a:p>
            <a:pPr marL="514350" lvl="1" indent="-171450">
              <a:buFont typeface="Arial"/>
              <a:buChar char="•"/>
            </a:pPr>
            <a:r>
              <a:rPr lang="en-US" dirty="0"/>
              <a:t>To copy selected items to the clipboard, select the log(s) you want to copy and click on the Copy selected items to clipboard icon. You can then paste the information into a document.</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85965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To define your criteria, do the following:</a:t>
            </a:r>
          </a:p>
          <a:p>
            <a:pPr marL="228600" lvl="1" indent="0">
              <a:buNone/>
            </a:pPr>
            <a:r>
              <a:rPr lang="en-US" sz="1000" kern="1200" dirty="0" smtClean="0">
                <a:solidFill>
                  <a:schemeClr val="tx1"/>
                </a:solidFill>
                <a:effectLst/>
                <a:latin typeface="+mn-lt"/>
                <a:ea typeface="+mn-ea"/>
                <a:cs typeface="+mn-cs"/>
              </a:rPr>
              <a:t>1.</a:t>
            </a:r>
            <a:r>
              <a:rPr lang="en-US" dirty="0" smtClean="0">
                <a:effectLst/>
              </a:rPr>
              <a:t>Access the </a:t>
            </a:r>
            <a:r>
              <a:rPr lang="en-US" i="1" dirty="0" smtClean="0">
                <a:effectLst/>
              </a:rPr>
              <a:t>Data</a:t>
            </a:r>
            <a:r>
              <a:rPr lang="en-US" dirty="0" smtClean="0">
                <a:effectLst/>
              </a:rPr>
              <a:t> screen (</a:t>
            </a:r>
            <a:r>
              <a:rPr lang="en-US" sz="1000" b="0" i="1" u="none" strike="noStrike" kern="1200" dirty="0" smtClean="0">
                <a:solidFill>
                  <a:schemeClr val="tx1"/>
                </a:solidFill>
                <a:effectLst/>
                <a:latin typeface="+mn-lt"/>
                <a:ea typeface="+mn-ea"/>
                <a:cs typeface="+mn-cs"/>
              </a:rPr>
              <a:t>ELM</a:t>
            </a:r>
            <a:r>
              <a:rPr lang="en-US" i="1" dirty="0" smtClean="0">
                <a:effectLst/>
              </a:rPr>
              <a:t> Properties &gt; Data </a:t>
            </a:r>
            <a:r>
              <a:rPr lang="en-US" dirty="0" smtClean="0">
                <a:effectLst/>
              </a:rPr>
              <a:t>or click on the </a:t>
            </a:r>
            <a:r>
              <a:rPr lang="en-US" sz="1000" b="0" i="1" u="none" strike="noStrike" kern="1200" dirty="0" smtClean="0">
                <a:solidFill>
                  <a:schemeClr val="tx1"/>
                </a:solidFill>
                <a:effectLst/>
                <a:latin typeface="+mn-lt"/>
                <a:ea typeface="+mn-ea"/>
                <a:cs typeface="+mn-cs"/>
              </a:rPr>
              <a:t>ELM</a:t>
            </a:r>
            <a:r>
              <a:rPr lang="en-US" i="1" dirty="0" smtClean="0">
                <a:effectLst/>
              </a:rPr>
              <a:t> Search</a:t>
            </a:r>
            <a:r>
              <a:rPr lang="en-US" dirty="0" smtClean="0">
                <a:effectLst/>
              </a:rPr>
              <a:t> quick launch icon). </a:t>
            </a:r>
          </a:p>
          <a:p>
            <a:pPr marL="228600" lvl="1" indent="0">
              <a:buNone/>
            </a:pPr>
            <a:r>
              <a:rPr lang="en-US" sz="1000" kern="1200" dirty="0" smtClean="0">
                <a:solidFill>
                  <a:schemeClr val="tx1"/>
                </a:solidFill>
                <a:effectLst/>
                <a:latin typeface="+mn-lt"/>
                <a:ea typeface="+mn-ea"/>
                <a:cs typeface="+mn-cs"/>
              </a:rPr>
              <a:t>2.</a:t>
            </a:r>
            <a:r>
              <a:rPr lang="en-US" dirty="0" smtClean="0">
                <a:effectLst/>
              </a:rPr>
              <a:t>Click on the </a:t>
            </a:r>
            <a:r>
              <a:rPr lang="en-US" i="1" dirty="0" smtClean="0">
                <a:effectLst/>
              </a:rPr>
              <a:t>Integrity</a:t>
            </a:r>
            <a:r>
              <a:rPr lang="en-US" dirty="0" smtClean="0">
                <a:effectLst/>
              </a:rPr>
              <a:t> tab. The </a:t>
            </a:r>
            <a:r>
              <a:rPr lang="en-US" i="1" dirty="0" smtClean="0">
                <a:effectLst/>
              </a:rPr>
              <a:t>Integrity Check</a:t>
            </a:r>
            <a:r>
              <a:rPr lang="en-US" dirty="0" smtClean="0">
                <a:effectLst/>
              </a:rPr>
              <a:t> screen will open.</a:t>
            </a:r>
          </a:p>
          <a:p>
            <a:pPr marL="228600" lvl="1" indent="0">
              <a:buNone/>
            </a:pPr>
            <a:r>
              <a:rPr lang="en-US" sz="1000" kern="1200" dirty="0" smtClean="0">
                <a:solidFill>
                  <a:schemeClr val="tx1"/>
                </a:solidFill>
                <a:effectLst/>
                <a:latin typeface="+mn-lt"/>
                <a:ea typeface="+mn-ea"/>
                <a:cs typeface="+mn-cs"/>
              </a:rPr>
              <a:t>3.</a:t>
            </a:r>
            <a:r>
              <a:rPr lang="en-US" dirty="0" smtClean="0">
                <a:effectLst/>
              </a:rPr>
              <a:t>Select the type(s) of files to be searched. By default, both the </a:t>
            </a:r>
            <a:r>
              <a:rPr lang="en-US" i="1" dirty="0" smtClean="0">
                <a:effectLst/>
              </a:rPr>
              <a:t>Data source logs</a:t>
            </a:r>
            <a:r>
              <a:rPr lang="en-US" dirty="0" smtClean="0">
                <a:effectLst/>
              </a:rPr>
              <a:t> and </a:t>
            </a:r>
            <a:r>
              <a:rPr lang="en-US" i="1" dirty="0" smtClean="0">
                <a:effectLst/>
              </a:rPr>
              <a:t>File source files</a:t>
            </a:r>
            <a:r>
              <a:rPr lang="en-US" dirty="0" smtClean="0">
                <a:effectLst/>
              </a:rPr>
              <a:t> will be searched. Deselect the appropriate checkbox if there is one that you do not want to search.</a:t>
            </a:r>
          </a:p>
          <a:p>
            <a:pPr marL="228600" lvl="1" indent="0">
              <a:buNone/>
            </a:pPr>
            <a:r>
              <a:rPr lang="en-US" sz="1000" kern="1200" dirty="0" smtClean="0">
                <a:solidFill>
                  <a:schemeClr val="tx1"/>
                </a:solidFill>
                <a:effectLst/>
                <a:latin typeface="+mn-lt"/>
                <a:ea typeface="+mn-ea"/>
                <a:cs typeface="+mn-cs"/>
              </a:rPr>
              <a:t>4.</a:t>
            </a:r>
            <a:r>
              <a:rPr lang="en-US" dirty="0" smtClean="0">
                <a:effectLst/>
              </a:rPr>
              <a:t>In the </a:t>
            </a:r>
            <a:r>
              <a:rPr lang="en-US" i="1" dirty="0" smtClean="0">
                <a:effectLst/>
              </a:rPr>
              <a:t>Where</a:t>
            </a:r>
            <a:r>
              <a:rPr lang="en-US" dirty="0" smtClean="0">
                <a:effectLst/>
              </a:rPr>
              <a:t> section of the screen, define the files to be checked:</a:t>
            </a:r>
          </a:p>
          <a:p>
            <a:pPr marL="571500" lvl="4" indent="0">
              <a:buNone/>
            </a:pPr>
            <a:r>
              <a:rPr lang="en-US" sz="1000" kern="1200" dirty="0" smtClean="0">
                <a:solidFill>
                  <a:schemeClr val="tx1"/>
                </a:solidFill>
                <a:effectLst/>
                <a:latin typeface="+mn-lt"/>
                <a:ea typeface="+mn-ea"/>
                <a:cs typeface="+mn-cs"/>
              </a:rPr>
              <a:t>a. </a:t>
            </a:r>
            <a:r>
              <a:rPr lang="en-US" dirty="0" smtClean="0">
                <a:effectLst/>
              </a:rPr>
              <a:t>Select the period of time within which the data that you want to check will have been generated in the </a:t>
            </a:r>
            <a:r>
              <a:rPr lang="en-US" i="1" dirty="0" smtClean="0">
                <a:effectLst/>
              </a:rPr>
              <a:t>Time frame</a:t>
            </a:r>
            <a:r>
              <a:rPr lang="en-US" dirty="0" smtClean="0">
                <a:effectLst/>
              </a:rPr>
              <a:t> field (default is Current Day)</a:t>
            </a:r>
          </a:p>
          <a:p>
            <a:pPr marL="571500" lvl="4" indent="0">
              <a:buNone/>
            </a:pPr>
            <a:r>
              <a:rPr lang="en-US" sz="1000" kern="1200" dirty="0" smtClean="0">
                <a:solidFill>
                  <a:schemeClr val="tx1"/>
                </a:solidFill>
                <a:effectLst/>
                <a:latin typeface="+mn-lt"/>
                <a:ea typeface="+mn-ea"/>
                <a:cs typeface="+mn-cs"/>
              </a:rPr>
              <a:t>b. </a:t>
            </a:r>
            <a:r>
              <a:rPr lang="en-US" dirty="0" smtClean="0">
                <a:effectLst/>
              </a:rPr>
              <a:t>Choose the device(s) to be searched for the data you require by clicking on the folder icon to the right of the </a:t>
            </a:r>
            <a:r>
              <a:rPr lang="en-US" i="1" dirty="0" smtClean="0">
                <a:effectLst/>
              </a:rPr>
              <a:t>Device</a:t>
            </a:r>
            <a:r>
              <a:rPr lang="en-US" dirty="0" smtClean="0">
                <a:effectLst/>
              </a:rPr>
              <a:t> field. A list of the available devices on the system will appear. Select one or more devices and click on </a:t>
            </a:r>
            <a:r>
              <a:rPr lang="en-US" i="1" dirty="0" smtClean="0">
                <a:effectLst/>
              </a:rPr>
              <a:t>OK</a:t>
            </a:r>
            <a:r>
              <a:rPr lang="en-US" dirty="0" smtClean="0">
                <a:effectLst/>
              </a:rPr>
              <a:t>. The name(s) will be added to the </a:t>
            </a:r>
            <a:r>
              <a:rPr lang="en-US" i="1" dirty="0" smtClean="0">
                <a:effectLst/>
              </a:rPr>
              <a:t>Device</a:t>
            </a:r>
            <a:r>
              <a:rPr lang="en-US" dirty="0" smtClean="0">
                <a:effectLst/>
              </a:rPr>
              <a:t> field.</a:t>
            </a:r>
          </a:p>
          <a:p>
            <a:pPr marL="571500" lvl="4" indent="0">
              <a:buNone/>
            </a:pPr>
            <a:r>
              <a:rPr lang="en-US" sz="1000" kern="1200" dirty="0" smtClean="0">
                <a:solidFill>
                  <a:schemeClr val="tx1"/>
                </a:solidFill>
                <a:effectLst/>
                <a:latin typeface="+mn-lt"/>
                <a:ea typeface="+mn-ea"/>
                <a:cs typeface="+mn-cs"/>
              </a:rPr>
              <a:t>c. </a:t>
            </a:r>
            <a:r>
              <a:rPr lang="en-US" dirty="0" smtClean="0">
                <a:effectLst/>
              </a:rPr>
              <a:t>Choose the type(s) of device(s) by which you want to filter the search by clicking on the funnel icon to the right of the </a:t>
            </a:r>
            <a:r>
              <a:rPr lang="en-US" i="1" dirty="0" smtClean="0">
                <a:effectLst/>
              </a:rPr>
              <a:t>Device Type</a:t>
            </a:r>
            <a:r>
              <a:rPr lang="en-US" dirty="0" smtClean="0">
                <a:effectLst/>
              </a:rPr>
              <a:t> field. A list of the available device types on the system will open. Select the device type(s) and click on </a:t>
            </a:r>
            <a:r>
              <a:rPr lang="en-US" i="1" dirty="0" smtClean="0">
                <a:effectLst/>
              </a:rPr>
              <a:t>OK</a:t>
            </a:r>
            <a:r>
              <a:rPr lang="en-US" dirty="0" smtClean="0">
                <a:effectLst/>
              </a:rPr>
              <a:t>. The name(s) will be added to the </a:t>
            </a:r>
            <a:r>
              <a:rPr lang="en-US" i="1" dirty="0" smtClean="0">
                <a:effectLst/>
              </a:rPr>
              <a:t>Device Type</a:t>
            </a:r>
            <a:r>
              <a:rPr lang="en-US" dirty="0" smtClean="0">
                <a:effectLst/>
              </a:rPr>
              <a:t> field. </a:t>
            </a:r>
          </a:p>
          <a:p>
            <a:pPr marL="571500" lvl="4" indent="0">
              <a:buNone/>
            </a:pPr>
            <a:r>
              <a:rPr lang="en-US" sz="1000" kern="1200" dirty="0" smtClean="0">
                <a:solidFill>
                  <a:schemeClr val="tx1"/>
                </a:solidFill>
                <a:effectLst/>
                <a:latin typeface="+mn-lt"/>
                <a:ea typeface="+mn-ea"/>
                <a:cs typeface="+mn-cs"/>
              </a:rPr>
              <a:t>d. </a:t>
            </a:r>
            <a:r>
              <a:rPr lang="en-US" dirty="0" smtClean="0">
                <a:effectLst/>
              </a:rPr>
              <a:t>If you want a specific file to be checked, enter the name of the file in the </a:t>
            </a:r>
            <a:r>
              <a:rPr lang="en-US" i="1" dirty="0" smtClean="0">
                <a:effectLst/>
              </a:rPr>
              <a:t>Filename</a:t>
            </a:r>
            <a:r>
              <a:rPr lang="en-US" dirty="0" smtClean="0">
                <a:effectLst/>
              </a:rPr>
              <a:t> field.</a:t>
            </a:r>
          </a:p>
          <a:p>
            <a:pPr marL="228600" lvl="1" indent="0">
              <a:buNone/>
            </a:pPr>
            <a:r>
              <a:rPr lang="en-US" sz="1000" kern="1200" dirty="0" smtClean="0">
                <a:solidFill>
                  <a:schemeClr val="tx1"/>
                </a:solidFill>
                <a:effectLst/>
                <a:latin typeface="+mn-lt"/>
                <a:ea typeface="+mn-ea"/>
                <a:cs typeface="+mn-cs"/>
              </a:rPr>
              <a:t>5.</a:t>
            </a:r>
            <a:r>
              <a:rPr lang="en-US" dirty="0" smtClean="0">
                <a:effectLst/>
              </a:rPr>
              <a:t>In the </a:t>
            </a:r>
            <a:r>
              <a:rPr lang="en-US" i="1" dirty="0" smtClean="0">
                <a:effectLst/>
              </a:rPr>
              <a:t>Options</a:t>
            </a:r>
            <a:r>
              <a:rPr lang="en-US" dirty="0" smtClean="0">
                <a:effectLst/>
              </a:rPr>
              <a:t> section of the screen, you can do the following:</a:t>
            </a:r>
          </a:p>
          <a:p>
            <a:pPr marL="571500" lvl="4" indent="0">
              <a:buNone/>
            </a:pPr>
            <a:r>
              <a:rPr lang="en-US" sz="1000" kern="1200" dirty="0" smtClean="0">
                <a:solidFill>
                  <a:schemeClr val="tx1"/>
                </a:solidFill>
                <a:effectLst/>
                <a:latin typeface="+mn-lt"/>
                <a:ea typeface="+mn-ea"/>
                <a:cs typeface="+mn-cs"/>
              </a:rPr>
              <a:t>a. </a:t>
            </a:r>
            <a:r>
              <a:rPr lang="en-US" dirty="0" smtClean="0">
                <a:effectLst/>
              </a:rPr>
              <a:t>Click on the </a:t>
            </a:r>
            <a:r>
              <a:rPr lang="en-US" i="1" dirty="0" smtClean="0">
                <a:effectLst/>
              </a:rPr>
              <a:t>Filename is case insensitive</a:t>
            </a:r>
            <a:r>
              <a:rPr lang="en-US" dirty="0" smtClean="0">
                <a:effectLst/>
              </a:rPr>
              <a:t> checkbox if you want the filename you entered not to be case sensitive.</a:t>
            </a:r>
          </a:p>
          <a:p>
            <a:pPr marL="571500" lvl="4" indent="0">
              <a:buNone/>
            </a:pPr>
            <a:r>
              <a:rPr lang="en-US" sz="1000" kern="1200" dirty="0" smtClean="0">
                <a:solidFill>
                  <a:schemeClr val="tx1"/>
                </a:solidFill>
                <a:effectLst/>
                <a:latin typeface="+mn-lt"/>
                <a:ea typeface="+mn-ea"/>
                <a:cs typeface="+mn-cs"/>
              </a:rPr>
              <a:t>b. </a:t>
            </a:r>
            <a:r>
              <a:rPr lang="en-US" dirty="0" smtClean="0">
                <a:effectLst/>
              </a:rPr>
              <a:t>Depending on the breadth of the search you are defining, the search could take an extended period of time. To limit the amount of time spent on the search, select the number of hours in the </a:t>
            </a:r>
            <a:r>
              <a:rPr lang="en-US" i="1" dirty="0" smtClean="0">
                <a:effectLst/>
              </a:rPr>
              <a:t>Limit search time</a:t>
            </a:r>
            <a:r>
              <a:rPr lang="en-US" dirty="0" smtClean="0">
                <a:effectLst/>
              </a:rPr>
              <a:t> field. If you select zero (0), there will be no time limit.</a:t>
            </a:r>
          </a:p>
          <a:p>
            <a:pPr marL="571500" lvl="4" indent="0">
              <a:buNone/>
            </a:pPr>
            <a:r>
              <a:rPr lang="en-US" sz="1000" kern="1200" dirty="0" smtClean="0">
                <a:solidFill>
                  <a:schemeClr val="tx1"/>
                </a:solidFill>
                <a:effectLst/>
                <a:latin typeface="+mn-lt"/>
                <a:ea typeface="+mn-ea"/>
                <a:cs typeface="+mn-cs"/>
              </a:rPr>
              <a:t>c. </a:t>
            </a:r>
            <a:r>
              <a:rPr lang="en-US" dirty="0" smtClean="0">
                <a:effectLst/>
              </a:rPr>
              <a:t>If you want to limit the size of the result file, select the maximum number of </a:t>
            </a:r>
            <a:r>
              <a:rPr lang="en-US" sz="1000" b="0" i="0" u="none" strike="noStrike" kern="1200" dirty="0" smtClean="0">
                <a:solidFill>
                  <a:schemeClr val="tx1"/>
                </a:solidFill>
                <a:effectLst/>
                <a:latin typeface="+mn-lt"/>
                <a:ea typeface="+mn-ea"/>
                <a:cs typeface="+mn-cs"/>
              </a:rPr>
              <a:t>MB</a:t>
            </a:r>
            <a:r>
              <a:rPr lang="en-US" dirty="0" smtClean="0">
                <a:effectLst/>
              </a:rPr>
              <a:t> in the </a:t>
            </a:r>
            <a:r>
              <a:rPr lang="en-US" i="1" dirty="0" smtClean="0">
                <a:effectLst/>
              </a:rPr>
              <a:t>Max result file size</a:t>
            </a:r>
            <a:r>
              <a:rPr lang="en-US" dirty="0" smtClean="0">
                <a:effectLst/>
              </a:rPr>
              <a:t> field</a:t>
            </a:r>
            <a:r>
              <a:rPr lang="en-US" dirty="0" smtClean="0">
                <a:effectLst/>
              </a:rPr>
              <a:t>.</a:t>
            </a:r>
          </a:p>
          <a:p>
            <a:pPr indent="-114300"/>
            <a:endParaRPr lang="en-US" dirty="0"/>
          </a:p>
          <a:p>
            <a:pPr indent="-114300"/>
            <a:r>
              <a:rPr lang="en-US" i="1" dirty="0" smtClean="0">
                <a:effectLst/>
              </a:rPr>
              <a:t>Continued on next page</a:t>
            </a:r>
            <a:endParaRPr lang="en-US" i="1" dirty="0" smtClean="0">
              <a:effectLst/>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73761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pPr marL="228600" lvl="1" indent="0">
              <a:buNone/>
            </a:pPr>
            <a:r>
              <a:rPr lang="en-US" dirty="0"/>
              <a:t>6.Enter a descriptive name for this check in the field next to the </a:t>
            </a:r>
            <a:r>
              <a:rPr lang="en-US" i="1" dirty="0"/>
              <a:t>Search</a:t>
            </a:r>
            <a:r>
              <a:rPr lang="en-US" dirty="0"/>
              <a:t> button so you can identify it when it is completed.</a:t>
            </a:r>
          </a:p>
          <a:p>
            <a:pPr marL="228600" lvl="1" indent="0">
              <a:buNone/>
            </a:pPr>
            <a:r>
              <a:rPr lang="en-US" dirty="0"/>
              <a:t>7.Click on the </a:t>
            </a:r>
            <a:r>
              <a:rPr lang="en-US" i="1" dirty="0"/>
              <a:t>Search</a:t>
            </a:r>
            <a:r>
              <a:rPr lang="en-US" dirty="0"/>
              <a:t> button to initiate the check.</a:t>
            </a:r>
          </a:p>
          <a:p>
            <a:endParaRPr lang="en-US" dirty="0"/>
          </a:p>
          <a:p>
            <a:r>
              <a:rPr lang="en-US" dirty="0"/>
              <a:t>The job will continue to run until it is completed or it reaches one of the limits you have set, even if the </a:t>
            </a:r>
            <a:r>
              <a:rPr lang="en-US" i="1" dirty="0"/>
              <a:t>Data</a:t>
            </a:r>
            <a:r>
              <a:rPr lang="en-US" dirty="0"/>
              <a:t> screen is closed. You can return to this screen to check on the state of the check. When it is completed, the </a:t>
            </a:r>
            <a:r>
              <a:rPr lang="en-US" i="1" dirty="0"/>
              <a:t>State</a:t>
            </a:r>
            <a:r>
              <a:rPr lang="en-US" dirty="0"/>
              <a:t> column will say "DONE." If there were no altered files, you will be notified that the search was successful. If there were altered files, you can  view the results by clicking on the job in the </a:t>
            </a:r>
            <a:r>
              <a:rPr lang="en-US" i="1" dirty="0"/>
              <a:t>Search Results</a:t>
            </a:r>
            <a:r>
              <a:rPr lang="en-US" dirty="0"/>
              <a:t> table and clicking on </a:t>
            </a:r>
            <a:r>
              <a:rPr lang="en-US" i="1" dirty="0"/>
              <a:t>View</a:t>
            </a:r>
            <a:r>
              <a:rPr lang="en-US" dirty="0"/>
              <a:t>. For details regarding viewing the results, see the </a:t>
            </a:r>
            <a:r>
              <a:rPr lang="en-US" i="1" dirty="0"/>
              <a:t>View Results</a:t>
            </a:r>
            <a:r>
              <a:rPr lang="en-US" dirty="0"/>
              <a:t> section. </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834067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Data Retention</a:t>
            </a:r>
            <a:r>
              <a:rPr lang="en-US" baseline="0" dirty="0" smtClean="0"/>
              <a:t> Time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683726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10%</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6987639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False - </a:t>
            </a:r>
            <a:r>
              <a:rPr lang="en-US" sz="1000" dirty="0" smtClean="0"/>
              <a:t>If you need to restore the data from an old ELM to a new ELM, do </a:t>
            </a:r>
            <a:r>
              <a:rPr lang="en-US" sz="1000" b="1" dirty="0" smtClean="0"/>
              <a:t>NOT</a:t>
            </a:r>
            <a:r>
              <a:rPr lang="en-US" sz="1000" dirty="0" smtClean="0"/>
              <a:t> create a new ELM using the Add Device Wizard.</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40417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Low (14:1)</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142339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True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108592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7373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To add an ELM device to your system:</a:t>
            </a:r>
          </a:p>
          <a:p>
            <a:pPr marL="228600" lvl="1" indent="0">
              <a:buNone/>
            </a:pPr>
            <a:r>
              <a:rPr lang="en-US" dirty="0" smtClean="0"/>
              <a:t>1. Select the Local ESM node on the System Navigation Tree or a group level node for the group to which you wish to add the device. </a:t>
            </a:r>
          </a:p>
          <a:p>
            <a:pPr marL="228600" lvl="1" indent="0">
              <a:buNone/>
            </a:pPr>
            <a:r>
              <a:rPr lang="en-US" dirty="0" smtClean="0"/>
              <a:t>2. Select the Add Device icon in the Actions Toolbar. The Add Device Wizard will appear.</a:t>
            </a:r>
          </a:p>
          <a:p>
            <a:pPr marL="228600" lvl="1" indent="0">
              <a:buNone/>
            </a:pPr>
            <a:r>
              <a:rPr lang="en-US" dirty="0" smtClean="0"/>
              <a:t>3. Select Enterprise Log Manager or Receiver/Log Manager Combo. </a:t>
            </a:r>
          </a:p>
          <a:p>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295180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8600" lvl="1" indent="0">
              <a:buNone/>
            </a:pPr>
            <a:r>
              <a:rPr lang="en-US" dirty="0" smtClean="0"/>
              <a:t>4. Click Next. The second Add Device Wizard dialog will open.</a:t>
            </a:r>
          </a:p>
          <a:p>
            <a:pPr marL="228600" lvl="1" indent="0">
              <a:buNone/>
            </a:pPr>
            <a:r>
              <a:rPr lang="en-US" dirty="0" smtClean="0"/>
              <a:t>5. Enter a name for the ELM device in the Device Name field and click Next. The third Add Device Wizard dialog will open.</a:t>
            </a:r>
          </a:p>
          <a:p>
            <a:pPr marL="228600" lvl="1" indent="0">
              <a:buNone/>
            </a:pPr>
            <a:r>
              <a:rPr lang="en-US" dirty="0" smtClean="0"/>
              <a:t>6. Enter a target IP address or URL. </a:t>
            </a:r>
          </a:p>
          <a:p>
            <a:pPr marL="228600" lvl="1" indent="0">
              <a:buNone/>
            </a:pPr>
            <a:r>
              <a:rPr lang="en-US" dirty="0" smtClean="0"/>
              <a:t>7. Enter a port number that is valid to be used with the specified IP address. The default port is 22.</a:t>
            </a:r>
          </a:p>
          <a:p>
            <a:pPr marL="228600" lvl="1" indent="0">
              <a:buNone/>
            </a:pPr>
            <a:r>
              <a:rPr lang="en-US" dirty="0" smtClean="0"/>
              <a:t>8. Click Next. The fourth dialog of the Add Device Wizard will open.</a:t>
            </a:r>
          </a:p>
          <a:p>
            <a:pPr marL="228600" lvl="1" indent="0">
              <a:buNone/>
            </a:pPr>
            <a:r>
              <a:rPr lang="en-US" dirty="0" smtClean="0"/>
              <a:t>9. Click Key Device. The fifth dialog of the Add Device Wizard will open.</a:t>
            </a:r>
          </a:p>
          <a:p>
            <a:pPr marL="228600" lvl="1" indent="0">
              <a:buNone/>
            </a:pPr>
            <a:r>
              <a:rPr lang="en-US" dirty="0" smtClean="0"/>
              <a:t>10. Enter a password for this device.</a:t>
            </a:r>
          </a:p>
          <a:p>
            <a:pPr marL="228600" lvl="1" indent="0">
              <a:buNone/>
            </a:pPr>
            <a:r>
              <a:rPr lang="en-US" dirty="0" smtClean="0"/>
              <a:t>11. Click Next. </a:t>
            </a:r>
          </a:p>
          <a:p>
            <a:pPr marL="0" lvl="0" indent="-114300">
              <a:buNone/>
            </a:pPr>
            <a:endParaRPr lang="en-US" dirty="0" smtClean="0"/>
          </a:p>
          <a:p>
            <a:pPr marL="0" lvl="0" indent="-114300">
              <a:buNone/>
            </a:pPr>
            <a:r>
              <a:rPr lang="en-US" dirty="0" smtClean="0"/>
              <a:t>The ESM will test device communication and report on the status of the connection. You will be able to directly launch the ELM Properties screen upon successfully keying the device.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04705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694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694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Working with ELM</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Working with ELM</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Working with ELM</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Working with ELM</a:t>
            </a:r>
            <a:endParaRPr lang="en-US" dirty="0"/>
          </a:p>
        </p:txBody>
      </p:sp>
    </p:spTree>
    <p:extLst>
      <p:ext uri="{BB962C8B-B14F-4D97-AF65-F5344CB8AC3E}">
        <p14:creationId xmlns:p14="http://schemas.microsoft.com/office/powerpoint/2010/main" val="375694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Working with ELM</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11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Working with ELM</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11</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ELM Storage Example Cont.</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76200" y="685800"/>
            <a:ext cx="8763000" cy="5893922"/>
          </a:xfrm>
          <a:prstGeom prst="rect">
            <a:avLst/>
          </a:prstGeom>
        </p:spPr>
        <p:txBody>
          <a:bodyPr wrap="square">
            <a:spAutoFit/>
          </a:bodyPr>
          <a:lstStyle/>
          <a:p>
            <a:pPr marL="800100" lvl="1" indent="-342900">
              <a:spcAft>
                <a:spcPts val="1800"/>
              </a:spcAft>
              <a:buFont typeface="+mj-lt"/>
              <a:buAutoNum type="arabicPeriod" startAt="2"/>
            </a:pPr>
            <a:r>
              <a:rPr lang="en-US" sz="1600" dirty="0"/>
              <a:t>Configure the ELM by adding a storage pool, named SP, whose size is 4 GB because 4 GB is the smallest size allowed and it is large enough to hold the estimated 0.3 GB of required storage. </a:t>
            </a:r>
            <a:endParaRPr lang="en-US" sz="1600" dirty="0" smtClean="0"/>
          </a:p>
          <a:p>
            <a:pPr lvl="2">
              <a:spcAft>
                <a:spcPts val="1800"/>
              </a:spcAft>
            </a:pPr>
            <a:r>
              <a:rPr lang="en-US" sz="1600" dirty="0" smtClean="0"/>
              <a:t>Note </a:t>
            </a:r>
            <a:r>
              <a:rPr lang="en-US" sz="1600" dirty="0"/>
              <a:t>that the “Local” storage device, if available on the ELM, may be used for SP, or another storage device that is configured on the ELM. </a:t>
            </a:r>
          </a:p>
          <a:p>
            <a:pPr marL="800100" lvl="1" indent="-342900">
              <a:spcAft>
                <a:spcPts val="1800"/>
              </a:spcAft>
              <a:buFont typeface="+mj-lt"/>
              <a:buAutoNum type="arabicPeriod" startAt="3"/>
            </a:pPr>
            <a:r>
              <a:rPr lang="en-US" sz="1600" dirty="0" smtClean="0"/>
              <a:t>Configure </a:t>
            </a:r>
            <a:r>
              <a:rPr lang="en-US" sz="1600" dirty="0"/>
              <a:t>the FW data source on its Receiver, and enable logging of its logs to the SP storage pool</a:t>
            </a:r>
            <a:r>
              <a:rPr lang="en-US" sz="1600" dirty="0" smtClean="0"/>
              <a:t>.</a:t>
            </a:r>
          </a:p>
          <a:p>
            <a:pPr marL="800100" lvl="1" indent="-342900">
              <a:spcAft>
                <a:spcPts val="1800"/>
              </a:spcAft>
              <a:buFont typeface="+mj-lt"/>
              <a:buAutoNum type="arabicPeriod" startAt="3"/>
            </a:pPr>
            <a:r>
              <a:rPr lang="en-US" sz="1600" dirty="0"/>
              <a:t>Acquire FW logs into SP on the ELM for a few days</a:t>
            </a:r>
            <a:r>
              <a:rPr lang="en-US" sz="1600" dirty="0" smtClean="0"/>
              <a:t>.</a:t>
            </a:r>
          </a:p>
          <a:p>
            <a:pPr marL="800100" lvl="1" indent="-342900">
              <a:spcAft>
                <a:spcPts val="1800"/>
              </a:spcAft>
              <a:buFont typeface="+mj-lt"/>
              <a:buAutoNum type="arabicPeriod" startAt="3"/>
            </a:pPr>
            <a:r>
              <a:rPr lang="en-US" sz="1600" dirty="0"/>
              <a:t>Review the ELM statistics for the SP storage pool by accessing </a:t>
            </a:r>
            <a:r>
              <a:rPr lang="en-US" sz="1600" b="1" i="1" dirty="0"/>
              <a:t>Properties &gt; Receiver/ELM Management</a:t>
            </a:r>
            <a:r>
              <a:rPr lang="en-US" sz="1600" dirty="0"/>
              <a:t> View Usage. </a:t>
            </a:r>
          </a:p>
          <a:p>
            <a:pPr lvl="2">
              <a:spcAft>
                <a:spcPts val="1800"/>
              </a:spcAft>
            </a:pPr>
            <a:r>
              <a:rPr lang="en-US" sz="1600" dirty="0" smtClean="0"/>
              <a:t>As </a:t>
            </a:r>
            <a:r>
              <a:rPr lang="en-US" sz="1600" dirty="0"/>
              <a:t>an example, assume that the statistics for the SP storage pool show a monthly rate of 0.5 GB</a:t>
            </a:r>
            <a:r>
              <a:rPr lang="en-US" sz="1600" dirty="0" smtClean="0"/>
              <a:t>.</a:t>
            </a:r>
          </a:p>
          <a:p>
            <a:pPr marL="800100" lvl="1" indent="-342900">
              <a:spcAft>
                <a:spcPts val="1800"/>
              </a:spcAft>
              <a:buFont typeface="+mj-lt"/>
              <a:buAutoNum type="arabicPeriod" startAt="6"/>
            </a:pPr>
            <a:r>
              <a:rPr lang="en-US" sz="1600" dirty="0"/>
              <a:t>Re-estimate the required storage for SP to be 110% of the measured value. So, in this example, 1.1 * 12 * 0.5 GB/month, or 6.6 GB</a:t>
            </a:r>
            <a:r>
              <a:rPr lang="en-US" sz="1600" dirty="0" smtClean="0"/>
              <a:t>.</a:t>
            </a:r>
          </a:p>
          <a:p>
            <a:pPr marL="800100" lvl="1" indent="-342900">
              <a:spcAft>
                <a:spcPts val="1800"/>
              </a:spcAft>
              <a:buFont typeface="+mj-lt"/>
              <a:buAutoNum type="arabicPeriod" startAt="6"/>
            </a:pPr>
            <a:r>
              <a:rPr lang="en-US" sz="1600" dirty="0"/>
              <a:t>Modify the configuration of SP to allow not 4 GB of storage but 8 GB. Note that the allowed storage was modified to 8 GB because 8 GB - 10% = 7 </a:t>
            </a:r>
            <a:r>
              <a:rPr lang="en-US" sz="1600" dirty="0" smtClean="0"/>
              <a:t>GB, </a:t>
            </a:r>
            <a:r>
              <a:rPr lang="en-US" sz="1600" dirty="0"/>
              <a:t>which is the nearest allowed value to 6.6 GB.</a:t>
            </a:r>
          </a:p>
        </p:txBody>
      </p:sp>
    </p:spTree>
    <p:extLst>
      <p:ext uri="{BB962C8B-B14F-4D97-AF65-F5344CB8AC3E}">
        <p14:creationId xmlns:p14="http://schemas.microsoft.com/office/powerpoint/2010/main" val="183982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Configuration Settings</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76200" y="685800"/>
            <a:ext cx="8763000" cy="923330"/>
          </a:xfrm>
          <a:prstGeom prst="rect">
            <a:avLst/>
          </a:prstGeom>
        </p:spPr>
        <p:txBody>
          <a:bodyPr wrap="square">
            <a:spAutoFit/>
          </a:bodyPr>
          <a:lstStyle/>
          <a:p>
            <a:pPr algn="ctr"/>
            <a:r>
              <a:rPr lang="en-US" dirty="0"/>
              <a:t>Once you have added an ELM device and have defined its storage, there are several settings that need to be configured for the device to run properly. </a:t>
            </a:r>
            <a:endParaRPr lang="en-US" dirty="0" smtClean="0"/>
          </a:p>
          <a:p>
            <a:endParaRPr lang="en-US" dirty="0"/>
          </a:p>
        </p:txBody>
      </p:sp>
      <p:pic>
        <p:nvPicPr>
          <p:cNvPr id="5" name="Picture 4" descr="ELM Configuration 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16" y="1447800"/>
            <a:ext cx="8446968" cy="5029200"/>
          </a:xfrm>
          <a:prstGeom prst="rect">
            <a:avLst/>
          </a:prstGeom>
          <a:ln w="12700" cmpd="sng">
            <a:solidFill>
              <a:schemeClr val="tx2"/>
            </a:solidFill>
          </a:ln>
        </p:spPr>
      </p:pic>
    </p:spTree>
    <p:extLst>
      <p:ext uri="{BB962C8B-B14F-4D97-AF65-F5344CB8AC3E}">
        <p14:creationId xmlns:p14="http://schemas.microsoft.com/office/powerpoint/2010/main" val="217970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Information</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152400" y="838200"/>
            <a:ext cx="8839200" cy="5724645"/>
          </a:xfrm>
          <a:prstGeom prst="rect">
            <a:avLst/>
          </a:prstGeom>
        </p:spPr>
        <p:txBody>
          <a:bodyPr wrap="square">
            <a:spAutoFit/>
          </a:bodyPr>
          <a:lstStyle/>
          <a:p>
            <a:pPr>
              <a:spcAft>
                <a:spcPts val="600"/>
              </a:spcAft>
            </a:pPr>
            <a:r>
              <a:rPr lang="en-US" dirty="0"/>
              <a:t>The ELM Information or Receiver/ELM Information screen shows general information about the selected ELM or Receiver ELM device such as the model, the version of software it is running, and its current status. </a:t>
            </a:r>
          </a:p>
          <a:p>
            <a:pPr>
              <a:spcAft>
                <a:spcPts val="600"/>
              </a:spcAft>
            </a:pPr>
            <a:r>
              <a:rPr lang="en-US" dirty="0" smtClean="0"/>
              <a:t>It </a:t>
            </a:r>
            <a:r>
              <a:rPr lang="en-US" dirty="0"/>
              <a:t>also allows you to perform certain functions on the device. </a:t>
            </a:r>
            <a:r>
              <a:rPr lang="en-US" dirty="0" smtClean="0"/>
              <a:t>Such as:</a:t>
            </a:r>
          </a:p>
          <a:p>
            <a:pPr marL="742950" lvl="1" indent="-285750">
              <a:spcAft>
                <a:spcPts val="600"/>
              </a:spcAft>
              <a:buFont typeface="Arial"/>
              <a:buChar char="•"/>
            </a:pPr>
            <a:r>
              <a:rPr lang="en-US" b="1" dirty="0" smtClean="0"/>
              <a:t>Sync</a:t>
            </a:r>
            <a:r>
              <a:rPr lang="en-US" dirty="0" smtClean="0"/>
              <a:t> – </a:t>
            </a:r>
            <a:r>
              <a:rPr lang="en-US" dirty="0" smtClean="0"/>
              <a:t>Syncs </a:t>
            </a:r>
            <a:r>
              <a:rPr lang="en-US" dirty="0" smtClean="0"/>
              <a:t>ELM’s clock with ESM’s clock</a:t>
            </a:r>
          </a:p>
          <a:p>
            <a:pPr marL="742950" lvl="1" indent="-285750">
              <a:spcAft>
                <a:spcPts val="600"/>
              </a:spcAft>
              <a:buFont typeface="Arial"/>
              <a:buChar char="•"/>
            </a:pPr>
            <a:r>
              <a:rPr lang="en-US" b="1" dirty="0" smtClean="0"/>
              <a:t>FIPS Self Test </a:t>
            </a:r>
            <a:r>
              <a:rPr lang="en-US" dirty="0" smtClean="0"/>
              <a:t>– Performs a FIPS self test operation</a:t>
            </a:r>
          </a:p>
          <a:p>
            <a:pPr marL="742950" lvl="1" indent="-285750">
              <a:spcAft>
                <a:spcPts val="600"/>
              </a:spcAft>
              <a:buFont typeface="Arial"/>
              <a:buChar char="•"/>
            </a:pPr>
            <a:r>
              <a:rPr lang="en-US" b="1" dirty="0" smtClean="0"/>
              <a:t>FIPS Identity Token </a:t>
            </a:r>
            <a:r>
              <a:rPr lang="en-US" dirty="0" smtClean="0"/>
              <a:t>– </a:t>
            </a:r>
            <a:r>
              <a:rPr lang="en-US" dirty="0" smtClean="0"/>
              <a:t>Identity </a:t>
            </a:r>
            <a:r>
              <a:rPr lang="en-US" dirty="0" smtClean="0"/>
              <a:t>token used during power-up software integrity testing</a:t>
            </a:r>
          </a:p>
          <a:p>
            <a:pPr marL="742950" lvl="1" indent="-285750">
              <a:spcAft>
                <a:spcPts val="600"/>
              </a:spcAft>
              <a:buFont typeface="Arial"/>
              <a:buChar char="•"/>
            </a:pPr>
            <a:r>
              <a:rPr lang="en-US" b="1" dirty="0" smtClean="0"/>
              <a:t>Zone</a:t>
            </a:r>
            <a:r>
              <a:rPr lang="en-US" dirty="0" smtClean="0"/>
              <a:t> – The zone the ELM has been assigned</a:t>
            </a:r>
          </a:p>
          <a:p>
            <a:pPr marL="742950" lvl="1" indent="-285750">
              <a:spcAft>
                <a:spcPts val="600"/>
              </a:spcAft>
              <a:buFont typeface="Arial"/>
              <a:buChar char="•"/>
            </a:pPr>
            <a:r>
              <a:rPr lang="en-US" b="1" dirty="0" smtClean="0"/>
              <a:t>Status</a:t>
            </a:r>
            <a:r>
              <a:rPr lang="en-US" dirty="0" smtClean="0"/>
              <a:t> – Displays the status of the ELM process</a:t>
            </a:r>
          </a:p>
          <a:p>
            <a:pPr marL="742950" lvl="1" indent="-285750">
              <a:spcAft>
                <a:spcPts val="600"/>
              </a:spcAft>
              <a:buFont typeface="Arial"/>
              <a:buChar char="•"/>
            </a:pPr>
            <a:r>
              <a:rPr lang="en-US" b="1" dirty="0" smtClean="0"/>
              <a:t>Backup &amp; Restore </a:t>
            </a:r>
            <a:r>
              <a:rPr lang="en-US" dirty="0" smtClean="0"/>
              <a:t>– </a:t>
            </a:r>
            <a:r>
              <a:rPr lang="en-US" dirty="0" smtClean="0"/>
              <a:t>Provides </a:t>
            </a:r>
            <a:r>
              <a:rPr lang="en-US" dirty="0" smtClean="0"/>
              <a:t>backup and restore options for storage pools and the management database</a:t>
            </a:r>
          </a:p>
          <a:p>
            <a:pPr marL="742950" lvl="1" indent="-285750">
              <a:spcAft>
                <a:spcPts val="600"/>
              </a:spcAft>
              <a:buFont typeface="Arial"/>
              <a:buChar char="•"/>
            </a:pPr>
            <a:r>
              <a:rPr lang="en-US" b="1" dirty="0" smtClean="0"/>
              <a:t>Start</a:t>
            </a:r>
            <a:r>
              <a:rPr lang="en-US" dirty="0" smtClean="0"/>
              <a:t> – </a:t>
            </a:r>
            <a:r>
              <a:rPr lang="en-US" dirty="0" smtClean="0"/>
              <a:t>Starts </a:t>
            </a:r>
            <a:r>
              <a:rPr lang="en-US" dirty="0" smtClean="0"/>
              <a:t>ELM data collection process</a:t>
            </a:r>
          </a:p>
          <a:p>
            <a:pPr marL="742950" lvl="1" indent="-285750">
              <a:spcAft>
                <a:spcPts val="600"/>
              </a:spcAft>
              <a:buFont typeface="Arial"/>
              <a:buChar char="•"/>
            </a:pPr>
            <a:r>
              <a:rPr lang="en-US" b="1" dirty="0" smtClean="0"/>
              <a:t>Stop</a:t>
            </a:r>
            <a:r>
              <a:rPr lang="en-US" dirty="0" smtClean="0"/>
              <a:t> – </a:t>
            </a:r>
            <a:r>
              <a:rPr lang="en-US" dirty="0" smtClean="0"/>
              <a:t>Stops </a:t>
            </a:r>
            <a:r>
              <a:rPr lang="en-US" dirty="0" smtClean="0"/>
              <a:t>ELM data collection process</a:t>
            </a:r>
          </a:p>
          <a:p>
            <a:pPr marL="742950" lvl="1" indent="-285750">
              <a:spcAft>
                <a:spcPts val="600"/>
              </a:spcAft>
              <a:buFont typeface="Arial"/>
              <a:buChar char="•"/>
            </a:pPr>
            <a:r>
              <a:rPr lang="en-US" b="1" dirty="0" smtClean="0"/>
              <a:t>Reboot</a:t>
            </a:r>
            <a:r>
              <a:rPr lang="en-US" dirty="0" smtClean="0"/>
              <a:t> – </a:t>
            </a:r>
            <a:r>
              <a:rPr lang="en-US" dirty="0" smtClean="0"/>
              <a:t>Reboot </a:t>
            </a:r>
            <a:r>
              <a:rPr lang="en-US" dirty="0" smtClean="0"/>
              <a:t>ELM device</a:t>
            </a:r>
          </a:p>
          <a:p>
            <a:pPr marL="742950" lvl="1" indent="-285750">
              <a:spcAft>
                <a:spcPts val="600"/>
              </a:spcAft>
              <a:buFont typeface="Arial"/>
              <a:buChar char="•"/>
            </a:pPr>
            <a:r>
              <a:rPr lang="en-US" b="1" dirty="0" smtClean="0"/>
              <a:t>Refresh</a:t>
            </a:r>
            <a:r>
              <a:rPr lang="en-US" dirty="0" smtClean="0"/>
              <a:t> – </a:t>
            </a:r>
            <a:r>
              <a:rPr lang="en-US" dirty="0" smtClean="0"/>
              <a:t>Reloads </a:t>
            </a:r>
            <a:r>
              <a:rPr lang="en-US" dirty="0" smtClean="0"/>
              <a:t>information on the ELM information screen </a:t>
            </a:r>
          </a:p>
          <a:p>
            <a:pPr>
              <a:spcAft>
                <a:spcPts val="600"/>
              </a:spcAft>
            </a:pPr>
            <a:endParaRPr lang="en-US" dirty="0"/>
          </a:p>
        </p:txBody>
      </p:sp>
    </p:spTree>
    <p:extLst>
      <p:ext uri="{BB962C8B-B14F-4D97-AF65-F5344CB8AC3E}">
        <p14:creationId xmlns:p14="http://schemas.microsoft.com/office/powerpoint/2010/main" val="186000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Backup and Restore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5410200" y="762000"/>
            <a:ext cx="3581400" cy="4585871"/>
          </a:xfrm>
          <a:prstGeom prst="rect">
            <a:avLst/>
          </a:prstGeom>
        </p:spPr>
        <p:txBody>
          <a:bodyPr wrap="square">
            <a:spAutoFit/>
          </a:bodyPr>
          <a:lstStyle/>
          <a:p>
            <a:pPr marL="285750" indent="-285750">
              <a:spcAft>
                <a:spcPts val="1200"/>
              </a:spcAft>
              <a:buFont typeface="Arial"/>
              <a:buChar char="•"/>
            </a:pPr>
            <a:r>
              <a:rPr lang="en-US" sz="1600" dirty="0" smtClean="0"/>
              <a:t>Backup </a:t>
            </a:r>
            <a:r>
              <a:rPr lang="en-US" sz="1600" dirty="0"/>
              <a:t>&amp; Restore includes all configuration settings, including the ELM logging database. </a:t>
            </a:r>
          </a:p>
          <a:p>
            <a:pPr marL="285750" indent="-285750">
              <a:spcAft>
                <a:spcPts val="1200"/>
              </a:spcAft>
              <a:buFont typeface="Arial"/>
              <a:buChar char="•"/>
            </a:pPr>
            <a:r>
              <a:rPr lang="en-US" sz="1600" dirty="0"/>
              <a:t>The Restore Backup button allows you to revert all of your ELM settings and data back to a previous state. If you perform this function, you will lose all changes made to the settings and access to all logs added after the backup was created. </a:t>
            </a:r>
            <a:endParaRPr lang="en-US" sz="1600" dirty="0" smtClean="0"/>
          </a:p>
          <a:p>
            <a:pPr marL="285750" indent="-285750">
              <a:spcAft>
                <a:spcPts val="1200"/>
              </a:spcAft>
              <a:buFont typeface="Arial"/>
              <a:buChar char="•"/>
            </a:pPr>
            <a:r>
              <a:rPr lang="en-US" sz="1600" dirty="0"/>
              <a:t>It is highly recommended that you mirror the devices that store the log data on the ELM as well as mirror the ELM management database. </a:t>
            </a:r>
            <a:r>
              <a:rPr lang="en-US" sz="1600" b="1" dirty="0" smtClean="0"/>
              <a:t>The</a:t>
            </a:r>
            <a:r>
              <a:rPr lang="en-US" sz="1600" b="1" dirty="0"/>
              <a:t> mirroring feature provides real-time data backup</a:t>
            </a:r>
            <a:r>
              <a:rPr lang="en-US" sz="1600" dirty="0"/>
              <a:t>.</a:t>
            </a:r>
          </a:p>
        </p:txBody>
      </p:sp>
      <p:pic>
        <p:nvPicPr>
          <p:cNvPr id="5" name="Picture 4" descr="Backup and Restore Dialog Bo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38201"/>
            <a:ext cx="5105400" cy="5638799"/>
          </a:xfrm>
          <a:prstGeom prst="rect">
            <a:avLst/>
          </a:prstGeom>
          <a:ln w="12700" cmpd="sng">
            <a:solidFill>
              <a:schemeClr val="tx2"/>
            </a:solidFill>
          </a:ln>
        </p:spPr>
      </p:pic>
      <p:sp>
        <p:nvSpPr>
          <p:cNvPr id="6" name="Content Placeholder 4"/>
          <p:cNvSpPr txBox="1">
            <a:spLocks/>
          </p:cNvSpPr>
          <p:nvPr/>
        </p:nvSpPr>
        <p:spPr bwMode="auto">
          <a:xfrm>
            <a:off x="5791200" y="5410200"/>
            <a:ext cx="2971800" cy="1188018"/>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WARNING</a:t>
            </a:r>
            <a:endParaRPr lang="en-US" sz="1800" b="1" dirty="0">
              <a:solidFill>
                <a:srgbClr val="A50026"/>
              </a:solidFill>
            </a:endParaRPr>
          </a:p>
          <a:p>
            <a:pPr marL="0" indent="0" algn="ctr">
              <a:buNone/>
            </a:pPr>
            <a:r>
              <a:rPr lang="en-US" sz="1600" dirty="0"/>
              <a:t>Using CIFS with Samba server versions greater than 3.2 could result in data loss</a:t>
            </a:r>
            <a:r>
              <a:rPr lang="en-US" sz="1600" dirty="0" smtClean="0"/>
              <a:t>.</a:t>
            </a:r>
            <a:endParaRPr lang="en-US" sz="1600" dirty="0"/>
          </a:p>
        </p:txBody>
      </p:sp>
    </p:spTree>
    <p:extLst>
      <p:ext uri="{BB962C8B-B14F-4D97-AF65-F5344CB8AC3E}">
        <p14:creationId xmlns:p14="http://schemas.microsoft.com/office/powerpoint/2010/main" val="280953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ckup and Restore Dialog Bo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38201"/>
            <a:ext cx="5105400" cy="5638799"/>
          </a:xfrm>
          <a:prstGeom prst="rect">
            <a:avLst/>
          </a:prstGeom>
          <a:ln w="12700" cmpd="sng">
            <a:solidFill>
              <a:schemeClr val="tx2"/>
            </a:solidFill>
          </a:ln>
        </p:spPr>
      </p:pic>
      <p:sp>
        <p:nvSpPr>
          <p:cNvPr id="2" name="Title 1"/>
          <p:cNvSpPr>
            <a:spLocks noGrp="1"/>
          </p:cNvSpPr>
          <p:nvPr>
            <p:ph type="title"/>
          </p:nvPr>
        </p:nvSpPr>
        <p:spPr/>
        <p:txBody>
          <a:bodyPr/>
          <a:lstStyle/>
          <a:p>
            <a:r>
              <a:rPr lang="en-US" dirty="0" smtClean="0"/>
              <a:t>Restore ELM	</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5410200" y="823079"/>
            <a:ext cx="3619500" cy="3093155"/>
          </a:xfrm>
          <a:prstGeom prst="rect">
            <a:avLst/>
          </a:prstGeom>
        </p:spPr>
        <p:txBody>
          <a:bodyPr wrap="square">
            <a:spAutoFit/>
          </a:bodyPr>
          <a:lstStyle/>
          <a:p>
            <a:pPr marL="285750" indent="-285750">
              <a:spcAft>
                <a:spcPts val="1800"/>
              </a:spcAft>
              <a:buFont typeface="Arial"/>
              <a:buChar char="•"/>
            </a:pPr>
            <a:r>
              <a:rPr lang="en-US" dirty="0"/>
              <a:t>The Restore ELM feature allows you to restore the management database and the ELM log data to a new ELM device should the old device need to be replaced. </a:t>
            </a:r>
          </a:p>
          <a:p>
            <a:pPr marL="285750" indent="-285750">
              <a:spcAft>
                <a:spcPts val="1800"/>
              </a:spcAft>
              <a:buFont typeface="Arial"/>
              <a:buChar char="•"/>
            </a:pPr>
            <a:r>
              <a:rPr lang="en-US" dirty="0" smtClean="0"/>
              <a:t>In </a:t>
            </a:r>
            <a:r>
              <a:rPr lang="en-US" dirty="0"/>
              <a:t>order for this feature to work, the management database and the ELM log data must be mirrored.</a:t>
            </a:r>
          </a:p>
        </p:txBody>
      </p:sp>
      <p:sp>
        <p:nvSpPr>
          <p:cNvPr id="5" name="Content Placeholder 4"/>
          <p:cNvSpPr txBox="1">
            <a:spLocks/>
          </p:cNvSpPr>
          <p:nvPr/>
        </p:nvSpPr>
        <p:spPr bwMode="auto">
          <a:xfrm>
            <a:off x="5715000" y="4419600"/>
            <a:ext cx="3048000" cy="1840504"/>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WARNING</a:t>
            </a:r>
            <a:endParaRPr lang="en-US" sz="1800" b="1" dirty="0">
              <a:solidFill>
                <a:srgbClr val="A50026"/>
              </a:solidFill>
            </a:endParaRPr>
          </a:p>
          <a:p>
            <a:pPr marL="0" indent="0" algn="ctr">
              <a:buNone/>
            </a:pPr>
            <a:r>
              <a:rPr lang="en-US" sz="1800" dirty="0"/>
              <a:t>If you need to restore the data from an old ELM to a new ELM, do </a:t>
            </a:r>
            <a:r>
              <a:rPr lang="en-US" sz="1800" b="1" dirty="0"/>
              <a:t>NOT</a:t>
            </a:r>
            <a:r>
              <a:rPr lang="en-US" sz="1800" dirty="0"/>
              <a:t> create a new ELM using the Add Device Wizard.</a:t>
            </a:r>
          </a:p>
        </p:txBody>
      </p:sp>
    </p:spTree>
    <p:extLst>
      <p:ext uri="{BB962C8B-B14F-4D97-AF65-F5344CB8AC3E}">
        <p14:creationId xmlns:p14="http://schemas.microsoft.com/office/powerpoint/2010/main" val="361468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Logs</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6400800" y="1592282"/>
            <a:ext cx="2514600" cy="3970318"/>
          </a:xfrm>
          <a:prstGeom prst="rect">
            <a:avLst/>
          </a:prstGeom>
        </p:spPr>
        <p:txBody>
          <a:bodyPr wrap="square">
            <a:spAutoFit/>
          </a:bodyPr>
          <a:lstStyle/>
          <a:p>
            <a:r>
              <a:rPr lang="en-US" dirty="0"/>
              <a:t>The Logs option allows you to manually retrieve logs from the ELM, view information about the most recent event retrieval, and set the Last Retrieved date back to retrieve events again. </a:t>
            </a:r>
            <a:endParaRPr lang="en-US" dirty="0" smtClean="0"/>
          </a:p>
          <a:p>
            <a:endParaRPr lang="en-US" dirty="0"/>
          </a:p>
          <a:p>
            <a:r>
              <a:rPr lang="en-US" dirty="0" smtClean="0"/>
              <a:t>Checkboxes </a:t>
            </a:r>
            <a:r>
              <a:rPr lang="en-US" dirty="0"/>
              <a:t>are also available to enable automatic retrieval of logs.</a:t>
            </a:r>
          </a:p>
        </p:txBody>
      </p:sp>
      <p:pic>
        <p:nvPicPr>
          <p:cNvPr id="6" name="Picture 5" descr="ELM lo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14400"/>
            <a:ext cx="6096000" cy="5388878"/>
          </a:xfrm>
          <a:prstGeom prst="rect">
            <a:avLst/>
          </a:prstGeom>
          <a:ln>
            <a:solidFill>
              <a:srgbClr val="000000"/>
            </a:solidFill>
          </a:ln>
        </p:spPr>
      </p:pic>
    </p:spTree>
    <p:extLst>
      <p:ext uri="{BB962C8B-B14F-4D97-AF65-F5344CB8AC3E}">
        <p14:creationId xmlns:p14="http://schemas.microsoft.com/office/powerpoint/2010/main" val="124285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Log – Inactivity Setting</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114300" y="762000"/>
            <a:ext cx="8915400" cy="2215991"/>
          </a:xfrm>
          <a:prstGeom prst="rect">
            <a:avLst/>
          </a:prstGeom>
        </p:spPr>
        <p:txBody>
          <a:bodyPr wrap="square">
            <a:spAutoFit/>
          </a:bodyPr>
          <a:lstStyle/>
          <a:p>
            <a:pPr>
              <a:spcAft>
                <a:spcPts val="1800"/>
              </a:spcAft>
            </a:pPr>
            <a:r>
              <a:rPr lang="en-US" dirty="0"/>
              <a:t>The Inactivity Settings button on the Logs screen allows a master user or system administrator to set the inactivity threshold for any device on the system. </a:t>
            </a:r>
          </a:p>
          <a:p>
            <a:pPr>
              <a:spcAft>
                <a:spcPts val="1800"/>
              </a:spcAft>
            </a:pPr>
            <a:r>
              <a:rPr lang="en-US" dirty="0" smtClean="0"/>
              <a:t>If </a:t>
            </a:r>
            <a:r>
              <a:rPr lang="en-US" dirty="0"/>
              <a:t>this threshold is set, the system will generate an alert when the device has not generated logs for the period of time designated. </a:t>
            </a:r>
          </a:p>
          <a:p>
            <a:pPr>
              <a:spcAft>
                <a:spcPts val="1800"/>
              </a:spcAft>
            </a:pPr>
            <a:r>
              <a:rPr lang="en-US" dirty="0" smtClean="0"/>
              <a:t>This </a:t>
            </a:r>
            <a:r>
              <a:rPr lang="en-US" dirty="0"/>
              <a:t>alert will show up as a yellow flag next to the device on the System Navigation Tree.</a:t>
            </a:r>
          </a:p>
        </p:txBody>
      </p:sp>
      <p:pic>
        <p:nvPicPr>
          <p:cNvPr id="6" name="Picture 5" descr="Log Inactivity Threshold Sett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950" y="2879168"/>
            <a:ext cx="6642100" cy="3750232"/>
          </a:xfrm>
          <a:prstGeom prst="rect">
            <a:avLst/>
          </a:prstGeom>
          <a:ln>
            <a:solidFill>
              <a:srgbClr val="000000"/>
            </a:solidFill>
          </a:ln>
        </p:spPr>
      </p:pic>
    </p:spTree>
    <p:extLst>
      <p:ext uri="{BB962C8B-B14F-4D97-AF65-F5344CB8AC3E}">
        <p14:creationId xmlns:p14="http://schemas.microsoft.com/office/powerpoint/2010/main" val="96869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Device Log</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6324600" y="967799"/>
            <a:ext cx="2590800" cy="5509201"/>
          </a:xfrm>
          <a:prstGeom prst="rect">
            <a:avLst/>
          </a:prstGeom>
        </p:spPr>
        <p:txBody>
          <a:bodyPr wrap="square">
            <a:spAutoFit/>
          </a:bodyPr>
          <a:lstStyle/>
          <a:p>
            <a:pPr marL="285750" indent="-285750">
              <a:buFont typeface="Arial"/>
              <a:buChar char="•"/>
            </a:pPr>
            <a:r>
              <a:rPr lang="en-US" sz="1600" dirty="0"/>
              <a:t>The Device Log screen gives a general summary of changes that have been made to the device from the ESMI and status-related events that have occurred on the ELM device. </a:t>
            </a:r>
            <a:endParaRPr lang="en-US" sz="1600" dirty="0" smtClean="0"/>
          </a:p>
          <a:p>
            <a:pPr marL="285750" indent="-285750">
              <a:buFont typeface="Arial"/>
              <a:buChar char="•"/>
            </a:pPr>
            <a:endParaRPr lang="en-US" sz="1600" dirty="0"/>
          </a:p>
          <a:p>
            <a:pPr marL="285750" indent="-285750">
              <a:buFont typeface="Arial"/>
              <a:buChar char="•"/>
            </a:pPr>
            <a:r>
              <a:rPr lang="en-US" sz="1600" dirty="0" smtClean="0"/>
              <a:t>The </a:t>
            </a:r>
            <a:r>
              <a:rPr lang="en-US" sz="1600" b="1" dirty="0"/>
              <a:t>Event Count </a:t>
            </a:r>
            <a:r>
              <a:rPr lang="en-US" sz="1600" dirty="0"/>
              <a:t>is the total number of events that have been logged on this device. </a:t>
            </a:r>
            <a:endParaRPr lang="en-US" sz="1600" dirty="0" smtClean="0"/>
          </a:p>
          <a:p>
            <a:pPr marL="285750" indent="-285750">
              <a:buFont typeface="Arial"/>
              <a:buChar char="•"/>
            </a:pPr>
            <a:endParaRPr lang="en-US" sz="1600" dirty="0"/>
          </a:p>
          <a:p>
            <a:pPr marL="285750" indent="-285750">
              <a:buFont typeface="Arial"/>
              <a:buChar char="•"/>
            </a:pPr>
            <a:r>
              <a:rPr lang="en-US" sz="1600" dirty="0" smtClean="0"/>
              <a:t>The </a:t>
            </a:r>
            <a:r>
              <a:rPr lang="en-US" sz="1600" b="1" dirty="0"/>
              <a:t>First Event </a:t>
            </a:r>
            <a:r>
              <a:rPr lang="en-US" sz="1600" dirty="0"/>
              <a:t>is the date and time the first log event took place and the </a:t>
            </a:r>
            <a:r>
              <a:rPr lang="en-US" sz="1600" b="1" dirty="0"/>
              <a:t>Last Event </a:t>
            </a:r>
            <a:r>
              <a:rPr lang="en-US" sz="1600" dirty="0"/>
              <a:t>is the date and time the last log event took place. </a:t>
            </a:r>
          </a:p>
        </p:txBody>
      </p:sp>
      <p:pic>
        <p:nvPicPr>
          <p:cNvPr id="6" name="Picture 5" descr="ELM Device 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12800"/>
            <a:ext cx="6019800" cy="5740400"/>
          </a:xfrm>
          <a:prstGeom prst="rect">
            <a:avLst/>
          </a:prstGeom>
          <a:ln>
            <a:solidFill>
              <a:srgbClr val="000000"/>
            </a:solidFill>
          </a:ln>
        </p:spPr>
      </p:pic>
    </p:spTree>
    <p:extLst>
      <p:ext uri="{BB962C8B-B14F-4D97-AF65-F5344CB8AC3E}">
        <p14:creationId xmlns:p14="http://schemas.microsoft.com/office/powerpoint/2010/main" val="175008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Device Log - View</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pic>
        <p:nvPicPr>
          <p:cNvPr id="6" name="Picture 5" descr="View Device 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685800"/>
            <a:ext cx="8763000" cy="3810000"/>
          </a:xfrm>
          <a:prstGeom prst="rect">
            <a:avLst/>
          </a:prstGeom>
          <a:ln>
            <a:solidFill>
              <a:srgbClr val="000000"/>
            </a:solidFill>
          </a:ln>
        </p:spPr>
      </p:pic>
      <p:sp>
        <p:nvSpPr>
          <p:cNvPr id="7" name="Rectangle 6"/>
          <p:cNvSpPr/>
          <p:nvPr/>
        </p:nvSpPr>
        <p:spPr>
          <a:xfrm>
            <a:off x="228600" y="4648200"/>
            <a:ext cx="8763000" cy="1969770"/>
          </a:xfrm>
          <a:prstGeom prst="rect">
            <a:avLst/>
          </a:prstGeom>
        </p:spPr>
        <p:txBody>
          <a:bodyPr wrap="square">
            <a:spAutoFit/>
          </a:bodyPr>
          <a:lstStyle/>
          <a:p>
            <a:pPr marL="285750" indent="-285750">
              <a:spcAft>
                <a:spcPts val="600"/>
              </a:spcAft>
              <a:buFont typeface="Arial"/>
              <a:buChar char="•"/>
            </a:pPr>
            <a:r>
              <a:rPr lang="en-US" sz="1600" dirty="0"/>
              <a:t>The ELM Device Log dialog </a:t>
            </a:r>
            <a:r>
              <a:rPr lang="en-US" sz="1600" dirty="0" smtClean="0"/>
              <a:t>allows </a:t>
            </a:r>
            <a:r>
              <a:rPr lang="en-US" sz="1600" dirty="0"/>
              <a:t>you to view details of events that have taken place on the </a:t>
            </a:r>
            <a:r>
              <a:rPr lang="en-US" sz="1600" dirty="0" smtClean="0"/>
              <a:t>ELM. </a:t>
            </a:r>
          </a:p>
          <a:p>
            <a:pPr marL="285750" indent="-285750">
              <a:spcAft>
                <a:spcPts val="600"/>
              </a:spcAft>
              <a:buFont typeface="Arial"/>
              <a:buChar char="•"/>
            </a:pPr>
            <a:r>
              <a:rPr lang="en-US" sz="1600" dirty="0" smtClean="0"/>
              <a:t>The </a:t>
            </a:r>
            <a:r>
              <a:rPr lang="en-US" sz="1600" dirty="0"/>
              <a:t>main view will initially be populated with the log events that fall into the time range specified on the Device Log main </a:t>
            </a:r>
            <a:r>
              <a:rPr lang="en-US" sz="1600" dirty="0" smtClean="0"/>
              <a:t>screen.</a:t>
            </a:r>
          </a:p>
          <a:p>
            <a:pPr marL="285750" indent="-285750">
              <a:spcAft>
                <a:spcPts val="600"/>
              </a:spcAft>
              <a:buFont typeface="Arial"/>
              <a:buChar char="•"/>
            </a:pPr>
            <a:r>
              <a:rPr lang="en-US" sz="1600" dirty="0" smtClean="0"/>
              <a:t>To </a:t>
            </a:r>
            <a:r>
              <a:rPr lang="en-US" sz="1600" dirty="0"/>
              <a:t>view events over a different time range, select the date and time range of the events you wish to view by typing in the date/time value or selecting one from the calendars, then click the Refresh button.</a:t>
            </a:r>
          </a:p>
        </p:txBody>
      </p:sp>
    </p:spTree>
    <p:extLst>
      <p:ext uri="{BB962C8B-B14F-4D97-AF65-F5344CB8AC3E}">
        <p14:creationId xmlns:p14="http://schemas.microsoft.com/office/powerpoint/2010/main" val="19217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a:t>
            </a:r>
            <a:r>
              <a:rPr lang="en-US" dirty="0" smtClean="0"/>
              <a:t>MigrateDB</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6" name="Rectangle 5"/>
          <p:cNvSpPr/>
          <p:nvPr/>
        </p:nvSpPr>
        <p:spPr>
          <a:xfrm>
            <a:off x="76200" y="685800"/>
            <a:ext cx="8686800" cy="4001095"/>
          </a:xfrm>
          <a:prstGeom prst="rect">
            <a:avLst/>
          </a:prstGeom>
        </p:spPr>
        <p:txBody>
          <a:bodyPr wrap="square">
            <a:spAutoFit/>
          </a:bodyPr>
          <a:lstStyle/>
          <a:p>
            <a:pPr marL="285750" indent="-285750">
              <a:spcAft>
                <a:spcPts val="1200"/>
              </a:spcAft>
              <a:buFont typeface="Arial"/>
              <a:buChar char="•"/>
            </a:pPr>
            <a:r>
              <a:rPr lang="en-US" dirty="0"/>
              <a:t>The ELM management database stores the records that are generated by the ELM. </a:t>
            </a:r>
            <a:endParaRPr lang="en-US" dirty="0" smtClean="0"/>
          </a:p>
          <a:p>
            <a:pPr marL="285750" indent="-285750">
              <a:spcAft>
                <a:spcPts val="1200"/>
              </a:spcAft>
              <a:buFont typeface="Arial"/>
              <a:buChar char="•"/>
            </a:pPr>
            <a:r>
              <a:rPr lang="en-US" dirty="0" smtClean="0"/>
              <a:t>The </a:t>
            </a:r>
            <a:r>
              <a:rPr lang="en-US" dirty="0"/>
              <a:t>amount of disk space that is available on your ELM device to store the management database will depend on the model. </a:t>
            </a:r>
            <a:endParaRPr lang="en-US" dirty="0" smtClean="0"/>
          </a:p>
          <a:p>
            <a:pPr marL="742950" lvl="1" indent="-285750">
              <a:spcAft>
                <a:spcPts val="1200"/>
              </a:spcAft>
              <a:buFont typeface="Arial"/>
              <a:buChar char="•"/>
            </a:pPr>
            <a:r>
              <a:rPr lang="en-US" sz="1600" dirty="0" smtClean="0"/>
              <a:t>When </a:t>
            </a:r>
            <a:r>
              <a:rPr lang="en-US" sz="1600" dirty="0"/>
              <a:t>you first add the device, the system will verify if it has enough disk space to store the records. </a:t>
            </a:r>
            <a:endParaRPr lang="en-US" sz="1600" dirty="0" smtClean="0"/>
          </a:p>
          <a:p>
            <a:pPr marL="742950" lvl="1" indent="-285750">
              <a:spcAft>
                <a:spcPts val="1200"/>
              </a:spcAft>
              <a:buFont typeface="Arial"/>
              <a:buChar char="•"/>
            </a:pPr>
            <a:r>
              <a:rPr lang="en-US" sz="1600" dirty="0" smtClean="0"/>
              <a:t>If </a:t>
            </a:r>
            <a:r>
              <a:rPr lang="en-US" sz="1600" dirty="0"/>
              <a:t>it doesn't, you will, at that time, be prompted to define an alternate location for management database storage. </a:t>
            </a:r>
            <a:endParaRPr lang="en-US" sz="1600" dirty="0" smtClean="0"/>
          </a:p>
          <a:p>
            <a:pPr marL="742950" lvl="1" indent="-285750">
              <a:spcAft>
                <a:spcPts val="1200"/>
              </a:spcAft>
              <a:buFont typeface="Arial"/>
              <a:buChar char="•"/>
            </a:pPr>
            <a:r>
              <a:rPr lang="en-US" sz="1600" dirty="0" smtClean="0"/>
              <a:t>If </a:t>
            </a:r>
            <a:r>
              <a:rPr lang="en-US" sz="1600" dirty="0"/>
              <a:t>the device does have enough disk space but you would prefer to save the database in an alternate location, you can use the Migrate DB option to setup that location. </a:t>
            </a:r>
            <a:endParaRPr lang="en-US" sz="1600" dirty="0" smtClean="0"/>
          </a:p>
          <a:p>
            <a:pPr marL="742950" lvl="1" indent="-285750">
              <a:spcAft>
                <a:spcPts val="1200"/>
              </a:spcAft>
              <a:buFont typeface="Arial"/>
              <a:buChar char="•"/>
            </a:pPr>
            <a:r>
              <a:rPr lang="en-US" sz="1600" dirty="0" smtClean="0"/>
              <a:t>In </a:t>
            </a:r>
            <a:r>
              <a:rPr lang="en-US" sz="1600" dirty="0"/>
              <a:t>addition, you can select a second location that will mirror the primary location, acting as a backup should the primary location become </a:t>
            </a:r>
            <a:r>
              <a:rPr lang="en-US" sz="1600" dirty="0" smtClean="0"/>
              <a:t>disabled.</a:t>
            </a:r>
            <a:endParaRPr lang="en-US" sz="1600" dirty="0"/>
          </a:p>
        </p:txBody>
      </p:sp>
      <p:sp>
        <p:nvSpPr>
          <p:cNvPr id="5" name="Content Placeholder 4"/>
          <p:cNvSpPr txBox="1">
            <a:spLocks/>
          </p:cNvSpPr>
          <p:nvPr/>
        </p:nvSpPr>
        <p:spPr bwMode="auto">
          <a:xfrm>
            <a:off x="723900" y="4724400"/>
            <a:ext cx="7696200" cy="1680460"/>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p>
          <a:p>
            <a:pPr marL="0" indent="0" algn="ctr">
              <a:buNone/>
            </a:pPr>
            <a:r>
              <a:rPr lang="en-US" sz="1600" dirty="0"/>
              <a:t>The Migrate DB option can be used at anytime. Keep in mind, however, that if you migrate the management database once it contains records, the ELM session will be on hold for an extended period of time until the migration is complete, based on the number of records it contains. Therefore, it is suggested that you define this alternate location when you first setup the ELM device.</a:t>
            </a:r>
          </a:p>
        </p:txBody>
      </p:sp>
    </p:spTree>
    <p:extLst>
      <p:ext uri="{BB962C8B-B14F-4D97-AF65-F5344CB8AC3E}">
        <p14:creationId xmlns:p14="http://schemas.microsoft.com/office/powerpoint/2010/main" val="411384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Working with ELM</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Perform the initial setup and configuration of an ELM device.</a:t>
            </a:r>
          </a:p>
          <a:p>
            <a:pPr lvl="1" eaLnBrk="1" hangingPunct="1">
              <a:buFont typeface="Arial" charset="0"/>
              <a:buChar char="•"/>
            </a:pPr>
            <a:r>
              <a:rPr lang="en-US" sz="2000" dirty="0" smtClean="0">
                <a:latin typeface="Arial" charset="0"/>
                <a:cs typeface="Arial" charset="0"/>
              </a:rPr>
              <a:t>Perform the initial setup and configuration of Storage Pools.</a:t>
            </a:r>
          </a:p>
          <a:p>
            <a:pPr lvl="1" eaLnBrk="1" hangingPunct="1">
              <a:buFont typeface="Arial" charset="0"/>
              <a:buChar char="•"/>
            </a:pPr>
            <a:r>
              <a:rPr lang="en-US" sz="2000" dirty="0" smtClean="0">
                <a:latin typeface="Arial" charset="0"/>
                <a:cs typeface="Arial" charset="0"/>
              </a:rPr>
              <a:t>Calculate the required storage space required to meet retention requirements.</a:t>
            </a:r>
          </a:p>
          <a:p>
            <a:pPr lvl="1" eaLnBrk="1" hangingPunct="1">
              <a:buFont typeface="Arial" charset="0"/>
              <a:buChar char="•"/>
            </a:pPr>
            <a:r>
              <a:rPr lang="en-US" sz="2000" dirty="0" smtClean="0">
                <a:latin typeface="Arial" charset="0"/>
                <a:cs typeface="Arial" charset="0"/>
              </a:rPr>
              <a:t>Perform ELM data searches using the ELM Data search feature.</a:t>
            </a:r>
          </a:p>
          <a:p>
            <a:pPr lvl="1" eaLnBrk="1" hangingPunct="1">
              <a:buFont typeface="Arial" charset="0"/>
              <a:buChar char="•"/>
            </a:pPr>
            <a:r>
              <a:rPr lang="en-US" sz="2000" dirty="0" smtClean="0">
                <a:latin typeface="Arial" charset="0"/>
                <a:cs typeface="Arial" charset="0"/>
              </a:rPr>
              <a:t>Perform ELM integrity checks using the ELM integrity check feature.</a:t>
            </a:r>
          </a:p>
          <a:p>
            <a:pPr lvl="1" eaLnBrk="1" hangingPunct="1">
              <a:buFont typeface="Arial" charset="0"/>
              <a:buChar char="•"/>
            </a:pPr>
            <a:r>
              <a:rPr lang="en-US" sz="2000" dirty="0" smtClean="0">
                <a:latin typeface="Arial" charset="0"/>
                <a:cs typeface="Arial" charset="0"/>
              </a:rPr>
              <a:t>Perform enhanced searching using the Enhanced ELM Search View.</a:t>
            </a: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Compression</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6" name="Rectangle 5"/>
          <p:cNvSpPr/>
          <p:nvPr/>
        </p:nvSpPr>
        <p:spPr>
          <a:xfrm>
            <a:off x="76200" y="685800"/>
            <a:ext cx="8686800" cy="5786200"/>
          </a:xfrm>
          <a:prstGeom prst="rect">
            <a:avLst/>
          </a:prstGeom>
        </p:spPr>
        <p:txBody>
          <a:bodyPr wrap="square">
            <a:spAutoFit/>
          </a:bodyPr>
          <a:lstStyle/>
          <a:p>
            <a:pPr marL="285750" indent="-285750">
              <a:spcAft>
                <a:spcPts val="1200"/>
              </a:spcAft>
              <a:buFont typeface="Arial"/>
              <a:buChar char="•"/>
            </a:pPr>
            <a:r>
              <a:rPr lang="en-US" dirty="0" smtClean="0"/>
              <a:t>The Compression allows </a:t>
            </a:r>
            <a:r>
              <a:rPr lang="en-US" dirty="0"/>
              <a:t>you to set the level of compression to be applied to all data coming into the ELM. </a:t>
            </a:r>
            <a:endParaRPr lang="en-US" dirty="0" smtClean="0"/>
          </a:p>
          <a:p>
            <a:pPr marL="285750" indent="-285750">
              <a:spcAft>
                <a:spcPts val="1200"/>
              </a:spcAft>
              <a:buFont typeface="Arial"/>
              <a:buChar char="•"/>
            </a:pPr>
            <a:r>
              <a:rPr lang="en-US" dirty="0" smtClean="0"/>
              <a:t>The </a:t>
            </a:r>
            <a:r>
              <a:rPr lang="en-US" dirty="0"/>
              <a:t>three options are Low, Medium, and High. </a:t>
            </a:r>
            <a:r>
              <a:rPr lang="en-US" dirty="0" smtClean="0"/>
              <a:t>(Default </a:t>
            </a:r>
            <a:r>
              <a:rPr lang="en-US" dirty="0"/>
              <a:t>is </a:t>
            </a:r>
            <a:r>
              <a:rPr lang="en-US" dirty="0" smtClean="0"/>
              <a:t>Low) </a:t>
            </a:r>
          </a:p>
          <a:p>
            <a:pPr marL="285750" indent="-285750">
              <a:spcAft>
                <a:spcPts val="1200"/>
              </a:spcAft>
              <a:buFont typeface="Arial"/>
              <a:buChar char="•"/>
            </a:pPr>
            <a:r>
              <a:rPr lang="en-US" dirty="0" smtClean="0"/>
              <a:t>Actual </a:t>
            </a:r>
            <a:r>
              <a:rPr lang="en-US" dirty="0"/>
              <a:t>compression rates will vary depending on the content of the logs. </a:t>
            </a:r>
            <a:endParaRPr lang="en-US" dirty="0" smtClean="0"/>
          </a:p>
          <a:p>
            <a:pPr marL="285750" indent="-285750">
              <a:spcAft>
                <a:spcPts val="1200"/>
              </a:spcAft>
              <a:buFont typeface="Arial"/>
              <a:buChar char="•"/>
            </a:pPr>
            <a:endParaRPr lang="en-US" dirty="0"/>
          </a:p>
          <a:p>
            <a:pPr marL="285750" indent="-285750">
              <a:spcAft>
                <a:spcPts val="1200"/>
              </a:spcAft>
              <a:buFont typeface="Arial"/>
              <a:buChar char="•"/>
            </a:pPr>
            <a:endParaRPr lang="en-US" dirty="0" smtClean="0"/>
          </a:p>
          <a:p>
            <a:pPr marL="285750" indent="-285750">
              <a:spcAft>
                <a:spcPts val="1200"/>
              </a:spcAft>
              <a:buFont typeface="Arial"/>
              <a:buChar char="•"/>
            </a:pPr>
            <a:endParaRPr lang="en-US" dirty="0"/>
          </a:p>
          <a:p>
            <a:pPr marL="285750" indent="-285750">
              <a:spcAft>
                <a:spcPts val="1200"/>
              </a:spcAft>
              <a:buFont typeface="Arial"/>
              <a:buChar char="•"/>
            </a:pPr>
            <a:endParaRPr lang="en-US" dirty="0" smtClean="0"/>
          </a:p>
          <a:p>
            <a:pPr marL="285750" indent="-285750">
              <a:spcAft>
                <a:spcPts val="1200"/>
              </a:spcAft>
              <a:buFont typeface="Arial"/>
              <a:buChar char="•"/>
            </a:pPr>
            <a:endParaRPr lang="en-US" dirty="0"/>
          </a:p>
          <a:p>
            <a:pPr marL="285750" indent="-285750">
              <a:spcAft>
                <a:spcPts val="1200"/>
              </a:spcAft>
              <a:buFont typeface="Arial"/>
              <a:buChar char="•"/>
            </a:pPr>
            <a:endParaRPr lang="en-US" dirty="0" smtClean="0"/>
          </a:p>
          <a:p>
            <a:pPr marL="285750" indent="-285750">
              <a:spcAft>
                <a:spcPts val="1200"/>
              </a:spcAft>
              <a:buFont typeface="Arial"/>
              <a:buChar char="•"/>
            </a:pPr>
            <a:r>
              <a:rPr lang="en-US" dirty="0"/>
              <a:t>If you are more concerned with saving disk space and less concerned with the number of logs you can process per second, you </a:t>
            </a:r>
            <a:r>
              <a:rPr lang="en-US" dirty="0" smtClean="0"/>
              <a:t>should choose </a:t>
            </a:r>
            <a:r>
              <a:rPr lang="en-US" dirty="0"/>
              <a:t>high compression. </a:t>
            </a:r>
            <a:endParaRPr lang="en-US" dirty="0" smtClean="0"/>
          </a:p>
          <a:p>
            <a:pPr marL="285750" indent="-285750">
              <a:spcAft>
                <a:spcPts val="1200"/>
              </a:spcAft>
              <a:buFont typeface="Arial"/>
              <a:buChar char="•"/>
            </a:pPr>
            <a:r>
              <a:rPr lang="en-US" dirty="0" smtClean="0"/>
              <a:t>If you </a:t>
            </a:r>
            <a:r>
              <a:rPr lang="en-US" dirty="0"/>
              <a:t>are more concerned with processing more logs per second than you are with saving disk space, then you </a:t>
            </a:r>
            <a:r>
              <a:rPr lang="en-US" dirty="0" smtClean="0"/>
              <a:t>should choose </a:t>
            </a:r>
            <a:r>
              <a:rPr lang="en-US" dirty="0"/>
              <a:t>low compression.</a:t>
            </a:r>
          </a:p>
        </p:txBody>
      </p:sp>
      <p:graphicFrame>
        <p:nvGraphicFramePr>
          <p:cNvPr id="3" name="Table 2"/>
          <p:cNvGraphicFramePr>
            <a:graphicFrameLocks noGrp="1"/>
          </p:cNvGraphicFramePr>
          <p:nvPr>
            <p:extLst>
              <p:ext uri="{D42A27DB-BD31-4B8C-83A1-F6EECF244321}">
                <p14:modId xmlns:p14="http://schemas.microsoft.com/office/powerpoint/2010/main" val="2002467606"/>
              </p:ext>
            </p:extLst>
          </p:nvPr>
        </p:nvGraphicFramePr>
        <p:xfrm>
          <a:off x="609600" y="2438400"/>
          <a:ext cx="7391400" cy="1752600"/>
        </p:xfrm>
        <a:graphic>
          <a:graphicData uri="http://schemas.openxmlformats.org/drawingml/2006/table">
            <a:tbl>
              <a:tblPr firstRow="1" bandRow="1">
                <a:tableStyleId>{5C22544A-7EE6-4342-B048-85BDC9FD1C3A}</a:tableStyleId>
              </a:tblPr>
              <a:tblGrid>
                <a:gridCol w="1066800"/>
                <a:gridCol w="1676400"/>
                <a:gridCol w="1828800"/>
                <a:gridCol w="2819400"/>
              </a:tblGrid>
              <a:tr h="370840">
                <a:tc>
                  <a:txBody>
                    <a:bodyPr/>
                    <a:lstStyle/>
                    <a:p>
                      <a:pPr algn="ctr"/>
                      <a:r>
                        <a:rPr lang="en-US" dirty="0" smtClean="0"/>
                        <a:t>Level</a:t>
                      </a:r>
                      <a:endParaRPr lang="en-US" dirty="0"/>
                    </a:p>
                  </a:txBody>
                  <a:tcPr anchor="ctr"/>
                </a:tc>
                <a:tc>
                  <a:txBody>
                    <a:bodyPr/>
                    <a:lstStyle/>
                    <a:p>
                      <a:pPr algn="ctr"/>
                      <a:r>
                        <a:rPr lang="en-US" dirty="0" smtClean="0"/>
                        <a:t>Compression Rate</a:t>
                      </a:r>
                      <a:endParaRPr lang="en-US" dirty="0"/>
                    </a:p>
                  </a:txBody>
                  <a:tcPr anchor="ctr"/>
                </a:tc>
                <a:tc>
                  <a:txBody>
                    <a:bodyPr/>
                    <a:lstStyle/>
                    <a:p>
                      <a:pPr algn="ctr"/>
                      <a:r>
                        <a:rPr lang="en-US" dirty="0" smtClean="0"/>
                        <a:t>% of Maximum Compression</a:t>
                      </a:r>
                      <a:endParaRPr lang="en-US" dirty="0"/>
                    </a:p>
                  </a:txBody>
                  <a:tcPr anchor="ctr"/>
                </a:tc>
                <a:tc>
                  <a:txBody>
                    <a:bodyPr/>
                    <a:lstStyle/>
                    <a:p>
                      <a:pPr algn="ctr"/>
                      <a:r>
                        <a:rPr lang="en-US" dirty="0" smtClean="0"/>
                        <a:t>% of Maximum Logs Processed/Second</a:t>
                      </a:r>
                      <a:endParaRPr lang="en-US" dirty="0"/>
                    </a:p>
                  </a:txBody>
                  <a:tcPr anchor="ctr"/>
                </a:tc>
              </a:tr>
              <a:tr h="370840">
                <a:tc>
                  <a:txBody>
                    <a:bodyPr/>
                    <a:lstStyle/>
                    <a:p>
                      <a:pPr algn="ctr"/>
                      <a:r>
                        <a:rPr lang="en-US" dirty="0" smtClean="0"/>
                        <a:t>Low</a:t>
                      </a:r>
                      <a:endParaRPr lang="en-US" dirty="0"/>
                    </a:p>
                  </a:txBody>
                  <a:tcPr anchor="ctr"/>
                </a:tc>
                <a:tc>
                  <a:txBody>
                    <a:bodyPr/>
                    <a:lstStyle/>
                    <a:p>
                      <a:pPr algn="ctr"/>
                      <a:r>
                        <a:rPr lang="en-US" dirty="0" smtClean="0"/>
                        <a:t>14:1</a:t>
                      </a:r>
                      <a:endParaRPr lang="en-US" dirty="0"/>
                    </a:p>
                  </a:txBody>
                  <a:tcPr anchor="ctr"/>
                </a:tc>
                <a:tc>
                  <a:txBody>
                    <a:bodyPr/>
                    <a:lstStyle/>
                    <a:p>
                      <a:pPr algn="ctr"/>
                      <a:r>
                        <a:rPr lang="en-US" dirty="0" smtClean="0"/>
                        <a:t>72%</a:t>
                      </a:r>
                      <a:endParaRPr lang="en-US" dirty="0"/>
                    </a:p>
                  </a:txBody>
                  <a:tcPr anchor="ctr"/>
                </a:tc>
                <a:tc>
                  <a:txBody>
                    <a:bodyPr/>
                    <a:lstStyle/>
                    <a:p>
                      <a:pPr algn="ctr"/>
                      <a:r>
                        <a:rPr lang="en-US" dirty="0" smtClean="0"/>
                        <a:t>100%</a:t>
                      </a:r>
                      <a:endParaRPr lang="en-US" dirty="0"/>
                    </a:p>
                  </a:txBody>
                  <a:tcPr anchor="ctr"/>
                </a:tc>
              </a:tr>
              <a:tr h="370840">
                <a:tc>
                  <a:txBody>
                    <a:bodyPr/>
                    <a:lstStyle/>
                    <a:p>
                      <a:pPr algn="ctr"/>
                      <a:r>
                        <a:rPr lang="en-US" dirty="0" smtClean="0"/>
                        <a:t>Medium</a:t>
                      </a:r>
                      <a:endParaRPr lang="en-US" dirty="0"/>
                    </a:p>
                  </a:txBody>
                  <a:tcPr anchor="ctr"/>
                </a:tc>
                <a:tc>
                  <a:txBody>
                    <a:bodyPr/>
                    <a:lstStyle/>
                    <a:p>
                      <a:pPr algn="ctr"/>
                      <a:r>
                        <a:rPr lang="en-US" dirty="0" smtClean="0"/>
                        <a:t>17:1</a:t>
                      </a:r>
                      <a:endParaRPr lang="en-US" dirty="0"/>
                    </a:p>
                  </a:txBody>
                  <a:tcPr anchor="ctr"/>
                </a:tc>
                <a:tc>
                  <a:txBody>
                    <a:bodyPr/>
                    <a:lstStyle/>
                    <a:p>
                      <a:pPr algn="ctr"/>
                      <a:r>
                        <a:rPr lang="en-US" dirty="0" smtClean="0"/>
                        <a:t>87%</a:t>
                      </a:r>
                      <a:endParaRPr lang="en-US" dirty="0"/>
                    </a:p>
                  </a:txBody>
                  <a:tcPr anchor="ctr"/>
                </a:tc>
                <a:tc>
                  <a:txBody>
                    <a:bodyPr/>
                    <a:lstStyle/>
                    <a:p>
                      <a:pPr algn="ctr"/>
                      <a:r>
                        <a:rPr lang="en-US" dirty="0" smtClean="0"/>
                        <a:t>75%</a:t>
                      </a:r>
                      <a:endParaRPr lang="en-US" dirty="0"/>
                    </a:p>
                  </a:txBody>
                  <a:tcPr anchor="ctr"/>
                </a:tc>
              </a:tr>
              <a:tr h="370840">
                <a:tc>
                  <a:txBody>
                    <a:bodyPr/>
                    <a:lstStyle/>
                    <a:p>
                      <a:pPr algn="ctr"/>
                      <a:r>
                        <a:rPr lang="en-US" dirty="0" smtClean="0"/>
                        <a:t>High</a:t>
                      </a:r>
                      <a:endParaRPr lang="en-US" dirty="0"/>
                    </a:p>
                  </a:txBody>
                  <a:tcPr anchor="ctr"/>
                </a:tc>
                <a:tc>
                  <a:txBody>
                    <a:bodyPr/>
                    <a:lstStyle/>
                    <a:p>
                      <a:pPr algn="ctr"/>
                      <a:r>
                        <a:rPr lang="en-US" dirty="0" smtClean="0"/>
                        <a:t>20:1</a:t>
                      </a:r>
                      <a:endParaRPr lang="en-US" dirty="0"/>
                    </a:p>
                  </a:txBody>
                  <a:tcPr anchor="ctr"/>
                </a:tc>
                <a:tc>
                  <a:txBody>
                    <a:bodyPr/>
                    <a:lstStyle/>
                    <a:p>
                      <a:pPr algn="ctr"/>
                      <a:r>
                        <a:rPr lang="en-US" dirty="0" smtClean="0"/>
                        <a:t>100%</a:t>
                      </a:r>
                      <a:endParaRPr lang="en-US" dirty="0"/>
                    </a:p>
                  </a:txBody>
                  <a:tcPr anchor="ctr"/>
                </a:tc>
                <a:tc>
                  <a:txBody>
                    <a:bodyPr/>
                    <a:lstStyle/>
                    <a:p>
                      <a:pPr algn="ctr"/>
                      <a:r>
                        <a:rPr lang="en-US" dirty="0" smtClean="0"/>
                        <a:t>50%</a:t>
                      </a:r>
                      <a:endParaRPr lang="en-US" dirty="0"/>
                    </a:p>
                  </a:txBody>
                  <a:tcPr anchor="ctr"/>
                </a:tc>
              </a:tr>
            </a:tbl>
          </a:graphicData>
        </a:graphic>
      </p:graphicFrame>
    </p:spTree>
    <p:extLst>
      <p:ext uri="{BB962C8B-B14F-4D97-AF65-F5344CB8AC3E}">
        <p14:creationId xmlns:p14="http://schemas.microsoft.com/office/powerpoint/2010/main" val="152697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Full Text Indexer</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6" name="Rectangle 5"/>
          <p:cNvSpPr/>
          <p:nvPr/>
        </p:nvSpPr>
        <p:spPr>
          <a:xfrm>
            <a:off x="76200" y="685800"/>
            <a:ext cx="8686800" cy="1938992"/>
          </a:xfrm>
          <a:prstGeom prst="rect">
            <a:avLst/>
          </a:prstGeom>
        </p:spPr>
        <p:txBody>
          <a:bodyPr wrap="square">
            <a:spAutoFit/>
          </a:bodyPr>
          <a:lstStyle/>
          <a:p>
            <a:pPr marL="285750" indent="-285750">
              <a:spcAft>
                <a:spcPts val="1800"/>
              </a:spcAft>
              <a:buFont typeface="Arial"/>
              <a:buChar char="•"/>
            </a:pPr>
            <a:r>
              <a:rPr lang="en-US" dirty="0"/>
              <a:t>The full-text indexing engine indexes ELM logs. </a:t>
            </a:r>
            <a:endParaRPr lang="en-US" dirty="0" smtClean="0"/>
          </a:p>
          <a:p>
            <a:pPr marL="285750" indent="-285750">
              <a:spcAft>
                <a:spcPts val="1800"/>
              </a:spcAft>
              <a:buFont typeface="Arial"/>
              <a:buChar char="•"/>
            </a:pPr>
            <a:r>
              <a:rPr lang="en-US" dirty="0" smtClean="0"/>
              <a:t>When </a:t>
            </a:r>
            <a:r>
              <a:rPr lang="en-US" dirty="0"/>
              <a:t>it is enabled, it provides faster ELM search speeds </a:t>
            </a:r>
            <a:r>
              <a:rPr lang="en-US" dirty="0" smtClean="0"/>
              <a:t>because </a:t>
            </a:r>
            <a:r>
              <a:rPr lang="en-US" dirty="0"/>
              <a:t>it limits the number of files that need to be searched. </a:t>
            </a:r>
            <a:endParaRPr lang="en-US" dirty="0" smtClean="0"/>
          </a:p>
          <a:p>
            <a:pPr marL="285750" indent="-285750">
              <a:spcAft>
                <a:spcPts val="1800"/>
              </a:spcAft>
              <a:buFont typeface="Arial"/>
              <a:buChar char="•"/>
            </a:pPr>
            <a:r>
              <a:rPr lang="en-US" dirty="0" smtClean="0"/>
              <a:t>The </a:t>
            </a:r>
            <a:r>
              <a:rPr lang="en-US" dirty="0"/>
              <a:t>number of ELM logs that can be indexed will vary based on the space you allocate for the </a:t>
            </a:r>
            <a:r>
              <a:rPr lang="en-US" dirty="0" smtClean="0"/>
              <a:t>indexer.</a:t>
            </a:r>
            <a:endParaRPr lang="en-US" dirty="0"/>
          </a:p>
        </p:txBody>
      </p:sp>
      <p:pic>
        <p:nvPicPr>
          <p:cNvPr id="5" name="Picture 4" descr="fulltextindex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124200"/>
            <a:ext cx="5499100" cy="2857500"/>
          </a:xfrm>
          <a:prstGeom prst="rect">
            <a:avLst/>
          </a:prstGeom>
          <a:ln>
            <a:solidFill>
              <a:srgbClr val="000000"/>
            </a:solidFill>
          </a:ln>
        </p:spPr>
      </p:pic>
    </p:spTree>
    <p:extLst>
      <p:ext uri="{BB962C8B-B14F-4D97-AF65-F5344CB8AC3E}">
        <p14:creationId xmlns:p14="http://schemas.microsoft.com/office/powerpoint/2010/main" val="2397257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 Volumes</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152400" y="762000"/>
            <a:ext cx="8839200" cy="6093977"/>
          </a:xfrm>
          <a:prstGeom prst="rect">
            <a:avLst/>
          </a:prstGeom>
        </p:spPr>
        <p:txBody>
          <a:bodyPr wrap="square">
            <a:spAutoFit/>
          </a:bodyPr>
          <a:lstStyle/>
          <a:p>
            <a:pPr marL="285750" indent="-285750">
              <a:spcAft>
                <a:spcPts val="1200"/>
              </a:spcAft>
              <a:buFont typeface="Arial"/>
              <a:buChar char="•"/>
            </a:pPr>
            <a:r>
              <a:rPr lang="en-US" sz="1600" dirty="0"/>
              <a:t>If you have a SAN card in your ELM, the volumes available on SAN storage devices can be used as storage devices for the ELM if they are properly formatted. </a:t>
            </a:r>
          </a:p>
          <a:p>
            <a:pPr marL="285750" indent="-285750">
              <a:spcAft>
                <a:spcPts val="1200"/>
              </a:spcAft>
              <a:buFont typeface="Arial"/>
              <a:buChar char="•"/>
            </a:pPr>
            <a:r>
              <a:rPr lang="en-US" sz="1600" dirty="0"/>
              <a:t>The system automatically detects the volumes that are available on the SAN storage device and lists them in the table on this screen. </a:t>
            </a:r>
          </a:p>
          <a:p>
            <a:pPr marL="285750" indent="-285750">
              <a:spcAft>
                <a:spcPts val="1200"/>
              </a:spcAft>
              <a:buFont typeface="Arial"/>
              <a:buChar char="•"/>
            </a:pPr>
            <a:r>
              <a:rPr lang="en-US" sz="1600" dirty="0" smtClean="0"/>
              <a:t>It </a:t>
            </a:r>
            <a:r>
              <a:rPr lang="en-US" sz="1600" dirty="0"/>
              <a:t>includes their name, which is returned by the SAN device, their size, and their current status. </a:t>
            </a:r>
          </a:p>
          <a:p>
            <a:pPr marL="285750" indent="-285750">
              <a:spcAft>
                <a:spcPts val="1200"/>
              </a:spcAft>
              <a:buFont typeface="Arial"/>
              <a:buChar char="•"/>
            </a:pPr>
            <a:r>
              <a:rPr lang="en-US" sz="1600" dirty="0" smtClean="0"/>
              <a:t>There </a:t>
            </a:r>
            <a:r>
              <a:rPr lang="en-US" sz="1600" dirty="0"/>
              <a:t>are three possible statuses:</a:t>
            </a:r>
          </a:p>
          <a:p>
            <a:pPr lvl="2">
              <a:spcAft>
                <a:spcPts val="1200"/>
              </a:spcAft>
            </a:pPr>
            <a:r>
              <a:rPr lang="en-US" sz="1600" b="1" i="1" dirty="0" smtClean="0"/>
              <a:t>Ready</a:t>
            </a:r>
            <a:r>
              <a:rPr lang="en-US" sz="1600" dirty="0" smtClean="0"/>
              <a:t> </a:t>
            </a:r>
            <a:r>
              <a:rPr lang="en-US" sz="1600" dirty="0"/>
              <a:t>- The volume is formatted and has a recognizable file system. These volumes will appear on the list of available volumes in the SAN Volumes field on the Add Storage Device dialog </a:t>
            </a:r>
            <a:r>
              <a:rPr lang="en-US" sz="1600" dirty="0" smtClean="0"/>
              <a:t>where </a:t>
            </a:r>
            <a:r>
              <a:rPr lang="en-US" sz="1600" dirty="0"/>
              <a:t>they can be selected to be used as an ELM storage device. </a:t>
            </a:r>
          </a:p>
          <a:p>
            <a:pPr lvl="2">
              <a:spcAft>
                <a:spcPts val="1200"/>
              </a:spcAft>
            </a:pPr>
            <a:r>
              <a:rPr lang="en-US" sz="1600" b="1" i="1" dirty="0" smtClean="0"/>
              <a:t>Formatting</a:t>
            </a:r>
            <a:r>
              <a:rPr lang="en-US" sz="1600" dirty="0" smtClean="0"/>
              <a:t> </a:t>
            </a:r>
            <a:r>
              <a:rPr lang="en-US" sz="1600" dirty="0"/>
              <a:t>- The volume is in the process of being formatted and will not appear on the list of available volumes in the SAN Volumes field on the Add Storage Device dialog. To check whether formatting has been completed, click on the Refresh button. Once formatting is completed, its status will change to Ready.</a:t>
            </a:r>
          </a:p>
          <a:p>
            <a:pPr lvl="2">
              <a:spcAft>
                <a:spcPts val="1200"/>
              </a:spcAft>
            </a:pPr>
            <a:r>
              <a:rPr lang="en-US" sz="1600" b="1" i="1" dirty="0" smtClean="0"/>
              <a:t>Format </a:t>
            </a:r>
            <a:r>
              <a:rPr lang="en-US" sz="1600" b="1" i="1" dirty="0"/>
              <a:t>required </a:t>
            </a:r>
            <a:r>
              <a:rPr lang="en-US" sz="1600" dirty="0"/>
              <a:t>- The volume needs to be formatted and will not appear on the list of available volumes in the SAN Volumes field on the Add Storage Device dialog. To initiate formatting, highlight the volume and click on the Format button. Its status will change to Formatting.</a:t>
            </a:r>
          </a:p>
          <a:p>
            <a:pPr>
              <a:spcAft>
                <a:spcPts val="1200"/>
              </a:spcAft>
            </a:pPr>
            <a:endParaRPr lang="en-US" sz="1600" dirty="0"/>
          </a:p>
        </p:txBody>
      </p:sp>
    </p:spTree>
    <p:extLst>
      <p:ext uri="{BB962C8B-B14F-4D97-AF65-F5344CB8AC3E}">
        <p14:creationId xmlns:p14="http://schemas.microsoft.com/office/powerpoint/2010/main" val="885939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iSCSI</a:t>
            </a:r>
            <a:r>
              <a:rPr lang="en-US" dirty="0" smtClean="0"/>
              <a:t> Configuration</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6400800" y="789086"/>
            <a:ext cx="2590800" cy="2585323"/>
          </a:xfrm>
          <a:prstGeom prst="rect">
            <a:avLst/>
          </a:prstGeom>
        </p:spPr>
        <p:txBody>
          <a:bodyPr wrap="square">
            <a:spAutoFit/>
          </a:bodyPr>
          <a:lstStyle/>
          <a:p>
            <a:pPr algn="ctr"/>
            <a:r>
              <a:rPr lang="en-US" dirty="0"/>
              <a:t>The </a:t>
            </a:r>
            <a:r>
              <a:rPr lang="en-US" dirty="0"/>
              <a:t>iSCSI</a:t>
            </a:r>
            <a:r>
              <a:rPr lang="en-US" dirty="0"/>
              <a:t> Configuration option on the ELM Properties window allows you to configure connections to </a:t>
            </a:r>
            <a:r>
              <a:rPr lang="en-US" dirty="0"/>
              <a:t>iSCSI</a:t>
            </a:r>
            <a:r>
              <a:rPr lang="en-US" dirty="0"/>
              <a:t> devices (or target)</a:t>
            </a:r>
            <a:r>
              <a:rPr lang="en-US" dirty="0" smtClean="0"/>
              <a:t>.</a:t>
            </a:r>
          </a:p>
          <a:p>
            <a:pPr marL="285750" indent="-285750" algn="ctr">
              <a:buFont typeface="Arial"/>
              <a:buChar char="•"/>
            </a:pPr>
            <a:endParaRPr lang="en-US" dirty="0"/>
          </a:p>
          <a:p>
            <a:pPr algn="ctr"/>
            <a:endParaRPr lang="en-US" dirty="0"/>
          </a:p>
        </p:txBody>
      </p:sp>
      <p:sp>
        <p:nvSpPr>
          <p:cNvPr id="6" name="Content Placeholder 4"/>
          <p:cNvSpPr txBox="1">
            <a:spLocks/>
          </p:cNvSpPr>
          <p:nvPr/>
        </p:nvSpPr>
        <p:spPr bwMode="auto">
          <a:xfrm>
            <a:off x="6629400" y="3657600"/>
            <a:ext cx="2362200" cy="2911566"/>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WARNING</a:t>
            </a:r>
          </a:p>
          <a:p>
            <a:pPr marL="0" indent="0" algn="ctr">
              <a:buNone/>
            </a:pPr>
            <a:r>
              <a:rPr lang="en-US" sz="1600" dirty="0"/>
              <a:t>The file system used for </a:t>
            </a:r>
            <a:r>
              <a:rPr lang="en-US" sz="1600" dirty="0"/>
              <a:t>iSCSI</a:t>
            </a:r>
            <a:r>
              <a:rPr lang="en-US" sz="1600" dirty="0"/>
              <a:t> is not designed to allow multiple devices (IP addresses) to attach to an IQN at one time. Attempting to attach multiple devices to one IQN can cause data loss and other configuration problems.</a:t>
            </a:r>
          </a:p>
        </p:txBody>
      </p:sp>
      <p:pic>
        <p:nvPicPr>
          <p:cNvPr id="3" name="Picture 2" descr="iscsi_m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914400"/>
            <a:ext cx="6095999" cy="5258251"/>
          </a:xfrm>
          <a:prstGeom prst="rect">
            <a:avLst/>
          </a:prstGeom>
          <a:ln>
            <a:solidFill>
              <a:srgbClr val="000000"/>
            </a:solidFill>
          </a:ln>
        </p:spPr>
      </p:pic>
      <p:pic>
        <p:nvPicPr>
          <p:cNvPr id="8" name="Picture 7" descr="iscsiconfi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590800"/>
            <a:ext cx="4356100" cy="2844800"/>
          </a:xfrm>
          <a:prstGeom prst="rect">
            <a:avLst/>
          </a:prstGeom>
          <a:ln>
            <a:solidFill>
              <a:srgbClr val="000000"/>
            </a:solidFill>
          </a:ln>
        </p:spPr>
      </p:pic>
      <p:sp>
        <p:nvSpPr>
          <p:cNvPr id="9" name="Rectangle 8"/>
          <p:cNvSpPr/>
          <p:nvPr/>
        </p:nvSpPr>
        <p:spPr bwMode="auto">
          <a:xfrm>
            <a:off x="152400" y="4038600"/>
            <a:ext cx="1524000"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0" name="Rectangle 9"/>
          <p:cNvSpPr/>
          <p:nvPr/>
        </p:nvSpPr>
        <p:spPr bwMode="auto">
          <a:xfrm>
            <a:off x="5397870" y="1740926"/>
            <a:ext cx="860259" cy="276606"/>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4222221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Storage Pools</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76200" y="685800"/>
            <a:ext cx="8686800" cy="3693319"/>
          </a:xfrm>
          <a:prstGeom prst="rect">
            <a:avLst/>
          </a:prstGeom>
        </p:spPr>
        <p:txBody>
          <a:bodyPr wrap="square">
            <a:spAutoFit/>
          </a:bodyPr>
          <a:lstStyle/>
          <a:p>
            <a:pPr marL="285750" indent="-285750">
              <a:buFont typeface="Arial"/>
              <a:buChar char="•"/>
            </a:pPr>
            <a:r>
              <a:rPr lang="en-US" dirty="0"/>
              <a:t>Various government, industry, and corporate regulations require that logs be stored for different periods of time, depending upon the source and consumer of the logs. </a:t>
            </a:r>
            <a:endParaRPr lang="en-US" dirty="0" smtClean="0"/>
          </a:p>
          <a:p>
            <a:pPr marL="285750" indent="-285750">
              <a:buFont typeface="Arial"/>
              <a:buChar char="•"/>
            </a:pPr>
            <a:endParaRPr lang="en-US" dirty="0"/>
          </a:p>
          <a:p>
            <a:pPr marL="285750" indent="-285750">
              <a:buFont typeface="Arial"/>
              <a:buChar char="•"/>
            </a:pPr>
            <a:r>
              <a:rPr lang="en-US" dirty="0" smtClean="0"/>
              <a:t>In </a:t>
            </a:r>
            <a:r>
              <a:rPr lang="en-US" dirty="0"/>
              <a:t>order to store logs the ELM must have access to one or more storage devices on which it can store these logs.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storage requirement for an ELM installation is a function of the number of data sources, their logging characteristics, and their data retention time requirements.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storage requirement will vary over time since all of these are likely to change during the life of an ELM installation. </a:t>
            </a:r>
          </a:p>
        </p:txBody>
      </p:sp>
    </p:spTree>
    <p:extLst>
      <p:ext uri="{BB962C8B-B14F-4D97-AF65-F5344CB8AC3E}">
        <p14:creationId xmlns:p14="http://schemas.microsoft.com/office/powerpoint/2010/main" val="1692267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Edit, or Delete a Storage Device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6" name="Content Placeholder 4"/>
          <p:cNvSpPr txBox="1">
            <a:spLocks/>
          </p:cNvSpPr>
          <p:nvPr/>
        </p:nvSpPr>
        <p:spPr bwMode="auto">
          <a:xfrm>
            <a:off x="6096000" y="2363855"/>
            <a:ext cx="2895600" cy="2665345"/>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WARNING</a:t>
            </a:r>
          </a:p>
          <a:p>
            <a:pPr marL="0" indent="0" algn="ctr">
              <a:buNone/>
            </a:pPr>
            <a:r>
              <a:rPr lang="en-US" sz="1600" dirty="0"/>
              <a:t>The file system used for </a:t>
            </a:r>
            <a:r>
              <a:rPr lang="en-US" sz="1600" dirty="0"/>
              <a:t>iSCSI</a:t>
            </a:r>
            <a:r>
              <a:rPr lang="en-US" sz="1600" dirty="0"/>
              <a:t> is not designed to allow multiple devices (IP addresses) to attach to an IQN at one time. Attempting to attach multiple devices to one IQN can cause data loss and other configuration problems.</a:t>
            </a:r>
          </a:p>
        </p:txBody>
      </p:sp>
      <p:pic>
        <p:nvPicPr>
          <p:cNvPr id="3" name="Picture 2" descr="storagem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762000"/>
            <a:ext cx="5791200" cy="5566132"/>
          </a:xfrm>
          <a:prstGeom prst="rect">
            <a:avLst/>
          </a:prstGeom>
          <a:ln>
            <a:solidFill>
              <a:srgbClr val="000000"/>
            </a:solidFill>
          </a:ln>
        </p:spPr>
      </p:pic>
      <p:pic>
        <p:nvPicPr>
          <p:cNvPr id="7" name="Picture 6" descr="addstora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828800"/>
            <a:ext cx="3192639" cy="3810000"/>
          </a:xfrm>
          <a:prstGeom prst="rect">
            <a:avLst/>
          </a:prstGeom>
          <a:ln>
            <a:solidFill>
              <a:srgbClr val="000000"/>
            </a:solidFill>
          </a:ln>
        </p:spPr>
      </p:pic>
      <p:sp>
        <p:nvSpPr>
          <p:cNvPr id="8" name="Rectangle 7"/>
          <p:cNvSpPr/>
          <p:nvPr/>
        </p:nvSpPr>
        <p:spPr bwMode="auto">
          <a:xfrm>
            <a:off x="76200" y="4343400"/>
            <a:ext cx="1524000"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9" name="Rectangle 8"/>
          <p:cNvSpPr/>
          <p:nvPr/>
        </p:nvSpPr>
        <p:spPr bwMode="auto">
          <a:xfrm>
            <a:off x="5083043" y="1243858"/>
            <a:ext cx="782054"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90560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Add, Edit, Delete a Storage Pool</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pic>
        <p:nvPicPr>
          <p:cNvPr id="3" name="Picture 2" descr="Add storage poo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0"/>
            <a:ext cx="5715000" cy="3276600"/>
          </a:xfrm>
          <a:prstGeom prst="rect">
            <a:avLst/>
          </a:prstGeom>
          <a:ln>
            <a:solidFill>
              <a:srgbClr val="000000"/>
            </a:solidFill>
          </a:ln>
        </p:spPr>
      </p:pic>
      <p:pic>
        <p:nvPicPr>
          <p:cNvPr id="5" name="Picture 4" descr="Choose a storage devi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191000"/>
            <a:ext cx="5105400" cy="2053259"/>
          </a:xfrm>
          <a:prstGeom prst="rect">
            <a:avLst/>
          </a:prstGeom>
          <a:ln>
            <a:solidFill>
              <a:srgbClr val="000000"/>
            </a:solidFill>
          </a:ln>
        </p:spPr>
      </p:pic>
      <p:sp>
        <p:nvSpPr>
          <p:cNvPr id="6" name="TextBox 5"/>
          <p:cNvSpPr txBox="1"/>
          <p:nvPr/>
        </p:nvSpPr>
        <p:spPr>
          <a:xfrm>
            <a:off x="6019800" y="1734502"/>
            <a:ext cx="2895600" cy="3447098"/>
          </a:xfrm>
          <a:prstGeom prst="rect">
            <a:avLst/>
          </a:prstGeom>
          <a:noFill/>
        </p:spPr>
        <p:txBody>
          <a:bodyPr wrap="square" rtlCol="0">
            <a:spAutoFit/>
          </a:bodyPr>
          <a:lstStyle/>
          <a:p>
            <a:pPr marL="285750" indent="-285750">
              <a:spcAft>
                <a:spcPts val="2400"/>
              </a:spcAft>
              <a:buFont typeface="Arial"/>
              <a:buChar char="•"/>
            </a:pPr>
            <a:r>
              <a:rPr lang="en-US" dirty="0"/>
              <a:t>Storage pool device allocations created in McAfee ESM version 9.0.0 and above will be limited to 1 terabyte per allocation. </a:t>
            </a:r>
            <a:endParaRPr lang="en-US" dirty="0" smtClean="0"/>
          </a:p>
          <a:p>
            <a:pPr marL="285750" indent="-285750">
              <a:spcAft>
                <a:spcPts val="2400"/>
              </a:spcAft>
              <a:buFont typeface="Arial"/>
              <a:buChar char="•"/>
            </a:pPr>
            <a:r>
              <a:rPr lang="en-US" dirty="0" smtClean="0"/>
              <a:t>To </a:t>
            </a:r>
            <a:r>
              <a:rPr lang="en-US" dirty="0"/>
              <a:t>create a pool with more than 1 terabyte, you need to add multiple 1 terabyte devices. </a:t>
            </a:r>
          </a:p>
        </p:txBody>
      </p:sp>
    </p:spTree>
    <p:extLst>
      <p:ext uri="{BB962C8B-B14F-4D97-AF65-F5344CB8AC3E}">
        <p14:creationId xmlns:p14="http://schemas.microsoft.com/office/powerpoint/2010/main" val="2041416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517341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Rebuild a Mirrored Storage Pool</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228600" y="762000"/>
            <a:ext cx="8686800" cy="5478424"/>
          </a:xfrm>
          <a:prstGeom prst="rect">
            <a:avLst/>
          </a:prstGeom>
        </p:spPr>
        <p:txBody>
          <a:bodyPr wrap="square">
            <a:spAutoFit/>
          </a:bodyPr>
          <a:lstStyle/>
          <a:p>
            <a:pPr marL="285750" indent="-285750">
              <a:spcAft>
                <a:spcPts val="1200"/>
              </a:spcAft>
              <a:buFont typeface="Arial"/>
              <a:buChar char="•"/>
            </a:pPr>
            <a:r>
              <a:rPr lang="en-US" dirty="0"/>
              <a:t>The rebuild function, which is only enabled when there is a problem with a mirrored storage pool, is used to repair mirrored storage pools that have lost connection with one of their storage devices. </a:t>
            </a:r>
          </a:p>
          <a:p>
            <a:pPr marL="285750" indent="-285750">
              <a:spcAft>
                <a:spcPts val="1200"/>
              </a:spcAft>
              <a:buFont typeface="Arial"/>
              <a:buChar char="•"/>
            </a:pPr>
            <a:r>
              <a:rPr lang="en-US" dirty="0" smtClean="0"/>
              <a:t>This </a:t>
            </a:r>
            <a:r>
              <a:rPr lang="en-US" dirty="0"/>
              <a:t>loss of connection can be caused in one of the following </a:t>
            </a:r>
            <a:r>
              <a:rPr lang="en-US" dirty="0" smtClean="0"/>
              <a:t>ways:</a:t>
            </a:r>
          </a:p>
          <a:p>
            <a:pPr marL="742950" lvl="1" indent="-285750">
              <a:spcAft>
                <a:spcPts val="1200"/>
              </a:spcAft>
              <a:buFont typeface="Arial"/>
              <a:buChar char="•"/>
            </a:pPr>
            <a:r>
              <a:rPr lang="en-US" sz="1600" dirty="0" smtClean="0"/>
              <a:t>Failure </a:t>
            </a:r>
            <a:r>
              <a:rPr lang="en-US" sz="1600" dirty="0"/>
              <a:t>of the file server or the network between the ELM and the file </a:t>
            </a:r>
            <a:r>
              <a:rPr lang="en-US" sz="1600" dirty="0" smtClean="0"/>
              <a:t>server</a:t>
            </a:r>
          </a:p>
          <a:p>
            <a:pPr marL="742950" lvl="1" indent="-285750">
              <a:spcAft>
                <a:spcPts val="1200"/>
              </a:spcAft>
              <a:buFont typeface="Arial"/>
              <a:buChar char="•"/>
            </a:pPr>
            <a:r>
              <a:rPr lang="en-US" sz="1600" dirty="0" smtClean="0"/>
              <a:t>The </a:t>
            </a:r>
            <a:r>
              <a:rPr lang="en-US" sz="1600" dirty="0"/>
              <a:t>file server or network is shutdown for </a:t>
            </a:r>
            <a:r>
              <a:rPr lang="en-US" sz="1600" dirty="0" smtClean="0"/>
              <a:t>maintenance</a:t>
            </a:r>
          </a:p>
          <a:p>
            <a:pPr marL="742950" lvl="1" indent="-285750">
              <a:spcAft>
                <a:spcPts val="1200"/>
              </a:spcAft>
              <a:buFont typeface="Arial"/>
              <a:buChar char="•"/>
            </a:pPr>
            <a:r>
              <a:rPr lang="en-US" sz="1600" dirty="0" smtClean="0"/>
              <a:t>An </a:t>
            </a:r>
            <a:r>
              <a:rPr lang="en-US" sz="1600" dirty="0"/>
              <a:t>allocation file is accidentally deleted</a:t>
            </a:r>
            <a:r>
              <a:rPr lang="en-US" sz="1600" dirty="0" smtClean="0"/>
              <a:t>.</a:t>
            </a:r>
            <a:endParaRPr lang="en-US" sz="1600" dirty="0"/>
          </a:p>
          <a:p>
            <a:pPr marL="285750" indent="-285750">
              <a:spcAft>
                <a:spcPts val="1200"/>
              </a:spcAft>
              <a:buFont typeface="Arial"/>
              <a:buChar char="•"/>
            </a:pPr>
            <a:r>
              <a:rPr lang="en-US" dirty="0"/>
              <a:t>When there is a problem with the mirror, the storage devices under each pool will show a warning </a:t>
            </a:r>
            <a:r>
              <a:rPr lang="en-US" dirty="0" smtClean="0"/>
              <a:t>icon (     ). </a:t>
            </a:r>
            <a:endParaRPr lang="en-US" dirty="0"/>
          </a:p>
          <a:p>
            <a:pPr marL="285750" indent="-285750">
              <a:spcAft>
                <a:spcPts val="1200"/>
              </a:spcAft>
              <a:buFont typeface="Arial"/>
              <a:buChar char="•"/>
            </a:pPr>
            <a:r>
              <a:rPr lang="en-US" dirty="0" smtClean="0"/>
              <a:t>If </a:t>
            </a:r>
            <a:r>
              <a:rPr lang="en-US" dirty="0"/>
              <a:t>you hover over the mirrored devices, a tool tip will pop up informing you that the ELM allocation is rebuilding or that the mirrored device needs to be rebuilt. </a:t>
            </a:r>
          </a:p>
          <a:p>
            <a:pPr marL="285750" indent="-285750">
              <a:spcAft>
                <a:spcPts val="1200"/>
              </a:spcAft>
              <a:buFont typeface="Arial"/>
              <a:buChar char="•"/>
            </a:pPr>
            <a:r>
              <a:rPr lang="en-US" dirty="0" smtClean="0"/>
              <a:t>To </a:t>
            </a:r>
            <a:r>
              <a:rPr lang="en-US" dirty="0"/>
              <a:t>rebuild the mirrored devices, click on the devices and click on the Rebuild button. </a:t>
            </a:r>
            <a:endParaRPr lang="en-US" dirty="0" smtClean="0"/>
          </a:p>
          <a:p>
            <a:pPr marL="285750" indent="-285750">
              <a:spcAft>
                <a:spcPts val="1200"/>
              </a:spcAft>
              <a:buFont typeface="Arial"/>
              <a:buChar char="•"/>
            </a:pPr>
            <a:r>
              <a:rPr lang="en-US" dirty="0" smtClean="0"/>
              <a:t>When </a:t>
            </a:r>
            <a:r>
              <a:rPr lang="en-US" dirty="0"/>
              <a:t>the process is complete, you will be notified that the allocation rebuilt successfully.</a:t>
            </a:r>
          </a:p>
        </p:txBody>
      </p:sp>
      <p:pic>
        <p:nvPicPr>
          <p:cNvPr id="5" name="Picture 4"/>
          <p:cNvPicPr>
            <a:picLocks noChangeAspect="1"/>
          </p:cNvPicPr>
          <p:nvPr/>
        </p:nvPicPr>
        <p:blipFill>
          <a:blip r:embed="rId3"/>
          <a:stretch>
            <a:fillRect/>
          </a:stretch>
        </p:blipFill>
        <p:spPr>
          <a:xfrm>
            <a:off x="2847594" y="3685794"/>
            <a:ext cx="276606" cy="276606"/>
          </a:xfrm>
          <a:prstGeom prst="rect">
            <a:avLst/>
          </a:prstGeom>
        </p:spPr>
      </p:pic>
    </p:spTree>
    <p:extLst>
      <p:ext uri="{BB962C8B-B14F-4D97-AF65-F5344CB8AC3E}">
        <p14:creationId xmlns:p14="http://schemas.microsoft.com/office/powerpoint/2010/main" val="3512775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Mirrored Data Storage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76200" y="698480"/>
            <a:ext cx="8915400" cy="3970318"/>
          </a:xfrm>
          <a:prstGeom prst="rect">
            <a:avLst/>
          </a:prstGeom>
        </p:spPr>
        <p:txBody>
          <a:bodyPr wrap="square">
            <a:spAutoFit/>
          </a:bodyPr>
          <a:lstStyle/>
          <a:p>
            <a:pPr marL="285750" indent="-285750">
              <a:buFont typeface="Arial"/>
              <a:buChar char="•"/>
            </a:pPr>
            <a:r>
              <a:rPr lang="en-US" dirty="0" smtClean="0"/>
              <a:t>The </a:t>
            </a:r>
            <a:r>
              <a:rPr lang="en-US" dirty="0"/>
              <a:t>ELM mirrored data storage feature allows you to set up a second ELM storage device (B) to automatically mirror the data collected on the first ELM storage device (A). </a:t>
            </a:r>
            <a:endParaRPr lang="en-US" dirty="0" smtClean="0"/>
          </a:p>
          <a:p>
            <a:pPr marL="285750" indent="-285750">
              <a:buFont typeface="Arial"/>
              <a:buChar char="•"/>
            </a:pPr>
            <a:endParaRPr lang="en-US" dirty="0"/>
          </a:p>
          <a:p>
            <a:pPr marL="285750" indent="-285750">
              <a:buFont typeface="Arial"/>
              <a:buChar char="•"/>
            </a:pPr>
            <a:r>
              <a:rPr lang="en-US" dirty="0" smtClean="0"/>
              <a:t>If </a:t>
            </a:r>
            <a:r>
              <a:rPr lang="en-US" dirty="0"/>
              <a:t>device A goes down for any reason, device B will continue storing the data as it comes in. When device A comes back on line, it automatically syncs with device B then resumes storing the data as it arrives. If device A goes down permanently, you can reassign device B to take device A's place on the ESM and then designate a different device to mirror the new device </a:t>
            </a:r>
            <a:r>
              <a:rPr lang="en-US" dirty="0" smtClean="0"/>
              <a:t>A.</a:t>
            </a:r>
          </a:p>
          <a:p>
            <a:pPr marL="285750" indent="-285750">
              <a:buFont typeface="Arial"/>
              <a:buChar char="•"/>
            </a:pPr>
            <a:endParaRPr lang="en-US" dirty="0"/>
          </a:p>
          <a:p>
            <a:pPr marL="285750" indent="-285750">
              <a:buFont typeface="Arial"/>
              <a:buChar char="•"/>
            </a:pPr>
            <a:r>
              <a:rPr lang="en-US" dirty="0" smtClean="0"/>
              <a:t>When </a:t>
            </a:r>
            <a:r>
              <a:rPr lang="en-US" dirty="0"/>
              <a:t>either of the devices go down, a health status </a:t>
            </a:r>
            <a:r>
              <a:rPr lang="en-US" dirty="0" smtClean="0"/>
              <a:t>flag (    )will </a:t>
            </a:r>
            <a:r>
              <a:rPr lang="en-US" dirty="0"/>
              <a:t>appear next to the ELM device node on the System Navigation Tree. If you click on the flag, you will access the Device Log screen, which will inform you of the status of the ELM, including the status of its storage devices.</a:t>
            </a:r>
          </a:p>
        </p:txBody>
      </p:sp>
      <p:sp>
        <p:nvSpPr>
          <p:cNvPr id="5" name="Content Placeholder 4"/>
          <p:cNvSpPr txBox="1">
            <a:spLocks/>
          </p:cNvSpPr>
          <p:nvPr/>
        </p:nvSpPr>
        <p:spPr bwMode="auto">
          <a:xfrm>
            <a:off x="2057400" y="4876800"/>
            <a:ext cx="5029200" cy="1434239"/>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p>
          <a:p>
            <a:pPr marL="0" indent="0" algn="ctr">
              <a:buNone/>
            </a:pPr>
            <a:r>
              <a:rPr lang="en-US" sz="1600" dirty="0" smtClean="0"/>
              <a:t>If you upgrade your system from a version prior to 9.0, the first time you select to mirror any of the existing devices, the process will take an extended amount of time.</a:t>
            </a:r>
            <a:endParaRPr lang="en-US" sz="1600" dirty="0"/>
          </a:p>
        </p:txBody>
      </p:sp>
      <p:pic>
        <p:nvPicPr>
          <p:cNvPr id="6" name="Picture 5"/>
          <p:cNvPicPr>
            <a:picLocks noChangeAspect="1"/>
          </p:cNvPicPr>
          <p:nvPr/>
        </p:nvPicPr>
        <p:blipFill>
          <a:blip r:embed="rId3"/>
          <a:stretch>
            <a:fillRect/>
          </a:stretch>
        </p:blipFill>
        <p:spPr>
          <a:xfrm>
            <a:off x="6274540" y="3554516"/>
            <a:ext cx="254000" cy="235857"/>
          </a:xfrm>
          <a:prstGeom prst="rect">
            <a:avLst/>
          </a:prstGeom>
        </p:spPr>
      </p:pic>
    </p:spTree>
    <p:extLst>
      <p:ext uri="{BB962C8B-B14F-4D97-AF65-F5344CB8AC3E}">
        <p14:creationId xmlns:p14="http://schemas.microsoft.com/office/powerpoint/2010/main" val="18531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400" dirty="0" smtClean="0">
                <a:latin typeface="Arial" charset="0"/>
                <a:cs typeface="Arial" charset="0"/>
              </a:rPr>
              <a:t>ELM Properties</a:t>
            </a:r>
          </a:p>
          <a:p>
            <a:pPr lvl="1" eaLnBrk="1" hangingPunct="1">
              <a:buFont typeface="Arial" charset="0"/>
              <a:buChar char="•"/>
            </a:pPr>
            <a:r>
              <a:rPr lang="en-US" sz="2400" dirty="0" smtClean="0">
                <a:latin typeface="Arial" charset="0"/>
                <a:cs typeface="Arial" charset="0"/>
              </a:rPr>
              <a:t>ELM Terminology</a:t>
            </a:r>
          </a:p>
          <a:p>
            <a:pPr lvl="1" eaLnBrk="1" hangingPunct="1">
              <a:buFont typeface="Arial" charset="0"/>
              <a:buChar char="•"/>
            </a:pPr>
            <a:r>
              <a:rPr lang="en-US" sz="2400" dirty="0" smtClean="0">
                <a:latin typeface="Arial" charset="0"/>
                <a:cs typeface="Arial" charset="0"/>
              </a:rPr>
              <a:t>Adding a ELM Device</a:t>
            </a:r>
          </a:p>
          <a:p>
            <a:pPr lvl="1" eaLnBrk="1" hangingPunct="1">
              <a:buFont typeface="Arial" charset="0"/>
              <a:buChar char="•"/>
            </a:pPr>
            <a:r>
              <a:rPr lang="en-US" sz="2400" dirty="0" smtClean="0">
                <a:latin typeface="Arial" charset="0"/>
                <a:cs typeface="Arial" charset="0"/>
              </a:rPr>
              <a:t>Estimating ELM Storage</a:t>
            </a:r>
          </a:p>
          <a:p>
            <a:pPr lvl="1" eaLnBrk="1" hangingPunct="1">
              <a:buFont typeface="Arial" charset="0"/>
              <a:buChar char="•"/>
            </a:pPr>
            <a:r>
              <a:rPr lang="en-US" sz="2400" dirty="0" smtClean="0">
                <a:latin typeface="Arial" charset="0"/>
                <a:cs typeface="Arial" charset="0"/>
              </a:rPr>
              <a:t>Configuring ELM and Storage Pools</a:t>
            </a:r>
          </a:p>
          <a:p>
            <a:pPr lvl="1" eaLnBrk="1" hangingPunct="1">
              <a:buFont typeface="Arial" charset="0"/>
              <a:buChar char="•"/>
            </a:pPr>
            <a:r>
              <a:rPr lang="en-US" sz="2400" dirty="0" smtClean="0">
                <a:latin typeface="Arial" charset="0"/>
                <a:cs typeface="Arial" charset="0"/>
              </a:rPr>
              <a:t>ELM Compression</a:t>
            </a:r>
          </a:p>
          <a:p>
            <a:pPr lvl="1" eaLnBrk="1" hangingPunct="1">
              <a:buFont typeface="Arial" charset="0"/>
              <a:buChar char="•"/>
            </a:pPr>
            <a:r>
              <a:rPr lang="en-US" sz="2400" dirty="0" smtClean="0">
                <a:latin typeface="Arial" charset="0"/>
                <a:cs typeface="Arial" charset="0"/>
              </a:rPr>
              <a:t>ELM Data Searching</a:t>
            </a:r>
          </a:p>
          <a:p>
            <a:pPr lvl="1" eaLnBrk="1" hangingPunct="1">
              <a:buFont typeface="Arial" charset="0"/>
              <a:buChar char="•"/>
            </a:pPr>
            <a:r>
              <a:rPr lang="en-US" sz="2400" dirty="0" smtClean="0">
                <a:latin typeface="Arial" charset="0"/>
                <a:cs typeface="Arial" charset="0"/>
              </a:rPr>
              <a:t>ELM Integrity Checking</a:t>
            </a:r>
          </a:p>
          <a:p>
            <a:pPr lvl="1" eaLnBrk="1" hangingPunct="1">
              <a:buFont typeface="Arial" charset="0"/>
              <a:buChar char="•"/>
            </a:pPr>
            <a:r>
              <a:rPr lang="en-US" sz="2400" dirty="0" smtClean="0">
                <a:latin typeface="Arial" charset="0"/>
                <a:cs typeface="Arial" charset="0"/>
              </a:rPr>
              <a:t>Enhanced ELM Search</a:t>
            </a:r>
          </a:p>
        </p:txBody>
      </p:sp>
      <p:sp>
        <p:nvSpPr>
          <p:cNvPr id="7" name="Footer Placeholder 6"/>
          <p:cNvSpPr>
            <a:spLocks noGrp="1"/>
          </p:cNvSpPr>
          <p:nvPr>
            <p:ph type="ftr" sz="quarter" idx="3"/>
          </p:nvPr>
        </p:nvSpPr>
        <p:spPr/>
        <p:txBody>
          <a:bodyPr/>
          <a:lstStyle/>
          <a:p>
            <a:pPr algn="r"/>
            <a:r>
              <a:rPr lang="en-US" dirty="0" smtClean="0"/>
              <a:t>Working with ELM</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504704" y="3733800"/>
            <a:ext cx="2029696" cy="271642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380322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Data</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5410200" y="698480"/>
            <a:ext cx="3657600" cy="6001644"/>
          </a:xfrm>
          <a:prstGeom prst="rect">
            <a:avLst/>
          </a:prstGeom>
        </p:spPr>
        <p:txBody>
          <a:bodyPr wrap="square">
            <a:spAutoFit/>
          </a:bodyPr>
          <a:lstStyle/>
          <a:p>
            <a:pPr marL="285750" indent="-285750">
              <a:spcAft>
                <a:spcPts val="1800"/>
              </a:spcAft>
              <a:buFont typeface="Arial"/>
              <a:buChar char="•"/>
            </a:pPr>
            <a:r>
              <a:rPr lang="en-US" dirty="0" smtClean="0"/>
              <a:t>You </a:t>
            </a:r>
            <a:r>
              <a:rPr lang="en-US" dirty="0"/>
              <a:t>will need to create search and integrity check jobs to retrieve data from the ELM. </a:t>
            </a:r>
            <a:endParaRPr lang="en-US" dirty="0" smtClean="0"/>
          </a:p>
          <a:p>
            <a:pPr marL="285750" indent="-285750">
              <a:spcAft>
                <a:spcPts val="1800"/>
              </a:spcAft>
              <a:buFont typeface="Arial"/>
              <a:buChar char="•"/>
            </a:pPr>
            <a:r>
              <a:rPr lang="en-US" dirty="0" smtClean="0"/>
              <a:t>You </a:t>
            </a:r>
            <a:r>
              <a:rPr lang="en-US" dirty="0"/>
              <a:t>need to define the parameters for these jobs on the Data screen, which is accessed by selecting the Data option on the ELM Properties screen. </a:t>
            </a:r>
          </a:p>
          <a:p>
            <a:pPr marL="285750" indent="-285750">
              <a:spcAft>
                <a:spcPts val="1800"/>
              </a:spcAft>
              <a:buFont typeface="Arial"/>
              <a:buChar char="•"/>
            </a:pPr>
            <a:r>
              <a:rPr lang="en-US" dirty="0" smtClean="0"/>
              <a:t>The </a:t>
            </a:r>
            <a:r>
              <a:rPr lang="en-US" dirty="0"/>
              <a:t>system is limited to a total of 50 searches and integrity jobs at one time. </a:t>
            </a:r>
            <a:endParaRPr lang="en-US" dirty="0" smtClean="0"/>
          </a:p>
          <a:p>
            <a:pPr marL="285750" indent="-285750">
              <a:spcAft>
                <a:spcPts val="1800"/>
              </a:spcAft>
              <a:buFont typeface="Arial"/>
              <a:buChar char="•"/>
            </a:pPr>
            <a:r>
              <a:rPr lang="en-US" dirty="0"/>
              <a:t>I</a:t>
            </a:r>
            <a:r>
              <a:rPr lang="en-US" dirty="0" smtClean="0"/>
              <a:t>f </a:t>
            </a:r>
            <a:r>
              <a:rPr lang="en-US" dirty="0"/>
              <a:t>there are more than 50 on the system, you will be informed that your search cannot be performed for this reason. </a:t>
            </a:r>
          </a:p>
          <a:p>
            <a:pPr marL="285750" indent="-285750">
              <a:spcAft>
                <a:spcPts val="1800"/>
              </a:spcAft>
              <a:buFont typeface="Arial"/>
              <a:buChar char="•"/>
            </a:pPr>
            <a:endParaRPr lang="en-US" dirty="0" smtClean="0"/>
          </a:p>
        </p:txBody>
      </p:sp>
      <p:pic>
        <p:nvPicPr>
          <p:cNvPr id="6" name="Picture 5" descr="ELM 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62000"/>
            <a:ext cx="5257800" cy="5791200"/>
          </a:xfrm>
          <a:prstGeom prst="rect">
            <a:avLst/>
          </a:prstGeom>
          <a:ln>
            <a:solidFill>
              <a:srgbClr val="000000"/>
            </a:solidFill>
          </a:ln>
        </p:spPr>
      </p:pic>
      <p:sp>
        <p:nvSpPr>
          <p:cNvPr id="7" name="Rectangle 6"/>
          <p:cNvSpPr/>
          <p:nvPr/>
        </p:nvSpPr>
        <p:spPr>
          <a:xfrm>
            <a:off x="2286000" y="1720840"/>
            <a:ext cx="4572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2032596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Data – Create a Search Job</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5257800" y="1734502"/>
            <a:ext cx="3733800" cy="3447098"/>
          </a:xfrm>
          <a:prstGeom prst="rect">
            <a:avLst/>
          </a:prstGeom>
        </p:spPr>
        <p:txBody>
          <a:bodyPr wrap="square">
            <a:spAutoFit/>
          </a:bodyPr>
          <a:lstStyle/>
          <a:p>
            <a:pPr marL="285750" indent="-285750">
              <a:spcAft>
                <a:spcPts val="2400"/>
              </a:spcAft>
              <a:buFont typeface="Arial"/>
              <a:buChar char="•"/>
            </a:pPr>
            <a:r>
              <a:rPr lang="en-US" dirty="0" smtClean="0"/>
              <a:t>To </a:t>
            </a:r>
            <a:r>
              <a:rPr lang="en-US" dirty="0"/>
              <a:t>search the ELM for files that match your criteria, you need to define a search job on the </a:t>
            </a:r>
            <a:r>
              <a:rPr lang="en-US" i="1" dirty="0"/>
              <a:t>Data</a:t>
            </a:r>
            <a:r>
              <a:rPr lang="en-US" dirty="0"/>
              <a:t> screen. </a:t>
            </a:r>
          </a:p>
          <a:p>
            <a:pPr marL="285750" indent="-285750">
              <a:spcAft>
                <a:spcPts val="2400"/>
              </a:spcAft>
              <a:buFont typeface="Arial"/>
              <a:buChar char="•"/>
            </a:pPr>
            <a:r>
              <a:rPr lang="en-US" dirty="0" smtClean="0"/>
              <a:t>None of </a:t>
            </a:r>
            <a:r>
              <a:rPr lang="en-US" dirty="0"/>
              <a:t>the fields on this screen are required; however, the better you are able to define your search, the more likely you are to retrieve the data you require in the least amount of time.</a:t>
            </a:r>
          </a:p>
        </p:txBody>
      </p:sp>
      <p:pic>
        <p:nvPicPr>
          <p:cNvPr id="6" name="Picture 5" descr="Data Sear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85800"/>
            <a:ext cx="5105400" cy="5943600"/>
          </a:xfrm>
          <a:prstGeom prst="rect">
            <a:avLst/>
          </a:prstGeom>
          <a:ln>
            <a:solidFill>
              <a:srgbClr val="000000"/>
            </a:solidFill>
          </a:ln>
        </p:spPr>
      </p:pic>
    </p:spTree>
    <p:extLst>
      <p:ext uri="{BB962C8B-B14F-4D97-AF65-F5344CB8AC3E}">
        <p14:creationId xmlns:p14="http://schemas.microsoft.com/office/powerpoint/2010/main" val="423678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1067033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Data – Create a Search Job</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152400" y="685800"/>
            <a:ext cx="8839200" cy="3631764"/>
          </a:xfrm>
          <a:prstGeom prst="rect">
            <a:avLst/>
          </a:prstGeom>
        </p:spPr>
        <p:txBody>
          <a:bodyPr wrap="square">
            <a:spAutoFit/>
          </a:bodyPr>
          <a:lstStyle/>
          <a:p>
            <a:pPr>
              <a:spcAft>
                <a:spcPts val="1200"/>
              </a:spcAft>
            </a:pPr>
            <a:r>
              <a:rPr lang="en-US" dirty="0"/>
              <a:t>The state of a job is displayed in the State column located at the bottom of the Data screen, and is the only notification that is given regarding the state. The four possible states </a:t>
            </a:r>
            <a:r>
              <a:rPr lang="en-US" dirty="0" smtClean="0"/>
              <a:t>are:</a:t>
            </a:r>
          </a:p>
          <a:p>
            <a:pPr marL="285750" indent="-285750">
              <a:spcAft>
                <a:spcPts val="1200"/>
              </a:spcAft>
              <a:buFont typeface="Arial"/>
              <a:buChar char="•"/>
            </a:pPr>
            <a:r>
              <a:rPr lang="en-US" b="1" dirty="0" smtClean="0"/>
              <a:t>Waiting</a:t>
            </a:r>
            <a:r>
              <a:rPr lang="en-US" dirty="0" smtClean="0"/>
              <a:t> </a:t>
            </a:r>
            <a:r>
              <a:rPr lang="en-US" dirty="0"/>
              <a:t>- The job has not begun to process yet. The system can only process 5 jobs at a time, and it processes them in the order received. </a:t>
            </a:r>
            <a:endParaRPr lang="en-US" dirty="0" smtClean="0"/>
          </a:p>
          <a:p>
            <a:pPr marL="285750" indent="-285750">
              <a:spcAft>
                <a:spcPts val="1200"/>
              </a:spcAft>
              <a:buFont typeface="Arial"/>
              <a:buChar char="•"/>
            </a:pPr>
            <a:r>
              <a:rPr lang="en-US" b="1" dirty="0" smtClean="0"/>
              <a:t>Executing</a:t>
            </a:r>
            <a:r>
              <a:rPr lang="en-US" dirty="0" smtClean="0"/>
              <a:t> </a:t>
            </a:r>
            <a:r>
              <a:rPr lang="en-US" dirty="0"/>
              <a:t>- The job is currently in </a:t>
            </a:r>
            <a:r>
              <a:rPr lang="en-US" dirty="0" smtClean="0"/>
              <a:t>progress.</a:t>
            </a:r>
          </a:p>
          <a:p>
            <a:pPr marL="285750" indent="-285750">
              <a:spcAft>
                <a:spcPts val="1200"/>
              </a:spcAft>
              <a:buFont typeface="Arial"/>
              <a:buChar char="•"/>
            </a:pPr>
            <a:r>
              <a:rPr lang="en-US" b="1" dirty="0" smtClean="0"/>
              <a:t>Complete</a:t>
            </a:r>
            <a:r>
              <a:rPr lang="en-US" dirty="0" smtClean="0"/>
              <a:t> </a:t>
            </a:r>
            <a:r>
              <a:rPr lang="en-US" dirty="0"/>
              <a:t>- The job is finished. You can view the results or download the </a:t>
            </a:r>
            <a:r>
              <a:rPr lang="en-US" dirty="0" smtClean="0"/>
              <a:t>export.</a:t>
            </a:r>
          </a:p>
          <a:p>
            <a:pPr marL="285750" indent="-285750">
              <a:spcAft>
                <a:spcPts val="1200"/>
              </a:spcAft>
              <a:buFont typeface="Arial"/>
              <a:buChar char="•"/>
            </a:pPr>
            <a:r>
              <a:rPr lang="en-US" b="1" dirty="0" smtClean="0"/>
              <a:t>Limit </a:t>
            </a:r>
            <a:r>
              <a:rPr lang="en-US" b="1" dirty="0"/>
              <a:t>Reached </a:t>
            </a:r>
            <a:r>
              <a:rPr lang="en-US" dirty="0"/>
              <a:t>- The time or size limit was reached. You will be able to view results, but they will be incomplete.</a:t>
            </a:r>
          </a:p>
          <a:p>
            <a:pPr>
              <a:spcAft>
                <a:spcPts val="1200"/>
              </a:spcAft>
            </a:pPr>
            <a:endParaRPr lang="en-US" dirty="0"/>
          </a:p>
        </p:txBody>
      </p:sp>
      <p:pic>
        <p:nvPicPr>
          <p:cNvPr id="3" name="Picture 2" descr="elmdatascreen.png"/>
          <p:cNvPicPr>
            <a:picLocks noChangeAspect="1"/>
          </p:cNvPicPr>
          <p:nvPr/>
        </p:nvPicPr>
        <p:blipFill rotWithShape="1">
          <a:blip r:embed="rId3">
            <a:extLst>
              <a:ext uri="{28A0092B-C50C-407E-A947-70E740481C1C}">
                <a14:useLocalDpi xmlns:a14="http://schemas.microsoft.com/office/drawing/2010/main" val="0"/>
              </a:ext>
            </a:extLst>
          </a:blip>
          <a:srcRect t="69014"/>
          <a:stretch/>
        </p:blipFill>
        <p:spPr>
          <a:xfrm>
            <a:off x="457200" y="4191000"/>
            <a:ext cx="7976427" cy="2286000"/>
          </a:xfrm>
          <a:prstGeom prst="rect">
            <a:avLst/>
          </a:prstGeom>
          <a:ln>
            <a:solidFill>
              <a:srgbClr val="000000"/>
            </a:solidFill>
          </a:ln>
        </p:spPr>
      </p:pic>
    </p:spTree>
    <p:extLst>
      <p:ext uri="{BB962C8B-B14F-4D97-AF65-F5344CB8AC3E}">
        <p14:creationId xmlns:p14="http://schemas.microsoft.com/office/powerpoint/2010/main" val="315634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Data – Create a Search Job</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152400" y="685800"/>
            <a:ext cx="8839200" cy="3908763"/>
          </a:xfrm>
          <a:prstGeom prst="rect">
            <a:avLst/>
          </a:prstGeom>
        </p:spPr>
        <p:txBody>
          <a:bodyPr wrap="square">
            <a:spAutoFit/>
          </a:bodyPr>
          <a:lstStyle/>
          <a:p>
            <a:pPr>
              <a:spcAft>
                <a:spcPts val="1200"/>
              </a:spcAft>
            </a:pPr>
            <a:r>
              <a:rPr lang="en-US" dirty="0"/>
              <a:t>The four buttons at the bottom of the Data screen perform the following actions:</a:t>
            </a:r>
          </a:p>
          <a:p>
            <a:pPr marL="285750" indent="-285750">
              <a:spcAft>
                <a:spcPts val="1200"/>
              </a:spcAft>
              <a:buFont typeface="Arial"/>
              <a:buChar char="•"/>
            </a:pPr>
            <a:r>
              <a:rPr lang="en-US" b="1" dirty="0" smtClean="0"/>
              <a:t>View</a:t>
            </a:r>
            <a:r>
              <a:rPr lang="en-US" dirty="0"/>
              <a:t>: The results for searches and integrity checks will be displayed on the ELM Search Results screen, which is accessed by clicking on the View </a:t>
            </a:r>
            <a:r>
              <a:rPr lang="en-US" dirty="0" smtClean="0"/>
              <a:t>button.</a:t>
            </a:r>
            <a:endParaRPr lang="en-US" dirty="0" smtClean="0"/>
          </a:p>
          <a:p>
            <a:pPr marL="285750" indent="-285750">
              <a:spcAft>
                <a:spcPts val="1200"/>
              </a:spcAft>
              <a:buFont typeface="Arial"/>
              <a:buChar char="•"/>
            </a:pPr>
            <a:r>
              <a:rPr lang="en-US" b="1" dirty="0" smtClean="0"/>
              <a:t>Export</a:t>
            </a:r>
            <a:r>
              <a:rPr lang="en-US" dirty="0"/>
              <a:t>: You can export a summary of the results of the search by clicking on the Export button and selecting the download location. </a:t>
            </a:r>
            <a:endParaRPr lang="en-US" dirty="0" smtClean="0"/>
          </a:p>
          <a:p>
            <a:pPr marL="285750" indent="-285750">
              <a:spcAft>
                <a:spcPts val="1200"/>
              </a:spcAft>
              <a:buFont typeface="Arial"/>
              <a:buChar char="•"/>
            </a:pPr>
            <a:r>
              <a:rPr lang="en-US" b="1" dirty="0" smtClean="0"/>
              <a:t>Delete</a:t>
            </a:r>
            <a:r>
              <a:rPr lang="en-US" dirty="0"/>
              <a:t>: To delete a search, highlight the search on the Search Results table and click on the Delete </a:t>
            </a:r>
            <a:r>
              <a:rPr lang="en-US" dirty="0" smtClean="0"/>
              <a:t>button.</a:t>
            </a:r>
          </a:p>
          <a:p>
            <a:pPr marL="285750" indent="-285750">
              <a:spcAft>
                <a:spcPts val="1200"/>
              </a:spcAft>
              <a:buFont typeface="Arial"/>
              <a:buChar char="•"/>
            </a:pPr>
            <a:r>
              <a:rPr lang="en-US" b="1" dirty="0" smtClean="0"/>
              <a:t>Reload </a:t>
            </a:r>
            <a:r>
              <a:rPr lang="en-US" b="1" dirty="0"/>
              <a:t>Search</a:t>
            </a:r>
            <a:r>
              <a:rPr lang="en-US" dirty="0"/>
              <a:t>: If you want to perform the search again, click on the Reload Search button. The search parameters will be updated to match the selected search and the search can be submitted again. </a:t>
            </a:r>
          </a:p>
          <a:p>
            <a:pPr>
              <a:spcAft>
                <a:spcPts val="1200"/>
              </a:spcAft>
            </a:pPr>
            <a:endParaRPr lang="en-US" dirty="0"/>
          </a:p>
        </p:txBody>
      </p:sp>
      <p:pic>
        <p:nvPicPr>
          <p:cNvPr id="3" name="Picture 2" descr="elmdatascreen.png"/>
          <p:cNvPicPr>
            <a:picLocks noChangeAspect="1"/>
          </p:cNvPicPr>
          <p:nvPr/>
        </p:nvPicPr>
        <p:blipFill rotWithShape="1">
          <a:blip r:embed="rId3">
            <a:extLst>
              <a:ext uri="{28A0092B-C50C-407E-A947-70E740481C1C}">
                <a14:useLocalDpi xmlns:a14="http://schemas.microsoft.com/office/drawing/2010/main" val="0"/>
              </a:ext>
            </a:extLst>
          </a:blip>
          <a:srcRect t="69014"/>
          <a:stretch/>
        </p:blipFill>
        <p:spPr>
          <a:xfrm>
            <a:off x="457200" y="4267200"/>
            <a:ext cx="7976427" cy="2286000"/>
          </a:xfrm>
          <a:prstGeom prst="rect">
            <a:avLst/>
          </a:prstGeom>
          <a:ln>
            <a:solidFill>
              <a:srgbClr val="000000"/>
            </a:solidFill>
          </a:ln>
        </p:spPr>
      </p:pic>
      <p:sp>
        <p:nvSpPr>
          <p:cNvPr id="6" name="Rectangle 5"/>
          <p:cNvSpPr/>
          <p:nvPr/>
        </p:nvSpPr>
        <p:spPr bwMode="auto">
          <a:xfrm>
            <a:off x="533401" y="6084011"/>
            <a:ext cx="5562600" cy="404979"/>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728408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Data – Create a Search Job</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152400" y="685800"/>
            <a:ext cx="8839200" cy="2046714"/>
          </a:xfrm>
          <a:prstGeom prst="rect">
            <a:avLst/>
          </a:prstGeom>
        </p:spPr>
        <p:txBody>
          <a:bodyPr wrap="square">
            <a:spAutoFit/>
          </a:bodyPr>
          <a:lstStyle/>
          <a:p>
            <a:pPr>
              <a:spcAft>
                <a:spcPts val="600"/>
              </a:spcAft>
            </a:pPr>
            <a:r>
              <a:rPr lang="en-US" dirty="0" smtClean="0"/>
              <a:t>Search Types Available:</a:t>
            </a:r>
          </a:p>
          <a:p>
            <a:pPr marL="285750" indent="-285750">
              <a:spcAft>
                <a:spcPts val="600"/>
              </a:spcAft>
              <a:buFont typeface="Arial"/>
              <a:buChar char="•"/>
            </a:pPr>
            <a:r>
              <a:rPr lang="en-US" sz="1600" dirty="0" smtClean="0"/>
              <a:t>Containing </a:t>
            </a:r>
            <a:r>
              <a:rPr lang="en-US" sz="1600" dirty="0"/>
              <a:t>the following string</a:t>
            </a:r>
          </a:p>
          <a:p>
            <a:pPr marL="285750" indent="-285750">
              <a:spcAft>
                <a:spcPts val="600"/>
              </a:spcAft>
              <a:buFont typeface="Arial"/>
              <a:buChar char="•"/>
            </a:pPr>
            <a:r>
              <a:rPr lang="en-US" sz="1600" dirty="0" smtClean="0"/>
              <a:t>Matching </a:t>
            </a:r>
            <a:r>
              <a:rPr lang="en-US" sz="1600" dirty="0"/>
              <a:t>the following </a:t>
            </a:r>
            <a:r>
              <a:rPr lang="en-US" sz="1600" dirty="0"/>
              <a:t>RegEx</a:t>
            </a:r>
            <a:r>
              <a:rPr lang="en-US" sz="1600" dirty="0"/>
              <a:t> (</a:t>
            </a:r>
            <a:r>
              <a:rPr lang="en-US" sz="1600" dirty="0"/>
              <a:t>Posix</a:t>
            </a:r>
            <a:r>
              <a:rPr lang="en-US" sz="1600" dirty="0"/>
              <a:t>)</a:t>
            </a:r>
          </a:p>
          <a:p>
            <a:pPr marL="285750" indent="-285750">
              <a:spcAft>
                <a:spcPts val="600"/>
              </a:spcAft>
              <a:buFont typeface="Arial"/>
              <a:buChar char="•"/>
            </a:pPr>
            <a:r>
              <a:rPr lang="en-US" sz="1600" dirty="0" smtClean="0"/>
              <a:t>NOT </a:t>
            </a:r>
            <a:r>
              <a:rPr lang="en-US" sz="1600" dirty="0"/>
              <a:t>containing the following string</a:t>
            </a:r>
          </a:p>
          <a:p>
            <a:pPr marL="285750" indent="-285750">
              <a:spcAft>
                <a:spcPts val="600"/>
              </a:spcAft>
              <a:buFont typeface="Arial"/>
              <a:buChar char="•"/>
            </a:pPr>
            <a:r>
              <a:rPr lang="en-US" sz="1600" dirty="0" smtClean="0"/>
              <a:t>NOT </a:t>
            </a:r>
            <a:r>
              <a:rPr lang="en-US" sz="1600" dirty="0"/>
              <a:t>matching the following </a:t>
            </a:r>
            <a:r>
              <a:rPr lang="en-US" sz="1600" dirty="0"/>
              <a:t>RegEx</a:t>
            </a:r>
            <a:r>
              <a:rPr lang="en-US" sz="1600" dirty="0"/>
              <a:t> (</a:t>
            </a:r>
            <a:r>
              <a:rPr lang="en-US" sz="1600" dirty="0"/>
              <a:t>Posix</a:t>
            </a:r>
            <a:r>
              <a:rPr lang="en-US" sz="1600" dirty="0"/>
              <a:t>)</a:t>
            </a:r>
          </a:p>
          <a:p>
            <a:pPr>
              <a:spcAft>
                <a:spcPts val="600"/>
              </a:spcAft>
            </a:pPr>
            <a:endParaRPr lang="en-US" dirty="0"/>
          </a:p>
        </p:txBody>
      </p:sp>
      <p:pic>
        <p:nvPicPr>
          <p:cNvPr id="7" name="Picture 6" descr="elmdatascreen.png"/>
          <p:cNvPicPr>
            <a:picLocks noChangeAspect="1"/>
          </p:cNvPicPr>
          <p:nvPr/>
        </p:nvPicPr>
        <p:blipFill rotWithShape="1">
          <a:blip r:embed="rId3">
            <a:extLst>
              <a:ext uri="{28A0092B-C50C-407E-A947-70E740481C1C}">
                <a14:useLocalDpi xmlns:a14="http://schemas.microsoft.com/office/drawing/2010/main" val="0"/>
              </a:ext>
            </a:extLst>
          </a:blip>
          <a:srcRect t="5932" b="32225"/>
          <a:stretch/>
        </p:blipFill>
        <p:spPr>
          <a:xfrm>
            <a:off x="997871" y="2438401"/>
            <a:ext cx="7148259" cy="4088772"/>
          </a:xfrm>
          <a:prstGeom prst="rect">
            <a:avLst/>
          </a:prstGeom>
          <a:ln>
            <a:solidFill>
              <a:srgbClr val="000000"/>
            </a:solidFill>
          </a:ln>
        </p:spPr>
      </p:pic>
    </p:spTree>
    <p:extLst>
      <p:ext uri="{BB962C8B-B14F-4D97-AF65-F5344CB8AC3E}">
        <p14:creationId xmlns:p14="http://schemas.microsoft.com/office/powerpoint/2010/main" val="4061500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Data – Create a Search Job</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152400" y="5791200"/>
            <a:ext cx="8839200" cy="646331"/>
          </a:xfrm>
          <a:prstGeom prst="rect">
            <a:avLst/>
          </a:prstGeom>
        </p:spPr>
        <p:txBody>
          <a:bodyPr wrap="square">
            <a:spAutoFit/>
          </a:bodyPr>
          <a:lstStyle/>
          <a:p>
            <a:pPr algn="ctr">
              <a:spcAft>
                <a:spcPts val="600"/>
              </a:spcAft>
            </a:pPr>
            <a:r>
              <a:rPr lang="en-US" dirty="0" smtClean="0"/>
              <a:t>ELM search results can be exported using the Export button and are also visible in the Value textbox.</a:t>
            </a:r>
            <a:endParaRPr lang="en-US" dirty="0"/>
          </a:p>
        </p:txBody>
      </p:sp>
      <p:pic>
        <p:nvPicPr>
          <p:cNvPr id="3" name="Picture 2" descr="elmresul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685800"/>
            <a:ext cx="8153400" cy="4908240"/>
          </a:xfrm>
          <a:prstGeom prst="rect">
            <a:avLst/>
          </a:prstGeom>
          <a:ln>
            <a:solidFill>
              <a:srgbClr val="000000"/>
            </a:solidFill>
          </a:ln>
        </p:spPr>
      </p:pic>
    </p:spTree>
    <p:extLst>
      <p:ext uri="{BB962C8B-B14F-4D97-AF65-F5344CB8AC3E}">
        <p14:creationId xmlns:p14="http://schemas.microsoft.com/office/powerpoint/2010/main" val="3806368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ELM Search View</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152400" y="685800"/>
            <a:ext cx="8839200" cy="2739212"/>
          </a:xfrm>
          <a:prstGeom prst="rect">
            <a:avLst/>
          </a:prstGeom>
        </p:spPr>
        <p:txBody>
          <a:bodyPr wrap="square">
            <a:spAutoFit/>
          </a:bodyPr>
          <a:lstStyle/>
          <a:p>
            <a:pPr marL="342900" indent="-342900">
              <a:spcAft>
                <a:spcPts val="600"/>
              </a:spcAft>
              <a:buFont typeface="Arial"/>
              <a:buChar char="•"/>
            </a:pPr>
            <a:r>
              <a:rPr lang="en-US" dirty="0"/>
              <a:t>The Enhanced ELM Search view is available when there is an ELM device on the system. </a:t>
            </a:r>
            <a:endParaRPr lang="en-US" dirty="0" smtClean="0"/>
          </a:p>
          <a:p>
            <a:pPr marL="342900" indent="-342900">
              <a:spcAft>
                <a:spcPts val="600"/>
              </a:spcAft>
              <a:buFont typeface="Arial"/>
              <a:buChar char="•"/>
            </a:pPr>
            <a:r>
              <a:rPr lang="en-US" dirty="0" smtClean="0"/>
              <a:t>It </a:t>
            </a:r>
            <a:r>
              <a:rPr lang="en-US" dirty="0"/>
              <a:t>allows you to perform more detailed searches and provides you with real-time tracking of search progress and results when you are performing a search of logs on the ELM. </a:t>
            </a:r>
            <a:endParaRPr lang="en-US" dirty="0" smtClean="0"/>
          </a:p>
          <a:p>
            <a:pPr marL="342900" indent="-342900">
              <a:spcAft>
                <a:spcPts val="600"/>
              </a:spcAft>
              <a:buFont typeface="Arial"/>
              <a:buChar char="•"/>
            </a:pPr>
            <a:r>
              <a:rPr lang="en-US" dirty="0" smtClean="0"/>
              <a:t>Additionally</a:t>
            </a:r>
            <a:r>
              <a:rPr lang="en-US" dirty="0"/>
              <a:t>, the enhanced GUI takes advantage of the ELM archive's statistical reporting capabilities to provide you with real-time information about the amount of data that must be searched, allowing you to further constrain the query to minimize the number of files to be searched.</a:t>
            </a:r>
          </a:p>
        </p:txBody>
      </p:sp>
      <p:pic>
        <p:nvPicPr>
          <p:cNvPr id="6" name="Picture 5" descr="quicklaun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95800"/>
            <a:ext cx="5050118" cy="660400"/>
          </a:xfrm>
          <a:prstGeom prst="rect">
            <a:avLst/>
          </a:prstGeom>
          <a:ln>
            <a:solidFill>
              <a:srgbClr val="000000"/>
            </a:solidFill>
          </a:ln>
        </p:spPr>
      </p:pic>
      <p:pic>
        <p:nvPicPr>
          <p:cNvPr id="7" name="Picture 6" descr="menudropdownview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540592"/>
            <a:ext cx="3429000" cy="2949108"/>
          </a:xfrm>
          <a:prstGeom prst="rect">
            <a:avLst/>
          </a:prstGeom>
          <a:ln>
            <a:solidFill>
              <a:srgbClr val="000000"/>
            </a:solidFill>
          </a:ln>
        </p:spPr>
      </p:pic>
      <p:sp>
        <p:nvSpPr>
          <p:cNvPr id="8" name="Rectangle 7"/>
          <p:cNvSpPr/>
          <p:nvPr/>
        </p:nvSpPr>
        <p:spPr bwMode="auto">
          <a:xfrm>
            <a:off x="434871" y="5920180"/>
            <a:ext cx="1949658" cy="25146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9" name="Rectangle 8"/>
          <p:cNvSpPr/>
          <p:nvPr/>
        </p:nvSpPr>
        <p:spPr bwMode="auto">
          <a:xfrm>
            <a:off x="8436619" y="4495800"/>
            <a:ext cx="621221" cy="652224"/>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624198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ELM Search View</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5" name="Rectangle 4"/>
          <p:cNvSpPr/>
          <p:nvPr/>
        </p:nvSpPr>
        <p:spPr>
          <a:xfrm>
            <a:off x="152400" y="5943600"/>
            <a:ext cx="8839200" cy="646331"/>
          </a:xfrm>
          <a:prstGeom prst="rect">
            <a:avLst/>
          </a:prstGeom>
        </p:spPr>
        <p:txBody>
          <a:bodyPr wrap="square">
            <a:spAutoFit/>
          </a:bodyPr>
          <a:lstStyle/>
          <a:p>
            <a:pPr algn="ctr">
              <a:spcAft>
                <a:spcPts val="600"/>
              </a:spcAft>
            </a:pPr>
            <a:r>
              <a:rPr lang="en-US" dirty="0"/>
              <a:t>The Results Time Distribution, Data Source Results, and Device Type Results graphs show the estimated results as the search progresses</a:t>
            </a:r>
          </a:p>
        </p:txBody>
      </p:sp>
      <p:pic>
        <p:nvPicPr>
          <p:cNvPr id="3" name="Picture 2" descr="enhancedsear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85800"/>
            <a:ext cx="8763000" cy="5177265"/>
          </a:xfrm>
          <a:prstGeom prst="rect">
            <a:avLst/>
          </a:prstGeom>
          <a:ln>
            <a:solidFill>
              <a:srgbClr val="000000"/>
            </a:solidFill>
          </a:ln>
        </p:spPr>
      </p:pic>
    </p:spTree>
    <p:extLst>
      <p:ext uri="{BB962C8B-B14F-4D97-AF65-F5344CB8AC3E}">
        <p14:creationId xmlns:p14="http://schemas.microsoft.com/office/powerpoint/2010/main" val="253855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Properties</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228600" y="774680"/>
            <a:ext cx="8763000" cy="4247317"/>
          </a:xfrm>
          <a:prstGeom prst="rect">
            <a:avLst/>
          </a:prstGeom>
        </p:spPr>
        <p:txBody>
          <a:bodyPr wrap="square">
            <a:spAutoFit/>
          </a:bodyPr>
          <a:lstStyle/>
          <a:p>
            <a:pPr marL="285750" indent="-285750">
              <a:buFont typeface="Arial"/>
              <a:buChar char="•"/>
            </a:pPr>
            <a:r>
              <a:rPr lang="en-US" dirty="0"/>
              <a:t>The Enterprise Log Manager (ELM) provides features and capabilities to support the storage and management of, access to, and reporting of log data.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data received by the ELM are organized in storage pools, each composed of storage devices. </a:t>
            </a:r>
            <a:endParaRPr lang="en-US" dirty="0" smtClean="0"/>
          </a:p>
          <a:p>
            <a:pPr marL="285750" indent="-285750">
              <a:buFont typeface="Arial"/>
              <a:buChar char="•"/>
            </a:pPr>
            <a:endParaRPr lang="en-US" dirty="0"/>
          </a:p>
          <a:p>
            <a:pPr marL="285750" indent="-285750">
              <a:buFont typeface="Arial"/>
              <a:buChar char="•"/>
            </a:pPr>
            <a:r>
              <a:rPr lang="en-US" dirty="0" smtClean="0"/>
              <a:t>A </a:t>
            </a:r>
            <a:r>
              <a:rPr lang="en-US" dirty="0"/>
              <a:t>retention time is associated with each storage pool and the data is retained in the pool for the period of time specified. This is particularly useful because various government, industry, and corporate regulations require that logs be stored for different periods of </a:t>
            </a:r>
            <a:r>
              <a:rPr lang="en-US" dirty="0" smtClean="0"/>
              <a:t>time.</a:t>
            </a:r>
          </a:p>
          <a:p>
            <a:pPr marL="285750" indent="-285750">
              <a:buFont typeface="Arial"/>
              <a:buChar char="•"/>
            </a:pPr>
            <a:endParaRPr lang="en-US" dirty="0"/>
          </a:p>
          <a:p>
            <a:pPr marL="285750" indent="-285750">
              <a:buFont typeface="Arial"/>
              <a:buChar char="•"/>
            </a:pPr>
            <a:r>
              <a:rPr lang="en-US" dirty="0" smtClean="0"/>
              <a:t>The </a:t>
            </a:r>
            <a:r>
              <a:rPr lang="en-US" dirty="0"/>
              <a:t>ELM provides the capability to setup search, export, and integrity check jobs. Each of these jobs will access the stored logs and retrieve, export, or check the data that you define in the job. You can then view the results and choose to save the information.</a:t>
            </a:r>
          </a:p>
        </p:txBody>
      </p:sp>
      <p:sp>
        <p:nvSpPr>
          <p:cNvPr id="5" name="Content Placeholder 4"/>
          <p:cNvSpPr txBox="1">
            <a:spLocks/>
          </p:cNvSpPr>
          <p:nvPr/>
        </p:nvSpPr>
        <p:spPr bwMode="auto">
          <a:xfrm>
            <a:off x="2019300" y="5212782"/>
            <a:ext cx="5105400" cy="1188018"/>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Warning</a:t>
            </a:r>
            <a:endParaRPr lang="en-US" sz="1800" b="1" dirty="0" smtClean="0">
              <a:solidFill>
                <a:srgbClr val="A50026"/>
              </a:solidFill>
            </a:endParaRPr>
          </a:p>
          <a:p>
            <a:pPr marL="0" indent="0" algn="ctr">
              <a:buNone/>
            </a:pPr>
            <a:r>
              <a:rPr lang="en-US" sz="1600" dirty="0"/>
              <a:t>ELM is not FIPS compliant. If you are required to comply with FIPS regulations, it is recommended that you not use this </a:t>
            </a:r>
            <a:r>
              <a:rPr lang="en-US" sz="1600" dirty="0" smtClean="0"/>
              <a:t>feature.</a:t>
            </a:r>
            <a:endParaRPr lang="en-US" sz="1600" dirty="0"/>
          </a:p>
        </p:txBody>
      </p:sp>
    </p:spTree>
    <p:extLst>
      <p:ext uri="{BB962C8B-B14F-4D97-AF65-F5344CB8AC3E}">
        <p14:creationId xmlns:p14="http://schemas.microsoft.com/office/powerpoint/2010/main" val="3854358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2242263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Data - Create an Integrity Check Job</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5943600" y="990600"/>
            <a:ext cx="3124200" cy="5078314"/>
          </a:xfrm>
          <a:prstGeom prst="rect">
            <a:avLst/>
          </a:prstGeom>
        </p:spPr>
        <p:txBody>
          <a:bodyPr wrap="square">
            <a:spAutoFit/>
          </a:bodyPr>
          <a:lstStyle/>
          <a:p>
            <a:pPr marL="285750" indent="-285750">
              <a:buFont typeface="Arial"/>
              <a:buChar char="•"/>
            </a:pPr>
            <a:r>
              <a:rPr lang="en-US" dirty="0"/>
              <a:t>An integrity job checks if the files that you define have been altered since they were originally stored. </a:t>
            </a:r>
            <a:endParaRPr lang="en-US" dirty="0" smtClean="0"/>
          </a:p>
          <a:p>
            <a:pPr marL="285750" indent="-285750">
              <a:buFont typeface="Arial"/>
              <a:buChar char="•"/>
            </a:pPr>
            <a:endParaRPr lang="en-US" dirty="0"/>
          </a:p>
          <a:p>
            <a:pPr marL="285750" indent="-285750">
              <a:buFont typeface="Arial"/>
              <a:buChar char="•"/>
            </a:pPr>
            <a:r>
              <a:rPr lang="en-US" dirty="0" smtClean="0"/>
              <a:t>This </a:t>
            </a:r>
            <a:r>
              <a:rPr lang="en-US" dirty="0"/>
              <a:t>can alert you to unauthorized modification of critical system or content files.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results of this check will show which files have been altered. If none of the files have been altered, you will be notified that the check was successful. </a:t>
            </a:r>
          </a:p>
        </p:txBody>
      </p:sp>
      <p:pic>
        <p:nvPicPr>
          <p:cNvPr id="5" name="Picture 4" descr="Data Integrity Che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49300"/>
            <a:ext cx="5715000" cy="5803900"/>
          </a:xfrm>
          <a:prstGeom prst="rect">
            <a:avLst/>
          </a:prstGeom>
          <a:ln>
            <a:solidFill>
              <a:srgbClr val="000000"/>
            </a:solidFill>
          </a:ln>
        </p:spPr>
      </p:pic>
    </p:spTree>
    <p:extLst>
      <p:ext uri="{BB962C8B-B14F-4D97-AF65-F5344CB8AC3E}">
        <p14:creationId xmlns:p14="http://schemas.microsoft.com/office/powerpoint/2010/main" val="232054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2564256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amount of time a log is stored is the definition of what term?</a:t>
            </a:r>
            <a:endParaRPr lang="en-US" dirty="0"/>
          </a:p>
        </p:txBody>
      </p:sp>
      <p:sp>
        <p:nvSpPr>
          <p:cNvPr id="3" name="Text Placeholder 2"/>
          <p:cNvSpPr>
            <a:spLocks noGrp="1"/>
          </p:cNvSpPr>
          <p:nvPr>
            <p:ph type="body" sz="quarter" idx="14"/>
          </p:nvPr>
        </p:nvSpPr>
        <p:spPr/>
        <p:txBody>
          <a:bodyPr/>
          <a:lstStyle/>
          <a:p>
            <a:r>
              <a:rPr lang="en-US" dirty="0" smtClean="0"/>
              <a:t>Storage Device</a:t>
            </a:r>
          </a:p>
          <a:p>
            <a:r>
              <a:rPr lang="en-US" dirty="0" smtClean="0"/>
              <a:t>Storage Allocation</a:t>
            </a:r>
          </a:p>
          <a:p>
            <a:r>
              <a:rPr lang="en-US" dirty="0" smtClean="0"/>
              <a:t>Data Retention Time</a:t>
            </a:r>
          </a:p>
          <a:p>
            <a:r>
              <a:rPr lang="en-US" dirty="0" smtClean="0"/>
              <a:t>Log Source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579285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As of version 9.0.0, ELM storage pools require </a:t>
            </a:r>
            <a:r>
              <a:rPr lang="en-US" dirty="0" smtClean="0"/>
              <a:t>_______ of </a:t>
            </a:r>
            <a:r>
              <a:rPr lang="en-US" dirty="0"/>
              <a:t>the allocated space for mirroring overhead. </a:t>
            </a:r>
          </a:p>
        </p:txBody>
      </p:sp>
      <p:sp>
        <p:nvSpPr>
          <p:cNvPr id="6" name="Text Placeholder 5"/>
          <p:cNvSpPr>
            <a:spLocks noGrp="1"/>
          </p:cNvSpPr>
          <p:nvPr>
            <p:ph type="body" sz="quarter" idx="14"/>
          </p:nvPr>
        </p:nvSpPr>
        <p:spPr/>
        <p:txBody>
          <a:bodyPr/>
          <a:lstStyle/>
          <a:p>
            <a:r>
              <a:rPr lang="en-US" dirty="0" smtClean="0"/>
              <a:t>5%</a:t>
            </a:r>
          </a:p>
          <a:p>
            <a:r>
              <a:rPr lang="en-US" dirty="0" smtClean="0"/>
              <a:t>10%</a:t>
            </a:r>
          </a:p>
          <a:p>
            <a:r>
              <a:rPr lang="en-US" dirty="0" smtClean="0"/>
              <a:t>15%</a:t>
            </a:r>
          </a:p>
          <a:p>
            <a:r>
              <a:rPr lang="en-US" dirty="0" smtClean="0"/>
              <a:t>20%</a:t>
            </a:r>
          </a:p>
          <a:p>
            <a:r>
              <a:rPr lang="en-US" dirty="0" smtClean="0"/>
              <a:t>25%</a:t>
            </a:r>
          </a:p>
          <a:p>
            <a:r>
              <a:rPr lang="en-US" dirty="0" smtClean="0"/>
              <a:t>30%</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1552147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If you need to restore the data from an old ELM to a new </a:t>
            </a:r>
            <a:r>
              <a:rPr lang="en-US" dirty="0" smtClean="0"/>
              <a:t>ELM</a:t>
            </a:r>
            <a:r>
              <a:rPr lang="en-US" dirty="0"/>
              <a:t> </a:t>
            </a:r>
            <a:r>
              <a:rPr lang="en-US" dirty="0" smtClean="0"/>
              <a:t>create </a:t>
            </a:r>
            <a:r>
              <a:rPr lang="en-US" dirty="0"/>
              <a:t>a new ELM using the Add Device Wizard.</a:t>
            </a:r>
          </a:p>
          <a:p>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3618959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default ELM compression is set to:</a:t>
            </a:r>
            <a:endParaRPr lang="en-US" dirty="0"/>
          </a:p>
        </p:txBody>
      </p:sp>
      <p:sp>
        <p:nvSpPr>
          <p:cNvPr id="3" name="Text Placeholder 2"/>
          <p:cNvSpPr>
            <a:spLocks noGrp="1"/>
          </p:cNvSpPr>
          <p:nvPr>
            <p:ph type="body" sz="quarter" idx="14"/>
          </p:nvPr>
        </p:nvSpPr>
        <p:spPr/>
        <p:txBody>
          <a:bodyPr/>
          <a:lstStyle/>
          <a:p>
            <a:r>
              <a:rPr lang="en-US" dirty="0" smtClean="0"/>
              <a:t>Low (20:1)</a:t>
            </a:r>
          </a:p>
          <a:p>
            <a:r>
              <a:rPr lang="en-US" dirty="0" smtClean="0"/>
              <a:t>High (20:1)</a:t>
            </a:r>
          </a:p>
          <a:p>
            <a:r>
              <a:rPr lang="en-US" dirty="0" smtClean="0"/>
              <a:t>Medium (14:1)</a:t>
            </a:r>
          </a:p>
          <a:p>
            <a:r>
              <a:rPr lang="en-US" dirty="0" smtClean="0"/>
              <a:t>Low (14:1)</a:t>
            </a:r>
          </a:p>
          <a:p>
            <a:r>
              <a:rPr lang="en-US" dirty="0" smtClean="0"/>
              <a:t>Medium (10:1)</a:t>
            </a:r>
          </a:p>
          <a:p>
            <a:r>
              <a:rPr lang="en-US" dirty="0" smtClean="0"/>
              <a:t>Low (10:1)</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3192559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The </a:t>
            </a:r>
            <a:r>
              <a:rPr lang="en-US" dirty="0" smtClean="0"/>
              <a:t>ELM system </a:t>
            </a:r>
            <a:r>
              <a:rPr lang="en-US" dirty="0"/>
              <a:t>is limited to a total of 50 searches and integrity jobs at one time. </a:t>
            </a:r>
          </a:p>
          <a:p>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Tree>
    <p:extLst>
      <p:ext uri="{BB962C8B-B14F-4D97-AF65-F5344CB8AC3E}">
        <p14:creationId xmlns:p14="http://schemas.microsoft.com/office/powerpoint/2010/main" val="1236788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dirty="0" smtClean="0"/>
              <a:t>Working with ELM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 Terminology</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228600" y="838200"/>
            <a:ext cx="8686800" cy="3970318"/>
          </a:xfrm>
          <a:prstGeom prst="rect">
            <a:avLst/>
          </a:prstGeom>
        </p:spPr>
        <p:txBody>
          <a:bodyPr wrap="square">
            <a:spAutoFit/>
          </a:bodyPr>
          <a:lstStyle/>
          <a:p>
            <a:r>
              <a:rPr lang="en-US" b="1" dirty="0" smtClean="0"/>
              <a:t>Storage </a:t>
            </a:r>
            <a:r>
              <a:rPr lang="en-US" b="1" dirty="0"/>
              <a:t>Device </a:t>
            </a:r>
            <a:r>
              <a:rPr lang="en-US" dirty="0"/>
              <a:t>– A data storage device accessible to an ELM. Some ELM models offer an on-board storage device, some a SAN connection capability, and some both. All ELM models offer a NAS connection capability.</a:t>
            </a:r>
          </a:p>
          <a:p>
            <a:endParaRPr lang="en-US" b="1" dirty="0"/>
          </a:p>
          <a:p>
            <a:r>
              <a:rPr lang="en-US" b="1" dirty="0" smtClean="0"/>
              <a:t>Storage </a:t>
            </a:r>
            <a:r>
              <a:rPr lang="en-US" b="1" dirty="0"/>
              <a:t>Allocation </a:t>
            </a:r>
            <a:r>
              <a:rPr lang="en-US" dirty="0"/>
              <a:t>– A specific amount of data storage on a specific storage device (e.g., 1TB on a NAS storage device)</a:t>
            </a:r>
            <a:r>
              <a:rPr lang="en-US" dirty="0" smtClean="0"/>
              <a:t>.</a:t>
            </a:r>
          </a:p>
          <a:p>
            <a:endParaRPr lang="en-US" dirty="0"/>
          </a:p>
          <a:p>
            <a:r>
              <a:rPr lang="en-US" b="1" dirty="0" smtClean="0"/>
              <a:t>Data </a:t>
            </a:r>
            <a:r>
              <a:rPr lang="en-US" b="1" dirty="0"/>
              <a:t>Retention Time </a:t>
            </a:r>
            <a:r>
              <a:rPr lang="en-US" dirty="0"/>
              <a:t>– The amount of time a log is stored.</a:t>
            </a:r>
          </a:p>
          <a:p>
            <a:endParaRPr lang="en-US" b="1" dirty="0" smtClean="0"/>
          </a:p>
          <a:p>
            <a:r>
              <a:rPr lang="en-US" b="1" dirty="0" smtClean="0"/>
              <a:t>Storage </a:t>
            </a:r>
            <a:r>
              <a:rPr lang="en-US" b="1" dirty="0"/>
              <a:t>Pool </a:t>
            </a:r>
            <a:r>
              <a:rPr lang="en-US" dirty="0"/>
              <a:t>– One or more storage allocations, which together specify a total amount of storage, coupled with a data retention time that specifies the maximum number of days a log is to be stored.</a:t>
            </a:r>
          </a:p>
          <a:p>
            <a:endParaRPr lang="en-US" b="1" dirty="0" smtClean="0"/>
          </a:p>
          <a:p>
            <a:r>
              <a:rPr lang="en-US" b="1" dirty="0" smtClean="0"/>
              <a:t>Log </a:t>
            </a:r>
            <a:r>
              <a:rPr lang="en-US" b="1" dirty="0"/>
              <a:t>Source </a:t>
            </a:r>
            <a:r>
              <a:rPr lang="en-US" dirty="0"/>
              <a:t>– Any source of logs that an ELM stores.</a:t>
            </a:r>
          </a:p>
        </p:txBody>
      </p:sp>
    </p:spTree>
    <p:extLst>
      <p:ext uri="{BB962C8B-B14F-4D97-AF65-F5344CB8AC3E}">
        <p14:creationId xmlns:p14="http://schemas.microsoft.com/office/powerpoint/2010/main" val="327265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ELM device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6" name="Content Placeholder 4"/>
          <p:cNvSpPr txBox="1">
            <a:spLocks/>
          </p:cNvSpPr>
          <p:nvPr/>
        </p:nvSpPr>
        <p:spPr bwMode="auto">
          <a:xfrm>
            <a:off x="990600" y="810804"/>
            <a:ext cx="7162800" cy="941796"/>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a:solidFill>
                <a:srgbClr val="A50026"/>
              </a:solidFill>
            </a:endParaRPr>
          </a:p>
          <a:p>
            <a:pPr marL="0" indent="0" algn="ctr">
              <a:buFontTx/>
              <a:buNone/>
            </a:pPr>
            <a:r>
              <a:rPr lang="en-US" sz="1600" dirty="0" smtClean="0"/>
              <a:t>The ELM is only available if your ESM is hardware-based (not </a:t>
            </a:r>
            <a:r>
              <a:rPr lang="en-US" sz="1600" dirty="0" smtClean="0"/>
              <a:t>VMware) </a:t>
            </a:r>
            <a:r>
              <a:rPr lang="en-US" sz="1600" dirty="0" smtClean="0"/>
              <a:t>and if you have purchased ELM functionality for your ESM.</a:t>
            </a:r>
            <a:endParaRPr lang="en-US" sz="1600" dirty="0"/>
          </a:p>
        </p:txBody>
      </p:sp>
      <p:pic>
        <p:nvPicPr>
          <p:cNvPr id="3" name="Picture 2" descr="Add ELM.png"/>
          <p:cNvPicPr>
            <a:picLocks noChangeAspect="1"/>
          </p:cNvPicPr>
          <p:nvPr/>
        </p:nvPicPr>
        <p:blipFill rotWithShape="1">
          <a:blip r:embed="rId3">
            <a:extLst>
              <a:ext uri="{28A0092B-C50C-407E-A947-70E740481C1C}">
                <a14:useLocalDpi xmlns:a14="http://schemas.microsoft.com/office/drawing/2010/main" val="0"/>
              </a:ext>
            </a:extLst>
          </a:blip>
          <a:srcRect r="73032"/>
          <a:stretch/>
        </p:blipFill>
        <p:spPr>
          <a:xfrm>
            <a:off x="353464" y="2239669"/>
            <a:ext cx="2465936" cy="3924825"/>
          </a:xfrm>
          <a:prstGeom prst="rect">
            <a:avLst/>
          </a:prstGeom>
          <a:ln w="12700" cmpd="sng">
            <a:solidFill>
              <a:schemeClr val="tx2"/>
            </a:solidFill>
          </a:ln>
        </p:spPr>
      </p:pic>
      <p:pic>
        <p:nvPicPr>
          <p:cNvPr id="7" name="Picture 6" descr="Add Device Wizard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2246787"/>
            <a:ext cx="5588000" cy="3886200"/>
          </a:xfrm>
          <a:prstGeom prst="rect">
            <a:avLst/>
          </a:prstGeom>
          <a:ln>
            <a:solidFill>
              <a:srgbClr val="000000"/>
            </a:solidFill>
          </a:ln>
        </p:spPr>
      </p:pic>
      <p:sp>
        <p:nvSpPr>
          <p:cNvPr id="8" name="Rectangle 7"/>
          <p:cNvSpPr/>
          <p:nvPr/>
        </p:nvSpPr>
        <p:spPr bwMode="auto">
          <a:xfrm>
            <a:off x="381000" y="3618387"/>
            <a:ext cx="2362200" cy="228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9" name="Rectangle 8"/>
          <p:cNvSpPr/>
          <p:nvPr/>
        </p:nvSpPr>
        <p:spPr bwMode="auto">
          <a:xfrm>
            <a:off x="621930" y="2514600"/>
            <a:ext cx="304800" cy="228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0" name="Rectangle 9"/>
          <p:cNvSpPr/>
          <p:nvPr/>
        </p:nvSpPr>
        <p:spPr bwMode="auto">
          <a:xfrm>
            <a:off x="4215660" y="3834658"/>
            <a:ext cx="2362200" cy="228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9434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ELM Device Cont.</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pic>
        <p:nvPicPr>
          <p:cNvPr id="3" name="Picture 2" descr="Add Device Wizard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762000"/>
            <a:ext cx="3428999" cy="2286000"/>
          </a:xfrm>
          <a:prstGeom prst="rect">
            <a:avLst/>
          </a:prstGeom>
          <a:ln>
            <a:solidFill>
              <a:srgbClr val="000000"/>
            </a:solidFill>
          </a:ln>
        </p:spPr>
      </p:pic>
      <p:pic>
        <p:nvPicPr>
          <p:cNvPr id="5" name="Picture 4" descr="Add Device Wizard_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762001"/>
            <a:ext cx="3352800" cy="2286000"/>
          </a:xfrm>
          <a:prstGeom prst="rect">
            <a:avLst/>
          </a:prstGeom>
          <a:ln>
            <a:solidFill>
              <a:srgbClr val="000000"/>
            </a:solidFill>
          </a:ln>
        </p:spPr>
      </p:pic>
      <p:pic>
        <p:nvPicPr>
          <p:cNvPr id="6" name="Picture 5" descr="Add Device Wizard_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733800"/>
            <a:ext cx="3429000" cy="2362200"/>
          </a:xfrm>
          <a:prstGeom prst="rect">
            <a:avLst/>
          </a:prstGeom>
          <a:ln>
            <a:solidFill>
              <a:srgbClr val="000000"/>
            </a:solidFill>
          </a:ln>
        </p:spPr>
      </p:pic>
      <p:pic>
        <p:nvPicPr>
          <p:cNvPr id="7" name="Picture 6" descr="Add Device Wizard_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6700" y="3733800"/>
            <a:ext cx="3340100" cy="2362200"/>
          </a:xfrm>
          <a:prstGeom prst="rect">
            <a:avLst/>
          </a:prstGeom>
          <a:ln>
            <a:solidFill>
              <a:srgbClr val="000000"/>
            </a:solidFill>
          </a:ln>
        </p:spPr>
      </p:pic>
      <p:sp>
        <p:nvSpPr>
          <p:cNvPr id="14" name="Content Placeholder 4"/>
          <p:cNvSpPr txBox="1">
            <a:spLocks/>
          </p:cNvSpPr>
          <p:nvPr/>
        </p:nvSpPr>
        <p:spPr bwMode="auto">
          <a:xfrm>
            <a:off x="609600" y="3124200"/>
            <a:ext cx="3352800" cy="338554"/>
          </a:xfrm>
          <a:prstGeom prst="rect">
            <a:avLst/>
          </a:prstGeom>
          <a:noFill/>
          <a:ln w="38100" cmpd="sng">
            <a:no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sz="1600" dirty="0" smtClean="0">
                <a:solidFill>
                  <a:schemeClr val="tx2"/>
                </a:solidFill>
              </a:rPr>
              <a:t>Enter name for ELM device</a:t>
            </a:r>
            <a:endParaRPr lang="en-US" sz="1400" dirty="0">
              <a:solidFill>
                <a:schemeClr val="tx2"/>
              </a:solidFill>
            </a:endParaRPr>
          </a:p>
        </p:txBody>
      </p:sp>
      <p:sp>
        <p:nvSpPr>
          <p:cNvPr id="15" name="Content Placeholder 4"/>
          <p:cNvSpPr txBox="1">
            <a:spLocks/>
          </p:cNvSpPr>
          <p:nvPr/>
        </p:nvSpPr>
        <p:spPr bwMode="auto">
          <a:xfrm>
            <a:off x="5334000" y="6164323"/>
            <a:ext cx="3352800" cy="338554"/>
          </a:xfrm>
          <a:prstGeom prst="rect">
            <a:avLst/>
          </a:prstGeom>
          <a:noFill/>
          <a:ln w="38100" cmpd="sng">
            <a:no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sz="1600" dirty="0" smtClean="0">
                <a:solidFill>
                  <a:schemeClr val="tx2"/>
                </a:solidFill>
              </a:rPr>
              <a:t>Create a password</a:t>
            </a:r>
            <a:endParaRPr lang="en-US" sz="1400" dirty="0">
              <a:solidFill>
                <a:schemeClr val="tx2"/>
              </a:solidFill>
            </a:endParaRPr>
          </a:p>
        </p:txBody>
      </p:sp>
      <p:sp>
        <p:nvSpPr>
          <p:cNvPr id="16" name="Content Placeholder 4"/>
          <p:cNvSpPr txBox="1">
            <a:spLocks/>
          </p:cNvSpPr>
          <p:nvPr/>
        </p:nvSpPr>
        <p:spPr bwMode="auto">
          <a:xfrm>
            <a:off x="609600" y="6159871"/>
            <a:ext cx="3404340" cy="338554"/>
          </a:xfrm>
          <a:prstGeom prst="rect">
            <a:avLst/>
          </a:prstGeom>
          <a:noFill/>
          <a:ln w="38100" cmpd="sng">
            <a:no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sz="1600" dirty="0" smtClean="0">
                <a:solidFill>
                  <a:schemeClr val="tx2"/>
                </a:solidFill>
              </a:rPr>
              <a:t>Select Key Device</a:t>
            </a:r>
            <a:endParaRPr lang="en-US" sz="1400" dirty="0">
              <a:solidFill>
                <a:schemeClr val="tx2"/>
              </a:solidFill>
            </a:endParaRPr>
          </a:p>
        </p:txBody>
      </p:sp>
      <p:sp>
        <p:nvSpPr>
          <p:cNvPr id="17" name="Content Placeholder 4"/>
          <p:cNvSpPr txBox="1">
            <a:spLocks/>
          </p:cNvSpPr>
          <p:nvPr/>
        </p:nvSpPr>
        <p:spPr bwMode="auto">
          <a:xfrm>
            <a:off x="5334000" y="3124200"/>
            <a:ext cx="3352800" cy="338554"/>
          </a:xfrm>
          <a:prstGeom prst="rect">
            <a:avLst/>
          </a:prstGeom>
          <a:noFill/>
          <a:ln w="38100" cmpd="sng">
            <a:no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sz="1600" dirty="0" smtClean="0">
                <a:solidFill>
                  <a:schemeClr val="tx2"/>
                </a:solidFill>
              </a:rPr>
              <a:t> Enter Target IP address or URL</a:t>
            </a:r>
            <a:endParaRPr lang="en-US" sz="1400" dirty="0">
              <a:solidFill>
                <a:schemeClr val="tx2"/>
              </a:solidFill>
            </a:endParaRPr>
          </a:p>
        </p:txBody>
      </p:sp>
    </p:spTree>
    <p:extLst>
      <p:ext uri="{BB962C8B-B14F-4D97-AF65-F5344CB8AC3E}">
        <p14:creationId xmlns:p14="http://schemas.microsoft.com/office/powerpoint/2010/main" val="378563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ELM Storage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76200" y="685800"/>
            <a:ext cx="8763000" cy="5478424"/>
          </a:xfrm>
          <a:prstGeom prst="rect">
            <a:avLst/>
          </a:prstGeom>
        </p:spPr>
        <p:txBody>
          <a:bodyPr wrap="square">
            <a:spAutoFit/>
          </a:bodyPr>
          <a:lstStyle/>
          <a:p>
            <a:pPr>
              <a:spcAft>
                <a:spcPts val="1200"/>
              </a:spcAft>
            </a:pPr>
            <a:r>
              <a:rPr lang="en-US" dirty="0" smtClean="0"/>
              <a:t>In </a:t>
            </a:r>
            <a:r>
              <a:rPr lang="en-US" dirty="0"/>
              <a:t>order to configure an ELM, you must know:</a:t>
            </a:r>
          </a:p>
          <a:p>
            <a:pPr marL="800100" lvl="1" indent="-342900">
              <a:spcAft>
                <a:spcPts val="1200"/>
              </a:spcAft>
              <a:buAutoNum type="arabicPeriod"/>
            </a:pPr>
            <a:r>
              <a:rPr lang="en-US" dirty="0" smtClean="0"/>
              <a:t>The </a:t>
            </a:r>
            <a:r>
              <a:rPr lang="en-US" dirty="0"/>
              <a:t>data sources that will be storing logs on the </a:t>
            </a:r>
            <a:r>
              <a:rPr lang="en-US" dirty="0" smtClean="0"/>
              <a:t>ELM</a:t>
            </a:r>
            <a:endParaRPr lang="en-US" dirty="0"/>
          </a:p>
          <a:p>
            <a:pPr marL="800100" lvl="1" indent="-342900">
              <a:spcAft>
                <a:spcPts val="1200"/>
              </a:spcAft>
              <a:buAutoNum type="arabicPeriod"/>
            </a:pPr>
            <a:r>
              <a:rPr lang="en-US" dirty="0" smtClean="0"/>
              <a:t>The </a:t>
            </a:r>
            <a:r>
              <a:rPr lang="en-US" dirty="0"/>
              <a:t>storage pools that will be required and what their required data retention times </a:t>
            </a:r>
            <a:r>
              <a:rPr lang="en-US" dirty="0" smtClean="0"/>
              <a:t>are</a:t>
            </a:r>
            <a:endParaRPr lang="en-US" dirty="0"/>
          </a:p>
          <a:p>
            <a:pPr marL="800100" lvl="1" indent="-342900">
              <a:spcAft>
                <a:spcPts val="1200"/>
              </a:spcAft>
              <a:buAutoNum type="arabicPeriod"/>
            </a:pPr>
            <a:r>
              <a:rPr lang="en-US" dirty="0" smtClean="0"/>
              <a:t>The </a:t>
            </a:r>
            <a:r>
              <a:rPr lang="en-US" dirty="0"/>
              <a:t>storage devices that will be required to store enough data to meet the requirements of numbers 1 and 2</a:t>
            </a:r>
            <a:r>
              <a:rPr lang="en-US" dirty="0" smtClean="0"/>
              <a:t>.</a:t>
            </a:r>
            <a:endParaRPr lang="en-US" dirty="0"/>
          </a:p>
          <a:p>
            <a:pPr>
              <a:spcAft>
                <a:spcPts val="1200"/>
              </a:spcAft>
            </a:pPr>
            <a:r>
              <a:rPr lang="en-US" dirty="0"/>
              <a:t>Generally, you will know the data sources that will store logs on the ELM and the storage pools that are required. However, what is generally unknown, is the storage devices that will be needed to store the amount of data required. The best approach to addressing this uncertainty is:</a:t>
            </a:r>
          </a:p>
          <a:p>
            <a:pPr marL="800100" lvl="1" indent="-342900">
              <a:spcAft>
                <a:spcPts val="1200"/>
              </a:spcAft>
              <a:buFont typeface="+mj-lt"/>
              <a:buAutoNum type="arabicPeriod"/>
            </a:pPr>
            <a:r>
              <a:rPr lang="en-US" dirty="0" smtClean="0"/>
              <a:t>Make </a:t>
            </a:r>
            <a:r>
              <a:rPr lang="en-US" dirty="0"/>
              <a:t>a very conservative estimate of the storage </a:t>
            </a:r>
            <a:r>
              <a:rPr lang="en-US" dirty="0" smtClean="0"/>
              <a:t>requirements.</a:t>
            </a:r>
            <a:endParaRPr lang="en-US" dirty="0"/>
          </a:p>
          <a:p>
            <a:pPr marL="800100" lvl="1" indent="-342900">
              <a:spcAft>
                <a:spcPts val="1200"/>
              </a:spcAft>
              <a:buFont typeface="+mj-lt"/>
              <a:buAutoNum type="arabicPeriod"/>
            </a:pPr>
            <a:r>
              <a:rPr lang="en-US" dirty="0" smtClean="0"/>
              <a:t>Configure </a:t>
            </a:r>
            <a:r>
              <a:rPr lang="en-US" dirty="0"/>
              <a:t>ELM storage devices to meet the estimated </a:t>
            </a:r>
            <a:r>
              <a:rPr lang="en-US" dirty="0" smtClean="0"/>
              <a:t>requirements.</a:t>
            </a:r>
            <a:endParaRPr lang="en-US" dirty="0"/>
          </a:p>
          <a:p>
            <a:pPr marL="800100" lvl="1" indent="-342900">
              <a:spcAft>
                <a:spcPts val="1200"/>
              </a:spcAft>
              <a:buFont typeface="+mj-lt"/>
              <a:buAutoNum type="arabicPeriod"/>
            </a:pPr>
            <a:r>
              <a:rPr lang="en-US" dirty="0" smtClean="0"/>
              <a:t>Acquire </a:t>
            </a:r>
            <a:r>
              <a:rPr lang="en-US" dirty="0"/>
              <a:t>logs on the ELM for a short period of </a:t>
            </a:r>
            <a:r>
              <a:rPr lang="en-US" dirty="0" smtClean="0"/>
              <a:t>time.</a:t>
            </a:r>
            <a:endParaRPr lang="en-US" dirty="0"/>
          </a:p>
          <a:p>
            <a:pPr marL="800100" lvl="1" indent="-342900">
              <a:spcAft>
                <a:spcPts val="1200"/>
              </a:spcAft>
              <a:buFont typeface="+mj-lt"/>
              <a:buAutoNum type="arabicPeriod"/>
            </a:pPr>
            <a:r>
              <a:rPr lang="en-US" dirty="0" smtClean="0"/>
              <a:t>Use </a:t>
            </a:r>
            <a:r>
              <a:rPr lang="en-US" dirty="0"/>
              <a:t>the ELM's storage statistics information to modify the storage device configurations to accommodate the actual data storage requirements.</a:t>
            </a:r>
          </a:p>
        </p:txBody>
      </p:sp>
    </p:spTree>
    <p:extLst>
      <p:ext uri="{BB962C8B-B14F-4D97-AF65-F5344CB8AC3E}">
        <p14:creationId xmlns:p14="http://schemas.microsoft.com/office/powerpoint/2010/main" val="48217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ELM Storage Example</a:t>
            </a:r>
            <a:endParaRPr lang="en-US" dirty="0"/>
          </a:p>
        </p:txBody>
      </p:sp>
      <p:sp>
        <p:nvSpPr>
          <p:cNvPr id="4" name="Footer Placeholder 3"/>
          <p:cNvSpPr>
            <a:spLocks noGrp="1"/>
          </p:cNvSpPr>
          <p:nvPr>
            <p:ph type="ftr" sz="quarter" idx="3"/>
          </p:nvPr>
        </p:nvSpPr>
        <p:spPr/>
        <p:txBody>
          <a:bodyPr/>
          <a:lstStyle/>
          <a:p>
            <a:pPr algn="r"/>
            <a:r>
              <a:rPr lang="en-US" dirty="0" smtClean="0"/>
              <a:t>Working with ELM</a:t>
            </a:r>
            <a:endParaRPr lang="en-US" dirty="0"/>
          </a:p>
        </p:txBody>
      </p:sp>
      <p:sp>
        <p:nvSpPr>
          <p:cNvPr id="3" name="Rectangle 2"/>
          <p:cNvSpPr/>
          <p:nvPr/>
        </p:nvSpPr>
        <p:spPr>
          <a:xfrm>
            <a:off x="76200" y="685800"/>
            <a:ext cx="8763000" cy="4185762"/>
          </a:xfrm>
          <a:prstGeom prst="rect">
            <a:avLst/>
          </a:prstGeom>
        </p:spPr>
        <p:txBody>
          <a:bodyPr wrap="square">
            <a:spAutoFit/>
          </a:bodyPr>
          <a:lstStyle/>
          <a:p>
            <a:pPr>
              <a:spcAft>
                <a:spcPts val="600"/>
              </a:spcAft>
            </a:pPr>
            <a:r>
              <a:rPr lang="en-US" dirty="0"/>
              <a:t>Consider a very simple example to illustrate these principles. In this example we know the following:</a:t>
            </a:r>
          </a:p>
          <a:p>
            <a:pPr marL="742950" lvl="1" indent="-285750">
              <a:spcAft>
                <a:spcPts val="600"/>
              </a:spcAft>
              <a:buFont typeface="Arial"/>
              <a:buChar char="•"/>
            </a:pPr>
            <a:r>
              <a:rPr lang="en-US" dirty="0" smtClean="0"/>
              <a:t>There </a:t>
            </a:r>
            <a:r>
              <a:rPr lang="en-US" dirty="0"/>
              <a:t>is a single data source, a firewall named </a:t>
            </a:r>
            <a:r>
              <a:rPr lang="en-US" dirty="0" smtClean="0"/>
              <a:t>FW.</a:t>
            </a:r>
          </a:p>
          <a:p>
            <a:pPr marL="742950" lvl="1" indent="-285750">
              <a:spcAft>
                <a:spcPts val="600"/>
              </a:spcAft>
              <a:buFont typeface="Arial"/>
              <a:buChar char="•"/>
            </a:pPr>
            <a:r>
              <a:rPr lang="en-US" dirty="0" smtClean="0"/>
              <a:t>The </a:t>
            </a:r>
            <a:r>
              <a:rPr lang="en-US" dirty="0"/>
              <a:t>logs from FW must be stored for one </a:t>
            </a:r>
            <a:r>
              <a:rPr lang="en-US" dirty="0" smtClean="0"/>
              <a:t>year.</a:t>
            </a:r>
          </a:p>
          <a:p>
            <a:pPr marL="742950" lvl="1" indent="-285750">
              <a:spcAft>
                <a:spcPts val="600"/>
              </a:spcAft>
              <a:buFont typeface="Arial"/>
              <a:buChar char="•"/>
            </a:pPr>
            <a:r>
              <a:rPr lang="en-US" dirty="0" smtClean="0"/>
              <a:t>FW </a:t>
            </a:r>
            <a:r>
              <a:rPr lang="en-US" dirty="0"/>
              <a:t>is estimated to generate one log every </a:t>
            </a:r>
            <a:r>
              <a:rPr lang="en-US" dirty="0" smtClean="0"/>
              <a:t>second.</a:t>
            </a:r>
          </a:p>
          <a:p>
            <a:pPr marL="742950" lvl="1" indent="-285750">
              <a:spcAft>
                <a:spcPts val="600"/>
              </a:spcAft>
              <a:buFont typeface="Arial"/>
              <a:buChar char="•"/>
            </a:pPr>
            <a:r>
              <a:rPr lang="en-US" dirty="0" smtClean="0"/>
              <a:t>FW's </a:t>
            </a:r>
            <a:r>
              <a:rPr lang="en-US" dirty="0"/>
              <a:t>logs are estimated to be one hundred bytes each, on average</a:t>
            </a:r>
            <a:r>
              <a:rPr lang="en-US" dirty="0" smtClean="0"/>
              <a:t>.</a:t>
            </a:r>
          </a:p>
          <a:p>
            <a:pPr>
              <a:spcAft>
                <a:spcPts val="600"/>
              </a:spcAft>
            </a:pPr>
            <a:r>
              <a:rPr lang="en-US" dirty="0"/>
              <a:t>Knowing the above, you would do the following</a:t>
            </a:r>
            <a:r>
              <a:rPr lang="en-US" dirty="0" smtClean="0"/>
              <a:t>:</a:t>
            </a:r>
            <a:endParaRPr lang="en-US" dirty="0"/>
          </a:p>
          <a:p>
            <a:pPr marL="800100" lvl="1" indent="-342900">
              <a:spcAft>
                <a:spcPts val="600"/>
              </a:spcAft>
              <a:buFont typeface="+mj-lt"/>
              <a:buAutoNum type="arabicPeriod"/>
            </a:pPr>
            <a:r>
              <a:rPr lang="en-US" dirty="0" smtClean="0"/>
              <a:t>Make </a:t>
            </a:r>
            <a:r>
              <a:rPr lang="en-US" dirty="0"/>
              <a:t>a very conservative estimate of the storage requirements. </a:t>
            </a:r>
          </a:p>
          <a:p>
            <a:pPr lvl="2">
              <a:spcAft>
                <a:spcPts val="600"/>
              </a:spcAft>
            </a:pPr>
            <a:r>
              <a:rPr lang="en-US" dirty="0" smtClean="0"/>
              <a:t>FW </a:t>
            </a:r>
            <a:r>
              <a:rPr lang="en-US" dirty="0"/>
              <a:t>will generate 365 days/year * (24*60*60) logs/day * 100 bytes/log, which is 3,153,600,000 bytes/year, or </a:t>
            </a:r>
            <a:r>
              <a:rPr lang="en-US" dirty="0" smtClean="0"/>
              <a:t>3.15 GB per </a:t>
            </a:r>
            <a:r>
              <a:rPr lang="en-US" dirty="0"/>
              <a:t>year. </a:t>
            </a:r>
          </a:p>
          <a:p>
            <a:pPr lvl="2">
              <a:spcAft>
                <a:spcPts val="600"/>
              </a:spcAft>
            </a:pPr>
            <a:r>
              <a:rPr lang="en-US" dirty="0" smtClean="0"/>
              <a:t>To </a:t>
            </a:r>
            <a:r>
              <a:rPr lang="en-US" dirty="0"/>
              <a:t>make the estimate very conservative, assume only ten percent of this value, or </a:t>
            </a:r>
            <a:r>
              <a:rPr lang="en-US" dirty="0" smtClean="0"/>
              <a:t>0.3 GB </a:t>
            </a:r>
            <a:r>
              <a:rPr lang="en-US" dirty="0"/>
              <a:t>per year</a:t>
            </a:r>
            <a:r>
              <a:rPr lang="en-US" dirty="0" smtClean="0"/>
              <a:t>.</a:t>
            </a:r>
            <a:endParaRPr lang="en-US" dirty="0"/>
          </a:p>
        </p:txBody>
      </p:sp>
      <p:sp>
        <p:nvSpPr>
          <p:cNvPr id="5" name="Content Placeholder 4"/>
          <p:cNvSpPr txBox="1">
            <a:spLocks/>
          </p:cNvSpPr>
          <p:nvPr/>
        </p:nvSpPr>
        <p:spPr bwMode="auto">
          <a:xfrm>
            <a:off x="1600200" y="5029200"/>
            <a:ext cx="5943600" cy="1188018"/>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a:solidFill>
                <a:srgbClr val="A50026"/>
              </a:solidFill>
            </a:endParaRPr>
          </a:p>
          <a:p>
            <a:pPr marL="0" indent="0" algn="ctr">
              <a:buNone/>
            </a:pPr>
            <a:r>
              <a:rPr lang="en-US" sz="1600" dirty="0"/>
              <a:t>As of version 9.0.0, ELM storage pools require 10% of the allocated space for mirroring overhead. Be sure to take this 10% into account when calculating the required space.</a:t>
            </a:r>
          </a:p>
        </p:txBody>
      </p:sp>
    </p:spTree>
    <p:extLst>
      <p:ext uri="{BB962C8B-B14F-4D97-AF65-F5344CB8AC3E}">
        <p14:creationId xmlns:p14="http://schemas.microsoft.com/office/powerpoint/2010/main" val="1280717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2.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74044E5-7BCF-4338-91AA-0BD12186B95B}">
  <ds:schemaRefs>
    <ds:schemaRef ds:uri="http://purl.org/dc/elements/1.1/"/>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8589</TotalTime>
  <Words>10846</Words>
  <Application>Microsoft Office PowerPoint</Application>
  <PresentationFormat>On-screen Show (4:3)</PresentationFormat>
  <Paragraphs>670</Paragraphs>
  <Slides>48</Slides>
  <Notes>48</Notes>
  <HiddenSlides>5</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ProfServ_ILT_PPTemplate</vt:lpstr>
      <vt:lpstr>Working with ELM</vt:lpstr>
      <vt:lpstr>Module Objectives</vt:lpstr>
      <vt:lpstr>Module Topics</vt:lpstr>
      <vt:lpstr>ELM Properties</vt:lpstr>
      <vt:lpstr>ELM Terminology</vt:lpstr>
      <vt:lpstr>Add ELM device</vt:lpstr>
      <vt:lpstr>Add ELM Device Cont.</vt:lpstr>
      <vt:lpstr>Estimating ELM Storage</vt:lpstr>
      <vt:lpstr>Estimating ELM Storage Example</vt:lpstr>
      <vt:lpstr>Estimating ELM Storage Example Cont.</vt:lpstr>
      <vt:lpstr>ELM Configuration Settings</vt:lpstr>
      <vt:lpstr>ELM Information</vt:lpstr>
      <vt:lpstr>ELM Backup and Restore</vt:lpstr>
      <vt:lpstr>Restore ELM </vt:lpstr>
      <vt:lpstr>ELM Logs</vt:lpstr>
      <vt:lpstr>ELM Log – Inactivity Setting</vt:lpstr>
      <vt:lpstr>ELM Device Log</vt:lpstr>
      <vt:lpstr>ELM Device Log - View</vt:lpstr>
      <vt:lpstr>ELM MigrateDB</vt:lpstr>
      <vt:lpstr>ELM Compression</vt:lpstr>
      <vt:lpstr>ELM Full Text Indexer</vt:lpstr>
      <vt:lpstr>SAN Volumes</vt:lpstr>
      <vt:lpstr>iSCSI Configuration</vt:lpstr>
      <vt:lpstr>ELM Storage Pools</vt:lpstr>
      <vt:lpstr>Add, Edit, or Delete a Storage Device</vt:lpstr>
      <vt:lpstr>To Add, Edit, Delete a Storage Pool</vt:lpstr>
      <vt:lpstr>Hidden</vt:lpstr>
      <vt:lpstr>Rebuild a Mirrored Storage Pool</vt:lpstr>
      <vt:lpstr>ELM Mirrored Data Storage</vt:lpstr>
      <vt:lpstr>Hidden</vt:lpstr>
      <vt:lpstr>ELM Data</vt:lpstr>
      <vt:lpstr>ELM Data – Create a Search Job</vt:lpstr>
      <vt:lpstr>Hidden</vt:lpstr>
      <vt:lpstr>ELM Data – Create a Search Job</vt:lpstr>
      <vt:lpstr>ELM Data – Create a Search Job</vt:lpstr>
      <vt:lpstr>ELM Data – Create a Search Job</vt:lpstr>
      <vt:lpstr>ELM Data – Create a Search Job</vt:lpstr>
      <vt:lpstr>Enhanced ELM Search View</vt:lpstr>
      <vt:lpstr>Enhanced ELM Search View</vt:lpstr>
      <vt:lpstr>Hidden</vt:lpstr>
      <vt:lpstr>ELM Data - Create an Integrity Check Job</vt:lpstr>
      <vt:lpstr>Hidden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337</cp:revision>
  <cp:lastPrinted>2012-07-16T16:43:59Z</cp:lastPrinted>
  <dcterms:created xsi:type="dcterms:W3CDTF">2011-01-12T19:22:30Z</dcterms:created>
  <dcterms:modified xsi:type="dcterms:W3CDTF">2012-08-10T20:08:36Z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