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0E337-FBD8-40C9-AA25-D60E66D37E24}">
          <p14:sldIdLst>
            <p14:sldId id="256"/>
            <p14:sldId id="259"/>
            <p14:sldId id="261"/>
            <p14:sldId id="260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3D92-57EC-4B3E-8D1F-F887E478B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2487-8CD1-4020-9D60-CB40BCBAB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0A4FC-A124-4496-B050-46258AE5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8FC5-1301-4BB0-8CD0-0B9F5C715E28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F713-5434-4E7F-AA36-39138913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911EB-4BD6-4BB4-8F8F-604FBFED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63F-D2F8-4F16-A955-E8D425AD2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0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0FD4-6644-40CE-9E01-22D26835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F2CA2-E3C6-4ECA-9CCF-5C267BEB5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2600-C115-4E20-A167-C186EBA0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8FC5-1301-4BB0-8CD0-0B9F5C715E28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CB6D-C592-400E-B550-0B5570B6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CCEA-EEB4-46B0-8FF3-326DAF49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63F-D2F8-4F16-A955-E8D425AD2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2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C283D-5B47-4DF1-949E-ABEA3F850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54E9D-99C0-4A30-9F86-A844BBCFE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41C9-70DD-43C7-AB30-AECD0FD0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8FC5-1301-4BB0-8CD0-0B9F5C715E28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BF542-D32A-41DB-B9D1-10F5BA1A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00C8-9541-4A42-964D-511F1302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63F-D2F8-4F16-A955-E8D425AD2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4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5EEA-BF3B-41B9-8C3A-CA32C3A2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4BDE-FEC3-4DC8-A2E4-A02FDC04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A70B7-7A3C-4442-9E31-D43A8EDF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8FC5-1301-4BB0-8CD0-0B9F5C715E28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FEA9-3D24-4FB5-BB2E-FEDB4B73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A77CE-F354-4B6B-8FDA-4F4BA67F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63F-D2F8-4F16-A955-E8D425AD2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5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0B26-B038-4F7E-9021-493C4027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108AF-059B-4B93-8A92-22F66C6D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B78B-7D81-4FE0-ABDA-96BC0D04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8FC5-1301-4BB0-8CD0-0B9F5C715E28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4D07-C9C8-49F0-B23A-132A0B2C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36BE5-BF22-4C2C-8385-79FA7FEC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63F-D2F8-4F16-A955-E8D425AD2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9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ED36-165A-443A-8E3A-64F0E947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EC4B-AA4F-4E23-9659-B15D5A49F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38890-C209-492A-80A8-A58AD739D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39AE2-EB80-4526-9118-EF9D2EC1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8FC5-1301-4BB0-8CD0-0B9F5C715E28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84287-DF95-4010-A1BB-70983035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6430-3137-4258-A353-0EA3416C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63F-D2F8-4F16-A955-E8D425AD2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2E27-B673-4375-A609-273A7BE7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0CEF-C1A8-4524-BD51-ECC295C50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FDDBA-388E-43CF-BEA7-70DD86225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B272C-6556-4AC1-B4EC-9EAC4A439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E0238-AD49-4C0F-81BF-B722B6708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2C952-0BDB-4A19-ABCC-47A0899F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8FC5-1301-4BB0-8CD0-0B9F5C715E28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3ADBE-403E-44E2-A88A-1E635280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A61D5-AE73-4A0F-84FC-D6A06AEE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63F-D2F8-4F16-A955-E8D425AD2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3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D342-3BBE-4FA6-98D0-5150526C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3E730-CA68-4ABD-898B-71115A3A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8FC5-1301-4BB0-8CD0-0B9F5C715E28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F9F8D-4874-401E-ADE8-3E373730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881D0-4464-449B-A197-DC3A5C1D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63F-D2F8-4F16-A955-E8D425AD2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5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90B53-C205-4F2B-A49B-B1B3EC0B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8FC5-1301-4BB0-8CD0-0B9F5C715E28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BA25E-46D6-49AB-B52E-A4669F1F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50222-9E66-42BA-A7AF-E1974B05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63F-D2F8-4F16-A955-E8D425AD2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8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35B0-3170-4966-9E8F-0943E3A6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C2BC-9F53-4FAC-AC47-239F2A4D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A2CA3-C02D-4428-9CDC-0DDC0E41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17457-D24E-49EC-9D2C-E6C2B6A3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8FC5-1301-4BB0-8CD0-0B9F5C715E28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973DE-B9D1-4B06-BE32-C7E84A04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A26F0-5F1F-475D-AFF4-C6B00855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63F-D2F8-4F16-A955-E8D425AD2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9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0FFA-A3C4-4232-90DD-DB42D971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B510B-49BF-4973-AB62-8454200D5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1AA05-B214-4A01-B675-338F8DEDE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4F900-F180-4FFC-90F5-C3B88CB7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8FC5-1301-4BB0-8CD0-0B9F5C715E28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049F8-260C-4BE3-B25D-034EE0EE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4095-8389-451D-B206-543B246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63F-D2F8-4F16-A955-E8D425AD2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3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BA5D5-2B83-4030-81A2-D89CB852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1938F-5037-4C23-87F3-919ED63A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ACE7-B2E1-4545-896A-2AC44D8E4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8FC5-1301-4BB0-8CD0-0B9F5C715E28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ADDB8-7412-4642-9A62-83B16D2A2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90FD-C490-4065-BCA2-942F3E7C5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563F-D2F8-4F16-A955-E8D425AD2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5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03FACB-FD08-42C9-9FD1-AABC4BCE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4400" dirty="0">
                <a:solidFill>
                  <a:srgbClr val="FFFFFF"/>
                </a:solidFill>
              </a:rPr>
              <a:t>ESN networks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6C47C2E-1AB8-4A68-BEC0-04A67C2E9A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" r="1" b="36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F7A92C-5270-4921-AA97-83B3B68C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Our Team: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/>
                </a:solidFill>
              </a:rPr>
              <a:t>Зубрилина Ольга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/>
                </a:solidFill>
              </a:rPr>
              <a:t>Слащинин Сергей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/>
                </a:solidFill>
              </a:rPr>
              <a:t>Смирнов Павел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/>
                </a:solidFill>
              </a:rPr>
              <a:t>Черная Екатерина</a:t>
            </a:r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5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4884"/>
            <a:ext cx="10515600" cy="565317"/>
          </a:xfrm>
        </p:spPr>
        <p:txBody>
          <a:bodyPr>
            <a:normAutofit fontScale="90000"/>
          </a:bodyPr>
          <a:lstStyle/>
          <a:p>
            <a:r>
              <a:rPr lang="en-GB" dirty="0"/>
              <a:t>Reservoir ensemble[1/2]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EF729-758F-40BE-BBF0-4D90D2296CA2}"/>
              </a:ext>
            </a:extLst>
          </p:cNvPr>
          <p:cNvSpPr txBox="1"/>
          <p:nvPr/>
        </p:nvSpPr>
        <p:spPr>
          <a:xfrm>
            <a:off x="10764982" y="175552"/>
            <a:ext cx="18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Зубрилина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B642DC-69FC-4026-8931-5EEDF6C530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4" y="1704186"/>
            <a:ext cx="5500253" cy="366177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3D4DCC-3B7D-4B80-BA9B-D81C1FD263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661411"/>
            <a:ext cx="5500253" cy="3752579"/>
          </a:xfrm>
        </p:spPr>
      </p:pic>
    </p:spTree>
    <p:extLst>
      <p:ext uri="{BB962C8B-B14F-4D97-AF65-F5344CB8AC3E}">
        <p14:creationId xmlns:p14="http://schemas.microsoft.com/office/powerpoint/2010/main" val="95597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8502"/>
            <a:ext cx="10515600" cy="645069"/>
          </a:xfrm>
        </p:spPr>
        <p:txBody>
          <a:bodyPr>
            <a:normAutofit fontScale="90000"/>
          </a:bodyPr>
          <a:lstStyle/>
          <a:p>
            <a:r>
              <a:rPr lang="en-GB" dirty="0"/>
              <a:t>Reservoir ensemble[2/2]</a:t>
            </a:r>
            <a:endParaRPr lang="ru-RU" dirty="0"/>
          </a:p>
        </p:txBody>
      </p:sp>
      <p:pic>
        <p:nvPicPr>
          <p:cNvPr id="10" name="Content Placeholder 9" descr="A picture containing boat, sky, sitting, wall&#10;&#10;Description generated with very high confidence">
            <a:extLst>
              <a:ext uri="{FF2B5EF4-FFF2-40B4-BE49-F238E27FC236}">
                <a16:creationId xmlns:a16="http://schemas.microsoft.com/office/drawing/2014/main" id="{77FCD8CF-BC24-470F-9C72-9F111FEF8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80" y="1200150"/>
            <a:ext cx="7234440" cy="4976813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DEF729-758F-40BE-BBF0-4D90D2296CA2}"/>
              </a:ext>
            </a:extLst>
          </p:cNvPr>
          <p:cNvSpPr txBox="1"/>
          <p:nvPr/>
        </p:nvSpPr>
        <p:spPr>
          <a:xfrm>
            <a:off x="10764982" y="175552"/>
            <a:ext cx="18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Зубрилина</a:t>
            </a:r>
          </a:p>
        </p:txBody>
      </p:sp>
    </p:spTree>
    <p:extLst>
      <p:ext uri="{BB962C8B-B14F-4D97-AF65-F5344CB8AC3E}">
        <p14:creationId xmlns:p14="http://schemas.microsoft.com/office/powerpoint/2010/main" val="163086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4884"/>
            <a:ext cx="10515600" cy="565317"/>
          </a:xfrm>
        </p:spPr>
        <p:txBody>
          <a:bodyPr>
            <a:normAutofit fontScale="90000"/>
          </a:bodyPr>
          <a:lstStyle/>
          <a:p>
            <a:r>
              <a:rPr lang="en-US" dirty="0"/>
              <a:t>Leaking rate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EF729-758F-40BE-BBF0-4D90D2296CA2}"/>
              </a:ext>
            </a:extLst>
          </p:cNvPr>
          <p:cNvSpPr txBox="1"/>
          <p:nvPr/>
        </p:nvSpPr>
        <p:spPr>
          <a:xfrm>
            <a:off x="10764982" y="175552"/>
            <a:ext cx="18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Зубрилина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DB8E29-25D2-4791-896E-3515139443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" y="1808056"/>
            <a:ext cx="5500252" cy="3737157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B52FF1-036B-4A0A-9642-CDF1706A7B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3" y="1808056"/>
            <a:ext cx="5500252" cy="3737157"/>
          </a:xfrm>
        </p:spPr>
      </p:pic>
    </p:spTree>
    <p:extLst>
      <p:ext uri="{BB962C8B-B14F-4D97-AF65-F5344CB8AC3E}">
        <p14:creationId xmlns:p14="http://schemas.microsoft.com/office/powerpoint/2010/main" val="203429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4884"/>
            <a:ext cx="10515600" cy="565317"/>
          </a:xfrm>
        </p:spPr>
        <p:txBody>
          <a:bodyPr>
            <a:normAutofit fontScale="90000"/>
          </a:bodyPr>
          <a:lstStyle/>
          <a:p>
            <a:r>
              <a:rPr lang="en-US" dirty="0"/>
              <a:t>Reservoir density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EF729-758F-40BE-BBF0-4D90D2296CA2}"/>
              </a:ext>
            </a:extLst>
          </p:cNvPr>
          <p:cNvSpPr txBox="1"/>
          <p:nvPr/>
        </p:nvSpPr>
        <p:spPr>
          <a:xfrm>
            <a:off x="10764982" y="175552"/>
            <a:ext cx="18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Зубрилина</a:t>
            </a:r>
          </a:p>
        </p:txBody>
      </p:sp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F69B55E-F70F-4234-ADCF-CCADB09550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4" y="1951819"/>
            <a:ext cx="5505419" cy="366520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BF68CA1-2704-434F-9E16-8C8607B7A3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96" y="1951819"/>
            <a:ext cx="5394360" cy="3665208"/>
          </a:xfrm>
        </p:spPr>
      </p:pic>
    </p:spTree>
    <p:extLst>
      <p:ext uri="{BB962C8B-B14F-4D97-AF65-F5344CB8AC3E}">
        <p14:creationId xmlns:p14="http://schemas.microsoft.com/office/powerpoint/2010/main" val="40963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0218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GB" dirty="0"/>
              <a:t>Reservoir internal state</a:t>
            </a:r>
            <a:endParaRPr lang="en-US" dirty="0"/>
          </a:p>
        </p:txBody>
      </p:sp>
      <p:pic>
        <p:nvPicPr>
          <p:cNvPr id="10" name="Content Placeholder 9" descr="A picture containing sky, photo, different&#10;&#10;Description generated with high confidence">
            <a:extLst>
              <a:ext uri="{FF2B5EF4-FFF2-40B4-BE49-F238E27FC236}">
                <a16:creationId xmlns:a16="http://schemas.microsoft.com/office/drawing/2014/main" id="{D489ECA5-6CF5-4350-8EB0-8C885E76A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603" y="1146175"/>
            <a:ext cx="6016793" cy="5030788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DEF729-758F-40BE-BBF0-4D90D2296CA2}"/>
              </a:ext>
            </a:extLst>
          </p:cNvPr>
          <p:cNvSpPr txBox="1"/>
          <p:nvPr/>
        </p:nvSpPr>
        <p:spPr>
          <a:xfrm>
            <a:off x="10764982" y="175552"/>
            <a:ext cx="18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Смирнов</a:t>
            </a:r>
          </a:p>
        </p:txBody>
      </p:sp>
    </p:spTree>
    <p:extLst>
      <p:ext uri="{BB962C8B-B14F-4D97-AF65-F5344CB8AC3E}">
        <p14:creationId xmlns:p14="http://schemas.microsoft.com/office/powerpoint/2010/main" val="265475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A009-6787-4747-AD90-F60125C9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109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0440-BD06-4599-957D-55A064DD8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8807"/>
            <a:ext cx="5181600" cy="5038156"/>
          </a:xfrm>
        </p:spPr>
        <p:txBody>
          <a:bodyPr>
            <a:normAutofit fontScale="92500"/>
          </a:bodyPr>
          <a:lstStyle/>
          <a:p>
            <a:r>
              <a:rPr lang="ru-RU" dirty="0"/>
              <a:t>Довольно много времени было потрачено на обработку данных и перевод в удобоваримый формат</a:t>
            </a:r>
          </a:p>
          <a:p>
            <a:r>
              <a:rPr lang="ru-RU" dirty="0"/>
              <a:t>В свободном доступе чаще всего лежат сырые и не рабочие реализации (привет </a:t>
            </a:r>
            <a:r>
              <a:rPr lang="en-GB" dirty="0"/>
              <a:t>easy-esn</a:t>
            </a:r>
            <a:r>
              <a:rPr lang="ru-RU" dirty="0"/>
              <a:t>)</a:t>
            </a:r>
          </a:p>
          <a:p>
            <a:r>
              <a:rPr lang="ru-RU" dirty="0"/>
              <a:t>Резервуары очень неплохо работают для ЭКГ данных.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A8521-7CA9-418B-8935-6C09BBE33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8807"/>
            <a:ext cx="5181600" cy="5038156"/>
          </a:xfrm>
        </p:spPr>
        <p:txBody>
          <a:bodyPr>
            <a:normAutofit fontScale="92500"/>
          </a:bodyPr>
          <a:lstStyle/>
          <a:p>
            <a:r>
              <a:rPr lang="ru-RU" dirty="0"/>
              <a:t>Гиперпараметры модели влияют на процесс обучения так, как следовало ожидать:</a:t>
            </a:r>
          </a:p>
          <a:p>
            <a:pPr lvl="1"/>
            <a:r>
              <a:rPr lang="ru-RU" dirty="0"/>
              <a:t>Большое значение спектрального радиуса – расходимость</a:t>
            </a:r>
          </a:p>
          <a:p>
            <a:pPr lvl="1"/>
            <a:r>
              <a:rPr lang="ru-RU" dirty="0"/>
              <a:t>Слишком маленькое\большое значение </a:t>
            </a:r>
            <a:r>
              <a:rPr lang="en-GB" dirty="0"/>
              <a:t>leaking rate</a:t>
            </a:r>
            <a:r>
              <a:rPr lang="ru-RU" dirty="0"/>
              <a:t> – расходимость</a:t>
            </a:r>
          </a:p>
          <a:p>
            <a:pPr lvl="1"/>
            <a:r>
              <a:rPr lang="ru-RU" dirty="0"/>
              <a:t>Индифферентность модели к изменению параметра </a:t>
            </a:r>
            <a:r>
              <a:rPr lang="en-GB" dirty="0"/>
              <a:t>density</a:t>
            </a:r>
          </a:p>
          <a:p>
            <a:r>
              <a:rPr lang="ru-RU" dirty="0"/>
              <a:t>Стоит отметить что для всех наборов параметров удалось достичь примерно одинаковой точности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F8E4F-6A2F-4330-AE3C-AD0ACB49E476}"/>
              </a:ext>
            </a:extLst>
          </p:cNvPr>
          <p:cNvSpPr txBox="1"/>
          <p:nvPr/>
        </p:nvSpPr>
        <p:spPr>
          <a:xfrm>
            <a:off x="10764982" y="175552"/>
            <a:ext cx="181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Зубрилина</a:t>
            </a:r>
            <a:r>
              <a:rPr lang="en-GB" dirty="0"/>
              <a:t>,</a:t>
            </a:r>
            <a:br>
              <a:rPr lang="en-GB" dirty="0"/>
            </a:br>
            <a:r>
              <a:rPr lang="ru-RU" dirty="0"/>
              <a:t>Смирнов</a:t>
            </a:r>
          </a:p>
        </p:txBody>
      </p:sp>
    </p:spTree>
    <p:extLst>
      <p:ext uri="{BB962C8B-B14F-4D97-AF65-F5344CB8AC3E}">
        <p14:creationId xmlns:p14="http://schemas.microsoft.com/office/powerpoint/2010/main" val="412972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5415F-E3BE-437F-B042-4522D223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Диагностирование заболеваний сердца по ЭКГ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E4EF4-978C-4A76-9E47-F6FEBC08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90091" y="602972"/>
            <a:ext cx="3424739" cy="2924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</a:rPr>
              <a:t>C</a:t>
            </a:r>
            <a:r>
              <a:rPr lang="ru-RU" sz="2000" dirty="0">
                <a:solidFill>
                  <a:srgbClr val="FFFFFF"/>
                </a:solidFill>
              </a:rPr>
              <a:t>вязанные статьи: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Cardiologist-Level Arrhythmia Detection with Convolutional Neural Networks </a:t>
            </a:r>
            <a:r>
              <a:rPr lang="en-GB" sz="2000" dirty="0">
                <a:solidFill>
                  <a:srgbClr val="FFFFFF"/>
                </a:solidFill>
              </a:rPr>
              <a:t>[https://arxiv.org/pdf/1707.01836.pdf]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1C388C3B-C4FB-4BE0-AB32-F8D65F73F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465718"/>
            <a:ext cx="7058307" cy="3686403"/>
          </a:xfrm>
        </p:spPr>
      </p:pic>
    </p:spTree>
    <p:extLst>
      <p:ext uri="{BB962C8B-B14F-4D97-AF65-F5344CB8AC3E}">
        <p14:creationId xmlns:p14="http://schemas.microsoft.com/office/powerpoint/2010/main" val="274348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B73F58-695B-40CB-A816-9976FD4B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7010400" y="1334789"/>
            <a:ext cx="4343399" cy="4456412"/>
          </a:xfrm>
        </p:spPr>
        <p:txBody>
          <a:bodyPr/>
          <a:lstStyle/>
          <a:p>
            <a:r>
              <a:rPr lang="ru-RU" dirty="0"/>
              <a:t>Данные ЭКГ сердца на 12-ти отведениях </a:t>
            </a:r>
          </a:p>
          <a:p>
            <a:r>
              <a:rPr lang="ru-RU" dirty="0"/>
              <a:t>409 пациентов </a:t>
            </a:r>
          </a:p>
          <a:p>
            <a:r>
              <a:rPr lang="ru-RU" dirty="0"/>
              <a:t>49 диагнозов из 82 возможных проставлены хотя бы одному пациенту</a:t>
            </a:r>
          </a:p>
          <a:p>
            <a:r>
              <a:rPr lang="ru-RU" dirty="0"/>
              <a:t>Задача </a:t>
            </a:r>
            <a:r>
              <a:rPr lang="en-US" dirty="0"/>
              <a:t>multi-labeled classification</a:t>
            </a:r>
            <a:endParaRPr lang="ru-RU" dirty="0"/>
          </a:p>
        </p:txBody>
      </p:sp>
      <p:pic>
        <p:nvPicPr>
          <p:cNvPr id="1026" name="Picture 2" descr="C:\Users\Olga\Desktop\init_tabl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3" y="4596094"/>
            <a:ext cx="6296892" cy="191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55481B3-8449-4F63-980E-69F67F848CFD}"/>
              </a:ext>
            </a:extLst>
          </p:cNvPr>
          <p:cNvSpPr txBox="1">
            <a:spLocks/>
          </p:cNvSpPr>
          <p:nvPr/>
        </p:nvSpPr>
        <p:spPr>
          <a:xfrm>
            <a:off x="838201" y="1334788"/>
            <a:ext cx="4966854" cy="170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ru-RU" dirty="0"/>
          </a:p>
        </p:txBody>
      </p:sp>
      <p:pic>
        <p:nvPicPr>
          <p:cNvPr id="12" name="Picture 2" descr="C:\Users\Olga\Desktop\distribution_by_pati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8" y="1334788"/>
            <a:ext cx="5924550" cy="326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64982" y="175552"/>
            <a:ext cx="18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Смирнов</a:t>
            </a:r>
          </a:p>
        </p:txBody>
      </p:sp>
    </p:spTree>
    <p:extLst>
      <p:ext uri="{BB962C8B-B14F-4D97-AF65-F5344CB8AC3E}">
        <p14:creationId xmlns:p14="http://schemas.microsoft.com/office/powerpoint/2010/main" val="146951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Olga\Desktop\diagnosis_distributio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90" y="973464"/>
            <a:ext cx="8135010" cy="573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5"/>
          <p:cNvSpPr txBox="1">
            <a:spLocks/>
          </p:cNvSpPr>
          <p:nvPr/>
        </p:nvSpPr>
        <p:spPr>
          <a:xfrm>
            <a:off x="754550" y="360218"/>
            <a:ext cx="11150355" cy="613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Очень несбалансированные классы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64982" y="175552"/>
            <a:ext cx="18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Смирнов</a:t>
            </a:r>
          </a:p>
        </p:txBody>
      </p:sp>
    </p:spTree>
    <p:extLst>
      <p:ext uri="{BB962C8B-B14F-4D97-AF65-F5344CB8AC3E}">
        <p14:creationId xmlns:p14="http://schemas.microsoft.com/office/powerpoint/2010/main" val="1767843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5"/>
          <p:cNvSpPr txBox="1">
            <a:spLocks/>
          </p:cNvSpPr>
          <p:nvPr/>
        </p:nvSpPr>
        <p:spPr>
          <a:xfrm>
            <a:off x="7121237" y="1316181"/>
            <a:ext cx="4911434" cy="4779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Несбалансированные классы</a:t>
            </a:r>
          </a:p>
          <a:p>
            <a:r>
              <a:rPr lang="ru-RU" dirty="0"/>
              <a:t>Лучше перейти к более-менее сбалансированным классам-обобщениям – «Цвет опасности диагноза»</a:t>
            </a:r>
          </a:p>
          <a:p>
            <a:r>
              <a:rPr lang="ru-RU" dirty="0"/>
              <a:t>Теперь можем проанализировать обобщающую способность </a:t>
            </a:r>
            <a:r>
              <a:rPr lang="en-US" dirty="0"/>
              <a:t>ESN</a:t>
            </a:r>
          </a:p>
          <a:p>
            <a:r>
              <a:rPr lang="ru-RU" dirty="0"/>
              <a:t>Задача по прежнему </a:t>
            </a:r>
            <a:r>
              <a:rPr lang="en-US" dirty="0"/>
              <a:t>multi-labeled classification</a:t>
            </a:r>
            <a:endParaRPr lang="ru-RU" dirty="0"/>
          </a:p>
          <a:p>
            <a:endParaRPr lang="ru-RU" dirty="0"/>
          </a:p>
        </p:txBody>
      </p:sp>
      <p:pic>
        <p:nvPicPr>
          <p:cNvPr id="10" name="Picture 3" descr="C:\Users\Olga\Desktop\color_distributio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14" y="329334"/>
            <a:ext cx="5813027" cy="397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lga\Desktop\color_examp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19" y="4308763"/>
            <a:ext cx="2717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764982" y="175552"/>
            <a:ext cx="18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Смирнов</a:t>
            </a:r>
          </a:p>
        </p:txBody>
      </p:sp>
    </p:spTree>
    <p:extLst>
      <p:ext uri="{BB962C8B-B14F-4D97-AF65-F5344CB8AC3E}">
        <p14:creationId xmlns:p14="http://schemas.microsoft.com/office/powerpoint/2010/main" val="4281723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B73F58-695B-40CB-A816-9976FD4B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Hyper-params comparison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E6513-5C6B-41BE-A1C1-E221C12F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734" y="1388733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Content (plan)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836612" y="2632920"/>
            <a:ext cx="5157787" cy="32508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Reservoir/hidden layer size</a:t>
            </a:r>
          </a:p>
          <a:p>
            <a:r>
              <a:rPr lang="en-GB" dirty="0"/>
              <a:t>Spectral radius</a:t>
            </a:r>
          </a:p>
          <a:p>
            <a:r>
              <a:rPr lang="en-US" dirty="0"/>
              <a:t># of stacked reservoirs</a:t>
            </a:r>
          </a:p>
          <a:p>
            <a:r>
              <a:rPr lang="en-US" dirty="0"/>
              <a:t>Leaking rate</a:t>
            </a:r>
          </a:p>
          <a:p>
            <a:r>
              <a:rPr lang="en-US" dirty="0"/>
              <a:t>Reservoir density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196D50-0581-47EC-816D-AE129F0E4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8" y="1390569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Description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8A530AF-BA03-4AFA-9A70-FF13CE2E1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3" y="2632920"/>
            <a:ext cx="5183188" cy="325080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каждом эксперименте изменялся только один параметр</a:t>
            </a:r>
            <a:endParaRPr lang="en-GB" dirty="0"/>
          </a:p>
          <a:p>
            <a:r>
              <a:rPr lang="ru-RU" dirty="0"/>
              <a:t>Для сравнения брались графики функции ошибки на валидационной выборке, а также лучший показатель точности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55481B3-8449-4F63-980E-69F67F848CFD}"/>
              </a:ext>
            </a:extLst>
          </p:cNvPr>
          <p:cNvSpPr txBox="1">
            <a:spLocks/>
          </p:cNvSpPr>
          <p:nvPr/>
        </p:nvSpPr>
        <p:spPr>
          <a:xfrm>
            <a:off x="838201" y="1334788"/>
            <a:ext cx="4966854" cy="170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764982" y="175552"/>
            <a:ext cx="18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Зубрилина</a:t>
            </a:r>
          </a:p>
        </p:txBody>
      </p:sp>
    </p:spTree>
    <p:extLst>
      <p:ext uri="{BB962C8B-B14F-4D97-AF65-F5344CB8AC3E}">
        <p14:creationId xmlns:p14="http://schemas.microsoft.com/office/powerpoint/2010/main" val="305607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0218"/>
            <a:ext cx="10515600" cy="565317"/>
          </a:xfrm>
        </p:spPr>
        <p:txBody>
          <a:bodyPr>
            <a:normAutofit fontScale="90000"/>
          </a:bodyPr>
          <a:lstStyle/>
          <a:p>
            <a:r>
              <a:rPr lang="en-GB" dirty="0"/>
              <a:t>Reservoir size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57F97E-28EF-4D6B-BFCE-A61DC058E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746"/>
            <a:ext cx="6096000" cy="4007657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6A31A04-A5B5-4BB9-8BFA-F0EF8FDF31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6492"/>
            <a:ext cx="6096000" cy="4090165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DEF729-758F-40BE-BBF0-4D90D2296CA2}"/>
              </a:ext>
            </a:extLst>
          </p:cNvPr>
          <p:cNvSpPr txBox="1"/>
          <p:nvPr/>
        </p:nvSpPr>
        <p:spPr>
          <a:xfrm>
            <a:off x="10764982" y="175552"/>
            <a:ext cx="18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Зубрилина</a:t>
            </a:r>
          </a:p>
        </p:txBody>
      </p:sp>
    </p:spTree>
    <p:extLst>
      <p:ext uri="{BB962C8B-B14F-4D97-AF65-F5344CB8AC3E}">
        <p14:creationId xmlns:p14="http://schemas.microsoft.com/office/powerpoint/2010/main" val="49387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130" y="360218"/>
            <a:ext cx="10515600" cy="565317"/>
          </a:xfrm>
        </p:spPr>
        <p:txBody>
          <a:bodyPr>
            <a:normAutofit fontScale="90000"/>
          </a:bodyPr>
          <a:lstStyle/>
          <a:p>
            <a:r>
              <a:rPr lang="en-GB" dirty="0"/>
              <a:t>Spectral Radius [1/2]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EF729-758F-40BE-BBF0-4D90D2296CA2}"/>
              </a:ext>
            </a:extLst>
          </p:cNvPr>
          <p:cNvSpPr txBox="1"/>
          <p:nvPr/>
        </p:nvSpPr>
        <p:spPr>
          <a:xfrm>
            <a:off x="10764982" y="175552"/>
            <a:ext cx="18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Зубрилина</a:t>
            </a:r>
          </a:p>
        </p:txBody>
      </p:sp>
      <p:pic>
        <p:nvPicPr>
          <p:cNvPr id="9" name="Content Placeholder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3CA6334-6914-4ED4-83E5-2A96D1954C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3" y="1597617"/>
            <a:ext cx="5582657" cy="3662766"/>
          </a:xfrm>
        </p:spPr>
      </p:pic>
      <p:pic>
        <p:nvPicPr>
          <p:cNvPr id="12" name="Content Placeholder 11" descr="A large ship in the background&#10;&#10;Description generated with high confidence">
            <a:extLst>
              <a:ext uri="{FF2B5EF4-FFF2-40B4-BE49-F238E27FC236}">
                <a16:creationId xmlns:a16="http://schemas.microsoft.com/office/drawing/2014/main" id="{81E403F3-6724-40C5-98DD-4E3B543BF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66" y="1597618"/>
            <a:ext cx="5447561" cy="3662765"/>
          </a:xfrm>
        </p:spPr>
      </p:pic>
    </p:spTree>
    <p:extLst>
      <p:ext uri="{BB962C8B-B14F-4D97-AF65-F5344CB8AC3E}">
        <p14:creationId xmlns:p14="http://schemas.microsoft.com/office/powerpoint/2010/main" val="338956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0218"/>
            <a:ext cx="10515600" cy="580308"/>
          </a:xfrm>
        </p:spPr>
        <p:txBody>
          <a:bodyPr>
            <a:normAutofit fontScale="90000"/>
          </a:bodyPr>
          <a:lstStyle/>
          <a:p>
            <a:r>
              <a:rPr lang="en-GB" dirty="0"/>
              <a:t>Spectral Radius [2/2]</a:t>
            </a:r>
            <a:endParaRPr lang="ru-R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7402C9-ACCC-420A-ABA6-ED42CBE1D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53" y="1123950"/>
            <a:ext cx="7436894" cy="5053013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DEF729-758F-40BE-BBF0-4D90D2296CA2}"/>
              </a:ext>
            </a:extLst>
          </p:cNvPr>
          <p:cNvSpPr txBox="1"/>
          <p:nvPr/>
        </p:nvSpPr>
        <p:spPr>
          <a:xfrm>
            <a:off x="10764982" y="175552"/>
            <a:ext cx="18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Зубрилина</a:t>
            </a:r>
          </a:p>
        </p:txBody>
      </p:sp>
    </p:spTree>
    <p:extLst>
      <p:ext uri="{BB962C8B-B14F-4D97-AF65-F5344CB8AC3E}">
        <p14:creationId xmlns:p14="http://schemas.microsoft.com/office/powerpoint/2010/main" val="3890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262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ESN networks</vt:lpstr>
      <vt:lpstr>Диагностирование заболеваний сердца по ЭКГ</vt:lpstr>
      <vt:lpstr>Data Exploration</vt:lpstr>
      <vt:lpstr>PowerPoint Presentation</vt:lpstr>
      <vt:lpstr>PowerPoint Presentation</vt:lpstr>
      <vt:lpstr>Hyper-params comparison</vt:lpstr>
      <vt:lpstr>Reservoir size</vt:lpstr>
      <vt:lpstr>Spectral Radius [1/2]</vt:lpstr>
      <vt:lpstr>Spectral Radius [2/2]</vt:lpstr>
      <vt:lpstr>Reservoir ensemble[1/2]</vt:lpstr>
      <vt:lpstr>Reservoir ensemble[2/2]</vt:lpstr>
      <vt:lpstr>Leaking rate</vt:lpstr>
      <vt:lpstr>Reservoir density</vt:lpstr>
      <vt:lpstr>Reservoir internal state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ESN networks</dc:title>
  <dc:creator>Smirnov, Pavel</dc:creator>
  <cp:lastModifiedBy>Smirnov, Pavel</cp:lastModifiedBy>
  <cp:revision>24</cp:revision>
  <dcterms:created xsi:type="dcterms:W3CDTF">2018-09-18T12:03:09Z</dcterms:created>
  <dcterms:modified xsi:type="dcterms:W3CDTF">2018-11-06T13:15:43Z</dcterms:modified>
</cp:coreProperties>
</file>