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6" roundtripDataSignature="AMtx7mjBoktu0trJaZDTmrHacVdJg7Qv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ab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1"/>
          <p:cNvSpPr txBox="1"/>
          <p:nvPr/>
        </p:nvSpPr>
        <p:spPr>
          <a:xfrm>
            <a:off x="6343147" y="2085175"/>
            <a:ext cx="34617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Trebuchet MS"/>
                <a:ea typeface="Trebuchet MS"/>
                <a:cs typeface="Trebuchet MS"/>
                <a:sym typeface="Trebuchet MS"/>
              </a:rPr>
              <a:t>Venothapriyaa S</a:t>
            </a:r>
            <a:endParaRPr sz="3200">
              <a:latin typeface="Trebuchet MS"/>
              <a:ea typeface="Trebuchet MS"/>
              <a:cs typeface="Trebuchet MS"/>
              <a:sym typeface="Trebuchet MS"/>
            </a:endParaRPr>
          </a:p>
        </p:txBody>
      </p:sp>
      <p:sp>
        <p:nvSpPr>
          <p:cNvPr id="59" name="Google Shape;59;p1"/>
          <p:cNvSpPr txBox="1"/>
          <p:nvPr/>
        </p:nvSpPr>
        <p:spPr>
          <a:xfrm>
            <a:off x="5893600" y="2821625"/>
            <a:ext cx="43935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Customer Recommendation</a:t>
            </a:r>
            <a:endParaRPr sz="240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7" name="Google Shape;19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8" name="Google Shape;198;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9" name="Google Shape;19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00" name="Google Shape;200;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0"/>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02" name="Google Shape;202;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3" name="Google Shape;203;p10"/>
          <p:cNvSpPr txBox="1"/>
          <p:nvPr/>
        </p:nvSpPr>
        <p:spPr>
          <a:xfrm>
            <a:off x="683259" y="6111875"/>
            <a:ext cx="1230630" cy="3352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000" u="sng">
                <a:solidFill>
                  <a:srgbClr val="006FC0"/>
                </a:solidFill>
                <a:latin typeface="Trebuchet MS"/>
                <a:ea typeface="Trebuchet MS"/>
                <a:cs typeface="Trebuchet MS"/>
                <a:sym typeface="Trebuchet MS"/>
                <a:hlinkClick r:id="rId4">
                  <a:extLst>
                    <a:ext uri="{A12FA001-AC4F-418D-AE19-62706E023703}">
                      <ahyp:hlinkClr val="tx"/>
                    </a:ext>
                  </a:extLst>
                </a:hlinkClick>
              </a:rPr>
              <a:t>Demo Link</a:t>
            </a:r>
            <a:endParaRPr sz="2000">
              <a:latin typeface="Trebuchet MS"/>
              <a:ea typeface="Trebuchet MS"/>
              <a:cs typeface="Trebuchet MS"/>
              <a:sym typeface="Trebuchet MS"/>
            </a:endParaRPr>
          </a:p>
        </p:txBody>
      </p:sp>
      <p:sp>
        <p:nvSpPr>
          <p:cNvPr id="204" name="Google Shape;204;p10"/>
          <p:cNvSpPr txBox="1"/>
          <p:nvPr/>
        </p:nvSpPr>
        <p:spPr>
          <a:xfrm>
            <a:off x="910825" y="1091775"/>
            <a:ext cx="10072800" cy="41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212121"/>
                </a:solidFill>
                <a:highlight>
                  <a:srgbClr val="FFFFFF"/>
                </a:highlight>
                <a:latin typeface="Trebuchet MS"/>
                <a:ea typeface="Trebuchet MS"/>
                <a:cs typeface="Trebuchet MS"/>
                <a:sym typeface="Trebuchet MS"/>
              </a:rPr>
              <a:t>Epoch 0: Loss = 0.4138916585464946</a:t>
            </a:r>
            <a:endParaRPr sz="2500">
              <a:solidFill>
                <a:srgbClr val="21212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US" sz="2500">
                <a:solidFill>
                  <a:srgbClr val="212121"/>
                </a:solidFill>
                <a:highlight>
                  <a:srgbClr val="FFFFFF"/>
                </a:highlight>
                <a:latin typeface="Trebuchet MS"/>
                <a:ea typeface="Trebuchet MS"/>
                <a:cs typeface="Trebuchet MS"/>
                <a:sym typeface="Trebuchet MS"/>
              </a:rPr>
              <a:t>Epoch 100: Loss = 0.2787723922359655</a:t>
            </a:r>
            <a:endParaRPr sz="2500">
              <a:solidFill>
                <a:srgbClr val="21212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US" sz="2500">
                <a:solidFill>
                  <a:srgbClr val="212121"/>
                </a:solidFill>
                <a:highlight>
                  <a:srgbClr val="FFFFFF"/>
                </a:highlight>
                <a:latin typeface="Trebuchet MS"/>
                <a:ea typeface="Trebuchet MS"/>
                <a:cs typeface="Trebuchet MS"/>
                <a:sym typeface="Trebuchet MS"/>
              </a:rPr>
              <a:t>Epoch 200: Loss = 0.2126375392085969</a:t>
            </a:r>
            <a:endParaRPr sz="2500">
              <a:solidFill>
                <a:srgbClr val="21212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US" sz="2500">
                <a:solidFill>
                  <a:srgbClr val="212121"/>
                </a:solidFill>
                <a:highlight>
                  <a:srgbClr val="FFFFFF"/>
                </a:highlight>
                <a:latin typeface="Trebuchet MS"/>
                <a:ea typeface="Trebuchet MS"/>
                <a:cs typeface="Trebuchet MS"/>
                <a:sym typeface="Trebuchet MS"/>
              </a:rPr>
              <a:t>Epoch 300: Loss = 0.1769726592039398</a:t>
            </a:r>
            <a:endParaRPr sz="2500">
              <a:solidFill>
                <a:srgbClr val="21212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US" sz="2500">
                <a:solidFill>
                  <a:srgbClr val="212121"/>
                </a:solidFill>
                <a:highlight>
                  <a:srgbClr val="FFFFFF"/>
                </a:highlight>
                <a:latin typeface="Trebuchet MS"/>
                <a:ea typeface="Trebuchet MS"/>
                <a:cs typeface="Trebuchet MS"/>
                <a:sym typeface="Trebuchet MS"/>
              </a:rPr>
              <a:t>Epoch 400: Loss = 0.15759019376164227</a:t>
            </a:r>
            <a:endParaRPr sz="2500">
              <a:solidFill>
                <a:srgbClr val="21212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US" sz="2500">
                <a:solidFill>
                  <a:srgbClr val="212121"/>
                </a:solidFill>
                <a:highlight>
                  <a:srgbClr val="FFFFFF"/>
                </a:highlight>
                <a:latin typeface="Trebuchet MS"/>
                <a:ea typeface="Trebuchet MS"/>
                <a:cs typeface="Trebuchet MS"/>
                <a:sym typeface="Trebuchet MS"/>
              </a:rPr>
              <a:t>Epoch 500: Loss = 0.14558601073453534</a:t>
            </a:r>
            <a:endParaRPr sz="2500">
              <a:solidFill>
                <a:srgbClr val="21212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US" sz="2500">
                <a:solidFill>
                  <a:srgbClr val="212121"/>
                </a:solidFill>
                <a:highlight>
                  <a:srgbClr val="FFFFFF"/>
                </a:highlight>
                <a:latin typeface="Trebuchet MS"/>
                <a:ea typeface="Trebuchet MS"/>
                <a:cs typeface="Trebuchet MS"/>
                <a:sym typeface="Trebuchet MS"/>
              </a:rPr>
              <a:t>Epoch 600: Loss = 0.13738281989125573</a:t>
            </a:r>
            <a:endParaRPr sz="2500">
              <a:solidFill>
                <a:srgbClr val="21212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US" sz="2500">
                <a:solidFill>
                  <a:srgbClr val="212121"/>
                </a:solidFill>
                <a:highlight>
                  <a:srgbClr val="FFFFFF"/>
                </a:highlight>
                <a:latin typeface="Trebuchet MS"/>
                <a:ea typeface="Trebuchet MS"/>
                <a:cs typeface="Trebuchet MS"/>
                <a:sym typeface="Trebuchet MS"/>
              </a:rPr>
              <a:t>Epoch 700: Loss = 0.13139883891302537</a:t>
            </a:r>
            <a:endParaRPr sz="2500">
              <a:solidFill>
                <a:srgbClr val="21212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US" sz="2500">
                <a:solidFill>
                  <a:srgbClr val="212121"/>
                </a:solidFill>
                <a:highlight>
                  <a:srgbClr val="FFFFFF"/>
                </a:highlight>
                <a:latin typeface="Trebuchet MS"/>
                <a:ea typeface="Trebuchet MS"/>
                <a:cs typeface="Trebuchet MS"/>
                <a:sym typeface="Trebuchet MS"/>
              </a:rPr>
              <a:t>Epoch 800: Loss = 0.12684221335688178</a:t>
            </a:r>
            <a:endParaRPr sz="2500">
              <a:solidFill>
                <a:srgbClr val="21212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US" sz="2500">
                <a:solidFill>
                  <a:srgbClr val="212121"/>
                </a:solidFill>
                <a:highlight>
                  <a:srgbClr val="FFFFFF"/>
                </a:highlight>
                <a:latin typeface="Trebuchet MS"/>
                <a:ea typeface="Trebuchet MS"/>
                <a:cs typeface="Trebuchet MS"/>
                <a:sym typeface="Trebuchet MS"/>
              </a:rPr>
              <a:t>Epoch 900: Loss = 0.123278014305268</a:t>
            </a:r>
            <a:endParaRPr sz="2500">
              <a:solidFill>
                <a:srgbClr val="21212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US" sz="2500">
                <a:solidFill>
                  <a:srgbClr val="212121"/>
                </a:solidFill>
                <a:highlight>
                  <a:srgbClr val="FFFFFF"/>
                </a:highlight>
                <a:latin typeface="Trebuchet MS"/>
                <a:ea typeface="Trebuchet MS"/>
                <a:cs typeface="Trebuchet MS"/>
                <a:sym typeface="Trebuchet MS"/>
              </a:rPr>
              <a:t>Recommendations for the new customer:</a:t>
            </a:r>
            <a:endParaRPr sz="2500">
              <a:solidFill>
                <a:srgbClr val="21212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US" sz="2500">
                <a:solidFill>
                  <a:srgbClr val="212121"/>
                </a:solidFill>
                <a:highlight>
                  <a:srgbClr val="FFFFFF"/>
                </a:highlight>
                <a:latin typeface="Trebuchet MS"/>
                <a:ea typeface="Trebuchet MS"/>
                <a:cs typeface="Trebuchet MS"/>
                <a:sym typeface="Trebuchet MS"/>
              </a:rPr>
              <a:t>[[6.75465823e-01 9.01469372e-01 4.33305860e-01 3.06305996e-02</a:t>
            </a:r>
            <a:endParaRPr sz="2500">
              <a:solidFill>
                <a:srgbClr val="21212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US" sz="2500">
                <a:solidFill>
                  <a:srgbClr val="212121"/>
                </a:solidFill>
                <a:highlight>
                  <a:srgbClr val="FFFFFF"/>
                </a:highlight>
                <a:latin typeface="Trebuchet MS"/>
                <a:ea typeface="Trebuchet MS"/>
                <a:cs typeface="Trebuchet MS"/>
                <a:sym typeface="Trebuchet MS"/>
              </a:rPr>
              <a:t>  1.59506546e-04]]</a:t>
            </a:r>
            <a:endParaRPr sz="25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2"/>
          <p:cNvSpPr txBox="1"/>
          <p:nvPr>
            <p:ph type="title"/>
          </p:nvPr>
        </p:nvSpPr>
        <p:spPr>
          <a:xfrm>
            <a:off x="558165" y="385444"/>
            <a:ext cx="9764400" cy="11196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Clr>
                <a:srgbClr val="000000"/>
              </a:buClr>
              <a:buFont typeface="Arial"/>
              <a:buNone/>
            </a:pPr>
            <a:r>
              <a:rPr lang="en-US" sz="4250"/>
              <a:t>Customer Recommendation</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8" name="Google Shape;88;p2"/>
          <p:cNvSpPr txBox="1"/>
          <p:nvPr/>
        </p:nvSpPr>
        <p:spPr>
          <a:xfrm>
            <a:off x="946550" y="2091388"/>
            <a:ext cx="8197500" cy="37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dk1"/>
                </a:solidFill>
                <a:latin typeface="Trebuchet MS"/>
                <a:ea typeface="Trebuchet MS"/>
                <a:cs typeface="Trebuchet MS"/>
                <a:sym typeface="Trebuchet MS"/>
              </a:rPr>
              <a:t>Customer recommendation systems are crucial for businesses aiming to enhance customer satisfaction, increase sales, and improve overall user experience. These systems leverage data about customer behavior, preferences, and interactions to suggest products or services tailored to individual users.</a:t>
            </a:r>
            <a:endParaRPr sz="30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 name="Google Shape;97;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4" name="Google Shape;104;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8" name="Google Shape;108;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3"/>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3" name="Google Shape;113;p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4" name="Google Shape;114;p3"/>
          <p:cNvSpPr txBox="1"/>
          <p:nvPr/>
        </p:nvSpPr>
        <p:spPr>
          <a:xfrm>
            <a:off x="1928775" y="1507800"/>
            <a:ext cx="9872700" cy="52863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Trebuchet MS"/>
              <a:buChar char="❖"/>
            </a:pPr>
            <a:r>
              <a:rPr lang="en-US" sz="3000">
                <a:latin typeface="Trebuchet MS"/>
                <a:ea typeface="Trebuchet MS"/>
                <a:cs typeface="Trebuchet MS"/>
                <a:sym typeface="Trebuchet MS"/>
              </a:rPr>
              <a:t>Introduction</a:t>
            </a:r>
            <a:endParaRPr sz="3000">
              <a:latin typeface="Trebuchet MS"/>
              <a:ea typeface="Trebuchet MS"/>
              <a:cs typeface="Trebuchet MS"/>
              <a:sym typeface="Trebuchet MS"/>
            </a:endParaRPr>
          </a:p>
          <a:p>
            <a:pPr indent="-419100" lvl="0" marL="457200" rtl="0" algn="l">
              <a:spcBef>
                <a:spcPts val="0"/>
              </a:spcBef>
              <a:spcAft>
                <a:spcPts val="0"/>
              </a:spcAft>
              <a:buSzPts val="3000"/>
              <a:buFont typeface="Trebuchet MS"/>
              <a:buChar char="❖"/>
            </a:pPr>
            <a:r>
              <a:rPr lang="en-US" sz="3000">
                <a:latin typeface="Trebuchet MS"/>
                <a:ea typeface="Trebuchet MS"/>
                <a:cs typeface="Trebuchet MS"/>
                <a:sym typeface="Trebuchet MS"/>
              </a:rPr>
              <a:t>Types of Recommendation Systems</a:t>
            </a:r>
            <a:endParaRPr sz="3000">
              <a:latin typeface="Trebuchet MS"/>
              <a:ea typeface="Trebuchet MS"/>
              <a:cs typeface="Trebuchet MS"/>
              <a:sym typeface="Trebuchet MS"/>
            </a:endParaRPr>
          </a:p>
          <a:p>
            <a:pPr indent="-419100" lvl="0" marL="457200" rtl="0" algn="l">
              <a:spcBef>
                <a:spcPts val="0"/>
              </a:spcBef>
              <a:spcAft>
                <a:spcPts val="0"/>
              </a:spcAft>
              <a:buSzPts val="3000"/>
              <a:buFont typeface="Trebuchet MS"/>
              <a:buChar char="❖"/>
            </a:pPr>
            <a:r>
              <a:rPr lang="en-US" sz="3000">
                <a:latin typeface="Trebuchet MS"/>
                <a:ea typeface="Trebuchet MS"/>
                <a:cs typeface="Trebuchet MS"/>
                <a:sym typeface="Trebuchet MS"/>
              </a:rPr>
              <a:t>I</a:t>
            </a:r>
            <a:r>
              <a:rPr lang="en-US" sz="3000">
                <a:latin typeface="Trebuchet MS"/>
                <a:ea typeface="Trebuchet MS"/>
                <a:cs typeface="Trebuchet MS"/>
                <a:sym typeface="Trebuchet MS"/>
              </a:rPr>
              <a:t>mplementation Strategies</a:t>
            </a:r>
            <a:endParaRPr sz="3000">
              <a:latin typeface="Trebuchet MS"/>
              <a:ea typeface="Trebuchet MS"/>
              <a:cs typeface="Trebuchet MS"/>
              <a:sym typeface="Trebuchet MS"/>
            </a:endParaRPr>
          </a:p>
          <a:p>
            <a:pPr indent="-419100" lvl="0" marL="457200" rtl="0" algn="l">
              <a:spcBef>
                <a:spcPts val="0"/>
              </a:spcBef>
              <a:spcAft>
                <a:spcPts val="0"/>
              </a:spcAft>
              <a:buSzPts val="3000"/>
              <a:buFont typeface="Trebuchet MS"/>
              <a:buChar char="❖"/>
            </a:pPr>
            <a:r>
              <a:rPr lang="en-US" sz="3000">
                <a:latin typeface="Trebuchet MS"/>
                <a:ea typeface="Trebuchet MS"/>
                <a:cs typeface="Trebuchet MS"/>
                <a:sym typeface="Trebuchet MS"/>
              </a:rPr>
              <a:t>Benefits of Recommendation Systems</a:t>
            </a:r>
            <a:endParaRPr sz="3000">
              <a:latin typeface="Trebuchet MS"/>
              <a:ea typeface="Trebuchet MS"/>
              <a:cs typeface="Trebuchet MS"/>
              <a:sym typeface="Trebuchet MS"/>
            </a:endParaRPr>
          </a:p>
          <a:p>
            <a:pPr indent="-419100" lvl="0" marL="457200" rtl="0" algn="l">
              <a:spcBef>
                <a:spcPts val="0"/>
              </a:spcBef>
              <a:spcAft>
                <a:spcPts val="0"/>
              </a:spcAft>
              <a:buSzPts val="3000"/>
              <a:buFont typeface="Trebuchet MS"/>
              <a:buChar char="❖"/>
            </a:pPr>
            <a:r>
              <a:rPr lang="en-US" sz="3000">
                <a:latin typeface="Trebuchet MS"/>
                <a:ea typeface="Trebuchet MS"/>
                <a:cs typeface="Trebuchet MS"/>
                <a:sym typeface="Trebuchet MS"/>
              </a:rPr>
              <a:t>Challenges and Solutions</a:t>
            </a:r>
            <a:endParaRPr sz="3000">
              <a:latin typeface="Trebuchet MS"/>
              <a:ea typeface="Trebuchet MS"/>
              <a:cs typeface="Trebuchet MS"/>
              <a:sym typeface="Trebuchet MS"/>
            </a:endParaRPr>
          </a:p>
          <a:p>
            <a:pPr indent="-419100" lvl="0" marL="457200" rtl="0" algn="l">
              <a:spcBef>
                <a:spcPts val="0"/>
              </a:spcBef>
              <a:spcAft>
                <a:spcPts val="0"/>
              </a:spcAft>
              <a:buSzPts val="3000"/>
              <a:buFont typeface="Trebuchet MS"/>
              <a:buChar char="❖"/>
            </a:pPr>
            <a:r>
              <a:rPr lang="en-US" sz="3000">
                <a:latin typeface="Trebuchet MS"/>
                <a:ea typeface="Trebuchet MS"/>
                <a:cs typeface="Trebuchet MS"/>
                <a:sym typeface="Trebuchet MS"/>
              </a:rPr>
              <a:t>Best Practices</a:t>
            </a:r>
            <a:endParaRPr sz="3000">
              <a:latin typeface="Trebuchet MS"/>
              <a:ea typeface="Trebuchet MS"/>
              <a:cs typeface="Trebuchet MS"/>
              <a:sym typeface="Trebuchet MS"/>
            </a:endParaRPr>
          </a:p>
          <a:p>
            <a:pPr indent="-419100" lvl="0" marL="457200" rtl="0" algn="l">
              <a:spcBef>
                <a:spcPts val="0"/>
              </a:spcBef>
              <a:spcAft>
                <a:spcPts val="0"/>
              </a:spcAft>
              <a:buSzPts val="3000"/>
              <a:buFont typeface="Trebuchet MS"/>
              <a:buChar char="❖"/>
            </a:pPr>
            <a:r>
              <a:rPr lang="en-US" sz="3000">
                <a:latin typeface="Trebuchet MS"/>
                <a:ea typeface="Trebuchet MS"/>
                <a:cs typeface="Trebuchet MS"/>
                <a:sym typeface="Trebuchet MS"/>
              </a:rPr>
              <a:t>Conclusion</a:t>
            </a:r>
            <a:endParaRPr sz="3000">
              <a:latin typeface="Trebuchet MS"/>
              <a:ea typeface="Trebuchet MS"/>
              <a:cs typeface="Trebuchet MS"/>
              <a:sym typeface="Trebuchet MS"/>
            </a:endParaRPr>
          </a:p>
          <a:p>
            <a:pPr indent="0" lvl="0" marL="0" rtl="0" algn="l">
              <a:spcBef>
                <a:spcPts val="0"/>
              </a:spcBef>
              <a:spcAft>
                <a:spcPts val="0"/>
              </a:spcAft>
              <a:buNone/>
            </a:pPr>
            <a:r>
              <a:t/>
            </a:r>
            <a:endParaRPr sz="18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1" name="Google Shape;121;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2" name="Google Shape;122;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p4"/>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5" name="Google Shape;125;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8" name="Google Shape;128;p4"/>
          <p:cNvSpPr txBox="1"/>
          <p:nvPr/>
        </p:nvSpPr>
        <p:spPr>
          <a:xfrm>
            <a:off x="482225" y="1253225"/>
            <a:ext cx="8518800" cy="45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700">
                <a:latin typeface="Trebuchet MS"/>
                <a:ea typeface="Trebuchet MS"/>
                <a:cs typeface="Trebuchet MS"/>
                <a:sym typeface="Trebuchet MS"/>
              </a:rPr>
              <a:t>In today's dynamic market landscape, businesses face the challenge of providing personalized recommendations to customers, tailored to their preferences and behaviors. However, designing and implementing an effective customer recommendation system poses several challenges, including data complexity, algorithm selection, performance optimization, algorithmic bias, and user engagement. The problem statement revolves around addressing these challenges to develop a recommendation system that enhances customer satisfaction, drives sales, and fosters long-term customer relationships.</a:t>
            </a:r>
            <a:endParaRPr sz="2700">
              <a:latin typeface="Trebuchet MS"/>
              <a:ea typeface="Trebuchet MS"/>
              <a:cs typeface="Trebuchet MS"/>
              <a:sym typeface="Trebuchet MS"/>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5" name="Google Shape;135;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6" name="Google Shape;136;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5"/>
          <p:cNvSpPr txBox="1"/>
          <p:nvPr>
            <p:ph type="title"/>
          </p:nvPr>
        </p:nvSpPr>
        <p:spPr>
          <a:xfrm>
            <a:off x="796638" y="188577"/>
            <a:ext cx="52647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9" name="Google Shape;139;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2" name="Google Shape;142;p5"/>
          <p:cNvSpPr txBox="1"/>
          <p:nvPr/>
        </p:nvSpPr>
        <p:spPr>
          <a:xfrm>
            <a:off x="676275" y="1636200"/>
            <a:ext cx="9376200" cy="35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000">
                <a:latin typeface="Trebuchet MS"/>
                <a:ea typeface="Trebuchet MS"/>
                <a:cs typeface="Trebuchet MS"/>
                <a:sym typeface="Trebuchet MS"/>
              </a:rPr>
              <a:t>This project aims to develop a customer recommendation system leveraging data analytics and machine learning. It involves data collection, algorithm selection, and model development to provide personalized recommendations. Performance optimization, evaluation, and integration into our business platform ensure seamless user experience and improved sales. The goal is to enhance customer satisfaction, drive sales, and maintain competitiveness in the market.</a:t>
            </a:r>
            <a:endParaRPr sz="3000">
              <a:latin typeface="Trebuchet MS"/>
              <a:ea typeface="Trebuchet MS"/>
              <a:cs typeface="Trebuchet MS"/>
              <a:sym typeface="Trebuchet MS"/>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8" name="Google Shape;148;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0" name="Google Shape;150;p6"/>
          <p:cNvSpPr txBox="1"/>
          <p:nvPr>
            <p:ph type="title"/>
          </p:nvPr>
        </p:nvSpPr>
        <p:spPr>
          <a:xfrm>
            <a:off x="558165" y="367594"/>
            <a:ext cx="9764400" cy="1020600"/>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3" name="Google Shape;153;p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4" name="Google Shape;154;p6"/>
          <p:cNvSpPr txBox="1"/>
          <p:nvPr/>
        </p:nvSpPr>
        <p:spPr>
          <a:xfrm>
            <a:off x="785825" y="1643075"/>
            <a:ext cx="9536700" cy="46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000">
                <a:latin typeface="Trebuchet MS"/>
                <a:ea typeface="Trebuchet MS"/>
                <a:cs typeface="Trebuchet MS"/>
                <a:sym typeface="Trebuchet MS"/>
              </a:rPr>
              <a:t>The end users of the customer recommendation system are:</a:t>
            </a:r>
            <a:endParaRPr sz="30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3000">
                <a:latin typeface="Trebuchet MS"/>
                <a:ea typeface="Trebuchet MS"/>
                <a:cs typeface="Trebuchet MS"/>
                <a:sym typeface="Trebuchet MS"/>
              </a:rPr>
              <a:t>1. Consumers seeking personalized product or service suggestions.</a:t>
            </a:r>
            <a:endParaRPr sz="30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3000">
                <a:latin typeface="Trebuchet MS"/>
                <a:ea typeface="Trebuchet MS"/>
                <a:cs typeface="Trebuchet MS"/>
                <a:sym typeface="Trebuchet MS"/>
              </a:rPr>
              <a:t>2. Businesses aiming to increase customer engagement and sales.</a:t>
            </a:r>
            <a:endParaRPr sz="30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3000">
                <a:latin typeface="Trebuchet MS"/>
                <a:ea typeface="Trebuchet MS"/>
                <a:cs typeface="Trebuchet MS"/>
                <a:sym typeface="Trebuchet MS"/>
              </a:rPr>
              <a:t>3. Marketing teams interested in optimizing promotional strategies based on user behavior.</a:t>
            </a:r>
            <a:endParaRPr sz="3000">
              <a:latin typeface="Trebuchet MS"/>
              <a:ea typeface="Trebuchet MS"/>
              <a:cs typeface="Trebuchet MS"/>
              <a:sym typeface="Trebuchet MS"/>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b="0" l="0" r="0" t="0"/>
          <a:stretch/>
        </p:blipFill>
        <p:spPr>
          <a:xfrm>
            <a:off x="0" y="2090149"/>
            <a:ext cx="1970800" cy="2374700"/>
          </a:xfrm>
          <a:prstGeom prst="rect">
            <a:avLst/>
          </a:prstGeom>
          <a:noFill/>
          <a:ln>
            <a:noFill/>
          </a:ln>
        </p:spPr>
      </p:pic>
      <p:sp>
        <p:nvSpPr>
          <p:cNvPr id="160" name="Google Shape;160;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3" name="Google Shape;163;p7"/>
          <p:cNvSpPr txBox="1"/>
          <p:nvPr>
            <p:ph type="title"/>
          </p:nvPr>
        </p:nvSpPr>
        <p:spPr>
          <a:xfrm>
            <a:off x="558165" y="385444"/>
            <a:ext cx="9764395" cy="1122362"/>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4" name="Google Shape;164;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6" name="Google Shape;166;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7" name="Google Shape;167;p7"/>
          <p:cNvSpPr txBox="1"/>
          <p:nvPr/>
        </p:nvSpPr>
        <p:spPr>
          <a:xfrm>
            <a:off x="1464500" y="2129138"/>
            <a:ext cx="9590400" cy="42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000">
                <a:latin typeface="Trebuchet MS"/>
                <a:ea typeface="Trebuchet MS"/>
                <a:cs typeface="Trebuchet MS"/>
                <a:sym typeface="Trebuchet MS"/>
              </a:rPr>
              <a:t>Our solution is a sophisticated recommendation system leveraging data analytics to provide personalized product suggestions.</a:t>
            </a:r>
            <a:endParaRPr sz="30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3000">
                <a:latin typeface="Trebuchet MS"/>
                <a:ea typeface="Trebuchet MS"/>
                <a:cs typeface="Trebuchet MS"/>
                <a:sym typeface="Trebuchet MS"/>
              </a:rPr>
              <a:t>It enhances customer satisfaction by offering tailored recommendations, driving sales and fostering long-term customer loyalty.</a:t>
            </a:r>
            <a:endParaRPr sz="30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3000">
                <a:latin typeface="Trebuchet MS"/>
                <a:ea typeface="Trebuchet MS"/>
                <a:cs typeface="Trebuchet MS"/>
                <a:sym typeface="Trebuchet MS"/>
              </a:rPr>
              <a:t>Businesses benefit from increased revenue, improved customer engagement, and competitive advantage in the market.</a:t>
            </a:r>
            <a:endParaRPr sz="3000">
              <a:latin typeface="Trebuchet MS"/>
              <a:ea typeface="Trebuchet MS"/>
              <a:cs typeface="Trebuchet MS"/>
              <a:sym typeface="Trebuchet MS"/>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5" name="Google Shape;17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6" name="Google Shape;176;p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8"/>
          <p:cNvSpPr txBox="1"/>
          <p:nvPr>
            <p:ph type="title"/>
          </p:nvPr>
        </p:nvSpPr>
        <p:spPr>
          <a:xfrm>
            <a:off x="576015" y="403319"/>
            <a:ext cx="9764400" cy="9429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78" name="Google Shape;178;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9" name="Google Shape;179;p8"/>
          <p:cNvSpPr txBox="1"/>
          <p:nvPr/>
        </p:nvSpPr>
        <p:spPr>
          <a:xfrm>
            <a:off x="2526025" y="1821500"/>
            <a:ext cx="8536800" cy="48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000">
                <a:latin typeface="Trebuchet MS"/>
                <a:ea typeface="Trebuchet MS"/>
                <a:cs typeface="Trebuchet MS"/>
                <a:sym typeface="Trebuchet MS"/>
              </a:rPr>
              <a:t>Our recommendation system harnesses advanced AI algorithms to predict customer preferences with unparalleled accuracy.</a:t>
            </a:r>
            <a:endParaRPr sz="30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3000">
                <a:latin typeface="Trebuchet MS"/>
                <a:ea typeface="Trebuchet MS"/>
                <a:cs typeface="Trebuchet MS"/>
                <a:sym typeface="Trebuchet MS"/>
              </a:rPr>
              <a:t>By dynamically adapting to user behavior in real-time, it delivers truly personalized recommendations that wow customers.</a:t>
            </a:r>
            <a:endParaRPr sz="30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3000">
                <a:latin typeface="Trebuchet MS"/>
                <a:ea typeface="Trebuchet MS"/>
                <a:cs typeface="Trebuchet MS"/>
                <a:sym typeface="Trebuchet MS"/>
              </a:rPr>
              <a:t>This level of customization not only boosts sales but also cultivates a deep sense of brand loyalty among users.</a:t>
            </a:r>
            <a:endParaRPr sz="3000">
              <a:latin typeface="Trebuchet MS"/>
              <a:ea typeface="Trebuchet MS"/>
              <a:cs typeface="Trebuchet MS"/>
              <a:sym typeface="Trebuchet MS"/>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6" name="Google Shape;186;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7" name="Google Shape;187;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8" name="Google Shape;188;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9"/>
          <p:cNvSpPr txBox="1"/>
          <p:nvPr/>
        </p:nvSpPr>
        <p:spPr>
          <a:xfrm>
            <a:off x="739775" y="1969650"/>
            <a:ext cx="9743700" cy="4107300"/>
          </a:xfrm>
          <a:prstGeom prst="rect">
            <a:avLst/>
          </a:prstGeom>
          <a:noFill/>
          <a:ln>
            <a:noFill/>
          </a:ln>
        </p:spPr>
        <p:txBody>
          <a:bodyPr anchorCtr="0" anchor="t" bIns="0" lIns="0" spcFirstLastPara="1" rIns="0" wrap="square" tIns="12700">
            <a:spAutoFit/>
          </a:bodyPr>
          <a:lstStyle/>
          <a:p>
            <a:pPr indent="0" lvl="0" marL="0" rtl="0" algn="l">
              <a:spcBef>
                <a:spcPts val="0"/>
              </a:spcBef>
              <a:spcAft>
                <a:spcPts val="0"/>
              </a:spcAft>
              <a:buClr>
                <a:schemeClr val="dk1"/>
              </a:buClr>
              <a:buSzPts val="1100"/>
              <a:buFont typeface="Arial"/>
              <a:buNone/>
            </a:pPr>
            <a:r>
              <a:rPr lang="en-US" sz="3100">
                <a:latin typeface="Trebuchet MS"/>
                <a:ea typeface="Trebuchet MS"/>
                <a:cs typeface="Trebuchet MS"/>
                <a:sym typeface="Trebuchet MS"/>
              </a:rPr>
              <a:t>Our modelling approach employs collaborative filtering to identify patterns in user preferences and item similarities.</a:t>
            </a:r>
            <a:endParaRPr sz="31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3100">
                <a:latin typeface="Trebuchet MS"/>
                <a:ea typeface="Trebuchet MS"/>
                <a:cs typeface="Trebuchet MS"/>
                <a:sym typeface="Trebuchet MS"/>
              </a:rPr>
              <a:t>We utilize matrix factorization techniques to extract latent features and make accurate predictions.</a:t>
            </a:r>
            <a:endParaRPr sz="31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3100">
                <a:latin typeface="Trebuchet MS"/>
                <a:ea typeface="Trebuchet MS"/>
                <a:cs typeface="Trebuchet MS"/>
                <a:sym typeface="Trebuchet MS"/>
              </a:rPr>
              <a:t>By integrating user-item interactions and content-based features, our model ensures robust and personalized recommendations.</a:t>
            </a:r>
            <a:endParaRPr sz="3100">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190" name="Google Shape;190;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1" name="Google Shape;191;p9"/>
          <p:cNvSpPr txBox="1"/>
          <p:nvPr>
            <p:ph type="ctrTitle"/>
          </p:nvPr>
        </p:nvSpPr>
        <p:spPr>
          <a:xfrm>
            <a:off x="900500" y="826722"/>
            <a:ext cx="3304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2024-04-04T16:58:57Z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