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4"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Popiel (alanpop263)" initials="AP(" lastIdx="1" clrIdx="0">
    <p:extLst>
      <p:ext uri="{19B8F6BF-5375-455C-9EA6-DF929625EA0E}">
        <p15:presenceInfo xmlns="" xmlns:p15="http://schemas.microsoft.com/office/powerpoint/2012/main" userId="Alan Popiel (alanpop26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E01D4-7EC7-4BC9-89A3-9BC8BE5EB5EA}" v="194" dt="2021-03-07T10:48:18.669"/>
    <p1510:client id="{DDE7B19F-C0C4-2000-93E8-0C8B86B22C86}" v="49" dt="2021-03-07T11:03:58.231"/>
    <p1510:client id="{F2A799FA-704B-0147-DBE2-8EBED104E137}" v="583" dt="2021-03-07T18:41:13.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pl-PL"/>
              <a:t>Kliknij, aby edytować styl</a:t>
            </a:r>
            <a:endParaRPr lang="en-US"/>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3/7/2021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pl-PL"/>
              <a:t>Kliknij, aby edytować styl</a:t>
            </a:r>
            <a:endParaRPr lang="en-US"/>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pl-PL"/>
              <a:t>Kliknij, aby edytować styl</a:t>
            </a:r>
            <a:endParaRPr lang="en-US"/>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3/7/2021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pl-PL"/>
              <a:t>Kliknij, aby edytować styl</a:t>
            </a:r>
            <a:endParaRPr lang="en-US"/>
          </a:p>
        </p:txBody>
      </p:sp>
      <p:sp>
        <p:nvSpPr>
          <p:cNvPr id="3" name="Content Placeholder 2"/>
          <p:cNvSpPr>
            <a:spLocks noGrp="1"/>
          </p:cNvSpPr>
          <p:nvPr>
            <p:ph idx="1"/>
          </p:nvPr>
        </p:nvSpPr>
        <p:spPr>
          <a:xfrm>
            <a:off x="5118447" y="803186"/>
            <a:ext cx="6281873" cy="5248622"/>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pl-PL"/>
              <a:t>Kliknij, aby edytować styl</a:t>
            </a:r>
            <a:endParaRPr lang="en-US"/>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3/7/2021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pl-PL"/>
              <a:t>Kliknij, aby edytować styl</a:t>
            </a:r>
            <a:endParaRPr lang="en-US"/>
          </a:p>
        </p:txBody>
      </p:sp>
      <p:sp>
        <p:nvSpPr>
          <p:cNvPr id="3" name="Content Placeholder 2"/>
          <p:cNvSpPr>
            <a:spLocks noGrp="1"/>
          </p:cNvSpPr>
          <p:nvPr>
            <p:ph sz="half" idx="1"/>
          </p:nvPr>
        </p:nvSpPr>
        <p:spPr>
          <a:xfrm>
            <a:off x="5120878" y="803187"/>
            <a:ext cx="6269591" cy="238265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5118447" y="3672162"/>
            <a:ext cx="6272022" cy="238358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3/7/2021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pl-PL"/>
              <a:t>Kliknij, aby edytować styl</a:t>
            </a:r>
            <a:endParaRPr lang="en-US"/>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5125305" y="1488985"/>
            <a:ext cx="6264350" cy="169685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118447" y="4351687"/>
            <a:ext cx="6265588" cy="17040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pPr/>
              <a:t>3/7/2021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pl-PL"/>
              <a:t>Kliknij, aby edytować styl</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pPr/>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pPr/>
              <a:t>3/7/2021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pl-PL"/>
              <a:t>Kliknij, aby edytować styl</a:t>
            </a:r>
            <a:endParaRPr lang="en-US"/>
          </a:p>
        </p:txBody>
      </p:sp>
      <p:sp>
        <p:nvSpPr>
          <p:cNvPr id="3" name="Content Placeholder 2"/>
          <p:cNvSpPr>
            <a:spLocks noGrp="1"/>
          </p:cNvSpPr>
          <p:nvPr>
            <p:ph idx="1"/>
          </p:nvPr>
        </p:nvSpPr>
        <p:spPr>
          <a:xfrm>
            <a:off x="5109983" y="802809"/>
            <a:ext cx="6275035" cy="5249940"/>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pl-PL"/>
              <a:t>Kliknij, aby edytować styl</a:t>
            </a:r>
            <a:endParaRPr lang="en-US"/>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3/7/2021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pl-PL"/>
              <a:t>Kliknij, aby edytować styl</a:t>
            </a:r>
            <a:endParaRPr lang="en-US"/>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3/7/2021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20A4839F-41E2-4C23-B1EE-D56039118A27}"/>
              </a:ext>
            </a:extLst>
          </p:cNvPr>
          <p:cNvSpPr>
            <a:spLocks noGrp="1"/>
          </p:cNvSpPr>
          <p:nvPr>
            <p:ph type="ctrTitle"/>
          </p:nvPr>
        </p:nvSpPr>
        <p:spPr>
          <a:xfrm>
            <a:off x="1669312" y="1286541"/>
            <a:ext cx="8769839" cy="2264734"/>
          </a:xfrm>
        </p:spPr>
        <p:txBody>
          <a:bodyPr>
            <a:normAutofit/>
          </a:bodyPr>
          <a:lstStyle/>
          <a:p>
            <a:r>
              <a:rPr lang="pl-PL" sz="6600" dirty="0">
                <a:latin typeface="Lato Semibold" pitchFamily="34" charset="0"/>
                <a:cs typeface="Lato Semibold" pitchFamily="34" charset="0"/>
              </a:rPr>
              <a:t>Efekt stroboskopowy</a:t>
            </a:r>
          </a:p>
        </p:txBody>
      </p:sp>
      <p:sp>
        <p:nvSpPr>
          <p:cNvPr id="3" name="Podtytuł 2">
            <a:extLst>
              <a:ext uri="{FF2B5EF4-FFF2-40B4-BE49-F238E27FC236}">
                <a16:creationId xmlns="" xmlns:a16="http://schemas.microsoft.com/office/drawing/2014/main" id="{61AE05B0-B8A9-4ECC-808A-E542AF431756}"/>
              </a:ext>
            </a:extLst>
          </p:cNvPr>
          <p:cNvSpPr>
            <a:spLocks noGrp="1"/>
          </p:cNvSpPr>
          <p:nvPr>
            <p:ph type="subTitle" idx="1"/>
          </p:nvPr>
        </p:nvSpPr>
        <p:spPr>
          <a:xfrm>
            <a:off x="1759236" y="4395364"/>
            <a:ext cx="8673427" cy="1322587"/>
          </a:xfrm>
        </p:spPr>
        <p:txBody>
          <a:bodyPr vert="horz" lIns="91440" tIns="0" rIns="91440" bIns="45720" rtlCol="0" anchor="t">
            <a:normAutofit/>
          </a:bodyPr>
          <a:lstStyle/>
          <a:p>
            <a:r>
              <a:rPr lang="pl-PL" dirty="0">
                <a:latin typeface="Lato Semibold" pitchFamily="34" charset="0"/>
                <a:cs typeface="Lato Semibold" pitchFamily="34" charset="0"/>
              </a:rPr>
              <a:t>Alan Popiel, Kamil Plewnia, Jakub Nowak, Radosław Terelak</a:t>
            </a:r>
          </a:p>
        </p:txBody>
      </p:sp>
    </p:spTree>
    <p:extLst>
      <p:ext uri="{BB962C8B-B14F-4D97-AF65-F5344CB8AC3E}">
        <p14:creationId xmlns="" xmlns:p14="http://schemas.microsoft.com/office/powerpoint/2010/main" val="17462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 xmlns:a16="http://schemas.microsoft.com/office/drawing/2014/main" id="{48CAE4AE-A9DF-45AF-9A9C-1712BC6341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 xmlns:a16="http://schemas.microsoft.com/office/drawing/2014/main" id="{6C272060-BC98-4C91-A58F-4DFEC566CF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4" name="Freeform 5">
              <a:extLst>
                <a:ext uri="{FF2B5EF4-FFF2-40B4-BE49-F238E27FC236}">
                  <a16:creationId xmlns="" xmlns:a16="http://schemas.microsoft.com/office/drawing/2014/main" id="{8BA2DCB9-0DC0-4109-B2A2-56896E35E66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6">
              <a:extLst>
                <a:ext uri="{FF2B5EF4-FFF2-40B4-BE49-F238E27FC236}">
                  <a16:creationId xmlns="" xmlns:a16="http://schemas.microsoft.com/office/drawing/2014/main" id="{64A33555-1142-4AD7-8084-1A99422A118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7">
              <a:extLst>
                <a:ext uri="{FF2B5EF4-FFF2-40B4-BE49-F238E27FC236}">
                  <a16:creationId xmlns="" xmlns:a16="http://schemas.microsoft.com/office/drawing/2014/main" id="{BC6E4081-1A88-453E-8CCF-B97B0CE20DF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8">
              <a:extLst>
                <a:ext uri="{FF2B5EF4-FFF2-40B4-BE49-F238E27FC236}">
                  <a16:creationId xmlns="" xmlns:a16="http://schemas.microsoft.com/office/drawing/2014/main" id="{5B7E0935-6EE8-4C61-AED5-09B9A2A99A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9">
              <a:extLst>
                <a:ext uri="{FF2B5EF4-FFF2-40B4-BE49-F238E27FC236}">
                  <a16:creationId xmlns="" xmlns:a16="http://schemas.microsoft.com/office/drawing/2014/main" id="{EB962BD6-C878-48FF-A75E-DCC7BDA3C33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0">
              <a:extLst>
                <a:ext uri="{FF2B5EF4-FFF2-40B4-BE49-F238E27FC236}">
                  <a16:creationId xmlns="" xmlns:a16="http://schemas.microsoft.com/office/drawing/2014/main" id="{CABF3786-BDE1-4FE5-9967-F6B6131A2C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
              <a:extLst>
                <a:ext uri="{FF2B5EF4-FFF2-40B4-BE49-F238E27FC236}">
                  <a16:creationId xmlns="" xmlns:a16="http://schemas.microsoft.com/office/drawing/2014/main" id="{4969707A-C75E-4F7F-A5C2-2991C654755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2">
              <a:extLst>
                <a:ext uri="{FF2B5EF4-FFF2-40B4-BE49-F238E27FC236}">
                  <a16:creationId xmlns="" xmlns:a16="http://schemas.microsoft.com/office/drawing/2014/main" id="{0E293989-8389-48CD-85D3-CAEFD5E9637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
              <a:extLst>
                <a:ext uri="{FF2B5EF4-FFF2-40B4-BE49-F238E27FC236}">
                  <a16:creationId xmlns="" xmlns:a16="http://schemas.microsoft.com/office/drawing/2014/main" id="{8DCF1E8B-9247-45E2-8641-90DA9F7D525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14">
              <a:extLst>
                <a:ext uri="{FF2B5EF4-FFF2-40B4-BE49-F238E27FC236}">
                  <a16:creationId xmlns="" xmlns:a16="http://schemas.microsoft.com/office/drawing/2014/main" id="{48DF418F-91AD-4E55-AF3B-F28FF45961B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15">
              <a:extLst>
                <a:ext uri="{FF2B5EF4-FFF2-40B4-BE49-F238E27FC236}">
                  <a16:creationId xmlns="" xmlns:a16="http://schemas.microsoft.com/office/drawing/2014/main" id="{EDBF35BD-D1DA-49B1-AE30-289189DACD5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16">
              <a:extLst>
                <a:ext uri="{FF2B5EF4-FFF2-40B4-BE49-F238E27FC236}">
                  <a16:creationId xmlns="" xmlns:a16="http://schemas.microsoft.com/office/drawing/2014/main" id="{69198BEC-A3B6-4562-AB0F-3E7760026C4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7">
              <a:extLst>
                <a:ext uri="{FF2B5EF4-FFF2-40B4-BE49-F238E27FC236}">
                  <a16:creationId xmlns="" xmlns:a16="http://schemas.microsoft.com/office/drawing/2014/main" id="{9AB30D45-77AB-4323-83A2-1A637D07D54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8">
              <a:extLst>
                <a:ext uri="{FF2B5EF4-FFF2-40B4-BE49-F238E27FC236}">
                  <a16:creationId xmlns="" xmlns:a16="http://schemas.microsoft.com/office/drawing/2014/main" id="{D1AD137E-7B63-434C-9D0D-5A64BB49685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9">
              <a:extLst>
                <a:ext uri="{FF2B5EF4-FFF2-40B4-BE49-F238E27FC236}">
                  <a16:creationId xmlns="" xmlns:a16="http://schemas.microsoft.com/office/drawing/2014/main" id="{8B32BE2D-36DC-4BD0-952E-8FE32A70DB8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20">
              <a:extLst>
                <a:ext uri="{FF2B5EF4-FFF2-40B4-BE49-F238E27FC236}">
                  <a16:creationId xmlns="" xmlns:a16="http://schemas.microsoft.com/office/drawing/2014/main" id="{930295E0-AD01-4DB0-9829-AD91BED608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
              <a:extLst>
                <a:ext uri="{FF2B5EF4-FFF2-40B4-BE49-F238E27FC236}">
                  <a16:creationId xmlns="" xmlns:a16="http://schemas.microsoft.com/office/drawing/2014/main" id="{29807E74-6BFD-4EA7-B3F3-92C0728A7D8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
              <a:extLst>
                <a:ext uri="{FF2B5EF4-FFF2-40B4-BE49-F238E27FC236}">
                  <a16:creationId xmlns="" xmlns:a16="http://schemas.microsoft.com/office/drawing/2014/main" id="{C9EDBF49-4B87-4B6F-BEE6-DDC4A63CE60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
              <a:extLst>
                <a:ext uri="{FF2B5EF4-FFF2-40B4-BE49-F238E27FC236}">
                  <a16:creationId xmlns="" xmlns:a16="http://schemas.microsoft.com/office/drawing/2014/main" id="{7738C468-1405-4ED9-8392-F93FA995EE0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4">
              <a:extLst>
                <a:ext uri="{FF2B5EF4-FFF2-40B4-BE49-F238E27FC236}">
                  <a16:creationId xmlns="" xmlns:a16="http://schemas.microsoft.com/office/drawing/2014/main" id="{F16402CF-F511-450A-8584-8C8A5B7E9D9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25">
              <a:extLst>
                <a:ext uri="{FF2B5EF4-FFF2-40B4-BE49-F238E27FC236}">
                  <a16:creationId xmlns="" xmlns:a16="http://schemas.microsoft.com/office/drawing/2014/main" id="{85E5B49A-CFC2-4019-9BA6-528095F788C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6" name="Rectangle 165">
            <a:extLst>
              <a:ext uri="{FF2B5EF4-FFF2-40B4-BE49-F238E27FC236}">
                <a16:creationId xmlns="" xmlns:a16="http://schemas.microsoft.com/office/drawing/2014/main" id="{E972DE0D-2E53-4159-ABD3-C601524262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7720" y="795527"/>
            <a:ext cx="5970638" cy="5248847"/>
          </a:xfrm>
          <a:prstGeom prst="rect">
            <a:avLst/>
          </a:prstGeom>
          <a:solidFill>
            <a:schemeClr val="bg1"/>
          </a:solidFill>
          <a:ln w="19050">
            <a:solidFill>
              <a:srgbClr val="5B8BC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ole tekstowe 4">
            <a:extLst>
              <a:ext uri="{FF2B5EF4-FFF2-40B4-BE49-F238E27FC236}">
                <a16:creationId xmlns="" xmlns:a16="http://schemas.microsoft.com/office/drawing/2014/main" id="{5AC69167-84EB-421D-B7FE-04D75AAB205E}"/>
              </a:ext>
            </a:extLst>
          </p:cNvPr>
          <p:cNvSpPr txBox="1"/>
          <p:nvPr/>
        </p:nvSpPr>
        <p:spPr>
          <a:xfrm>
            <a:off x="42837" y="22295"/>
            <a:ext cx="1073287" cy="707886"/>
          </a:xfrm>
          <a:prstGeom prst="rect">
            <a:avLst/>
          </a:prstGeom>
          <a:noFill/>
        </p:spPr>
        <p:txBody>
          <a:bodyPr wrap="square" lIns="91440" tIns="45720" rIns="91440" bIns="45720" rtlCol="0" anchor="t">
            <a:spAutoFit/>
          </a:bodyPr>
          <a:lstStyle/>
          <a:p>
            <a:r>
              <a:rPr lang="pl-PL" sz="4000"/>
              <a:t>9.</a:t>
            </a:r>
          </a:p>
        </p:txBody>
      </p:sp>
      <p:sp>
        <p:nvSpPr>
          <p:cNvPr id="4" name="TextBox 3">
            <a:extLst>
              <a:ext uri="{FF2B5EF4-FFF2-40B4-BE49-F238E27FC236}">
                <a16:creationId xmlns="" xmlns:a16="http://schemas.microsoft.com/office/drawing/2014/main" id="{E00D5C33-2038-4557-BFA3-4681B760CAA7}"/>
              </a:ext>
            </a:extLst>
          </p:cNvPr>
          <p:cNvSpPr txBox="1"/>
          <p:nvPr/>
        </p:nvSpPr>
        <p:spPr>
          <a:xfrm>
            <a:off x="1374475" y="253041"/>
            <a:ext cx="51729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b="1" dirty="0">
                <a:latin typeface="Lato Semibold" pitchFamily="34" charset="0"/>
                <a:ea typeface="+mn-lt"/>
                <a:cs typeface="Lato Semibold" pitchFamily="34" charset="0"/>
              </a:rPr>
              <a:t>Obiektywna ocena efektu stroboskopowego</a:t>
            </a:r>
            <a:endParaRPr lang="pl-PL" dirty="0">
              <a:latin typeface="Lato Semibold" pitchFamily="34" charset="0"/>
              <a:ea typeface="+mn-lt"/>
              <a:cs typeface="Lato Semibold" pitchFamily="34" charset="0"/>
            </a:endParaRPr>
          </a:p>
        </p:txBody>
      </p:sp>
      <p:sp>
        <p:nvSpPr>
          <p:cNvPr id="6" name="Content Placeholder 5">
            <a:extLst>
              <a:ext uri="{FF2B5EF4-FFF2-40B4-BE49-F238E27FC236}">
                <a16:creationId xmlns="" xmlns:a16="http://schemas.microsoft.com/office/drawing/2014/main" id="{C69100D7-055E-4E24-8B15-7DAC9FF6BB43}"/>
              </a:ext>
            </a:extLst>
          </p:cNvPr>
          <p:cNvSpPr>
            <a:spLocks noGrp="1"/>
          </p:cNvSpPr>
          <p:nvPr>
            <p:ph idx="1"/>
          </p:nvPr>
        </p:nvSpPr>
        <p:spPr>
          <a:xfrm>
            <a:off x="7533842" y="1076357"/>
            <a:ext cx="4060060" cy="5248622"/>
          </a:xfrm>
        </p:spPr>
        <p:txBody>
          <a:bodyPr/>
          <a:lstStyle/>
          <a:p>
            <a:pPr marL="0" indent="0">
              <a:buNone/>
            </a:pPr>
            <a:r>
              <a:rPr lang="pl-PL" sz="2000" dirty="0">
                <a:latin typeface="Lato Semibold" pitchFamily="34" charset="0"/>
                <a:ea typeface="+mn-lt"/>
                <a:cs typeface="Lato Semibold" pitchFamily="34" charset="0"/>
              </a:rPr>
              <a:t>W celu obiektywnej oceny efektu stroboskopowego opracowano pomiar widoczności efektu stroboskopowego (SVM). Specyfikację miernika widzialności efektu stroboskopowego oraz metodę badawczą obiektywnej oceny sprzętu oświetleniowego opublikowano w raporcie technicznym </a:t>
            </a:r>
            <a:r>
              <a:rPr lang="pl-PL" sz="2000" i="1" dirty="0">
                <a:latin typeface="Lato Semibold" pitchFamily="34" charset="0"/>
                <a:ea typeface="+mn-lt"/>
                <a:cs typeface="Lato Semibold" pitchFamily="34" charset="0"/>
              </a:rPr>
              <a:t>IEC TR 63158</a:t>
            </a:r>
            <a:r>
              <a:rPr lang="pl-PL" sz="2000" dirty="0">
                <a:latin typeface="Lato Semibold" pitchFamily="34" charset="0"/>
                <a:ea typeface="+mn-lt"/>
                <a:cs typeface="Lato Semibold" pitchFamily="34" charset="0"/>
              </a:rPr>
              <a:t>. SVM oblicza się przy użyciu wzoru sumowania po lewej stronie.</a:t>
            </a:r>
          </a:p>
          <a:p>
            <a:endParaRPr lang="en-US" dirty="0">
              <a:latin typeface="Lato Semibold" pitchFamily="34" charset="0"/>
              <a:ea typeface="+mn-lt"/>
              <a:cs typeface="Lato Semibold" pitchFamily="34" charset="0"/>
            </a:endParaRPr>
          </a:p>
          <a:p>
            <a:endParaRPr lang="en-US" dirty="0">
              <a:latin typeface="Lato Semibold" pitchFamily="34" charset="0"/>
              <a:cs typeface="Lato Semibold" pitchFamily="34" charset="0"/>
            </a:endParaRPr>
          </a:p>
        </p:txBody>
      </p:sp>
      <p:pic>
        <p:nvPicPr>
          <p:cNvPr id="5" name="Picture 6">
            <a:extLst>
              <a:ext uri="{FF2B5EF4-FFF2-40B4-BE49-F238E27FC236}">
                <a16:creationId xmlns="" xmlns:a16="http://schemas.microsoft.com/office/drawing/2014/main" id="{4316B5DF-3B06-4069-A8C2-6750BD176388}"/>
              </a:ext>
            </a:extLst>
          </p:cNvPr>
          <p:cNvPicPr>
            <a:picLocks noChangeAspect="1"/>
          </p:cNvPicPr>
          <p:nvPr/>
        </p:nvPicPr>
        <p:blipFill>
          <a:blip r:embed="rId2"/>
          <a:stretch>
            <a:fillRect/>
          </a:stretch>
        </p:blipFill>
        <p:spPr>
          <a:xfrm>
            <a:off x="1486621" y="1139264"/>
            <a:ext cx="4603628" cy="1315814"/>
          </a:xfrm>
          <a:prstGeom prst="rect">
            <a:avLst/>
          </a:prstGeom>
        </p:spPr>
      </p:pic>
      <p:sp>
        <p:nvSpPr>
          <p:cNvPr id="7" name="TextBox 6">
            <a:extLst>
              <a:ext uri="{FF2B5EF4-FFF2-40B4-BE49-F238E27FC236}">
                <a16:creationId xmlns="" xmlns:a16="http://schemas.microsoft.com/office/drawing/2014/main" id="{B7BAE98D-C3B6-488B-A128-1ECFCED179F0}"/>
              </a:ext>
            </a:extLst>
          </p:cNvPr>
          <p:cNvSpPr txBox="1"/>
          <p:nvPr/>
        </p:nvSpPr>
        <p:spPr>
          <a:xfrm>
            <a:off x="1058174" y="3128514"/>
            <a:ext cx="548927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dirty="0">
                <a:latin typeface="Lato Semibold" pitchFamily="34" charset="0"/>
                <a:ea typeface="+mn-lt"/>
                <a:cs typeface="Lato Semibold" pitchFamily="34" charset="0"/>
              </a:rPr>
              <a:t>gdzie:</a:t>
            </a:r>
            <a:endParaRPr lang="en-US" dirty="0">
              <a:latin typeface="Lato Semibold" pitchFamily="34" charset="0"/>
              <a:ea typeface="+mn-lt"/>
              <a:cs typeface="Lato Semibold" pitchFamily="34" charset="0"/>
            </a:endParaRPr>
          </a:p>
          <a:p>
            <a:pPr algn="just"/>
            <a:r>
              <a:rPr lang="pl-PL" b="1" i="1" dirty="0">
                <a:latin typeface="Lato Semibold" pitchFamily="34" charset="0"/>
                <a:ea typeface="+mn-lt"/>
                <a:cs typeface="Lato Semibold" pitchFamily="34" charset="0"/>
              </a:rPr>
              <a:t>C</a:t>
            </a:r>
            <a:r>
              <a:rPr lang="pl-PL" b="1" i="1" baseline="-25000" dirty="0">
                <a:latin typeface="Lato Semibold" pitchFamily="34" charset="0"/>
                <a:ea typeface="+mn-lt"/>
                <a:cs typeface="Lato Semibold" pitchFamily="34" charset="0"/>
              </a:rPr>
              <a:t>m</a:t>
            </a:r>
            <a:r>
              <a:rPr lang="pl-PL" dirty="0">
                <a:latin typeface="Lato Semibold" pitchFamily="34" charset="0"/>
                <a:ea typeface="+mn-lt"/>
                <a:cs typeface="Lato Semibold" pitchFamily="34" charset="0"/>
              </a:rPr>
              <a:t> jest względną amplitudą m-tej składowej Fouriera (reprezentacja trygonometrycznego szeregu Fouriera) względnego natężenia oświetlenia (względem poziomu prądu stałego).</a:t>
            </a:r>
            <a:endParaRPr lang="en-US" dirty="0">
              <a:latin typeface="Lato Semibold" pitchFamily="34" charset="0"/>
              <a:ea typeface="+mn-lt"/>
              <a:cs typeface="Lato Semibold" pitchFamily="34" charset="0"/>
            </a:endParaRPr>
          </a:p>
          <a:p>
            <a:pPr algn="just"/>
            <a:r>
              <a:rPr lang="pl-PL" b="1" i="1" dirty="0">
                <a:latin typeface="Lato Semibold" pitchFamily="34" charset="0"/>
                <a:ea typeface="+mn-lt"/>
                <a:cs typeface="Lato Semibold" pitchFamily="34" charset="0"/>
              </a:rPr>
              <a:t>T</a:t>
            </a:r>
            <a:r>
              <a:rPr lang="pl-PL" b="1" i="1" baseline="-25000" dirty="0">
                <a:latin typeface="Lato Semibold" pitchFamily="34" charset="0"/>
                <a:ea typeface="+mn-lt"/>
                <a:cs typeface="Lato Semibold" pitchFamily="34" charset="0"/>
              </a:rPr>
              <a:t>m</a:t>
            </a:r>
            <a:r>
              <a:rPr lang="pl-PL" dirty="0">
                <a:latin typeface="Lato Semibold" pitchFamily="34" charset="0"/>
                <a:ea typeface="+mn-lt"/>
                <a:cs typeface="Lato Semibold" pitchFamily="34" charset="0"/>
              </a:rPr>
              <a:t> jest funkcją progu kontrastu efektu stroboskopowego, dla widoczności efektu stroboskopowego fali sinusoidalnej, przy częstotliwości m-tej składowej Fouriera.</a:t>
            </a:r>
            <a:endParaRPr lang="en-US" dirty="0">
              <a:latin typeface="Lato Semibold" pitchFamily="34" charset="0"/>
              <a:ea typeface="+mn-lt"/>
              <a:cs typeface="Lato Semibold" pitchFamily="34" charset="0"/>
            </a:endParaRPr>
          </a:p>
          <a:p>
            <a:pPr algn="l"/>
            <a:endParaRPr lang="en-US" dirty="0">
              <a:latin typeface="Lato Semibold" pitchFamily="34" charset="0"/>
              <a:cs typeface="Lato Semibold" pitchFamily="34" charset="0"/>
            </a:endParaRPr>
          </a:p>
        </p:txBody>
      </p:sp>
    </p:spTree>
    <p:extLst>
      <p:ext uri="{BB962C8B-B14F-4D97-AF65-F5344CB8AC3E}">
        <p14:creationId xmlns="" xmlns:p14="http://schemas.microsoft.com/office/powerpoint/2010/main" val="139573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0F08744-9D7B-4693-B8D6-2A5210AE96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 xmlns:a16="http://schemas.microsoft.com/office/drawing/2014/main" id="{5B2E630F-F386-44FA-B1A1-C10A9BF434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 xmlns:a16="http://schemas.microsoft.com/office/drawing/2014/main" id="{73567C09-8B4D-49A6-A711-C44C5807D8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F23DF0F-52A6-4D9A-8572-E5A247257468}"/>
              </a:ext>
            </a:extLst>
          </p:cNvPr>
          <p:cNvSpPr>
            <a:spLocks noGrp="1"/>
          </p:cNvSpPr>
          <p:nvPr>
            <p:ph type="title"/>
          </p:nvPr>
        </p:nvSpPr>
        <p:spPr>
          <a:xfrm>
            <a:off x="1052135" y="2206152"/>
            <a:ext cx="2441894" cy="2456442"/>
          </a:xfrm>
        </p:spPr>
        <p:txBody>
          <a:bodyPr>
            <a:normAutofit fontScale="90000"/>
          </a:bodyPr>
          <a:lstStyle/>
          <a:p>
            <a:pPr algn="l"/>
            <a:r>
              <a:rPr lang="pl-PL" b="1" dirty="0">
                <a:solidFill>
                  <a:schemeClr val="tx1"/>
                </a:solidFill>
                <a:latin typeface="Lato Semibold" pitchFamily="34" charset="0"/>
                <a:ea typeface="+mj-lt"/>
                <a:cs typeface="Lato Semibold" pitchFamily="34" charset="0"/>
              </a:rPr>
              <a:t>Kryterium akceptacji</a:t>
            </a:r>
            <a:endParaRPr lang="en-US" b="1" dirty="0">
              <a:solidFill>
                <a:schemeClr val="tx1"/>
              </a:solidFill>
              <a:latin typeface="Lato Semibold" pitchFamily="34" charset="0"/>
              <a:ea typeface="+mj-lt"/>
              <a:cs typeface="Lato Semibold" pitchFamily="34" charset="0"/>
            </a:endParaRPr>
          </a:p>
        </p:txBody>
      </p:sp>
      <p:sp>
        <p:nvSpPr>
          <p:cNvPr id="3" name="Content Placeholder 2">
            <a:extLst>
              <a:ext uri="{FF2B5EF4-FFF2-40B4-BE49-F238E27FC236}">
                <a16:creationId xmlns="" xmlns:a16="http://schemas.microsoft.com/office/drawing/2014/main" id="{2D66DD26-717D-4499-80D4-93291DEAE22D}"/>
              </a:ext>
            </a:extLst>
          </p:cNvPr>
          <p:cNvSpPr>
            <a:spLocks noGrp="1"/>
          </p:cNvSpPr>
          <p:nvPr>
            <p:ph idx="1"/>
          </p:nvPr>
        </p:nvSpPr>
        <p:spPr>
          <a:xfrm>
            <a:off x="5033224" y="593664"/>
            <a:ext cx="6554001" cy="5613163"/>
          </a:xfrm>
        </p:spPr>
        <p:txBody>
          <a:bodyPr>
            <a:normAutofit lnSpcReduction="10000"/>
          </a:bodyPr>
          <a:lstStyle/>
          <a:p>
            <a:pPr marL="0" indent="0">
              <a:buNone/>
            </a:pPr>
            <a:r>
              <a:rPr lang="pl-PL" dirty="0">
                <a:latin typeface="Lato Semibold" pitchFamily="34" charset="0"/>
                <a:ea typeface="+mn-lt"/>
                <a:cs typeface="Lato Semibold" pitchFamily="34" charset="0"/>
              </a:rPr>
              <a:t>Jeśli wartość SVM jest równa jeden, modulacja wejściowa fali świetlnej daje efekt stroboskopowy, który jest tylko widoczny, tj. Na progu widzialności. </a:t>
            </a:r>
            <a:r>
              <a:rPr lang="pl-PL" dirty="0" smtClean="0">
                <a:latin typeface="Lato Semibold" pitchFamily="34" charset="0"/>
                <a:ea typeface="+mn-lt"/>
                <a:cs typeface="Lato Semibold" pitchFamily="34" charset="0"/>
              </a:rPr>
              <a:t>Oznacza to</a:t>
            </a:r>
            <a:r>
              <a:rPr lang="pl-PL" dirty="0">
                <a:latin typeface="Lato Semibold" pitchFamily="34" charset="0"/>
                <a:ea typeface="+mn-lt"/>
                <a:cs typeface="Lato Semibold" pitchFamily="34" charset="0"/>
              </a:rPr>
              <a:t>, że przeciętny obserwator będzie w stanie wykryć efekt </a:t>
            </a:r>
            <a:r>
              <a:rPr lang="pl-PL" dirty="0" smtClean="0">
                <a:latin typeface="Lato Semibold" pitchFamily="34" charset="0"/>
                <a:ea typeface="+mn-lt"/>
                <a:cs typeface="Lato Semibold" pitchFamily="34" charset="0"/>
              </a:rPr>
              <a:t>stroboskopowy</a:t>
            </a:r>
            <a:br>
              <a:rPr lang="pl-PL" dirty="0" smtClean="0">
                <a:latin typeface="Lato Semibold" pitchFamily="34" charset="0"/>
                <a:ea typeface="+mn-lt"/>
                <a:cs typeface="Lato Semibold" pitchFamily="34" charset="0"/>
              </a:rPr>
            </a:br>
            <a:r>
              <a:rPr lang="pl-PL" dirty="0" smtClean="0">
                <a:latin typeface="Lato Semibold" pitchFamily="34" charset="0"/>
                <a:ea typeface="+mn-lt"/>
                <a:cs typeface="Lato Semibold" pitchFamily="34" charset="0"/>
              </a:rPr>
              <a:t>z </a:t>
            </a:r>
            <a:r>
              <a:rPr lang="pl-PL" dirty="0">
                <a:latin typeface="Lato Semibold" pitchFamily="34" charset="0"/>
                <a:ea typeface="+mn-lt"/>
                <a:cs typeface="Lato Semibold" pitchFamily="34" charset="0"/>
              </a:rPr>
              <a:t>prawdopodobieństwem 50%. </a:t>
            </a:r>
            <a:endParaRPr lang="en-US" dirty="0">
              <a:latin typeface="Lato Semibold" pitchFamily="34" charset="0"/>
              <a:ea typeface="+mn-lt"/>
              <a:cs typeface="Lato Semibold" pitchFamily="34" charset="0"/>
            </a:endParaRPr>
          </a:p>
          <a:p>
            <a:pPr marL="0" indent="0">
              <a:buNone/>
            </a:pPr>
            <a:r>
              <a:rPr lang="pl-PL" dirty="0">
                <a:latin typeface="Lato Semibold" pitchFamily="34" charset="0"/>
                <a:ea typeface="+mn-lt"/>
                <a:cs typeface="Lato Semibold" pitchFamily="34" charset="0"/>
              </a:rPr>
              <a:t>Jeśli wartość miary widzialności wynosi więcej niż </a:t>
            </a:r>
            <a:r>
              <a:rPr lang="pl-PL" dirty="0" smtClean="0">
                <a:latin typeface="Lato Semibold" pitchFamily="34" charset="0"/>
                <a:ea typeface="+mn-lt"/>
                <a:cs typeface="Lato Semibold" pitchFamily="34" charset="0"/>
              </a:rPr>
              <a:t>jeden,</a:t>
            </a:r>
            <a:br>
              <a:rPr lang="pl-PL" dirty="0" smtClean="0">
                <a:latin typeface="Lato Semibold" pitchFamily="34" charset="0"/>
                <a:ea typeface="+mn-lt"/>
                <a:cs typeface="Lato Semibold" pitchFamily="34" charset="0"/>
              </a:rPr>
            </a:br>
            <a:r>
              <a:rPr lang="pl-PL" dirty="0" smtClean="0">
                <a:latin typeface="Lato Semibold" pitchFamily="34" charset="0"/>
                <a:ea typeface="+mn-lt"/>
                <a:cs typeface="Lato Semibold" pitchFamily="34" charset="0"/>
              </a:rPr>
              <a:t>to </a:t>
            </a:r>
            <a:r>
              <a:rPr lang="pl-PL" dirty="0">
                <a:latin typeface="Lato Semibold" pitchFamily="34" charset="0"/>
                <a:ea typeface="+mn-lt"/>
                <a:cs typeface="Lato Semibold" pitchFamily="34" charset="0"/>
              </a:rPr>
              <a:t>prawdopodobieństwo wykrycia efektu wynosi ponad 50%.</a:t>
            </a:r>
            <a:endParaRPr lang="en-US" dirty="0">
              <a:latin typeface="Lato Semibold" pitchFamily="34" charset="0"/>
              <a:ea typeface="+mn-lt"/>
              <a:cs typeface="Lato Semibold" pitchFamily="34" charset="0"/>
            </a:endParaRPr>
          </a:p>
          <a:p>
            <a:pPr marL="0" indent="0">
              <a:buNone/>
            </a:pPr>
            <a:r>
              <a:rPr lang="pl-PL" dirty="0">
                <a:latin typeface="Lato Semibold" pitchFamily="34" charset="0"/>
                <a:ea typeface="+mn-lt"/>
                <a:cs typeface="Lato Semibold" pitchFamily="34" charset="0"/>
              </a:rPr>
              <a:t>Jeżeli wartość miary widzialności jest mniejsza niż jeden, prawdopodobieństwo wykrycia jest mniejsze niż 50%. </a:t>
            </a:r>
            <a:endParaRPr lang="en-US" dirty="0">
              <a:latin typeface="Lato Semibold" pitchFamily="34" charset="0"/>
              <a:ea typeface="+mn-lt"/>
              <a:cs typeface="Lato Semibold" pitchFamily="34" charset="0"/>
            </a:endParaRPr>
          </a:p>
          <a:p>
            <a:pPr marL="0" indent="0">
              <a:buNone/>
            </a:pPr>
            <a:r>
              <a:rPr lang="pl-PL" dirty="0">
                <a:latin typeface="Lato Semibold" pitchFamily="34" charset="0"/>
                <a:ea typeface="+mn-lt"/>
                <a:cs typeface="Lato Semibold" pitchFamily="34" charset="0"/>
              </a:rPr>
              <a:t>Te progi widoczności pokazują średnią wykrywalność </a:t>
            </a:r>
            <a:r>
              <a:rPr lang="pl-PL" dirty="0" smtClean="0">
                <a:latin typeface="Lato Semibold" pitchFamily="34" charset="0"/>
                <a:ea typeface="+mn-lt"/>
                <a:cs typeface="Lato Semibold" pitchFamily="34" charset="0"/>
              </a:rPr>
              <a:t>efektu</a:t>
            </a:r>
            <a:br>
              <a:rPr lang="pl-PL" dirty="0" smtClean="0">
                <a:latin typeface="Lato Semibold" pitchFamily="34" charset="0"/>
                <a:ea typeface="+mn-lt"/>
                <a:cs typeface="Lato Semibold" pitchFamily="34" charset="0"/>
              </a:rPr>
            </a:br>
            <a:r>
              <a:rPr lang="pl-PL" dirty="0" smtClean="0">
                <a:latin typeface="Lato Semibold" pitchFamily="34" charset="0"/>
                <a:ea typeface="+mn-lt"/>
                <a:cs typeface="Lato Semibold" pitchFamily="34" charset="0"/>
              </a:rPr>
              <a:t>u </a:t>
            </a:r>
            <a:r>
              <a:rPr lang="pl-PL" dirty="0">
                <a:latin typeface="Lato Semibold" pitchFamily="34" charset="0"/>
                <a:ea typeface="+mn-lt"/>
                <a:cs typeface="Lato Semibold" pitchFamily="34" charset="0"/>
              </a:rPr>
              <a:t>przeciętnego człowieka-obserwatora w populacji. </a:t>
            </a:r>
            <a:r>
              <a:rPr lang="pl-PL" dirty="0" smtClean="0">
                <a:latin typeface="Lato Semibold" pitchFamily="34" charset="0"/>
                <a:ea typeface="+mn-lt"/>
                <a:cs typeface="Lato Semibold" pitchFamily="34" charset="0"/>
              </a:rPr>
              <a:t/>
            </a:r>
            <a:br>
              <a:rPr lang="pl-PL" dirty="0" smtClean="0">
                <a:latin typeface="Lato Semibold" pitchFamily="34" charset="0"/>
                <a:ea typeface="+mn-lt"/>
                <a:cs typeface="Lato Semibold" pitchFamily="34" charset="0"/>
              </a:rPr>
            </a:br>
            <a:r>
              <a:rPr lang="pl-PL" dirty="0" smtClean="0">
                <a:latin typeface="Lato Semibold" pitchFamily="34" charset="0"/>
                <a:ea typeface="+mn-lt"/>
                <a:cs typeface="Lato Semibold" pitchFamily="34" charset="0"/>
              </a:rPr>
              <a:t>Nie </a:t>
            </a:r>
            <a:r>
              <a:rPr lang="pl-PL" dirty="0">
                <a:latin typeface="Lato Semibold" pitchFamily="34" charset="0"/>
                <a:ea typeface="+mn-lt"/>
                <a:cs typeface="Lato Semibold" pitchFamily="34" charset="0"/>
              </a:rPr>
              <a:t>gwarantuje to jednak akceptowalności.  W przypadku niektórych mniej krytycznych aplikacji, mierników poziom akceptowalności może być znacznie powyżej progu widoczności. W przypadku innych zastosowań dopuszczalne poziomy mogą znajdować się poniżej progu widoczności.</a:t>
            </a:r>
            <a:endParaRPr lang="en-US" dirty="0">
              <a:latin typeface="Lato Semibold" pitchFamily="34" charset="0"/>
              <a:ea typeface="+mn-lt"/>
              <a:cs typeface="Lato Semibold" pitchFamily="34" charset="0"/>
            </a:endParaRPr>
          </a:p>
        </p:txBody>
      </p:sp>
      <p:sp>
        <p:nvSpPr>
          <p:cNvPr id="4" name="pole tekstowe 4">
            <a:extLst>
              <a:ext uri="{FF2B5EF4-FFF2-40B4-BE49-F238E27FC236}">
                <a16:creationId xmlns="" xmlns:a16="http://schemas.microsoft.com/office/drawing/2014/main" id="{425F29C0-C725-4DD9-9D85-97D7163E0286}"/>
              </a:ext>
            </a:extLst>
          </p:cNvPr>
          <p:cNvSpPr txBox="1"/>
          <p:nvPr/>
        </p:nvSpPr>
        <p:spPr>
          <a:xfrm>
            <a:off x="42837" y="22295"/>
            <a:ext cx="1073287" cy="707886"/>
          </a:xfrm>
          <a:prstGeom prst="rect">
            <a:avLst/>
          </a:prstGeom>
          <a:noFill/>
        </p:spPr>
        <p:txBody>
          <a:bodyPr wrap="square" lIns="91440" tIns="45720" rIns="91440" bIns="45720" rtlCol="0" anchor="t">
            <a:spAutoFit/>
          </a:bodyPr>
          <a:lstStyle/>
          <a:p>
            <a:r>
              <a:rPr lang="pl-PL" sz="4000">
                <a:solidFill>
                  <a:schemeClr val="bg1"/>
                </a:solidFill>
              </a:rPr>
              <a:t>10.</a:t>
            </a:r>
          </a:p>
        </p:txBody>
      </p:sp>
    </p:spTree>
    <p:extLst>
      <p:ext uri="{BB962C8B-B14F-4D97-AF65-F5344CB8AC3E}">
        <p14:creationId xmlns="" xmlns:p14="http://schemas.microsoft.com/office/powerpoint/2010/main" val="349249055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0F08744-9D7B-4693-B8D6-2A5210AE96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 xmlns:a16="http://schemas.microsoft.com/office/drawing/2014/main" id="{5B2E630F-F386-44FA-B1A1-C10A9BF434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 xmlns:a16="http://schemas.microsoft.com/office/drawing/2014/main" id="{73567C09-8B4D-49A6-A711-C44C5807D8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F23DF0F-52A6-4D9A-8572-E5A247257468}"/>
              </a:ext>
            </a:extLst>
          </p:cNvPr>
          <p:cNvSpPr>
            <a:spLocks noGrp="1"/>
          </p:cNvSpPr>
          <p:nvPr>
            <p:ph type="title"/>
          </p:nvPr>
        </p:nvSpPr>
        <p:spPr>
          <a:xfrm>
            <a:off x="1052135" y="2206152"/>
            <a:ext cx="2493322" cy="2456442"/>
          </a:xfrm>
        </p:spPr>
        <p:txBody>
          <a:bodyPr>
            <a:normAutofit fontScale="90000"/>
          </a:bodyPr>
          <a:lstStyle/>
          <a:p>
            <a:pPr algn="l"/>
            <a:r>
              <a:rPr lang="pl-PL" b="1" dirty="0">
                <a:latin typeface="Lato Semibold" pitchFamily="34" charset="0"/>
                <a:ea typeface="+mj-lt"/>
                <a:cs typeface="Lato Semibold" pitchFamily="34" charset="0"/>
              </a:rPr>
              <a:t>Zagrożenia w miejscach pracy</a:t>
            </a:r>
            <a:endParaRPr lang="pl-PL" dirty="0">
              <a:latin typeface="Lato Semibold" pitchFamily="34" charset="0"/>
              <a:ea typeface="+mj-lt"/>
              <a:cs typeface="Lato Semibold" pitchFamily="34" charset="0"/>
            </a:endParaRPr>
          </a:p>
        </p:txBody>
      </p:sp>
      <p:sp>
        <p:nvSpPr>
          <p:cNvPr id="3" name="Content Placeholder 2">
            <a:extLst>
              <a:ext uri="{FF2B5EF4-FFF2-40B4-BE49-F238E27FC236}">
                <a16:creationId xmlns="" xmlns:a16="http://schemas.microsoft.com/office/drawing/2014/main" id="{2D66DD26-717D-4499-80D4-93291DEAE22D}"/>
              </a:ext>
            </a:extLst>
          </p:cNvPr>
          <p:cNvSpPr>
            <a:spLocks noGrp="1"/>
          </p:cNvSpPr>
          <p:nvPr>
            <p:ph idx="1"/>
          </p:nvPr>
        </p:nvSpPr>
        <p:spPr>
          <a:xfrm>
            <a:off x="5033224" y="593664"/>
            <a:ext cx="6554001" cy="5613163"/>
          </a:xfrm>
        </p:spPr>
        <p:txBody>
          <a:bodyPr>
            <a:normAutofit/>
          </a:bodyPr>
          <a:lstStyle/>
          <a:p>
            <a:pPr marL="0" indent="0">
              <a:buNone/>
            </a:pPr>
            <a:r>
              <a:rPr lang="pl-PL" sz="2000" dirty="0">
                <a:latin typeface="Lato Semibold" pitchFamily="34" charset="0"/>
                <a:ea typeface="+mn-lt"/>
                <a:cs typeface="Lato Semibold" pitchFamily="34" charset="0"/>
              </a:rPr>
              <a:t>Efekt stroboskopowy może prowadzić do niebezpiecznych sytuacji w miejscach </a:t>
            </a:r>
            <a:r>
              <a:rPr lang="pl-PL" sz="2000" dirty="0" smtClean="0">
                <a:latin typeface="Lato Semibold" pitchFamily="34" charset="0"/>
                <a:ea typeface="+mn-lt"/>
                <a:cs typeface="Lato Semibold" pitchFamily="34" charset="0"/>
              </a:rPr>
              <a:t>pracy z </a:t>
            </a:r>
            <a:r>
              <a:rPr lang="pl-PL" sz="2000" dirty="0">
                <a:latin typeface="Lato Semibold" pitchFamily="34" charset="0"/>
                <a:ea typeface="+mn-lt"/>
                <a:cs typeface="Lato Semibold" pitchFamily="34" charset="0"/>
              </a:rPr>
              <a:t>szybko poruszającymi się lub obracającymi się maszynami. Jeżeli częstotliwość szybko obracających się maszyn lub ruchomych części pokrywa się z </a:t>
            </a:r>
            <a:r>
              <a:rPr lang="pl-PL" sz="2000" dirty="0" smtClean="0">
                <a:latin typeface="Lato Semibold" pitchFamily="34" charset="0"/>
                <a:ea typeface="+mn-lt"/>
                <a:cs typeface="Lato Semibold" pitchFamily="34" charset="0"/>
              </a:rPr>
              <a:t>częstotliwością lub</a:t>
            </a:r>
            <a:r>
              <a:rPr lang="pl-PL" sz="2000" dirty="0">
                <a:latin typeface="Lato Semibold" pitchFamily="34" charset="0"/>
                <a:ea typeface="+mn-lt"/>
                <a:cs typeface="Lato Semibold" pitchFamily="34" charset="0"/>
              </a:rPr>
              <a:t> wielokrotnością częstotliwości zmian natężeń światła, maszyna może </a:t>
            </a:r>
            <a:r>
              <a:rPr lang="pl-PL" sz="2000" dirty="0" smtClean="0">
                <a:latin typeface="Lato Semibold" pitchFamily="34" charset="0"/>
                <a:ea typeface="+mn-lt"/>
                <a:cs typeface="Lato Semibold" pitchFamily="34" charset="0"/>
              </a:rPr>
              <a:t>wydawać się</a:t>
            </a:r>
            <a:r>
              <a:rPr lang="pl-PL" sz="2000" dirty="0">
                <a:latin typeface="Lato Semibold" pitchFamily="34" charset="0"/>
                <a:ea typeface="+mn-lt"/>
                <a:cs typeface="Lato Semibold" pitchFamily="34" charset="0"/>
              </a:rPr>
              <a:t> </a:t>
            </a:r>
            <a:r>
              <a:rPr lang="pl-PL" sz="2000" dirty="0" smtClean="0">
                <a:latin typeface="Lato Semibold" pitchFamily="34" charset="0"/>
                <a:ea typeface="+mn-lt"/>
                <a:cs typeface="Lato Semibold" pitchFamily="34" charset="0"/>
              </a:rPr>
              <a:t>nieruchoma</a:t>
            </a:r>
            <a:br>
              <a:rPr lang="pl-PL" sz="2000" dirty="0" smtClean="0">
                <a:latin typeface="Lato Semibold" pitchFamily="34" charset="0"/>
                <a:ea typeface="+mn-lt"/>
                <a:cs typeface="Lato Semibold" pitchFamily="34" charset="0"/>
              </a:rPr>
            </a:br>
            <a:r>
              <a:rPr lang="pl-PL" sz="2000" dirty="0" smtClean="0">
                <a:latin typeface="Lato Semibold" pitchFamily="34" charset="0"/>
                <a:ea typeface="+mn-lt"/>
                <a:cs typeface="Lato Semibold" pitchFamily="34" charset="0"/>
              </a:rPr>
              <a:t>lub </a:t>
            </a:r>
            <a:r>
              <a:rPr lang="pl-PL" sz="2000" dirty="0">
                <a:latin typeface="Lato Semibold" pitchFamily="34" charset="0"/>
                <a:ea typeface="+mn-lt"/>
                <a:cs typeface="Lato Semibold" pitchFamily="34" charset="0"/>
              </a:rPr>
              <a:t>poruszać się z inną prędkością, co może prowadzić do niebezpiecznych sytuacji. Ze względu na iluzję, jaką efekt stroboskopowy może dać ruchomym maszynom, zaleca się unikanie oświetlenia jednofazowego. </a:t>
            </a:r>
          </a:p>
        </p:txBody>
      </p:sp>
      <p:sp>
        <p:nvSpPr>
          <p:cNvPr id="4" name="pole tekstowe 4">
            <a:extLst>
              <a:ext uri="{FF2B5EF4-FFF2-40B4-BE49-F238E27FC236}">
                <a16:creationId xmlns="" xmlns:a16="http://schemas.microsoft.com/office/drawing/2014/main" id="{425F29C0-C725-4DD9-9D85-97D7163E0286}"/>
              </a:ext>
            </a:extLst>
          </p:cNvPr>
          <p:cNvSpPr txBox="1"/>
          <p:nvPr/>
        </p:nvSpPr>
        <p:spPr>
          <a:xfrm>
            <a:off x="42837" y="22295"/>
            <a:ext cx="1073287" cy="707886"/>
          </a:xfrm>
          <a:prstGeom prst="rect">
            <a:avLst/>
          </a:prstGeom>
          <a:noFill/>
        </p:spPr>
        <p:txBody>
          <a:bodyPr wrap="square" lIns="91440" tIns="45720" rIns="91440" bIns="45720" rtlCol="0" anchor="t">
            <a:spAutoFit/>
          </a:bodyPr>
          <a:lstStyle/>
          <a:p>
            <a:r>
              <a:rPr lang="pl-PL" sz="4000" dirty="0">
                <a:solidFill>
                  <a:schemeClr val="bg1"/>
                </a:solidFill>
              </a:rPr>
              <a:t>11.</a:t>
            </a:r>
          </a:p>
        </p:txBody>
      </p:sp>
    </p:spTree>
    <p:extLst>
      <p:ext uri="{BB962C8B-B14F-4D97-AF65-F5344CB8AC3E}">
        <p14:creationId xmlns="" xmlns:p14="http://schemas.microsoft.com/office/powerpoint/2010/main" val="168061050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latin typeface="Lato Semibold" pitchFamily="34" charset="0"/>
                <a:cs typeface="Lato Semibold" pitchFamily="34" charset="0"/>
              </a:rPr>
              <a:t>DZIĘKUJEMY ZA UWAGĘ!</a:t>
            </a:r>
            <a:endParaRPr lang="pl-PL" dirty="0">
              <a:latin typeface="Lato Semibold" pitchFamily="34" charset="0"/>
              <a:cs typeface="Lato Semi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828D1E49-2A21-4A83-A0E0-FB1597B4B2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 xmlns:a16="http://schemas.microsoft.com/office/drawing/2014/main" id="{088B852E-5494-418B-A833-75CF016A9E2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 xmlns:a16="http://schemas.microsoft.com/office/drawing/2014/main" id="{DF31E3C1-1A46-4329-9F80-B576692FEE4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 xmlns:a16="http://schemas.microsoft.com/office/drawing/2014/main" id="{294B4592-99CA-47B1-816F-CE2D44F65BB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 xmlns:a16="http://schemas.microsoft.com/office/drawing/2014/main" id="{BF690E4C-72F8-4AC5-AF99-562763CC67B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 xmlns:a16="http://schemas.microsoft.com/office/drawing/2014/main" id="{F834CDD4-CAB8-4ACC-9AAC-5399C743DEC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 xmlns:a16="http://schemas.microsoft.com/office/drawing/2014/main" id="{1AEB045A-6821-475B-A28E-047437ABEF5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 xmlns:a16="http://schemas.microsoft.com/office/drawing/2014/main" id="{D9B790C0-3D34-4626-BAFB-6EB473F40C7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 xmlns:a16="http://schemas.microsoft.com/office/drawing/2014/main" id="{EDA4D87F-91A4-4628-9A6E-F01820A7EE5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 xmlns:a16="http://schemas.microsoft.com/office/drawing/2014/main" id="{045DAB88-124C-459C-A889-DAE9C9BE285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 xmlns:a16="http://schemas.microsoft.com/office/drawing/2014/main" id="{85D44010-1DAA-4CAC-B83F-7E3E8C455D4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 xmlns:a16="http://schemas.microsoft.com/office/drawing/2014/main" id="{E8C01D66-5C93-4A2E-AA74-DE97574EA4E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 xmlns:a16="http://schemas.microsoft.com/office/drawing/2014/main" id="{E2E1A6E1-6C4A-47D3-81E2-9F8624F1BBE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 xmlns:a16="http://schemas.microsoft.com/office/drawing/2014/main" id="{3E849CB5-4526-49DC-B77B-A20FDB7FFDA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 xmlns:a16="http://schemas.microsoft.com/office/drawing/2014/main" id="{5A18C8A4-FB2A-44C1-93D3-26C6DDFE0CC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 xmlns:a16="http://schemas.microsoft.com/office/drawing/2014/main" id="{85D014FD-8C5A-4071-B19E-4910AAB6186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 xmlns:a16="http://schemas.microsoft.com/office/drawing/2014/main" id="{A37D7262-3596-4026-9AD4-E94332E5260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 xmlns:a16="http://schemas.microsoft.com/office/drawing/2014/main" id="{187E37E0-AAC3-4B33-AF36-334ACCBD33C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 xmlns:a16="http://schemas.microsoft.com/office/drawing/2014/main" id="{409758BB-8A0E-4BEB-BC0C-F410AD98CDD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 xmlns:a16="http://schemas.microsoft.com/office/drawing/2014/main" id="{97C4EFE2-9D25-4978-BD9A-873B4927021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 xmlns:a16="http://schemas.microsoft.com/office/drawing/2014/main" id="{9CCAF82A-A0E0-4B55-A97B-EFFAE79AF7D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 xmlns:a16="http://schemas.microsoft.com/office/drawing/2014/main" id="{4F800DD8-3954-4F73-8807-16F1CFAC1E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 xmlns:a16="http://schemas.microsoft.com/office/drawing/2014/main" id="{84E1C91A-4B06-4852-918C-6380FA986BB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ytuł 1">
            <a:extLst>
              <a:ext uri="{FF2B5EF4-FFF2-40B4-BE49-F238E27FC236}">
                <a16:creationId xmlns="" xmlns:a16="http://schemas.microsoft.com/office/drawing/2014/main" id="{A98CDD22-8F94-4D35-995C-B3D761FD7840}"/>
              </a:ext>
            </a:extLst>
          </p:cNvPr>
          <p:cNvSpPr>
            <a:spLocks noGrp="1"/>
          </p:cNvSpPr>
          <p:nvPr>
            <p:ph type="title"/>
          </p:nvPr>
        </p:nvSpPr>
        <p:spPr>
          <a:xfrm>
            <a:off x="904877" y="795527"/>
            <a:ext cx="10488547" cy="1190912"/>
          </a:xfrm>
        </p:spPr>
        <p:txBody>
          <a:bodyPr>
            <a:normAutofit/>
          </a:bodyPr>
          <a:lstStyle/>
          <a:p>
            <a:r>
              <a:rPr lang="pl-PL" dirty="0">
                <a:solidFill>
                  <a:schemeClr val="tx2"/>
                </a:solidFill>
                <a:latin typeface="Lato Semibold" pitchFamily="34" charset="0"/>
                <a:cs typeface="Lato Semibold" pitchFamily="34" charset="0"/>
              </a:rPr>
              <a:t>Co to jest efekt stroboskopowy ?</a:t>
            </a:r>
          </a:p>
        </p:txBody>
      </p:sp>
      <p:sp>
        <p:nvSpPr>
          <p:cNvPr id="34" name="Rectangle 33">
            <a:extLst>
              <a:ext uri="{FF2B5EF4-FFF2-40B4-BE49-F238E27FC236}">
                <a16:creationId xmlns="" xmlns:a16="http://schemas.microsoft.com/office/drawing/2014/main" id="{E972DE0D-2E53-4159-ABD3-C601524262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37030" y="2250281"/>
            <a:ext cx="4959318" cy="3678237"/>
          </a:xfrm>
          <a:prstGeom prst="rect">
            <a:avLst/>
          </a:prstGeom>
          <a:solidFill>
            <a:schemeClr val="bg1"/>
          </a:solidFill>
          <a:ln w="19050">
            <a:solidFill>
              <a:srgbClr val="F0D2A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raz2">
            <a:extLst>
              <a:ext uri="{FF2B5EF4-FFF2-40B4-BE49-F238E27FC236}">
                <a16:creationId xmlns="" xmlns:a16="http://schemas.microsoft.com/office/drawing/2014/main" id="{2511A9EB-3712-4F7B-91E3-A61CF6D623A2}"/>
              </a:ext>
            </a:extLst>
          </p:cNvPr>
          <p:cNvPicPr/>
          <p:nvPr/>
        </p:nvPicPr>
        <p:blipFill>
          <a:blip r:embed="rId2"/>
          <a:stretch>
            <a:fillRect/>
          </a:stretch>
        </p:blipFill>
        <p:spPr bwMode="auto">
          <a:xfrm>
            <a:off x="1103257" y="2790517"/>
            <a:ext cx="4626864" cy="2597764"/>
          </a:xfrm>
          <a:prstGeom prst="rect">
            <a:avLst/>
          </a:prstGeom>
          <a:ln w="12700">
            <a:noFill/>
          </a:ln>
        </p:spPr>
      </p:pic>
      <p:sp>
        <p:nvSpPr>
          <p:cNvPr id="3" name="Symbol zastępczy zawartości 2">
            <a:extLst>
              <a:ext uri="{FF2B5EF4-FFF2-40B4-BE49-F238E27FC236}">
                <a16:creationId xmlns="" xmlns:a16="http://schemas.microsoft.com/office/drawing/2014/main" id="{2CBF82F9-E095-4393-9F67-80AFEAA65FD5}"/>
              </a:ext>
            </a:extLst>
          </p:cNvPr>
          <p:cNvSpPr>
            <a:spLocks noGrp="1"/>
          </p:cNvSpPr>
          <p:nvPr>
            <p:ph idx="1"/>
          </p:nvPr>
        </p:nvSpPr>
        <p:spPr>
          <a:xfrm>
            <a:off x="6380703" y="2228850"/>
            <a:ext cx="5028928" cy="3699669"/>
          </a:xfrm>
        </p:spPr>
        <p:txBody>
          <a:bodyPr>
            <a:normAutofit/>
          </a:bodyPr>
          <a:lstStyle/>
          <a:p>
            <a:pPr>
              <a:lnSpc>
                <a:spcPct val="110000"/>
              </a:lnSpc>
              <a:buClr>
                <a:srgbClr val="F0D2A5"/>
              </a:buClr>
            </a:pPr>
            <a:r>
              <a:rPr lang="pl-PL" dirty="0">
                <a:latin typeface="Lato Semibold" pitchFamily="34" charset="0"/>
                <a:cs typeface="Lato Semibold" pitchFamily="34" charset="0"/>
              </a:rPr>
              <a:t>Efekt stroboskopowy pojawia się kiedy oświetlamy dane ciało migającym światłem. </a:t>
            </a:r>
          </a:p>
          <a:p>
            <a:pPr>
              <a:lnSpc>
                <a:spcPct val="110000"/>
              </a:lnSpc>
              <a:buClr>
                <a:srgbClr val="F0D2A5"/>
              </a:buClr>
            </a:pPr>
            <a:r>
              <a:rPr lang="pl-PL" dirty="0">
                <a:latin typeface="Lato Semibold" pitchFamily="34" charset="0"/>
                <a:cs typeface="Lato Semibold" pitchFamily="34" charset="0"/>
              </a:rPr>
              <a:t>W przypadku dobrania odpowiedniej częstotliwości migania do danego ciała poruszającego się na przykład po okręgu ma się wrażenie że ciało stoi w miejscu, zwolniło, lub zaczęło poruszać się w przeciwną stronę. Dzieje się tak poprzez zjawisko zwane </a:t>
            </a:r>
            <a:r>
              <a:rPr lang="pl-PL" dirty="0" err="1">
                <a:latin typeface="Lato Semibold" pitchFamily="34" charset="0"/>
                <a:cs typeface="Lato Semibold" pitchFamily="34" charset="0"/>
              </a:rPr>
              <a:t>aliasingiem</a:t>
            </a:r>
            <a:r>
              <a:rPr lang="pl-PL" dirty="0">
                <a:latin typeface="Lato Semibold" pitchFamily="34" charset="0"/>
                <a:cs typeface="Lato Semibold" pitchFamily="34" charset="0"/>
              </a:rPr>
              <a:t>.</a:t>
            </a:r>
          </a:p>
        </p:txBody>
      </p:sp>
      <p:sp>
        <p:nvSpPr>
          <p:cNvPr id="5" name="pole tekstowe 4">
            <a:extLst>
              <a:ext uri="{FF2B5EF4-FFF2-40B4-BE49-F238E27FC236}">
                <a16:creationId xmlns="" xmlns:a16="http://schemas.microsoft.com/office/drawing/2014/main" id="{4D30601A-B16E-4A0D-9AE0-A2904879EDA5}"/>
              </a:ext>
            </a:extLst>
          </p:cNvPr>
          <p:cNvSpPr txBox="1"/>
          <p:nvPr/>
        </p:nvSpPr>
        <p:spPr>
          <a:xfrm>
            <a:off x="606526" y="6080458"/>
            <a:ext cx="5786978" cy="461665"/>
          </a:xfrm>
          <a:prstGeom prst="rect">
            <a:avLst/>
          </a:prstGeom>
          <a:noFill/>
        </p:spPr>
        <p:txBody>
          <a:bodyPr wrap="square" rtlCol="0">
            <a:spAutoFit/>
          </a:bodyPr>
          <a:lstStyle/>
          <a:p>
            <a:r>
              <a:rPr lang="pl-PL" sz="1200" dirty="0">
                <a:latin typeface="Lato Semibold" pitchFamily="34" charset="0"/>
                <a:cs typeface="Lato Semibold" pitchFamily="34" charset="0"/>
              </a:rPr>
              <a:t>Efekt ten można zaobserwować również w domu – w karcie graficznej przy mocnych obrotach wiatraki wydają się zmieniać kierunek w którym się obracają.</a:t>
            </a:r>
          </a:p>
        </p:txBody>
      </p:sp>
      <p:sp>
        <p:nvSpPr>
          <p:cNvPr id="6" name="pole tekstowe 5">
            <a:extLst>
              <a:ext uri="{FF2B5EF4-FFF2-40B4-BE49-F238E27FC236}">
                <a16:creationId xmlns="" xmlns:a16="http://schemas.microsoft.com/office/drawing/2014/main" id="{13561BB5-E3A0-403D-A754-51FE6EE07951}"/>
              </a:ext>
            </a:extLst>
          </p:cNvPr>
          <p:cNvSpPr txBox="1"/>
          <p:nvPr/>
        </p:nvSpPr>
        <p:spPr>
          <a:xfrm>
            <a:off x="42837" y="22295"/>
            <a:ext cx="1073287" cy="707886"/>
          </a:xfrm>
          <a:prstGeom prst="rect">
            <a:avLst/>
          </a:prstGeom>
          <a:noFill/>
        </p:spPr>
        <p:txBody>
          <a:bodyPr wrap="square" rtlCol="0">
            <a:spAutoFit/>
          </a:bodyPr>
          <a:lstStyle/>
          <a:p>
            <a:r>
              <a:rPr lang="pl-PL" sz="4000"/>
              <a:t>1.</a:t>
            </a:r>
          </a:p>
        </p:txBody>
      </p:sp>
    </p:spTree>
    <p:extLst>
      <p:ext uri="{BB962C8B-B14F-4D97-AF65-F5344CB8AC3E}">
        <p14:creationId xmlns="" xmlns:p14="http://schemas.microsoft.com/office/powerpoint/2010/main" val="132208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5BFF2ECB-5AF3-4214-B29A-FBD99FCCF381}"/>
              </a:ext>
            </a:extLst>
          </p:cNvPr>
          <p:cNvSpPr>
            <a:spLocks noGrp="1"/>
          </p:cNvSpPr>
          <p:nvPr>
            <p:ph type="title"/>
          </p:nvPr>
        </p:nvSpPr>
        <p:spPr/>
        <p:txBody>
          <a:bodyPr/>
          <a:lstStyle/>
          <a:p>
            <a:r>
              <a:rPr lang="pl-PL" b="1" dirty="0" err="1">
                <a:latin typeface="Lato Semibold" pitchFamily="34" charset="0"/>
                <a:cs typeface="Lato Semibold" pitchFamily="34" charset="0"/>
              </a:rPr>
              <a:t>Aliasing</a:t>
            </a:r>
            <a:endParaRPr lang="pl-PL" b="1" dirty="0">
              <a:latin typeface="Lato Semibold" pitchFamily="34" charset="0"/>
              <a:cs typeface="Lato Semibold" pitchFamily="34" charset="0"/>
            </a:endParaRPr>
          </a:p>
        </p:txBody>
      </p:sp>
      <p:sp>
        <p:nvSpPr>
          <p:cNvPr id="3" name="Symbol zastępczy zawartości 2">
            <a:extLst>
              <a:ext uri="{FF2B5EF4-FFF2-40B4-BE49-F238E27FC236}">
                <a16:creationId xmlns="" xmlns:a16="http://schemas.microsoft.com/office/drawing/2014/main" id="{98577674-9C89-4B0C-9161-98C1FFF1FEE1}"/>
              </a:ext>
            </a:extLst>
          </p:cNvPr>
          <p:cNvSpPr>
            <a:spLocks noGrp="1"/>
          </p:cNvSpPr>
          <p:nvPr>
            <p:ph idx="1"/>
          </p:nvPr>
        </p:nvSpPr>
        <p:spPr>
          <a:xfrm>
            <a:off x="5247843" y="515639"/>
            <a:ext cx="6281873" cy="5248622"/>
          </a:xfrm>
        </p:spPr>
        <p:txBody>
          <a:bodyPr/>
          <a:lstStyle/>
          <a:p>
            <a:pPr algn="just">
              <a:lnSpc>
                <a:spcPct val="107000"/>
              </a:lnSpc>
              <a:spcAft>
                <a:spcPts val="800"/>
              </a:spcAft>
            </a:pPr>
            <a:r>
              <a:rPr lang="pl-PL" sz="1800" b="1" dirty="0" err="1">
                <a:effectLst/>
                <a:latin typeface="Lato Semibold" pitchFamily="34" charset="0"/>
                <a:ea typeface="Times New Roman" panose="02020603050405020304" pitchFamily="18" charset="0"/>
                <a:cs typeface="Lato Semibold" pitchFamily="34" charset="0"/>
              </a:rPr>
              <a:t>Aliasing</a:t>
            </a:r>
            <a:r>
              <a:rPr lang="pl-PL" sz="1800" dirty="0">
                <a:effectLst/>
                <a:latin typeface="Lato Semibold" pitchFamily="34" charset="0"/>
                <a:ea typeface="Times New Roman" panose="02020603050405020304" pitchFamily="18" charset="0"/>
                <a:cs typeface="Lato Semibold" pitchFamily="34" charset="0"/>
              </a:rPr>
              <a:t> to nieodwracalne zniekształcenie </a:t>
            </a:r>
            <a:r>
              <a:rPr lang="pl-PL" sz="1800" dirty="0" smtClean="0">
                <a:effectLst/>
                <a:latin typeface="Lato Semibold" pitchFamily="34" charset="0"/>
                <a:ea typeface="Times New Roman" panose="02020603050405020304" pitchFamily="18" charset="0"/>
                <a:cs typeface="Lato Semibold" pitchFamily="34" charset="0"/>
              </a:rPr>
              <a:t>sygnału</a:t>
            </a:r>
            <a:br>
              <a:rPr lang="pl-PL" sz="1800" dirty="0" smtClean="0">
                <a:effectLst/>
                <a:latin typeface="Lato Semibold" pitchFamily="34" charset="0"/>
                <a:ea typeface="Times New Roman" panose="02020603050405020304" pitchFamily="18" charset="0"/>
                <a:cs typeface="Lato Semibold" pitchFamily="34" charset="0"/>
              </a:rPr>
            </a:br>
            <a:r>
              <a:rPr lang="pl-PL" sz="1800" dirty="0" smtClean="0">
                <a:effectLst/>
                <a:latin typeface="Lato Semibold" pitchFamily="34" charset="0"/>
                <a:ea typeface="Times New Roman" panose="02020603050405020304" pitchFamily="18" charset="0"/>
                <a:cs typeface="Lato Semibold" pitchFamily="34" charset="0"/>
              </a:rPr>
              <a:t>w </a:t>
            </a:r>
            <a:r>
              <a:rPr lang="pl-PL" sz="1800" dirty="0">
                <a:effectLst/>
                <a:latin typeface="Lato Semibold" pitchFamily="34" charset="0"/>
                <a:ea typeface="Times New Roman" panose="02020603050405020304" pitchFamily="18" charset="0"/>
                <a:cs typeface="Lato Semibold" pitchFamily="34" charset="0"/>
              </a:rPr>
              <a:t>procesie próbkowania, wynika</a:t>
            </a:r>
            <a:r>
              <a:rPr lang="pl-PL" dirty="0">
                <a:latin typeface="Lato Semibold" pitchFamily="34" charset="0"/>
                <a:ea typeface="Times New Roman" panose="02020603050405020304" pitchFamily="18" charset="0"/>
                <a:cs typeface="Lato Semibold" pitchFamily="34" charset="0"/>
              </a:rPr>
              <a:t> </a:t>
            </a:r>
            <a:r>
              <a:rPr lang="pl-PL" sz="1800" dirty="0">
                <a:effectLst/>
                <a:latin typeface="Lato Semibold" pitchFamily="34" charset="0"/>
                <a:ea typeface="Times New Roman" panose="02020603050405020304" pitchFamily="18" charset="0"/>
                <a:cs typeface="Lato Semibold" pitchFamily="34" charset="0"/>
              </a:rPr>
              <a:t>z niewystarczająco dużego próbkowania. Zniekształcenie objawia się obecnością w wynikowym sygnale </a:t>
            </a:r>
            <a:r>
              <a:rPr lang="pl-PL" sz="1800" dirty="0" smtClean="0">
                <a:effectLst/>
                <a:latin typeface="Lato Semibold" pitchFamily="34" charset="0"/>
                <a:ea typeface="Times New Roman" panose="02020603050405020304" pitchFamily="18" charset="0"/>
                <a:cs typeface="Lato Semibold" pitchFamily="34" charset="0"/>
              </a:rPr>
              <a:t>składowych</a:t>
            </a:r>
            <a:br>
              <a:rPr lang="pl-PL" sz="1800" dirty="0" smtClean="0">
                <a:effectLst/>
                <a:latin typeface="Lato Semibold" pitchFamily="34" charset="0"/>
                <a:ea typeface="Times New Roman" panose="02020603050405020304" pitchFamily="18" charset="0"/>
                <a:cs typeface="Lato Semibold" pitchFamily="34" charset="0"/>
              </a:rPr>
            </a:br>
            <a:r>
              <a:rPr lang="pl-PL" sz="1800" dirty="0" smtClean="0">
                <a:effectLst/>
                <a:latin typeface="Lato Semibold" pitchFamily="34" charset="0"/>
                <a:ea typeface="Times New Roman" panose="02020603050405020304" pitchFamily="18" charset="0"/>
                <a:cs typeface="Lato Semibold" pitchFamily="34" charset="0"/>
              </a:rPr>
              <a:t>o </a:t>
            </a:r>
            <a:r>
              <a:rPr lang="pl-PL" sz="1800" dirty="0">
                <a:effectLst/>
                <a:latin typeface="Lato Semibold" pitchFamily="34" charset="0"/>
                <a:ea typeface="Times New Roman" panose="02020603050405020304" pitchFamily="18" charset="0"/>
                <a:cs typeface="Lato Semibold" pitchFamily="34" charset="0"/>
              </a:rPr>
              <a:t>błędnych częstotliwościach (</a:t>
            </a:r>
            <a:r>
              <a:rPr lang="pl-PL" sz="1800" dirty="0" err="1">
                <a:effectLst/>
                <a:latin typeface="Lato Semibold" pitchFamily="34" charset="0"/>
                <a:ea typeface="Times New Roman" panose="02020603050405020304" pitchFamily="18" charset="0"/>
                <a:cs typeface="Lato Semibold" pitchFamily="34" charset="0"/>
              </a:rPr>
              <a:t>aliasów</a:t>
            </a:r>
            <a:r>
              <a:rPr lang="pl-PL" sz="1800" dirty="0">
                <a:effectLst/>
                <a:latin typeface="Lato Semibold" pitchFamily="34" charset="0"/>
                <a:ea typeface="Times New Roman" panose="02020603050405020304" pitchFamily="18" charset="0"/>
                <a:cs typeface="Lato Semibold" pitchFamily="34" charset="0"/>
              </a:rPr>
              <a:t>).</a:t>
            </a:r>
            <a:endParaRPr lang="pl-PL" sz="1800" dirty="0">
              <a:effectLst/>
              <a:latin typeface="Lato Semibold" pitchFamily="34" charset="0"/>
              <a:ea typeface="Calibri" panose="020F0502020204030204" pitchFamily="34" charset="0"/>
              <a:cs typeface="Lato Semibold" pitchFamily="34" charset="0"/>
            </a:endParaRPr>
          </a:p>
          <a:p>
            <a:pPr marL="0" indent="0" algn="just">
              <a:lnSpc>
                <a:spcPct val="107000"/>
              </a:lnSpc>
              <a:spcAft>
                <a:spcPts val="800"/>
              </a:spcAft>
              <a:buNone/>
            </a:pPr>
            <a:endParaRPr lang="pl-PL" sz="1800" dirty="0">
              <a:solidFill>
                <a:srgbClr val="C9211E"/>
              </a:solidFill>
              <a:effectLst/>
              <a:latin typeface="Lato Semibold" pitchFamily="34" charset="0"/>
              <a:ea typeface="Calibri" panose="020F0502020204030204" pitchFamily="34" charset="0"/>
              <a:cs typeface="Lato Semibold" pitchFamily="34" charset="0"/>
            </a:endParaRPr>
          </a:p>
          <a:p>
            <a:endParaRPr lang="pl-PL" dirty="0">
              <a:latin typeface="Lato Semibold" pitchFamily="34" charset="0"/>
              <a:cs typeface="Lato Semibold" pitchFamily="34" charset="0"/>
            </a:endParaRPr>
          </a:p>
        </p:txBody>
      </p:sp>
      <p:pic>
        <p:nvPicPr>
          <p:cNvPr id="4" name="Obraz3">
            <a:extLst>
              <a:ext uri="{FF2B5EF4-FFF2-40B4-BE49-F238E27FC236}">
                <a16:creationId xmlns="" xmlns:a16="http://schemas.microsoft.com/office/drawing/2014/main" id="{C549ED25-72A7-4DFC-BDFF-ABE3A723CD13}"/>
              </a:ext>
            </a:extLst>
          </p:cNvPr>
          <p:cNvPicPr/>
          <p:nvPr/>
        </p:nvPicPr>
        <p:blipFill>
          <a:blip r:embed="rId2"/>
          <a:stretch>
            <a:fillRect/>
          </a:stretch>
        </p:blipFill>
        <p:spPr bwMode="auto">
          <a:xfrm>
            <a:off x="7133686" y="4274326"/>
            <a:ext cx="3031061" cy="1374081"/>
          </a:xfrm>
          <a:prstGeom prst="rect">
            <a:avLst/>
          </a:prstGeom>
        </p:spPr>
      </p:pic>
      <p:sp>
        <p:nvSpPr>
          <p:cNvPr id="5" name="pole tekstowe 4">
            <a:extLst>
              <a:ext uri="{FF2B5EF4-FFF2-40B4-BE49-F238E27FC236}">
                <a16:creationId xmlns="" xmlns:a16="http://schemas.microsoft.com/office/drawing/2014/main" id="{35DC1A16-5A55-4D3F-BB06-4B4BD9145504}"/>
              </a:ext>
            </a:extLst>
          </p:cNvPr>
          <p:cNvSpPr txBox="1"/>
          <p:nvPr/>
        </p:nvSpPr>
        <p:spPr>
          <a:xfrm>
            <a:off x="42837" y="22295"/>
            <a:ext cx="1073287" cy="707886"/>
          </a:xfrm>
          <a:prstGeom prst="rect">
            <a:avLst/>
          </a:prstGeom>
          <a:noFill/>
        </p:spPr>
        <p:txBody>
          <a:bodyPr wrap="square" rtlCol="0">
            <a:spAutoFit/>
          </a:bodyPr>
          <a:lstStyle/>
          <a:p>
            <a:r>
              <a:rPr lang="pl-PL" sz="4000"/>
              <a:t>2.</a:t>
            </a:r>
          </a:p>
        </p:txBody>
      </p:sp>
      <p:sp>
        <p:nvSpPr>
          <p:cNvPr id="6" name="pole tekstowe 5">
            <a:extLst>
              <a:ext uri="{FF2B5EF4-FFF2-40B4-BE49-F238E27FC236}">
                <a16:creationId xmlns="" xmlns:a16="http://schemas.microsoft.com/office/drawing/2014/main" id="{E53AC737-9DB9-46B1-B505-5DF3E8496AEB}"/>
              </a:ext>
            </a:extLst>
          </p:cNvPr>
          <p:cNvSpPr txBox="1"/>
          <p:nvPr/>
        </p:nvSpPr>
        <p:spPr>
          <a:xfrm>
            <a:off x="10502900" y="4862967"/>
            <a:ext cx="1358064" cy="369332"/>
          </a:xfrm>
          <a:prstGeom prst="rect">
            <a:avLst/>
          </a:prstGeom>
          <a:noFill/>
        </p:spPr>
        <p:txBody>
          <a:bodyPr wrap="none" rtlCol="0">
            <a:spAutoFit/>
          </a:bodyPr>
          <a:lstStyle/>
          <a:p>
            <a:r>
              <a:rPr lang="pl-PL" dirty="0">
                <a:latin typeface="Lato Semibold" pitchFamily="34" charset="0"/>
                <a:cs typeface="Lato Semibold" pitchFamily="34" charset="0"/>
                <a:sym typeface="Wingdings" panose="05000000000000000000" pitchFamily="2" charset="2"/>
              </a:rPr>
              <a:t> Oryginał</a:t>
            </a:r>
            <a:endParaRPr lang="pl-PL" dirty="0">
              <a:latin typeface="Lato Semibold" pitchFamily="34" charset="0"/>
              <a:cs typeface="Lato Semibold" pitchFamily="34" charset="0"/>
            </a:endParaRPr>
          </a:p>
        </p:txBody>
      </p:sp>
      <p:sp>
        <p:nvSpPr>
          <p:cNvPr id="7" name="pole tekstowe 6">
            <a:extLst>
              <a:ext uri="{FF2B5EF4-FFF2-40B4-BE49-F238E27FC236}">
                <a16:creationId xmlns="" xmlns:a16="http://schemas.microsoft.com/office/drawing/2014/main" id="{E10F73EB-ED6A-42F6-BCE0-9F71CEBD3F42}"/>
              </a:ext>
            </a:extLst>
          </p:cNvPr>
          <p:cNvSpPr txBox="1"/>
          <p:nvPr/>
        </p:nvSpPr>
        <p:spPr>
          <a:xfrm>
            <a:off x="4539363" y="4862966"/>
            <a:ext cx="2436886" cy="369332"/>
          </a:xfrm>
          <a:prstGeom prst="rect">
            <a:avLst/>
          </a:prstGeom>
          <a:noFill/>
        </p:spPr>
        <p:txBody>
          <a:bodyPr wrap="none" rtlCol="0">
            <a:spAutoFit/>
          </a:bodyPr>
          <a:lstStyle/>
          <a:p>
            <a:r>
              <a:rPr lang="pl-PL" dirty="0">
                <a:latin typeface="Lato Semibold" pitchFamily="34" charset="0"/>
                <a:cs typeface="Lato Semibold" pitchFamily="34" charset="0"/>
                <a:sym typeface="Wingdings" panose="05000000000000000000" pitchFamily="2" charset="2"/>
              </a:rPr>
              <a:t> Obraz </a:t>
            </a:r>
            <a:r>
              <a:rPr lang="pl-PL" dirty="0" err="1">
                <a:latin typeface="Lato Semibold" pitchFamily="34" charset="0"/>
                <a:cs typeface="Lato Semibold" pitchFamily="34" charset="0"/>
                <a:sym typeface="Wingdings" panose="05000000000000000000" pitchFamily="2" charset="2"/>
              </a:rPr>
              <a:t>zaliasowany</a:t>
            </a:r>
            <a:r>
              <a:rPr lang="pl-PL" dirty="0">
                <a:latin typeface="Lato Semibold" pitchFamily="34" charset="0"/>
                <a:cs typeface="Lato Semibold" pitchFamily="34" charset="0"/>
                <a:sym typeface="Wingdings" panose="05000000000000000000" pitchFamily="2" charset="2"/>
              </a:rPr>
              <a:t> </a:t>
            </a:r>
            <a:endParaRPr lang="pl-PL" dirty="0">
              <a:latin typeface="Lato Semibold" pitchFamily="34" charset="0"/>
              <a:cs typeface="Lato Semibold" pitchFamily="34" charset="0"/>
            </a:endParaRPr>
          </a:p>
        </p:txBody>
      </p:sp>
    </p:spTree>
    <p:extLst>
      <p:ext uri="{BB962C8B-B14F-4D97-AF65-F5344CB8AC3E}">
        <p14:creationId xmlns="" xmlns:p14="http://schemas.microsoft.com/office/powerpoint/2010/main" val="204348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 xmlns:a16="http://schemas.microsoft.com/office/drawing/2014/main" id="{37378DE7-8F16-4354-BC04-D284372D24B3}"/>
              </a:ext>
            </a:extLst>
          </p:cNvPr>
          <p:cNvSpPr>
            <a:spLocks noGrp="1"/>
          </p:cNvSpPr>
          <p:nvPr>
            <p:ph idx="1"/>
          </p:nvPr>
        </p:nvSpPr>
        <p:spPr>
          <a:xfrm>
            <a:off x="5449126" y="803186"/>
            <a:ext cx="6281873" cy="5248622"/>
          </a:xfrm>
        </p:spPr>
        <p:txBody>
          <a:bodyPr/>
          <a:lstStyle/>
          <a:p>
            <a:pPr algn="just"/>
            <a:r>
              <a:rPr lang="pl-PL" sz="1800" b="1" dirty="0">
                <a:effectLst/>
                <a:latin typeface="Lato Semibold" pitchFamily="34" charset="0"/>
                <a:ea typeface="Times New Roman" panose="02020603050405020304" pitchFamily="18" charset="0"/>
                <a:cs typeface="Lato Semibold" pitchFamily="34" charset="0"/>
              </a:rPr>
              <a:t>Efekt koła wozu</a:t>
            </a:r>
            <a:r>
              <a:rPr lang="pl-PL" sz="1800" dirty="0">
                <a:effectLst/>
                <a:latin typeface="Lato Semibold" pitchFamily="34" charset="0"/>
                <a:ea typeface="Times New Roman" panose="02020603050405020304" pitchFamily="18" charset="0"/>
                <a:cs typeface="Lato Semibold" pitchFamily="34" charset="0"/>
              </a:rPr>
              <a:t> to złudzenie optyczne, które występuje podczas bardzo dużych rotacji, które nie mogą być dokładnie uchwycone. Nazwa tego efektu </a:t>
            </a:r>
            <a:r>
              <a:rPr lang="pl-PL" sz="1800" dirty="0" smtClean="0">
                <a:effectLst/>
                <a:latin typeface="Lato Semibold" pitchFamily="34" charset="0"/>
                <a:ea typeface="Times New Roman" panose="02020603050405020304" pitchFamily="18" charset="0"/>
                <a:cs typeface="Lato Semibold" pitchFamily="34" charset="0"/>
              </a:rPr>
              <a:t>pochodzi od </a:t>
            </a:r>
            <a:r>
              <a:rPr lang="pl-PL" sz="1800" dirty="0">
                <a:effectLst/>
                <a:latin typeface="Lato Semibold" pitchFamily="34" charset="0"/>
                <a:ea typeface="Times New Roman" panose="02020603050405020304" pitchFamily="18" charset="0"/>
                <a:cs typeface="Lato Semibold" pitchFamily="34" charset="0"/>
              </a:rPr>
              <a:t>najczęstszej sytuacji, w której można go zaobserwować. </a:t>
            </a:r>
          </a:p>
          <a:p>
            <a:pPr marL="0" indent="0">
              <a:buNone/>
            </a:pPr>
            <a:endParaRPr lang="pl-PL" sz="1800" dirty="0">
              <a:effectLst/>
              <a:latin typeface="Lato Semibold" pitchFamily="34" charset="0"/>
              <a:ea typeface="Times New Roman" panose="02020603050405020304" pitchFamily="18" charset="0"/>
              <a:cs typeface="Lato Semibold" pitchFamily="34" charset="0"/>
            </a:endParaRPr>
          </a:p>
          <a:p>
            <a:pPr algn="just"/>
            <a:r>
              <a:rPr lang="pl-PL" b="1" dirty="0">
                <a:latin typeface="Lato Semibold" pitchFamily="34" charset="0"/>
                <a:ea typeface="Times New Roman" panose="02020603050405020304" pitchFamily="18" charset="0"/>
                <a:cs typeface="Lato Semibold" pitchFamily="34" charset="0"/>
              </a:rPr>
              <a:t>Opis : </a:t>
            </a:r>
            <a:r>
              <a:rPr lang="pl-PL" sz="1800" dirty="0">
                <a:effectLst/>
                <a:latin typeface="Lato Semibold" pitchFamily="34" charset="0"/>
                <a:ea typeface="Times New Roman" panose="02020603050405020304" pitchFamily="18" charset="0"/>
                <a:cs typeface="Lato Semibold" pitchFamily="34" charset="0"/>
              </a:rPr>
              <a:t>Podczas szybkiej rotacji koła wozu, pociągu, lub innego pojazdu lub przedmiotu, wydają się do pewnego momentu kręcić w dobrą stronę. Jeśli jednak tempo rotacji zostanie podniesione, w pewnym momencie może wydawać się, że koła albo stoją w miejscu, albo nawet poruszają się do tyłu. Efekt ten można zauważyć podczas oglądania filmów, gdzie występują pędzące pociągu lub na przykład oglądając lot helikopterem, gdzie szybko wirujące śmigła wydają się być nieruchome.</a:t>
            </a:r>
            <a:endParaRPr lang="pl-PL" sz="1800" dirty="0">
              <a:effectLst/>
              <a:latin typeface="Lato Semibold" pitchFamily="34" charset="0"/>
              <a:ea typeface="Calibri" panose="020F0502020204030204" pitchFamily="34" charset="0"/>
              <a:cs typeface="Lato Semibold" pitchFamily="34" charset="0"/>
            </a:endParaRPr>
          </a:p>
          <a:p>
            <a:endParaRPr lang="pl-PL" dirty="0">
              <a:latin typeface="Lato Semibold" pitchFamily="34" charset="0"/>
              <a:cs typeface="Lato Semibold" pitchFamily="34" charset="0"/>
            </a:endParaRPr>
          </a:p>
        </p:txBody>
      </p:sp>
      <p:pic>
        <p:nvPicPr>
          <p:cNvPr id="1026" name="Picture 2" descr="Koło wozu szopka jasne drewno średnica 3,5 cm | sprzedaż online na HOLYART">
            <a:extLst>
              <a:ext uri="{FF2B5EF4-FFF2-40B4-BE49-F238E27FC236}">
                <a16:creationId xmlns="" xmlns:a16="http://schemas.microsoft.com/office/drawing/2014/main" id="{AADFA89B-B55E-40BB-92F9-FEA0DC2EC4A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42590" y="-6410"/>
            <a:ext cx="3762305" cy="377668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pole tekstowe 4">
            <a:extLst>
              <a:ext uri="{FF2B5EF4-FFF2-40B4-BE49-F238E27FC236}">
                <a16:creationId xmlns="" xmlns:a16="http://schemas.microsoft.com/office/drawing/2014/main" id="{31D40B4A-7E9F-40D6-B849-5E5CE8F0EFF8}"/>
              </a:ext>
            </a:extLst>
          </p:cNvPr>
          <p:cNvSpPr txBox="1"/>
          <p:nvPr/>
        </p:nvSpPr>
        <p:spPr>
          <a:xfrm>
            <a:off x="42837" y="22295"/>
            <a:ext cx="1073287" cy="707886"/>
          </a:xfrm>
          <a:prstGeom prst="rect">
            <a:avLst/>
          </a:prstGeom>
          <a:noFill/>
        </p:spPr>
        <p:txBody>
          <a:bodyPr wrap="square" rtlCol="0">
            <a:spAutoFit/>
          </a:bodyPr>
          <a:lstStyle/>
          <a:p>
            <a:r>
              <a:rPr lang="pl-PL" sz="4000" dirty="0">
                <a:cs typeface="Lato Semibold" pitchFamily="34" charset="0"/>
              </a:rPr>
              <a:t>3.</a:t>
            </a:r>
          </a:p>
        </p:txBody>
      </p:sp>
      <p:pic>
        <p:nvPicPr>
          <p:cNvPr id="4" name="Picture 5">
            <a:extLst>
              <a:ext uri="{FF2B5EF4-FFF2-40B4-BE49-F238E27FC236}">
                <a16:creationId xmlns="" xmlns:a16="http://schemas.microsoft.com/office/drawing/2014/main" id="{2BBCF45A-8287-4E42-B512-02E368228C01}"/>
              </a:ext>
            </a:extLst>
          </p:cNvPr>
          <p:cNvPicPr>
            <a:picLocks noChangeAspect="1"/>
          </p:cNvPicPr>
          <p:nvPr/>
        </p:nvPicPr>
        <p:blipFill>
          <a:blip r:embed="rId3"/>
          <a:stretch>
            <a:fillRect/>
          </a:stretch>
        </p:blipFill>
        <p:spPr>
          <a:xfrm>
            <a:off x="-5751" y="3562958"/>
            <a:ext cx="5762444" cy="3297672"/>
          </a:xfrm>
          <a:prstGeom prst="rect">
            <a:avLst/>
          </a:prstGeom>
        </p:spPr>
      </p:pic>
      <p:sp>
        <p:nvSpPr>
          <p:cNvPr id="2" name="TextBox 1">
            <a:extLst>
              <a:ext uri="{FF2B5EF4-FFF2-40B4-BE49-F238E27FC236}">
                <a16:creationId xmlns="" xmlns:a16="http://schemas.microsoft.com/office/drawing/2014/main" id="{6202BBAE-8974-413E-9897-4324B6977E35}"/>
              </a:ext>
            </a:extLst>
          </p:cNvPr>
          <p:cNvSpPr txBox="1"/>
          <p:nvPr/>
        </p:nvSpPr>
        <p:spPr>
          <a:xfrm>
            <a:off x="3732363" y="253041"/>
            <a:ext cx="202433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2">
                    <a:lumMod val="50000"/>
                  </a:schemeClr>
                </a:solidFill>
                <a:latin typeface="Lato Semibold" pitchFamily="34" charset="0"/>
                <a:cs typeface="Lato Semibold" pitchFamily="34" charset="0"/>
              </a:rPr>
              <a:t>Efekt</a:t>
            </a:r>
            <a:r>
              <a:rPr lang="en-US" sz="2800" b="1" dirty="0">
                <a:solidFill>
                  <a:schemeClr val="bg1"/>
                </a:solidFill>
                <a:latin typeface="Lato Semibold" pitchFamily="34" charset="0"/>
                <a:cs typeface="Lato Semibold" pitchFamily="34" charset="0"/>
              </a:rPr>
              <a:t> </a:t>
            </a:r>
            <a:r>
              <a:rPr lang="en-US" sz="2800" b="1" dirty="0" err="1">
                <a:latin typeface="Lato Semibold" pitchFamily="34" charset="0"/>
                <a:cs typeface="Lato Semibold" pitchFamily="34" charset="0"/>
              </a:rPr>
              <a:t>koła</a:t>
            </a:r>
            <a:r>
              <a:rPr lang="en-US" sz="2800" b="1" dirty="0">
                <a:latin typeface="Lato Semibold" pitchFamily="34" charset="0"/>
                <a:cs typeface="Lato Semibold" pitchFamily="34" charset="0"/>
              </a:rPr>
              <a:t> </a:t>
            </a:r>
            <a:r>
              <a:rPr lang="en-US" sz="2800" b="1" dirty="0" err="1">
                <a:latin typeface="Lato Semibold" pitchFamily="34" charset="0"/>
                <a:cs typeface="Lato Semibold" pitchFamily="34" charset="0"/>
              </a:rPr>
              <a:t>wozu</a:t>
            </a:r>
            <a:endParaRPr lang="en-US" dirty="0">
              <a:latin typeface="Lato Semibold" pitchFamily="34" charset="0"/>
              <a:cs typeface="Lato Semibold" pitchFamily="34" charset="0"/>
            </a:endParaRPr>
          </a:p>
        </p:txBody>
      </p:sp>
    </p:spTree>
    <p:extLst>
      <p:ext uri="{BB962C8B-B14F-4D97-AF65-F5344CB8AC3E}">
        <p14:creationId xmlns="" xmlns:p14="http://schemas.microsoft.com/office/powerpoint/2010/main" val="22327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 xmlns:a16="http://schemas.microsoft.com/office/drawing/2014/main" id="{DD192C9E-5048-45EF-872F-57480C35B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 xmlns:a16="http://schemas.microsoft.com/office/drawing/2014/main" id="{A5B0CC4D-5179-42F0-9DDF-8ACC5138D8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4140" y="0"/>
            <a:ext cx="4637860"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 xmlns:a16="http://schemas.microsoft.com/office/drawing/2014/main" id="{7CB39D17-872D-4673-926B-43DB210DE76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11" name="Freeform 5">
              <a:extLst>
                <a:ext uri="{FF2B5EF4-FFF2-40B4-BE49-F238E27FC236}">
                  <a16:creationId xmlns="" xmlns:a16="http://schemas.microsoft.com/office/drawing/2014/main" id="{E91F46A2-9027-47B1-81AC-B681A7EB1B1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6">
              <a:extLst>
                <a:ext uri="{FF2B5EF4-FFF2-40B4-BE49-F238E27FC236}">
                  <a16:creationId xmlns="" xmlns:a16="http://schemas.microsoft.com/office/drawing/2014/main" id="{91A775EB-F401-4675-98C6-EA8D348DB7A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7">
              <a:extLst>
                <a:ext uri="{FF2B5EF4-FFF2-40B4-BE49-F238E27FC236}">
                  <a16:creationId xmlns="" xmlns:a16="http://schemas.microsoft.com/office/drawing/2014/main" id="{8B678940-C09A-4DAF-8A23-3E073615BAA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8">
              <a:extLst>
                <a:ext uri="{FF2B5EF4-FFF2-40B4-BE49-F238E27FC236}">
                  <a16:creationId xmlns="" xmlns:a16="http://schemas.microsoft.com/office/drawing/2014/main" id="{D5B38FE5-759F-453D-AA7C-DF093B81FC7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9">
              <a:extLst>
                <a:ext uri="{FF2B5EF4-FFF2-40B4-BE49-F238E27FC236}">
                  <a16:creationId xmlns="" xmlns:a16="http://schemas.microsoft.com/office/drawing/2014/main" id="{C699EAC8-25D2-4368-B81F-DC066A9C261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
              <a:extLst>
                <a:ext uri="{FF2B5EF4-FFF2-40B4-BE49-F238E27FC236}">
                  <a16:creationId xmlns="" xmlns:a16="http://schemas.microsoft.com/office/drawing/2014/main" id="{87F2AC8F-8B5C-42DE-8010-094EDBF4F24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
              <a:extLst>
                <a:ext uri="{FF2B5EF4-FFF2-40B4-BE49-F238E27FC236}">
                  <a16:creationId xmlns="" xmlns:a16="http://schemas.microsoft.com/office/drawing/2014/main" id="{380024C9-12A5-4CBA-BFE1-5379F4739DF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2">
              <a:extLst>
                <a:ext uri="{FF2B5EF4-FFF2-40B4-BE49-F238E27FC236}">
                  <a16:creationId xmlns="" xmlns:a16="http://schemas.microsoft.com/office/drawing/2014/main" id="{6547D7F5-EC68-423A-9CAA-19C0F644470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
              <a:extLst>
                <a:ext uri="{FF2B5EF4-FFF2-40B4-BE49-F238E27FC236}">
                  <a16:creationId xmlns="" xmlns:a16="http://schemas.microsoft.com/office/drawing/2014/main" id="{129C709E-63C7-4EE8-9417-D9D533454F0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4">
              <a:extLst>
                <a:ext uri="{FF2B5EF4-FFF2-40B4-BE49-F238E27FC236}">
                  <a16:creationId xmlns="" xmlns:a16="http://schemas.microsoft.com/office/drawing/2014/main" id="{54535523-518D-4476-BC08-B550F381586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
              <a:extLst>
                <a:ext uri="{FF2B5EF4-FFF2-40B4-BE49-F238E27FC236}">
                  <a16:creationId xmlns="" xmlns:a16="http://schemas.microsoft.com/office/drawing/2014/main" id="{E59931F0-6802-4831-B2D9-DB8D4A9E6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 xmlns:a16="http://schemas.microsoft.com/office/drawing/2014/main" id="{13170608-129C-4652-94B9-00C2C030B11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
              <a:extLst>
                <a:ext uri="{FF2B5EF4-FFF2-40B4-BE49-F238E27FC236}">
                  <a16:creationId xmlns="" xmlns:a16="http://schemas.microsoft.com/office/drawing/2014/main" id="{A7C48A66-791B-4694-B397-B61878AEE50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8">
              <a:extLst>
                <a:ext uri="{FF2B5EF4-FFF2-40B4-BE49-F238E27FC236}">
                  <a16:creationId xmlns="" xmlns:a16="http://schemas.microsoft.com/office/drawing/2014/main" id="{16C4882A-679F-493B-A951-CD3DB5416BB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9">
              <a:extLst>
                <a:ext uri="{FF2B5EF4-FFF2-40B4-BE49-F238E27FC236}">
                  <a16:creationId xmlns="" xmlns:a16="http://schemas.microsoft.com/office/drawing/2014/main" id="{3EA63962-0F5D-44ED-B33E-5157167DA99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0">
              <a:extLst>
                <a:ext uri="{FF2B5EF4-FFF2-40B4-BE49-F238E27FC236}">
                  <a16:creationId xmlns="" xmlns:a16="http://schemas.microsoft.com/office/drawing/2014/main" id="{F93048C7-A1AB-49A1-AA68-C7E8F395316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1">
              <a:extLst>
                <a:ext uri="{FF2B5EF4-FFF2-40B4-BE49-F238E27FC236}">
                  <a16:creationId xmlns="" xmlns:a16="http://schemas.microsoft.com/office/drawing/2014/main" id="{560DE09B-B98B-4C6C-9370-67167357755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22">
              <a:extLst>
                <a:ext uri="{FF2B5EF4-FFF2-40B4-BE49-F238E27FC236}">
                  <a16:creationId xmlns="" xmlns:a16="http://schemas.microsoft.com/office/drawing/2014/main" id="{1919110A-7B43-4BFB-9A2E-413F263E9A9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23">
              <a:extLst>
                <a:ext uri="{FF2B5EF4-FFF2-40B4-BE49-F238E27FC236}">
                  <a16:creationId xmlns="" xmlns:a16="http://schemas.microsoft.com/office/drawing/2014/main" id="{0F26818E-CEA9-4D50-9D1B-A04029C3A77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24">
              <a:extLst>
                <a:ext uri="{FF2B5EF4-FFF2-40B4-BE49-F238E27FC236}">
                  <a16:creationId xmlns="" xmlns:a16="http://schemas.microsoft.com/office/drawing/2014/main" id="{8191A261-2384-4C82-BB0D-2706C9B4341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25">
              <a:extLst>
                <a:ext uri="{FF2B5EF4-FFF2-40B4-BE49-F238E27FC236}">
                  <a16:creationId xmlns="" xmlns:a16="http://schemas.microsoft.com/office/drawing/2014/main" id="{9EABF7F4-F2E9-426D-9D37-803D70DE0D8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 xmlns:a16="http://schemas.microsoft.com/office/drawing/2014/main" id="{1E036FD2-416E-4EE4-9883-07FBB2F136C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913609" y="1699589"/>
            <a:ext cx="3671786" cy="3467610"/>
            <a:chOff x="700573" y="1816768"/>
            <a:chExt cx="3671786" cy="3467610"/>
          </a:xfrm>
        </p:grpSpPr>
        <p:sp>
          <p:nvSpPr>
            <p:cNvPr id="134" name="Rectangle 133">
              <a:extLst>
                <a:ext uri="{FF2B5EF4-FFF2-40B4-BE49-F238E27FC236}">
                  <a16:creationId xmlns="" xmlns:a16="http://schemas.microsoft.com/office/drawing/2014/main" id="{D8D7EDD1-8A11-4756-81D8-955EE84DD1C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0573" y="1816768"/>
              <a:ext cx="3671785"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22">
              <a:extLst>
                <a:ext uri="{FF2B5EF4-FFF2-40B4-BE49-F238E27FC236}">
                  <a16:creationId xmlns="" xmlns:a16="http://schemas.microsoft.com/office/drawing/2014/main" id="{2DA1CE93-F0F2-48C3-805D-ADFBFCFFB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1975"/>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 xmlns:a16="http://schemas.microsoft.com/office/drawing/2014/main" id="{6DE9ED37-F92E-44D7-A216-2CC83473A1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ymbol zastępczy zawartości 2">
            <a:extLst>
              <a:ext uri="{FF2B5EF4-FFF2-40B4-BE49-F238E27FC236}">
                <a16:creationId xmlns="" xmlns:a16="http://schemas.microsoft.com/office/drawing/2014/main" id="{EB63977C-BBEE-4A47-805A-189E1F959772}"/>
              </a:ext>
            </a:extLst>
          </p:cNvPr>
          <p:cNvSpPr>
            <a:spLocks noGrp="1"/>
          </p:cNvSpPr>
          <p:nvPr>
            <p:ph idx="1"/>
          </p:nvPr>
        </p:nvSpPr>
        <p:spPr>
          <a:xfrm>
            <a:off x="9129778" y="1119488"/>
            <a:ext cx="3032542" cy="5248622"/>
          </a:xfrm>
        </p:spPr>
        <p:txBody>
          <a:bodyPr vert="horz" lIns="91440" tIns="45720" rIns="91440" bIns="45720" rtlCol="0">
            <a:normAutofit fontScale="92500"/>
          </a:bodyPr>
          <a:lstStyle/>
          <a:p>
            <a:pPr>
              <a:lnSpc>
                <a:spcPct val="110000"/>
              </a:lnSpc>
              <a:spcAft>
                <a:spcPts val="800"/>
              </a:spcAft>
            </a:pPr>
            <a:r>
              <a:rPr lang="pl-PL" sz="1500" b="1" dirty="0">
                <a:solidFill>
                  <a:srgbClr val="FFFFFE"/>
                </a:solidFill>
                <a:latin typeface="Lato Semibold" pitchFamily="34" charset="0"/>
                <a:cs typeface="Lato Semibold" pitchFamily="34" charset="0"/>
              </a:rPr>
              <a:t>Fontanna </a:t>
            </a:r>
            <a:r>
              <a:rPr lang="pl-PL" sz="1500" b="1" dirty="0" smtClean="0">
                <a:solidFill>
                  <a:srgbClr val="FFFFFE"/>
                </a:solidFill>
                <a:latin typeface="Lato Semibold" pitchFamily="34" charset="0"/>
                <a:cs typeface="Lato Semibold" pitchFamily="34" charset="0"/>
              </a:rPr>
              <a:t>stroboskopowa</a:t>
            </a:r>
            <a:r>
              <a:rPr lang="pl-PL" sz="1500" dirty="0" smtClean="0">
                <a:solidFill>
                  <a:srgbClr val="FFFFFE"/>
                </a:solidFill>
                <a:latin typeface="Lato Semibold" pitchFamily="34" charset="0"/>
                <a:cs typeface="Lato Semibold" pitchFamily="34" charset="0"/>
              </a:rPr>
              <a:t/>
            </a:r>
            <a:br>
              <a:rPr lang="pl-PL" sz="1500" dirty="0" smtClean="0">
                <a:solidFill>
                  <a:srgbClr val="FFFFFE"/>
                </a:solidFill>
                <a:latin typeface="Lato Semibold" pitchFamily="34" charset="0"/>
                <a:cs typeface="Lato Semibold" pitchFamily="34" charset="0"/>
              </a:rPr>
            </a:br>
            <a:r>
              <a:rPr lang="pl-PL" sz="1500" dirty="0" smtClean="0">
                <a:solidFill>
                  <a:srgbClr val="FFFFFE"/>
                </a:solidFill>
                <a:latin typeface="Lato Semibold" pitchFamily="34" charset="0"/>
                <a:cs typeface="Lato Semibold" pitchFamily="34" charset="0"/>
              </a:rPr>
              <a:t>to </a:t>
            </a:r>
            <a:r>
              <a:rPr lang="pl-PL" sz="1500" dirty="0">
                <a:solidFill>
                  <a:srgbClr val="FFFFFE"/>
                </a:solidFill>
                <a:latin typeface="Lato Semibold" pitchFamily="34" charset="0"/>
                <a:cs typeface="Lato Semibold" pitchFamily="34" charset="0"/>
              </a:rPr>
              <a:t>strumień kropelek wody spadających w regularnych odstępach czasu oświetlony światłem stroboskopowym.</a:t>
            </a:r>
            <a:endParaRPr lang="en-US" dirty="0">
              <a:latin typeface="Lato Semibold" pitchFamily="34" charset="0"/>
              <a:cs typeface="Lato Semibold" pitchFamily="34" charset="0"/>
            </a:endParaRPr>
          </a:p>
          <a:p>
            <a:pPr>
              <a:lnSpc>
                <a:spcPct val="110000"/>
              </a:lnSpc>
              <a:spcAft>
                <a:spcPts val="800"/>
              </a:spcAft>
            </a:pPr>
            <a:r>
              <a:rPr lang="pl-PL" sz="1500" dirty="0">
                <a:solidFill>
                  <a:srgbClr val="FFFFFE"/>
                </a:solidFill>
                <a:latin typeface="Lato Semibold" pitchFamily="34" charset="0"/>
                <a:cs typeface="Lato Semibold" pitchFamily="34" charset="0"/>
              </a:rPr>
              <a:t> Jest przykładem efektu stroboskopowego stosowanego w ruchu cyklicznym, który nie jest obrotowy. W normalnym świetle jest to normalna fontanna. Oglądane w świetle stroboskopowym z częstotliwością dostrojoną</a:t>
            </a:r>
            <a:r>
              <a:rPr lang="pl-PL" sz="1500" dirty="0">
                <a:latin typeface="Lato Semibold" pitchFamily="34" charset="0"/>
                <a:cs typeface="Lato Semibold" pitchFamily="34" charset="0"/>
              </a:rPr>
              <a:t/>
            </a:r>
            <a:br>
              <a:rPr lang="pl-PL" sz="1500" dirty="0">
                <a:latin typeface="Lato Semibold" pitchFamily="34" charset="0"/>
                <a:cs typeface="Lato Semibold" pitchFamily="34" charset="0"/>
              </a:rPr>
            </a:br>
            <a:r>
              <a:rPr lang="pl-PL" sz="1500" dirty="0">
                <a:solidFill>
                  <a:srgbClr val="FFFFFE"/>
                </a:solidFill>
                <a:latin typeface="Lato Semibold" pitchFamily="34" charset="0"/>
                <a:cs typeface="Lato Semibold" pitchFamily="34" charset="0"/>
              </a:rPr>
              <a:t>do tempa, z jakim spadają krople, wydają się być zawieszone w powietrzu. Regulacja częstotliwości </a:t>
            </a:r>
            <a:r>
              <a:rPr lang="pl-PL" sz="1500" dirty="0" err="1" smtClean="0">
                <a:solidFill>
                  <a:srgbClr val="FFFFFE"/>
                </a:solidFill>
                <a:latin typeface="Lato Semibold" pitchFamily="34" charset="0"/>
                <a:cs typeface="Lato Semibold" pitchFamily="34" charset="0"/>
              </a:rPr>
              <a:t>strobowania</a:t>
            </a:r>
            <a:r>
              <a:rPr lang="pl-PL" sz="1500" dirty="0">
                <a:solidFill>
                  <a:srgbClr val="FFFFFE"/>
                </a:solidFill>
                <a:latin typeface="Lato Semibold" pitchFamily="34" charset="0"/>
                <a:cs typeface="Lato Semibold" pitchFamily="34" charset="0"/>
              </a:rPr>
              <a:t/>
            </a:r>
            <a:br>
              <a:rPr lang="pl-PL" sz="1500" dirty="0">
                <a:solidFill>
                  <a:srgbClr val="FFFFFE"/>
                </a:solidFill>
                <a:latin typeface="Lato Semibold" pitchFamily="34" charset="0"/>
                <a:cs typeface="Lato Semibold" pitchFamily="34" charset="0"/>
              </a:rPr>
            </a:br>
            <a:r>
              <a:rPr lang="pl-PL" sz="1500" dirty="0" smtClean="0">
                <a:solidFill>
                  <a:srgbClr val="FFFFFE"/>
                </a:solidFill>
                <a:latin typeface="Lato Semibold" pitchFamily="34" charset="0"/>
                <a:cs typeface="Lato Semibold" pitchFamily="34" charset="0"/>
              </a:rPr>
              <a:t>może </a:t>
            </a:r>
            <a:r>
              <a:rPr lang="pl-PL" sz="1500" dirty="0">
                <a:solidFill>
                  <a:srgbClr val="FFFFFE"/>
                </a:solidFill>
                <a:latin typeface="Lato Semibold" pitchFamily="34" charset="0"/>
                <a:cs typeface="Lato Semibold" pitchFamily="34" charset="0"/>
              </a:rPr>
              <a:t>sprawić, że kropelki będą poruszać się powoli w górę</a:t>
            </a:r>
            <a:r>
              <a:rPr lang="pl-PL" sz="1500" dirty="0">
                <a:latin typeface="Lato Semibold" pitchFamily="34" charset="0"/>
                <a:cs typeface="Lato Semibold" pitchFamily="34" charset="0"/>
              </a:rPr>
              <a:t/>
            </a:r>
            <a:br>
              <a:rPr lang="pl-PL" sz="1500" dirty="0">
                <a:latin typeface="Lato Semibold" pitchFamily="34" charset="0"/>
                <a:cs typeface="Lato Semibold" pitchFamily="34" charset="0"/>
              </a:rPr>
            </a:br>
            <a:r>
              <a:rPr lang="pl-PL" sz="1500" dirty="0">
                <a:solidFill>
                  <a:srgbClr val="FFFFFE"/>
                </a:solidFill>
                <a:latin typeface="Lato Semibold" pitchFamily="34" charset="0"/>
                <a:cs typeface="Lato Semibold" pitchFamily="34" charset="0"/>
              </a:rPr>
              <a:t>lub w dół.</a:t>
            </a:r>
            <a:endParaRPr lang="pl-PL" dirty="0">
              <a:latin typeface="Lato Semibold" pitchFamily="34" charset="0"/>
              <a:cs typeface="Lato Semibold" pitchFamily="34" charset="0"/>
            </a:endParaRPr>
          </a:p>
          <a:p>
            <a:pPr marL="0" indent="0">
              <a:lnSpc>
                <a:spcPct val="110000"/>
              </a:lnSpc>
              <a:spcAft>
                <a:spcPts val="800"/>
              </a:spcAft>
              <a:buNone/>
            </a:pPr>
            <a:endParaRPr lang="pl-PL" sz="1500" dirty="0">
              <a:solidFill>
                <a:srgbClr val="FFFFFE"/>
              </a:solidFill>
              <a:effectLst/>
              <a:latin typeface="Lato Semibold" pitchFamily="34" charset="0"/>
              <a:ea typeface="Calibri" panose="020F0502020204030204" pitchFamily="34" charset="0"/>
              <a:cs typeface="Lato Semibold" pitchFamily="34" charset="0"/>
            </a:endParaRPr>
          </a:p>
          <a:p>
            <a:pPr>
              <a:lnSpc>
                <a:spcPct val="110000"/>
              </a:lnSpc>
            </a:pPr>
            <a:endParaRPr lang="pl-PL" sz="1500" dirty="0">
              <a:solidFill>
                <a:srgbClr val="FFFFFE"/>
              </a:solidFill>
              <a:latin typeface="Lato Semibold" pitchFamily="34" charset="0"/>
              <a:cs typeface="Lato Semibold" pitchFamily="34" charset="0"/>
            </a:endParaRPr>
          </a:p>
        </p:txBody>
      </p:sp>
      <p:sp>
        <p:nvSpPr>
          <p:cNvPr id="5" name="pole tekstowe 4">
            <a:extLst>
              <a:ext uri="{FF2B5EF4-FFF2-40B4-BE49-F238E27FC236}">
                <a16:creationId xmlns="" xmlns:a16="http://schemas.microsoft.com/office/drawing/2014/main" id="{ABE5627C-F93C-42B5-8066-C0FD451AAC0C}"/>
              </a:ext>
            </a:extLst>
          </p:cNvPr>
          <p:cNvSpPr txBox="1"/>
          <p:nvPr/>
        </p:nvSpPr>
        <p:spPr>
          <a:xfrm>
            <a:off x="42837" y="22295"/>
            <a:ext cx="1073287" cy="707886"/>
          </a:xfrm>
          <a:prstGeom prst="rect">
            <a:avLst/>
          </a:prstGeom>
          <a:noFill/>
        </p:spPr>
        <p:txBody>
          <a:bodyPr wrap="square" lIns="91440" tIns="45720" rIns="91440" bIns="45720" rtlCol="0" anchor="t">
            <a:spAutoFit/>
          </a:bodyPr>
          <a:lstStyle/>
          <a:p>
            <a:pPr>
              <a:spcAft>
                <a:spcPts val="600"/>
              </a:spcAft>
            </a:pPr>
            <a:r>
              <a:rPr lang="pl-PL" sz="4000"/>
              <a:t>4.</a:t>
            </a:r>
          </a:p>
        </p:txBody>
      </p:sp>
      <p:pic>
        <p:nvPicPr>
          <p:cNvPr id="43" name="Picture 43">
            <a:extLst>
              <a:ext uri="{FF2B5EF4-FFF2-40B4-BE49-F238E27FC236}">
                <a16:creationId xmlns="" xmlns:a16="http://schemas.microsoft.com/office/drawing/2014/main" id="{2A3912B6-A0F6-4930-9E35-F0F6720D021A}"/>
              </a:ext>
            </a:extLst>
          </p:cNvPr>
          <p:cNvPicPr>
            <a:picLocks noChangeAspect="1"/>
          </p:cNvPicPr>
          <p:nvPr/>
        </p:nvPicPr>
        <p:blipFill>
          <a:blip r:embed="rId2"/>
          <a:stretch>
            <a:fillRect/>
          </a:stretch>
        </p:blipFill>
        <p:spPr>
          <a:xfrm>
            <a:off x="-5751" y="-2335"/>
            <a:ext cx="9356785" cy="6862670"/>
          </a:xfrm>
          <a:prstGeom prst="rect">
            <a:avLst/>
          </a:prstGeom>
        </p:spPr>
      </p:pic>
      <p:sp>
        <p:nvSpPr>
          <p:cNvPr id="7" name="TextBox 6">
            <a:extLst>
              <a:ext uri="{FF2B5EF4-FFF2-40B4-BE49-F238E27FC236}">
                <a16:creationId xmlns="" xmlns:a16="http://schemas.microsoft.com/office/drawing/2014/main" id="{7E18068D-81B6-4B95-8687-BD62525470ED}"/>
              </a:ext>
            </a:extLst>
          </p:cNvPr>
          <p:cNvSpPr txBox="1"/>
          <p:nvPr/>
        </p:nvSpPr>
        <p:spPr>
          <a:xfrm>
            <a:off x="-5751" y="-575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4000"/>
              <a:t>4.</a:t>
            </a:r>
            <a:endParaRPr lang="en-US" sz="4000"/>
          </a:p>
        </p:txBody>
      </p:sp>
      <p:sp>
        <p:nvSpPr>
          <p:cNvPr id="2" name="TextBox 1">
            <a:extLst>
              <a:ext uri="{FF2B5EF4-FFF2-40B4-BE49-F238E27FC236}">
                <a16:creationId xmlns="" xmlns:a16="http://schemas.microsoft.com/office/drawing/2014/main" id="{4DBC7F0D-A512-4273-930C-9EF4F71FA79E}"/>
              </a:ext>
            </a:extLst>
          </p:cNvPr>
          <p:cNvSpPr txBox="1"/>
          <p:nvPr/>
        </p:nvSpPr>
        <p:spPr>
          <a:xfrm>
            <a:off x="324929" y="5472023"/>
            <a:ext cx="39077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Lato Semibold" pitchFamily="34" charset="0"/>
                <a:cs typeface="Lato Semibold" pitchFamily="34" charset="0"/>
              </a:rPr>
              <a:t>Fontanna</a:t>
            </a:r>
            <a:r>
              <a:rPr lang="en-US" sz="2400" dirty="0">
                <a:latin typeface="Lato Semibold" pitchFamily="34" charset="0"/>
                <a:cs typeface="Lato Semibold" pitchFamily="34" charset="0"/>
              </a:rPr>
              <a:t> </a:t>
            </a:r>
            <a:r>
              <a:rPr lang="en-US" sz="2400" dirty="0" err="1">
                <a:latin typeface="Lato Semibold" pitchFamily="34" charset="0"/>
                <a:cs typeface="Lato Semibold" pitchFamily="34" charset="0"/>
              </a:rPr>
              <a:t>stroboskopowa</a:t>
            </a:r>
            <a:endParaRPr lang="en-US" sz="2400" dirty="0">
              <a:latin typeface="Lato Semibold" pitchFamily="34" charset="0"/>
              <a:cs typeface="Lato Semibold" pitchFamily="34" charset="0"/>
            </a:endParaRPr>
          </a:p>
        </p:txBody>
      </p:sp>
    </p:spTree>
    <p:extLst>
      <p:ext uri="{BB962C8B-B14F-4D97-AF65-F5344CB8AC3E}">
        <p14:creationId xmlns="" xmlns:p14="http://schemas.microsoft.com/office/powerpoint/2010/main" val="309629267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9" name="Rectangle 221">
            <a:extLst>
              <a:ext uri="{FF2B5EF4-FFF2-40B4-BE49-F238E27FC236}">
                <a16:creationId xmlns="" xmlns:a16="http://schemas.microsoft.com/office/drawing/2014/main" id="{DD192C9E-5048-45EF-872F-57480C35B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23">
            <a:extLst>
              <a:ext uri="{FF2B5EF4-FFF2-40B4-BE49-F238E27FC236}">
                <a16:creationId xmlns="" xmlns:a16="http://schemas.microsoft.com/office/drawing/2014/main" id="{A5B0CC4D-5179-42F0-9DDF-8ACC5138D8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4140" y="0"/>
            <a:ext cx="4637860"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 xmlns:a16="http://schemas.microsoft.com/office/drawing/2014/main" id="{7CB39D17-872D-4673-926B-43DB210DE76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227" name="Freeform 5">
              <a:extLst>
                <a:ext uri="{FF2B5EF4-FFF2-40B4-BE49-F238E27FC236}">
                  <a16:creationId xmlns="" xmlns:a16="http://schemas.microsoft.com/office/drawing/2014/main" id="{E91F46A2-9027-47B1-81AC-B681A7EB1B1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6">
              <a:extLst>
                <a:ext uri="{FF2B5EF4-FFF2-40B4-BE49-F238E27FC236}">
                  <a16:creationId xmlns="" xmlns:a16="http://schemas.microsoft.com/office/drawing/2014/main" id="{91A775EB-F401-4675-98C6-EA8D348DB7A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7">
              <a:extLst>
                <a:ext uri="{FF2B5EF4-FFF2-40B4-BE49-F238E27FC236}">
                  <a16:creationId xmlns="" xmlns:a16="http://schemas.microsoft.com/office/drawing/2014/main" id="{8B678940-C09A-4DAF-8A23-3E073615BAA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8">
              <a:extLst>
                <a:ext uri="{FF2B5EF4-FFF2-40B4-BE49-F238E27FC236}">
                  <a16:creationId xmlns="" xmlns:a16="http://schemas.microsoft.com/office/drawing/2014/main" id="{D5B38FE5-759F-453D-AA7C-DF093B81FC7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9">
              <a:extLst>
                <a:ext uri="{FF2B5EF4-FFF2-40B4-BE49-F238E27FC236}">
                  <a16:creationId xmlns="" xmlns:a16="http://schemas.microsoft.com/office/drawing/2014/main" id="{C699EAC8-25D2-4368-B81F-DC066A9C261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10">
              <a:extLst>
                <a:ext uri="{FF2B5EF4-FFF2-40B4-BE49-F238E27FC236}">
                  <a16:creationId xmlns="" xmlns:a16="http://schemas.microsoft.com/office/drawing/2014/main" id="{87F2AC8F-8B5C-42DE-8010-094EDBF4F24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11">
              <a:extLst>
                <a:ext uri="{FF2B5EF4-FFF2-40B4-BE49-F238E27FC236}">
                  <a16:creationId xmlns="" xmlns:a16="http://schemas.microsoft.com/office/drawing/2014/main" id="{380024C9-12A5-4CBA-BFE1-5379F4739DF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12">
              <a:extLst>
                <a:ext uri="{FF2B5EF4-FFF2-40B4-BE49-F238E27FC236}">
                  <a16:creationId xmlns="" xmlns:a16="http://schemas.microsoft.com/office/drawing/2014/main" id="{6547D7F5-EC68-423A-9CAA-19C0F644470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13">
              <a:extLst>
                <a:ext uri="{FF2B5EF4-FFF2-40B4-BE49-F238E27FC236}">
                  <a16:creationId xmlns="" xmlns:a16="http://schemas.microsoft.com/office/drawing/2014/main" id="{129C709E-63C7-4EE8-9417-D9D533454F0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14">
              <a:extLst>
                <a:ext uri="{FF2B5EF4-FFF2-40B4-BE49-F238E27FC236}">
                  <a16:creationId xmlns="" xmlns:a16="http://schemas.microsoft.com/office/drawing/2014/main" id="{54535523-518D-4476-BC08-B550F381586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15">
              <a:extLst>
                <a:ext uri="{FF2B5EF4-FFF2-40B4-BE49-F238E27FC236}">
                  <a16:creationId xmlns="" xmlns:a16="http://schemas.microsoft.com/office/drawing/2014/main" id="{E59931F0-6802-4831-B2D9-DB8D4A9E6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6">
              <a:extLst>
                <a:ext uri="{FF2B5EF4-FFF2-40B4-BE49-F238E27FC236}">
                  <a16:creationId xmlns="" xmlns:a16="http://schemas.microsoft.com/office/drawing/2014/main" id="{13170608-129C-4652-94B9-00C2C030B11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17">
              <a:extLst>
                <a:ext uri="{FF2B5EF4-FFF2-40B4-BE49-F238E27FC236}">
                  <a16:creationId xmlns="" xmlns:a16="http://schemas.microsoft.com/office/drawing/2014/main" id="{A7C48A66-791B-4694-B397-B61878AEE50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18">
              <a:extLst>
                <a:ext uri="{FF2B5EF4-FFF2-40B4-BE49-F238E27FC236}">
                  <a16:creationId xmlns="" xmlns:a16="http://schemas.microsoft.com/office/drawing/2014/main" id="{16C4882A-679F-493B-A951-CD3DB5416BB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19">
              <a:extLst>
                <a:ext uri="{FF2B5EF4-FFF2-40B4-BE49-F238E27FC236}">
                  <a16:creationId xmlns="" xmlns:a16="http://schemas.microsoft.com/office/drawing/2014/main" id="{3EA63962-0F5D-44ED-B33E-5157167DA99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20">
              <a:extLst>
                <a:ext uri="{FF2B5EF4-FFF2-40B4-BE49-F238E27FC236}">
                  <a16:creationId xmlns="" xmlns:a16="http://schemas.microsoft.com/office/drawing/2014/main" id="{F93048C7-A1AB-49A1-AA68-C7E8F395316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Freeform 21">
              <a:extLst>
                <a:ext uri="{FF2B5EF4-FFF2-40B4-BE49-F238E27FC236}">
                  <a16:creationId xmlns="" xmlns:a16="http://schemas.microsoft.com/office/drawing/2014/main" id="{560DE09B-B98B-4C6C-9370-67167357755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22">
              <a:extLst>
                <a:ext uri="{FF2B5EF4-FFF2-40B4-BE49-F238E27FC236}">
                  <a16:creationId xmlns="" xmlns:a16="http://schemas.microsoft.com/office/drawing/2014/main" id="{1919110A-7B43-4BFB-9A2E-413F263E9A9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23">
              <a:extLst>
                <a:ext uri="{FF2B5EF4-FFF2-40B4-BE49-F238E27FC236}">
                  <a16:creationId xmlns="" xmlns:a16="http://schemas.microsoft.com/office/drawing/2014/main" id="{0F26818E-CEA9-4D50-9D1B-A04029C3A77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24">
              <a:extLst>
                <a:ext uri="{FF2B5EF4-FFF2-40B4-BE49-F238E27FC236}">
                  <a16:creationId xmlns="" xmlns:a16="http://schemas.microsoft.com/office/drawing/2014/main" id="{8191A261-2384-4C82-BB0D-2706C9B4341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25">
              <a:extLst>
                <a:ext uri="{FF2B5EF4-FFF2-40B4-BE49-F238E27FC236}">
                  <a16:creationId xmlns="" xmlns:a16="http://schemas.microsoft.com/office/drawing/2014/main" id="{9EABF7F4-F2E9-426D-9D37-803D70DE0D8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3" name="Group 248">
            <a:extLst>
              <a:ext uri="{FF2B5EF4-FFF2-40B4-BE49-F238E27FC236}">
                <a16:creationId xmlns="" xmlns:a16="http://schemas.microsoft.com/office/drawing/2014/main" id="{1E036FD2-416E-4EE4-9883-07FBB2F136C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913609" y="1699589"/>
            <a:ext cx="3671786" cy="3467610"/>
            <a:chOff x="700573" y="1816768"/>
            <a:chExt cx="3671786" cy="3467610"/>
          </a:xfrm>
        </p:grpSpPr>
        <p:sp>
          <p:nvSpPr>
            <p:cNvPr id="250" name="Rectangle 249">
              <a:extLst>
                <a:ext uri="{FF2B5EF4-FFF2-40B4-BE49-F238E27FC236}">
                  <a16:creationId xmlns="" xmlns:a16="http://schemas.microsoft.com/office/drawing/2014/main" id="{D8D7EDD1-8A11-4756-81D8-955EE84DD1C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0573" y="1816768"/>
              <a:ext cx="3671785"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Isosceles Triangle 22">
              <a:extLst>
                <a:ext uri="{FF2B5EF4-FFF2-40B4-BE49-F238E27FC236}">
                  <a16:creationId xmlns="" xmlns:a16="http://schemas.microsoft.com/office/drawing/2014/main" id="{2DA1CE93-F0F2-48C3-805D-ADFBFCFFB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1975"/>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 xmlns:a16="http://schemas.microsoft.com/office/drawing/2014/main" id="{6DE9ED37-F92E-44D7-A216-2CC83473A1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a:extLst>
              <a:ext uri="{FF2B5EF4-FFF2-40B4-BE49-F238E27FC236}">
                <a16:creationId xmlns="" xmlns:a16="http://schemas.microsoft.com/office/drawing/2014/main" id="{B1FBF130-E1B1-45CE-A55B-2F607B6D8C1C}"/>
              </a:ext>
            </a:extLst>
          </p:cNvPr>
          <p:cNvPicPr>
            <a:picLocks noGrp="1" noChangeAspect="1"/>
          </p:cNvPicPr>
          <p:nvPr>
            <p:ph idx="1"/>
          </p:nvPr>
        </p:nvPicPr>
        <p:blipFill rotWithShape="1">
          <a:blip r:embed="rId2"/>
          <a:srcRect t="6228" r="-1" b="18012"/>
          <a:stretch/>
        </p:blipFill>
        <p:spPr>
          <a:xfrm>
            <a:off x="20" y="227"/>
            <a:ext cx="8367299" cy="6858000"/>
          </a:xfrm>
          <a:prstGeom prst="rect">
            <a:avLst/>
          </a:prstGeom>
        </p:spPr>
      </p:pic>
      <p:sp>
        <p:nvSpPr>
          <p:cNvPr id="4" name="TextBox 3">
            <a:extLst>
              <a:ext uri="{FF2B5EF4-FFF2-40B4-BE49-F238E27FC236}">
                <a16:creationId xmlns="" xmlns:a16="http://schemas.microsoft.com/office/drawing/2014/main" id="{E00D5C33-2038-4557-BFA3-4681B760CAA7}"/>
              </a:ext>
            </a:extLst>
          </p:cNvPr>
          <p:cNvSpPr txBox="1"/>
          <p:nvPr/>
        </p:nvSpPr>
        <p:spPr>
          <a:xfrm>
            <a:off x="7706420" y="199338"/>
            <a:ext cx="4038957" cy="655696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pl-PL" dirty="0">
                <a:latin typeface="Lato Semibold" pitchFamily="34" charset="0"/>
                <a:ea typeface="+mn-lt"/>
                <a:cs typeface="Lato Semibold" pitchFamily="34" charset="0"/>
              </a:rPr>
              <a:t>W typowych zastosowaniach </a:t>
            </a:r>
            <a:r>
              <a:rPr lang="pl-PL" dirty="0" smtClean="0">
                <a:latin typeface="Lato Semibold" pitchFamily="34" charset="0"/>
                <a:ea typeface="+mn-lt"/>
                <a:cs typeface="Lato Semibold" pitchFamily="34" charset="0"/>
              </a:rPr>
              <a:t>oświetleniowych efekt </a:t>
            </a:r>
            <a:r>
              <a:rPr lang="pl-PL" dirty="0">
                <a:latin typeface="Lato Semibold" pitchFamily="34" charset="0"/>
                <a:ea typeface="+mn-lt"/>
                <a:cs typeface="Lato Semibold" pitchFamily="34" charset="0"/>
              </a:rPr>
              <a:t>stroboskopowy jest niepożądanym efektem, który może stać się widoczny, gdy osoba </a:t>
            </a:r>
            <a:r>
              <a:rPr lang="pl-PL" dirty="0" smtClean="0">
                <a:latin typeface="Lato Semibold" pitchFamily="34" charset="0"/>
                <a:ea typeface="+mn-lt"/>
                <a:cs typeface="Lato Semibold" pitchFamily="34" charset="0"/>
              </a:rPr>
              <a:t>patrzy na </a:t>
            </a:r>
            <a:r>
              <a:rPr lang="pl-PL" dirty="0">
                <a:latin typeface="Lato Semibold" pitchFamily="34" charset="0"/>
                <a:ea typeface="+mn-lt"/>
                <a:cs typeface="Lato Semibold" pitchFamily="34" charset="0"/>
              </a:rPr>
              <a:t>poruszający się lub obracający się obiekt oświetlony przez modulowane (zmieniane) w czasie źródło światła. Czasowa modulacja światła może wynikać z </a:t>
            </a:r>
            <a:r>
              <a:rPr lang="pl-PL" dirty="0" smtClean="0">
                <a:latin typeface="Lato Semibold" pitchFamily="34" charset="0"/>
                <a:ea typeface="+mn-lt"/>
                <a:cs typeface="Lato Semibold" pitchFamily="34" charset="0"/>
              </a:rPr>
              <a:t>przypadkowych</a:t>
            </a:r>
            <a:br>
              <a:rPr lang="pl-PL" dirty="0" smtClean="0">
                <a:latin typeface="Lato Semibold" pitchFamily="34" charset="0"/>
                <a:ea typeface="+mn-lt"/>
                <a:cs typeface="Lato Semibold" pitchFamily="34" charset="0"/>
              </a:rPr>
            </a:br>
            <a:r>
              <a:rPr lang="pl-PL" dirty="0" smtClean="0">
                <a:latin typeface="Lato Semibold" pitchFamily="34" charset="0"/>
                <a:ea typeface="+mn-lt"/>
                <a:cs typeface="Lato Semibold" pitchFamily="34" charset="0"/>
              </a:rPr>
              <a:t>i </a:t>
            </a:r>
            <a:r>
              <a:rPr lang="pl-PL" dirty="0">
                <a:latin typeface="Lato Semibold" pitchFamily="34" charset="0"/>
                <a:ea typeface="+mn-lt"/>
                <a:cs typeface="Lato Semibold" pitchFamily="34" charset="0"/>
              </a:rPr>
              <a:t>nieprzewidzianych zmian w samym źródle światła, lub z zastosowania pewnych technologii </a:t>
            </a:r>
            <a:r>
              <a:rPr lang="pl-PL" dirty="0" smtClean="0">
                <a:latin typeface="Lato Semibold" pitchFamily="34" charset="0"/>
                <a:ea typeface="+mn-lt"/>
                <a:cs typeface="Lato Semibold" pitchFamily="34" charset="0"/>
              </a:rPr>
              <a:t>ściemniania</a:t>
            </a:r>
            <a:br>
              <a:rPr lang="pl-PL" dirty="0" smtClean="0">
                <a:latin typeface="Lato Semibold" pitchFamily="34" charset="0"/>
                <a:ea typeface="+mn-lt"/>
                <a:cs typeface="Lato Semibold" pitchFamily="34" charset="0"/>
              </a:rPr>
            </a:br>
            <a:r>
              <a:rPr lang="pl-PL" dirty="0" smtClean="0">
                <a:latin typeface="Lato Semibold" pitchFamily="34" charset="0"/>
                <a:ea typeface="+mn-lt"/>
                <a:cs typeface="Lato Semibold" pitchFamily="34" charset="0"/>
              </a:rPr>
              <a:t>lub </a:t>
            </a:r>
            <a:r>
              <a:rPr lang="pl-PL" dirty="0">
                <a:latin typeface="Lato Semibold" pitchFamily="34" charset="0"/>
                <a:ea typeface="+mn-lt"/>
                <a:cs typeface="Lato Semibold" pitchFamily="34" charset="0"/>
              </a:rPr>
              <a:t>regulacji poziomu światła. Inną przyczyną modulacji światła jest niekompatybilność lampy z zewnętrznym ściemniaczem.</a:t>
            </a:r>
            <a:endParaRPr lang="en-US" dirty="0">
              <a:latin typeface="Lato Semibold" pitchFamily="34" charset="0"/>
              <a:ea typeface="+mn-lt"/>
              <a:cs typeface="Lato Semibold" pitchFamily="34" charset="0"/>
            </a:endParaRPr>
          </a:p>
        </p:txBody>
      </p:sp>
      <p:sp>
        <p:nvSpPr>
          <p:cNvPr id="8" name="TextBox 7">
            <a:extLst>
              <a:ext uri="{FF2B5EF4-FFF2-40B4-BE49-F238E27FC236}">
                <a16:creationId xmlns="" xmlns:a16="http://schemas.microsoft.com/office/drawing/2014/main" id="{D98FB660-93F3-4646-931F-FCE33AE53DC1}"/>
              </a:ext>
            </a:extLst>
          </p:cNvPr>
          <p:cNvSpPr txBox="1"/>
          <p:nvPr/>
        </p:nvSpPr>
        <p:spPr>
          <a:xfrm>
            <a:off x="-5751" y="-575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4000"/>
              <a:t>5.</a:t>
            </a:r>
            <a:endParaRPr lang="en-US" sz="4000"/>
          </a:p>
        </p:txBody>
      </p:sp>
      <p:sp>
        <p:nvSpPr>
          <p:cNvPr id="2" name="TextBox 1">
            <a:extLst>
              <a:ext uri="{FF2B5EF4-FFF2-40B4-BE49-F238E27FC236}">
                <a16:creationId xmlns="" xmlns:a16="http://schemas.microsoft.com/office/drawing/2014/main" id="{1E724279-5D8E-401C-B7E9-156A33CA93F0}"/>
              </a:ext>
            </a:extLst>
          </p:cNvPr>
          <p:cNvSpPr txBox="1"/>
          <p:nvPr/>
        </p:nvSpPr>
        <p:spPr>
          <a:xfrm>
            <a:off x="2251496" y="4566250"/>
            <a:ext cx="38790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b="1" dirty="0">
              <a:latin typeface="Lato Semibold" pitchFamily="34" charset="0"/>
              <a:ea typeface="+mn-lt"/>
              <a:cs typeface="Lato Semibold" pitchFamily="34" charset="0"/>
            </a:endParaRPr>
          </a:p>
          <a:p>
            <a:pPr algn="ctr"/>
            <a:r>
              <a:rPr lang="pl-PL" b="1" dirty="0">
                <a:latin typeface="Lato Semibold" pitchFamily="34" charset="0"/>
                <a:ea typeface="+mn-lt"/>
                <a:cs typeface="Lato Semibold" pitchFamily="34" charset="0"/>
              </a:rPr>
              <a:t>Niepożądane efekty w zwykłym oświetleniu</a:t>
            </a:r>
            <a:endParaRPr lang="en-US" b="1" dirty="0">
              <a:latin typeface="Lato Semibold" pitchFamily="34" charset="0"/>
              <a:ea typeface="+mn-lt"/>
              <a:cs typeface="Lato Semibold" pitchFamily="34" charset="0"/>
            </a:endParaRPr>
          </a:p>
          <a:p>
            <a:pPr algn="l"/>
            <a:endParaRPr lang="en-US" b="1" dirty="0">
              <a:latin typeface="Lato Semibold" pitchFamily="34" charset="0"/>
              <a:cs typeface="Lato Semibold" pitchFamily="34" charset="0"/>
            </a:endParaRPr>
          </a:p>
        </p:txBody>
      </p:sp>
    </p:spTree>
    <p:extLst>
      <p:ext uri="{BB962C8B-B14F-4D97-AF65-F5344CB8AC3E}">
        <p14:creationId xmlns="" xmlns:p14="http://schemas.microsoft.com/office/powerpoint/2010/main" val="29182752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9" name="Rectangle 221">
            <a:extLst>
              <a:ext uri="{FF2B5EF4-FFF2-40B4-BE49-F238E27FC236}">
                <a16:creationId xmlns="" xmlns:a16="http://schemas.microsoft.com/office/drawing/2014/main" id="{DD192C9E-5048-45EF-872F-57480C35B7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23">
            <a:extLst>
              <a:ext uri="{FF2B5EF4-FFF2-40B4-BE49-F238E27FC236}">
                <a16:creationId xmlns="" xmlns:a16="http://schemas.microsoft.com/office/drawing/2014/main" id="{A5B0CC4D-5179-42F0-9DDF-8ACC5138D8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4140" y="0"/>
            <a:ext cx="4637860"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 xmlns:a16="http://schemas.microsoft.com/office/drawing/2014/main" id="{7CB39D17-872D-4673-926B-43DB210DE76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227" name="Freeform 5">
              <a:extLst>
                <a:ext uri="{FF2B5EF4-FFF2-40B4-BE49-F238E27FC236}">
                  <a16:creationId xmlns="" xmlns:a16="http://schemas.microsoft.com/office/drawing/2014/main" id="{E91F46A2-9027-47B1-81AC-B681A7EB1B1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6">
              <a:extLst>
                <a:ext uri="{FF2B5EF4-FFF2-40B4-BE49-F238E27FC236}">
                  <a16:creationId xmlns="" xmlns:a16="http://schemas.microsoft.com/office/drawing/2014/main" id="{91A775EB-F401-4675-98C6-EA8D348DB7A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7">
              <a:extLst>
                <a:ext uri="{FF2B5EF4-FFF2-40B4-BE49-F238E27FC236}">
                  <a16:creationId xmlns="" xmlns:a16="http://schemas.microsoft.com/office/drawing/2014/main" id="{8B678940-C09A-4DAF-8A23-3E073615BAA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8">
              <a:extLst>
                <a:ext uri="{FF2B5EF4-FFF2-40B4-BE49-F238E27FC236}">
                  <a16:creationId xmlns="" xmlns:a16="http://schemas.microsoft.com/office/drawing/2014/main" id="{D5B38FE5-759F-453D-AA7C-DF093B81FC7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9">
              <a:extLst>
                <a:ext uri="{FF2B5EF4-FFF2-40B4-BE49-F238E27FC236}">
                  <a16:creationId xmlns="" xmlns:a16="http://schemas.microsoft.com/office/drawing/2014/main" id="{C699EAC8-25D2-4368-B81F-DC066A9C261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10">
              <a:extLst>
                <a:ext uri="{FF2B5EF4-FFF2-40B4-BE49-F238E27FC236}">
                  <a16:creationId xmlns="" xmlns:a16="http://schemas.microsoft.com/office/drawing/2014/main" id="{87F2AC8F-8B5C-42DE-8010-094EDBF4F24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11">
              <a:extLst>
                <a:ext uri="{FF2B5EF4-FFF2-40B4-BE49-F238E27FC236}">
                  <a16:creationId xmlns="" xmlns:a16="http://schemas.microsoft.com/office/drawing/2014/main" id="{380024C9-12A5-4CBA-BFE1-5379F4739DF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12">
              <a:extLst>
                <a:ext uri="{FF2B5EF4-FFF2-40B4-BE49-F238E27FC236}">
                  <a16:creationId xmlns="" xmlns:a16="http://schemas.microsoft.com/office/drawing/2014/main" id="{6547D7F5-EC68-423A-9CAA-19C0F644470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13">
              <a:extLst>
                <a:ext uri="{FF2B5EF4-FFF2-40B4-BE49-F238E27FC236}">
                  <a16:creationId xmlns="" xmlns:a16="http://schemas.microsoft.com/office/drawing/2014/main" id="{129C709E-63C7-4EE8-9417-D9D533454F0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14">
              <a:extLst>
                <a:ext uri="{FF2B5EF4-FFF2-40B4-BE49-F238E27FC236}">
                  <a16:creationId xmlns="" xmlns:a16="http://schemas.microsoft.com/office/drawing/2014/main" id="{54535523-518D-4476-BC08-B550F381586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15">
              <a:extLst>
                <a:ext uri="{FF2B5EF4-FFF2-40B4-BE49-F238E27FC236}">
                  <a16:creationId xmlns="" xmlns:a16="http://schemas.microsoft.com/office/drawing/2014/main" id="{E59931F0-6802-4831-B2D9-DB8D4A9E60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6">
              <a:extLst>
                <a:ext uri="{FF2B5EF4-FFF2-40B4-BE49-F238E27FC236}">
                  <a16:creationId xmlns="" xmlns:a16="http://schemas.microsoft.com/office/drawing/2014/main" id="{13170608-129C-4652-94B9-00C2C030B11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17">
              <a:extLst>
                <a:ext uri="{FF2B5EF4-FFF2-40B4-BE49-F238E27FC236}">
                  <a16:creationId xmlns="" xmlns:a16="http://schemas.microsoft.com/office/drawing/2014/main" id="{A7C48A66-791B-4694-B397-B61878AEE50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18">
              <a:extLst>
                <a:ext uri="{FF2B5EF4-FFF2-40B4-BE49-F238E27FC236}">
                  <a16:creationId xmlns="" xmlns:a16="http://schemas.microsoft.com/office/drawing/2014/main" id="{16C4882A-679F-493B-A951-CD3DB5416BB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19">
              <a:extLst>
                <a:ext uri="{FF2B5EF4-FFF2-40B4-BE49-F238E27FC236}">
                  <a16:creationId xmlns="" xmlns:a16="http://schemas.microsoft.com/office/drawing/2014/main" id="{3EA63962-0F5D-44ED-B33E-5157167DA99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20">
              <a:extLst>
                <a:ext uri="{FF2B5EF4-FFF2-40B4-BE49-F238E27FC236}">
                  <a16:creationId xmlns="" xmlns:a16="http://schemas.microsoft.com/office/drawing/2014/main" id="{F93048C7-A1AB-49A1-AA68-C7E8F395316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Freeform 21">
              <a:extLst>
                <a:ext uri="{FF2B5EF4-FFF2-40B4-BE49-F238E27FC236}">
                  <a16:creationId xmlns="" xmlns:a16="http://schemas.microsoft.com/office/drawing/2014/main" id="{560DE09B-B98B-4C6C-9370-67167357755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22">
              <a:extLst>
                <a:ext uri="{FF2B5EF4-FFF2-40B4-BE49-F238E27FC236}">
                  <a16:creationId xmlns="" xmlns:a16="http://schemas.microsoft.com/office/drawing/2014/main" id="{1919110A-7B43-4BFB-9A2E-413F263E9A9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23">
              <a:extLst>
                <a:ext uri="{FF2B5EF4-FFF2-40B4-BE49-F238E27FC236}">
                  <a16:creationId xmlns="" xmlns:a16="http://schemas.microsoft.com/office/drawing/2014/main" id="{0F26818E-CEA9-4D50-9D1B-A04029C3A77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24">
              <a:extLst>
                <a:ext uri="{FF2B5EF4-FFF2-40B4-BE49-F238E27FC236}">
                  <a16:creationId xmlns="" xmlns:a16="http://schemas.microsoft.com/office/drawing/2014/main" id="{8191A261-2384-4C82-BB0D-2706C9B4341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25">
              <a:extLst>
                <a:ext uri="{FF2B5EF4-FFF2-40B4-BE49-F238E27FC236}">
                  <a16:creationId xmlns="" xmlns:a16="http://schemas.microsoft.com/office/drawing/2014/main" id="{9EABF7F4-F2E9-426D-9D37-803D70DE0D8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3" name="Group 248">
            <a:extLst>
              <a:ext uri="{FF2B5EF4-FFF2-40B4-BE49-F238E27FC236}">
                <a16:creationId xmlns="" xmlns:a16="http://schemas.microsoft.com/office/drawing/2014/main" id="{1E036FD2-416E-4EE4-9883-07FBB2F136C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913609" y="1699589"/>
            <a:ext cx="3671786" cy="3467610"/>
            <a:chOff x="700573" y="1816768"/>
            <a:chExt cx="3671786" cy="3467610"/>
          </a:xfrm>
        </p:grpSpPr>
        <p:sp>
          <p:nvSpPr>
            <p:cNvPr id="250" name="Rectangle 249">
              <a:extLst>
                <a:ext uri="{FF2B5EF4-FFF2-40B4-BE49-F238E27FC236}">
                  <a16:creationId xmlns="" xmlns:a16="http://schemas.microsoft.com/office/drawing/2014/main" id="{D8D7EDD1-8A11-4756-81D8-955EE84DD1C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0573" y="1816768"/>
              <a:ext cx="3671785"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Isosceles Triangle 22">
              <a:extLst>
                <a:ext uri="{FF2B5EF4-FFF2-40B4-BE49-F238E27FC236}">
                  <a16:creationId xmlns="" xmlns:a16="http://schemas.microsoft.com/office/drawing/2014/main" id="{2DA1CE93-F0F2-48C3-805D-ADFBFCFFB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1975"/>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 xmlns:a16="http://schemas.microsoft.com/office/drawing/2014/main" id="{6DE9ED37-F92E-44D7-A216-2CC83473A12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a:extLst>
              <a:ext uri="{FF2B5EF4-FFF2-40B4-BE49-F238E27FC236}">
                <a16:creationId xmlns="" xmlns:a16="http://schemas.microsoft.com/office/drawing/2014/main" id="{B1FBF130-E1B1-45CE-A55B-2F607B6D8C1C}"/>
              </a:ext>
            </a:extLst>
          </p:cNvPr>
          <p:cNvPicPr>
            <a:picLocks noGrp="1" noChangeAspect="1"/>
          </p:cNvPicPr>
          <p:nvPr>
            <p:ph idx="1"/>
          </p:nvPr>
        </p:nvPicPr>
        <p:blipFill rotWithShape="1">
          <a:blip r:embed="rId2"/>
          <a:srcRect t="6228" r="-1" b="18012"/>
          <a:stretch/>
        </p:blipFill>
        <p:spPr>
          <a:xfrm>
            <a:off x="20" y="227"/>
            <a:ext cx="8367299" cy="6858000"/>
          </a:xfrm>
          <a:prstGeom prst="rect">
            <a:avLst/>
          </a:prstGeom>
        </p:spPr>
      </p:pic>
      <p:sp>
        <p:nvSpPr>
          <p:cNvPr id="4" name="TextBox 3">
            <a:extLst>
              <a:ext uri="{FF2B5EF4-FFF2-40B4-BE49-F238E27FC236}">
                <a16:creationId xmlns="" xmlns:a16="http://schemas.microsoft.com/office/drawing/2014/main" id="{E00D5C33-2038-4557-BFA3-4681B760CAA7}"/>
              </a:ext>
            </a:extLst>
          </p:cNvPr>
          <p:cNvSpPr txBox="1"/>
          <p:nvPr/>
        </p:nvSpPr>
        <p:spPr>
          <a:xfrm>
            <a:off x="7605779" y="199338"/>
            <a:ext cx="4585296" cy="655696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indent="-228600" defTabSz="914400">
              <a:lnSpc>
                <a:spcPct val="120000"/>
              </a:lnSpc>
              <a:spcAft>
                <a:spcPts val="600"/>
              </a:spcAft>
              <a:buClr>
                <a:schemeClr val="accent1"/>
              </a:buClr>
              <a:buSzPct val="110000"/>
              <a:buFont typeface="Wingdings" panose="05000000000000000000" pitchFamily="2" charset="2"/>
              <a:buChar char="§"/>
            </a:pPr>
            <a:r>
              <a:rPr lang="pl-PL">
                <a:ea typeface="+mn-lt"/>
                <a:cs typeface="+mn-lt"/>
              </a:rPr>
              <a:t>Światło emitowane przez sprzęt oświetleniowy, taki jak oprawy oświetleniowe i lampy, może zmieniać swoją siłę w czasie, celowo lub nieumyślnie. Celowe zmiany oświetlenia są stosowane do ostrzegania, sygnalizacji (np. sygnalizacja świetlna, migające sygnały świetlne lotnicze), rozrywki (np. oświetlenie sceniczne) w celu dostrzeżenia migotania przez ludzi. Ogólnie rzecz biorąc, strumień świetlny sprzętu oświetleniowego może również wykazywać szczątkowe, niezamierzone zmiany poziomu światła ze względu na technologię sprzętu oświetleniowego i to, w jaki sposób sprzęt jest podłączony do sieci elektrycznej.</a:t>
            </a:r>
          </a:p>
          <a:p>
            <a:pPr indent="-228600" defTabSz="914400">
              <a:lnSpc>
                <a:spcPct val="120000"/>
              </a:lnSpc>
              <a:spcAft>
                <a:spcPts val="600"/>
              </a:spcAft>
              <a:buClr>
                <a:schemeClr val="accent1"/>
              </a:buClr>
              <a:buSzPct val="110000"/>
              <a:buFont typeface="Wingdings" panose="05000000000000000000" pitchFamily="2" charset="2"/>
              <a:buChar char="§"/>
            </a:pPr>
            <a:r>
              <a:rPr lang="pl-PL">
                <a:ea typeface="+mn-lt"/>
                <a:cs typeface="+mn-lt"/>
              </a:rPr>
              <a:t>Aby złagodzić niepożądany efekt stroboskopowy należy zmniejszyć poziom </a:t>
            </a:r>
            <a:r>
              <a:rPr lang="pl-PL" i="1">
                <a:ea typeface="+mn-lt"/>
                <a:cs typeface="+mn-lt"/>
              </a:rPr>
              <a:t>TLM (Temporal Light Modulation </a:t>
            </a:r>
            <a:r>
              <a:rPr lang="pl-PL" b="1" i="1">
                <a:ea typeface="+mn-lt"/>
                <a:cs typeface="+mn-lt"/>
              </a:rPr>
              <a:t>–</a:t>
            </a:r>
            <a:r>
              <a:rPr lang="pl-PL" b="1" i="1" dirty="0">
                <a:ea typeface="+mn-lt"/>
                <a:cs typeface="+mn-lt"/>
              </a:rPr>
              <a:t> </a:t>
            </a:r>
            <a:r>
              <a:rPr lang="pl-PL">
                <a:ea typeface="+mn-lt"/>
                <a:cs typeface="+mn-lt"/>
              </a:rPr>
              <a:t>zmiana natężenia światła w czasie</a:t>
            </a:r>
            <a:r>
              <a:rPr lang="pl-PL" b="1" i="1">
                <a:ea typeface="+mn-lt"/>
                <a:cs typeface="+mn-lt"/>
              </a:rPr>
              <a:t>)</a:t>
            </a:r>
            <a:r>
              <a:rPr lang="pl-PL">
                <a:ea typeface="+mn-lt"/>
                <a:cs typeface="+mn-lt"/>
              </a:rPr>
              <a:t>.</a:t>
            </a:r>
          </a:p>
        </p:txBody>
      </p:sp>
      <p:sp>
        <p:nvSpPr>
          <p:cNvPr id="8" name="TextBox 7">
            <a:extLst>
              <a:ext uri="{FF2B5EF4-FFF2-40B4-BE49-F238E27FC236}">
                <a16:creationId xmlns="" xmlns:a16="http://schemas.microsoft.com/office/drawing/2014/main" id="{D98FB660-93F3-4646-931F-FCE33AE53DC1}"/>
              </a:ext>
            </a:extLst>
          </p:cNvPr>
          <p:cNvSpPr txBox="1"/>
          <p:nvPr/>
        </p:nvSpPr>
        <p:spPr>
          <a:xfrm>
            <a:off x="-5751" y="-575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4000"/>
              <a:t>6.</a:t>
            </a:r>
            <a:endParaRPr lang="en-US" sz="4000"/>
          </a:p>
        </p:txBody>
      </p:sp>
      <p:sp>
        <p:nvSpPr>
          <p:cNvPr id="2" name="TextBox 1">
            <a:extLst>
              <a:ext uri="{FF2B5EF4-FFF2-40B4-BE49-F238E27FC236}">
                <a16:creationId xmlns="" xmlns:a16="http://schemas.microsoft.com/office/drawing/2014/main" id="{1E724279-5D8E-401C-B7E9-156A33CA93F0}"/>
              </a:ext>
            </a:extLst>
          </p:cNvPr>
          <p:cNvSpPr txBox="1"/>
          <p:nvPr/>
        </p:nvSpPr>
        <p:spPr>
          <a:xfrm>
            <a:off x="2251496" y="4566250"/>
            <a:ext cx="38790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ea typeface="+mn-lt"/>
              <a:cs typeface="+mn-lt"/>
            </a:endParaRPr>
          </a:p>
          <a:p>
            <a:pPr algn="ctr"/>
            <a:r>
              <a:rPr lang="pl-PL" b="1">
                <a:ea typeface="+mn-lt"/>
                <a:cs typeface="+mn-lt"/>
              </a:rPr>
              <a:t>Niepożądane efekty w zwykłym oświetleniu</a:t>
            </a:r>
            <a:endParaRPr lang="en-US" dirty="0">
              <a:ea typeface="+mn-lt"/>
              <a:cs typeface="+mn-lt"/>
            </a:endParaRPr>
          </a:p>
          <a:p>
            <a:pPr algn="l"/>
            <a:endParaRPr lang="en-US" dirty="0"/>
          </a:p>
        </p:txBody>
      </p:sp>
    </p:spTree>
    <p:extLst>
      <p:ext uri="{BB962C8B-B14F-4D97-AF65-F5344CB8AC3E}">
        <p14:creationId xmlns="" xmlns:p14="http://schemas.microsoft.com/office/powerpoint/2010/main" val="3143842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8" name="Rectangle 106">
            <a:extLst>
              <a:ext uri="{FF2B5EF4-FFF2-40B4-BE49-F238E27FC236}">
                <a16:creationId xmlns="" xmlns:a16="http://schemas.microsoft.com/office/drawing/2014/main" id="{48CAE4AE-A9DF-45AF-9A9C-1712BC6341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08">
            <a:extLst>
              <a:ext uri="{FF2B5EF4-FFF2-40B4-BE49-F238E27FC236}">
                <a16:creationId xmlns="" xmlns:a16="http://schemas.microsoft.com/office/drawing/2014/main" id="{6C272060-BC98-4C91-A58F-4DFEC566CF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10" name="Freeform 5">
              <a:extLst>
                <a:ext uri="{FF2B5EF4-FFF2-40B4-BE49-F238E27FC236}">
                  <a16:creationId xmlns="" xmlns:a16="http://schemas.microsoft.com/office/drawing/2014/main" id="{8BA2DCB9-0DC0-4109-B2A2-56896E35E66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6">
              <a:extLst>
                <a:ext uri="{FF2B5EF4-FFF2-40B4-BE49-F238E27FC236}">
                  <a16:creationId xmlns="" xmlns:a16="http://schemas.microsoft.com/office/drawing/2014/main" id="{64A33555-1142-4AD7-8084-1A99422A118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7">
              <a:extLst>
                <a:ext uri="{FF2B5EF4-FFF2-40B4-BE49-F238E27FC236}">
                  <a16:creationId xmlns="" xmlns:a16="http://schemas.microsoft.com/office/drawing/2014/main" id="{BC6E4081-1A88-453E-8CCF-B97B0CE20DF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8">
              <a:extLst>
                <a:ext uri="{FF2B5EF4-FFF2-40B4-BE49-F238E27FC236}">
                  <a16:creationId xmlns="" xmlns:a16="http://schemas.microsoft.com/office/drawing/2014/main" id="{5B7E0935-6EE8-4C61-AED5-09B9A2A99A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9">
              <a:extLst>
                <a:ext uri="{FF2B5EF4-FFF2-40B4-BE49-F238E27FC236}">
                  <a16:creationId xmlns="" xmlns:a16="http://schemas.microsoft.com/office/drawing/2014/main" id="{EB962BD6-C878-48FF-A75E-DCC7BDA3C33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
              <a:extLst>
                <a:ext uri="{FF2B5EF4-FFF2-40B4-BE49-F238E27FC236}">
                  <a16:creationId xmlns="" xmlns:a16="http://schemas.microsoft.com/office/drawing/2014/main" id="{CABF3786-BDE1-4FE5-9967-F6B6131A2C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
              <a:extLst>
                <a:ext uri="{FF2B5EF4-FFF2-40B4-BE49-F238E27FC236}">
                  <a16:creationId xmlns="" xmlns:a16="http://schemas.microsoft.com/office/drawing/2014/main" id="{4969707A-C75E-4F7F-A5C2-2991C654755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a:extLst>
                <a:ext uri="{FF2B5EF4-FFF2-40B4-BE49-F238E27FC236}">
                  <a16:creationId xmlns="" xmlns:a16="http://schemas.microsoft.com/office/drawing/2014/main" id="{0E293989-8389-48CD-85D3-CAEFD5E9637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a:extLst>
                <a:ext uri="{FF2B5EF4-FFF2-40B4-BE49-F238E27FC236}">
                  <a16:creationId xmlns="" xmlns:a16="http://schemas.microsoft.com/office/drawing/2014/main" id="{8DCF1E8B-9247-45E2-8641-90DA9F7D525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a:extLst>
                <a:ext uri="{FF2B5EF4-FFF2-40B4-BE49-F238E27FC236}">
                  <a16:creationId xmlns="" xmlns:a16="http://schemas.microsoft.com/office/drawing/2014/main" id="{48DF418F-91AD-4E55-AF3B-F28FF45961B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a:extLst>
                <a:ext uri="{FF2B5EF4-FFF2-40B4-BE49-F238E27FC236}">
                  <a16:creationId xmlns="" xmlns:a16="http://schemas.microsoft.com/office/drawing/2014/main" id="{EDBF35BD-D1DA-49B1-AE30-289189DACD5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a:extLst>
                <a:ext uri="{FF2B5EF4-FFF2-40B4-BE49-F238E27FC236}">
                  <a16:creationId xmlns="" xmlns:a16="http://schemas.microsoft.com/office/drawing/2014/main" id="{69198BEC-A3B6-4562-AB0F-3E7760026C4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
              <a:extLst>
                <a:ext uri="{FF2B5EF4-FFF2-40B4-BE49-F238E27FC236}">
                  <a16:creationId xmlns="" xmlns:a16="http://schemas.microsoft.com/office/drawing/2014/main" id="{9AB30D45-77AB-4323-83A2-1A637D07D54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8">
              <a:extLst>
                <a:ext uri="{FF2B5EF4-FFF2-40B4-BE49-F238E27FC236}">
                  <a16:creationId xmlns="" xmlns:a16="http://schemas.microsoft.com/office/drawing/2014/main" id="{D1AD137E-7B63-434C-9D0D-5A64BB49685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9">
              <a:extLst>
                <a:ext uri="{FF2B5EF4-FFF2-40B4-BE49-F238E27FC236}">
                  <a16:creationId xmlns="" xmlns:a16="http://schemas.microsoft.com/office/drawing/2014/main" id="{8B32BE2D-36DC-4BD0-952E-8FE32A70DB8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0">
              <a:extLst>
                <a:ext uri="{FF2B5EF4-FFF2-40B4-BE49-F238E27FC236}">
                  <a16:creationId xmlns="" xmlns:a16="http://schemas.microsoft.com/office/drawing/2014/main" id="{930295E0-AD01-4DB0-9829-AD91BED608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1">
              <a:extLst>
                <a:ext uri="{FF2B5EF4-FFF2-40B4-BE49-F238E27FC236}">
                  <a16:creationId xmlns="" xmlns:a16="http://schemas.microsoft.com/office/drawing/2014/main" id="{29807E74-6BFD-4EA7-B3F3-92C0728A7D8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2">
              <a:extLst>
                <a:ext uri="{FF2B5EF4-FFF2-40B4-BE49-F238E27FC236}">
                  <a16:creationId xmlns="" xmlns:a16="http://schemas.microsoft.com/office/drawing/2014/main" id="{C9EDBF49-4B87-4B6F-BEE6-DDC4A63CE60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
              <a:extLst>
                <a:ext uri="{FF2B5EF4-FFF2-40B4-BE49-F238E27FC236}">
                  <a16:creationId xmlns="" xmlns:a16="http://schemas.microsoft.com/office/drawing/2014/main" id="{7738C468-1405-4ED9-8392-F93FA995EE0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
              <a:extLst>
                <a:ext uri="{FF2B5EF4-FFF2-40B4-BE49-F238E27FC236}">
                  <a16:creationId xmlns="" xmlns:a16="http://schemas.microsoft.com/office/drawing/2014/main" id="{F16402CF-F511-450A-8584-8C8A5B7E9D9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25">
              <a:extLst>
                <a:ext uri="{FF2B5EF4-FFF2-40B4-BE49-F238E27FC236}">
                  <a16:creationId xmlns="" xmlns:a16="http://schemas.microsoft.com/office/drawing/2014/main" id="{85E5B49A-CFC2-4019-9BA6-528095F788C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0" name="Rectangle 175">
            <a:extLst>
              <a:ext uri="{FF2B5EF4-FFF2-40B4-BE49-F238E27FC236}">
                <a16:creationId xmlns="" xmlns:a16="http://schemas.microsoft.com/office/drawing/2014/main" id="{E972DE0D-2E53-4159-ABD3-C601524262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7720" y="795527"/>
            <a:ext cx="5970638" cy="5248847"/>
          </a:xfrm>
          <a:prstGeom prst="rect">
            <a:avLst/>
          </a:prstGeom>
          <a:solidFill>
            <a:schemeClr val="bg1"/>
          </a:solidFill>
          <a:ln w="19050">
            <a:solidFill>
              <a:srgbClr val="F29C5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a:extLst>
              <a:ext uri="{FF2B5EF4-FFF2-40B4-BE49-F238E27FC236}">
                <a16:creationId xmlns="" xmlns:a16="http://schemas.microsoft.com/office/drawing/2014/main" id="{74AD7484-0C86-4857-84E0-50CBB944D013}"/>
              </a:ext>
            </a:extLst>
          </p:cNvPr>
          <p:cNvPicPr>
            <a:picLocks noGrp="1" noChangeAspect="1"/>
          </p:cNvPicPr>
          <p:nvPr>
            <p:ph idx="1"/>
          </p:nvPr>
        </p:nvPicPr>
        <p:blipFill>
          <a:blip r:embed="rId2"/>
          <a:stretch>
            <a:fillRect/>
          </a:stretch>
        </p:blipFill>
        <p:spPr>
          <a:xfrm>
            <a:off x="972115" y="1706239"/>
            <a:ext cx="5641848" cy="3427422"/>
          </a:xfrm>
          <a:prstGeom prst="rect">
            <a:avLst/>
          </a:prstGeom>
          <a:ln w="12700">
            <a:noFill/>
          </a:ln>
        </p:spPr>
      </p:pic>
      <p:sp>
        <p:nvSpPr>
          <p:cNvPr id="4" name="TextBox 3">
            <a:extLst>
              <a:ext uri="{FF2B5EF4-FFF2-40B4-BE49-F238E27FC236}">
                <a16:creationId xmlns="" xmlns:a16="http://schemas.microsoft.com/office/drawing/2014/main" id="{E00D5C33-2038-4557-BFA3-4681B760CAA7}"/>
              </a:ext>
            </a:extLst>
          </p:cNvPr>
          <p:cNvSpPr txBox="1"/>
          <p:nvPr/>
        </p:nvSpPr>
        <p:spPr>
          <a:xfrm>
            <a:off x="2797834" y="166777"/>
            <a:ext cx="69988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pl-PL" sz="2400" dirty="0" smtClean="0">
                <a:latin typeface="Lato Semibold" pitchFamily="34" charset="0"/>
                <a:ea typeface="+mn-lt"/>
                <a:cs typeface="Lato Semibold" pitchFamily="34" charset="0"/>
              </a:rPr>
              <a:t>Widoczność</a:t>
            </a:r>
            <a:endParaRPr lang="en-US" sz="2400" dirty="0">
              <a:latin typeface="Lato Semibold" pitchFamily="34" charset="0"/>
              <a:cs typeface="Lato Semibold" pitchFamily="34" charset="0"/>
            </a:endParaRPr>
          </a:p>
        </p:txBody>
      </p:sp>
      <p:sp>
        <p:nvSpPr>
          <p:cNvPr id="5" name="TextBox 4">
            <a:extLst>
              <a:ext uri="{FF2B5EF4-FFF2-40B4-BE49-F238E27FC236}">
                <a16:creationId xmlns="" xmlns:a16="http://schemas.microsoft.com/office/drawing/2014/main" id="{0DF4D9EA-A018-467E-9372-CA9C38929F84}"/>
              </a:ext>
            </a:extLst>
          </p:cNvPr>
          <p:cNvSpPr txBox="1"/>
          <p:nvPr/>
        </p:nvSpPr>
        <p:spPr>
          <a:xfrm>
            <a:off x="7125419" y="799381"/>
            <a:ext cx="4871047" cy="541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pl-PL" dirty="0">
                <a:latin typeface="Lato Semibold" pitchFamily="34" charset="0"/>
                <a:ea typeface="+mn-lt"/>
                <a:cs typeface="Lato Semibold" pitchFamily="34" charset="0"/>
              </a:rPr>
              <a:t>Efekt stroboskopowy staje się widoczny, jeśli częstotliwość modulacji TLM </a:t>
            </a:r>
            <a:r>
              <a:rPr lang="pl-PL" dirty="0" smtClean="0">
                <a:latin typeface="Lato Semibold" pitchFamily="34" charset="0"/>
                <a:ea typeface="+mn-lt"/>
                <a:cs typeface="Lato Semibold" pitchFamily="34" charset="0"/>
              </a:rPr>
              <a:t>mieści</a:t>
            </a:r>
            <a:br>
              <a:rPr lang="pl-PL" dirty="0" smtClean="0">
                <a:latin typeface="Lato Semibold" pitchFamily="34" charset="0"/>
                <a:ea typeface="+mn-lt"/>
                <a:cs typeface="Lato Semibold" pitchFamily="34" charset="0"/>
              </a:rPr>
            </a:br>
            <a:r>
              <a:rPr lang="pl-PL" dirty="0" smtClean="0">
                <a:latin typeface="Lato Semibold" pitchFamily="34" charset="0"/>
                <a:ea typeface="+mn-lt"/>
                <a:cs typeface="Lato Semibold" pitchFamily="34" charset="0"/>
              </a:rPr>
              <a:t>się </a:t>
            </a:r>
            <a:r>
              <a:rPr lang="pl-PL" dirty="0">
                <a:latin typeface="Lato Semibold" pitchFamily="34" charset="0"/>
                <a:ea typeface="+mn-lt"/>
                <a:cs typeface="Lato Semibold" pitchFamily="34" charset="0"/>
              </a:rPr>
              <a:t>w zakresie od </a:t>
            </a:r>
            <a:r>
              <a:rPr lang="pl-PL" b="1" dirty="0">
                <a:latin typeface="Lato Semibold" pitchFamily="34" charset="0"/>
                <a:ea typeface="+mn-lt"/>
                <a:cs typeface="Lato Semibold" pitchFamily="34" charset="0"/>
              </a:rPr>
              <a:t>80 Hz</a:t>
            </a:r>
            <a:r>
              <a:rPr lang="pl-PL" dirty="0">
                <a:latin typeface="Lato Semibold" pitchFamily="34" charset="0"/>
                <a:ea typeface="+mn-lt"/>
                <a:cs typeface="Lato Semibold" pitchFamily="34" charset="0"/>
              </a:rPr>
              <a:t> do </a:t>
            </a:r>
            <a:r>
              <a:rPr lang="pl-PL" b="1" dirty="0">
                <a:latin typeface="Lato Semibold" pitchFamily="34" charset="0"/>
                <a:ea typeface="+mn-lt"/>
                <a:cs typeface="Lato Semibold" pitchFamily="34" charset="0"/>
              </a:rPr>
              <a:t>2000 Hz</a:t>
            </a:r>
            <a:r>
              <a:rPr lang="pl-PL" dirty="0">
                <a:latin typeface="Lato Semibold" pitchFamily="34" charset="0"/>
                <a:ea typeface="+mn-lt"/>
                <a:cs typeface="Lato Semibold" pitchFamily="34" charset="0"/>
              </a:rPr>
              <a:t> i jeśli wielkość TLM przekracza pewien poziom. </a:t>
            </a:r>
            <a:endParaRPr lang="en-US" dirty="0">
              <a:latin typeface="Lato Semibold" pitchFamily="34" charset="0"/>
              <a:ea typeface="+mn-lt"/>
              <a:cs typeface="Lato Semibold" pitchFamily="34" charset="0"/>
            </a:endParaRPr>
          </a:p>
          <a:p>
            <a:pPr algn="just">
              <a:spcAft>
                <a:spcPts val="600"/>
              </a:spcAft>
            </a:pPr>
            <a:endParaRPr lang="en-US" dirty="0">
              <a:latin typeface="Lato Semibold" pitchFamily="34" charset="0"/>
              <a:ea typeface="+mn-lt"/>
              <a:cs typeface="Lato Semibold" pitchFamily="34" charset="0"/>
            </a:endParaRPr>
          </a:p>
          <a:p>
            <a:pPr algn="just">
              <a:spcAft>
                <a:spcPts val="600"/>
              </a:spcAft>
            </a:pPr>
            <a:r>
              <a:rPr lang="pl-PL" dirty="0">
                <a:latin typeface="Lato Semibold" pitchFamily="34" charset="0"/>
                <a:ea typeface="+mn-lt"/>
                <a:cs typeface="Lato Semibold" pitchFamily="34" charset="0"/>
              </a:rPr>
              <a:t>Inne ważne czynniki określające widoczność TLM jako efektu stroboskopowego to:</a:t>
            </a:r>
            <a:endParaRPr lang="en-US" dirty="0">
              <a:latin typeface="Lato Semibold" pitchFamily="34" charset="0"/>
              <a:ea typeface="+mn-lt"/>
              <a:cs typeface="Lato Semibold" pitchFamily="34" charset="0"/>
            </a:endParaRPr>
          </a:p>
          <a:p>
            <a:pPr algn="just">
              <a:spcAft>
                <a:spcPts val="600"/>
              </a:spcAft>
            </a:pPr>
            <a:endParaRPr lang="pl-PL" dirty="0">
              <a:latin typeface="Lato Semibold" pitchFamily="34" charset="0"/>
              <a:ea typeface="+mn-lt"/>
              <a:cs typeface="Lato Semibold" pitchFamily="34" charset="0"/>
            </a:endParaRPr>
          </a:p>
          <a:p>
            <a:pPr algn="just">
              <a:spcAft>
                <a:spcPts val="600"/>
              </a:spcAft>
            </a:pPr>
            <a:r>
              <a:rPr lang="pl-PL" dirty="0">
                <a:latin typeface="Lato Semibold" pitchFamily="34" charset="0"/>
                <a:ea typeface="+mn-lt"/>
                <a:cs typeface="Lato Semibold" pitchFamily="34" charset="0"/>
              </a:rPr>
              <a:t>- kształt chwilowo modulowanej fali świetlnej (np. Impuls sinusoidalny, prostokątny i jego wypełnienie);</a:t>
            </a:r>
            <a:endParaRPr lang="en-US" dirty="0">
              <a:latin typeface="Lato Semibold" pitchFamily="34" charset="0"/>
              <a:ea typeface="+mn-lt"/>
              <a:cs typeface="Lato Semibold" pitchFamily="34" charset="0"/>
            </a:endParaRPr>
          </a:p>
          <a:p>
            <a:pPr algn="just">
              <a:spcAft>
                <a:spcPts val="600"/>
              </a:spcAft>
            </a:pPr>
            <a:r>
              <a:rPr lang="pl-PL" dirty="0">
                <a:latin typeface="Lato Semibold" pitchFamily="34" charset="0"/>
                <a:ea typeface="+mn-lt"/>
                <a:cs typeface="Lato Semibold" pitchFamily="34" charset="0"/>
              </a:rPr>
              <a:t>- poziom oświetlenia źródła światła;</a:t>
            </a:r>
            <a:endParaRPr lang="en-US" dirty="0">
              <a:latin typeface="Lato Semibold" pitchFamily="34" charset="0"/>
              <a:ea typeface="+mn-lt"/>
              <a:cs typeface="Lato Semibold" pitchFamily="34" charset="0"/>
            </a:endParaRPr>
          </a:p>
          <a:p>
            <a:pPr algn="just">
              <a:spcAft>
                <a:spcPts val="600"/>
              </a:spcAft>
            </a:pPr>
            <a:r>
              <a:rPr lang="pl-PL" dirty="0">
                <a:latin typeface="Lato Semibold" pitchFamily="34" charset="0"/>
                <a:ea typeface="+mn-lt"/>
                <a:cs typeface="Lato Semibold" pitchFamily="34" charset="0"/>
              </a:rPr>
              <a:t>- prędkość ruchu obserwowanych, poruszających się obiektów;</a:t>
            </a:r>
            <a:endParaRPr lang="en-US" dirty="0">
              <a:latin typeface="Lato Semibold" pitchFamily="34" charset="0"/>
              <a:ea typeface="+mn-lt"/>
              <a:cs typeface="Lato Semibold" pitchFamily="34" charset="0"/>
            </a:endParaRPr>
          </a:p>
          <a:p>
            <a:pPr algn="just">
              <a:spcAft>
                <a:spcPts val="600"/>
              </a:spcAft>
            </a:pPr>
            <a:r>
              <a:rPr lang="pl-PL" dirty="0">
                <a:latin typeface="Lato Semibold" pitchFamily="34" charset="0"/>
                <a:ea typeface="+mn-lt"/>
                <a:cs typeface="Lato Semibold" pitchFamily="34" charset="0"/>
              </a:rPr>
              <a:t>- czynniki fizjologiczne, takie jak </a:t>
            </a:r>
            <a:r>
              <a:rPr lang="pl-PL" dirty="0" smtClean="0">
                <a:latin typeface="Lato Semibold" pitchFamily="34" charset="0"/>
                <a:ea typeface="+mn-lt"/>
                <a:cs typeface="Lato Semibold" pitchFamily="34" charset="0"/>
              </a:rPr>
              <a:t>wiek</a:t>
            </a:r>
            <a:br>
              <a:rPr lang="pl-PL" dirty="0" smtClean="0">
                <a:latin typeface="Lato Semibold" pitchFamily="34" charset="0"/>
                <a:ea typeface="+mn-lt"/>
                <a:cs typeface="Lato Semibold" pitchFamily="34" charset="0"/>
              </a:rPr>
            </a:br>
            <a:r>
              <a:rPr lang="pl-PL" dirty="0" smtClean="0">
                <a:latin typeface="Lato Semibold" pitchFamily="34" charset="0"/>
                <a:ea typeface="+mn-lt"/>
                <a:cs typeface="Lato Semibold" pitchFamily="34" charset="0"/>
              </a:rPr>
              <a:t>i </a:t>
            </a:r>
            <a:r>
              <a:rPr lang="pl-PL" dirty="0">
                <a:latin typeface="Lato Semibold" pitchFamily="34" charset="0"/>
                <a:ea typeface="+mn-lt"/>
                <a:cs typeface="Lato Semibold" pitchFamily="34" charset="0"/>
              </a:rPr>
              <a:t>zmęczenie.</a:t>
            </a:r>
            <a:endParaRPr lang="en-US" dirty="0">
              <a:latin typeface="Lato Semibold" pitchFamily="34" charset="0"/>
              <a:ea typeface="+mn-lt"/>
              <a:cs typeface="Lato Semibold" pitchFamily="34" charset="0"/>
            </a:endParaRPr>
          </a:p>
          <a:p>
            <a:pPr algn="l">
              <a:spcAft>
                <a:spcPts val="600"/>
              </a:spcAft>
            </a:pPr>
            <a:endParaRPr lang="en-US" dirty="0">
              <a:latin typeface="Lato Semibold" pitchFamily="34" charset="0"/>
              <a:cs typeface="Lato Semibold" pitchFamily="34" charset="0"/>
            </a:endParaRPr>
          </a:p>
        </p:txBody>
      </p:sp>
      <p:sp>
        <p:nvSpPr>
          <p:cNvPr id="6" name="TextBox 5">
            <a:extLst>
              <a:ext uri="{FF2B5EF4-FFF2-40B4-BE49-F238E27FC236}">
                <a16:creationId xmlns="" xmlns:a16="http://schemas.microsoft.com/office/drawing/2014/main" id="{5FB39463-1F54-4767-B303-201DA9306B01}"/>
              </a:ext>
            </a:extLst>
          </p:cNvPr>
          <p:cNvSpPr txBox="1"/>
          <p:nvPr/>
        </p:nvSpPr>
        <p:spPr>
          <a:xfrm>
            <a:off x="-5751" y="-575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4000"/>
              <a:t>7.</a:t>
            </a:r>
            <a:endParaRPr lang="en-US" sz="4000"/>
          </a:p>
        </p:txBody>
      </p:sp>
    </p:spTree>
    <p:extLst>
      <p:ext uri="{BB962C8B-B14F-4D97-AF65-F5344CB8AC3E}">
        <p14:creationId xmlns="" xmlns:p14="http://schemas.microsoft.com/office/powerpoint/2010/main" val="20678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8" name="Rectangle 106">
            <a:extLst>
              <a:ext uri="{FF2B5EF4-FFF2-40B4-BE49-F238E27FC236}">
                <a16:creationId xmlns="" xmlns:a16="http://schemas.microsoft.com/office/drawing/2014/main" id="{48CAE4AE-A9DF-45AF-9A9C-1712BC6341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08">
            <a:extLst>
              <a:ext uri="{FF2B5EF4-FFF2-40B4-BE49-F238E27FC236}">
                <a16:creationId xmlns="" xmlns:a16="http://schemas.microsoft.com/office/drawing/2014/main" id="{6C272060-BC98-4C91-A58F-4DFEC566CF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10" name="Freeform 5">
              <a:extLst>
                <a:ext uri="{FF2B5EF4-FFF2-40B4-BE49-F238E27FC236}">
                  <a16:creationId xmlns="" xmlns:a16="http://schemas.microsoft.com/office/drawing/2014/main" id="{8BA2DCB9-0DC0-4109-B2A2-56896E35E66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6">
              <a:extLst>
                <a:ext uri="{FF2B5EF4-FFF2-40B4-BE49-F238E27FC236}">
                  <a16:creationId xmlns="" xmlns:a16="http://schemas.microsoft.com/office/drawing/2014/main" id="{64A33555-1142-4AD7-8084-1A99422A118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7">
              <a:extLst>
                <a:ext uri="{FF2B5EF4-FFF2-40B4-BE49-F238E27FC236}">
                  <a16:creationId xmlns="" xmlns:a16="http://schemas.microsoft.com/office/drawing/2014/main" id="{BC6E4081-1A88-453E-8CCF-B97B0CE20DF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8">
              <a:extLst>
                <a:ext uri="{FF2B5EF4-FFF2-40B4-BE49-F238E27FC236}">
                  <a16:creationId xmlns="" xmlns:a16="http://schemas.microsoft.com/office/drawing/2014/main" id="{5B7E0935-6EE8-4C61-AED5-09B9A2A99A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9">
              <a:extLst>
                <a:ext uri="{FF2B5EF4-FFF2-40B4-BE49-F238E27FC236}">
                  <a16:creationId xmlns="" xmlns:a16="http://schemas.microsoft.com/office/drawing/2014/main" id="{EB962BD6-C878-48FF-A75E-DCC7BDA3C33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
              <a:extLst>
                <a:ext uri="{FF2B5EF4-FFF2-40B4-BE49-F238E27FC236}">
                  <a16:creationId xmlns="" xmlns:a16="http://schemas.microsoft.com/office/drawing/2014/main" id="{CABF3786-BDE1-4FE5-9967-F6B6131A2C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
              <a:extLst>
                <a:ext uri="{FF2B5EF4-FFF2-40B4-BE49-F238E27FC236}">
                  <a16:creationId xmlns="" xmlns:a16="http://schemas.microsoft.com/office/drawing/2014/main" id="{4969707A-C75E-4F7F-A5C2-2991C654755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a:extLst>
                <a:ext uri="{FF2B5EF4-FFF2-40B4-BE49-F238E27FC236}">
                  <a16:creationId xmlns="" xmlns:a16="http://schemas.microsoft.com/office/drawing/2014/main" id="{0E293989-8389-48CD-85D3-CAEFD5E9637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a:extLst>
                <a:ext uri="{FF2B5EF4-FFF2-40B4-BE49-F238E27FC236}">
                  <a16:creationId xmlns="" xmlns:a16="http://schemas.microsoft.com/office/drawing/2014/main" id="{8DCF1E8B-9247-45E2-8641-90DA9F7D525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a:extLst>
                <a:ext uri="{FF2B5EF4-FFF2-40B4-BE49-F238E27FC236}">
                  <a16:creationId xmlns="" xmlns:a16="http://schemas.microsoft.com/office/drawing/2014/main" id="{48DF418F-91AD-4E55-AF3B-F28FF45961B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a:extLst>
                <a:ext uri="{FF2B5EF4-FFF2-40B4-BE49-F238E27FC236}">
                  <a16:creationId xmlns="" xmlns:a16="http://schemas.microsoft.com/office/drawing/2014/main" id="{EDBF35BD-D1DA-49B1-AE30-289189DACD5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a:extLst>
                <a:ext uri="{FF2B5EF4-FFF2-40B4-BE49-F238E27FC236}">
                  <a16:creationId xmlns="" xmlns:a16="http://schemas.microsoft.com/office/drawing/2014/main" id="{69198BEC-A3B6-4562-AB0F-3E7760026C4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
              <a:extLst>
                <a:ext uri="{FF2B5EF4-FFF2-40B4-BE49-F238E27FC236}">
                  <a16:creationId xmlns="" xmlns:a16="http://schemas.microsoft.com/office/drawing/2014/main" id="{9AB30D45-77AB-4323-83A2-1A637D07D54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8">
              <a:extLst>
                <a:ext uri="{FF2B5EF4-FFF2-40B4-BE49-F238E27FC236}">
                  <a16:creationId xmlns="" xmlns:a16="http://schemas.microsoft.com/office/drawing/2014/main" id="{D1AD137E-7B63-434C-9D0D-5A64BB49685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9">
              <a:extLst>
                <a:ext uri="{FF2B5EF4-FFF2-40B4-BE49-F238E27FC236}">
                  <a16:creationId xmlns="" xmlns:a16="http://schemas.microsoft.com/office/drawing/2014/main" id="{8B32BE2D-36DC-4BD0-952E-8FE32A70DB8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0">
              <a:extLst>
                <a:ext uri="{FF2B5EF4-FFF2-40B4-BE49-F238E27FC236}">
                  <a16:creationId xmlns="" xmlns:a16="http://schemas.microsoft.com/office/drawing/2014/main" id="{930295E0-AD01-4DB0-9829-AD91BED608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1">
              <a:extLst>
                <a:ext uri="{FF2B5EF4-FFF2-40B4-BE49-F238E27FC236}">
                  <a16:creationId xmlns="" xmlns:a16="http://schemas.microsoft.com/office/drawing/2014/main" id="{29807E74-6BFD-4EA7-B3F3-92C0728A7D8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2">
              <a:extLst>
                <a:ext uri="{FF2B5EF4-FFF2-40B4-BE49-F238E27FC236}">
                  <a16:creationId xmlns="" xmlns:a16="http://schemas.microsoft.com/office/drawing/2014/main" id="{C9EDBF49-4B87-4B6F-BEE6-DDC4A63CE60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
              <a:extLst>
                <a:ext uri="{FF2B5EF4-FFF2-40B4-BE49-F238E27FC236}">
                  <a16:creationId xmlns="" xmlns:a16="http://schemas.microsoft.com/office/drawing/2014/main" id="{7738C468-1405-4ED9-8392-F93FA995EE0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
              <a:extLst>
                <a:ext uri="{FF2B5EF4-FFF2-40B4-BE49-F238E27FC236}">
                  <a16:creationId xmlns="" xmlns:a16="http://schemas.microsoft.com/office/drawing/2014/main" id="{F16402CF-F511-450A-8584-8C8A5B7E9D9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25">
              <a:extLst>
                <a:ext uri="{FF2B5EF4-FFF2-40B4-BE49-F238E27FC236}">
                  <a16:creationId xmlns="" xmlns:a16="http://schemas.microsoft.com/office/drawing/2014/main" id="{85E5B49A-CFC2-4019-9BA6-528095F788C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0" name="Rectangle 175">
            <a:extLst>
              <a:ext uri="{FF2B5EF4-FFF2-40B4-BE49-F238E27FC236}">
                <a16:creationId xmlns="" xmlns:a16="http://schemas.microsoft.com/office/drawing/2014/main" id="{E972DE0D-2E53-4159-ABD3-C601524262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7720" y="795527"/>
            <a:ext cx="5970638" cy="5248847"/>
          </a:xfrm>
          <a:prstGeom prst="rect">
            <a:avLst/>
          </a:prstGeom>
          <a:solidFill>
            <a:schemeClr val="bg1"/>
          </a:solidFill>
          <a:ln w="19050">
            <a:solidFill>
              <a:srgbClr val="F29C5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a:extLst>
              <a:ext uri="{FF2B5EF4-FFF2-40B4-BE49-F238E27FC236}">
                <a16:creationId xmlns="" xmlns:a16="http://schemas.microsoft.com/office/drawing/2014/main" id="{74AD7484-0C86-4857-84E0-50CBB944D013}"/>
              </a:ext>
            </a:extLst>
          </p:cNvPr>
          <p:cNvPicPr>
            <a:picLocks noGrp="1" noChangeAspect="1"/>
          </p:cNvPicPr>
          <p:nvPr>
            <p:ph idx="1"/>
          </p:nvPr>
        </p:nvPicPr>
        <p:blipFill>
          <a:blip r:embed="rId2"/>
          <a:stretch>
            <a:fillRect/>
          </a:stretch>
        </p:blipFill>
        <p:spPr>
          <a:xfrm>
            <a:off x="972115" y="1706239"/>
            <a:ext cx="5641848" cy="3427422"/>
          </a:xfrm>
          <a:prstGeom prst="rect">
            <a:avLst/>
          </a:prstGeom>
          <a:ln w="12700">
            <a:noFill/>
          </a:ln>
        </p:spPr>
      </p:pic>
      <p:sp>
        <p:nvSpPr>
          <p:cNvPr id="4" name="TextBox 3">
            <a:extLst>
              <a:ext uri="{FF2B5EF4-FFF2-40B4-BE49-F238E27FC236}">
                <a16:creationId xmlns="" xmlns:a16="http://schemas.microsoft.com/office/drawing/2014/main" id="{E00D5C33-2038-4557-BFA3-4681B760CAA7}"/>
              </a:ext>
            </a:extLst>
          </p:cNvPr>
          <p:cNvSpPr txBox="1"/>
          <p:nvPr/>
        </p:nvSpPr>
        <p:spPr>
          <a:xfrm>
            <a:off x="2797834" y="166777"/>
            <a:ext cx="69988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pl-PL" sz="2400" b="1" dirty="0" smtClean="0">
                <a:latin typeface="Lato Semibold" pitchFamily="34" charset="0"/>
                <a:ea typeface="+mn-lt"/>
                <a:cs typeface="Lato Semibold" pitchFamily="34" charset="0"/>
              </a:rPr>
              <a:t>Widoczność</a:t>
            </a:r>
            <a:endParaRPr lang="en-US" sz="2400" dirty="0">
              <a:latin typeface="Lato Semibold" pitchFamily="34" charset="0"/>
              <a:cs typeface="Lato Semibold" pitchFamily="34" charset="0"/>
            </a:endParaRPr>
          </a:p>
        </p:txBody>
      </p:sp>
      <p:sp>
        <p:nvSpPr>
          <p:cNvPr id="5" name="TextBox 4">
            <a:extLst>
              <a:ext uri="{FF2B5EF4-FFF2-40B4-BE49-F238E27FC236}">
                <a16:creationId xmlns="" xmlns:a16="http://schemas.microsoft.com/office/drawing/2014/main" id="{0DF4D9EA-A018-467E-9372-CA9C38929F84}"/>
              </a:ext>
            </a:extLst>
          </p:cNvPr>
          <p:cNvSpPr txBox="1"/>
          <p:nvPr/>
        </p:nvSpPr>
        <p:spPr>
          <a:xfrm>
            <a:off x="7182929" y="799381"/>
            <a:ext cx="487104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dirty="0">
                <a:latin typeface="Lato Semibold" pitchFamily="34" charset="0"/>
                <a:cs typeface="Lato Semibold" pitchFamily="34" charset="0"/>
              </a:rPr>
              <a:t>Wszystkie wielkości wpływające, </a:t>
            </a:r>
            <a:r>
              <a:rPr lang="pl-PL" dirty="0" smtClean="0">
                <a:latin typeface="Lato Semibold" pitchFamily="34" charset="0"/>
                <a:cs typeface="Lato Semibold" pitchFamily="34" charset="0"/>
              </a:rPr>
              <a:t>związane</a:t>
            </a:r>
            <a:br>
              <a:rPr lang="pl-PL" dirty="0" smtClean="0">
                <a:latin typeface="Lato Semibold" pitchFamily="34" charset="0"/>
                <a:cs typeface="Lato Semibold" pitchFamily="34" charset="0"/>
              </a:rPr>
            </a:br>
            <a:r>
              <a:rPr lang="pl-PL" dirty="0" smtClean="0">
                <a:latin typeface="Lato Semibold" pitchFamily="34" charset="0"/>
                <a:cs typeface="Lato Semibold" pitchFamily="34" charset="0"/>
              </a:rPr>
              <a:t>z </a:t>
            </a:r>
            <a:r>
              <a:rPr lang="pl-PL" dirty="0">
                <a:latin typeface="Lato Semibold" pitchFamily="34" charset="0"/>
                <a:cs typeface="Lato Semibold" pitchFamily="34" charset="0"/>
              </a:rPr>
              <a:t>obserwatorem są parametrami stochastycznymi (losowymi, przypadkowymi), ponieważ nie wszyscy ludzie postrzegają efekt tego samego tętnienia światła w ten sam sposób.</a:t>
            </a:r>
            <a:endParaRPr lang="en-US" dirty="0">
              <a:latin typeface="Lato Semibold" pitchFamily="34" charset="0"/>
              <a:cs typeface="Lato Semibold" pitchFamily="34" charset="0"/>
            </a:endParaRPr>
          </a:p>
          <a:p>
            <a:endParaRPr lang="pl-PL" dirty="0">
              <a:latin typeface="Lato Semibold" pitchFamily="34" charset="0"/>
              <a:cs typeface="Lato Semibold" pitchFamily="34" charset="0"/>
            </a:endParaRPr>
          </a:p>
          <a:p>
            <a:r>
              <a:rPr lang="pl-PL" dirty="0">
                <a:latin typeface="Lato Semibold" pitchFamily="34" charset="0"/>
                <a:cs typeface="Lato Semibold" pitchFamily="34" charset="0"/>
              </a:rPr>
              <a:t>Dlatego postrzeganie efektu stroboskopowego jest zawsze </a:t>
            </a:r>
            <a:r>
              <a:rPr lang="pl-PL" dirty="0" smtClean="0">
                <a:latin typeface="Lato Semibold" pitchFamily="34" charset="0"/>
                <a:cs typeface="Lato Semibold" pitchFamily="34" charset="0"/>
              </a:rPr>
              <a:t>wyrażane</a:t>
            </a:r>
            <a:br>
              <a:rPr lang="pl-PL" dirty="0" smtClean="0">
                <a:latin typeface="Lato Semibold" pitchFamily="34" charset="0"/>
                <a:cs typeface="Lato Semibold" pitchFamily="34" charset="0"/>
              </a:rPr>
            </a:br>
            <a:r>
              <a:rPr lang="pl-PL" dirty="0" smtClean="0">
                <a:latin typeface="Lato Semibold" pitchFamily="34" charset="0"/>
                <a:cs typeface="Lato Semibold" pitchFamily="34" charset="0"/>
              </a:rPr>
              <a:t>z </a:t>
            </a:r>
            <a:r>
              <a:rPr lang="pl-PL" dirty="0">
                <a:latin typeface="Lato Semibold" pitchFamily="34" charset="0"/>
                <a:cs typeface="Lato Semibold" pitchFamily="34" charset="0"/>
              </a:rPr>
              <a:t>pewnym prawdopodobieństwem. </a:t>
            </a:r>
          </a:p>
          <a:p>
            <a:r>
              <a:rPr lang="pl-PL" dirty="0">
                <a:latin typeface="Lato Semibold" pitchFamily="34" charset="0"/>
                <a:cs typeface="Lato Semibold" pitchFamily="34" charset="0"/>
              </a:rPr>
              <a:t>Dla poziomów światła spotykanych w typowych zastosowaniach i dla umiarkowanych prędkości ruchu obiektów (związanych z prędkościami, które mogą być wytwarzane przez ludzi), na podstawie badań percepcji wyznaczono średnią krzywą wrażliwości.</a:t>
            </a:r>
          </a:p>
        </p:txBody>
      </p:sp>
      <p:sp>
        <p:nvSpPr>
          <p:cNvPr id="6" name="TextBox 5">
            <a:extLst>
              <a:ext uri="{FF2B5EF4-FFF2-40B4-BE49-F238E27FC236}">
                <a16:creationId xmlns="" xmlns:a16="http://schemas.microsoft.com/office/drawing/2014/main" id="{5FB39463-1F54-4767-B303-201DA9306B01}"/>
              </a:ext>
            </a:extLst>
          </p:cNvPr>
          <p:cNvSpPr txBox="1"/>
          <p:nvPr/>
        </p:nvSpPr>
        <p:spPr>
          <a:xfrm>
            <a:off x="-5751" y="-575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4000"/>
              <a:t>8.</a:t>
            </a:r>
            <a:endParaRPr lang="en-US" sz="4000"/>
          </a:p>
        </p:txBody>
      </p:sp>
      <p:sp>
        <p:nvSpPr>
          <p:cNvPr id="7" name="TextBox 6">
            <a:extLst>
              <a:ext uri="{FF2B5EF4-FFF2-40B4-BE49-F238E27FC236}">
                <a16:creationId xmlns="" xmlns:a16="http://schemas.microsoft.com/office/drawing/2014/main" id="{9F22E93F-4E4A-4568-BFE6-F7E4BF27F040}"/>
              </a:ext>
            </a:extLst>
          </p:cNvPr>
          <p:cNvSpPr txBox="1"/>
          <p:nvPr/>
        </p:nvSpPr>
        <p:spPr>
          <a:xfrm>
            <a:off x="-6649" y="6161237"/>
            <a:ext cx="12318517" cy="1277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dirty="0">
                <a:latin typeface="Lato Semibold" pitchFamily="34" charset="0"/>
                <a:ea typeface="+mn-lt"/>
                <a:cs typeface="Lato Semibold" pitchFamily="34" charset="0"/>
              </a:rPr>
              <a:t>Średnia krzywa czułości dla sinusoidalnie modulowanych przebiegów świetlnych, zwana również funkcją progu </a:t>
            </a:r>
            <a:endParaRPr lang="en-US" dirty="0">
              <a:latin typeface="Lato Semibold" pitchFamily="34" charset="0"/>
              <a:ea typeface="+mn-lt"/>
              <a:cs typeface="Lato Semibold" pitchFamily="34" charset="0"/>
            </a:endParaRPr>
          </a:p>
          <a:p>
            <a:r>
              <a:rPr lang="pl-PL" dirty="0">
                <a:latin typeface="Lato Semibold" pitchFamily="34" charset="0"/>
                <a:ea typeface="+mn-lt"/>
                <a:cs typeface="Lato Semibold" pitchFamily="34" charset="0"/>
              </a:rPr>
              <a:t>kontrastu efektu stroboskopowego, w funkcji częstotliwości </a:t>
            </a:r>
            <a:r>
              <a:rPr lang="pl-PL" i="1" dirty="0">
                <a:latin typeface="Lato Semibold" pitchFamily="34" charset="0"/>
                <a:ea typeface="+mn-lt"/>
                <a:cs typeface="Lato Semibold" pitchFamily="34" charset="0"/>
              </a:rPr>
              <a:t>f</a:t>
            </a:r>
            <a:r>
              <a:rPr lang="pl-PL" dirty="0">
                <a:latin typeface="Lato Semibold" pitchFamily="34" charset="0"/>
                <a:ea typeface="+mn-lt"/>
                <a:cs typeface="Lato Semibold" pitchFamily="34" charset="0"/>
              </a:rPr>
              <a:t> jest następująca:</a:t>
            </a:r>
            <a:r>
              <a:rPr lang="pl-PL" i="1" dirty="0">
                <a:latin typeface="Lato Semibold" pitchFamily="34" charset="0"/>
                <a:ea typeface="+mn-lt"/>
                <a:cs typeface="Lato Semibold" pitchFamily="34" charset="0"/>
              </a:rPr>
              <a:t> T(f) = 2.865 * 10^-5 * f^(1.543) + 0.225</a:t>
            </a:r>
            <a:endParaRPr lang="en-US" i="1" dirty="0">
              <a:latin typeface="Lato Semibold" pitchFamily="34" charset="0"/>
              <a:ea typeface="+mn-lt"/>
              <a:cs typeface="Lato Semibold" pitchFamily="34" charset="0"/>
            </a:endParaRPr>
          </a:p>
          <a:p>
            <a:pPr algn="just">
              <a:spcAft>
                <a:spcPts val="600"/>
              </a:spcAft>
            </a:pPr>
            <a:endParaRPr lang="pl-PL" dirty="0">
              <a:latin typeface="Lato Semibold" pitchFamily="34" charset="0"/>
              <a:ea typeface="+mn-lt"/>
              <a:cs typeface="Lato Semibold" pitchFamily="34" charset="0"/>
            </a:endParaRPr>
          </a:p>
          <a:p>
            <a:pPr algn="l"/>
            <a:endParaRPr lang="en-US" dirty="0">
              <a:latin typeface="Lato Semibold" pitchFamily="34" charset="0"/>
              <a:cs typeface="Lato Semibold" pitchFamily="34" charset="0"/>
            </a:endParaRPr>
          </a:p>
        </p:txBody>
      </p:sp>
    </p:spTree>
    <p:extLst>
      <p:ext uri="{BB962C8B-B14F-4D97-AF65-F5344CB8AC3E}">
        <p14:creationId xmlns="" xmlns:p14="http://schemas.microsoft.com/office/powerpoint/2010/main" val="16691731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{0AC5EBB5-0ADF-44F9-BC75-70FE8311B27B}tf16401371</Template>
  <TotalTime>1</TotalTime>
  <Words>530</Words>
  <Application>Microsoft Office PowerPoint</Application>
  <PresentationFormat>Niestandardowy</PresentationFormat>
  <Paragraphs>65</Paragraphs>
  <Slides>13</Slides>
  <Notes>0</Notes>
  <HiddenSlides>0</HiddenSlides>
  <MMClips>0</MMClips>
  <ScaleCrop>false</ScaleCrop>
  <HeadingPairs>
    <vt:vector size="4" baseType="variant">
      <vt:variant>
        <vt:lpstr>Motyw</vt:lpstr>
      </vt:variant>
      <vt:variant>
        <vt:i4>1</vt:i4>
      </vt:variant>
      <vt:variant>
        <vt:lpstr>Tytuły slajdów</vt:lpstr>
      </vt:variant>
      <vt:variant>
        <vt:i4>13</vt:i4>
      </vt:variant>
    </vt:vector>
  </HeadingPairs>
  <TitlesOfParts>
    <vt:vector size="14" baseType="lpstr">
      <vt:lpstr>Atlas</vt:lpstr>
      <vt:lpstr>Efekt stroboskopowy</vt:lpstr>
      <vt:lpstr>Co to jest efekt stroboskopowy ?</vt:lpstr>
      <vt:lpstr>Aliasing</vt:lpstr>
      <vt:lpstr>Slajd 4</vt:lpstr>
      <vt:lpstr>Slajd 5</vt:lpstr>
      <vt:lpstr>Slajd 6</vt:lpstr>
      <vt:lpstr>Slajd 7</vt:lpstr>
      <vt:lpstr>Slajd 8</vt:lpstr>
      <vt:lpstr>Slajd 9</vt:lpstr>
      <vt:lpstr>Slajd 10</vt:lpstr>
      <vt:lpstr>Kryterium akceptacji</vt:lpstr>
      <vt:lpstr>Zagrożenia w miejscach pracy</vt:lpstr>
      <vt:lpstr>DZIĘKUJEMY ZA UWAGĘ!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Efekt stroboskopowy</dc:title>
  <dc:creator>Alan Popiel (alanpop263)</dc:creator>
  <cp:lastModifiedBy>Radek</cp:lastModifiedBy>
  <cp:revision>197</cp:revision>
  <dcterms:created xsi:type="dcterms:W3CDTF">2021-03-06T19:46:55Z</dcterms:created>
  <dcterms:modified xsi:type="dcterms:W3CDTF">2021-03-07T20:14:42Z</dcterms:modified>
</cp:coreProperties>
</file>