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07" r:id="rId2"/>
    <p:sldId id="281" r:id="rId3"/>
    <p:sldId id="360" r:id="rId4"/>
    <p:sldId id="417" r:id="rId5"/>
    <p:sldId id="349" r:id="rId6"/>
    <p:sldId id="418" r:id="rId7"/>
    <p:sldId id="348" r:id="rId8"/>
    <p:sldId id="419" r:id="rId9"/>
    <p:sldId id="386" r:id="rId10"/>
    <p:sldId id="376" r:id="rId11"/>
    <p:sldId id="420" r:id="rId12"/>
    <p:sldId id="377" r:id="rId13"/>
    <p:sldId id="406" r:id="rId14"/>
    <p:sldId id="421" r:id="rId15"/>
    <p:sldId id="366" r:id="rId16"/>
    <p:sldId id="367" r:id="rId17"/>
    <p:sldId id="422" r:id="rId18"/>
    <p:sldId id="362" r:id="rId19"/>
    <p:sldId id="365" r:id="rId20"/>
    <p:sldId id="423" r:id="rId21"/>
    <p:sldId id="380" r:id="rId22"/>
    <p:sldId id="387" r:id="rId23"/>
    <p:sldId id="424" r:id="rId24"/>
  </p:sldIdLst>
  <p:sldSz cx="12192000" cy="6858000"/>
  <p:notesSz cx="6797675" cy="9926638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13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FA10-E9E4-4FCE-93D9-C7D3BA46D40B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BF0A0-3963-4F50-8CC0-18A86A196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242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60E1-ABF4-47DE-A48E-354A25AC5801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B14A-7C8D-4661-AF8B-A7C88DB0AC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39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EFD4-210F-4214-875B-19C6D710E2B7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30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94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5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76E4-2A5D-4076-AD94-9801B2518429}" type="datetime1">
              <a:rPr lang="en-SG" smtClean="0"/>
              <a:t>9/5/2022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390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3F46-140B-43B1-BBB9-BC070C02557C}" type="datetime1">
              <a:rPr lang="en-SG" smtClean="0"/>
              <a:t>9/5/2022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827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29F5-8D7B-402D-8ACD-8359425C3C0A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54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BB2F-6AB9-4C1C-A817-D8F44F3C68E9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29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E6A-5D9A-4779-A009-1529A4753FE7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016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C7F9-9D43-446E-BB42-ABC449984A0C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80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595E-7283-4BDF-A7B3-51A61AF49098}" type="datetime1">
              <a:rPr lang="en-SG" smtClean="0"/>
              <a:t>9/5/2022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78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2E47-6BA7-4872-A751-4ED3BEEE6839}" type="datetime1">
              <a:rPr lang="en-SG" smtClean="0"/>
              <a:t>9/5/2022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80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A4A-2B47-4EE2-8344-8CCB968D87EB}" type="datetime1">
              <a:rPr lang="en-SG" smtClean="0"/>
              <a:t>9/5/2022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52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523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75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265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F458-9EB4-4D43-8183-74F81A04E90C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DE7E-39B3-48D3-8716-D8CAB42CC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30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  <p:sldLayoutId id="2147483662" r:id="rId9"/>
    <p:sldLayoutId id="2147483661" r:id="rId10"/>
    <p:sldLayoutId id="2147483660" r:id="rId11"/>
    <p:sldLayoutId id="2147483656" r:id="rId12"/>
    <p:sldLayoutId id="2147483657" r:id="rId13"/>
    <p:sldLayoutId id="2147483658" r:id="rId14"/>
    <p:sldLayoutId id="214748365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_Sensor" TargetMode="External"/><Relationship Id="rId2" Type="http://schemas.openxmlformats.org/officeDocument/2006/relationships/hyperlink" Target="https://github.com/adafruit/DHT-sensor-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playground.arduino.cc/Code/Keyp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1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35" y="235130"/>
            <a:ext cx="7333434" cy="61411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420983" y="3422467"/>
            <a:ext cx="7297783" cy="8969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9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3794761" cy="1290954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Ultrasonic Ranger (cont.)</a:t>
            </a:r>
            <a:endParaRPr lang="en-SG" sz="3600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10</a:t>
            </a:fld>
            <a:endParaRPr lang="en-SG"/>
          </a:p>
        </p:txBody>
      </p:sp>
      <p:sp>
        <p:nvSpPr>
          <p:cNvPr id="81" name="Date Placeholder 8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FE2D-9FD4-4B34-809C-AECB52938815}" type="datetime1">
              <a:rPr lang="en-SG" smtClean="0"/>
              <a:t>9/5/2022</a:t>
            </a:fld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7245940" y="2915638"/>
            <a:ext cx="1814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77515" y="3455352"/>
            <a:ext cx="3667936" cy="2209946"/>
            <a:chOff x="1077515" y="3455352"/>
            <a:chExt cx="3667936" cy="22099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7515" y="3455352"/>
              <a:ext cx="2264569" cy="2114550"/>
            </a:xfrm>
            <a:prstGeom prst="rect">
              <a:avLst/>
            </a:prstGeom>
          </p:spPr>
        </p:pic>
        <p:sp>
          <p:nvSpPr>
            <p:cNvPr id="21" name="Rectangular Callout 20"/>
            <p:cNvSpPr/>
            <p:nvPr/>
          </p:nvSpPr>
          <p:spPr>
            <a:xfrm>
              <a:off x="2417348" y="4736880"/>
              <a:ext cx="2328103" cy="928418"/>
            </a:xfrm>
            <a:prstGeom prst="wedgeRectCallout">
              <a:avLst>
                <a:gd name="adj1" fmla="val -74525"/>
                <a:gd name="adj2" fmla="val -9027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The obstacle distance is displayed on the serial monitor.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05419" y="262991"/>
            <a:ext cx="4095961" cy="6093359"/>
            <a:chOff x="4921233" y="233688"/>
            <a:chExt cx="4095961" cy="609335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233" y="233688"/>
              <a:ext cx="4095961" cy="420391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7190917" y="2886335"/>
              <a:ext cx="18149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Sample Code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233" y="4523554"/>
              <a:ext cx="3962604" cy="1803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52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11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5207728" y="274553"/>
            <a:ext cx="42236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// ultrasonic ranger sample code</a:t>
            </a:r>
          </a:p>
          <a:p>
            <a:endParaRPr lang="en-SG" sz="1200" dirty="0"/>
          </a:p>
          <a:p>
            <a:r>
              <a:rPr lang="en-SG" sz="1200" dirty="0" err="1"/>
              <a:t>const</a:t>
            </a:r>
            <a:r>
              <a:rPr lang="en-SG" sz="1200" dirty="0"/>
              <a:t> </a:t>
            </a:r>
            <a:r>
              <a:rPr lang="en-SG" sz="1200" dirty="0" err="1"/>
              <a:t>int</a:t>
            </a:r>
            <a:r>
              <a:rPr lang="en-SG" sz="1200" dirty="0"/>
              <a:t> Trig = 13; // Trig connected to pin 13</a:t>
            </a:r>
          </a:p>
          <a:p>
            <a:r>
              <a:rPr lang="en-SG" sz="1200" dirty="0" err="1"/>
              <a:t>const</a:t>
            </a:r>
            <a:r>
              <a:rPr lang="en-SG" sz="1200" dirty="0"/>
              <a:t> </a:t>
            </a:r>
            <a:r>
              <a:rPr lang="en-SG" sz="1200" dirty="0" err="1"/>
              <a:t>int</a:t>
            </a:r>
            <a:r>
              <a:rPr lang="en-SG" sz="1200" dirty="0"/>
              <a:t> Echo = 12; // Echo connected to pin 12</a:t>
            </a:r>
          </a:p>
          <a:p>
            <a:endParaRPr lang="en-SG" sz="1200" dirty="0"/>
          </a:p>
          <a:p>
            <a:r>
              <a:rPr lang="en-SG" sz="1200" dirty="0"/>
              <a:t>void setup() {</a:t>
            </a:r>
          </a:p>
          <a:p>
            <a:r>
              <a:rPr lang="en-SG" sz="1200" dirty="0"/>
              <a:t>  </a:t>
            </a:r>
            <a:r>
              <a:rPr lang="en-SG" sz="1200" dirty="0" err="1"/>
              <a:t>Serial.begin</a:t>
            </a:r>
            <a:r>
              <a:rPr lang="en-SG" sz="1200" dirty="0"/>
              <a:t>(9600);</a:t>
            </a:r>
          </a:p>
          <a:p>
            <a:r>
              <a:rPr lang="en-SG" sz="1200" dirty="0"/>
              <a:t>  </a:t>
            </a:r>
            <a:r>
              <a:rPr lang="en-SG" sz="1200" dirty="0" err="1"/>
              <a:t>pinMode</a:t>
            </a:r>
            <a:r>
              <a:rPr lang="en-SG" sz="1200" dirty="0"/>
              <a:t>(Trig, OUTPUT); // UNO's output, ranger's input</a:t>
            </a:r>
          </a:p>
          <a:p>
            <a:r>
              <a:rPr lang="en-SG" sz="1200" dirty="0"/>
              <a:t>  </a:t>
            </a:r>
            <a:r>
              <a:rPr lang="en-SG" sz="1200" dirty="0" err="1"/>
              <a:t>pinMode</a:t>
            </a:r>
            <a:r>
              <a:rPr lang="en-SG" sz="1200" dirty="0"/>
              <a:t>(Echo, INPUT); // UNO's input, ranger's output</a:t>
            </a:r>
          </a:p>
          <a:p>
            <a:r>
              <a:rPr lang="en-SG" sz="1200" dirty="0"/>
              <a:t>}</a:t>
            </a:r>
          </a:p>
          <a:p>
            <a:endParaRPr lang="en-SG" sz="1200" dirty="0"/>
          </a:p>
          <a:p>
            <a:r>
              <a:rPr lang="en-SG" sz="1200" dirty="0"/>
              <a:t>void loop() {</a:t>
            </a:r>
          </a:p>
          <a:p>
            <a:r>
              <a:rPr lang="en-SG" sz="1200" dirty="0"/>
              <a:t>  long duration, cm;</a:t>
            </a:r>
          </a:p>
          <a:p>
            <a:endParaRPr lang="en-SG" sz="1200" dirty="0"/>
          </a:p>
          <a:p>
            <a:r>
              <a:rPr lang="en-SG" sz="1200" dirty="0"/>
              <a:t>  // 1. produce a 5us HIGH pulse in Trig</a:t>
            </a:r>
          </a:p>
          <a:p>
            <a:r>
              <a:rPr lang="en-SG" sz="1200" dirty="0"/>
              <a:t>  </a:t>
            </a:r>
            <a:r>
              <a:rPr lang="en-SG" sz="1200" dirty="0" err="1"/>
              <a:t>digitalWrite</a:t>
            </a:r>
            <a:r>
              <a:rPr lang="en-SG" sz="1200" dirty="0"/>
              <a:t>(Trig, LOW);</a:t>
            </a:r>
          </a:p>
          <a:p>
            <a:r>
              <a:rPr lang="en-SG" sz="1200" dirty="0"/>
              <a:t>  </a:t>
            </a:r>
            <a:r>
              <a:rPr lang="en-SG" sz="1200" dirty="0" err="1"/>
              <a:t>delayMicroseconds</a:t>
            </a:r>
            <a:r>
              <a:rPr lang="en-SG" sz="1200" dirty="0"/>
              <a:t>(2);</a:t>
            </a:r>
          </a:p>
          <a:p>
            <a:r>
              <a:rPr lang="en-SG" sz="1200" dirty="0"/>
              <a:t>  </a:t>
            </a:r>
            <a:r>
              <a:rPr lang="en-SG" sz="1200" dirty="0" err="1"/>
              <a:t>digitalWrite</a:t>
            </a:r>
            <a:r>
              <a:rPr lang="en-SG" sz="1200" dirty="0"/>
              <a:t>(Trig, HIGH);</a:t>
            </a:r>
          </a:p>
          <a:p>
            <a:r>
              <a:rPr lang="en-SG" sz="1200" dirty="0"/>
              <a:t>  </a:t>
            </a:r>
            <a:r>
              <a:rPr lang="en-SG" sz="1200" dirty="0" err="1"/>
              <a:t>delayMicroseconds</a:t>
            </a:r>
            <a:r>
              <a:rPr lang="en-SG" sz="1200" dirty="0"/>
              <a:t>(5);</a:t>
            </a:r>
          </a:p>
          <a:p>
            <a:r>
              <a:rPr lang="en-SG" sz="1200" dirty="0"/>
              <a:t>  </a:t>
            </a:r>
            <a:r>
              <a:rPr lang="en-SG" sz="1200" dirty="0" err="1"/>
              <a:t>digitalWrite</a:t>
            </a:r>
            <a:r>
              <a:rPr lang="en-SG" sz="1200" dirty="0"/>
              <a:t>(Trig, LOW);</a:t>
            </a:r>
          </a:p>
          <a:p>
            <a:endParaRPr lang="en-SG" sz="1200" dirty="0"/>
          </a:p>
          <a:p>
            <a:r>
              <a:rPr lang="en-SG" sz="1200" dirty="0"/>
              <a:t>  // 2. measure the duration of the HIGH pulse in Echo</a:t>
            </a:r>
          </a:p>
          <a:p>
            <a:r>
              <a:rPr lang="en-SG" sz="1200" dirty="0"/>
              <a:t>  //      &amp; every 58 us is an obstacle distance of 1 cm</a:t>
            </a:r>
          </a:p>
          <a:p>
            <a:r>
              <a:rPr lang="en-SG" sz="1200" dirty="0"/>
              <a:t>  duration = </a:t>
            </a:r>
            <a:r>
              <a:rPr lang="en-SG" sz="1200" dirty="0" err="1"/>
              <a:t>pulseIn</a:t>
            </a:r>
            <a:r>
              <a:rPr lang="en-SG" sz="1200" dirty="0"/>
              <a:t>(Echo, HIGH);</a:t>
            </a:r>
          </a:p>
          <a:p>
            <a:r>
              <a:rPr lang="en-SG" sz="1200" dirty="0"/>
              <a:t>  cm = duration / 58;</a:t>
            </a:r>
          </a:p>
          <a:p>
            <a:endParaRPr lang="en-SG" sz="1200" dirty="0"/>
          </a:p>
          <a:p>
            <a:r>
              <a:rPr lang="en-SG" sz="1200" dirty="0"/>
              <a:t>  // 3. display the obstacle distance in serial monitor </a:t>
            </a:r>
          </a:p>
          <a:p>
            <a:r>
              <a:rPr lang="en-SG" sz="1200" dirty="0"/>
              <a:t>  </a:t>
            </a:r>
            <a:r>
              <a:rPr lang="en-SG" sz="1200" dirty="0" err="1"/>
              <a:t>Serial.print</a:t>
            </a:r>
            <a:r>
              <a:rPr lang="en-SG" sz="1200" dirty="0"/>
              <a:t>(cm);</a:t>
            </a:r>
          </a:p>
          <a:p>
            <a:r>
              <a:rPr lang="en-SG" sz="1200" dirty="0"/>
              <a:t>  </a:t>
            </a:r>
            <a:r>
              <a:rPr lang="en-SG" sz="1200" dirty="0" err="1"/>
              <a:t>Serial.print</a:t>
            </a:r>
            <a:r>
              <a:rPr lang="en-SG" sz="1200" dirty="0"/>
              <a:t>("cm");</a:t>
            </a:r>
          </a:p>
          <a:p>
            <a:r>
              <a:rPr lang="en-SG" sz="1200" dirty="0"/>
              <a:t>  </a:t>
            </a:r>
            <a:r>
              <a:rPr lang="en-SG" sz="1200" dirty="0" err="1"/>
              <a:t>Serial.println</a:t>
            </a:r>
            <a:r>
              <a:rPr lang="en-SG" sz="1200" dirty="0"/>
              <a:t>();</a:t>
            </a:r>
          </a:p>
          <a:p>
            <a:r>
              <a:rPr lang="en-SG" sz="1200" dirty="0"/>
              <a:t>  delay(500);</a:t>
            </a:r>
          </a:p>
          <a:p>
            <a:r>
              <a:rPr lang="en-SG" sz="12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8543" y="2863386"/>
            <a:ext cx="1814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71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5076007" cy="704550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Temp &amp; Humidity Sensor</a:t>
            </a:r>
            <a:endParaRPr lang="en-SG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D34F-6CC6-40E8-AA80-A06CC78D081E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12</a:t>
            </a:fld>
            <a:endParaRPr lang="en-SG"/>
          </a:p>
        </p:txBody>
      </p:sp>
      <p:grpSp>
        <p:nvGrpSpPr>
          <p:cNvPr id="19" name="Group 18"/>
          <p:cNvGrpSpPr/>
          <p:nvPr/>
        </p:nvGrpSpPr>
        <p:grpSpPr>
          <a:xfrm>
            <a:off x="9126358" y="4621782"/>
            <a:ext cx="2479818" cy="1661994"/>
            <a:chOff x="7220705" y="4835257"/>
            <a:chExt cx="2812840" cy="1661994"/>
          </a:xfrm>
        </p:grpSpPr>
        <p:sp>
          <p:nvSpPr>
            <p:cNvPr id="14" name="Rectangle 13"/>
            <p:cNvSpPr/>
            <p:nvPr/>
          </p:nvSpPr>
          <p:spPr>
            <a:xfrm>
              <a:off x="7295954" y="4835257"/>
              <a:ext cx="17164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Applications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0705" y="5296922"/>
              <a:ext cx="281284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Environment monitoring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Automation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6566" y="1122026"/>
            <a:ext cx="9549701" cy="3575342"/>
            <a:chOff x="838198" y="1330520"/>
            <a:chExt cx="7617758" cy="5131259"/>
          </a:xfrm>
        </p:grpSpPr>
        <p:sp>
          <p:nvSpPr>
            <p:cNvPr id="11" name="Rectangle 10"/>
            <p:cNvSpPr/>
            <p:nvPr/>
          </p:nvSpPr>
          <p:spPr>
            <a:xfrm>
              <a:off x="838200" y="1330520"/>
              <a:ext cx="7875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Intro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8" y="2088803"/>
              <a:ext cx="7617758" cy="4372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DHT11 is one such sensor that can measures temperature from 0 to 50 degree Celsius (with 2 degree accuracy) &amp; humidity from 20 to 80 % (with 5% accuracy).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It uses a </a:t>
              </a:r>
              <a:r>
                <a:rPr lang="en-SG" sz="2400" b="1" dirty="0" smtClean="0"/>
                <a:t>single wire </a:t>
              </a:r>
              <a:r>
                <a:rPr lang="en-SG" sz="2400" dirty="0" smtClean="0"/>
                <a:t>to send the data serially – precise timing is required.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/>
                <a:t>D</a:t>
              </a:r>
              <a:r>
                <a:rPr lang="en-SG" sz="2400" dirty="0" smtClean="0"/>
                <a:t>ownload &amp; install the DHT11 library &amp; sensor library from  </a:t>
              </a:r>
              <a:r>
                <a:rPr lang="en-SG" sz="2400" dirty="0" smtClean="0">
                  <a:hlinkClick r:id="rId2"/>
                </a:rPr>
                <a:t>https</a:t>
              </a:r>
              <a:r>
                <a:rPr lang="en-SG" sz="2400" dirty="0">
                  <a:hlinkClick r:id="rId2"/>
                </a:rPr>
                <a:t>://</a:t>
              </a:r>
              <a:r>
                <a:rPr lang="en-SG" sz="2400" dirty="0" smtClean="0">
                  <a:hlinkClick r:id="rId2"/>
                </a:rPr>
                <a:t>github.com/adafruit/DHT-sensor-library</a:t>
              </a:r>
              <a:endParaRPr lang="en-SG" sz="2400" dirty="0" smtClean="0"/>
            </a:p>
            <a:p>
              <a:r>
                <a:rPr lang="en-SG" sz="2400" u="sng" dirty="0" smtClean="0">
                  <a:hlinkClick r:id="rId3"/>
                </a:rPr>
                <a:t>     </a:t>
              </a:r>
              <a:r>
                <a:rPr lang="en-SG" sz="2400" dirty="0" smtClean="0">
                  <a:hlinkClick r:id="rId3"/>
                </a:rPr>
                <a:t>https</a:t>
              </a:r>
              <a:r>
                <a:rPr lang="en-SG" sz="2400" dirty="0">
                  <a:hlinkClick r:id="rId3"/>
                </a:rPr>
                <a:t>://</a:t>
              </a:r>
              <a:r>
                <a:rPr lang="en-SG" sz="2400" dirty="0" smtClean="0">
                  <a:hlinkClick r:id="rId3"/>
                </a:rPr>
                <a:t>github.com/adafruit/Adafruit_Sensor</a:t>
              </a:r>
              <a:endParaRPr lang="en-SG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SG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86210" y="4559996"/>
            <a:ext cx="2324219" cy="1625814"/>
            <a:chOff x="544409" y="4509229"/>
            <a:chExt cx="2324219" cy="1625814"/>
          </a:xfrm>
        </p:grpSpPr>
        <p:sp>
          <p:nvSpPr>
            <p:cNvPr id="12" name="Rectangle 11"/>
            <p:cNvSpPr/>
            <p:nvPr/>
          </p:nvSpPr>
          <p:spPr>
            <a:xfrm>
              <a:off x="899247" y="4509229"/>
              <a:ext cx="161454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Connection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409" y="5093589"/>
              <a:ext cx="2324219" cy="1041454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5749261" y="4908740"/>
            <a:ext cx="2198559" cy="971969"/>
            <a:chOff x="8092029" y="4332662"/>
            <a:chExt cx="2198559" cy="971969"/>
          </a:xfrm>
        </p:grpSpPr>
        <p:sp>
          <p:nvSpPr>
            <p:cNvPr id="32" name="Rectangle 31"/>
            <p:cNvSpPr/>
            <p:nvPr/>
          </p:nvSpPr>
          <p:spPr>
            <a:xfrm>
              <a:off x="8092029" y="4332662"/>
              <a:ext cx="18149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Sample Code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153400" y="4842966"/>
              <a:ext cx="2137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dirty="0" smtClean="0"/>
                <a:t>See next page…</a:t>
              </a:r>
              <a:endParaRPr lang="en-SG" sz="2400" dirty="0"/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388217" y="4413775"/>
            <a:ext cx="2029863" cy="928418"/>
          </a:xfrm>
          <a:prstGeom prst="wedgeRectCallout">
            <a:avLst>
              <a:gd name="adj1" fmla="val 59188"/>
              <a:gd name="adj2" fmla="val 68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A 10k pull up resistor may be needed for this pin.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9351335" y="3294809"/>
            <a:ext cx="2029863" cy="940622"/>
          </a:xfrm>
          <a:prstGeom prst="wedgeRectCallout">
            <a:avLst>
              <a:gd name="adj1" fmla="val 67697"/>
              <a:gd name="adj2" fmla="val 465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See the Appendix on how a library can be installed.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2743201" cy="1859914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Temp &amp; Humidity Sensor (cont.)</a:t>
            </a:r>
            <a:endParaRPr lang="en-SG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61B-8343-4F81-ABA9-5EA351CA8CD3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13</a:t>
            </a:fld>
            <a:endParaRPr lang="en-SG"/>
          </a:p>
        </p:txBody>
      </p:sp>
      <p:grpSp>
        <p:nvGrpSpPr>
          <p:cNvPr id="10" name="Group 9"/>
          <p:cNvGrpSpPr/>
          <p:nvPr/>
        </p:nvGrpSpPr>
        <p:grpSpPr>
          <a:xfrm>
            <a:off x="451463" y="400389"/>
            <a:ext cx="11436134" cy="5507039"/>
            <a:chOff x="451463" y="400389"/>
            <a:chExt cx="11436134" cy="5507039"/>
          </a:xfrm>
        </p:grpSpPr>
        <p:sp>
          <p:nvSpPr>
            <p:cNvPr id="32" name="Rectangle 31"/>
            <p:cNvSpPr/>
            <p:nvPr/>
          </p:nvSpPr>
          <p:spPr>
            <a:xfrm>
              <a:off x="2357120" y="2573163"/>
              <a:ext cx="26720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Sample Code / Run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6803" y="400389"/>
              <a:ext cx="6350794" cy="50006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463" y="3382951"/>
              <a:ext cx="4867954" cy="2524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7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14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441372" y="9200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// DHT11 (temperature humidity sensor) sample code</a:t>
            </a:r>
          </a:p>
          <a:p>
            <a:endParaRPr lang="en-SG" dirty="0"/>
          </a:p>
          <a:p>
            <a:r>
              <a:rPr lang="en-SG" dirty="0"/>
              <a:t>#include "</a:t>
            </a:r>
            <a:r>
              <a:rPr lang="en-SG" dirty="0" err="1"/>
              <a:t>DHT.h</a:t>
            </a:r>
            <a:r>
              <a:rPr lang="en-SG" dirty="0"/>
              <a:t>"</a:t>
            </a:r>
          </a:p>
          <a:p>
            <a:r>
              <a:rPr lang="en-SG" dirty="0"/>
              <a:t>DHT </a:t>
            </a:r>
            <a:r>
              <a:rPr lang="en-SG" dirty="0" err="1"/>
              <a:t>dht</a:t>
            </a:r>
            <a:r>
              <a:rPr lang="en-SG" dirty="0"/>
              <a:t>(2, DHT11); // DHT22 for DHT22/AM2302/AM2321, or DHT21 for DHT21/AM2301</a:t>
            </a:r>
          </a:p>
          <a:p>
            <a:r>
              <a:rPr lang="en-SG" dirty="0"/>
              <a:t>    // data pin connected to pin 2</a:t>
            </a:r>
          </a:p>
          <a:p>
            <a:endParaRPr lang="en-SG" dirty="0"/>
          </a:p>
          <a:p>
            <a:r>
              <a:rPr lang="en-SG" dirty="0"/>
              <a:t>void setup() {</a:t>
            </a:r>
          </a:p>
          <a:p>
            <a:r>
              <a:rPr lang="en-SG" dirty="0"/>
              <a:t>  </a:t>
            </a:r>
            <a:r>
              <a:rPr lang="en-SG" dirty="0" err="1"/>
              <a:t>Serial.begin</a:t>
            </a:r>
            <a:r>
              <a:rPr lang="en-SG" dirty="0"/>
              <a:t>(9600);</a:t>
            </a:r>
          </a:p>
          <a:p>
            <a:r>
              <a:rPr lang="en-SG" dirty="0"/>
              <a:t>  </a:t>
            </a:r>
            <a:r>
              <a:rPr lang="en-SG" dirty="0" err="1"/>
              <a:t>dht.begin</a:t>
            </a:r>
            <a:r>
              <a:rPr lang="en-SG" dirty="0"/>
              <a:t>();</a:t>
            </a:r>
          </a:p>
          <a:p>
            <a:r>
              <a:rPr lang="en-SG" dirty="0"/>
              <a:t>}</a:t>
            </a:r>
          </a:p>
          <a:p>
            <a:endParaRPr lang="en-SG" dirty="0"/>
          </a:p>
          <a:p>
            <a:r>
              <a:rPr lang="en-SG" dirty="0"/>
              <a:t>void loop() {</a:t>
            </a:r>
          </a:p>
          <a:p>
            <a:r>
              <a:rPr lang="en-SG" dirty="0"/>
              <a:t>  delay(2000); // 2 seconds between samples</a:t>
            </a:r>
          </a:p>
          <a:p>
            <a:r>
              <a:rPr lang="en-SG" dirty="0"/>
              <a:t>  float h = </a:t>
            </a:r>
            <a:r>
              <a:rPr lang="en-SG" dirty="0" err="1"/>
              <a:t>dht.readHumidity</a:t>
            </a:r>
            <a:r>
              <a:rPr lang="en-SG" dirty="0"/>
              <a:t>();</a:t>
            </a:r>
          </a:p>
          <a:p>
            <a:r>
              <a:rPr lang="en-SG" dirty="0"/>
              <a:t>  float t = </a:t>
            </a:r>
            <a:r>
              <a:rPr lang="en-SG" dirty="0" err="1"/>
              <a:t>dht.readTemperature</a:t>
            </a:r>
            <a:r>
              <a:rPr lang="en-SG" dirty="0"/>
              <a:t>();</a:t>
            </a:r>
          </a:p>
          <a:p>
            <a:r>
              <a:rPr lang="en-SG" dirty="0"/>
              <a:t>  </a:t>
            </a:r>
            <a:r>
              <a:rPr lang="en-SG" dirty="0" err="1"/>
              <a:t>Serial.print</a:t>
            </a:r>
            <a:r>
              <a:rPr lang="en-SG" dirty="0"/>
              <a:t>("Humidity: ");</a:t>
            </a:r>
          </a:p>
          <a:p>
            <a:r>
              <a:rPr lang="en-SG" dirty="0"/>
              <a:t>  </a:t>
            </a:r>
            <a:r>
              <a:rPr lang="en-SG" dirty="0" err="1"/>
              <a:t>Serial.print</a:t>
            </a:r>
            <a:r>
              <a:rPr lang="en-SG" dirty="0"/>
              <a:t>(h);</a:t>
            </a:r>
          </a:p>
          <a:p>
            <a:r>
              <a:rPr lang="en-SG" dirty="0"/>
              <a:t>  </a:t>
            </a:r>
            <a:r>
              <a:rPr lang="en-SG" dirty="0" err="1"/>
              <a:t>Serial.print</a:t>
            </a:r>
            <a:r>
              <a:rPr lang="en-SG" dirty="0"/>
              <a:t>("%  Temperature: ");</a:t>
            </a:r>
          </a:p>
          <a:p>
            <a:r>
              <a:rPr lang="en-SG" dirty="0"/>
              <a:t>  </a:t>
            </a:r>
            <a:r>
              <a:rPr lang="en-SG" dirty="0" err="1"/>
              <a:t>Serial.print</a:t>
            </a:r>
            <a:r>
              <a:rPr lang="en-SG" dirty="0"/>
              <a:t>(t);</a:t>
            </a:r>
          </a:p>
          <a:p>
            <a:r>
              <a:rPr lang="en-SG" dirty="0"/>
              <a:t>  </a:t>
            </a:r>
            <a:r>
              <a:rPr lang="en-SG" dirty="0" err="1"/>
              <a:t>Serial.println</a:t>
            </a:r>
            <a:r>
              <a:rPr lang="en-SG" dirty="0"/>
              <a:t>("°C ");</a:t>
            </a:r>
          </a:p>
          <a:p>
            <a:r>
              <a:rPr lang="en-SG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4371" y="2967889"/>
            <a:ext cx="1814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05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543176" cy="704550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Keypad</a:t>
            </a:r>
            <a:endParaRPr lang="en-SG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834-74D6-42E4-A82F-820278F0DEBE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3450" y="6276043"/>
            <a:ext cx="2743200" cy="365125"/>
          </a:xfrm>
        </p:spPr>
        <p:txBody>
          <a:bodyPr/>
          <a:lstStyle/>
          <a:p>
            <a:fld id="{19FADE7E-39B3-48D3-8716-D8CAB42CCAD4}" type="slidenum">
              <a:rPr lang="en-SG" smtClean="0"/>
              <a:t>15</a:t>
            </a:fld>
            <a:endParaRPr lang="en-SG" dirty="0"/>
          </a:p>
        </p:txBody>
      </p:sp>
      <p:grpSp>
        <p:nvGrpSpPr>
          <p:cNvPr id="19" name="Group 18"/>
          <p:cNvGrpSpPr/>
          <p:nvPr/>
        </p:nvGrpSpPr>
        <p:grpSpPr>
          <a:xfrm>
            <a:off x="4890957" y="4814004"/>
            <a:ext cx="5663867" cy="1595835"/>
            <a:chOff x="7188291" y="4835257"/>
            <a:chExt cx="6424484" cy="1595835"/>
          </a:xfrm>
        </p:grpSpPr>
        <p:sp>
          <p:nvSpPr>
            <p:cNvPr id="14" name="Rectangle 13"/>
            <p:cNvSpPr/>
            <p:nvPr/>
          </p:nvSpPr>
          <p:spPr>
            <a:xfrm>
              <a:off x="7295954" y="4835257"/>
              <a:ext cx="17164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Applications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88291" y="5230763"/>
              <a:ext cx="64244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Entering password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Configuring system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Making choices from a menu / selection</a:t>
              </a:r>
              <a:endParaRPr lang="en-SG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6970" y="1325680"/>
            <a:ext cx="7705850" cy="3575342"/>
            <a:chOff x="838198" y="1330520"/>
            <a:chExt cx="6146925" cy="5131259"/>
          </a:xfrm>
        </p:grpSpPr>
        <p:sp>
          <p:nvSpPr>
            <p:cNvPr id="11" name="Rectangle 10"/>
            <p:cNvSpPr/>
            <p:nvPr/>
          </p:nvSpPr>
          <p:spPr>
            <a:xfrm>
              <a:off x="838200" y="1330520"/>
              <a:ext cx="7875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Intro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8" y="2088803"/>
              <a:ext cx="6146925" cy="43729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A keypad can be used to enter numbers 0-9, * and #.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A 4x3 keypad consists of 12 switches.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However, the scanning algorithm in the keypad library treats it as </a:t>
              </a:r>
              <a:r>
                <a:rPr lang="en-SG" sz="2400" b="1" dirty="0" smtClean="0"/>
                <a:t>4 row </a:t>
              </a:r>
              <a:r>
                <a:rPr lang="en-SG" sz="2400" dirty="0" smtClean="0"/>
                <a:t>signals +</a:t>
              </a:r>
              <a:r>
                <a:rPr lang="en-SG" sz="2400" b="1" dirty="0" smtClean="0"/>
                <a:t> 3 column</a:t>
              </a:r>
              <a:r>
                <a:rPr lang="en-SG" sz="2400" dirty="0" smtClean="0"/>
                <a:t> signals.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So, if you press ‘8’, 3</a:t>
              </a:r>
              <a:r>
                <a:rPr lang="en-SG" sz="2400" baseline="30000" dirty="0" smtClean="0"/>
                <a:t>rd</a:t>
              </a:r>
              <a:r>
                <a:rPr lang="en-SG" sz="2400" dirty="0" smtClean="0"/>
                <a:t> row is connected to 2</a:t>
              </a:r>
              <a:r>
                <a:rPr lang="en-SG" sz="2400" baseline="30000" dirty="0" smtClean="0"/>
                <a:t>nd</a:t>
              </a:r>
              <a:r>
                <a:rPr lang="en-SG" sz="2400" dirty="0" smtClean="0"/>
                <a:t> column etc.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/>
                <a:t>Download &amp; install the keypad </a:t>
              </a:r>
              <a:r>
                <a:rPr lang="en-SG" sz="2400" dirty="0" smtClean="0"/>
                <a:t>library </a:t>
              </a:r>
              <a:r>
                <a:rPr lang="en-SG" sz="2400" dirty="0"/>
                <a:t>from </a:t>
              </a:r>
              <a:r>
                <a:rPr lang="en-SG" sz="2400" dirty="0">
                  <a:hlinkClick r:id="rId2"/>
                </a:rPr>
                <a:t>http://playground.arduino.cc/Code/Keypad</a:t>
              </a:r>
              <a:endParaRPr lang="en-SG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SG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54094" y="5209510"/>
            <a:ext cx="2785780" cy="890836"/>
            <a:chOff x="8152870" y="4413795"/>
            <a:chExt cx="2785780" cy="890836"/>
          </a:xfrm>
        </p:grpSpPr>
        <p:sp>
          <p:nvSpPr>
            <p:cNvPr id="28" name="Rectangle 27"/>
            <p:cNvSpPr/>
            <p:nvPr/>
          </p:nvSpPr>
          <p:spPr>
            <a:xfrm>
              <a:off x="8152870" y="4413795"/>
              <a:ext cx="18149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Sample Code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53400" y="4842966"/>
              <a:ext cx="27852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dirty="0" smtClean="0"/>
                <a:t>See next few pages…</a:t>
              </a:r>
              <a:endParaRPr lang="en-SG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86799" y="252931"/>
            <a:ext cx="3175164" cy="4644943"/>
            <a:chOff x="8337466" y="826244"/>
            <a:chExt cx="3175164" cy="4644943"/>
          </a:xfrm>
        </p:grpSpPr>
        <p:sp>
          <p:nvSpPr>
            <p:cNvPr id="12" name="Rectangle 11"/>
            <p:cNvSpPr/>
            <p:nvPr/>
          </p:nvSpPr>
          <p:spPr>
            <a:xfrm>
              <a:off x="9117776" y="826244"/>
              <a:ext cx="161454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Connection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7466" y="1287909"/>
              <a:ext cx="3175164" cy="418327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119650" y="398706"/>
            <a:ext cx="2773073" cy="2283465"/>
            <a:chOff x="5269747" y="532551"/>
            <a:chExt cx="2773073" cy="2283465"/>
          </a:xfrm>
        </p:grpSpPr>
        <p:sp>
          <p:nvSpPr>
            <p:cNvPr id="23" name="Rectangular Callout 22"/>
            <p:cNvSpPr/>
            <p:nvPr/>
          </p:nvSpPr>
          <p:spPr>
            <a:xfrm>
              <a:off x="5269747" y="532551"/>
              <a:ext cx="1131312" cy="928418"/>
            </a:xfrm>
            <a:prstGeom prst="wedgeRectCallout">
              <a:avLst>
                <a:gd name="adj1" fmla="val 45400"/>
                <a:gd name="adj2" fmla="val 6441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It may also look like this.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0821" y="1069676"/>
              <a:ext cx="1431999" cy="1746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7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9182" y="440974"/>
            <a:ext cx="7518786" cy="6299524"/>
            <a:chOff x="79182" y="440974"/>
            <a:chExt cx="7518786" cy="62995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82" y="440974"/>
              <a:ext cx="7518786" cy="6299524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764819" y="1622085"/>
              <a:ext cx="177869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Sample code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ular Callout 16"/>
            <p:cNvSpPr/>
            <p:nvPr/>
          </p:nvSpPr>
          <p:spPr>
            <a:xfrm>
              <a:off x="3149375" y="5041438"/>
              <a:ext cx="3858916" cy="928418"/>
            </a:xfrm>
            <a:prstGeom prst="wedgeRectCallout">
              <a:avLst>
                <a:gd name="adj1" fmla="val -49880"/>
                <a:gd name="adj2" fmla="val -13084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u="sng" dirty="0" smtClean="0">
                  <a:solidFill>
                    <a:schemeClr val="tx1"/>
                  </a:solidFill>
                </a:rPr>
                <a:t>for hard keypad, change to:</a:t>
              </a:r>
            </a:p>
            <a:p>
              <a:r>
                <a:rPr lang="en-SG" dirty="0" smtClean="0">
                  <a:solidFill>
                    <a:schemeClr val="tx1"/>
                  </a:solidFill>
                </a:rPr>
                <a:t>byte </a:t>
              </a:r>
              <a:r>
                <a:rPr lang="en-SG" dirty="0" err="1">
                  <a:solidFill>
                    <a:schemeClr val="tx1"/>
                  </a:solidFill>
                </a:rPr>
                <a:t>rowPins</a:t>
              </a:r>
              <a:r>
                <a:rPr lang="en-SG" dirty="0">
                  <a:solidFill>
                    <a:schemeClr val="tx1"/>
                  </a:solidFill>
                </a:rPr>
                <a:t>[ROWS] = {12, 7, 8, 10};</a:t>
              </a:r>
            </a:p>
            <a:p>
              <a:r>
                <a:rPr lang="en-SG" dirty="0" smtClean="0">
                  <a:solidFill>
                    <a:schemeClr val="tx1"/>
                  </a:solidFill>
                </a:rPr>
                <a:t>byte </a:t>
              </a:r>
              <a:r>
                <a:rPr lang="en-SG" dirty="0" err="1">
                  <a:solidFill>
                    <a:schemeClr val="tx1"/>
                  </a:solidFill>
                </a:rPr>
                <a:t>colPins</a:t>
              </a:r>
              <a:r>
                <a:rPr lang="en-SG" dirty="0">
                  <a:solidFill>
                    <a:schemeClr val="tx1"/>
                  </a:solidFill>
                </a:rPr>
                <a:t>[COLS] = {11, 13, 9};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560" y="70803"/>
            <a:ext cx="3200400" cy="704550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Keypad (cont.)</a:t>
            </a:r>
            <a:endParaRPr lang="en-SG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EC46-F0DD-4D88-B92B-B4E1936218A2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3450" y="6276043"/>
            <a:ext cx="2743200" cy="365125"/>
          </a:xfrm>
        </p:spPr>
        <p:txBody>
          <a:bodyPr/>
          <a:lstStyle/>
          <a:p>
            <a:fld id="{19FADE7E-39B3-48D3-8716-D8CAB42CCAD4}" type="slidenum">
              <a:rPr lang="en-SG" smtClean="0"/>
              <a:t>16</a:t>
            </a:fld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7842590" y="1925387"/>
            <a:ext cx="3518081" cy="2946551"/>
            <a:chOff x="7100910" y="4483760"/>
            <a:chExt cx="3518081" cy="294655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910" y="4483760"/>
              <a:ext cx="3518081" cy="2946551"/>
            </a:xfrm>
            <a:prstGeom prst="rect">
              <a:avLst/>
            </a:prstGeom>
          </p:spPr>
        </p:pic>
        <p:sp>
          <p:nvSpPr>
            <p:cNvPr id="30" name="Rectangular Callout 29"/>
            <p:cNvSpPr/>
            <p:nvPr/>
          </p:nvSpPr>
          <p:spPr>
            <a:xfrm>
              <a:off x="8110193" y="5492826"/>
              <a:ext cx="2146354" cy="928418"/>
            </a:xfrm>
            <a:prstGeom prst="wedgeRectCallout">
              <a:avLst>
                <a:gd name="adj1" fmla="val -68341"/>
                <a:gd name="adj2" fmla="val 4676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Press each key, and you will see this in the serial monitor.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6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17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406536" y="591413"/>
            <a:ext cx="6844937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dirty="0"/>
              <a:t>// keypad sample code</a:t>
            </a:r>
          </a:p>
          <a:p>
            <a:endParaRPr lang="en-SG" sz="1100" dirty="0"/>
          </a:p>
          <a:p>
            <a:r>
              <a:rPr lang="en-SG" sz="1100" dirty="0"/>
              <a:t>#include &lt;</a:t>
            </a:r>
            <a:r>
              <a:rPr lang="en-SG" sz="1100" dirty="0" err="1"/>
              <a:t>Keypad.h</a:t>
            </a:r>
            <a:r>
              <a:rPr lang="en-SG" sz="1100" dirty="0"/>
              <a:t>&gt;</a:t>
            </a:r>
          </a:p>
          <a:p>
            <a:endParaRPr lang="en-SG" sz="1100" dirty="0"/>
          </a:p>
          <a:p>
            <a:r>
              <a:rPr lang="en-SG" sz="1100" dirty="0" err="1"/>
              <a:t>const</a:t>
            </a:r>
            <a:r>
              <a:rPr lang="en-SG" sz="1100" dirty="0"/>
              <a:t> byte ROWS = 4; // four rows</a:t>
            </a:r>
          </a:p>
          <a:p>
            <a:r>
              <a:rPr lang="en-SG" sz="1100" dirty="0" err="1"/>
              <a:t>const</a:t>
            </a:r>
            <a:r>
              <a:rPr lang="en-SG" sz="1100" dirty="0"/>
              <a:t> byte COLS = 3; // three columns</a:t>
            </a:r>
          </a:p>
          <a:p>
            <a:r>
              <a:rPr lang="en-SG" sz="1100" dirty="0"/>
              <a:t>char keys[ROWS][COLS] = { // keypad labels</a:t>
            </a:r>
          </a:p>
          <a:p>
            <a:r>
              <a:rPr lang="en-SG" sz="1100" dirty="0"/>
              <a:t>  {'1','2','3'},</a:t>
            </a:r>
          </a:p>
          <a:p>
            <a:r>
              <a:rPr lang="en-SG" sz="1100" dirty="0"/>
              <a:t>  {'4','5','6'},</a:t>
            </a:r>
          </a:p>
          <a:p>
            <a:r>
              <a:rPr lang="en-SG" sz="1100" dirty="0"/>
              <a:t>  {'7','8','9'},</a:t>
            </a:r>
          </a:p>
          <a:p>
            <a:r>
              <a:rPr lang="en-SG" sz="1100" dirty="0"/>
              <a:t>  {'*','0','#'}</a:t>
            </a:r>
          </a:p>
          <a:p>
            <a:r>
              <a:rPr lang="en-SG" sz="1100" dirty="0"/>
              <a:t>};</a:t>
            </a:r>
          </a:p>
          <a:p>
            <a:endParaRPr lang="en-SG" sz="1100" dirty="0"/>
          </a:p>
          <a:p>
            <a:r>
              <a:rPr lang="en-SG" sz="1100" dirty="0"/>
              <a:t>byte </a:t>
            </a:r>
            <a:r>
              <a:rPr lang="en-SG" sz="1100" dirty="0" err="1"/>
              <a:t>rowPins</a:t>
            </a:r>
            <a:r>
              <a:rPr lang="en-SG" sz="1100" dirty="0"/>
              <a:t>[ROWS] = {13, 12, 11, 10}; //connect to keypad pins (from left) 1, 2, 3, 4 i.e. row pinouts</a:t>
            </a:r>
          </a:p>
          <a:p>
            <a:r>
              <a:rPr lang="en-SG" sz="1100" dirty="0"/>
              <a:t>byte </a:t>
            </a:r>
            <a:r>
              <a:rPr lang="en-SG" sz="1100" dirty="0" err="1"/>
              <a:t>colPins</a:t>
            </a:r>
            <a:r>
              <a:rPr lang="en-SG" sz="1100" dirty="0"/>
              <a:t>[COLS] = {9, 8, 7}; // connect to keypad pins 5, 6, 7 i.e. column pinouts</a:t>
            </a:r>
          </a:p>
          <a:p>
            <a:endParaRPr lang="en-SG" sz="1100" dirty="0"/>
          </a:p>
          <a:p>
            <a:r>
              <a:rPr lang="en-SG" sz="1100" dirty="0"/>
              <a:t>// for hard keypad, change the previous 2 lines to these:</a:t>
            </a:r>
          </a:p>
          <a:p>
            <a:r>
              <a:rPr lang="en-SG" sz="1100" dirty="0"/>
              <a:t>// byte </a:t>
            </a:r>
            <a:r>
              <a:rPr lang="en-SG" sz="1100" dirty="0" err="1"/>
              <a:t>rowPins</a:t>
            </a:r>
            <a:r>
              <a:rPr lang="en-SG" sz="1100" dirty="0"/>
              <a:t>[ROWS] = {12, 7, 8, 10};</a:t>
            </a:r>
          </a:p>
          <a:p>
            <a:r>
              <a:rPr lang="en-SG" sz="1100" dirty="0"/>
              <a:t>// byte </a:t>
            </a:r>
            <a:r>
              <a:rPr lang="en-SG" sz="1100" dirty="0" err="1"/>
              <a:t>colPins</a:t>
            </a:r>
            <a:r>
              <a:rPr lang="en-SG" sz="1100" dirty="0"/>
              <a:t>[COLS] = {11, 13, 9};</a:t>
            </a:r>
          </a:p>
          <a:p>
            <a:endParaRPr lang="en-SG" sz="1100" dirty="0"/>
          </a:p>
          <a:p>
            <a:r>
              <a:rPr lang="en-SG" sz="1100" dirty="0"/>
              <a:t>Keypad </a:t>
            </a:r>
            <a:r>
              <a:rPr lang="en-SG" sz="1100" dirty="0" err="1"/>
              <a:t>keypad</a:t>
            </a:r>
            <a:r>
              <a:rPr lang="en-SG" sz="1100" dirty="0"/>
              <a:t> = Keypad( </a:t>
            </a:r>
            <a:r>
              <a:rPr lang="en-SG" sz="1100" dirty="0" err="1"/>
              <a:t>makeKeymap</a:t>
            </a:r>
            <a:r>
              <a:rPr lang="en-SG" sz="1100" dirty="0"/>
              <a:t>(keys), </a:t>
            </a:r>
            <a:r>
              <a:rPr lang="en-SG" sz="1100" dirty="0" err="1"/>
              <a:t>rowPins</a:t>
            </a:r>
            <a:r>
              <a:rPr lang="en-SG" sz="1100" dirty="0"/>
              <a:t>, </a:t>
            </a:r>
            <a:r>
              <a:rPr lang="en-SG" sz="1100" dirty="0" err="1"/>
              <a:t>colPins</a:t>
            </a:r>
            <a:r>
              <a:rPr lang="en-SG" sz="1100" dirty="0"/>
              <a:t>, ROWS, COLS );</a:t>
            </a:r>
          </a:p>
          <a:p>
            <a:endParaRPr lang="en-SG" sz="1100" dirty="0"/>
          </a:p>
          <a:p>
            <a:r>
              <a:rPr lang="en-SG" sz="1100" dirty="0"/>
              <a:t>void setup(){</a:t>
            </a:r>
          </a:p>
          <a:p>
            <a:r>
              <a:rPr lang="en-SG" sz="1100" dirty="0"/>
              <a:t>  </a:t>
            </a:r>
            <a:r>
              <a:rPr lang="en-SG" sz="1100" dirty="0" err="1"/>
              <a:t>Serial.begin</a:t>
            </a:r>
            <a:r>
              <a:rPr lang="en-SG" sz="1100" dirty="0"/>
              <a:t>(9600);</a:t>
            </a:r>
          </a:p>
          <a:p>
            <a:r>
              <a:rPr lang="en-SG" sz="1100" dirty="0"/>
              <a:t>  </a:t>
            </a:r>
            <a:r>
              <a:rPr lang="en-SG" sz="1100" dirty="0" err="1"/>
              <a:t>Serial.println</a:t>
            </a:r>
            <a:r>
              <a:rPr lang="en-SG" sz="1100" dirty="0"/>
              <a:t>("press any key...");</a:t>
            </a:r>
          </a:p>
          <a:p>
            <a:r>
              <a:rPr lang="en-SG" sz="1100" dirty="0"/>
              <a:t>}</a:t>
            </a:r>
          </a:p>
          <a:p>
            <a:r>
              <a:rPr lang="en-SG" sz="1100" dirty="0"/>
              <a:t>  </a:t>
            </a:r>
          </a:p>
          <a:p>
            <a:r>
              <a:rPr lang="en-SG" sz="1100" dirty="0"/>
              <a:t>void loop(){</a:t>
            </a:r>
          </a:p>
          <a:p>
            <a:r>
              <a:rPr lang="en-SG" sz="1100" dirty="0"/>
              <a:t>  char key = </a:t>
            </a:r>
            <a:r>
              <a:rPr lang="en-SG" sz="1100" dirty="0" err="1"/>
              <a:t>keypad.getKey</a:t>
            </a:r>
            <a:r>
              <a:rPr lang="en-SG" sz="1100" dirty="0"/>
              <a:t>();</a:t>
            </a:r>
          </a:p>
          <a:p>
            <a:r>
              <a:rPr lang="en-SG" sz="1100" dirty="0"/>
              <a:t>  if (key){</a:t>
            </a:r>
          </a:p>
          <a:p>
            <a:r>
              <a:rPr lang="en-SG" sz="1100" dirty="0"/>
              <a:t>    </a:t>
            </a:r>
            <a:r>
              <a:rPr lang="en-SG" sz="1100" dirty="0" err="1"/>
              <a:t>Serial.println</a:t>
            </a:r>
            <a:r>
              <a:rPr lang="en-SG" sz="1100" dirty="0"/>
              <a:t>(key);</a:t>
            </a:r>
          </a:p>
          <a:p>
            <a:r>
              <a:rPr lang="en-SG" sz="1100" dirty="0"/>
              <a:t>  }</a:t>
            </a:r>
          </a:p>
          <a:p>
            <a:r>
              <a:rPr lang="en-SG" sz="11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6954" y="3107226"/>
            <a:ext cx="1814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1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543176" cy="704550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LCD (TWI)</a:t>
            </a:r>
            <a:endParaRPr lang="en-SG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B50-DC70-4A2C-A4EE-F3739899FE03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3450" y="6276043"/>
            <a:ext cx="2743200" cy="365125"/>
          </a:xfrm>
        </p:spPr>
        <p:txBody>
          <a:bodyPr/>
          <a:lstStyle/>
          <a:p>
            <a:fld id="{19FADE7E-39B3-48D3-8716-D8CAB42CCAD4}" type="slidenum">
              <a:rPr lang="en-SG" smtClean="0"/>
              <a:t>18</a:t>
            </a:fld>
            <a:endParaRPr lang="en-SG"/>
          </a:p>
        </p:txBody>
      </p:sp>
      <p:grpSp>
        <p:nvGrpSpPr>
          <p:cNvPr id="19" name="Group 18"/>
          <p:cNvGrpSpPr/>
          <p:nvPr/>
        </p:nvGrpSpPr>
        <p:grpSpPr>
          <a:xfrm>
            <a:off x="8345434" y="3230461"/>
            <a:ext cx="3159231" cy="1714913"/>
            <a:chOff x="7220704" y="4782338"/>
            <a:chExt cx="3583493" cy="1714913"/>
          </a:xfrm>
        </p:grpSpPr>
        <p:sp>
          <p:nvSpPr>
            <p:cNvPr id="14" name="Rectangle 13"/>
            <p:cNvSpPr/>
            <p:nvPr/>
          </p:nvSpPr>
          <p:spPr>
            <a:xfrm>
              <a:off x="7295954" y="4782338"/>
              <a:ext cx="17164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Applications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0704" y="5296922"/>
              <a:ext cx="358349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/>
                <a:t>I</a:t>
              </a:r>
              <a:r>
                <a:rPr lang="en-SG" sz="2400" dirty="0" smtClean="0"/>
                <a:t>nfo / instruction display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Password prompt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6617" y="934958"/>
            <a:ext cx="7496639" cy="5052669"/>
            <a:chOff x="838197" y="1330520"/>
            <a:chExt cx="5980039" cy="7251489"/>
          </a:xfrm>
        </p:grpSpPr>
        <p:sp>
          <p:nvSpPr>
            <p:cNvPr id="11" name="Rectangle 10"/>
            <p:cNvSpPr/>
            <p:nvPr/>
          </p:nvSpPr>
          <p:spPr>
            <a:xfrm>
              <a:off x="838200" y="1330520"/>
              <a:ext cx="7875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Intro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7" y="2088803"/>
              <a:ext cx="5980039" cy="6493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An LCD can be used to prompt for password, or display info &amp; instruction etc.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We will use the 4-pin version below, to reduce the number of UNO pins needed for connection.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FYI, this is using </a:t>
              </a:r>
              <a:r>
                <a:rPr lang="en-SG" sz="2400" b="1" dirty="0" smtClean="0"/>
                <a:t>TWI</a:t>
              </a:r>
              <a:r>
                <a:rPr lang="en-SG" sz="2400" dirty="0" smtClean="0"/>
                <a:t> (or </a:t>
              </a:r>
              <a:r>
                <a:rPr lang="en-SG" sz="2400" b="1" dirty="0" smtClean="0"/>
                <a:t>Two Wire Interface </a:t>
              </a:r>
              <a:r>
                <a:rPr lang="en-SG" sz="2400" dirty="0" smtClean="0"/>
                <a:t>– not very easy to understand).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Download &amp; install the LCD library as follows:</a:t>
              </a:r>
            </a:p>
            <a:p>
              <a:pPr marL="285750" indent="-285750">
                <a:buFontTx/>
                <a:buChar char="-"/>
              </a:pPr>
              <a:r>
                <a:rPr lang="en-SG" dirty="0" smtClean="0"/>
                <a:t>Google “Arduino TWI LCD Library”</a:t>
              </a:r>
            </a:p>
            <a:p>
              <a:pPr marL="285750" indent="-285750">
                <a:buFontTx/>
                <a:buChar char="-"/>
              </a:pPr>
              <a:r>
                <a:rPr lang="en-SG" dirty="0" smtClean="0"/>
                <a:t>Download “LiquidCrystal_I2C-1.1.2.zip” file from Arduino.cc</a:t>
              </a:r>
            </a:p>
            <a:p>
              <a:pPr marL="285750" indent="-285750">
                <a:buFontTx/>
                <a:buChar char="-"/>
              </a:pPr>
              <a:r>
                <a:rPr lang="en-SG" dirty="0" smtClean="0"/>
                <a:t>In Arduino IDE, click “Sketch – Include Library – Add .ZIP Library”.</a:t>
              </a:r>
            </a:p>
            <a:p>
              <a:pPr marL="285750" indent="-285750">
                <a:buFontTx/>
                <a:buChar char="-"/>
              </a:pPr>
              <a:r>
                <a:rPr lang="en-SG" dirty="0" smtClean="0"/>
                <a:t>Adjust the number of rows and columns in the </a:t>
              </a:r>
              <a:r>
                <a:rPr lang="en-SG" smtClean="0"/>
                <a:t>sample sketches to 16 &amp; 2.</a:t>
              </a:r>
              <a:endParaRPr lang="en-SG" dirty="0" smtClean="0"/>
            </a:p>
            <a:p>
              <a:endParaRPr lang="en-SG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SG" sz="2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34479" y="210293"/>
            <a:ext cx="5219093" cy="2686721"/>
            <a:chOff x="6494391" y="342738"/>
            <a:chExt cx="5219093" cy="2686721"/>
          </a:xfrm>
        </p:grpSpPr>
        <p:sp>
          <p:nvSpPr>
            <p:cNvPr id="23" name="Rectangular Callout 22"/>
            <p:cNvSpPr/>
            <p:nvPr/>
          </p:nvSpPr>
          <p:spPr>
            <a:xfrm>
              <a:off x="6494391" y="342738"/>
              <a:ext cx="1131312" cy="928418"/>
            </a:xfrm>
            <a:prstGeom prst="wedgeRectCallout">
              <a:avLst>
                <a:gd name="adj1" fmla="val 45400"/>
                <a:gd name="adj2" fmla="val 6441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It may also look like this.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9674" y="997713"/>
              <a:ext cx="3923810" cy="2031746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977978" y="5566943"/>
            <a:ext cx="2846621" cy="971969"/>
            <a:chOff x="8092029" y="4332662"/>
            <a:chExt cx="2846621" cy="971969"/>
          </a:xfrm>
        </p:grpSpPr>
        <p:sp>
          <p:nvSpPr>
            <p:cNvPr id="29" name="Rectangle 28"/>
            <p:cNvSpPr/>
            <p:nvPr/>
          </p:nvSpPr>
          <p:spPr>
            <a:xfrm>
              <a:off x="8092029" y="4332662"/>
              <a:ext cx="18149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Sample Code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53400" y="4842966"/>
              <a:ext cx="27852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dirty="0" smtClean="0"/>
                <a:t>See next few pages…</a:t>
              </a:r>
              <a:endParaRPr lang="en-SG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96000" y="4952988"/>
            <a:ext cx="6010275" cy="1882670"/>
            <a:chOff x="5024624" y="4621767"/>
            <a:chExt cx="6010275" cy="1882670"/>
          </a:xfrm>
        </p:grpSpPr>
        <p:sp>
          <p:nvSpPr>
            <p:cNvPr id="12" name="Rectangle 11"/>
            <p:cNvSpPr/>
            <p:nvPr/>
          </p:nvSpPr>
          <p:spPr>
            <a:xfrm>
              <a:off x="7082024" y="4621767"/>
              <a:ext cx="161454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Connection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4624" y="5018537"/>
              <a:ext cx="6010275" cy="148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9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8" y="1631156"/>
            <a:ext cx="9336881" cy="4907756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2568969" y="5470571"/>
            <a:ext cx="2286000" cy="981216"/>
          </a:xfrm>
          <a:prstGeom prst="wedgeRectCallout">
            <a:avLst>
              <a:gd name="adj1" fmla="val -76517"/>
              <a:gd name="adj2" fmla="val 312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How code is organised depends on your application.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3609975" cy="704550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LCD (TWI) (cont.)</a:t>
            </a:r>
            <a:endParaRPr lang="en-SG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8AEA-86AD-4CE5-B68E-91F80022AABB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3450" y="6276043"/>
            <a:ext cx="2743200" cy="365125"/>
          </a:xfrm>
        </p:spPr>
        <p:txBody>
          <a:bodyPr/>
          <a:lstStyle/>
          <a:p>
            <a:fld id="{19FADE7E-39B3-48D3-8716-D8CAB42CCAD4}" type="slidenum">
              <a:rPr lang="en-SG" smtClean="0"/>
              <a:t>19</a:t>
            </a:fld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456647" y="1164343"/>
            <a:ext cx="17786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980408" y="3899496"/>
            <a:ext cx="1778862" cy="395170"/>
          </a:xfrm>
          <a:prstGeom prst="wedgeRectCallout">
            <a:avLst>
              <a:gd name="adj1" fmla="val -5735"/>
              <a:gd name="adj2" fmla="val -1110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Try 0x3F or 0x27.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578"/>
            <a:ext cx="6010275" cy="1485900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>
            <a:off x="4680781" y="2824394"/>
            <a:ext cx="1290980" cy="419405"/>
          </a:xfrm>
          <a:prstGeom prst="wedgeRectCallout">
            <a:avLst>
              <a:gd name="adj1" fmla="val -139390"/>
              <a:gd name="adj2" fmla="val 942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16 x 2 LCD.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608357" y="1351044"/>
            <a:ext cx="4144849" cy="881939"/>
          </a:xfrm>
          <a:prstGeom prst="wedgeRectCallout">
            <a:avLst>
              <a:gd name="adj1" fmla="val -48400"/>
              <a:gd name="adj2" fmla="val 840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Modify the sketch File -&gt; Examples -&gt; LiquidCrystalI2C -&gt; HelloWorld to this: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6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1290"/>
            <a:ext cx="11775440" cy="1045350"/>
          </a:xfrm>
        </p:spPr>
        <p:txBody>
          <a:bodyPr>
            <a:normAutofit/>
          </a:bodyPr>
          <a:lstStyle/>
          <a:p>
            <a:r>
              <a:rPr lang="en-SG" sz="3600" b="1" dirty="0" smtClean="0">
                <a:solidFill>
                  <a:srgbClr val="FF0000"/>
                </a:solidFill>
              </a:rPr>
              <a:t>Exercise 2.5 – 2.12 </a:t>
            </a:r>
            <a:r>
              <a:rPr lang="en-SG" sz="3600" b="1" dirty="0" smtClean="0"/>
              <a:t>– Trying out these I/O (Input/Output) devices</a:t>
            </a:r>
            <a:endParaRPr lang="en-SG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A775-5B6B-4047-919D-BA7A85F366C0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2</a:t>
            </a:fld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344170" y="890340"/>
            <a:ext cx="114528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smtClean="0"/>
              <a:t>Exercise 2.5 – Servo motor – make it swing over 180 degree</a:t>
            </a:r>
          </a:p>
          <a:p>
            <a:endParaRPr lang="en-SG" sz="2400" dirty="0" smtClean="0"/>
          </a:p>
          <a:p>
            <a:r>
              <a:rPr lang="en-SG" sz="2400" dirty="0" smtClean="0"/>
              <a:t>Exercise 2.6 – PIR sensor – if motion is detected, turn on a buzzer (i.e. an “alarm”)</a:t>
            </a:r>
          </a:p>
          <a:p>
            <a:endParaRPr lang="en-SG" sz="2400" dirty="0" smtClean="0"/>
          </a:p>
          <a:p>
            <a:r>
              <a:rPr lang="en-SG" sz="2400" dirty="0" smtClean="0"/>
              <a:t>Exercise 2.7 – LDR – if it is dark, turn on an LED (i.e. a “lamp”)</a:t>
            </a:r>
          </a:p>
          <a:p>
            <a:endParaRPr lang="en-SG" sz="2400" dirty="0" smtClean="0"/>
          </a:p>
          <a:p>
            <a:r>
              <a:rPr lang="en-SG" sz="2400" dirty="0" smtClean="0"/>
              <a:t>Exercise 2.8 – Ultrasonic ranger – read the obstacle distance &amp; display on the serial monitor</a:t>
            </a:r>
          </a:p>
          <a:p>
            <a:endParaRPr lang="en-SG" sz="2400" dirty="0"/>
          </a:p>
          <a:p>
            <a:r>
              <a:rPr lang="en-SG" sz="2400" dirty="0" smtClean="0">
                <a:solidFill>
                  <a:srgbClr val="FF0000"/>
                </a:solidFill>
              </a:rPr>
              <a:t>Exercise 2.9 – Temp. &amp; Humidity Sensor – read the values &amp; display on the serial monitor</a:t>
            </a:r>
          </a:p>
          <a:p>
            <a:endParaRPr lang="en-SG" sz="2400" dirty="0" smtClean="0">
              <a:solidFill>
                <a:srgbClr val="FF0000"/>
              </a:solidFill>
            </a:endParaRPr>
          </a:p>
          <a:p>
            <a:r>
              <a:rPr lang="en-SG" sz="2400" dirty="0" smtClean="0">
                <a:solidFill>
                  <a:srgbClr val="FF0000"/>
                </a:solidFill>
              </a:rPr>
              <a:t>Exercise 2.10 – Keypad – read the key pressed &amp; display on the serial monitor</a:t>
            </a:r>
          </a:p>
          <a:p>
            <a:endParaRPr lang="en-SG" sz="2400" dirty="0" smtClean="0">
              <a:solidFill>
                <a:srgbClr val="FF0000"/>
              </a:solidFill>
            </a:endParaRPr>
          </a:p>
          <a:p>
            <a:r>
              <a:rPr lang="en-SG" sz="2400" dirty="0" smtClean="0">
                <a:solidFill>
                  <a:srgbClr val="FF0000"/>
                </a:solidFill>
              </a:rPr>
              <a:t>Exercise 2.11 – LCD – display a message e.g. “Enter password:” on line 1</a:t>
            </a:r>
          </a:p>
          <a:p>
            <a:endParaRPr lang="en-SG" sz="2400" dirty="0" smtClean="0">
              <a:solidFill>
                <a:srgbClr val="FF0000"/>
              </a:solidFill>
            </a:endParaRPr>
          </a:p>
          <a:p>
            <a:r>
              <a:rPr lang="en-SG" sz="2400" dirty="0" smtClean="0">
                <a:solidFill>
                  <a:srgbClr val="FF0000"/>
                </a:solidFill>
              </a:rPr>
              <a:t>Exercise 2.12 – SD card module – store a list of numbers on the SD card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69" y="726811"/>
            <a:ext cx="1183417" cy="89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16" y="1385997"/>
            <a:ext cx="891416" cy="802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44" y="2223481"/>
            <a:ext cx="596192" cy="746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870" y="2518660"/>
            <a:ext cx="1164431" cy="7548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4308" y="3716624"/>
            <a:ext cx="767692" cy="7602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6971" y="4431980"/>
            <a:ext cx="501020" cy="7060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7142" y="5268628"/>
            <a:ext cx="2166938" cy="695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8164" y="6143804"/>
            <a:ext cx="1067253" cy="5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20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5111931" y="174239"/>
            <a:ext cx="4580710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dirty="0"/>
              <a:t>// TWI LCD sample code</a:t>
            </a:r>
          </a:p>
          <a:p>
            <a:endParaRPr lang="en-SG" sz="1100" dirty="0"/>
          </a:p>
          <a:p>
            <a:r>
              <a:rPr lang="en-SG" sz="1100" dirty="0"/>
              <a:t>#include &lt;</a:t>
            </a:r>
            <a:r>
              <a:rPr lang="en-SG" sz="1100" dirty="0" err="1"/>
              <a:t>Wire.h</a:t>
            </a:r>
            <a:r>
              <a:rPr lang="en-SG" sz="1100" dirty="0"/>
              <a:t>&gt;</a:t>
            </a:r>
          </a:p>
          <a:p>
            <a:r>
              <a:rPr lang="en-SG" sz="1100" dirty="0"/>
              <a:t>#include &lt;LiquidCrystal_I2C.h&gt;</a:t>
            </a:r>
          </a:p>
          <a:p>
            <a:r>
              <a:rPr lang="en-SG" sz="1100" dirty="0"/>
              <a:t>LiquidCrystal_I2C </a:t>
            </a:r>
            <a:r>
              <a:rPr lang="en-SG" sz="1100" dirty="0" err="1"/>
              <a:t>lcd</a:t>
            </a:r>
            <a:r>
              <a:rPr lang="en-SG" sz="1100" dirty="0"/>
              <a:t>(0x3F, 2, 1, 0, 4, 5, 6, 7, 3, POSITIVE);</a:t>
            </a:r>
          </a:p>
          <a:p>
            <a:r>
              <a:rPr lang="en-SG" sz="1100" dirty="0"/>
              <a:t>                   // addr,en,rw,rs,d4,d5,d6,d7,bl,blpol</a:t>
            </a:r>
          </a:p>
          <a:p>
            <a:r>
              <a:rPr lang="en-SG" sz="1100" dirty="0"/>
              <a:t>                   // </a:t>
            </a:r>
            <a:r>
              <a:rPr lang="en-SG" sz="1100" dirty="0" err="1"/>
              <a:t>addr</a:t>
            </a:r>
            <a:r>
              <a:rPr lang="en-SG" sz="1100" dirty="0"/>
              <a:t> can be 0x3F or 0x27</a:t>
            </a:r>
          </a:p>
          <a:p>
            <a:r>
              <a:rPr lang="en-SG" sz="1100" dirty="0"/>
              <a:t>void setup()</a:t>
            </a:r>
          </a:p>
          <a:p>
            <a:r>
              <a:rPr lang="en-SG" sz="1100" dirty="0"/>
              <a:t>{ </a:t>
            </a:r>
          </a:p>
          <a:p>
            <a:r>
              <a:rPr lang="en-SG" sz="1100" dirty="0"/>
              <a:t>  </a:t>
            </a:r>
            <a:r>
              <a:rPr lang="en-SG" sz="1100" dirty="0" err="1"/>
              <a:t>lcd.begin</a:t>
            </a:r>
            <a:r>
              <a:rPr lang="en-SG" sz="1100" dirty="0"/>
              <a:t>(16, 2); // 16 characters, 2 lines</a:t>
            </a:r>
          </a:p>
          <a:p>
            <a:endParaRPr lang="en-SG" sz="1100" dirty="0"/>
          </a:p>
          <a:p>
            <a:r>
              <a:rPr lang="en-SG" sz="1100" dirty="0"/>
              <a:t>  </a:t>
            </a:r>
            <a:r>
              <a:rPr lang="en-SG" sz="1100" dirty="0" err="1"/>
              <a:t>lcd.noBacklight</a:t>
            </a:r>
            <a:r>
              <a:rPr lang="en-SG" sz="1100" dirty="0"/>
              <a:t>(); // turn backlight off</a:t>
            </a:r>
          </a:p>
          <a:p>
            <a:r>
              <a:rPr lang="en-SG" sz="1100" dirty="0"/>
              <a:t>  delay(250);</a:t>
            </a:r>
          </a:p>
          <a:p>
            <a:r>
              <a:rPr lang="en-SG" sz="1100" dirty="0"/>
              <a:t>  </a:t>
            </a:r>
            <a:r>
              <a:rPr lang="en-SG" sz="1100" dirty="0" err="1"/>
              <a:t>lcd.backlight</a:t>
            </a:r>
            <a:r>
              <a:rPr lang="en-SG" sz="1100" dirty="0"/>
              <a:t>(); // turn backlight on</a:t>
            </a:r>
          </a:p>
          <a:p>
            <a:r>
              <a:rPr lang="en-SG" sz="1100" dirty="0"/>
              <a:t>  delay(250);</a:t>
            </a:r>
          </a:p>
          <a:p>
            <a:endParaRPr lang="en-SG" sz="1100" dirty="0"/>
          </a:p>
          <a:p>
            <a:r>
              <a:rPr lang="en-SG" sz="1100" dirty="0"/>
              <a:t>  </a:t>
            </a:r>
            <a:r>
              <a:rPr lang="en-SG" sz="1100" dirty="0" err="1"/>
              <a:t>lcd.setCursor</a:t>
            </a:r>
            <a:r>
              <a:rPr lang="en-SG" sz="1100" dirty="0"/>
              <a:t>(0, 0); // position cursor at character 0, line 0</a:t>
            </a:r>
          </a:p>
          <a:p>
            <a:r>
              <a:rPr lang="en-SG" sz="1100" dirty="0"/>
              <a:t>  </a:t>
            </a:r>
            <a:r>
              <a:rPr lang="en-SG" sz="1100" dirty="0" err="1"/>
              <a:t>lcd.print</a:t>
            </a:r>
            <a:r>
              <a:rPr lang="en-SG" sz="1100" dirty="0"/>
              <a:t>("Enter password:");</a:t>
            </a:r>
          </a:p>
          <a:p>
            <a:r>
              <a:rPr lang="en-SG" sz="1100" dirty="0"/>
              <a:t>  delay(500);</a:t>
            </a:r>
          </a:p>
          <a:p>
            <a:r>
              <a:rPr lang="en-SG" sz="1100" dirty="0"/>
              <a:t>  </a:t>
            </a:r>
          </a:p>
          <a:p>
            <a:r>
              <a:rPr lang="en-SG" sz="1100" dirty="0"/>
              <a:t>  </a:t>
            </a:r>
            <a:r>
              <a:rPr lang="en-SG" sz="1100" dirty="0" err="1"/>
              <a:t>lcd.setCursor</a:t>
            </a:r>
            <a:r>
              <a:rPr lang="en-SG" sz="1100" dirty="0"/>
              <a:t>(0, 1); // position cursor at character 0, line 1</a:t>
            </a:r>
          </a:p>
          <a:p>
            <a:r>
              <a:rPr lang="en-SG" sz="1100" dirty="0"/>
              <a:t>  for (</a:t>
            </a:r>
            <a:r>
              <a:rPr lang="en-SG" sz="1100" dirty="0" err="1"/>
              <a:t>int</a:t>
            </a:r>
            <a:r>
              <a:rPr lang="en-SG" sz="1100" dirty="0"/>
              <a:t> </a:t>
            </a:r>
            <a:r>
              <a:rPr lang="en-SG" sz="1100" dirty="0" err="1"/>
              <a:t>i</a:t>
            </a:r>
            <a:r>
              <a:rPr lang="en-SG" sz="1100" dirty="0"/>
              <a:t>=0; </a:t>
            </a:r>
            <a:r>
              <a:rPr lang="en-SG" sz="1100" dirty="0" err="1"/>
              <a:t>i</a:t>
            </a:r>
            <a:r>
              <a:rPr lang="en-SG" sz="1100" dirty="0"/>
              <a:t>&lt;5; </a:t>
            </a:r>
            <a:r>
              <a:rPr lang="en-SG" sz="1100" dirty="0" err="1"/>
              <a:t>i</a:t>
            </a:r>
            <a:r>
              <a:rPr lang="en-SG" sz="1100" dirty="0"/>
              <a:t>++){</a:t>
            </a:r>
          </a:p>
          <a:p>
            <a:r>
              <a:rPr lang="en-SG" sz="1100" dirty="0"/>
              <a:t>    // read a character in the password</a:t>
            </a:r>
          </a:p>
          <a:p>
            <a:r>
              <a:rPr lang="en-SG" sz="1100" dirty="0"/>
              <a:t>    </a:t>
            </a:r>
            <a:r>
              <a:rPr lang="en-SG" sz="1100" dirty="0" err="1"/>
              <a:t>lcd.print</a:t>
            </a:r>
            <a:r>
              <a:rPr lang="en-SG" sz="1100" dirty="0"/>
              <a:t>("*"); // display as asterisk</a:t>
            </a:r>
          </a:p>
          <a:p>
            <a:r>
              <a:rPr lang="en-SG" sz="1100" dirty="0"/>
              <a:t>    delay(500);</a:t>
            </a:r>
          </a:p>
          <a:p>
            <a:r>
              <a:rPr lang="en-SG" sz="1100" dirty="0"/>
              <a:t>  }</a:t>
            </a:r>
          </a:p>
          <a:p>
            <a:endParaRPr lang="en-SG" sz="1100" dirty="0"/>
          </a:p>
          <a:p>
            <a:r>
              <a:rPr lang="en-SG" sz="1100" dirty="0"/>
              <a:t>  delay(5000);</a:t>
            </a:r>
          </a:p>
          <a:p>
            <a:r>
              <a:rPr lang="en-SG" sz="1100" dirty="0"/>
              <a:t>  </a:t>
            </a:r>
            <a:r>
              <a:rPr lang="en-SG" sz="1100" dirty="0" err="1"/>
              <a:t>lcd.clear</a:t>
            </a:r>
            <a:r>
              <a:rPr lang="en-SG" sz="1100" dirty="0"/>
              <a:t>(); // clear display</a:t>
            </a:r>
          </a:p>
          <a:p>
            <a:endParaRPr lang="en-SG" sz="1100" dirty="0"/>
          </a:p>
          <a:p>
            <a:r>
              <a:rPr lang="en-SG" sz="1100" dirty="0"/>
              <a:t>  // continue...</a:t>
            </a:r>
          </a:p>
          <a:p>
            <a:r>
              <a:rPr lang="en-SG" sz="1100" dirty="0"/>
              <a:t>}</a:t>
            </a:r>
          </a:p>
          <a:p>
            <a:endParaRPr lang="en-SG" sz="1100" dirty="0"/>
          </a:p>
          <a:p>
            <a:r>
              <a:rPr lang="en-SG" sz="1100" dirty="0"/>
              <a:t>void loop()</a:t>
            </a:r>
          </a:p>
          <a:p>
            <a:r>
              <a:rPr lang="en-SG" sz="1100" dirty="0"/>
              <a:t>{</a:t>
            </a:r>
          </a:p>
          <a:p>
            <a:r>
              <a:rPr lang="en-SG" sz="1100" dirty="0"/>
              <a:t>  // left blank</a:t>
            </a:r>
          </a:p>
          <a:p>
            <a:r>
              <a:rPr lang="en-SG" sz="11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1788" y="2985306"/>
            <a:ext cx="1814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9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3200401" cy="704550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SD card module</a:t>
            </a:r>
            <a:endParaRPr lang="en-SG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9A9B-85D7-41C1-AA6B-C3556A949695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21</a:t>
            </a:fld>
            <a:endParaRPr lang="en-SG"/>
          </a:p>
        </p:txBody>
      </p:sp>
      <p:grpSp>
        <p:nvGrpSpPr>
          <p:cNvPr id="19" name="Group 18"/>
          <p:cNvGrpSpPr/>
          <p:nvPr/>
        </p:nvGrpSpPr>
        <p:grpSpPr>
          <a:xfrm>
            <a:off x="1757761" y="4306463"/>
            <a:ext cx="3159231" cy="2400657"/>
            <a:chOff x="7220704" y="4835257"/>
            <a:chExt cx="3583493" cy="2400657"/>
          </a:xfrm>
        </p:grpSpPr>
        <p:sp>
          <p:nvSpPr>
            <p:cNvPr id="14" name="Rectangle 13"/>
            <p:cNvSpPr/>
            <p:nvPr/>
          </p:nvSpPr>
          <p:spPr>
            <a:xfrm>
              <a:off x="7295954" y="4835257"/>
              <a:ext cx="17164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Applications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0704" y="5296922"/>
              <a:ext cx="358349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Data logging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Storage of files for other modules e.g. mp3 player module / camera module</a:t>
              </a:r>
              <a:endParaRPr lang="en-SG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5580" y="1118093"/>
            <a:ext cx="6066340" cy="3206010"/>
            <a:chOff x="838198" y="1330520"/>
            <a:chExt cx="4839095" cy="4601201"/>
          </a:xfrm>
        </p:grpSpPr>
        <p:sp>
          <p:nvSpPr>
            <p:cNvPr id="11" name="Rectangle 10"/>
            <p:cNvSpPr/>
            <p:nvPr/>
          </p:nvSpPr>
          <p:spPr>
            <a:xfrm>
              <a:off x="838200" y="1330520"/>
              <a:ext cx="7875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Intro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8" y="2088803"/>
              <a:ext cx="4839095" cy="3842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An SD card module (together with an SD card) allows data to be stored locally.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FYI</a:t>
              </a:r>
              <a:r>
                <a:rPr lang="en-SG" sz="2400" dirty="0"/>
                <a:t>, this is using </a:t>
              </a:r>
              <a:r>
                <a:rPr lang="en-SG" sz="2400" b="1" dirty="0" smtClean="0"/>
                <a:t>SPI</a:t>
              </a:r>
              <a:r>
                <a:rPr lang="en-SG" sz="2400" dirty="0" smtClean="0"/>
                <a:t> </a:t>
              </a:r>
              <a:r>
                <a:rPr lang="en-SG" sz="2400" dirty="0"/>
                <a:t>(or </a:t>
              </a:r>
              <a:r>
                <a:rPr lang="en-SG" sz="2400" b="1" dirty="0" smtClean="0"/>
                <a:t>Serial Peripheral Interface </a:t>
              </a:r>
              <a:r>
                <a:rPr lang="en-SG" sz="2400" dirty="0" smtClean="0"/>
                <a:t>– </a:t>
              </a:r>
              <a:r>
                <a:rPr lang="en-SG" sz="2400" dirty="0"/>
                <a:t>not very easy to understand).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/>
                <a:t>Luckily, an Arduino library is available to make programming manageable.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SG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18030" y="4042793"/>
            <a:ext cx="4036019" cy="2000250"/>
            <a:chOff x="6779834" y="4641384"/>
            <a:chExt cx="4036019" cy="200025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9834" y="4641384"/>
              <a:ext cx="2319338" cy="2000250"/>
            </a:xfrm>
            <a:prstGeom prst="rect">
              <a:avLst/>
            </a:prstGeom>
          </p:spPr>
        </p:pic>
        <p:sp>
          <p:nvSpPr>
            <p:cNvPr id="23" name="Rectangular Callout 22"/>
            <p:cNvSpPr/>
            <p:nvPr/>
          </p:nvSpPr>
          <p:spPr>
            <a:xfrm>
              <a:off x="9148547" y="5641591"/>
              <a:ext cx="1667306" cy="775005"/>
            </a:xfrm>
            <a:prstGeom prst="wedgeRectCallout">
              <a:avLst>
                <a:gd name="adj1" fmla="val -80426"/>
                <a:gd name="adj2" fmla="val 211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An SD card is to be inserted.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21495" y="406072"/>
            <a:ext cx="5745299" cy="2532979"/>
            <a:chOff x="823854" y="4162210"/>
            <a:chExt cx="5745299" cy="25329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7072" y="4173445"/>
              <a:ext cx="5222081" cy="252174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23854" y="4162210"/>
              <a:ext cx="161454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Connection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18742" y="3455805"/>
            <a:ext cx="2198559" cy="971969"/>
            <a:chOff x="8092029" y="4332662"/>
            <a:chExt cx="2198559" cy="971969"/>
          </a:xfrm>
        </p:grpSpPr>
        <p:sp>
          <p:nvSpPr>
            <p:cNvPr id="32" name="Rectangle 31"/>
            <p:cNvSpPr/>
            <p:nvPr/>
          </p:nvSpPr>
          <p:spPr>
            <a:xfrm>
              <a:off x="8092029" y="4332662"/>
              <a:ext cx="18149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Sample Code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153400" y="4842966"/>
              <a:ext cx="2137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dirty="0" smtClean="0"/>
                <a:t>See next page…</a:t>
              </a:r>
              <a:endParaRPr lang="en-SG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590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44" y="0"/>
            <a:ext cx="5507355" cy="6787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4679831" cy="704550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SD card module (cont.)</a:t>
            </a:r>
            <a:endParaRPr lang="en-SG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AA15-2A2E-47C4-BECB-DA2366616A75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22</a:t>
            </a:fld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9761483" y="1354527"/>
            <a:ext cx="1814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91865" y="1249423"/>
            <a:ext cx="3207544" cy="1720745"/>
            <a:chOff x="1010000" y="1354527"/>
            <a:chExt cx="3207544" cy="17207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000" y="1354527"/>
              <a:ext cx="3207544" cy="1435894"/>
            </a:xfrm>
            <a:prstGeom prst="rect">
              <a:avLst/>
            </a:prstGeom>
          </p:spPr>
        </p:pic>
        <p:sp>
          <p:nvSpPr>
            <p:cNvPr id="26" name="Rectangular Callout 25"/>
            <p:cNvSpPr/>
            <p:nvPr/>
          </p:nvSpPr>
          <p:spPr>
            <a:xfrm>
              <a:off x="2280485" y="2386315"/>
              <a:ext cx="1884164" cy="688957"/>
            </a:xfrm>
            <a:prstGeom prst="wedgeRectCallout">
              <a:avLst>
                <a:gd name="adj1" fmla="val -87678"/>
                <a:gd name="adj2" fmla="val -6275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Serial Monitor when code is run.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2456" y="3635375"/>
            <a:ext cx="5462013" cy="3086100"/>
            <a:chOff x="602456" y="3635375"/>
            <a:chExt cx="5462013" cy="30861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456" y="3635375"/>
              <a:ext cx="5186363" cy="3086100"/>
            </a:xfrm>
            <a:prstGeom prst="rect">
              <a:avLst/>
            </a:prstGeom>
          </p:spPr>
        </p:pic>
        <p:sp>
          <p:nvSpPr>
            <p:cNvPr id="28" name="Rectangular Callout 27"/>
            <p:cNvSpPr/>
            <p:nvPr/>
          </p:nvSpPr>
          <p:spPr>
            <a:xfrm>
              <a:off x="3904655" y="3920226"/>
              <a:ext cx="2159814" cy="688957"/>
            </a:xfrm>
            <a:prstGeom prst="wedgeRectCallout">
              <a:avLst>
                <a:gd name="adj1" fmla="val -91572"/>
                <a:gd name="adj2" fmla="val 18896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d</a:t>
              </a:r>
              <a:r>
                <a:rPr lang="en-SG" dirty="0" smtClean="0">
                  <a:solidFill>
                    <a:schemeClr val="tx1"/>
                  </a:solidFill>
                </a:rPr>
                <a:t>atalog.txt file when opened on PC.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4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23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728754" y="440522"/>
            <a:ext cx="449362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dirty="0"/>
              <a:t>// SD card module sample code</a:t>
            </a:r>
          </a:p>
          <a:p>
            <a:endParaRPr lang="en-SG" sz="1100" dirty="0"/>
          </a:p>
          <a:p>
            <a:r>
              <a:rPr lang="en-SG" sz="1100" dirty="0"/>
              <a:t>#include &lt;</a:t>
            </a:r>
            <a:r>
              <a:rPr lang="en-SG" sz="1100" dirty="0" err="1"/>
              <a:t>SPI.h</a:t>
            </a:r>
            <a:r>
              <a:rPr lang="en-SG" sz="1100" dirty="0"/>
              <a:t>&gt;</a:t>
            </a:r>
          </a:p>
          <a:p>
            <a:r>
              <a:rPr lang="en-SG" sz="1100" dirty="0"/>
              <a:t>#include &lt;</a:t>
            </a:r>
            <a:r>
              <a:rPr lang="en-SG" sz="1100" dirty="0" err="1"/>
              <a:t>SD.h</a:t>
            </a:r>
            <a:r>
              <a:rPr lang="en-SG" sz="1100" dirty="0"/>
              <a:t>&gt;</a:t>
            </a:r>
          </a:p>
          <a:p>
            <a:endParaRPr lang="en-SG" sz="1100" dirty="0"/>
          </a:p>
          <a:p>
            <a:r>
              <a:rPr lang="en-SG" sz="1100" dirty="0" err="1"/>
              <a:t>const</a:t>
            </a:r>
            <a:r>
              <a:rPr lang="en-SG" sz="1100" dirty="0"/>
              <a:t> </a:t>
            </a:r>
            <a:r>
              <a:rPr lang="en-SG" sz="1100" dirty="0" err="1"/>
              <a:t>int</a:t>
            </a:r>
            <a:r>
              <a:rPr lang="en-SG" sz="1100" dirty="0"/>
              <a:t> </a:t>
            </a:r>
            <a:r>
              <a:rPr lang="en-SG" sz="1100" dirty="0" err="1"/>
              <a:t>chipSelect</a:t>
            </a:r>
            <a:r>
              <a:rPr lang="en-SG" sz="1100" dirty="0"/>
              <a:t> = 10;</a:t>
            </a:r>
          </a:p>
          <a:p>
            <a:endParaRPr lang="en-SG" sz="1100" dirty="0"/>
          </a:p>
          <a:p>
            <a:r>
              <a:rPr lang="en-SG" sz="1100" dirty="0"/>
              <a:t>void setup() {</a:t>
            </a:r>
          </a:p>
          <a:p>
            <a:r>
              <a:rPr lang="en-SG" sz="1100" dirty="0"/>
              <a:t>  </a:t>
            </a:r>
            <a:r>
              <a:rPr lang="en-SG" sz="1100" dirty="0" err="1"/>
              <a:t>Serial.begin</a:t>
            </a:r>
            <a:r>
              <a:rPr lang="en-SG" sz="1100" dirty="0"/>
              <a:t>(9600);</a:t>
            </a:r>
          </a:p>
          <a:p>
            <a:r>
              <a:rPr lang="en-SG" sz="1100" dirty="0"/>
              <a:t>  while (!Serial); // wait for Serial Monitor to open</a:t>
            </a:r>
          </a:p>
          <a:p>
            <a:r>
              <a:rPr lang="en-SG" sz="1100" dirty="0"/>
              <a:t>  </a:t>
            </a:r>
            <a:r>
              <a:rPr lang="en-SG" sz="1100" dirty="0" err="1"/>
              <a:t>Serial.print</a:t>
            </a:r>
            <a:r>
              <a:rPr lang="en-SG" sz="1100" dirty="0"/>
              <a:t>("Initializing SD card...");</a:t>
            </a:r>
          </a:p>
          <a:p>
            <a:r>
              <a:rPr lang="en-SG" sz="1100" dirty="0"/>
              <a:t>  if (!</a:t>
            </a:r>
            <a:r>
              <a:rPr lang="en-SG" sz="1100" dirty="0" err="1"/>
              <a:t>SD.begin</a:t>
            </a:r>
            <a:r>
              <a:rPr lang="en-SG" sz="1100" dirty="0"/>
              <a:t>(</a:t>
            </a:r>
            <a:r>
              <a:rPr lang="en-SG" sz="1100" dirty="0" err="1"/>
              <a:t>chipSelect</a:t>
            </a:r>
            <a:r>
              <a:rPr lang="en-SG" sz="1100" dirty="0"/>
              <a:t>)) {</a:t>
            </a:r>
          </a:p>
          <a:p>
            <a:r>
              <a:rPr lang="en-SG" sz="1100" dirty="0"/>
              <a:t>    </a:t>
            </a:r>
            <a:r>
              <a:rPr lang="en-SG" sz="1100" dirty="0" err="1"/>
              <a:t>Serial.println</a:t>
            </a:r>
            <a:r>
              <a:rPr lang="en-SG" sz="1100" dirty="0"/>
              <a:t>("Card failed, or not present");</a:t>
            </a:r>
          </a:p>
          <a:p>
            <a:r>
              <a:rPr lang="en-SG" sz="1100" dirty="0"/>
              <a:t>    return;</a:t>
            </a:r>
          </a:p>
          <a:p>
            <a:r>
              <a:rPr lang="en-SG" sz="1100" dirty="0"/>
              <a:t>  }</a:t>
            </a:r>
          </a:p>
          <a:p>
            <a:r>
              <a:rPr lang="en-SG" sz="1100" dirty="0"/>
              <a:t>  </a:t>
            </a:r>
            <a:r>
              <a:rPr lang="en-SG" sz="1100" dirty="0" err="1"/>
              <a:t>Serial.println</a:t>
            </a:r>
            <a:r>
              <a:rPr lang="en-SG" sz="1100" dirty="0"/>
              <a:t>("card initialized.");</a:t>
            </a:r>
          </a:p>
          <a:p>
            <a:r>
              <a:rPr lang="en-SG" sz="1100" dirty="0"/>
              <a:t>}</a:t>
            </a:r>
          </a:p>
          <a:p>
            <a:endParaRPr lang="en-SG" sz="1100" dirty="0"/>
          </a:p>
          <a:p>
            <a:r>
              <a:rPr lang="en-SG" sz="1100" dirty="0"/>
              <a:t>void loop() {</a:t>
            </a:r>
          </a:p>
          <a:p>
            <a:r>
              <a:rPr lang="en-SG" sz="1100" dirty="0"/>
              <a:t>  </a:t>
            </a:r>
            <a:r>
              <a:rPr lang="en-SG" sz="1100" dirty="0" err="1"/>
              <a:t>int</a:t>
            </a:r>
            <a:r>
              <a:rPr lang="en-SG" sz="1100" dirty="0"/>
              <a:t> sensor = </a:t>
            </a:r>
            <a:r>
              <a:rPr lang="en-SG" sz="1100" dirty="0" err="1"/>
              <a:t>analogRead</a:t>
            </a:r>
            <a:r>
              <a:rPr lang="en-SG" sz="1100" dirty="0"/>
              <a:t>(A0);</a:t>
            </a:r>
          </a:p>
          <a:p>
            <a:r>
              <a:rPr lang="en-SG" sz="1100" dirty="0"/>
              <a:t>  String </a:t>
            </a:r>
            <a:r>
              <a:rPr lang="en-SG" sz="1100" dirty="0" err="1"/>
              <a:t>dataString</a:t>
            </a:r>
            <a:r>
              <a:rPr lang="en-SG" sz="1100" dirty="0"/>
              <a:t> = String(sensor);</a:t>
            </a:r>
          </a:p>
          <a:p>
            <a:endParaRPr lang="en-SG" sz="1100" dirty="0"/>
          </a:p>
          <a:p>
            <a:r>
              <a:rPr lang="en-SG" sz="1100" dirty="0"/>
              <a:t>  File </a:t>
            </a:r>
            <a:r>
              <a:rPr lang="en-SG" sz="1100" dirty="0" err="1"/>
              <a:t>dataFile</a:t>
            </a:r>
            <a:r>
              <a:rPr lang="en-SG" sz="1100" dirty="0"/>
              <a:t> = </a:t>
            </a:r>
            <a:r>
              <a:rPr lang="en-SG" sz="1100" dirty="0" err="1"/>
              <a:t>SD.open</a:t>
            </a:r>
            <a:r>
              <a:rPr lang="en-SG" sz="1100" dirty="0"/>
              <a:t>("datalog.txt", FILE_WRITE); // use 8.3 file name</a:t>
            </a:r>
          </a:p>
          <a:p>
            <a:r>
              <a:rPr lang="en-SG" sz="1100" dirty="0"/>
              <a:t>  if (</a:t>
            </a:r>
            <a:r>
              <a:rPr lang="en-SG" sz="1100" dirty="0" err="1"/>
              <a:t>dataFile</a:t>
            </a:r>
            <a:r>
              <a:rPr lang="en-SG" sz="1100" dirty="0"/>
              <a:t>) {</a:t>
            </a:r>
          </a:p>
          <a:p>
            <a:r>
              <a:rPr lang="en-SG" sz="1100" dirty="0"/>
              <a:t>    </a:t>
            </a:r>
            <a:r>
              <a:rPr lang="en-SG" sz="1100" dirty="0" err="1"/>
              <a:t>dataFile.println</a:t>
            </a:r>
            <a:r>
              <a:rPr lang="en-SG" sz="1100" dirty="0"/>
              <a:t>(</a:t>
            </a:r>
            <a:r>
              <a:rPr lang="en-SG" sz="1100" dirty="0" err="1"/>
              <a:t>dataString</a:t>
            </a:r>
            <a:r>
              <a:rPr lang="en-SG" sz="1100" dirty="0"/>
              <a:t>);</a:t>
            </a:r>
          </a:p>
          <a:p>
            <a:r>
              <a:rPr lang="en-SG" sz="1100" dirty="0"/>
              <a:t>    </a:t>
            </a:r>
            <a:r>
              <a:rPr lang="en-SG" sz="1100" dirty="0" err="1"/>
              <a:t>dataFile.close</a:t>
            </a:r>
            <a:r>
              <a:rPr lang="en-SG" sz="1100" dirty="0"/>
              <a:t>();</a:t>
            </a:r>
          </a:p>
          <a:p>
            <a:r>
              <a:rPr lang="en-SG" sz="1100" dirty="0"/>
              <a:t>    </a:t>
            </a:r>
            <a:r>
              <a:rPr lang="en-SG" sz="1100" dirty="0" err="1"/>
              <a:t>Serial.println</a:t>
            </a:r>
            <a:r>
              <a:rPr lang="en-SG" sz="1100" dirty="0"/>
              <a:t>(</a:t>
            </a:r>
            <a:r>
              <a:rPr lang="en-SG" sz="1100" dirty="0" err="1"/>
              <a:t>dataString</a:t>
            </a:r>
            <a:r>
              <a:rPr lang="en-SG" sz="1100" dirty="0"/>
              <a:t>); // echo on Serial Monitor</a:t>
            </a:r>
          </a:p>
          <a:p>
            <a:r>
              <a:rPr lang="en-SG" sz="1100" dirty="0"/>
              <a:t>  }</a:t>
            </a:r>
          </a:p>
          <a:p>
            <a:r>
              <a:rPr lang="en-SG" sz="1100" dirty="0"/>
              <a:t>  else {</a:t>
            </a:r>
          </a:p>
          <a:p>
            <a:r>
              <a:rPr lang="en-SG" sz="1100" dirty="0"/>
              <a:t>    </a:t>
            </a:r>
            <a:r>
              <a:rPr lang="en-SG" sz="1100" dirty="0" err="1"/>
              <a:t>Serial.println</a:t>
            </a:r>
            <a:r>
              <a:rPr lang="en-SG" sz="1100" dirty="0"/>
              <a:t>("error opening datalog.txt");</a:t>
            </a:r>
          </a:p>
          <a:p>
            <a:r>
              <a:rPr lang="en-SG" sz="1100" dirty="0"/>
              <a:t>  }</a:t>
            </a:r>
          </a:p>
          <a:p>
            <a:endParaRPr lang="en-SG" sz="1100" dirty="0"/>
          </a:p>
          <a:p>
            <a:r>
              <a:rPr lang="en-SG" sz="1100" dirty="0"/>
              <a:t>  delay(5000);</a:t>
            </a:r>
          </a:p>
          <a:p>
            <a:r>
              <a:rPr lang="en-SG" sz="1100" dirty="0" smtClean="0"/>
              <a:t>}</a:t>
            </a:r>
            <a:endParaRPr lang="en-SG" sz="1100" dirty="0"/>
          </a:p>
        </p:txBody>
      </p:sp>
      <p:sp>
        <p:nvSpPr>
          <p:cNvPr id="6" name="Rectangle 5"/>
          <p:cNvSpPr/>
          <p:nvPr/>
        </p:nvSpPr>
        <p:spPr>
          <a:xfrm>
            <a:off x="1399537" y="2985306"/>
            <a:ext cx="1814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85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615158" y="137165"/>
            <a:ext cx="5129213" cy="4453745"/>
            <a:chOff x="6710408" y="176853"/>
            <a:chExt cx="5129213" cy="445374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0408" y="372923"/>
              <a:ext cx="5129213" cy="425767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969806" y="176853"/>
              <a:ext cx="18149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Sample Code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543176" cy="704550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Servo motor</a:t>
            </a:r>
            <a:endParaRPr lang="en-SG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078F-E947-48FA-BF35-D75CE3FC1F02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3450" y="6276043"/>
            <a:ext cx="2743200" cy="365125"/>
          </a:xfrm>
        </p:spPr>
        <p:txBody>
          <a:bodyPr/>
          <a:lstStyle/>
          <a:p>
            <a:fld id="{19FADE7E-39B3-48D3-8716-D8CAB42CCAD4}" type="slidenum">
              <a:rPr lang="en-SG" smtClean="0"/>
              <a:t>3</a:t>
            </a:fld>
            <a:endParaRPr lang="en-SG"/>
          </a:p>
        </p:txBody>
      </p:sp>
      <p:grpSp>
        <p:nvGrpSpPr>
          <p:cNvPr id="19" name="Group 18"/>
          <p:cNvGrpSpPr/>
          <p:nvPr/>
        </p:nvGrpSpPr>
        <p:grpSpPr>
          <a:xfrm>
            <a:off x="7914789" y="4635014"/>
            <a:ext cx="3159231" cy="2031325"/>
            <a:chOff x="7220704" y="4835257"/>
            <a:chExt cx="3583493" cy="2031325"/>
          </a:xfrm>
        </p:grpSpPr>
        <p:sp>
          <p:nvSpPr>
            <p:cNvPr id="14" name="Rectangle 13"/>
            <p:cNvSpPr/>
            <p:nvPr/>
          </p:nvSpPr>
          <p:spPr>
            <a:xfrm>
              <a:off x="7295954" y="4835257"/>
              <a:ext cx="17164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Applications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0704" y="5296922"/>
              <a:ext cx="358349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Position control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Sorting / diverting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Remote control car/boat/aeroplane</a:t>
              </a:r>
              <a:endParaRPr lang="en-SG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5580" y="1118093"/>
            <a:ext cx="6088811" cy="2836678"/>
            <a:chOff x="838198" y="1330520"/>
            <a:chExt cx="4857020" cy="4071142"/>
          </a:xfrm>
        </p:grpSpPr>
        <p:sp>
          <p:nvSpPr>
            <p:cNvPr id="11" name="Rectangle 10"/>
            <p:cNvSpPr/>
            <p:nvPr/>
          </p:nvSpPr>
          <p:spPr>
            <a:xfrm>
              <a:off x="838200" y="1330520"/>
              <a:ext cx="7875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Intro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8" y="2088803"/>
              <a:ext cx="4857020" cy="3312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The arm of a servo motor can be made to swing over </a:t>
              </a:r>
              <a:r>
                <a:rPr lang="en-SG" sz="2400" b="1" dirty="0" smtClean="0"/>
                <a:t>180 degree </a:t>
              </a:r>
              <a:r>
                <a:rPr lang="en-SG" sz="2400" dirty="0" smtClean="0"/>
                <a:t>i.e. from 9 o’clock to 3 o’clock positions.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It is to be connected as shown below: the GND wire can be black or brown, the </a:t>
              </a:r>
              <a:r>
                <a:rPr lang="en-SG" sz="2400" b="1" dirty="0" smtClean="0"/>
                <a:t>control signal</a:t>
              </a:r>
              <a:r>
                <a:rPr lang="en-SG" sz="2400" dirty="0" smtClean="0"/>
                <a:t> wire can be orange or yellow.</a:t>
              </a:r>
              <a:endParaRPr lang="en-SG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8740" y="4328617"/>
            <a:ext cx="3595597" cy="1771650"/>
            <a:chOff x="734362" y="4548434"/>
            <a:chExt cx="3595597" cy="17716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362" y="4548434"/>
              <a:ext cx="3209925" cy="177165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15414" y="4693895"/>
              <a:ext cx="161454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Connection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31158" y="4126701"/>
            <a:ext cx="2764300" cy="2391101"/>
            <a:chOff x="4831158" y="4126701"/>
            <a:chExt cx="2764300" cy="239110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883" y="5055714"/>
              <a:ext cx="1933575" cy="1462088"/>
            </a:xfrm>
            <a:prstGeom prst="rect">
              <a:avLst/>
            </a:prstGeom>
          </p:spPr>
        </p:pic>
        <p:sp>
          <p:nvSpPr>
            <p:cNvPr id="23" name="Rectangular Callout 22"/>
            <p:cNvSpPr/>
            <p:nvPr/>
          </p:nvSpPr>
          <p:spPr>
            <a:xfrm>
              <a:off x="4831158" y="4126701"/>
              <a:ext cx="1131312" cy="928418"/>
            </a:xfrm>
            <a:prstGeom prst="wedgeRectCallout">
              <a:avLst>
                <a:gd name="adj1" fmla="val 45400"/>
                <a:gd name="adj2" fmla="val 6441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It may look like this.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1208" y="74414"/>
            <a:ext cx="5750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Exercise 2.5 – Servo motor – make it swing over 180 degree</a:t>
            </a:r>
          </a:p>
        </p:txBody>
      </p:sp>
    </p:spTree>
    <p:extLst>
      <p:ext uri="{BB962C8B-B14F-4D97-AF65-F5344CB8AC3E}">
        <p14:creationId xmlns:p14="http://schemas.microsoft.com/office/powerpoint/2010/main" val="200368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4</a:t>
            </a:fld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2830286" y="82972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// servo motor sample code</a:t>
            </a:r>
          </a:p>
          <a:p>
            <a:endParaRPr lang="en-SG" dirty="0"/>
          </a:p>
          <a:p>
            <a:r>
              <a:rPr lang="en-SG" dirty="0"/>
              <a:t>#include &lt;</a:t>
            </a:r>
            <a:r>
              <a:rPr lang="en-SG" dirty="0" err="1"/>
              <a:t>Servo.h</a:t>
            </a:r>
            <a:r>
              <a:rPr lang="en-SG" dirty="0"/>
              <a:t>&gt;</a:t>
            </a:r>
          </a:p>
          <a:p>
            <a:r>
              <a:rPr lang="en-SG" dirty="0"/>
              <a:t>Servo </a:t>
            </a:r>
            <a:r>
              <a:rPr lang="en-SG" dirty="0" err="1"/>
              <a:t>myservo</a:t>
            </a:r>
            <a:r>
              <a:rPr lang="en-SG" dirty="0"/>
              <a:t>;</a:t>
            </a:r>
          </a:p>
          <a:p>
            <a:endParaRPr lang="en-SG" dirty="0"/>
          </a:p>
          <a:p>
            <a:r>
              <a:rPr lang="en-SG" dirty="0"/>
              <a:t>void setup() {</a:t>
            </a:r>
          </a:p>
          <a:p>
            <a:r>
              <a:rPr lang="en-SG" dirty="0"/>
              <a:t>  </a:t>
            </a:r>
            <a:r>
              <a:rPr lang="en-SG" dirty="0" err="1"/>
              <a:t>myservo.attach</a:t>
            </a:r>
            <a:r>
              <a:rPr lang="en-SG" dirty="0"/>
              <a:t>(9); // assume control signal connected to pin 9</a:t>
            </a:r>
          </a:p>
          <a:p>
            <a:r>
              <a:rPr lang="en-SG" dirty="0"/>
              <a:t>}</a:t>
            </a:r>
          </a:p>
          <a:p>
            <a:endParaRPr lang="en-SG" dirty="0"/>
          </a:p>
          <a:p>
            <a:r>
              <a:rPr lang="en-SG" dirty="0"/>
              <a:t>void loop() {</a:t>
            </a:r>
          </a:p>
          <a:p>
            <a:r>
              <a:rPr lang="en-SG" dirty="0"/>
              <a:t>  </a:t>
            </a:r>
            <a:r>
              <a:rPr lang="en-SG" dirty="0" err="1"/>
              <a:t>myservo.write</a:t>
            </a:r>
            <a:r>
              <a:rPr lang="en-SG" dirty="0"/>
              <a:t>(0); // 9 o'clock position</a:t>
            </a:r>
          </a:p>
          <a:p>
            <a:r>
              <a:rPr lang="en-SG" dirty="0"/>
              <a:t>  delay(1000);</a:t>
            </a:r>
          </a:p>
          <a:p>
            <a:r>
              <a:rPr lang="en-SG" dirty="0"/>
              <a:t>  </a:t>
            </a:r>
            <a:r>
              <a:rPr lang="en-SG" dirty="0" err="1"/>
              <a:t>myservo.write</a:t>
            </a:r>
            <a:r>
              <a:rPr lang="en-SG" dirty="0"/>
              <a:t>(90); // 12 o'clock position</a:t>
            </a:r>
          </a:p>
          <a:p>
            <a:r>
              <a:rPr lang="en-SG" dirty="0"/>
              <a:t>  delay(1000);</a:t>
            </a:r>
          </a:p>
          <a:p>
            <a:r>
              <a:rPr lang="en-SG" dirty="0"/>
              <a:t>  </a:t>
            </a:r>
            <a:r>
              <a:rPr lang="en-SG" dirty="0" err="1"/>
              <a:t>myservo.write</a:t>
            </a:r>
            <a:r>
              <a:rPr lang="en-SG" dirty="0"/>
              <a:t>(180); // 3 o'clock position</a:t>
            </a:r>
          </a:p>
          <a:p>
            <a:r>
              <a:rPr lang="en-SG" dirty="0"/>
              <a:t>  delay(1000);</a:t>
            </a:r>
          </a:p>
          <a:p>
            <a:r>
              <a:rPr lang="en-SG" dirty="0"/>
              <a:t>}</a:t>
            </a:r>
          </a:p>
          <a:p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5164705" y="198125"/>
            <a:ext cx="1814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48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63910" y="4076600"/>
            <a:ext cx="3416043" cy="1961307"/>
            <a:chOff x="963910" y="4076600"/>
            <a:chExt cx="3416043" cy="196130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3910" y="4209107"/>
              <a:ext cx="2733675" cy="18288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65408" y="4076600"/>
              <a:ext cx="161454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Connection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92306" y="2505575"/>
            <a:ext cx="3855987" cy="3850775"/>
            <a:chOff x="8092306" y="2505575"/>
            <a:chExt cx="3855987" cy="385077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2306" y="2720181"/>
              <a:ext cx="3614738" cy="363616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133373" y="2505575"/>
              <a:ext cx="18149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Sample Code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198298" cy="704550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PIR sensor</a:t>
            </a:r>
            <a:endParaRPr lang="en-SG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2A40-0A9B-4666-B652-99E4169B1F18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5</a:t>
            </a:fld>
            <a:endParaRPr lang="en-SG"/>
          </a:p>
        </p:txBody>
      </p:sp>
      <p:grpSp>
        <p:nvGrpSpPr>
          <p:cNvPr id="29" name="Group 28"/>
          <p:cNvGrpSpPr/>
          <p:nvPr/>
        </p:nvGrpSpPr>
        <p:grpSpPr>
          <a:xfrm>
            <a:off x="8336019" y="450073"/>
            <a:ext cx="3127311" cy="1746690"/>
            <a:chOff x="8561482" y="633839"/>
            <a:chExt cx="3127311" cy="1746690"/>
          </a:xfrm>
        </p:grpSpPr>
        <p:sp>
          <p:nvSpPr>
            <p:cNvPr id="14" name="Rectangle 13"/>
            <p:cNvSpPr/>
            <p:nvPr/>
          </p:nvSpPr>
          <p:spPr>
            <a:xfrm>
              <a:off x="8561482" y="633839"/>
              <a:ext cx="17164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Applications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61483" y="1180200"/>
              <a:ext cx="312731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Intruder detection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Energy saving light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Automated greeting</a:t>
              </a:r>
              <a:endParaRPr lang="en-SG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8200" y="1276352"/>
            <a:ext cx="7194755" cy="2429552"/>
            <a:chOff x="838199" y="1330520"/>
            <a:chExt cx="7194755" cy="2429552"/>
          </a:xfrm>
        </p:grpSpPr>
        <p:sp>
          <p:nvSpPr>
            <p:cNvPr id="11" name="Rectangle 10"/>
            <p:cNvSpPr/>
            <p:nvPr/>
          </p:nvSpPr>
          <p:spPr>
            <a:xfrm>
              <a:off x="838200" y="1330520"/>
              <a:ext cx="7875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Intro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9" y="1821080"/>
              <a:ext cx="719475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A PIR (</a:t>
              </a:r>
              <a:r>
                <a:rPr lang="en-SG" sz="2400" b="1" dirty="0" smtClean="0"/>
                <a:t>Passive Infra Red</a:t>
              </a:r>
              <a:r>
                <a:rPr lang="en-SG" sz="2400" dirty="0" smtClean="0"/>
                <a:t>) sensor can be used to </a:t>
              </a:r>
              <a:r>
                <a:rPr lang="en-SG" sz="2400" b="1" dirty="0" smtClean="0"/>
                <a:t>detect motion </a:t>
              </a:r>
              <a:r>
                <a:rPr lang="en-SG" sz="2400" dirty="0" smtClean="0"/>
                <a:t>of an animal or a human.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Powered up as shown below, if motion is detected, the </a:t>
              </a:r>
              <a:r>
                <a:rPr lang="en-SG" sz="2400" dirty="0"/>
                <a:t>UNO will read </a:t>
              </a:r>
              <a:r>
                <a:rPr lang="en-SG" sz="2400" dirty="0" smtClean="0"/>
                <a:t>a HIGH. </a:t>
              </a:r>
              <a:r>
                <a:rPr lang="en-SG" sz="2400" dirty="0"/>
                <a:t>If </a:t>
              </a:r>
              <a:r>
                <a:rPr lang="en-SG" sz="2400" dirty="0" smtClean="0"/>
                <a:t>there is no motion, </a:t>
              </a:r>
              <a:r>
                <a:rPr lang="en-SG" sz="2400" dirty="0"/>
                <a:t>the UNO will </a:t>
              </a:r>
              <a:r>
                <a:rPr lang="en-SG" sz="2400" dirty="0" smtClean="0"/>
                <a:t>read a LOW.</a:t>
              </a:r>
              <a:endParaRPr lang="en-SG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13464" y="3809007"/>
            <a:ext cx="2270886" cy="2547343"/>
            <a:chOff x="4813464" y="3809007"/>
            <a:chExt cx="2270886" cy="254734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3464" y="4651375"/>
              <a:ext cx="1152525" cy="1704975"/>
            </a:xfrm>
            <a:prstGeom prst="rect">
              <a:avLst/>
            </a:prstGeom>
          </p:spPr>
        </p:pic>
        <p:sp>
          <p:nvSpPr>
            <p:cNvPr id="26" name="Rectangular Callout 25"/>
            <p:cNvSpPr/>
            <p:nvPr/>
          </p:nvSpPr>
          <p:spPr>
            <a:xfrm>
              <a:off x="5953038" y="3809007"/>
              <a:ext cx="1131312" cy="928418"/>
            </a:xfrm>
            <a:prstGeom prst="wedgeRectCallout">
              <a:avLst>
                <a:gd name="adj1" fmla="val -49600"/>
                <a:gd name="adj2" fmla="val 760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It may look like this.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6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378926" y="153092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// PIR sensor sample code</a:t>
            </a:r>
          </a:p>
          <a:p>
            <a:endParaRPr lang="en-SG" dirty="0"/>
          </a:p>
          <a:p>
            <a:r>
              <a:rPr lang="en-SG" dirty="0"/>
              <a:t>void setup() {</a:t>
            </a:r>
          </a:p>
          <a:p>
            <a:r>
              <a:rPr lang="en-SG" dirty="0"/>
              <a:t>  </a:t>
            </a:r>
            <a:r>
              <a:rPr lang="en-SG" dirty="0" err="1"/>
              <a:t>pinMode</a:t>
            </a:r>
            <a:r>
              <a:rPr lang="en-SG" dirty="0"/>
              <a:t>(1, INPUT);</a:t>
            </a:r>
          </a:p>
          <a:p>
            <a:r>
              <a:rPr lang="en-SG" dirty="0"/>
              <a:t>  // assume sensor output connected to pin 1</a:t>
            </a:r>
          </a:p>
          <a:p>
            <a:r>
              <a:rPr lang="en-SG" dirty="0"/>
              <a:t>}</a:t>
            </a:r>
          </a:p>
          <a:p>
            <a:endParaRPr lang="en-SG" dirty="0"/>
          </a:p>
          <a:p>
            <a:r>
              <a:rPr lang="en-SG" dirty="0"/>
              <a:t>void loop() {</a:t>
            </a:r>
          </a:p>
          <a:p>
            <a:r>
              <a:rPr lang="en-SG" dirty="0"/>
              <a:t>  if (</a:t>
            </a:r>
            <a:r>
              <a:rPr lang="en-SG" dirty="0" err="1"/>
              <a:t>digitalRead</a:t>
            </a:r>
            <a:r>
              <a:rPr lang="en-SG" dirty="0"/>
              <a:t>(1) == HIGH){</a:t>
            </a:r>
          </a:p>
          <a:p>
            <a:r>
              <a:rPr lang="en-SG" dirty="0"/>
              <a:t>    // motion detected, do the necessary...</a:t>
            </a:r>
          </a:p>
          <a:p>
            <a:r>
              <a:rPr lang="en-SG" dirty="0"/>
              <a:t>  }</a:t>
            </a:r>
          </a:p>
          <a:p>
            <a:r>
              <a:rPr lang="en-SG" dirty="0"/>
              <a:t>  delay(100);</a:t>
            </a:r>
          </a:p>
          <a:p>
            <a:r>
              <a:rPr lang="en-SG" dirty="0"/>
              <a:t>}</a:t>
            </a:r>
          </a:p>
          <a:p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864687" y="572272"/>
            <a:ext cx="1814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550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961659" y="134293"/>
            <a:ext cx="4850606" cy="3485335"/>
            <a:chOff x="6961659" y="134293"/>
            <a:chExt cx="4850606" cy="34853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1659" y="297784"/>
              <a:ext cx="4850606" cy="332184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9386962" y="134293"/>
              <a:ext cx="18149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Sample Code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18666" cy="704550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LDR (Light Dependent Resistor)</a:t>
            </a:r>
            <a:endParaRPr lang="en-SG" sz="3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438D-D51A-433F-84AD-9C4B8E8343E2}" type="datetime1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7</a:t>
            </a:fld>
            <a:endParaRPr lang="en-SG"/>
          </a:p>
        </p:txBody>
      </p:sp>
      <p:grpSp>
        <p:nvGrpSpPr>
          <p:cNvPr id="19" name="Group 18"/>
          <p:cNvGrpSpPr/>
          <p:nvPr/>
        </p:nvGrpSpPr>
        <p:grpSpPr>
          <a:xfrm>
            <a:off x="8826712" y="3264674"/>
            <a:ext cx="3159231" cy="1661994"/>
            <a:chOff x="7220704" y="4835257"/>
            <a:chExt cx="3583493" cy="1661994"/>
          </a:xfrm>
        </p:grpSpPr>
        <p:sp>
          <p:nvSpPr>
            <p:cNvPr id="14" name="Rectangle 13"/>
            <p:cNvSpPr/>
            <p:nvPr/>
          </p:nvSpPr>
          <p:spPr>
            <a:xfrm>
              <a:off x="7295954" y="4835257"/>
              <a:ext cx="17164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Applications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0704" y="5296922"/>
              <a:ext cx="358349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Automatic lighting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Smoke detection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Burglar alarm system</a:t>
              </a:r>
              <a:endParaRPr lang="en-SG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5580" y="1118093"/>
            <a:ext cx="6088811" cy="2467346"/>
            <a:chOff x="838198" y="1330520"/>
            <a:chExt cx="4857020" cy="3541084"/>
          </a:xfrm>
        </p:grpSpPr>
        <p:sp>
          <p:nvSpPr>
            <p:cNvPr id="11" name="Rectangle 10"/>
            <p:cNvSpPr/>
            <p:nvPr/>
          </p:nvSpPr>
          <p:spPr>
            <a:xfrm>
              <a:off x="838200" y="1330520"/>
              <a:ext cx="7875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Intro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198" y="2088803"/>
              <a:ext cx="4857020" cy="2782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The </a:t>
              </a:r>
              <a:r>
                <a:rPr lang="en-SG" sz="2400" b="1" dirty="0" smtClean="0"/>
                <a:t>resistance</a:t>
              </a:r>
              <a:r>
                <a:rPr lang="en-SG" sz="2400" dirty="0" smtClean="0"/>
                <a:t> of an LDR </a:t>
              </a:r>
              <a:r>
                <a:rPr lang="en-SG" sz="2400" b="1" dirty="0" smtClean="0"/>
                <a:t>decreases</a:t>
              </a:r>
              <a:r>
                <a:rPr lang="en-SG" sz="2400" dirty="0" smtClean="0"/>
                <a:t>, with increasing </a:t>
              </a:r>
              <a:r>
                <a:rPr lang="en-SG" sz="2400" b="1" dirty="0" smtClean="0"/>
                <a:t>light intensity</a:t>
              </a:r>
              <a:r>
                <a:rPr lang="en-SG" sz="2400" dirty="0" smtClean="0"/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Connected as shown below, if it is bright, the UNO will read a high value. If it is dark, the UNO will read a low value. Range: 0 – 1023.</a:t>
              </a:r>
              <a:endParaRPr lang="en-SG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63690" y="4926668"/>
            <a:ext cx="3042637" cy="1714500"/>
            <a:chOff x="7363690" y="4926668"/>
            <a:chExt cx="3042637" cy="1714500"/>
          </a:xfrm>
        </p:grpSpPr>
        <p:sp>
          <p:nvSpPr>
            <p:cNvPr id="23" name="Rectangular Callout 22"/>
            <p:cNvSpPr/>
            <p:nvPr/>
          </p:nvSpPr>
          <p:spPr>
            <a:xfrm>
              <a:off x="9275015" y="5150107"/>
              <a:ext cx="1131312" cy="928418"/>
            </a:xfrm>
            <a:prstGeom prst="wedgeRectCallout">
              <a:avLst>
                <a:gd name="adj1" fmla="val -79207"/>
                <a:gd name="adj2" fmla="val 4081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It may look like this.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690" y="4926668"/>
              <a:ext cx="1371600" cy="17145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05580" y="3704052"/>
            <a:ext cx="6958110" cy="2690515"/>
            <a:chOff x="302031" y="3619628"/>
            <a:chExt cx="6958110" cy="2690515"/>
          </a:xfrm>
        </p:grpSpPr>
        <p:sp>
          <p:nvSpPr>
            <p:cNvPr id="12" name="Rectangle 11"/>
            <p:cNvSpPr/>
            <p:nvPr/>
          </p:nvSpPr>
          <p:spPr>
            <a:xfrm>
              <a:off x="2328043" y="3619628"/>
              <a:ext cx="161454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Connection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" name="Rectangular Callout 27"/>
            <p:cNvSpPr/>
            <p:nvPr/>
          </p:nvSpPr>
          <p:spPr>
            <a:xfrm>
              <a:off x="302031" y="4335048"/>
              <a:ext cx="1915886" cy="902460"/>
            </a:xfrm>
            <a:prstGeom prst="wedgeRectCallout">
              <a:avLst>
                <a:gd name="adj1" fmla="val 63113"/>
                <a:gd name="adj2" fmla="val 760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u="sng" dirty="0" smtClean="0">
                  <a:solidFill>
                    <a:schemeClr val="tx1"/>
                  </a:solidFill>
                </a:rPr>
                <a:t>Voltage division</a:t>
              </a:r>
            </a:p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Voltage at X, V</a:t>
              </a:r>
              <a:r>
                <a:rPr lang="en-SG" baseline="-25000" dirty="0" smtClean="0">
                  <a:solidFill>
                    <a:schemeClr val="tx1"/>
                  </a:solidFill>
                </a:rPr>
                <a:t>X</a:t>
              </a:r>
              <a:r>
                <a:rPr lang="en-SG" dirty="0" smtClean="0">
                  <a:solidFill>
                    <a:schemeClr val="tx1"/>
                  </a:solidFill>
                </a:rPr>
                <a:t> =</a:t>
              </a:r>
            </a:p>
            <a:p>
              <a:pPr algn="ctr"/>
              <a:r>
                <a:rPr lang="en-SG" sz="1200" dirty="0" smtClean="0">
                  <a:solidFill>
                    <a:schemeClr val="tx1"/>
                  </a:solidFill>
                </a:rPr>
                <a:t>5V * 10k / (10k + R1)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9593" y="4081293"/>
              <a:ext cx="2762250" cy="2228850"/>
            </a:xfrm>
            <a:prstGeom prst="rect">
              <a:avLst/>
            </a:prstGeom>
          </p:spPr>
        </p:pic>
        <p:sp>
          <p:nvSpPr>
            <p:cNvPr id="29" name="Rectangular Callout 28"/>
            <p:cNvSpPr/>
            <p:nvPr/>
          </p:nvSpPr>
          <p:spPr>
            <a:xfrm>
              <a:off x="5163714" y="3962680"/>
              <a:ext cx="2096427" cy="744737"/>
            </a:xfrm>
            <a:prstGeom prst="wedgeRectCallout">
              <a:avLst>
                <a:gd name="adj1" fmla="val -53668"/>
                <a:gd name="adj2" fmla="val 8903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u="sng" dirty="0" err="1">
                  <a:solidFill>
                    <a:schemeClr val="tx1"/>
                  </a:solidFill>
                </a:rPr>
                <a:t>a</a:t>
              </a:r>
              <a:r>
                <a:rPr lang="en-SG" u="sng" dirty="0" err="1" smtClean="0">
                  <a:solidFill>
                    <a:schemeClr val="tx1"/>
                  </a:solidFill>
                </a:rPr>
                <a:t>nalogRead</a:t>
              </a:r>
              <a:r>
                <a:rPr lang="en-SG" u="sng" dirty="0" smtClean="0">
                  <a:solidFill>
                    <a:schemeClr val="tx1"/>
                  </a:solidFill>
                </a:rPr>
                <a:t> result</a:t>
              </a:r>
              <a:r>
                <a:rPr lang="en-SG" dirty="0" smtClean="0">
                  <a:solidFill>
                    <a:schemeClr val="tx1"/>
                  </a:solidFill>
                </a:rPr>
                <a:t> =</a:t>
              </a:r>
            </a:p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1023 * V</a:t>
              </a:r>
              <a:r>
                <a:rPr lang="en-SG" baseline="-25000" dirty="0" smtClean="0">
                  <a:solidFill>
                    <a:schemeClr val="tx1"/>
                  </a:solidFill>
                </a:rPr>
                <a:t>X</a:t>
              </a:r>
              <a:r>
                <a:rPr lang="en-SG" dirty="0" smtClean="0">
                  <a:solidFill>
                    <a:schemeClr val="tx1"/>
                  </a:solidFill>
                </a:rPr>
                <a:t> / 5V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0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60A5-CE55-4227-8ACD-3DDCBE084F0D}" type="datetime1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8</a:t>
            </a:fld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161212" y="205176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// LDR sample code</a:t>
            </a:r>
          </a:p>
          <a:p>
            <a:endParaRPr lang="en-SG" dirty="0"/>
          </a:p>
          <a:p>
            <a:r>
              <a:rPr lang="en-SG" dirty="0"/>
              <a:t>void setup() {</a:t>
            </a:r>
          </a:p>
          <a:p>
            <a:r>
              <a:rPr lang="en-SG" dirty="0"/>
              <a:t>}</a:t>
            </a:r>
          </a:p>
          <a:p>
            <a:endParaRPr lang="en-SG" dirty="0"/>
          </a:p>
          <a:p>
            <a:r>
              <a:rPr lang="en-SG" dirty="0"/>
              <a:t>void loop() {</a:t>
            </a:r>
          </a:p>
          <a:p>
            <a:r>
              <a:rPr lang="en-SG" dirty="0"/>
              <a:t>  if (</a:t>
            </a:r>
            <a:r>
              <a:rPr lang="en-SG" dirty="0" err="1"/>
              <a:t>analogRead</a:t>
            </a:r>
            <a:r>
              <a:rPr lang="en-SG" dirty="0"/>
              <a:t>(A1) &gt; 600){ // may need to adjust threshold</a:t>
            </a:r>
          </a:p>
          <a:p>
            <a:r>
              <a:rPr lang="en-SG" dirty="0"/>
              <a:t>    // it is bright, do the necessary...</a:t>
            </a:r>
          </a:p>
          <a:p>
            <a:r>
              <a:rPr lang="en-SG" dirty="0"/>
              <a:t>  }</a:t>
            </a:r>
          </a:p>
          <a:p>
            <a:r>
              <a:rPr lang="en-SG" dirty="0"/>
              <a:t>  delay(100);</a:t>
            </a:r>
          </a:p>
          <a:p>
            <a:r>
              <a:rPr lang="en-SG" dirty="0"/>
              <a:t>}</a:t>
            </a:r>
          </a:p>
          <a:p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5067511" y="822271"/>
            <a:ext cx="1814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Code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34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2400" y="3823589"/>
            <a:ext cx="6705600" cy="2637867"/>
            <a:chOff x="186130" y="4085216"/>
            <a:chExt cx="6705600" cy="26378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130" y="4237058"/>
              <a:ext cx="6705600" cy="24860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355246" y="4085216"/>
              <a:ext cx="161454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Connection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459480" cy="704550"/>
          </a:xfrm>
        </p:spPr>
        <p:txBody>
          <a:bodyPr>
            <a:normAutofit/>
          </a:bodyPr>
          <a:lstStyle/>
          <a:p>
            <a:r>
              <a:rPr lang="en-SG" sz="3600" u="sng" dirty="0" smtClean="0"/>
              <a:t>Ultrasonic Ranger</a:t>
            </a:r>
            <a:endParaRPr lang="en-SG" sz="3600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Lesson 2 (part II)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DE7E-39B3-48D3-8716-D8CAB42CCAD4}" type="slidenum">
              <a:rPr lang="en-SG" smtClean="0"/>
              <a:t>9</a:t>
            </a:fld>
            <a:endParaRPr lang="en-SG"/>
          </a:p>
        </p:txBody>
      </p:sp>
      <p:grpSp>
        <p:nvGrpSpPr>
          <p:cNvPr id="19" name="Group 18"/>
          <p:cNvGrpSpPr/>
          <p:nvPr/>
        </p:nvGrpSpPr>
        <p:grpSpPr>
          <a:xfrm>
            <a:off x="2162518" y="1788204"/>
            <a:ext cx="3159231" cy="1661994"/>
            <a:chOff x="7220704" y="4835257"/>
            <a:chExt cx="3583493" cy="1661994"/>
          </a:xfrm>
        </p:grpSpPr>
        <p:sp>
          <p:nvSpPr>
            <p:cNvPr id="14" name="Rectangle 13"/>
            <p:cNvSpPr/>
            <p:nvPr/>
          </p:nvSpPr>
          <p:spPr>
            <a:xfrm>
              <a:off x="7295954" y="4835257"/>
              <a:ext cx="17164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Applications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0704" y="5296922"/>
              <a:ext cx="358349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Obstacle detection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Height / distance measurement</a:t>
              </a:r>
              <a:endParaRPr lang="en-SG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04401" y="188237"/>
            <a:ext cx="6210660" cy="4594393"/>
            <a:chOff x="6098143" y="198409"/>
            <a:chExt cx="6210660" cy="4594393"/>
          </a:xfrm>
        </p:grpSpPr>
        <p:sp>
          <p:nvSpPr>
            <p:cNvPr id="22" name="Rectangle 21"/>
            <p:cNvSpPr/>
            <p:nvPr/>
          </p:nvSpPr>
          <p:spPr>
            <a:xfrm>
              <a:off x="6244022" y="637818"/>
              <a:ext cx="6064781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Ultrasound, which human can’t hear, can be used to measure distance.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When a short pulse is produced at </a:t>
              </a:r>
              <a:r>
                <a:rPr lang="en-SG" sz="2400" b="1" dirty="0" smtClean="0"/>
                <a:t>Trig </a:t>
              </a:r>
              <a:r>
                <a:rPr lang="en-SG" sz="2400" dirty="0" smtClean="0"/>
                <a:t>by the UNO, the transmitter will send a pulse train out. This will be reflected by the obstacle. From the time of flight (divided by 2!) &amp; the speed of ultrasound, the obstacle distance can be computed.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400" dirty="0" smtClean="0"/>
                <a:t>The distance is conveyed to the UNO at </a:t>
              </a:r>
              <a:r>
                <a:rPr lang="en-SG" sz="2400" b="1" dirty="0" smtClean="0"/>
                <a:t>Echo</a:t>
              </a:r>
              <a:r>
                <a:rPr lang="en-SG" sz="2400" dirty="0" smtClean="0"/>
                <a:t>, in the form of a </a:t>
              </a:r>
              <a:r>
                <a:rPr lang="en-SG" sz="2400" b="1" dirty="0" smtClean="0"/>
                <a:t>high pulse</a:t>
              </a:r>
              <a:r>
                <a:rPr lang="en-SG" sz="2400" dirty="0" smtClean="0"/>
                <a:t>. Every </a:t>
              </a:r>
              <a:r>
                <a:rPr lang="en-SG" sz="2400" b="1" dirty="0" smtClean="0"/>
                <a:t>58 us </a:t>
              </a:r>
              <a:r>
                <a:rPr lang="en-SG" sz="2400" dirty="0" smtClean="0"/>
                <a:t>is equivalent to </a:t>
              </a:r>
              <a:r>
                <a:rPr lang="en-SG" sz="2400" b="1" dirty="0" smtClean="0"/>
                <a:t>1 cm </a:t>
              </a:r>
              <a:r>
                <a:rPr lang="en-SG" sz="2400" dirty="0" smtClean="0"/>
                <a:t>of obstacle distance.</a:t>
              </a:r>
              <a:endParaRPr lang="en-SG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8143" y="198409"/>
              <a:ext cx="987329" cy="3216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Intro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1" name="Date Placeholder 8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B82F-6EB6-49B4-A248-9A8A74933BAF}" type="datetime1">
              <a:rPr lang="en-SG" smtClean="0"/>
              <a:t>9/5/2022</a:t>
            </a:fld>
            <a:endParaRPr lang="en-SG"/>
          </a:p>
        </p:txBody>
      </p:sp>
      <p:grpSp>
        <p:nvGrpSpPr>
          <p:cNvPr id="20" name="Group 19"/>
          <p:cNvGrpSpPr/>
          <p:nvPr/>
        </p:nvGrpSpPr>
        <p:grpSpPr>
          <a:xfrm>
            <a:off x="7783641" y="5264326"/>
            <a:ext cx="2198559" cy="971969"/>
            <a:chOff x="8092029" y="4332662"/>
            <a:chExt cx="2198559" cy="971969"/>
          </a:xfrm>
        </p:grpSpPr>
        <p:sp>
          <p:nvSpPr>
            <p:cNvPr id="21" name="Rectangle 20"/>
            <p:cNvSpPr/>
            <p:nvPr/>
          </p:nvSpPr>
          <p:spPr>
            <a:xfrm>
              <a:off x="8092029" y="4332662"/>
              <a:ext cx="18149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Sample Code</a:t>
              </a:r>
              <a:endPara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53400" y="4842966"/>
              <a:ext cx="2137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400" dirty="0" smtClean="0"/>
                <a:t>See next page…</a:t>
              </a:r>
              <a:endParaRPr lang="en-SG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48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67373916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</TotalTime>
  <Words>2236</Words>
  <Application>Microsoft Office PowerPoint</Application>
  <PresentationFormat>Widescreen</PresentationFormat>
  <Paragraphs>421</Paragraphs>
  <Slides>23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Exercise 2.5 – 2.12 – Trying out these I/O (Input/Output) devices</vt:lpstr>
      <vt:lpstr>Servo motor</vt:lpstr>
      <vt:lpstr>PowerPoint Presentation</vt:lpstr>
      <vt:lpstr>PIR sensor</vt:lpstr>
      <vt:lpstr>PowerPoint Presentation</vt:lpstr>
      <vt:lpstr>LDR (Light Dependent Resistor)</vt:lpstr>
      <vt:lpstr>PowerPoint Presentation</vt:lpstr>
      <vt:lpstr>Ultrasonic Ranger</vt:lpstr>
      <vt:lpstr>Ultrasonic Ranger (cont.)</vt:lpstr>
      <vt:lpstr>PowerPoint Presentation</vt:lpstr>
      <vt:lpstr>Temp &amp; Humidity Sensor</vt:lpstr>
      <vt:lpstr>Temp &amp; Humidity Sensor (cont.)</vt:lpstr>
      <vt:lpstr>PowerPoint Presentation</vt:lpstr>
      <vt:lpstr>Keypad</vt:lpstr>
      <vt:lpstr>Keypad (cont.)</vt:lpstr>
      <vt:lpstr>PowerPoint Presentation</vt:lpstr>
      <vt:lpstr>LCD (TWI)</vt:lpstr>
      <vt:lpstr>LCD (TWI) (cont.)</vt:lpstr>
      <vt:lpstr>PowerPoint Presentation</vt:lpstr>
      <vt:lpstr>SD card module</vt:lpstr>
      <vt:lpstr>SD card module (cont.)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 Setting up the Python programming environment in a single board computer</dc:title>
  <dc:creator>Chong Siew Ping</dc:creator>
  <cp:lastModifiedBy>Ong Hock San</cp:lastModifiedBy>
  <cp:revision>348</cp:revision>
  <cp:lastPrinted>2019-02-01T05:47:15Z</cp:lastPrinted>
  <dcterms:created xsi:type="dcterms:W3CDTF">2018-08-21T06:33:06Z</dcterms:created>
  <dcterms:modified xsi:type="dcterms:W3CDTF">2022-05-09T05:43:05Z</dcterms:modified>
</cp:coreProperties>
</file>