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Data Structures</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Home Work</a:t>
            </a:r>
          </a:p>
        </p:txBody>
      </p:sp>
      <p:sp>
        <p:nvSpPr>
          <p:cNvPr id="69" name="Shape 69"/>
          <p:cNvSpPr txBox="1"/>
          <p:nvPr/>
        </p:nvSpPr>
        <p:spPr>
          <a:xfrm>
            <a:off x="3480650" y="4168325"/>
            <a:ext cx="2827800" cy="792600"/>
          </a:xfrm>
          <a:prstGeom prst="rect">
            <a:avLst/>
          </a:prstGeom>
          <a:noFill/>
          <a:ln>
            <a:noFill/>
          </a:ln>
        </p:spPr>
        <p:txBody>
          <a:bodyPr anchorCtr="0" anchor="t" bIns="91425" lIns="91425" rIns="91425" tIns="91425">
            <a:noAutofit/>
          </a:bodyPr>
          <a:lstStyle/>
          <a:p>
            <a:pPr lvl="0">
              <a:spcBef>
                <a:spcPts val="0"/>
              </a:spcBef>
              <a:buNone/>
            </a:pPr>
            <a:r>
              <a:rPr lang="en"/>
              <a:t>By Ventsislav Simeonov</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60950" y="408625"/>
            <a:ext cx="8222100" cy="767700"/>
          </a:xfrm>
          <a:prstGeom prst="rect">
            <a:avLst/>
          </a:prstGeom>
        </p:spPr>
        <p:txBody>
          <a:bodyPr anchorCtr="0" anchor="b" bIns="91425" lIns="91425" rIns="91425" tIns="91425">
            <a:noAutofit/>
          </a:bodyPr>
          <a:lstStyle/>
          <a:p>
            <a:pPr lvl="0" rtl="0" algn="ctr">
              <a:spcBef>
                <a:spcPts val="0"/>
              </a:spcBef>
              <a:buNone/>
            </a:pPr>
            <a:r>
              <a:rPr lang="en" sz="3000"/>
              <a:t>#1 Dijkstra algorithm Example:</a:t>
            </a:r>
          </a:p>
        </p:txBody>
      </p:sp>
      <p:sp>
        <p:nvSpPr>
          <p:cNvPr id="75" name="Shape 75"/>
          <p:cNvSpPr/>
          <p:nvPr/>
        </p:nvSpPr>
        <p:spPr>
          <a:xfrm>
            <a:off x="2253050" y="32462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4</a:t>
            </a:r>
          </a:p>
        </p:txBody>
      </p:sp>
      <p:sp>
        <p:nvSpPr>
          <p:cNvPr id="76" name="Shape 76"/>
          <p:cNvSpPr/>
          <p:nvPr/>
        </p:nvSpPr>
        <p:spPr>
          <a:xfrm>
            <a:off x="306550" y="32462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A</a:t>
            </a:r>
          </a:p>
        </p:txBody>
      </p:sp>
      <p:sp>
        <p:nvSpPr>
          <p:cNvPr id="77" name="Shape 77"/>
          <p:cNvSpPr/>
          <p:nvPr/>
        </p:nvSpPr>
        <p:spPr>
          <a:xfrm>
            <a:off x="4199550" y="2025787"/>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78" name="Shape 78"/>
          <p:cNvSpPr/>
          <p:nvPr/>
        </p:nvSpPr>
        <p:spPr>
          <a:xfrm>
            <a:off x="2253050" y="2453587"/>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79" name="Shape 79"/>
          <p:cNvSpPr/>
          <p:nvPr/>
        </p:nvSpPr>
        <p:spPr>
          <a:xfrm>
            <a:off x="2253050" y="40388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80" name="Shape 80"/>
          <p:cNvSpPr/>
          <p:nvPr/>
        </p:nvSpPr>
        <p:spPr>
          <a:xfrm>
            <a:off x="6227162" y="32462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81" name="Shape 81"/>
          <p:cNvSpPr/>
          <p:nvPr/>
        </p:nvSpPr>
        <p:spPr>
          <a:xfrm>
            <a:off x="4199550" y="44474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82" name="Shape 82"/>
          <p:cNvSpPr/>
          <p:nvPr/>
        </p:nvSpPr>
        <p:spPr>
          <a:xfrm>
            <a:off x="4199550" y="3236612"/>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a:t>
            </a:r>
          </a:p>
        </p:txBody>
      </p:sp>
      <p:sp>
        <p:nvSpPr>
          <p:cNvPr id="83" name="Shape 83"/>
          <p:cNvSpPr/>
          <p:nvPr/>
        </p:nvSpPr>
        <p:spPr>
          <a:xfrm>
            <a:off x="8254800" y="32462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84" name="Shape 84"/>
          <p:cNvSpPr/>
          <p:nvPr/>
        </p:nvSpPr>
        <p:spPr>
          <a:xfrm>
            <a:off x="6227175" y="23578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sp>
        <p:nvSpPr>
          <p:cNvPr id="85" name="Shape 85"/>
          <p:cNvSpPr/>
          <p:nvPr/>
        </p:nvSpPr>
        <p:spPr>
          <a:xfrm>
            <a:off x="6227175" y="40388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86" name="Shape 86"/>
          <p:cNvSpPr/>
          <p:nvPr/>
        </p:nvSpPr>
        <p:spPr>
          <a:xfrm>
            <a:off x="3226300" y="245360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sp>
        <p:nvSpPr>
          <p:cNvPr id="87" name="Shape 87"/>
          <p:cNvSpPr/>
          <p:nvPr/>
        </p:nvSpPr>
        <p:spPr>
          <a:xfrm>
            <a:off x="3226300" y="40388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8</a:t>
            </a:r>
          </a:p>
        </p:txBody>
      </p:sp>
      <p:sp>
        <p:nvSpPr>
          <p:cNvPr id="88" name="Shape 88"/>
          <p:cNvSpPr/>
          <p:nvPr/>
        </p:nvSpPr>
        <p:spPr>
          <a:xfrm>
            <a:off x="5213362" y="245360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89" name="Shape 89"/>
          <p:cNvSpPr/>
          <p:nvPr/>
        </p:nvSpPr>
        <p:spPr>
          <a:xfrm>
            <a:off x="5213362" y="40388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90" name="Shape 90"/>
          <p:cNvSpPr/>
          <p:nvPr/>
        </p:nvSpPr>
        <p:spPr>
          <a:xfrm>
            <a:off x="1279800" y="36644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91" name="Shape 91"/>
          <p:cNvSpPr/>
          <p:nvPr/>
        </p:nvSpPr>
        <p:spPr>
          <a:xfrm>
            <a:off x="1279800" y="288140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92" name="Shape 92"/>
          <p:cNvSpPr/>
          <p:nvPr/>
        </p:nvSpPr>
        <p:spPr>
          <a:xfrm>
            <a:off x="7240975" y="2785650"/>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93" name="Shape 93"/>
          <p:cNvSpPr/>
          <p:nvPr/>
        </p:nvSpPr>
        <p:spPr>
          <a:xfrm>
            <a:off x="7240987" y="3664425"/>
            <a:ext cx="439200" cy="427800"/>
          </a:xfrm>
          <a:prstGeom prst="ellipse">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94" name="Shape 94"/>
          <p:cNvCxnSpPr>
            <a:stCxn id="76" idx="5"/>
            <a:endCxn id="90" idx="2"/>
          </p:cNvCxnSpPr>
          <p:nvPr/>
        </p:nvCxnSpPr>
        <p:spPr>
          <a:xfrm>
            <a:off x="681430" y="3611375"/>
            <a:ext cx="598499" cy="267000"/>
          </a:xfrm>
          <a:prstGeom prst="straightConnector1">
            <a:avLst/>
          </a:prstGeom>
          <a:noFill/>
          <a:ln cap="flat" cmpd="sng" w="9525">
            <a:solidFill>
              <a:srgbClr val="FF0000"/>
            </a:solidFill>
            <a:prstDash val="solid"/>
            <a:round/>
            <a:headEnd len="lg" w="lg" type="none"/>
            <a:tailEnd len="lg" w="lg" type="triangle"/>
          </a:ln>
        </p:spPr>
      </p:cxnSp>
      <p:cxnSp>
        <p:nvCxnSpPr>
          <p:cNvPr id="95" name="Shape 95"/>
          <p:cNvCxnSpPr>
            <a:endCxn id="91" idx="2"/>
          </p:cNvCxnSpPr>
          <p:nvPr/>
        </p:nvCxnSpPr>
        <p:spPr>
          <a:xfrm flipH="1" rot="10800000">
            <a:off x="681300" y="3095300"/>
            <a:ext cx="598500" cy="221700"/>
          </a:xfrm>
          <a:prstGeom prst="straightConnector1">
            <a:avLst/>
          </a:prstGeom>
          <a:noFill/>
          <a:ln cap="flat" cmpd="sng" w="9525">
            <a:solidFill>
              <a:srgbClr val="00FF00"/>
            </a:solidFill>
            <a:prstDash val="solid"/>
            <a:round/>
            <a:headEnd len="lg" w="lg" type="none"/>
            <a:tailEnd len="lg" w="lg" type="triangle"/>
          </a:ln>
        </p:spPr>
      </p:cxnSp>
      <p:cxnSp>
        <p:nvCxnSpPr>
          <p:cNvPr id="96" name="Shape 96"/>
          <p:cNvCxnSpPr/>
          <p:nvPr/>
        </p:nvCxnSpPr>
        <p:spPr>
          <a:xfrm>
            <a:off x="1654555" y="4038850"/>
            <a:ext cx="598500" cy="267000"/>
          </a:xfrm>
          <a:prstGeom prst="straightConnector1">
            <a:avLst/>
          </a:prstGeom>
          <a:noFill/>
          <a:ln cap="flat" cmpd="sng" w="9525">
            <a:solidFill>
              <a:srgbClr val="FF0000"/>
            </a:solidFill>
            <a:prstDash val="solid"/>
            <a:round/>
            <a:headEnd len="lg" w="lg" type="none"/>
            <a:tailEnd len="lg" w="lg" type="triangle"/>
          </a:ln>
        </p:spPr>
      </p:cxnSp>
      <p:cxnSp>
        <p:nvCxnSpPr>
          <p:cNvPr id="97" name="Shape 97"/>
          <p:cNvCxnSpPr>
            <a:endCxn id="89" idx="3"/>
          </p:cNvCxnSpPr>
          <p:nvPr/>
        </p:nvCxnSpPr>
        <p:spPr>
          <a:xfrm flipH="1" rot="10800000">
            <a:off x="4614981" y="4404000"/>
            <a:ext cx="662700" cy="204300"/>
          </a:xfrm>
          <a:prstGeom prst="straightConnector1">
            <a:avLst/>
          </a:prstGeom>
          <a:noFill/>
          <a:ln cap="flat" cmpd="sng" w="9525">
            <a:solidFill>
              <a:srgbClr val="000000"/>
            </a:solidFill>
            <a:prstDash val="solid"/>
            <a:round/>
            <a:headEnd len="lg" w="lg" type="none"/>
            <a:tailEnd len="lg" w="lg" type="triangle"/>
          </a:ln>
        </p:spPr>
      </p:cxnSp>
      <p:cxnSp>
        <p:nvCxnSpPr>
          <p:cNvPr id="98" name="Shape 98"/>
          <p:cNvCxnSpPr/>
          <p:nvPr/>
        </p:nvCxnSpPr>
        <p:spPr>
          <a:xfrm>
            <a:off x="4614980" y="2357850"/>
            <a:ext cx="598500" cy="267000"/>
          </a:xfrm>
          <a:prstGeom prst="straightConnector1">
            <a:avLst/>
          </a:prstGeom>
          <a:noFill/>
          <a:ln cap="flat" cmpd="sng" w="9525">
            <a:solidFill>
              <a:srgbClr val="000000"/>
            </a:solidFill>
            <a:prstDash val="solid"/>
            <a:round/>
            <a:headEnd len="lg" w="lg" type="none"/>
            <a:tailEnd len="lg" w="lg" type="triangle"/>
          </a:ln>
        </p:spPr>
      </p:cxnSp>
      <p:cxnSp>
        <p:nvCxnSpPr>
          <p:cNvPr id="99" name="Shape 99"/>
          <p:cNvCxnSpPr/>
          <p:nvPr/>
        </p:nvCxnSpPr>
        <p:spPr>
          <a:xfrm>
            <a:off x="6666380" y="2624850"/>
            <a:ext cx="598500" cy="267000"/>
          </a:xfrm>
          <a:prstGeom prst="straightConnector1">
            <a:avLst/>
          </a:prstGeom>
          <a:noFill/>
          <a:ln cap="flat" cmpd="sng" w="9525">
            <a:solidFill>
              <a:srgbClr val="000000"/>
            </a:solidFill>
            <a:prstDash val="solid"/>
            <a:round/>
            <a:headEnd len="lg" w="lg" type="none"/>
            <a:tailEnd len="lg" w="lg" type="triangle"/>
          </a:ln>
        </p:spPr>
      </p:cxnSp>
      <p:cxnSp>
        <p:nvCxnSpPr>
          <p:cNvPr id="100" name="Shape 100"/>
          <p:cNvCxnSpPr>
            <a:stCxn id="75" idx="5"/>
          </p:cNvCxnSpPr>
          <p:nvPr/>
        </p:nvCxnSpPr>
        <p:spPr>
          <a:xfrm>
            <a:off x="2627930" y="3611375"/>
            <a:ext cx="662700" cy="484200"/>
          </a:xfrm>
          <a:prstGeom prst="straightConnector1">
            <a:avLst/>
          </a:prstGeom>
          <a:noFill/>
          <a:ln cap="flat" cmpd="sng" w="9525">
            <a:solidFill>
              <a:srgbClr val="000000"/>
            </a:solidFill>
            <a:prstDash val="solid"/>
            <a:round/>
            <a:headEnd len="lg" w="lg" type="none"/>
            <a:tailEnd len="lg" w="lg" type="triangle"/>
          </a:ln>
        </p:spPr>
      </p:cxnSp>
      <p:cxnSp>
        <p:nvCxnSpPr>
          <p:cNvPr id="101" name="Shape 101"/>
          <p:cNvCxnSpPr>
            <a:stCxn id="91" idx="7"/>
            <a:endCxn id="78" idx="2"/>
          </p:cNvCxnSpPr>
          <p:nvPr/>
        </p:nvCxnSpPr>
        <p:spPr>
          <a:xfrm flipH="1" rot="10800000">
            <a:off x="1654680" y="2667449"/>
            <a:ext cx="598500" cy="276600"/>
          </a:xfrm>
          <a:prstGeom prst="straightConnector1">
            <a:avLst/>
          </a:prstGeom>
          <a:noFill/>
          <a:ln cap="flat" cmpd="sng" w="9525">
            <a:solidFill>
              <a:srgbClr val="000000"/>
            </a:solidFill>
            <a:prstDash val="solid"/>
            <a:round/>
            <a:headEnd len="lg" w="lg" type="none"/>
            <a:tailEnd len="lg" w="lg" type="triangle"/>
          </a:ln>
        </p:spPr>
      </p:cxnSp>
      <p:cxnSp>
        <p:nvCxnSpPr>
          <p:cNvPr id="102" name="Shape 102"/>
          <p:cNvCxnSpPr>
            <a:endCxn id="75" idx="3"/>
          </p:cNvCxnSpPr>
          <p:nvPr/>
        </p:nvCxnSpPr>
        <p:spPr>
          <a:xfrm flipH="1" rot="10800000">
            <a:off x="1718869" y="3611375"/>
            <a:ext cx="598500" cy="173400"/>
          </a:xfrm>
          <a:prstGeom prst="straightConnector1">
            <a:avLst/>
          </a:prstGeom>
          <a:noFill/>
          <a:ln cap="flat" cmpd="sng" w="9525">
            <a:solidFill>
              <a:srgbClr val="000000"/>
            </a:solidFill>
            <a:prstDash val="solid"/>
            <a:round/>
            <a:headEnd len="lg" w="lg" type="none"/>
            <a:tailEnd len="lg" w="lg" type="triangle"/>
          </a:ln>
        </p:spPr>
      </p:cxnSp>
      <p:cxnSp>
        <p:nvCxnSpPr>
          <p:cNvPr id="103" name="Shape 103"/>
          <p:cNvCxnSpPr>
            <a:endCxn id="75" idx="1"/>
          </p:cNvCxnSpPr>
          <p:nvPr/>
        </p:nvCxnSpPr>
        <p:spPr>
          <a:xfrm>
            <a:off x="1718869" y="3174774"/>
            <a:ext cx="598500" cy="134100"/>
          </a:xfrm>
          <a:prstGeom prst="straightConnector1">
            <a:avLst/>
          </a:prstGeom>
          <a:noFill/>
          <a:ln cap="flat" cmpd="sng" w="9525">
            <a:solidFill>
              <a:srgbClr val="00FF00"/>
            </a:solidFill>
            <a:prstDash val="solid"/>
            <a:round/>
            <a:headEnd len="lg" w="lg" type="none"/>
            <a:tailEnd len="lg" w="lg" type="triangle"/>
          </a:ln>
        </p:spPr>
      </p:cxnSp>
      <p:cxnSp>
        <p:nvCxnSpPr>
          <p:cNvPr id="104" name="Shape 104"/>
          <p:cNvCxnSpPr>
            <a:endCxn id="87" idx="3"/>
          </p:cNvCxnSpPr>
          <p:nvPr/>
        </p:nvCxnSpPr>
        <p:spPr>
          <a:xfrm>
            <a:off x="2660019" y="4363500"/>
            <a:ext cx="630600" cy="40500"/>
          </a:xfrm>
          <a:prstGeom prst="straightConnector1">
            <a:avLst/>
          </a:prstGeom>
          <a:noFill/>
          <a:ln cap="flat" cmpd="sng" w="9525">
            <a:solidFill>
              <a:srgbClr val="FF0000"/>
            </a:solidFill>
            <a:prstDash val="solid"/>
            <a:round/>
            <a:headEnd len="lg" w="lg" type="none"/>
            <a:tailEnd len="lg" w="lg" type="triangle"/>
          </a:ln>
        </p:spPr>
      </p:cxnSp>
      <p:cxnSp>
        <p:nvCxnSpPr>
          <p:cNvPr id="105" name="Shape 105"/>
          <p:cNvCxnSpPr>
            <a:endCxn id="86" idx="3"/>
          </p:cNvCxnSpPr>
          <p:nvPr/>
        </p:nvCxnSpPr>
        <p:spPr>
          <a:xfrm flipH="1" rot="10800000">
            <a:off x="2660019" y="2818750"/>
            <a:ext cx="630600" cy="498300"/>
          </a:xfrm>
          <a:prstGeom prst="straightConnector1">
            <a:avLst/>
          </a:prstGeom>
          <a:noFill/>
          <a:ln cap="flat" cmpd="sng" w="9525">
            <a:solidFill>
              <a:srgbClr val="000000"/>
            </a:solidFill>
            <a:prstDash val="solid"/>
            <a:round/>
            <a:headEnd len="lg" w="lg" type="none"/>
            <a:tailEnd len="lg" w="lg" type="triangle"/>
          </a:ln>
        </p:spPr>
      </p:cxnSp>
      <p:cxnSp>
        <p:nvCxnSpPr>
          <p:cNvPr id="106" name="Shape 106"/>
          <p:cNvCxnSpPr>
            <a:endCxn id="86" idx="1"/>
          </p:cNvCxnSpPr>
          <p:nvPr/>
        </p:nvCxnSpPr>
        <p:spPr>
          <a:xfrm flipH="1" rot="10800000">
            <a:off x="2660019" y="2516249"/>
            <a:ext cx="630600" cy="108600"/>
          </a:xfrm>
          <a:prstGeom prst="straightConnector1">
            <a:avLst/>
          </a:prstGeom>
          <a:noFill/>
          <a:ln cap="flat" cmpd="sng" w="9525">
            <a:solidFill>
              <a:srgbClr val="000000"/>
            </a:solidFill>
            <a:prstDash val="solid"/>
            <a:round/>
            <a:headEnd len="lg" w="lg" type="none"/>
            <a:tailEnd len="lg" w="lg" type="triangle"/>
          </a:ln>
        </p:spPr>
      </p:cxnSp>
      <p:cxnSp>
        <p:nvCxnSpPr>
          <p:cNvPr id="107" name="Shape 107"/>
          <p:cNvCxnSpPr>
            <a:stCxn id="75" idx="6"/>
            <a:endCxn id="82" idx="2"/>
          </p:cNvCxnSpPr>
          <p:nvPr/>
        </p:nvCxnSpPr>
        <p:spPr>
          <a:xfrm flipH="1" rot="10800000">
            <a:off x="2692250" y="3450525"/>
            <a:ext cx="1507200" cy="9600"/>
          </a:xfrm>
          <a:prstGeom prst="straightConnector1">
            <a:avLst/>
          </a:prstGeom>
          <a:noFill/>
          <a:ln cap="flat" cmpd="sng" w="9525">
            <a:solidFill>
              <a:srgbClr val="00FF00"/>
            </a:solidFill>
            <a:prstDash val="solid"/>
            <a:round/>
            <a:headEnd len="lg" w="lg" type="none"/>
            <a:tailEnd len="lg" w="lg" type="triangle"/>
          </a:ln>
        </p:spPr>
      </p:cxnSp>
      <p:cxnSp>
        <p:nvCxnSpPr>
          <p:cNvPr id="108" name="Shape 108"/>
          <p:cNvCxnSpPr>
            <a:stCxn id="82" idx="6"/>
            <a:endCxn id="80" idx="2"/>
          </p:cNvCxnSpPr>
          <p:nvPr/>
        </p:nvCxnSpPr>
        <p:spPr>
          <a:xfrm>
            <a:off x="4638750" y="3450512"/>
            <a:ext cx="1588500" cy="9600"/>
          </a:xfrm>
          <a:prstGeom prst="straightConnector1">
            <a:avLst/>
          </a:prstGeom>
          <a:noFill/>
          <a:ln cap="flat" cmpd="sng" w="9525">
            <a:solidFill>
              <a:srgbClr val="000000"/>
            </a:solidFill>
            <a:prstDash val="solid"/>
            <a:round/>
            <a:headEnd len="lg" w="lg" type="none"/>
            <a:tailEnd len="lg" w="lg" type="triangle"/>
          </a:ln>
        </p:spPr>
      </p:cxnSp>
      <p:cxnSp>
        <p:nvCxnSpPr>
          <p:cNvPr id="109" name="Shape 109"/>
          <p:cNvCxnSpPr>
            <a:stCxn id="87" idx="7"/>
            <a:endCxn id="82" idx="3"/>
          </p:cNvCxnSpPr>
          <p:nvPr/>
        </p:nvCxnSpPr>
        <p:spPr>
          <a:xfrm flipH="1" rot="10800000">
            <a:off x="3601180" y="3601699"/>
            <a:ext cx="662700" cy="499800"/>
          </a:xfrm>
          <a:prstGeom prst="straightConnector1">
            <a:avLst/>
          </a:prstGeom>
          <a:noFill/>
          <a:ln cap="flat" cmpd="sng" w="9525">
            <a:solidFill>
              <a:srgbClr val="FF0000"/>
            </a:solidFill>
            <a:prstDash val="solid"/>
            <a:round/>
            <a:headEnd len="lg" w="lg" type="none"/>
            <a:tailEnd len="lg" w="lg" type="triangle"/>
          </a:ln>
        </p:spPr>
      </p:cxnSp>
      <p:cxnSp>
        <p:nvCxnSpPr>
          <p:cNvPr id="110" name="Shape 110"/>
          <p:cNvCxnSpPr>
            <a:stCxn id="87" idx="5"/>
            <a:endCxn id="81" idx="2"/>
          </p:cNvCxnSpPr>
          <p:nvPr/>
        </p:nvCxnSpPr>
        <p:spPr>
          <a:xfrm>
            <a:off x="3601180" y="4404000"/>
            <a:ext cx="598500" cy="257400"/>
          </a:xfrm>
          <a:prstGeom prst="straightConnector1">
            <a:avLst/>
          </a:prstGeom>
          <a:noFill/>
          <a:ln cap="flat" cmpd="sng" w="9525">
            <a:solidFill>
              <a:srgbClr val="000000"/>
            </a:solidFill>
            <a:prstDash val="solid"/>
            <a:round/>
            <a:headEnd len="lg" w="lg" type="none"/>
            <a:tailEnd len="lg" w="lg" type="triangle"/>
          </a:ln>
        </p:spPr>
      </p:cxnSp>
      <p:cxnSp>
        <p:nvCxnSpPr>
          <p:cNvPr id="111" name="Shape 111"/>
          <p:cNvCxnSpPr>
            <a:endCxn id="82" idx="1"/>
          </p:cNvCxnSpPr>
          <p:nvPr/>
        </p:nvCxnSpPr>
        <p:spPr>
          <a:xfrm>
            <a:off x="3601169" y="2849862"/>
            <a:ext cx="662700" cy="449400"/>
          </a:xfrm>
          <a:prstGeom prst="straightConnector1">
            <a:avLst/>
          </a:prstGeom>
          <a:noFill/>
          <a:ln cap="flat" cmpd="sng" w="9525">
            <a:solidFill>
              <a:srgbClr val="000000"/>
            </a:solidFill>
            <a:prstDash val="solid"/>
            <a:round/>
            <a:headEnd len="lg" w="lg" type="none"/>
            <a:tailEnd len="lg" w="lg" type="triangle"/>
          </a:ln>
        </p:spPr>
      </p:cxnSp>
      <p:cxnSp>
        <p:nvCxnSpPr>
          <p:cNvPr id="112" name="Shape 112"/>
          <p:cNvCxnSpPr>
            <a:stCxn id="82" idx="7"/>
            <a:endCxn id="88" idx="3"/>
          </p:cNvCxnSpPr>
          <p:nvPr/>
        </p:nvCxnSpPr>
        <p:spPr>
          <a:xfrm flipH="1" rot="10800000">
            <a:off x="4574430" y="2818662"/>
            <a:ext cx="703200" cy="480600"/>
          </a:xfrm>
          <a:prstGeom prst="straightConnector1">
            <a:avLst/>
          </a:prstGeom>
          <a:noFill/>
          <a:ln cap="flat" cmpd="sng" w="9525">
            <a:solidFill>
              <a:srgbClr val="00FF00"/>
            </a:solidFill>
            <a:prstDash val="solid"/>
            <a:round/>
            <a:headEnd len="lg" w="lg" type="none"/>
            <a:tailEnd len="lg" w="lg" type="triangle"/>
          </a:ln>
        </p:spPr>
      </p:cxnSp>
      <p:cxnSp>
        <p:nvCxnSpPr>
          <p:cNvPr id="113" name="Shape 113"/>
          <p:cNvCxnSpPr>
            <a:stCxn id="86" idx="7"/>
            <a:endCxn id="77" idx="2"/>
          </p:cNvCxnSpPr>
          <p:nvPr/>
        </p:nvCxnSpPr>
        <p:spPr>
          <a:xfrm flipH="1" rot="10800000">
            <a:off x="3601180" y="2239649"/>
            <a:ext cx="598500" cy="276600"/>
          </a:xfrm>
          <a:prstGeom prst="straightConnector1">
            <a:avLst/>
          </a:prstGeom>
          <a:noFill/>
          <a:ln cap="flat" cmpd="sng" w="9525">
            <a:solidFill>
              <a:srgbClr val="000000"/>
            </a:solidFill>
            <a:prstDash val="solid"/>
            <a:round/>
            <a:headEnd len="lg" w="lg" type="none"/>
            <a:tailEnd len="lg" w="lg" type="triangle"/>
          </a:ln>
        </p:spPr>
      </p:cxnSp>
      <p:cxnSp>
        <p:nvCxnSpPr>
          <p:cNvPr id="114" name="Shape 114"/>
          <p:cNvCxnSpPr>
            <a:stCxn id="82" idx="5"/>
            <a:endCxn id="89" idx="1"/>
          </p:cNvCxnSpPr>
          <p:nvPr/>
        </p:nvCxnSpPr>
        <p:spPr>
          <a:xfrm>
            <a:off x="4574430" y="3601762"/>
            <a:ext cx="703200" cy="499800"/>
          </a:xfrm>
          <a:prstGeom prst="straightConnector1">
            <a:avLst/>
          </a:prstGeom>
          <a:noFill/>
          <a:ln cap="flat" cmpd="sng" w="9525">
            <a:solidFill>
              <a:srgbClr val="FF0000"/>
            </a:solidFill>
            <a:prstDash val="solid"/>
            <a:round/>
            <a:headEnd len="lg" w="lg" type="none"/>
            <a:tailEnd len="lg" w="lg" type="triangle"/>
          </a:ln>
        </p:spPr>
      </p:cxnSp>
      <p:cxnSp>
        <p:nvCxnSpPr>
          <p:cNvPr id="115" name="Shape 115"/>
          <p:cNvCxnSpPr>
            <a:stCxn id="88" idx="7"/>
            <a:endCxn id="84" idx="1"/>
          </p:cNvCxnSpPr>
          <p:nvPr/>
        </p:nvCxnSpPr>
        <p:spPr>
          <a:xfrm flipH="1" rot="10800000">
            <a:off x="5588243" y="2420549"/>
            <a:ext cx="703200" cy="95700"/>
          </a:xfrm>
          <a:prstGeom prst="straightConnector1">
            <a:avLst/>
          </a:prstGeom>
          <a:noFill/>
          <a:ln cap="flat" cmpd="sng" w="9525">
            <a:solidFill>
              <a:srgbClr val="000000"/>
            </a:solidFill>
            <a:prstDash val="solid"/>
            <a:round/>
            <a:headEnd len="lg" w="lg" type="none"/>
            <a:tailEnd len="lg" w="lg" type="triangle"/>
          </a:ln>
        </p:spPr>
      </p:cxnSp>
      <p:cxnSp>
        <p:nvCxnSpPr>
          <p:cNvPr id="116" name="Shape 116"/>
          <p:cNvCxnSpPr>
            <a:stCxn id="88" idx="5"/>
            <a:endCxn id="80" idx="1"/>
          </p:cNvCxnSpPr>
          <p:nvPr/>
        </p:nvCxnSpPr>
        <p:spPr>
          <a:xfrm>
            <a:off x="5588243" y="2818750"/>
            <a:ext cx="703200" cy="490200"/>
          </a:xfrm>
          <a:prstGeom prst="straightConnector1">
            <a:avLst/>
          </a:prstGeom>
          <a:noFill/>
          <a:ln cap="flat" cmpd="sng" w="9525">
            <a:solidFill>
              <a:srgbClr val="00FF00"/>
            </a:solidFill>
            <a:prstDash val="solid"/>
            <a:round/>
            <a:headEnd len="lg" w="lg" type="none"/>
            <a:tailEnd len="lg" w="lg" type="triangle"/>
          </a:ln>
        </p:spPr>
      </p:cxnSp>
      <p:cxnSp>
        <p:nvCxnSpPr>
          <p:cNvPr id="117" name="Shape 117"/>
          <p:cNvCxnSpPr>
            <a:stCxn id="89" idx="7"/>
            <a:endCxn id="80" idx="3"/>
          </p:cNvCxnSpPr>
          <p:nvPr/>
        </p:nvCxnSpPr>
        <p:spPr>
          <a:xfrm flipH="1" rot="10800000">
            <a:off x="5588243" y="3611299"/>
            <a:ext cx="703200" cy="490200"/>
          </a:xfrm>
          <a:prstGeom prst="straightConnector1">
            <a:avLst/>
          </a:prstGeom>
          <a:noFill/>
          <a:ln cap="flat" cmpd="sng" w="9525">
            <a:solidFill>
              <a:srgbClr val="000000"/>
            </a:solidFill>
            <a:prstDash val="solid"/>
            <a:round/>
            <a:headEnd len="lg" w="lg" type="none"/>
            <a:tailEnd len="lg" w="lg" type="triangle"/>
          </a:ln>
        </p:spPr>
      </p:cxnSp>
      <p:cxnSp>
        <p:nvCxnSpPr>
          <p:cNvPr id="118" name="Shape 118"/>
          <p:cNvCxnSpPr>
            <a:endCxn id="85" idx="2"/>
          </p:cNvCxnSpPr>
          <p:nvPr/>
        </p:nvCxnSpPr>
        <p:spPr>
          <a:xfrm>
            <a:off x="5652675" y="4252750"/>
            <a:ext cx="574500" cy="0"/>
          </a:xfrm>
          <a:prstGeom prst="straightConnector1">
            <a:avLst/>
          </a:prstGeom>
          <a:noFill/>
          <a:ln cap="flat" cmpd="sng" w="9525">
            <a:solidFill>
              <a:srgbClr val="FF0000"/>
            </a:solidFill>
            <a:prstDash val="solid"/>
            <a:round/>
            <a:headEnd len="lg" w="lg" type="none"/>
            <a:tailEnd len="lg" w="lg" type="triangle"/>
          </a:ln>
        </p:spPr>
      </p:cxnSp>
      <p:cxnSp>
        <p:nvCxnSpPr>
          <p:cNvPr id="119" name="Shape 119"/>
          <p:cNvCxnSpPr>
            <a:stCxn id="93" idx="6"/>
            <a:endCxn id="83" idx="3"/>
          </p:cNvCxnSpPr>
          <p:nvPr/>
        </p:nvCxnSpPr>
        <p:spPr>
          <a:xfrm flipH="1" rot="10800000">
            <a:off x="7680187" y="3611325"/>
            <a:ext cx="639000" cy="267000"/>
          </a:xfrm>
          <a:prstGeom prst="straightConnector1">
            <a:avLst/>
          </a:prstGeom>
          <a:noFill/>
          <a:ln cap="flat" cmpd="sng" w="9525">
            <a:solidFill>
              <a:srgbClr val="FF0000"/>
            </a:solidFill>
            <a:prstDash val="solid"/>
            <a:round/>
            <a:headEnd len="lg" w="lg" type="none"/>
            <a:tailEnd len="lg" w="lg" type="triangle"/>
          </a:ln>
        </p:spPr>
      </p:cxnSp>
      <p:cxnSp>
        <p:nvCxnSpPr>
          <p:cNvPr id="120" name="Shape 120"/>
          <p:cNvCxnSpPr>
            <a:stCxn id="80" idx="5"/>
            <a:endCxn id="93" idx="2"/>
          </p:cNvCxnSpPr>
          <p:nvPr/>
        </p:nvCxnSpPr>
        <p:spPr>
          <a:xfrm>
            <a:off x="6602043" y="3611375"/>
            <a:ext cx="639000" cy="267000"/>
          </a:xfrm>
          <a:prstGeom prst="straightConnector1">
            <a:avLst/>
          </a:prstGeom>
          <a:noFill/>
          <a:ln cap="flat" cmpd="sng" w="9525">
            <a:solidFill>
              <a:srgbClr val="000000"/>
            </a:solidFill>
            <a:prstDash val="solid"/>
            <a:round/>
            <a:headEnd len="lg" w="lg" type="none"/>
            <a:tailEnd len="lg" w="lg" type="triangle"/>
          </a:ln>
        </p:spPr>
      </p:cxnSp>
      <p:cxnSp>
        <p:nvCxnSpPr>
          <p:cNvPr id="121" name="Shape 121"/>
          <p:cNvCxnSpPr>
            <a:stCxn id="80" idx="7"/>
            <a:endCxn id="92" idx="3"/>
          </p:cNvCxnSpPr>
          <p:nvPr/>
        </p:nvCxnSpPr>
        <p:spPr>
          <a:xfrm flipH="1" rot="10800000">
            <a:off x="6602043" y="3150774"/>
            <a:ext cx="703200" cy="158100"/>
          </a:xfrm>
          <a:prstGeom prst="straightConnector1">
            <a:avLst/>
          </a:prstGeom>
          <a:noFill/>
          <a:ln cap="flat" cmpd="sng" w="9525">
            <a:solidFill>
              <a:srgbClr val="00FF00"/>
            </a:solidFill>
            <a:prstDash val="solid"/>
            <a:round/>
            <a:headEnd len="lg" w="lg" type="none"/>
            <a:tailEnd len="lg" w="lg" type="triangle"/>
          </a:ln>
        </p:spPr>
      </p:cxnSp>
      <p:cxnSp>
        <p:nvCxnSpPr>
          <p:cNvPr id="122" name="Shape 122"/>
          <p:cNvCxnSpPr>
            <a:stCxn id="92" idx="6"/>
            <a:endCxn id="83" idx="1"/>
          </p:cNvCxnSpPr>
          <p:nvPr/>
        </p:nvCxnSpPr>
        <p:spPr>
          <a:xfrm>
            <a:off x="7680175" y="2999550"/>
            <a:ext cx="639000" cy="309300"/>
          </a:xfrm>
          <a:prstGeom prst="straightConnector1">
            <a:avLst/>
          </a:prstGeom>
          <a:noFill/>
          <a:ln cap="flat" cmpd="sng" w="9525">
            <a:solidFill>
              <a:srgbClr val="00FF00"/>
            </a:solidFill>
            <a:prstDash val="solid"/>
            <a:round/>
            <a:headEnd len="lg" w="lg" type="none"/>
            <a:tailEnd len="lg" w="lg" type="triangle"/>
          </a:ln>
        </p:spPr>
      </p:cxnSp>
      <p:sp>
        <p:nvSpPr>
          <p:cNvPr id="123" name="Shape 123"/>
          <p:cNvSpPr txBox="1"/>
          <p:nvPr/>
        </p:nvSpPr>
        <p:spPr>
          <a:xfrm>
            <a:off x="1241550" y="25629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2</a:t>
            </a:r>
          </a:p>
        </p:txBody>
      </p:sp>
      <p:sp>
        <p:nvSpPr>
          <p:cNvPr id="124" name="Shape 124"/>
          <p:cNvSpPr txBox="1"/>
          <p:nvPr/>
        </p:nvSpPr>
        <p:spPr>
          <a:xfrm>
            <a:off x="1241550" y="3332000"/>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3</a:t>
            </a:r>
          </a:p>
        </p:txBody>
      </p:sp>
      <p:sp>
        <p:nvSpPr>
          <p:cNvPr id="125" name="Shape 125"/>
          <p:cNvSpPr txBox="1"/>
          <p:nvPr/>
        </p:nvSpPr>
        <p:spPr>
          <a:xfrm>
            <a:off x="2214800" y="2909162"/>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6</a:t>
            </a:r>
          </a:p>
        </p:txBody>
      </p:sp>
      <p:sp>
        <p:nvSpPr>
          <p:cNvPr id="126" name="Shape 126"/>
          <p:cNvSpPr txBox="1"/>
          <p:nvPr/>
        </p:nvSpPr>
        <p:spPr>
          <a:xfrm>
            <a:off x="2214800" y="3701787"/>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8</a:t>
            </a:r>
          </a:p>
        </p:txBody>
      </p:sp>
      <p:sp>
        <p:nvSpPr>
          <p:cNvPr id="127" name="Shape 127"/>
          <p:cNvSpPr txBox="1"/>
          <p:nvPr/>
        </p:nvSpPr>
        <p:spPr>
          <a:xfrm>
            <a:off x="2214800" y="211652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8</a:t>
            </a:r>
          </a:p>
        </p:txBody>
      </p:sp>
      <p:sp>
        <p:nvSpPr>
          <p:cNvPr id="128" name="Shape 128"/>
          <p:cNvSpPr txBox="1"/>
          <p:nvPr/>
        </p:nvSpPr>
        <p:spPr>
          <a:xfrm>
            <a:off x="4169762" y="2883037"/>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15</a:t>
            </a:r>
          </a:p>
        </p:txBody>
      </p:sp>
      <p:sp>
        <p:nvSpPr>
          <p:cNvPr id="129" name="Shape 129"/>
          <p:cNvSpPr txBox="1"/>
          <p:nvPr/>
        </p:nvSpPr>
        <p:spPr>
          <a:xfrm>
            <a:off x="3188050" y="213392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13</a:t>
            </a:r>
          </a:p>
        </p:txBody>
      </p:sp>
      <p:sp>
        <p:nvSpPr>
          <p:cNvPr id="130" name="Shape 130"/>
          <p:cNvSpPr txBox="1"/>
          <p:nvPr/>
        </p:nvSpPr>
        <p:spPr>
          <a:xfrm>
            <a:off x="3188050" y="37058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14</a:t>
            </a:r>
          </a:p>
        </p:txBody>
      </p:sp>
      <p:sp>
        <p:nvSpPr>
          <p:cNvPr id="131" name="Shape 131"/>
          <p:cNvSpPr txBox="1"/>
          <p:nvPr/>
        </p:nvSpPr>
        <p:spPr>
          <a:xfrm>
            <a:off x="4181575" y="4119837"/>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17</a:t>
            </a:r>
          </a:p>
        </p:txBody>
      </p:sp>
      <p:sp>
        <p:nvSpPr>
          <p:cNvPr id="132" name="Shape 132"/>
          <p:cNvSpPr txBox="1"/>
          <p:nvPr/>
        </p:nvSpPr>
        <p:spPr>
          <a:xfrm>
            <a:off x="4161287" y="17183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17</a:t>
            </a:r>
          </a:p>
        </p:txBody>
      </p:sp>
      <p:sp>
        <p:nvSpPr>
          <p:cNvPr id="133" name="Shape 133"/>
          <p:cNvSpPr txBox="1"/>
          <p:nvPr/>
        </p:nvSpPr>
        <p:spPr>
          <a:xfrm>
            <a:off x="5175100" y="2106812"/>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16</a:t>
            </a:r>
          </a:p>
        </p:txBody>
      </p:sp>
      <p:sp>
        <p:nvSpPr>
          <p:cNvPr id="134" name="Shape 134"/>
          <p:cNvSpPr txBox="1"/>
          <p:nvPr/>
        </p:nvSpPr>
        <p:spPr>
          <a:xfrm>
            <a:off x="5175100" y="37017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19</a:t>
            </a:r>
          </a:p>
        </p:txBody>
      </p:sp>
      <p:sp>
        <p:nvSpPr>
          <p:cNvPr id="135" name="Shape 135"/>
          <p:cNvSpPr txBox="1"/>
          <p:nvPr/>
        </p:nvSpPr>
        <p:spPr>
          <a:xfrm>
            <a:off x="6188925" y="2056612"/>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23</a:t>
            </a:r>
          </a:p>
        </p:txBody>
      </p:sp>
      <p:sp>
        <p:nvSpPr>
          <p:cNvPr id="136" name="Shape 136"/>
          <p:cNvSpPr txBox="1"/>
          <p:nvPr/>
        </p:nvSpPr>
        <p:spPr>
          <a:xfrm>
            <a:off x="6188937" y="37017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25</a:t>
            </a:r>
          </a:p>
        </p:txBody>
      </p:sp>
      <p:sp>
        <p:nvSpPr>
          <p:cNvPr id="137" name="Shape 137"/>
          <p:cNvSpPr txBox="1"/>
          <p:nvPr/>
        </p:nvSpPr>
        <p:spPr>
          <a:xfrm>
            <a:off x="6221050" y="29143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20</a:t>
            </a:r>
          </a:p>
        </p:txBody>
      </p:sp>
      <p:sp>
        <p:nvSpPr>
          <p:cNvPr id="138" name="Shape 138"/>
          <p:cNvSpPr txBox="1"/>
          <p:nvPr/>
        </p:nvSpPr>
        <p:spPr>
          <a:xfrm>
            <a:off x="7202737" y="3332000"/>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t>32</a:t>
            </a:r>
          </a:p>
        </p:txBody>
      </p:sp>
      <p:sp>
        <p:nvSpPr>
          <p:cNvPr id="139" name="Shape 139"/>
          <p:cNvSpPr txBox="1"/>
          <p:nvPr/>
        </p:nvSpPr>
        <p:spPr>
          <a:xfrm>
            <a:off x="7240975" y="2430775"/>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25</a:t>
            </a:r>
          </a:p>
        </p:txBody>
      </p:sp>
      <p:sp>
        <p:nvSpPr>
          <p:cNvPr id="140" name="Shape 140"/>
          <p:cNvSpPr txBox="1"/>
          <p:nvPr/>
        </p:nvSpPr>
        <p:spPr>
          <a:xfrm>
            <a:off x="8272325" y="2940650"/>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00FF00"/>
                </a:solidFill>
              </a:rPr>
              <a:t>25</a:t>
            </a:r>
          </a:p>
        </p:txBody>
      </p:sp>
      <p:cxnSp>
        <p:nvCxnSpPr>
          <p:cNvPr id="141" name="Shape 141"/>
          <p:cNvCxnSpPr>
            <a:endCxn id="93" idx="3"/>
          </p:cNvCxnSpPr>
          <p:nvPr/>
        </p:nvCxnSpPr>
        <p:spPr>
          <a:xfrm flipH="1" rot="10800000">
            <a:off x="6638406" y="4029575"/>
            <a:ext cx="666900" cy="139200"/>
          </a:xfrm>
          <a:prstGeom prst="straightConnector1">
            <a:avLst/>
          </a:prstGeom>
          <a:noFill/>
          <a:ln cap="flat" cmpd="sng" w="9525">
            <a:solidFill>
              <a:srgbClr val="FF0000"/>
            </a:solidFill>
            <a:prstDash val="solid"/>
            <a:round/>
            <a:headEnd len="lg" w="lg" type="none"/>
            <a:tailEnd len="lg" w="lg" type="triangle"/>
          </a:ln>
        </p:spPr>
      </p:cxnSp>
      <p:sp>
        <p:nvSpPr>
          <p:cNvPr id="142" name="Shape 142"/>
          <p:cNvSpPr/>
          <p:nvPr/>
        </p:nvSpPr>
        <p:spPr>
          <a:xfrm>
            <a:off x="7093025" y="4334350"/>
            <a:ext cx="1381200" cy="670500"/>
          </a:xfrm>
          <a:prstGeom prst="rect">
            <a:avLst/>
          </a:prstGeom>
          <a:solidFill>
            <a:srgbClr val="F9F9F9"/>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7093025" y="4334400"/>
            <a:ext cx="574500" cy="670500"/>
          </a:xfrm>
          <a:prstGeom prst="rect">
            <a:avLst/>
          </a:prstGeom>
          <a:noFill/>
          <a:ln>
            <a:noFill/>
          </a:ln>
        </p:spPr>
        <p:txBody>
          <a:bodyPr anchorCtr="0" anchor="t" bIns="91425" lIns="91425" rIns="91425" tIns="91425">
            <a:noAutofit/>
          </a:bodyPr>
          <a:lstStyle/>
          <a:p>
            <a:pPr lvl="0" rtl="0" algn="r">
              <a:spcBef>
                <a:spcPts val="0"/>
              </a:spcBef>
              <a:buNone/>
            </a:pPr>
            <a:r>
              <a:rPr lang="en" sz="800"/>
              <a:t>Best</a:t>
            </a:r>
            <a:r>
              <a:rPr lang="en" sz="800"/>
              <a:t>:</a:t>
            </a:r>
          </a:p>
          <a:p>
            <a:pPr lvl="0" rtl="0" algn="r">
              <a:spcBef>
                <a:spcPts val="0"/>
              </a:spcBef>
              <a:buNone/>
            </a:pPr>
            <a:r>
              <a:rPr lang="en" sz="800"/>
              <a:t>Worst:</a:t>
            </a:r>
          </a:p>
          <a:p>
            <a:pPr lvl="0" rtl="0" algn="r">
              <a:spcBef>
                <a:spcPts val="0"/>
              </a:spcBef>
              <a:buNone/>
            </a:pPr>
            <a:r>
              <a:rPr lang="en" sz="800"/>
              <a:t>Neutral:</a:t>
            </a:r>
          </a:p>
        </p:txBody>
      </p:sp>
      <p:cxnSp>
        <p:nvCxnSpPr>
          <p:cNvPr id="144" name="Shape 144"/>
          <p:cNvCxnSpPr/>
          <p:nvPr/>
        </p:nvCxnSpPr>
        <p:spPr>
          <a:xfrm>
            <a:off x="7725643" y="4474800"/>
            <a:ext cx="635100" cy="0"/>
          </a:xfrm>
          <a:prstGeom prst="straightConnector1">
            <a:avLst/>
          </a:prstGeom>
          <a:noFill/>
          <a:ln cap="flat" cmpd="sng" w="9525">
            <a:solidFill>
              <a:srgbClr val="00FF00"/>
            </a:solidFill>
            <a:prstDash val="solid"/>
            <a:round/>
            <a:headEnd len="lg" w="lg" type="none"/>
            <a:tailEnd len="lg" w="lg" type="triangle"/>
          </a:ln>
        </p:spPr>
      </p:cxnSp>
      <p:cxnSp>
        <p:nvCxnSpPr>
          <p:cNvPr id="145" name="Shape 145"/>
          <p:cNvCxnSpPr/>
          <p:nvPr/>
        </p:nvCxnSpPr>
        <p:spPr>
          <a:xfrm>
            <a:off x="7725637" y="4634850"/>
            <a:ext cx="623400" cy="0"/>
          </a:xfrm>
          <a:prstGeom prst="straightConnector1">
            <a:avLst/>
          </a:prstGeom>
          <a:noFill/>
          <a:ln cap="flat" cmpd="sng" w="9525">
            <a:solidFill>
              <a:srgbClr val="FF0000"/>
            </a:solidFill>
            <a:prstDash val="solid"/>
            <a:round/>
            <a:headEnd len="lg" w="lg" type="none"/>
            <a:tailEnd len="lg" w="lg" type="triangle"/>
          </a:ln>
        </p:spPr>
      </p:cxnSp>
      <p:cxnSp>
        <p:nvCxnSpPr>
          <p:cNvPr id="146" name="Shape 146"/>
          <p:cNvCxnSpPr/>
          <p:nvPr/>
        </p:nvCxnSpPr>
        <p:spPr>
          <a:xfrm>
            <a:off x="7736600" y="4794887"/>
            <a:ext cx="613200" cy="0"/>
          </a:xfrm>
          <a:prstGeom prst="straightConnector1">
            <a:avLst/>
          </a:prstGeom>
          <a:noFill/>
          <a:ln cap="flat" cmpd="sng" w="9525">
            <a:solidFill>
              <a:srgbClr val="000000"/>
            </a:solidFill>
            <a:prstDash val="solid"/>
            <a:round/>
            <a:headEnd len="lg" w="lg" type="none"/>
            <a:tailEnd len="lg" w="lg" type="triangle"/>
          </a:ln>
        </p:spPr>
      </p:cxnSp>
      <p:sp>
        <p:nvSpPr>
          <p:cNvPr id="147" name="Shape 147"/>
          <p:cNvSpPr txBox="1"/>
          <p:nvPr/>
        </p:nvSpPr>
        <p:spPr>
          <a:xfrm>
            <a:off x="8216550" y="3666950"/>
            <a:ext cx="515700" cy="3093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00"/>
                </a:solidFill>
              </a:rPr>
              <a:t>42</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#2 Linked List</a:t>
            </a:r>
          </a:p>
        </p:txBody>
      </p:sp>
      <p:sp>
        <p:nvSpPr>
          <p:cNvPr id="153" name="Shape 15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b="1" lang="en" u="sng"/>
              <a:t>Description: </a:t>
            </a:r>
            <a:r>
              <a:rPr lang="en"/>
              <a:t>Consider  using  a  simple  linked  list  as  a  dictionary.   Assume  the  client  will  never  provide  a duplicate elements, so we can just insert elements at the beginning of the list.  Now assume the peculiar situation that the client may perform any number of insert operations but will only ever perform at most one lookup operation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#2.1 </a:t>
            </a:r>
            <a:r>
              <a:rPr lang="en" sz="2400"/>
              <a:t>What is the worst runtime case of the operations performed?</a:t>
            </a:r>
          </a:p>
        </p:txBody>
      </p:sp>
      <p:sp>
        <p:nvSpPr>
          <p:cNvPr id="159" name="Shape 159"/>
          <p:cNvSpPr txBox="1"/>
          <p:nvPr>
            <p:ph idx="1" type="body"/>
          </p:nvPr>
        </p:nvSpPr>
        <p:spPr>
          <a:xfrm>
            <a:off x="2858775" y="1919075"/>
            <a:ext cx="5835300" cy="3011400"/>
          </a:xfrm>
          <a:prstGeom prst="rect">
            <a:avLst/>
          </a:prstGeom>
        </p:spPr>
        <p:txBody>
          <a:bodyPr anchorCtr="0" anchor="t" bIns="91425" lIns="91425" rIns="91425" tIns="91425">
            <a:noAutofit/>
          </a:bodyPr>
          <a:lstStyle/>
          <a:p>
            <a:pPr lvl="0">
              <a:spcBef>
                <a:spcPts val="0"/>
              </a:spcBef>
              <a:buNone/>
            </a:pPr>
            <a:r>
              <a:rPr lang="en"/>
              <a:t>This linked list works with the condition of an infinite heap. Every NEW element is added to the top of the stack, the NEW element points to the NULL ptr and the old element starts pointing from the NULL ptr to the NEW element.</a:t>
            </a:r>
          </a:p>
          <a:p>
            <a:pPr lvl="0">
              <a:spcBef>
                <a:spcPts val="0"/>
              </a:spcBef>
              <a:buNone/>
            </a:pPr>
            <a:r>
              <a:rPr lang="en"/>
              <a:t>The Worst case of this list is if the user tries looking up the First element, for we have N additional elements above the First Element. The time it takes for looking up the elements depends on the hardware used.</a:t>
            </a:r>
          </a:p>
        </p:txBody>
      </p:sp>
      <p:sp>
        <p:nvSpPr>
          <p:cNvPr id="160" name="Shape 160"/>
          <p:cNvSpPr/>
          <p:nvPr/>
        </p:nvSpPr>
        <p:spPr>
          <a:xfrm>
            <a:off x="622448" y="2388129"/>
            <a:ext cx="1612200" cy="4710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New</a:t>
            </a:r>
            <a:r>
              <a:rPr lang="en"/>
              <a:t> Element(n)</a:t>
            </a:r>
          </a:p>
        </p:txBody>
      </p:sp>
      <p:sp>
        <p:nvSpPr>
          <p:cNvPr id="161" name="Shape 161"/>
          <p:cNvSpPr/>
          <p:nvPr/>
        </p:nvSpPr>
        <p:spPr>
          <a:xfrm>
            <a:off x="622448" y="4511785"/>
            <a:ext cx="1612200" cy="4710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First Element(1)</a:t>
            </a:r>
          </a:p>
          <a:p>
            <a:pPr lvl="0" algn="ctr">
              <a:spcBef>
                <a:spcPts val="0"/>
              </a:spcBef>
              <a:buNone/>
            </a:pPr>
            <a:r>
              <a:t/>
            </a:r>
            <a:endParaRPr/>
          </a:p>
        </p:txBody>
      </p:sp>
      <p:sp>
        <p:nvSpPr>
          <p:cNvPr id="162" name="Shape 162"/>
          <p:cNvSpPr/>
          <p:nvPr/>
        </p:nvSpPr>
        <p:spPr>
          <a:xfrm>
            <a:off x="622448" y="3803900"/>
            <a:ext cx="1612200" cy="4710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Some </a:t>
            </a:r>
            <a:r>
              <a:rPr lang="en"/>
              <a:t>Element(n-k)</a:t>
            </a:r>
          </a:p>
        </p:txBody>
      </p:sp>
      <p:sp>
        <p:nvSpPr>
          <p:cNvPr id="163" name="Shape 163"/>
          <p:cNvSpPr/>
          <p:nvPr/>
        </p:nvSpPr>
        <p:spPr>
          <a:xfrm>
            <a:off x="616449" y="3096015"/>
            <a:ext cx="1612200" cy="470999"/>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Old Element(n-1)</a:t>
            </a:r>
          </a:p>
        </p:txBody>
      </p:sp>
      <p:cxnSp>
        <p:nvCxnSpPr>
          <p:cNvPr id="164" name="Shape 164"/>
          <p:cNvCxnSpPr>
            <a:stCxn id="163" idx="0"/>
            <a:endCxn id="160" idx="2"/>
          </p:cNvCxnSpPr>
          <p:nvPr/>
        </p:nvCxnSpPr>
        <p:spPr>
          <a:xfrm flipH="1" rot="10800000">
            <a:off x="1422549" y="2859015"/>
            <a:ext cx="6000" cy="237000"/>
          </a:xfrm>
          <a:prstGeom prst="straightConnector1">
            <a:avLst/>
          </a:prstGeom>
          <a:noFill/>
          <a:ln cap="flat" cmpd="sng" w="9525">
            <a:solidFill>
              <a:schemeClr val="dk2"/>
            </a:solidFill>
            <a:prstDash val="solid"/>
            <a:round/>
            <a:headEnd len="lg" w="lg" type="none"/>
            <a:tailEnd len="lg" w="lg" type="triangle"/>
          </a:ln>
        </p:spPr>
      </p:cxnSp>
      <p:cxnSp>
        <p:nvCxnSpPr>
          <p:cNvPr id="165" name="Shape 165"/>
          <p:cNvCxnSpPr>
            <a:stCxn id="161" idx="0"/>
            <a:endCxn id="162" idx="2"/>
          </p:cNvCxnSpPr>
          <p:nvPr/>
        </p:nvCxnSpPr>
        <p:spPr>
          <a:xfrm rot="10800000">
            <a:off x="1428548" y="4274785"/>
            <a:ext cx="0" cy="237000"/>
          </a:xfrm>
          <a:prstGeom prst="straightConnector1">
            <a:avLst/>
          </a:prstGeom>
          <a:noFill/>
          <a:ln cap="flat" cmpd="sng" w="9525">
            <a:solidFill>
              <a:schemeClr val="dk2"/>
            </a:solidFill>
            <a:prstDash val="solid"/>
            <a:round/>
            <a:headEnd len="lg" w="lg" type="none"/>
            <a:tailEnd len="lg" w="lg" type="triangle"/>
          </a:ln>
        </p:spPr>
      </p:cxnSp>
      <p:cxnSp>
        <p:nvCxnSpPr>
          <p:cNvPr id="166" name="Shape 166"/>
          <p:cNvCxnSpPr>
            <a:stCxn id="162" idx="0"/>
            <a:endCxn id="163" idx="2"/>
          </p:cNvCxnSpPr>
          <p:nvPr/>
        </p:nvCxnSpPr>
        <p:spPr>
          <a:xfrm rot="10800000">
            <a:off x="1422548" y="3566900"/>
            <a:ext cx="6000" cy="237000"/>
          </a:xfrm>
          <a:prstGeom prst="straightConnector1">
            <a:avLst/>
          </a:prstGeom>
          <a:noFill/>
          <a:ln cap="flat" cmpd="sng" w="9525">
            <a:solidFill>
              <a:schemeClr val="dk2"/>
            </a:solidFill>
            <a:prstDash val="solid"/>
            <a:round/>
            <a:headEnd len="lg" w="lg" type="none"/>
            <a:tailEnd len="lg" w="lg" type="triangle"/>
          </a:ln>
        </p:spPr>
      </p:cxnSp>
      <p:cxnSp>
        <p:nvCxnSpPr>
          <p:cNvPr id="167" name="Shape 167"/>
          <p:cNvCxnSpPr>
            <a:stCxn id="160" idx="0"/>
            <a:endCxn id="168" idx="2"/>
          </p:cNvCxnSpPr>
          <p:nvPr/>
        </p:nvCxnSpPr>
        <p:spPr>
          <a:xfrm rot="10800000">
            <a:off x="1422548" y="2209929"/>
            <a:ext cx="6000" cy="178200"/>
          </a:xfrm>
          <a:prstGeom prst="straightConnector1">
            <a:avLst/>
          </a:prstGeom>
          <a:noFill/>
          <a:ln cap="flat" cmpd="sng" w="9525">
            <a:solidFill>
              <a:schemeClr val="dk2"/>
            </a:solidFill>
            <a:prstDash val="solid"/>
            <a:round/>
            <a:headEnd len="lg" w="lg" type="none"/>
            <a:tailEnd len="lg" w="lg" type="triangle"/>
          </a:ln>
        </p:spPr>
      </p:cxnSp>
      <p:sp>
        <p:nvSpPr>
          <p:cNvPr id="168" name="Shape 168"/>
          <p:cNvSpPr txBox="1"/>
          <p:nvPr/>
        </p:nvSpPr>
        <p:spPr>
          <a:xfrm>
            <a:off x="1052047" y="1866762"/>
            <a:ext cx="741000" cy="3432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t>NULL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#2.2 </a:t>
            </a:r>
            <a:r>
              <a:rPr lang="en" sz="2400"/>
              <a:t>What is the worst amortized runtime case of the operations performed on this data structure</a:t>
            </a:r>
          </a:p>
        </p:txBody>
      </p:sp>
      <p:sp>
        <p:nvSpPr>
          <p:cNvPr id="174" name="Shape 174"/>
          <p:cNvSpPr txBox="1"/>
          <p:nvPr>
            <p:ph idx="1" type="body"/>
          </p:nvPr>
        </p:nvSpPr>
        <p:spPr>
          <a:xfrm>
            <a:off x="2558275" y="1919075"/>
            <a:ext cx="6135600" cy="3063600"/>
          </a:xfrm>
          <a:prstGeom prst="rect">
            <a:avLst/>
          </a:prstGeom>
        </p:spPr>
        <p:txBody>
          <a:bodyPr anchorCtr="0" anchor="t" bIns="91425" lIns="91425" rIns="91425" tIns="91425">
            <a:noAutofit/>
          </a:bodyPr>
          <a:lstStyle/>
          <a:p>
            <a:pPr lvl="0">
              <a:spcBef>
                <a:spcPts val="0"/>
              </a:spcBef>
              <a:buNone/>
            </a:pPr>
            <a:r>
              <a:rPr lang="en"/>
              <a:t>The worst amortized case is looking up elements that are below the middle point of the linked list “</a:t>
            </a:r>
            <a:r>
              <a:rPr lang="en" sz="1400">
                <a:solidFill>
                  <a:srgbClr val="000000"/>
                </a:solidFill>
                <a:latin typeface="Arial"/>
                <a:ea typeface="Arial"/>
                <a:cs typeface="Arial"/>
                <a:sym typeface="Arial"/>
              </a:rPr>
              <a:t>(n/2)-k</a:t>
            </a:r>
            <a:r>
              <a:rPr lang="en"/>
              <a:t>”. </a:t>
            </a:r>
          </a:p>
          <a:p>
            <a:pPr lvl="0">
              <a:spcBef>
                <a:spcPts val="0"/>
              </a:spcBef>
              <a:buNone/>
            </a:pPr>
            <a:r>
              <a:rPr lang="en"/>
              <a:t>The average time for looking up elements from this structure varies on the amount of elements and the hardware limitations.</a:t>
            </a:r>
          </a:p>
        </p:txBody>
      </p:sp>
      <p:sp>
        <p:nvSpPr>
          <p:cNvPr id="175" name="Shape 175"/>
          <p:cNvSpPr/>
          <p:nvPr/>
        </p:nvSpPr>
        <p:spPr>
          <a:xfrm>
            <a:off x="713656" y="2358905"/>
            <a:ext cx="1278300" cy="3972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a:t>
            </a:r>
          </a:p>
        </p:txBody>
      </p:sp>
      <p:sp>
        <p:nvSpPr>
          <p:cNvPr id="176" name="Shape 176"/>
          <p:cNvSpPr/>
          <p:nvPr/>
        </p:nvSpPr>
        <p:spPr>
          <a:xfrm>
            <a:off x="708831" y="4585462"/>
            <a:ext cx="1278300" cy="3972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a:t>
            </a:r>
          </a:p>
          <a:p>
            <a:pPr lvl="0" rtl="0" algn="ctr">
              <a:spcBef>
                <a:spcPts val="0"/>
              </a:spcBef>
              <a:buNone/>
            </a:pPr>
            <a:r>
              <a:t/>
            </a:r>
            <a:endParaRPr/>
          </a:p>
        </p:txBody>
      </p:sp>
      <p:sp>
        <p:nvSpPr>
          <p:cNvPr id="177" name="Shape 177"/>
          <p:cNvSpPr/>
          <p:nvPr/>
        </p:nvSpPr>
        <p:spPr>
          <a:xfrm>
            <a:off x="708831" y="4069335"/>
            <a:ext cx="1278300" cy="3972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(n/2)-k</a:t>
            </a:r>
          </a:p>
        </p:txBody>
      </p:sp>
      <p:sp>
        <p:nvSpPr>
          <p:cNvPr id="178" name="Shape 178"/>
          <p:cNvSpPr/>
          <p:nvPr/>
        </p:nvSpPr>
        <p:spPr>
          <a:xfrm>
            <a:off x="708824" y="2935808"/>
            <a:ext cx="1278300" cy="3972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n-1</a:t>
            </a:r>
          </a:p>
        </p:txBody>
      </p:sp>
      <p:cxnSp>
        <p:nvCxnSpPr>
          <p:cNvPr id="179" name="Shape 179"/>
          <p:cNvCxnSpPr>
            <a:stCxn id="178" idx="0"/>
            <a:endCxn id="175" idx="2"/>
          </p:cNvCxnSpPr>
          <p:nvPr/>
        </p:nvCxnSpPr>
        <p:spPr>
          <a:xfrm flipH="1" rot="10800000">
            <a:off x="1347974" y="2756108"/>
            <a:ext cx="4800" cy="179700"/>
          </a:xfrm>
          <a:prstGeom prst="straightConnector1">
            <a:avLst/>
          </a:prstGeom>
          <a:noFill/>
          <a:ln cap="flat" cmpd="sng" w="9525">
            <a:solidFill>
              <a:schemeClr val="dk2"/>
            </a:solidFill>
            <a:prstDash val="solid"/>
            <a:round/>
            <a:headEnd len="lg" w="lg" type="none"/>
            <a:tailEnd len="lg" w="lg" type="triangle"/>
          </a:ln>
        </p:spPr>
      </p:cxnSp>
      <p:cxnSp>
        <p:nvCxnSpPr>
          <p:cNvPr id="180" name="Shape 180"/>
          <p:cNvCxnSpPr>
            <a:stCxn id="176" idx="0"/>
            <a:endCxn id="177" idx="2"/>
          </p:cNvCxnSpPr>
          <p:nvPr/>
        </p:nvCxnSpPr>
        <p:spPr>
          <a:xfrm rot="10800000">
            <a:off x="1347981" y="4466662"/>
            <a:ext cx="0" cy="118800"/>
          </a:xfrm>
          <a:prstGeom prst="straightConnector1">
            <a:avLst/>
          </a:prstGeom>
          <a:noFill/>
          <a:ln cap="flat" cmpd="sng" w="9525">
            <a:solidFill>
              <a:schemeClr val="dk2"/>
            </a:solidFill>
            <a:prstDash val="solid"/>
            <a:round/>
            <a:headEnd len="lg" w="lg" type="none"/>
            <a:tailEnd len="lg" w="lg" type="triangle"/>
          </a:ln>
        </p:spPr>
      </p:cxnSp>
      <p:cxnSp>
        <p:nvCxnSpPr>
          <p:cNvPr id="181" name="Shape 181"/>
          <p:cNvCxnSpPr>
            <a:stCxn id="177" idx="0"/>
            <a:endCxn id="182" idx="2"/>
          </p:cNvCxnSpPr>
          <p:nvPr/>
        </p:nvCxnSpPr>
        <p:spPr>
          <a:xfrm flipH="1" rot="10800000">
            <a:off x="1347981" y="3899835"/>
            <a:ext cx="4800" cy="169500"/>
          </a:xfrm>
          <a:prstGeom prst="straightConnector1">
            <a:avLst/>
          </a:prstGeom>
          <a:noFill/>
          <a:ln cap="flat" cmpd="sng" w="9525">
            <a:solidFill>
              <a:schemeClr val="dk2"/>
            </a:solidFill>
            <a:prstDash val="solid"/>
            <a:round/>
            <a:headEnd len="lg" w="lg" type="none"/>
            <a:tailEnd len="lg" w="lg" type="triangle"/>
          </a:ln>
        </p:spPr>
      </p:cxnSp>
      <p:cxnSp>
        <p:nvCxnSpPr>
          <p:cNvPr id="183" name="Shape 183"/>
          <p:cNvCxnSpPr>
            <a:stCxn id="175" idx="0"/>
            <a:endCxn id="184" idx="2"/>
          </p:cNvCxnSpPr>
          <p:nvPr/>
        </p:nvCxnSpPr>
        <p:spPr>
          <a:xfrm rot="10800000">
            <a:off x="1348006" y="2179205"/>
            <a:ext cx="4800" cy="179700"/>
          </a:xfrm>
          <a:prstGeom prst="straightConnector1">
            <a:avLst/>
          </a:prstGeom>
          <a:noFill/>
          <a:ln cap="flat" cmpd="sng" w="9525">
            <a:solidFill>
              <a:schemeClr val="dk2"/>
            </a:solidFill>
            <a:prstDash val="solid"/>
            <a:round/>
            <a:headEnd len="lg" w="lg" type="none"/>
            <a:tailEnd len="lg" w="lg" type="triangle"/>
          </a:ln>
        </p:spPr>
      </p:cxnSp>
      <p:sp>
        <p:nvSpPr>
          <p:cNvPr id="184" name="Shape 184"/>
          <p:cNvSpPr txBox="1"/>
          <p:nvPr/>
        </p:nvSpPr>
        <p:spPr>
          <a:xfrm>
            <a:off x="977475" y="1782025"/>
            <a:ext cx="741000" cy="397200"/>
          </a:xfrm>
          <a:prstGeom prst="rect">
            <a:avLst/>
          </a:prstGeom>
          <a:solidFill>
            <a:srgbClr val="B7B7B7"/>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NULL</a:t>
            </a:r>
          </a:p>
        </p:txBody>
      </p:sp>
      <p:sp>
        <p:nvSpPr>
          <p:cNvPr id="182" name="Shape 182"/>
          <p:cNvSpPr/>
          <p:nvPr/>
        </p:nvSpPr>
        <p:spPr>
          <a:xfrm>
            <a:off x="713656" y="3502572"/>
            <a:ext cx="1278300" cy="397200"/>
          </a:xfrm>
          <a:prstGeom prst="roundRect">
            <a:avLst>
              <a:gd fmla="val 16667" name="adj"/>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(n/2)+k</a:t>
            </a:r>
          </a:p>
        </p:txBody>
      </p:sp>
      <p:cxnSp>
        <p:nvCxnSpPr>
          <p:cNvPr id="185" name="Shape 185"/>
          <p:cNvCxnSpPr>
            <a:stCxn id="182" idx="0"/>
            <a:endCxn id="178" idx="2"/>
          </p:cNvCxnSpPr>
          <p:nvPr/>
        </p:nvCxnSpPr>
        <p:spPr>
          <a:xfrm rot="10800000">
            <a:off x="1348006" y="3333072"/>
            <a:ext cx="4800" cy="169500"/>
          </a:xfrm>
          <a:prstGeom prst="straightConnector1">
            <a:avLst/>
          </a:prstGeom>
          <a:noFill/>
          <a:ln cap="flat" cmpd="sng" w="9525">
            <a:solidFill>
              <a:schemeClr val="dk2"/>
            </a:solidFill>
            <a:prstDash val="solid"/>
            <a:round/>
            <a:headEnd len="lg" w="lg" type="none"/>
            <a:tailEnd len="lg" w="lg" type="triangle"/>
          </a:ln>
        </p:spPr>
      </p:cxnSp>
      <p:sp>
        <p:nvSpPr>
          <p:cNvPr id="186" name="Shape 186"/>
          <p:cNvSpPr txBox="1"/>
          <p:nvPr/>
        </p:nvSpPr>
        <p:spPr>
          <a:xfrm>
            <a:off x="2558275" y="4214975"/>
            <a:ext cx="2138400" cy="7677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n - the latest new node</a:t>
            </a:r>
          </a:p>
          <a:p>
            <a:pPr lvl="0">
              <a:spcBef>
                <a:spcPts val="0"/>
              </a:spcBef>
              <a:buNone/>
            </a:pPr>
            <a:r>
              <a:rPr lang="en"/>
              <a:t>k - the number of nodes between 1 and n-1</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