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handoutMasterIdLst>
    <p:handoutMasterId r:id="rId86"/>
  </p:handoutMasterIdLst>
  <p:sldIdLst>
    <p:sldId id="257" r:id="rId2"/>
    <p:sldId id="260" r:id="rId3"/>
    <p:sldId id="261" r:id="rId4"/>
    <p:sldId id="259" r:id="rId5"/>
    <p:sldId id="266" r:id="rId6"/>
    <p:sldId id="262" r:id="rId7"/>
    <p:sldId id="345" r:id="rId8"/>
    <p:sldId id="265" r:id="rId9"/>
    <p:sldId id="269" r:id="rId10"/>
    <p:sldId id="276" r:id="rId11"/>
    <p:sldId id="277" r:id="rId12"/>
    <p:sldId id="271" r:id="rId13"/>
    <p:sldId id="275" r:id="rId14"/>
    <p:sldId id="270" r:id="rId15"/>
    <p:sldId id="279" r:id="rId16"/>
    <p:sldId id="280" r:id="rId17"/>
    <p:sldId id="272" r:id="rId18"/>
    <p:sldId id="283" r:id="rId19"/>
    <p:sldId id="346" r:id="rId20"/>
    <p:sldId id="284" r:id="rId21"/>
    <p:sldId id="285" r:id="rId22"/>
    <p:sldId id="323" r:id="rId23"/>
    <p:sldId id="324" r:id="rId24"/>
    <p:sldId id="286" r:id="rId25"/>
    <p:sldId id="287" r:id="rId26"/>
    <p:sldId id="288" r:id="rId27"/>
    <p:sldId id="322" r:id="rId28"/>
    <p:sldId id="291" r:id="rId29"/>
    <p:sldId id="347" r:id="rId30"/>
    <p:sldId id="318" r:id="rId31"/>
    <p:sldId id="348" r:id="rId32"/>
    <p:sldId id="289" r:id="rId33"/>
    <p:sldId id="319" r:id="rId34"/>
    <p:sldId id="349" r:id="rId35"/>
    <p:sldId id="320" r:id="rId36"/>
    <p:sldId id="32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2" r:id="rId57"/>
    <p:sldId id="313" r:id="rId58"/>
    <p:sldId id="282" r:id="rId59"/>
    <p:sldId id="325" r:id="rId60"/>
    <p:sldId id="334" r:id="rId61"/>
    <p:sldId id="326" r:id="rId62"/>
    <p:sldId id="327" r:id="rId63"/>
    <p:sldId id="328" r:id="rId64"/>
    <p:sldId id="329" r:id="rId65"/>
    <p:sldId id="330" r:id="rId66"/>
    <p:sldId id="331" r:id="rId67"/>
    <p:sldId id="335" r:id="rId68"/>
    <p:sldId id="336" r:id="rId69"/>
    <p:sldId id="337" r:id="rId70"/>
    <p:sldId id="332" r:id="rId71"/>
    <p:sldId id="339" r:id="rId72"/>
    <p:sldId id="333" r:id="rId73"/>
    <p:sldId id="340" r:id="rId74"/>
    <p:sldId id="343" r:id="rId75"/>
    <p:sldId id="344" r:id="rId76"/>
    <p:sldId id="342" r:id="rId77"/>
    <p:sldId id="338" r:id="rId78"/>
    <p:sldId id="273" r:id="rId79"/>
    <p:sldId id="316" r:id="rId80"/>
    <p:sldId id="317" r:id="rId81"/>
    <p:sldId id="315" r:id="rId82"/>
    <p:sldId id="314" r:id="rId83"/>
    <p:sldId id="258" r:id="rId8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024">
          <p15:clr>
            <a:srgbClr val="A4A3A4"/>
          </p15:clr>
        </p15:guide>
        <p15:guide id="4"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yan Mitkov Asenov" initials="EMA" lastIdx="2" clrIdx="0">
    <p:extLst>
      <p:ext uri="{19B8F6BF-5375-455C-9EA6-DF929625EA0E}">
        <p15:presenceInfo xmlns:p15="http://schemas.microsoft.com/office/powerpoint/2012/main" userId="S-1-5-21-445257590-1878135901-317593308-544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8ED5"/>
    <a:srgbClr val="D7E4BD"/>
    <a:srgbClr val="EEB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89" autoAdjust="0"/>
    <p:restoredTop sz="89332" autoAdjust="0"/>
  </p:normalViewPr>
  <p:slideViewPr>
    <p:cSldViewPr>
      <p:cViewPr varScale="1">
        <p:scale>
          <a:sx n="119" d="100"/>
          <a:sy n="119" d="100"/>
        </p:scale>
        <p:origin x="1722"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3276" y="-114"/>
      </p:cViewPr>
      <p:guideLst>
        <p:guide orient="horz" pos="2880"/>
        <p:guide pos="2160"/>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FR" dirty="0"/>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C867A02E-7CCF-4261-9938-1019B10663DB}" type="datetimeFigureOut">
              <a:rPr lang="fr-FR" smtClean="0"/>
              <a:pPr/>
              <a:t>12/07/2016</a:t>
            </a:fld>
            <a:endParaRPr lang="fr-FR" dirty="0"/>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B6AD7DE3-1D0F-4407-AA06-52F3E7FF579F}" type="slidenum">
              <a:rPr lang="fr-FR" smtClean="0"/>
              <a:pPr/>
              <a:t>‹#›</a:t>
            </a:fld>
            <a:endParaRPr lang="fr-FR"/>
          </a:p>
        </p:txBody>
      </p:sp>
    </p:spTree>
    <p:extLst>
      <p:ext uri="{BB962C8B-B14F-4D97-AF65-F5344CB8AC3E}">
        <p14:creationId xmlns:p14="http://schemas.microsoft.com/office/powerpoint/2010/main" val="2396234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FF35142-BF63-4A3C-A104-F8E91936142B}" type="datetimeFigureOut">
              <a:rPr lang="en-US" smtClean="0"/>
              <a:pPr/>
              <a:t>7/12/2016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B235514-62D0-401D-BE37-7C959434F681}" type="slidenum">
              <a:rPr lang="en-US" smtClean="0"/>
              <a:pPr/>
              <a:t>‹#›</a:t>
            </a:fld>
            <a:endParaRPr lang="en-US"/>
          </a:p>
        </p:txBody>
      </p:sp>
    </p:spTree>
    <p:extLst>
      <p:ext uri="{BB962C8B-B14F-4D97-AF65-F5344CB8AC3E}">
        <p14:creationId xmlns:p14="http://schemas.microsoft.com/office/powerpoint/2010/main" val="3360083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76501" eaLnBrk="0" hangingPunct="0">
              <a:defRPr>
                <a:solidFill>
                  <a:schemeClr val="tx1"/>
                </a:solidFill>
                <a:latin typeface="Arial" charset="0"/>
                <a:cs typeface="Arial" charset="0"/>
              </a:defRPr>
            </a:lvl1pPr>
            <a:lvl2pPr marL="785228" indent="-302011" defTabSz="976501" eaLnBrk="0" hangingPunct="0">
              <a:defRPr>
                <a:solidFill>
                  <a:schemeClr val="tx1"/>
                </a:solidFill>
                <a:latin typeface="Arial" charset="0"/>
                <a:cs typeface="Arial" charset="0"/>
              </a:defRPr>
            </a:lvl2pPr>
            <a:lvl3pPr marL="1208042" indent="-241610" defTabSz="976501" eaLnBrk="0" hangingPunct="0">
              <a:defRPr>
                <a:solidFill>
                  <a:schemeClr val="tx1"/>
                </a:solidFill>
                <a:latin typeface="Arial" charset="0"/>
                <a:cs typeface="Arial" charset="0"/>
              </a:defRPr>
            </a:lvl3pPr>
            <a:lvl4pPr marL="1691260" indent="-241610" defTabSz="976501" eaLnBrk="0" hangingPunct="0">
              <a:defRPr>
                <a:solidFill>
                  <a:schemeClr val="tx1"/>
                </a:solidFill>
                <a:latin typeface="Arial" charset="0"/>
                <a:cs typeface="Arial" charset="0"/>
              </a:defRPr>
            </a:lvl4pPr>
            <a:lvl5pPr marL="2174476" indent="-241610" defTabSz="976501" eaLnBrk="0" hangingPunct="0">
              <a:defRPr>
                <a:solidFill>
                  <a:schemeClr val="tx1"/>
                </a:solidFill>
                <a:latin typeface="Arial" charset="0"/>
                <a:cs typeface="Arial" charset="0"/>
              </a:defRPr>
            </a:lvl5pPr>
            <a:lvl6pPr marL="2657692" indent="-241610" defTabSz="976501" eaLnBrk="0" fontAlgn="base" hangingPunct="0">
              <a:spcBef>
                <a:spcPct val="0"/>
              </a:spcBef>
              <a:spcAft>
                <a:spcPct val="0"/>
              </a:spcAft>
              <a:defRPr>
                <a:solidFill>
                  <a:schemeClr val="tx1"/>
                </a:solidFill>
                <a:latin typeface="Arial" charset="0"/>
                <a:cs typeface="Arial" charset="0"/>
              </a:defRPr>
            </a:lvl6pPr>
            <a:lvl7pPr marL="3140909" indent="-241610" defTabSz="976501" eaLnBrk="0" fontAlgn="base" hangingPunct="0">
              <a:spcBef>
                <a:spcPct val="0"/>
              </a:spcBef>
              <a:spcAft>
                <a:spcPct val="0"/>
              </a:spcAft>
              <a:defRPr>
                <a:solidFill>
                  <a:schemeClr val="tx1"/>
                </a:solidFill>
                <a:latin typeface="Arial" charset="0"/>
                <a:cs typeface="Arial" charset="0"/>
              </a:defRPr>
            </a:lvl7pPr>
            <a:lvl8pPr marL="3624127" indent="-241610" defTabSz="976501" eaLnBrk="0" fontAlgn="base" hangingPunct="0">
              <a:spcBef>
                <a:spcPct val="0"/>
              </a:spcBef>
              <a:spcAft>
                <a:spcPct val="0"/>
              </a:spcAft>
              <a:defRPr>
                <a:solidFill>
                  <a:schemeClr val="tx1"/>
                </a:solidFill>
                <a:latin typeface="Arial" charset="0"/>
                <a:cs typeface="Arial" charset="0"/>
              </a:defRPr>
            </a:lvl8pPr>
            <a:lvl9pPr marL="4107342" indent="-241610" defTabSz="976501" eaLnBrk="0" fontAlgn="base" hangingPunct="0">
              <a:spcBef>
                <a:spcPct val="0"/>
              </a:spcBef>
              <a:spcAft>
                <a:spcPct val="0"/>
              </a:spcAft>
              <a:defRPr>
                <a:solidFill>
                  <a:schemeClr val="tx1"/>
                </a:solidFill>
                <a:latin typeface="Arial" charset="0"/>
                <a:cs typeface="Arial" charset="0"/>
              </a:defRPr>
            </a:lvl9pPr>
          </a:lstStyle>
          <a:p>
            <a:fld id="{DED1E8D1-AB62-4256-A26A-4F5FA60D9C6D}" type="slidenum">
              <a:rPr lang="en-US" smtClean="0">
                <a:solidFill>
                  <a:prstClr val="black"/>
                </a:solidFill>
              </a:rPr>
              <a:pPr/>
              <a:t>1</a:t>
            </a:fld>
            <a:endParaRPr lang="en-US" dirty="0" smtClean="0">
              <a:solidFill>
                <a:prstClr val="black"/>
              </a:solidFill>
            </a:endParaRPr>
          </a:p>
        </p:txBody>
      </p:sp>
      <p:sp>
        <p:nvSpPr>
          <p:cNvPr id="19459" name="Slide Image Placeholder 2"/>
          <p:cNvSpPr>
            <a:spLocks noGrp="1" noRot="1" noChangeAspect="1" noTextEdit="1"/>
          </p:cNvSpPr>
          <p:nvPr>
            <p:ph type="sldImg"/>
          </p:nvPr>
        </p:nvSpPr>
        <p:spPr>
          <a:ln/>
        </p:spPr>
      </p:sp>
      <p:sp>
        <p:nvSpPr>
          <p:cNvPr id="19460" name="Notes Placeholder 3"/>
          <p:cNvSpPr>
            <a:spLocks noGrp="1"/>
          </p:cNvSpPr>
          <p:nvPr>
            <p:ph type="body" idx="1"/>
          </p:nvPr>
        </p:nvSpPr>
        <p:spPr>
          <a:noFill/>
        </p:spPr>
        <p:txBody>
          <a:bodyPr/>
          <a:lstStyle/>
          <a:p>
            <a:endParaRPr lang="en-US" dirty="0" smtClean="0"/>
          </a:p>
        </p:txBody>
      </p:sp>
    </p:spTree>
    <p:extLst>
      <p:ext uri="{BB962C8B-B14F-4D97-AF65-F5344CB8AC3E}">
        <p14:creationId xmlns:p14="http://schemas.microsoft.com/office/powerpoint/2010/main" val="2149047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 </a:t>
            </a:r>
            <a:r>
              <a:rPr lang="en-US" i="0" dirty="0" smtClean="0">
                <a:effectLst/>
              </a:rPr>
              <a:t>Entry data structure in the Encyclopedia Britannica</a:t>
            </a:r>
            <a:endParaRPr lang="en-US" b="0" i="0" u="sng" dirty="0">
              <a:solidFill>
                <a:srgbClr val="FF0000"/>
              </a:solidFill>
            </a:endParaRPr>
          </a:p>
        </p:txBody>
      </p:sp>
      <p:sp>
        <p:nvSpPr>
          <p:cNvPr id="4" name="Slide Number Placeholder 3"/>
          <p:cNvSpPr>
            <a:spLocks noGrp="1"/>
          </p:cNvSpPr>
          <p:nvPr>
            <p:ph type="sldNum" sz="quarter" idx="10"/>
          </p:nvPr>
        </p:nvSpPr>
        <p:spPr/>
        <p:txBody>
          <a:bodyPr/>
          <a:lstStyle/>
          <a:p>
            <a:fld id="{CB235514-62D0-401D-BE37-7C959434F681}" type="slidenum">
              <a:rPr lang="en-US" smtClean="0"/>
              <a:pPr/>
              <a:t>2</a:t>
            </a:fld>
            <a:endParaRPr lang="en-US"/>
          </a:p>
        </p:txBody>
      </p:sp>
    </p:spTree>
    <p:extLst>
      <p:ext uri="{BB962C8B-B14F-4D97-AF65-F5344CB8AC3E}">
        <p14:creationId xmlns:p14="http://schemas.microsoft.com/office/powerpoint/2010/main" val="2541946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11</a:t>
            </a:fld>
            <a:endParaRPr lang="en-US"/>
          </a:p>
        </p:txBody>
      </p:sp>
    </p:spTree>
    <p:extLst>
      <p:ext uri="{BB962C8B-B14F-4D97-AF65-F5344CB8AC3E}">
        <p14:creationId xmlns:p14="http://schemas.microsoft.com/office/powerpoint/2010/main" val="2474989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18</a:t>
            </a:fld>
            <a:endParaRPr lang="en-US"/>
          </a:p>
        </p:txBody>
      </p:sp>
    </p:spTree>
    <p:extLst>
      <p:ext uri="{BB962C8B-B14F-4D97-AF65-F5344CB8AC3E}">
        <p14:creationId xmlns:p14="http://schemas.microsoft.com/office/powerpoint/2010/main" val="2627536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35514-62D0-401D-BE37-7C959434F681}" type="slidenum">
              <a:rPr lang="en-US" smtClean="0"/>
              <a:pPr/>
              <a:t>75</a:t>
            </a:fld>
            <a:endParaRPr lang="en-US"/>
          </a:p>
        </p:txBody>
      </p:sp>
    </p:spTree>
    <p:extLst>
      <p:ext uri="{BB962C8B-B14F-4D97-AF65-F5344CB8AC3E}">
        <p14:creationId xmlns:p14="http://schemas.microsoft.com/office/powerpoint/2010/main" val="72537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5"/>
          </p:nvPr>
        </p:nvSpPr>
        <p:spPr>
          <a:noFill/>
        </p:spPr>
        <p:txBody>
          <a:bodyPr/>
          <a:lstStyle>
            <a:lvl1pPr defTabSz="981535" eaLnBrk="0" hangingPunct="0">
              <a:defRPr>
                <a:solidFill>
                  <a:schemeClr val="tx1"/>
                </a:solidFill>
                <a:latin typeface="Arial" charset="0"/>
                <a:cs typeface="Arial" charset="0"/>
              </a:defRPr>
            </a:lvl1pPr>
            <a:lvl2pPr marL="785228" indent="-302011" defTabSz="981535" eaLnBrk="0" hangingPunct="0">
              <a:defRPr>
                <a:solidFill>
                  <a:schemeClr val="tx1"/>
                </a:solidFill>
                <a:latin typeface="Arial" charset="0"/>
                <a:cs typeface="Arial" charset="0"/>
              </a:defRPr>
            </a:lvl2pPr>
            <a:lvl3pPr marL="1208042" indent="-241610" defTabSz="981535" eaLnBrk="0" hangingPunct="0">
              <a:defRPr>
                <a:solidFill>
                  <a:schemeClr val="tx1"/>
                </a:solidFill>
                <a:latin typeface="Arial" charset="0"/>
                <a:cs typeface="Arial" charset="0"/>
              </a:defRPr>
            </a:lvl3pPr>
            <a:lvl4pPr marL="1691260" indent="-241610" defTabSz="981535" eaLnBrk="0" hangingPunct="0">
              <a:defRPr>
                <a:solidFill>
                  <a:schemeClr val="tx1"/>
                </a:solidFill>
                <a:latin typeface="Arial" charset="0"/>
                <a:cs typeface="Arial" charset="0"/>
              </a:defRPr>
            </a:lvl4pPr>
            <a:lvl5pPr marL="2174476" indent="-241610" defTabSz="981535" eaLnBrk="0" hangingPunct="0">
              <a:defRPr>
                <a:solidFill>
                  <a:schemeClr val="tx1"/>
                </a:solidFill>
                <a:latin typeface="Arial" charset="0"/>
                <a:cs typeface="Arial" charset="0"/>
              </a:defRPr>
            </a:lvl5pPr>
            <a:lvl6pPr marL="2657692" indent="-241610" defTabSz="981535" eaLnBrk="0" fontAlgn="base" hangingPunct="0">
              <a:spcBef>
                <a:spcPct val="0"/>
              </a:spcBef>
              <a:spcAft>
                <a:spcPct val="0"/>
              </a:spcAft>
              <a:defRPr>
                <a:solidFill>
                  <a:schemeClr val="tx1"/>
                </a:solidFill>
                <a:latin typeface="Arial" charset="0"/>
                <a:cs typeface="Arial" charset="0"/>
              </a:defRPr>
            </a:lvl6pPr>
            <a:lvl7pPr marL="3140909" indent="-241610" defTabSz="981535" eaLnBrk="0" fontAlgn="base" hangingPunct="0">
              <a:spcBef>
                <a:spcPct val="0"/>
              </a:spcBef>
              <a:spcAft>
                <a:spcPct val="0"/>
              </a:spcAft>
              <a:defRPr>
                <a:solidFill>
                  <a:schemeClr val="tx1"/>
                </a:solidFill>
                <a:latin typeface="Arial" charset="0"/>
                <a:cs typeface="Arial" charset="0"/>
              </a:defRPr>
            </a:lvl7pPr>
            <a:lvl8pPr marL="3624127" indent="-241610" defTabSz="981535" eaLnBrk="0" fontAlgn="base" hangingPunct="0">
              <a:spcBef>
                <a:spcPct val="0"/>
              </a:spcBef>
              <a:spcAft>
                <a:spcPct val="0"/>
              </a:spcAft>
              <a:defRPr>
                <a:solidFill>
                  <a:schemeClr val="tx1"/>
                </a:solidFill>
                <a:latin typeface="Arial" charset="0"/>
                <a:cs typeface="Arial" charset="0"/>
              </a:defRPr>
            </a:lvl8pPr>
            <a:lvl9pPr marL="4107342" indent="-241610" defTabSz="981535" eaLnBrk="0" fontAlgn="base" hangingPunct="0">
              <a:spcBef>
                <a:spcPct val="0"/>
              </a:spcBef>
              <a:spcAft>
                <a:spcPct val="0"/>
              </a:spcAft>
              <a:defRPr>
                <a:solidFill>
                  <a:schemeClr val="tx1"/>
                </a:solidFill>
                <a:latin typeface="Arial" charset="0"/>
                <a:cs typeface="Arial" charset="0"/>
              </a:defRPr>
            </a:lvl9pPr>
          </a:lstStyle>
          <a:p>
            <a:pPr eaLnBrk="1" hangingPunct="1"/>
            <a:fld id="{D988324E-2CEE-451B-AA88-C3FB3010C02B}" type="slidenum">
              <a:rPr lang="en-US" smtClean="0">
                <a:solidFill>
                  <a:prstClr val="black"/>
                </a:solidFill>
              </a:rPr>
              <a:pPr eaLnBrk="1" hangingPunct="1"/>
              <a:t>83</a:t>
            </a:fld>
            <a:endParaRPr lang="en-US" smtClean="0">
              <a:solidFill>
                <a:prstClr val="black"/>
              </a:solidFill>
            </a:endParaRPr>
          </a:p>
        </p:txBody>
      </p:sp>
      <p:sp>
        <p:nvSpPr>
          <p:cNvPr id="33795" name="Slide Image Placeholder 5"/>
          <p:cNvSpPr>
            <a:spLocks noGrp="1" noRot="1" noChangeAspect="1" noTextEdit="1"/>
          </p:cNvSpPr>
          <p:nvPr>
            <p:ph type="sldImg"/>
          </p:nvPr>
        </p:nvSpPr>
        <p:spPr>
          <a:ln/>
        </p:spPr>
      </p:sp>
      <p:sp>
        <p:nvSpPr>
          <p:cNvPr id="33796" name="Notes Placeholder 6"/>
          <p:cNvSpPr>
            <a:spLocks noGrp="1"/>
          </p:cNvSpPr>
          <p:nvPr>
            <p:ph type="body" idx="1"/>
          </p:nvPr>
        </p:nvSpPr>
        <p:spPr>
          <a:noFill/>
        </p:spPr>
        <p:txBody>
          <a:bodyPr/>
          <a:lstStyle/>
          <a:p>
            <a:endParaRPr lang="en-US" smtClean="0"/>
          </a:p>
        </p:txBody>
      </p:sp>
    </p:spTree>
    <p:extLst>
      <p:ext uri="{BB962C8B-B14F-4D97-AF65-F5344CB8AC3E}">
        <p14:creationId xmlns:p14="http://schemas.microsoft.com/office/powerpoint/2010/main" val="4067288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78" y="-9101"/>
            <a:ext cx="9161756" cy="6876202"/>
          </a:xfrm>
          <a:prstGeom prst="rect">
            <a:avLst/>
          </a:prstGeom>
        </p:spPr>
      </p:pic>
      <p:sp>
        <p:nvSpPr>
          <p:cNvPr id="5" name="Rectangle 8"/>
          <p:cNvSpPr>
            <a:spLocks noChangeArrowheads="1"/>
          </p:cNvSpPr>
          <p:nvPr/>
        </p:nvSpPr>
        <p:spPr bwMode="auto">
          <a:xfrm>
            <a:off x="4724400" y="6678049"/>
            <a:ext cx="4030662"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eaLnBrk="0" fontAlgn="base" hangingPunct="0">
              <a:spcBef>
                <a:spcPct val="0"/>
              </a:spcBef>
              <a:spcAft>
                <a:spcPct val="0"/>
              </a:spcAft>
            </a:pPr>
            <a:r>
              <a:rPr lang="en-US" sz="800" dirty="0">
                <a:solidFill>
                  <a:srgbClr val="FFFFFF"/>
                </a:solidFill>
              </a:rPr>
              <a:t>Strictly Private and Confidential</a:t>
            </a:r>
          </a:p>
        </p:txBody>
      </p:sp>
      <p:sp>
        <p:nvSpPr>
          <p:cNvPr id="126979" name="Rectangle 3"/>
          <p:cNvSpPr>
            <a:spLocks noGrp="1" noChangeArrowheads="1"/>
          </p:cNvSpPr>
          <p:nvPr>
            <p:ph type="subTitle" sz="quarter" idx="1"/>
          </p:nvPr>
        </p:nvSpPr>
        <p:spPr>
          <a:xfrm>
            <a:off x="453804" y="5443206"/>
            <a:ext cx="8318573" cy="544513"/>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lvl1pPr marL="0" indent="0" algn="r">
              <a:spcBef>
                <a:spcPct val="0"/>
              </a:spcBef>
              <a:buFont typeface="Wingdings 2" pitchFamily="18" charset="2"/>
              <a:buNone/>
              <a:defRPr sz="1600">
                <a:solidFill>
                  <a:schemeClr val="bg1"/>
                </a:solidFill>
              </a:defRPr>
            </a:lvl1pPr>
          </a:lstStyle>
          <a:p>
            <a:pPr lvl="0"/>
            <a:r>
              <a:rPr lang="en-US" noProof="0" dirty="0" smtClean="0"/>
              <a:t>Click to edit Master subtitle style</a:t>
            </a:r>
          </a:p>
        </p:txBody>
      </p:sp>
      <p:sp>
        <p:nvSpPr>
          <p:cNvPr id="126981" name="Rectangle 5"/>
          <p:cNvSpPr>
            <a:spLocks noGrp="1" noChangeArrowheads="1"/>
          </p:cNvSpPr>
          <p:nvPr>
            <p:ph type="ctrTitle" sz="quarter"/>
          </p:nvPr>
        </p:nvSpPr>
        <p:spPr>
          <a:xfrm>
            <a:off x="457201" y="4865356"/>
            <a:ext cx="8315176" cy="669925"/>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t"/>
          <a:lstStyle>
            <a:lvl1pPr algn="r">
              <a:spcBef>
                <a:spcPct val="75000"/>
              </a:spcBef>
              <a:buClr>
                <a:schemeClr val="tx2"/>
              </a:buClr>
              <a:buFont typeface="Wingdings 2" pitchFamily="18" charset="2"/>
              <a:buNone/>
              <a:defRPr b="1">
                <a:solidFill>
                  <a:schemeClr val="bg1"/>
                </a:solidFill>
              </a:defRPr>
            </a:lvl1pPr>
          </a:lstStyle>
          <a:p>
            <a:pPr lvl="0"/>
            <a:r>
              <a:rPr lang="en-US" noProof="0" dirty="0" smtClean="0"/>
              <a:t>Click to edit Master title style</a:t>
            </a:r>
          </a:p>
        </p:txBody>
      </p:sp>
    </p:spTree>
    <p:extLst>
      <p:ext uri="{BB962C8B-B14F-4D97-AF65-F5344CB8AC3E}">
        <p14:creationId xmlns:p14="http://schemas.microsoft.com/office/powerpoint/2010/main" val="845036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24562D27-3A79-42F0-87F9-91357ED8DD1F}"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819598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122238"/>
            <a:ext cx="2124075" cy="6102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2263" y="122238"/>
            <a:ext cx="6223000" cy="6102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988EB624-FD54-4325-A47F-93DE359EA17B}"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621394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2263" y="122238"/>
            <a:ext cx="7500937" cy="4270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2263" y="950913"/>
            <a:ext cx="4173537" cy="5273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50913"/>
            <a:ext cx="4173538" cy="5273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a:solidFill>
                  <a:srgbClr val="969696"/>
                </a:solidFill>
              </a:rPr>
              <a:t>Page </a:t>
            </a:r>
            <a:fld id="{862D701F-C0D0-4147-8D94-2815B6851C0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217902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3B9B2790-871E-4B14-89F3-CE456C00FFB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051684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DEE0E78D-3DCE-4F10-83E1-87C551BB7EE9}"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252307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2263" y="950913"/>
            <a:ext cx="4173537"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50913"/>
            <a:ext cx="4173538"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3A01E25-1105-493B-A5BD-82FB46DB4C8C}"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1255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707E63C3-57BE-4F94-8976-0A4E1A7BC7E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84649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EA85ED2-0521-4F1B-AA41-B4688A03FA10}"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93450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52FA82AE-F571-4DB8-B1F2-0BD6296CA4F4}"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85327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E0841218-2E1F-44D5-8C76-4EE25374F95A}"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01837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0124844D-570C-4BA6-A7C5-C85BB8CB766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010671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8" name="Picture 2" descr="Visteon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73988" y="38100"/>
            <a:ext cx="1319212"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322263" y="950913"/>
            <a:ext cx="8499475"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title"/>
          </p:nvPr>
        </p:nvSpPr>
        <p:spPr bwMode="auto">
          <a:xfrm>
            <a:off x="322263" y="122238"/>
            <a:ext cx="7300911"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smtClean="0"/>
              <a:t>Click to edit Master title style</a:t>
            </a:r>
          </a:p>
        </p:txBody>
      </p:sp>
      <p:sp>
        <p:nvSpPr>
          <p:cNvPr id="1029" name="Line 5"/>
          <p:cNvSpPr>
            <a:spLocks noChangeShapeType="1"/>
          </p:cNvSpPr>
          <p:nvPr/>
        </p:nvSpPr>
        <p:spPr bwMode="auto">
          <a:xfrm>
            <a:off x="-14288" y="642938"/>
            <a:ext cx="7637463" cy="0"/>
          </a:xfrm>
          <a:prstGeom prst="line">
            <a:avLst/>
          </a:prstGeom>
          <a:noFill/>
          <a:ln w="28575">
            <a:solidFill>
              <a:srgbClr val="FF7D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dirty="0">
              <a:solidFill>
                <a:srgbClr val="000000"/>
              </a:solidFill>
            </a:endParaRPr>
          </a:p>
        </p:txBody>
      </p:sp>
      <p:sp>
        <p:nvSpPr>
          <p:cNvPr id="125958" name="Rectangle 6"/>
          <p:cNvSpPr>
            <a:spLocks noGrp="1" noChangeArrowheads="1"/>
          </p:cNvSpPr>
          <p:nvPr>
            <p:ph type="sldNum" sz="quarter" idx="4"/>
          </p:nvPr>
        </p:nvSpPr>
        <p:spPr bwMode="auto">
          <a:xfrm>
            <a:off x="25400" y="6581775"/>
            <a:ext cx="1096963"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bg2"/>
                </a:solidFill>
              </a:defRPr>
            </a:lvl1pPr>
          </a:lstStyle>
          <a:p>
            <a:pPr fontAlgn="base">
              <a:spcBef>
                <a:spcPct val="0"/>
              </a:spcBef>
              <a:spcAft>
                <a:spcPct val="0"/>
              </a:spcAft>
              <a:defRPr/>
            </a:pPr>
            <a:r>
              <a:rPr lang="en-US" dirty="0">
                <a:solidFill>
                  <a:srgbClr val="969696"/>
                </a:solidFill>
              </a:rPr>
              <a:t>Page </a:t>
            </a:r>
            <a:fld id="{F8DE1C28-F174-437F-8100-0535022441FE}" type="slidenum">
              <a:rPr lang="en-US">
                <a:solidFill>
                  <a:srgbClr val="969696"/>
                </a:solidFill>
              </a:rPr>
              <a:pPr fontAlgn="base">
                <a:spcBef>
                  <a:spcPct val="0"/>
                </a:spcBef>
                <a:spcAft>
                  <a:spcPct val="0"/>
                </a:spcAft>
                <a:defRPr/>
              </a:pPr>
              <a:t>‹#›</a:t>
            </a:fld>
            <a:endParaRPr lang="en-US" dirty="0">
              <a:solidFill>
                <a:srgbClr val="969696"/>
              </a:solidFill>
            </a:endParaRPr>
          </a:p>
        </p:txBody>
      </p:sp>
      <p:sp>
        <p:nvSpPr>
          <p:cNvPr id="1031" name="Line 7"/>
          <p:cNvSpPr>
            <a:spLocks noChangeShapeType="1"/>
          </p:cNvSpPr>
          <p:nvPr/>
        </p:nvSpPr>
        <p:spPr bwMode="auto">
          <a:xfrm>
            <a:off x="222250" y="6478588"/>
            <a:ext cx="8707438" cy="0"/>
          </a:xfrm>
          <a:prstGeom prst="line">
            <a:avLst/>
          </a:prstGeom>
          <a:noFill/>
          <a:ln w="1905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dirty="0">
              <a:solidFill>
                <a:srgbClr val="000000"/>
              </a:solidFill>
            </a:endParaRPr>
          </a:p>
        </p:txBody>
      </p:sp>
    </p:spTree>
    <p:extLst>
      <p:ext uri="{BB962C8B-B14F-4D97-AF65-F5344CB8AC3E}">
        <p14:creationId xmlns:p14="http://schemas.microsoft.com/office/powerpoint/2010/main" val="1771152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p:titleStyle>
    <p:body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dirty="0" smtClean="0"/>
              <a:t>Data structures and algorithms - Fundamentals</a:t>
            </a:r>
            <a:endParaRPr lang="en-US" dirty="0"/>
          </a:p>
        </p:txBody>
      </p:sp>
    </p:spTree>
    <p:extLst>
      <p:ext uri="{BB962C8B-B14F-4D97-AF65-F5344CB8AC3E}">
        <p14:creationId xmlns:p14="http://schemas.microsoft.com/office/powerpoint/2010/main" val="4199561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structures –</a:t>
            </a:r>
            <a:r>
              <a:rPr lang="bg-BG" dirty="0"/>
              <a:t> </a:t>
            </a:r>
            <a:r>
              <a:rPr lang="en-US" dirty="0" smtClean="0"/>
              <a:t>Array based List</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10</a:t>
            </a:fld>
            <a:endParaRPr lang="en-US" dirty="0">
              <a:solidFill>
                <a:schemeClr val="tx1"/>
              </a:solidFill>
            </a:endParaRPr>
          </a:p>
        </p:txBody>
      </p:sp>
      <p:sp>
        <p:nvSpPr>
          <p:cNvPr id="5" name="Rectangle 4"/>
          <p:cNvSpPr/>
          <p:nvPr/>
        </p:nvSpPr>
        <p:spPr>
          <a:xfrm>
            <a:off x="381000" y="914400"/>
            <a:ext cx="8610600" cy="707886"/>
          </a:xfrm>
          <a:prstGeom prst="rect">
            <a:avLst/>
          </a:prstGeom>
        </p:spPr>
        <p:txBody>
          <a:bodyPr wrap="square">
            <a:spAutoFit/>
          </a:bodyPr>
          <a:lstStyle/>
          <a:p>
            <a:r>
              <a:rPr lang="en-US" dirty="0"/>
              <a:t>There are two standard approaches to implementing lists, the </a:t>
            </a:r>
            <a:r>
              <a:rPr lang="en-US" sz="2000" b="1" dirty="0"/>
              <a:t>array-based list</a:t>
            </a:r>
            <a:r>
              <a:rPr lang="en-US" dirty="0"/>
              <a:t>, </a:t>
            </a:r>
            <a:r>
              <a:rPr lang="en-US" dirty="0" smtClean="0"/>
              <a:t>and the </a:t>
            </a:r>
            <a:r>
              <a:rPr lang="en-US" sz="2000" b="1" dirty="0"/>
              <a:t>linked list</a:t>
            </a:r>
            <a:r>
              <a:rPr lang="en-US" dirty="0"/>
              <a:t>.</a:t>
            </a:r>
          </a:p>
        </p:txBody>
      </p:sp>
      <p:pic>
        <p:nvPicPr>
          <p:cNvPr id="3" name="Picture 2"/>
          <p:cNvPicPr>
            <a:picLocks noChangeAspect="1"/>
          </p:cNvPicPr>
          <p:nvPr/>
        </p:nvPicPr>
        <p:blipFill>
          <a:blip r:embed="rId2"/>
          <a:stretch>
            <a:fillRect/>
          </a:stretch>
        </p:blipFill>
        <p:spPr>
          <a:xfrm>
            <a:off x="838200" y="1603752"/>
            <a:ext cx="6877050" cy="3219450"/>
          </a:xfrm>
          <a:prstGeom prst="rect">
            <a:avLst/>
          </a:prstGeom>
        </p:spPr>
      </p:pic>
      <p:sp>
        <p:nvSpPr>
          <p:cNvPr id="6" name="TextBox 5"/>
          <p:cNvSpPr txBox="1"/>
          <p:nvPr/>
        </p:nvSpPr>
        <p:spPr>
          <a:xfrm>
            <a:off x="381000" y="4495800"/>
            <a:ext cx="8212136" cy="1754326"/>
          </a:xfrm>
          <a:prstGeom prst="rect">
            <a:avLst/>
          </a:prstGeom>
          <a:noFill/>
        </p:spPr>
        <p:txBody>
          <a:bodyPr wrap="square" rtlCol="0">
            <a:spAutoFit/>
          </a:bodyPr>
          <a:lstStyle/>
          <a:p>
            <a:r>
              <a:rPr lang="en-US" dirty="0"/>
              <a:t>Inserting an element at the head of an array-based list requires shifting</a:t>
            </a:r>
          </a:p>
          <a:p>
            <a:r>
              <a:rPr lang="en-US" dirty="0"/>
              <a:t>all existing elements in the array by one position toward the </a:t>
            </a:r>
            <a:r>
              <a:rPr lang="en-US" dirty="0" smtClean="0"/>
              <a:t>tail:</a:t>
            </a:r>
          </a:p>
          <a:p>
            <a:endParaRPr lang="en-US" dirty="0" smtClean="0"/>
          </a:p>
          <a:p>
            <a:pPr marL="342900" indent="-342900">
              <a:buAutoNum type="alphaLcParenBoth"/>
            </a:pPr>
            <a:r>
              <a:rPr lang="en-US" dirty="0" smtClean="0"/>
              <a:t>A list containing </a:t>
            </a:r>
            <a:r>
              <a:rPr lang="en-US" dirty="0"/>
              <a:t>five elements before inserting an element with value 23. </a:t>
            </a:r>
            <a:endParaRPr lang="en-US" dirty="0" smtClean="0"/>
          </a:p>
          <a:p>
            <a:pPr marL="342900" indent="-342900">
              <a:buAutoNum type="alphaLcParenBoth"/>
            </a:pPr>
            <a:r>
              <a:rPr lang="en-US" dirty="0" smtClean="0"/>
              <a:t>The list after </a:t>
            </a:r>
            <a:r>
              <a:rPr lang="en-US" dirty="0"/>
              <a:t>shifting all existing elements one position to the right. </a:t>
            </a:r>
            <a:endParaRPr lang="en-US" dirty="0" smtClean="0"/>
          </a:p>
          <a:p>
            <a:pPr marL="342900" indent="-342900">
              <a:buAutoNum type="alphaLcParenBoth"/>
            </a:pPr>
            <a:r>
              <a:rPr lang="en-US" dirty="0" smtClean="0"/>
              <a:t>The </a:t>
            </a:r>
            <a:r>
              <a:rPr lang="en-US" dirty="0"/>
              <a:t>list after </a:t>
            </a:r>
            <a:r>
              <a:rPr lang="en-US" dirty="0" smtClean="0"/>
              <a:t>23 has </a:t>
            </a:r>
            <a:r>
              <a:rPr lang="en-US" dirty="0"/>
              <a:t>been inserted in array position 0</a:t>
            </a:r>
            <a:r>
              <a:rPr lang="en-US" dirty="0" smtClean="0"/>
              <a:t>.</a:t>
            </a:r>
            <a:endParaRPr lang="en-US" dirty="0"/>
          </a:p>
        </p:txBody>
      </p:sp>
    </p:spTree>
    <p:extLst>
      <p:ext uri="{BB962C8B-B14F-4D97-AF65-F5344CB8AC3E}">
        <p14:creationId xmlns:p14="http://schemas.microsoft.com/office/powerpoint/2010/main" val="4048886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structures –</a:t>
            </a:r>
            <a:r>
              <a:rPr lang="bg-BG" dirty="0"/>
              <a:t> </a:t>
            </a:r>
            <a:r>
              <a:rPr lang="en-US" dirty="0" smtClean="0"/>
              <a:t>Linked List</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11</a:t>
            </a:fld>
            <a:endParaRPr lang="en-US" dirty="0">
              <a:solidFill>
                <a:schemeClr val="tx1"/>
              </a:solidFill>
            </a:endParaRPr>
          </a:p>
        </p:txBody>
      </p:sp>
      <p:sp>
        <p:nvSpPr>
          <p:cNvPr id="5" name="Rectangle 4"/>
          <p:cNvSpPr/>
          <p:nvPr/>
        </p:nvSpPr>
        <p:spPr>
          <a:xfrm>
            <a:off x="381000" y="914400"/>
            <a:ext cx="8839200" cy="646331"/>
          </a:xfrm>
          <a:prstGeom prst="rect">
            <a:avLst/>
          </a:prstGeom>
        </p:spPr>
        <p:txBody>
          <a:bodyPr wrap="square">
            <a:spAutoFit/>
          </a:bodyPr>
          <a:lstStyle/>
          <a:p>
            <a:r>
              <a:rPr lang="en-US" dirty="0"/>
              <a:t>The second traditional approach to implementing lists makes use of pointers and is</a:t>
            </a:r>
          </a:p>
          <a:p>
            <a:r>
              <a:rPr lang="en-US" dirty="0"/>
              <a:t>usually called a linked list. The linked list uses </a:t>
            </a:r>
            <a:r>
              <a:rPr lang="en-US" b="1" dirty="0"/>
              <a:t>dynamic memory </a:t>
            </a:r>
            <a:r>
              <a:rPr lang="en-US" dirty="0"/>
              <a:t>allocation</a:t>
            </a:r>
          </a:p>
        </p:txBody>
      </p:sp>
      <p:pic>
        <p:nvPicPr>
          <p:cNvPr id="3" name="Picture 2"/>
          <p:cNvPicPr>
            <a:picLocks noChangeAspect="1"/>
          </p:cNvPicPr>
          <p:nvPr/>
        </p:nvPicPr>
        <p:blipFill>
          <a:blip r:embed="rId3"/>
          <a:stretch>
            <a:fillRect/>
          </a:stretch>
        </p:blipFill>
        <p:spPr>
          <a:xfrm>
            <a:off x="1603374" y="2926567"/>
            <a:ext cx="5791200" cy="2914650"/>
          </a:xfrm>
          <a:prstGeom prst="rect">
            <a:avLst/>
          </a:prstGeom>
        </p:spPr>
      </p:pic>
      <p:sp>
        <p:nvSpPr>
          <p:cNvPr id="6" name="Rectangle 5"/>
          <p:cNvSpPr/>
          <p:nvPr/>
        </p:nvSpPr>
        <p:spPr>
          <a:xfrm>
            <a:off x="1603374" y="5791200"/>
            <a:ext cx="6019800" cy="646331"/>
          </a:xfrm>
          <a:prstGeom prst="rect">
            <a:avLst/>
          </a:prstGeom>
        </p:spPr>
        <p:txBody>
          <a:bodyPr wrap="square">
            <a:spAutoFit/>
          </a:bodyPr>
          <a:lstStyle/>
          <a:p>
            <a:pPr marL="342900" indent="-342900">
              <a:buAutoNum type="alphaLcParenBoth"/>
            </a:pPr>
            <a:r>
              <a:rPr lang="en-US" dirty="0" smtClean="0">
                <a:latin typeface="NimbusRomNo9L-Regu"/>
              </a:rPr>
              <a:t>Linked </a:t>
            </a:r>
            <a:r>
              <a:rPr lang="en-US" dirty="0">
                <a:latin typeface="NimbusRomNo9L-Regu"/>
              </a:rPr>
              <a:t>list prior to inserting element </a:t>
            </a:r>
            <a:r>
              <a:rPr lang="en-US" dirty="0" smtClean="0">
                <a:latin typeface="NimbusRomNo9L-Regu"/>
              </a:rPr>
              <a:t>with value </a:t>
            </a:r>
            <a:r>
              <a:rPr lang="en-US" dirty="0">
                <a:latin typeface="NimbusRomNo9L-Regu"/>
              </a:rPr>
              <a:t>10. </a:t>
            </a:r>
          </a:p>
          <a:p>
            <a:r>
              <a:rPr lang="en-US" dirty="0" smtClean="0">
                <a:latin typeface="NimbusRomNo9L-Regu"/>
              </a:rPr>
              <a:t>(</a:t>
            </a:r>
            <a:r>
              <a:rPr lang="en-US" dirty="0">
                <a:latin typeface="NimbusRomNo9L-Regu"/>
              </a:rPr>
              <a:t>b) Desired effect of inserting element with value 10.</a:t>
            </a:r>
            <a:endParaRPr lang="en-US" dirty="0"/>
          </a:p>
        </p:txBody>
      </p:sp>
      <p:pic>
        <p:nvPicPr>
          <p:cNvPr id="7" name="Picture 6"/>
          <p:cNvPicPr>
            <a:picLocks noChangeAspect="1"/>
          </p:cNvPicPr>
          <p:nvPr/>
        </p:nvPicPr>
        <p:blipFill>
          <a:blip r:embed="rId4"/>
          <a:stretch>
            <a:fillRect/>
          </a:stretch>
        </p:blipFill>
        <p:spPr>
          <a:xfrm>
            <a:off x="588349" y="1583542"/>
            <a:ext cx="2781300" cy="1343025"/>
          </a:xfrm>
          <a:prstGeom prst="rect">
            <a:avLst/>
          </a:prstGeom>
        </p:spPr>
      </p:pic>
      <p:sp>
        <p:nvSpPr>
          <p:cNvPr id="8" name="Rectangle 7"/>
          <p:cNvSpPr/>
          <p:nvPr/>
        </p:nvSpPr>
        <p:spPr>
          <a:xfrm>
            <a:off x="3369649" y="1892300"/>
            <a:ext cx="4572000" cy="646331"/>
          </a:xfrm>
          <a:prstGeom prst="rect">
            <a:avLst/>
          </a:prstGeom>
        </p:spPr>
        <p:txBody>
          <a:bodyPr>
            <a:spAutoFit/>
          </a:bodyPr>
          <a:lstStyle/>
          <a:p>
            <a:r>
              <a:rPr lang="en-US" dirty="0">
                <a:latin typeface="NimbusRomNo9L-Regu"/>
              </a:rPr>
              <a:t>Initial state of a linked list when using a header node</a:t>
            </a:r>
            <a:endParaRPr lang="en-US" dirty="0"/>
          </a:p>
        </p:txBody>
      </p:sp>
    </p:spTree>
    <p:extLst>
      <p:ext uri="{BB962C8B-B14F-4D97-AF65-F5344CB8AC3E}">
        <p14:creationId xmlns:p14="http://schemas.microsoft.com/office/powerpoint/2010/main" val="1603667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structures –</a:t>
            </a:r>
            <a:r>
              <a:rPr lang="bg-BG" dirty="0"/>
              <a:t> </a:t>
            </a:r>
            <a:r>
              <a:rPr lang="en-US" dirty="0"/>
              <a:t>Linked List</a:t>
            </a:r>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12</a:t>
            </a:fld>
            <a:endParaRPr lang="en-US" dirty="0">
              <a:solidFill>
                <a:schemeClr val="tx1"/>
              </a:solidFill>
            </a:endParaRPr>
          </a:p>
        </p:txBody>
      </p:sp>
      <p:sp>
        <p:nvSpPr>
          <p:cNvPr id="3" name="Rectangle 2"/>
          <p:cNvSpPr/>
          <p:nvPr/>
        </p:nvSpPr>
        <p:spPr>
          <a:xfrm>
            <a:off x="322263" y="838200"/>
            <a:ext cx="8669337" cy="1200329"/>
          </a:xfrm>
          <a:prstGeom prst="rect">
            <a:avLst/>
          </a:prstGeom>
        </p:spPr>
        <p:txBody>
          <a:bodyPr wrap="square">
            <a:spAutoFit/>
          </a:bodyPr>
          <a:lstStyle/>
          <a:p>
            <a:r>
              <a:rPr lang="en-US" dirty="0">
                <a:latin typeface="NimbusRomNo9L-Regu"/>
              </a:rPr>
              <a:t>A key design decision for the linked list implementation is how to </a:t>
            </a:r>
            <a:r>
              <a:rPr lang="en-US" dirty="0" smtClean="0">
                <a:latin typeface="NimbusRomNo9L-Regu"/>
              </a:rPr>
              <a:t>represent the </a:t>
            </a:r>
            <a:r>
              <a:rPr lang="en-US" dirty="0">
                <a:latin typeface="NimbusRomNo9L-Regu"/>
              </a:rPr>
              <a:t>current position. The most reasonable choices appear to be a pointer to </a:t>
            </a:r>
            <a:r>
              <a:rPr lang="en-US" dirty="0" smtClean="0">
                <a:latin typeface="NimbusRomNo9L-Regu"/>
              </a:rPr>
              <a:t>the current </a:t>
            </a:r>
            <a:r>
              <a:rPr lang="en-US" dirty="0">
                <a:latin typeface="NimbusRomNo9L-Regu"/>
              </a:rPr>
              <a:t>element. But there is a big advantage to making </a:t>
            </a:r>
            <a:r>
              <a:rPr lang="en-US" b="1" dirty="0" err="1">
                <a:latin typeface="NimbusMonL-Bold"/>
              </a:rPr>
              <a:t>curr</a:t>
            </a:r>
            <a:r>
              <a:rPr lang="en-US" b="1" dirty="0">
                <a:latin typeface="NimbusMonL-Bold"/>
              </a:rPr>
              <a:t> </a:t>
            </a:r>
            <a:r>
              <a:rPr lang="en-US" dirty="0">
                <a:latin typeface="NimbusRomNo9L-Regu"/>
              </a:rPr>
              <a:t>point to the </a:t>
            </a:r>
            <a:r>
              <a:rPr lang="en-US" dirty="0" smtClean="0">
                <a:latin typeface="NimbusRomNo9L-Regu"/>
              </a:rPr>
              <a:t>element preceding </a:t>
            </a:r>
            <a:r>
              <a:rPr lang="en-US" dirty="0">
                <a:latin typeface="NimbusRomNo9L-Regu"/>
              </a:rPr>
              <a:t>the current element.</a:t>
            </a:r>
            <a:endParaRPr lang="en-US" dirty="0"/>
          </a:p>
        </p:txBody>
      </p:sp>
      <p:pic>
        <p:nvPicPr>
          <p:cNvPr id="5" name="Picture 4"/>
          <p:cNvPicPr>
            <a:picLocks noChangeAspect="1"/>
          </p:cNvPicPr>
          <p:nvPr/>
        </p:nvPicPr>
        <p:blipFill>
          <a:blip r:embed="rId2"/>
          <a:stretch>
            <a:fillRect/>
          </a:stretch>
        </p:blipFill>
        <p:spPr>
          <a:xfrm>
            <a:off x="1137796" y="2038529"/>
            <a:ext cx="6715125" cy="2971800"/>
          </a:xfrm>
          <a:prstGeom prst="rect">
            <a:avLst/>
          </a:prstGeom>
        </p:spPr>
      </p:pic>
      <p:sp>
        <p:nvSpPr>
          <p:cNvPr id="6" name="Rectangle 5"/>
          <p:cNvSpPr/>
          <p:nvPr/>
        </p:nvSpPr>
        <p:spPr>
          <a:xfrm>
            <a:off x="1447800" y="5030585"/>
            <a:ext cx="7076282" cy="646331"/>
          </a:xfrm>
          <a:prstGeom prst="rect">
            <a:avLst/>
          </a:prstGeom>
        </p:spPr>
        <p:txBody>
          <a:bodyPr wrap="square">
            <a:spAutoFit/>
          </a:bodyPr>
          <a:lstStyle/>
          <a:p>
            <a:r>
              <a:rPr lang="en-US" dirty="0">
                <a:latin typeface="NimbusRomNo9L-Regu"/>
              </a:rPr>
              <a:t>(a) Linked list before insertion. The current node contains 12.</a:t>
            </a:r>
          </a:p>
          <a:p>
            <a:r>
              <a:rPr lang="en-US" dirty="0">
                <a:latin typeface="NimbusRomNo9L-Regu"/>
              </a:rPr>
              <a:t>(b) Linked list after inserting the node containing 10.</a:t>
            </a:r>
            <a:endParaRPr lang="en-US" dirty="0"/>
          </a:p>
        </p:txBody>
      </p:sp>
    </p:spTree>
    <p:extLst>
      <p:ext uri="{BB962C8B-B14F-4D97-AF65-F5344CB8AC3E}">
        <p14:creationId xmlns:p14="http://schemas.microsoft.com/office/powerpoint/2010/main" val="528572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structures –</a:t>
            </a:r>
            <a:r>
              <a:rPr lang="bg-BG" dirty="0"/>
              <a:t> </a:t>
            </a:r>
            <a:r>
              <a:rPr lang="en-US" dirty="0"/>
              <a:t>List</a:t>
            </a:r>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13</a:t>
            </a:fld>
            <a:endParaRPr lang="en-US" dirty="0">
              <a:solidFill>
                <a:schemeClr val="tx1"/>
              </a:solidFill>
            </a:endParaRPr>
          </a:p>
        </p:txBody>
      </p:sp>
      <p:sp>
        <p:nvSpPr>
          <p:cNvPr id="5" name="Rectangle 4"/>
          <p:cNvSpPr/>
          <p:nvPr/>
        </p:nvSpPr>
        <p:spPr>
          <a:xfrm>
            <a:off x="381000" y="914400"/>
            <a:ext cx="8839200" cy="369332"/>
          </a:xfrm>
          <a:prstGeom prst="rect">
            <a:avLst/>
          </a:prstGeom>
        </p:spPr>
        <p:txBody>
          <a:bodyPr wrap="square">
            <a:spAutoFit/>
          </a:bodyPr>
          <a:lstStyle/>
          <a:p>
            <a:r>
              <a:rPr lang="en-US" dirty="0"/>
              <a:t>Doubly Linked Lists</a:t>
            </a:r>
          </a:p>
        </p:txBody>
      </p:sp>
      <p:pic>
        <p:nvPicPr>
          <p:cNvPr id="3" name="Picture 2"/>
          <p:cNvPicPr>
            <a:picLocks noChangeAspect="1"/>
          </p:cNvPicPr>
          <p:nvPr/>
        </p:nvPicPr>
        <p:blipFill>
          <a:blip r:embed="rId2"/>
          <a:stretch>
            <a:fillRect/>
          </a:stretch>
        </p:blipFill>
        <p:spPr>
          <a:xfrm>
            <a:off x="838200" y="1353099"/>
            <a:ext cx="6934200" cy="1219200"/>
          </a:xfrm>
          <a:prstGeom prst="rect">
            <a:avLst/>
          </a:prstGeom>
        </p:spPr>
      </p:pic>
      <p:sp>
        <p:nvSpPr>
          <p:cNvPr id="6" name="Rectangle 5"/>
          <p:cNvSpPr/>
          <p:nvPr/>
        </p:nvSpPr>
        <p:spPr>
          <a:xfrm>
            <a:off x="416688" y="3009423"/>
            <a:ext cx="8727311" cy="646331"/>
          </a:xfrm>
          <a:prstGeom prst="rect">
            <a:avLst/>
          </a:prstGeom>
        </p:spPr>
        <p:txBody>
          <a:bodyPr wrap="square">
            <a:spAutoFit/>
          </a:bodyPr>
          <a:lstStyle/>
          <a:p>
            <a:r>
              <a:rPr lang="en-US" b="1" u="sng" dirty="0" smtClean="0">
                <a:latin typeface="NimbusRomNo9L-Regu"/>
              </a:rPr>
              <a:t>Rule:</a:t>
            </a:r>
            <a:r>
              <a:rPr lang="en-US" dirty="0" smtClean="0">
                <a:latin typeface="NimbusRomNo9L-Regu"/>
              </a:rPr>
              <a:t> A </a:t>
            </a:r>
            <a:r>
              <a:rPr lang="en-US" dirty="0">
                <a:latin typeface="NimbusRomNo9L-Medi"/>
              </a:rPr>
              <a:t>doubly linked list </a:t>
            </a:r>
            <a:r>
              <a:rPr lang="en-US" dirty="0">
                <a:latin typeface="NimbusRomNo9L-Regu"/>
              </a:rPr>
              <a:t>allows </a:t>
            </a:r>
            <a:r>
              <a:rPr lang="en-US" dirty="0" smtClean="0">
                <a:latin typeface="NimbusRomNo9L-Regu"/>
              </a:rPr>
              <a:t>convenient access </a:t>
            </a:r>
            <a:r>
              <a:rPr lang="en-US" dirty="0">
                <a:latin typeface="NimbusRomNo9L-Regu"/>
              </a:rPr>
              <a:t>from a list node to the next node and also to the preceding node on the list.</a:t>
            </a:r>
            <a:endParaRPr lang="en-US" dirty="0"/>
          </a:p>
        </p:txBody>
      </p:sp>
    </p:spTree>
    <p:extLst>
      <p:ext uri="{BB962C8B-B14F-4D97-AF65-F5344CB8AC3E}">
        <p14:creationId xmlns:p14="http://schemas.microsoft.com/office/powerpoint/2010/main" val="3933868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structures –</a:t>
            </a:r>
            <a:r>
              <a:rPr lang="bg-BG" dirty="0"/>
              <a:t> </a:t>
            </a:r>
            <a:r>
              <a:rPr lang="en-US" dirty="0"/>
              <a:t>Stack</a:t>
            </a:r>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14</a:t>
            </a:fld>
            <a:endParaRPr lang="en-US" dirty="0">
              <a:solidFill>
                <a:schemeClr val="tx1"/>
              </a:solidFill>
            </a:endParaRPr>
          </a:p>
        </p:txBody>
      </p:sp>
      <p:sp>
        <p:nvSpPr>
          <p:cNvPr id="3" name="Rectangle 2"/>
          <p:cNvSpPr/>
          <p:nvPr/>
        </p:nvSpPr>
        <p:spPr>
          <a:xfrm>
            <a:off x="322263" y="990600"/>
            <a:ext cx="8669337" cy="2031325"/>
          </a:xfrm>
          <a:prstGeom prst="rect">
            <a:avLst/>
          </a:prstGeom>
        </p:spPr>
        <p:txBody>
          <a:bodyPr wrap="square">
            <a:spAutoFit/>
          </a:bodyPr>
          <a:lstStyle/>
          <a:p>
            <a:r>
              <a:rPr lang="en-US" b="1" u="sng" dirty="0" smtClean="0">
                <a:latin typeface="NimbusRomNo9L-Regu"/>
              </a:rPr>
              <a:t>Definition:</a:t>
            </a:r>
            <a:r>
              <a:rPr lang="en-US" dirty="0" smtClean="0">
                <a:latin typeface="NimbusRomNo9L-Regu"/>
              </a:rPr>
              <a:t> List-like structure </a:t>
            </a:r>
            <a:r>
              <a:rPr lang="en-US" dirty="0">
                <a:latin typeface="NimbusRomNo9L-Regu"/>
              </a:rPr>
              <a:t>in which elements may be inserted or removed</a:t>
            </a:r>
          </a:p>
          <a:p>
            <a:r>
              <a:rPr lang="en-US" dirty="0">
                <a:latin typeface="NimbusRomNo9L-Regu"/>
              </a:rPr>
              <a:t>from only one end. </a:t>
            </a:r>
            <a:endParaRPr lang="en-US" dirty="0" smtClean="0">
              <a:latin typeface="NimbusRomNo9L-Regu"/>
            </a:endParaRPr>
          </a:p>
          <a:p>
            <a:endParaRPr lang="en-US" dirty="0">
              <a:latin typeface="NimbusRomNo9L-Regu"/>
            </a:endParaRPr>
          </a:p>
          <a:p>
            <a:r>
              <a:rPr lang="en-US" b="1" u="sng" dirty="0" smtClean="0">
                <a:latin typeface="NimbusRomNo9L-Regu"/>
              </a:rPr>
              <a:t>Rule:</a:t>
            </a:r>
            <a:r>
              <a:rPr lang="en-US" dirty="0" smtClean="0">
                <a:latin typeface="NimbusRomNo9L-Regu"/>
              </a:rPr>
              <a:t> While </a:t>
            </a:r>
            <a:r>
              <a:rPr lang="en-US" dirty="0">
                <a:latin typeface="NimbusRomNo9L-Regu"/>
              </a:rPr>
              <a:t>this restriction makes stacks less flexible than lists, it</a:t>
            </a:r>
          </a:p>
          <a:p>
            <a:r>
              <a:rPr lang="en-US" dirty="0">
                <a:latin typeface="NimbusRomNo9L-Regu"/>
              </a:rPr>
              <a:t>also makes stacks both efficient </a:t>
            </a:r>
            <a:r>
              <a:rPr lang="en-US" dirty="0" smtClean="0">
                <a:latin typeface="NimbusRomNo9L-Regu"/>
              </a:rPr>
              <a:t>and </a:t>
            </a:r>
            <a:r>
              <a:rPr lang="en-US" dirty="0">
                <a:latin typeface="NimbusRomNo9L-Regu"/>
              </a:rPr>
              <a:t>easy to implement</a:t>
            </a:r>
            <a:r>
              <a:rPr lang="en-US" dirty="0" smtClean="0">
                <a:latin typeface="NimbusRomNo9L-Regu"/>
              </a:rPr>
              <a:t>.</a:t>
            </a:r>
          </a:p>
          <a:p>
            <a:endParaRPr lang="en-US" dirty="0" smtClean="0"/>
          </a:p>
          <a:p>
            <a:r>
              <a:rPr lang="en-US" b="1" u="sng" dirty="0" smtClean="0"/>
              <a:t>AKA:</a:t>
            </a:r>
            <a:r>
              <a:rPr lang="en-US" dirty="0" smtClean="0"/>
              <a:t> “</a:t>
            </a:r>
            <a:r>
              <a:rPr lang="en-US" dirty="0"/>
              <a:t>LIFO” list, which stands for “Last-In, </a:t>
            </a:r>
            <a:r>
              <a:rPr lang="en-US" dirty="0" smtClean="0"/>
              <a:t>First-Out”</a:t>
            </a:r>
            <a:endParaRPr lang="en-US" dirty="0"/>
          </a:p>
        </p:txBody>
      </p:sp>
      <p:sp>
        <p:nvSpPr>
          <p:cNvPr id="5" name="Rectangle 4"/>
          <p:cNvSpPr/>
          <p:nvPr/>
        </p:nvSpPr>
        <p:spPr bwMode="auto">
          <a:xfrm>
            <a:off x="762000" y="5482424"/>
            <a:ext cx="914400" cy="381000"/>
          </a:xfrm>
          <a:prstGeom prst="rect">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7</a:t>
            </a:r>
          </a:p>
        </p:txBody>
      </p:sp>
      <p:sp>
        <p:nvSpPr>
          <p:cNvPr id="7" name="Rectangle 6"/>
          <p:cNvSpPr/>
          <p:nvPr/>
        </p:nvSpPr>
        <p:spPr bwMode="auto">
          <a:xfrm>
            <a:off x="762000" y="5105400"/>
            <a:ext cx="914400" cy="381000"/>
          </a:xfrm>
          <a:prstGeom prst="rect">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12</a:t>
            </a:r>
          </a:p>
        </p:txBody>
      </p:sp>
      <p:sp>
        <p:nvSpPr>
          <p:cNvPr id="8" name="Rectangle 7"/>
          <p:cNvSpPr/>
          <p:nvPr/>
        </p:nvSpPr>
        <p:spPr bwMode="auto">
          <a:xfrm>
            <a:off x="762000" y="4728376"/>
            <a:ext cx="914400" cy="381000"/>
          </a:xfrm>
          <a:prstGeom prst="rect">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15</a:t>
            </a:r>
          </a:p>
        </p:txBody>
      </p:sp>
      <p:sp>
        <p:nvSpPr>
          <p:cNvPr id="9" name="Rectangle 8"/>
          <p:cNvSpPr/>
          <p:nvPr/>
        </p:nvSpPr>
        <p:spPr bwMode="auto">
          <a:xfrm>
            <a:off x="762000" y="4363237"/>
            <a:ext cx="914400" cy="381000"/>
          </a:xfrm>
          <a:prstGeom prst="rect">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20</a:t>
            </a:r>
          </a:p>
        </p:txBody>
      </p:sp>
      <p:sp>
        <p:nvSpPr>
          <p:cNvPr id="10" name="Rectangle 9"/>
          <p:cNvSpPr/>
          <p:nvPr/>
        </p:nvSpPr>
        <p:spPr bwMode="auto">
          <a:xfrm>
            <a:off x="762000" y="3986421"/>
            <a:ext cx="914400" cy="381000"/>
          </a:xfrm>
          <a:prstGeom prst="rect">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87</a:t>
            </a:r>
          </a:p>
        </p:txBody>
      </p:sp>
      <p:sp>
        <p:nvSpPr>
          <p:cNvPr id="11" name="Rectangle 10"/>
          <p:cNvSpPr/>
          <p:nvPr/>
        </p:nvSpPr>
        <p:spPr bwMode="auto">
          <a:xfrm>
            <a:off x="2971800" y="5482424"/>
            <a:ext cx="914400" cy="381000"/>
          </a:xfrm>
          <a:prstGeom prst="rect">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dirty="0">
                <a:latin typeface="Arial" charset="0"/>
                <a:cs typeface="Arial" charset="0"/>
              </a:rPr>
              <a:t>7</a:t>
            </a: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2" name="Rectangle 11"/>
          <p:cNvSpPr/>
          <p:nvPr/>
        </p:nvSpPr>
        <p:spPr bwMode="auto">
          <a:xfrm>
            <a:off x="2971800" y="5101424"/>
            <a:ext cx="914400" cy="381000"/>
          </a:xfrm>
          <a:prstGeom prst="rect">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12</a:t>
            </a:r>
          </a:p>
        </p:txBody>
      </p:sp>
      <p:sp>
        <p:nvSpPr>
          <p:cNvPr id="13" name="Rectangle 12"/>
          <p:cNvSpPr/>
          <p:nvPr/>
        </p:nvSpPr>
        <p:spPr bwMode="auto">
          <a:xfrm>
            <a:off x="2971800" y="4734993"/>
            <a:ext cx="914400" cy="381000"/>
          </a:xfrm>
          <a:prstGeom prst="rect">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15</a:t>
            </a:r>
          </a:p>
        </p:txBody>
      </p:sp>
      <p:sp>
        <p:nvSpPr>
          <p:cNvPr id="14" name="Rectangle 13"/>
          <p:cNvSpPr/>
          <p:nvPr/>
        </p:nvSpPr>
        <p:spPr bwMode="auto">
          <a:xfrm>
            <a:off x="2971800" y="4353993"/>
            <a:ext cx="914400" cy="381000"/>
          </a:xfrm>
          <a:prstGeom prst="rect">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20</a:t>
            </a:r>
          </a:p>
        </p:txBody>
      </p:sp>
      <p:sp>
        <p:nvSpPr>
          <p:cNvPr id="16" name="Rectangle 15"/>
          <p:cNvSpPr/>
          <p:nvPr/>
        </p:nvSpPr>
        <p:spPr bwMode="auto">
          <a:xfrm>
            <a:off x="6019800" y="5630849"/>
            <a:ext cx="914400" cy="381000"/>
          </a:xfrm>
          <a:prstGeom prst="rect">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7</a:t>
            </a:r>
          </a:p>
        </p:txBody>
      </p:sp>
      <p:sp>
        <p:nvSpPr>
          <p:cNvPr id="17" name="Rectangle 16"/>
          <p:cNvSpPr/>
          <p:nvPr/>
        </p:nvSpPr>
        <p:spPr bwMode="auto">
          <a:xfrm>
            <a:off x="6019800" y="5249849"/>
            <a:ext cx="914400" cy="381000"/>
          </a:xfrm>
          <a:prstGeom prst="rect">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12</a:t>
            </a:r>
          </a:p>
        </p:txBody>
      </p:sp>
      <p:sp>
        <p:nvSpPr>
          <p:cNvPr id="18" name="Rectangle 17"/>
          <p:cNvSpPr/>
          <p:nvPr/>
        </p:nvSpPr>
        <p:spPr bwMode="auto">
          <a:xfrm>
            <a:off x="6019800" y="4868849"/>
            <a:ext cx="914400" cy="381000"/>
          </a:xfrm>
          <a:prstGeom prst="rect">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15</a:t>
            </a:r>
          </a:p>
        </p:txBody>
      </p:sp>
      <p:sp>
        <p:nvSpPr>
          <p:cNvPr id="19" name="Rectangle 18"/>
          <p:cNvSpPr/>
          <p:nvPr/>
        </p:nvSpPr>
        <p:spPr bwMode="auto">
          <a:xfrm>
            <a:off x="6019800" y="4487849"/>
            <a:ext cx="914400" cy="381000"/>
          </a:xfrm>
          <a:prstGeom prst="rect">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20</a:t>
            </a:r>
          </a:p>
        </p:txBody>
      </p:sp>
      <p:sp>
        <p:nvSpPr>
          <p:cNvPr id="20" name="Rectangle 19"/>
          <p:cNvSpPr/>
          <p:nvPr/>
        </p:nvSpPr>
        <p:spPr bwMode="auto">
          <a:xfrm>
            <a:off x="6019800" y="4102087"/>
            <a:ext cx="914400" cy="381000"/>
          </a:xfrm>
          <a:prstGeom prst="rect">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87</a:t>
            </a:r>
          </a:p>
        </p:txBody>
      </p:sp>
      <p:sp>
        <p:nvSpPr>
          <p:cNvPr id="21" name="Rectangle 20"/>
          <p:cNvSpPr/>
          <p:nvPr/>
        </p:nvSpPr>
        <p:spPr bwMode="auto">
          <a:xfrm>
            <a:off x="6934200" y="3313673"/>
            <a:ext cx="914400" cy="381000"/>
          </a:xfrm>
          <a:prstGeom prst="rect">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100</a:t>
            </a:r>
          </a:p>
        </p:txBody>
      </p:sp>
      <p:sp>
        <p:nvSpPr>
          <p:cNvPr id="23" name="Rectangle 22"/>
          <p:cNvSpPr/>
          <p:nvPr/>
        </p:nvSpPr>
        <p:spPr bwMode="auto">
          <a:xfrm>
            <a:off x="3990608" y="3605526"/>
            <a:ext cx="914400" cy="381000"/>
          </a:xfrm>
          <a:prstGeom prst="rect">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87</a:t>
            </a:r>
          </a:p>
        </p:txBody>
      </p:sp>
      <p:cxnSp>
        <p:nvCxnSpPr>
          <p:cNvPr id="25" name="Curved Connector 24"/>
          <p:cNvCxnSpPr>
            <a:stCxn id="14" idx="0"/>
            <a:endCxn id="23" idx="1"/>
          </p:cNvCxnSpPr>
          <p:nvPr/>
        </p:nvCxnSpPr>
        <p:spPr bwMode="auto">
          <a:xfrm rot="5400000" flipH="1" flipV="1">
            <a:off x="3430821" y="3794206"/>
            <a:ext cx="557967" cy="561608"/>
          </a:xfrm>
          <a:prstGeom prst="curvedConnector2">
            <a:avLst/>
          </a:prstGeom>
          <a:solidFill>
            <a:schemeClr val="accent1"/>
          </a:solidFill>
          <a:ln w="15875" cap="flat" cmpd="sng" algn="ctr">
            <a:solidFill>
              <a:schemeClr val="hlink"/>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a:stCxn id="21" idx="1"/>
            <a:endCxn id="20" idx="0"/>
          </p:cNvCxnSpPr>
          <p:nvPr/>
        </p:nvCxnSpPr>
        <p:spPr bwMode="auto">
          <a:xfrm rot="10800000" flipV="1">
            <a:off x="6477000" y="3504173"/>
            <a:ext cx="457200" cy="597914"/>
          </a:xfrm>
          <a:prstGeom prst="curvedConnector2">
            <a:avLst/>
          </a:prstGeom>
          <a:solidFill>
            <a:schemeClr val="accent1"/>
          </a:solidFill>
          <a:ln w="15875" cap="flat" cmpd="sng" algn="ctr">
            <a:solidFill>
              <a:schemeClr val="hlink"/>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685800" y="5847563"/>
            <a:ext cx="1219200" cy="646331"/>
          </a:xfrm>
          <a:prstGeom prst="rect">
            <a:avLst/>
          </a:prstGeom>
          <a:noFill/>
        </p:spPr>
        <p:txBody>
          <a:bodyPr wrap="square" rtlCol="0">
            <a:spAutoFit/>
          </a:bodyPr>
          <a:lstStyle/>
          <a:p>
            <a:r>
              <a:rPr lang="en-US" dirty="0" smtClean="0"/>
              <a:t>Original contents</a:t>
            </a:r>
            <a:endParaRPr lang="en-US" dirty="0"/>
          </a:p>
        </p:txBody>
      </p:sp>
      <p:sp>
        <p:nvSpPr>
          <p:cNvPr id="30" name="TextBox 29"/>
          <p:cNvSpPr txBox="1"/>
          <p:nvPr/>
        </p:nvSpPr>
        <p:spPr>
          <a:xfrm>
            <a:off x="2819400" y="5882395"/>
            <a:ext cx="1219200" cy="369332"/>
          </a:xfrm>
          <a:prstGeom prst="rect">
            <a:avLst/>
          </a:prstGeom>
          <a:noFill/>
        </p:spPr>
        <p:txBody>
          <a:bodyPr wrap="square" rtlCol="0">
            <a:spAutoFit/>
          </a:bodyPr>
          <a:lstStyle/>
          <a:p>
            <a:pPr algn="ctr"/>
            <a:r>
              <a:rPr lang="en-US" dirty="0" smtClean="0"/>
              <a:t>Pop</a:t>
            </a:r>
            <a:endParaRPr lang="en-US" dirty="0"/>
          </a:p>
        </p:txBody>
      </p:sp>
      <p:sp>
        <p:nvSpPr>
          <p:cNvPr id="31" name="TextBox 30"/>
          <p:cNvSpPr txBox="1"/>
          <p:nvPr/>
        </p:nvSpPr>
        <p:spPr>
          <a:xfrm>
            <a:off x="5867399" y="6043423"/>
            <a:ext cx="1219200" cy="369332"/>
          </a:xfrm>
          <a:prstGeom prst="rect">
            <a:avLst/>
          </a:prstGeom>
          <a:noFill/>
        </p:spPr>
        <p:txBody>
          <a:bodyPr wrap="square" rtlCol="0">
            <a:spAutoFit/>
          </a:bodyPr>
          <a:lstStyle/>
          <a:p>
            <a:pPr algn="ctr"/>
            <a:r>
              <a:rPr lang="en-US" dirty="0" smtClean="0"/>
              <a:t>Push</a:t>
            </a:r>
            <a:endParaRPr lang="en-US" dirty="0"/>
          </a:p>
        </p:txBody>
      </p:sp>
    </p:spTree>
    <p:extLst>
      <p:ext uri="{BB962C8B-B14F-4D97-AF65-F5344CB8AC3E}">
        <p14:creationId xmlns:p14="http://schemas.microsoft.com/office/powerpoint/2010/main" val="2745317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00200" y="2806184"/>
            <a:ext cx="5114925" cy="2705100"/>
          </a:xfrm>
          <a:prstGeom prst="rect">
            <a:avLst/>
          </a:prstGeom>
        </p:spPr>
      </p:pic>
      <p:sp>
        <p:nvSpPr>
          <p:cNvPr id="2" name="Title 1"/>
          <p:cNvSpPr>
            <a:spLocks noGrp="1"/>
          </p:cNvSpPr>
          <p:nvPr>
            <p:ph type="title"/>
          </p:nvPr>
        </p:nvSpPr>
        <p:spPr/>
        <p:txBody>
          <a:bodyPr/>
          <a:lstStyle/>
          <a:p>
            <a:r>
              <a:rPr lang="en-US" dirty="0"/>
              <a:t>Basic data structures –</a:t>
            </a:r>
            <a:r>
              <a:rPr lang="bg-BG" dirty="0"/>
              <a:t> </a:t>
            </a:r>
            <a:r>
              <a:rPr lang="en-US" dirty="0" smtClean="0"/>
              <a:t>Queue</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15</a:t>
            </a:fld>
            <a:endParaRPr lang="en-US" dirty="0">
              <a:solidFill>
                <a:schemeClr val="tx1"/>
              </a:solidFill>
            </a:endParaRPr>
          </a:p>
        </p:txBody>
      </p:sp>
      <p:sp>
        <p:nvSpPr>
          <p:cNvPr id="3" name="Rectangle 2"/>
          <p:cNvSpPr/>
          <p:nvPr/>
        </p:nvSpPr>
        <p:spPr>
          <a:xfrm>
            <a:off x="322263" y="1028343"/>
            <a:ext cx="8593137" cy="2031325"/>
          </a:xfrm>
          <a:prstGeom prst="rect">
            <a:avLst/>
          </a:prstGeom>
        </p:spPr>
        <p:txBody>
          <a:bodyPr wrap="square">
            <a:spAutoFit/>
          </a:bodyPr>
          <a:lstStyle/>
          <a:p>
            <a:r>
              <a:rPr lang="en-US" b="1" u="sng" dirty="0" smtClean="0">
                <a:latin typeface="NimbusRomNo9L-Regu"/>
              </a:rPr>
              <a:t>Definition:</a:t>
            </a:r>
            <a:r>
              <a:rPr lang="en-US" b="1" dirty="0" smtClean="0">
                <a:latin typeface="NimbusRomNo9L-Regu"/>
              </a:rPr>
              <a:t> </a:t>
            </a:r>
            <a:r>
              <a:rPr lang="en-US" dirty="0">
                <a:latin typeface="NimbusRomNo9L-Regu"/>
              </a:rPr>
              <a:t>L</a:t>
            </a:r>
            <a:r>
              <a:rPr lang="en-US" dirty="0" smtClean="0">
                <a:latin typeface="NimbusRomNo9L-Regu"/>
              </a:rPr>
              <a:t>ist-like </a:t>
            </a:r>
            <a:r>
              <a:rPr lang="en-US" dirty="0">
                <a:latin typeface="NimbusRomNo9L-Regu"/>
              </a:rPr>
              <a:t>structure that provides restricted access to</a:t>
            </a:r>
          </a:p>
          <a:p>
            <a:r>
              <a:rPr lang="en-US" dirty="0">
                <a:latin typeface="NimbusRomNo9L-Regu"/>
              </a:rPr>
              <a:t>its elements. </a:t>
            </a:r>
            <a:endParaRPr lang="en-US" dirty="0" smtClean="0">
              <a:latin typeface="NimbusRomNo9L-Regu"/>
            </a:endParaRPr>
          </a:p>
          <a:p>
            <a:endParaRPr lang="en-US" dirty="0">
              <a:latin typeface="NimbusRomNo9L-Regu"/>
            </a:endParaRPr>
          </a:p>
          <a:p>
            <a:r>
              <a:rPr lang="en-US" b="1" u="sng" dirty="0" smtClean="0">
                <a:latin typeface="NimbusRomNo9L-Regu"/>
              </a:rPr>
              <a:t>Rule:</a:t>
            </a:r>
            <a:r>
              <a:rPr lang="en-US" b="1" dirty="0" smtClean="0">
                <a:latin typeface="NimbusRomNo9L-Regu"/>
              </a:rPr>
              <a:t> </a:t>
            </a:r>
            <a:r>
              <a:rPr lang="en-US" dirty="0" smtClean="0">
                <a:latin typeface="NimbusRomNo9L-Regu"/>
              </a:rPr>
              <a:t>Queue </a:t>
            </a:r>
            <a:r>
              <a:rPr lang="en-US" dirty="0">
                <a:latin typeface="NimbusRomNo9L-Regu"/>
              </a:rPr>
              <a:t>elements may only be inserted at the back </a:t>
            </a:r>
            <a:r>
              <a:rPr lang="en-US" dirty="0" smtClean="0">
                <a:latin typeface="NimbusRomNo9L-Regu"/>
              </a:rPr>
              <a:t>and </a:t>
            </a:r>
            <a:r>
              <a:rPr lang="en-US" dirty="0">
                <a:latin typeface="NimbusRomNo9L-Regu"/>
              </a:rPr>
              <a:t>removed from the </a:t>
            </a:r>
            <a:r>
              <a:rPr lang="en-US" dirty="0" smtClean="0">
                <a:latin typeface="NimbusRomNo9L-Regu"/>
              </a:rPr>
              <a:t>front.</a:t>
            </a:r>
          </a:p>
          <a:p>
            <a:r>
              <a:rPr lang="en-US" dirty="0" smtClean="0">
                <a:latin typeface="NimbusRomNo9L-Regu"/>
              </a:rPr>
              <a:t> </a:t>
            </a:r>
          </a:p>
          <a:p>
            <a:r>
              <a:rPr lang="en-US" b="1" u="sng" dirty="0" smtClean="0">
                <a:latin typeface="NimbusRomNo9L-Regu"/>
              </a:rPr>
              <a:t>AKA:</a:t>
            </a:r>
            <a:r>
              <a:rPr lang="en-US" dirty="0" smtClean="0">
                <a:latin typeface="NimbusRomNo9L-Regu"/>
              </a:rPr>
              <a:t> “FIFO</a:t>
            </a:r>
            <a:r>
              <a:rPr lang="en-US" dirty="0">
                <a:latin typeface="NimbusRomNo9L-Regu"/>
              </a:rPr>
              <a:t>” list, which stands for “First-In, First-Out.</a:t>
            </a:r>
            <a:endParaRPr lang="en-US" dirty="0"/>
          </a:p>
        </p:txBody>
      </p:sp>
      <p:sp>
        <p:nvSpPr>
          <p:cNvPr id="7" name="Rectangle 6"/>
          <p:cNvSpPr/>
          <p:nvPr/>
        </p:nvSpPr>
        <p:spPr>
          <a:xfrm>
            <a:off x="573881" y="5367531"/>
            <a:ext cx="7793039" cy="1200329"/>
          </a:xfrm>
          <a:prstGeom prst="rect">
            <a:avLst/>
          </a:prstGeom>
        </p:spPr>
        <p:txBody>
          <a:bodyPr wrap="square">
            <a:spAutoFit/>
          </a:bodyPr>
          <a:lstStyle/>
          <a:p>
            <a:r>
              <a:rPr lang="en-US" dirty="0" smtClean="0">
                <a:latin typeface="NimbusRomNo9L-Regu"/>
              </a:rPr>
              <a:t>(</a:t>
            </a:r>
            <a:r>
              <a:rPr lang="en-US" dirty="0">
                <a:latin typeface="NimbusRomNo9L-Regu"/>
              </a:rPr>
              <a:t>a) The queue after the initial four numbers 20, 5, 12, and </a:t>
            </a:r>
            <a:r>
              <a:rPr lang="en-US" dirty="0" smtClean="0">
                <a:latin typeface="NimbusRomNo9L-Regu"/>
              </a:rPr>
              <a:t>17 have </a:t>
            </a:r>
            <a:r>
              <a:rPr lang="en-US" dirty="0">
                <a:latin typeface="NimbusRomNo9L-Regu"/>
              </a:rPr>
              <a:t>been inserted. </a:t>
            </a:r>
            <a:endParaRPr lang="en-US" dirty="0" smtClean="0">
              <a:latin typeface="NimbusRomNo9L-Regu"/>
            </a:endParaRPr>
          </a:p>
          <a:p>
            <a:r>
              <a:rPr lang="en-US" dirty="0" smtClean="0">
                <a:latin typeface="NimbusRomNo9L-Regu"/>
              </a:rPr>
              <a:t>(</a:t>
            </a:r>
            <a:r>
              <a:rPr lang="en-US" dirty="0">
                <a:latin typeface="NimbusRomNo9L-Regu"/>
              </a:rPr>
              <a:t>b) The queue after elements 20 and 5 are deleted, following</a:t>
            </a:r>
          </a:p>
          <a:p>
            <a:r>
              <a:rPr lang="en-US" dirty="0">
                <a:latin typeface="NimbusRomNo9L-Regu"/>
              </a:rPr>
              <a:t>which 3, 30, and 4 are inserted.</a:t>
            </a:r>
            <a:endParaRPr lang="en-US" dirty="0"/>
          </a:p>
        </p:txBody>
      </p:sp>
    </p:spTree>
    <p:extLst>
      <p:ext uri="{BB962C8B-B14F-4D97-AF65-F5344CB8AC3E}">
        <p14:creationId xmlns:p14="http://schemas.microsoft.com/office/powerpoint/2010/main" val="825926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structures –</a:t>
            </a:r>
            <a:r>
              <a:rPr lang="bg-BG" dirty="0"/>
              <a:t> </a:t>
            </a:r>
            <a:r>
              <a:rPr lang="en-US" dirty="0" smtClean="0"/>
              <a:t>Queue</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16</a:t>
            </a:fld>
            <a:endParaRPr lang="en-US" dirty="0">
              <a:solidFill>
                <a:schemeClr val="tx1"/>
              </a:solidFill>
            </a:endParaRPr>
          </a:p>
        </p:txBody>
      </p:sp>
      <p:pic>
        <p:nvPicPr>
          <p:cNvPr id="8" name="Picture 7"/>
          <p:cNvPicPr>
            <a:picLocks noChangeAspect="1"/>
          </p:cNvPicPr>
          <p:nvPr/>
        </p:nvPicPr>
        <p:blipFill>
          <a:blip r:embed="rId2"/>
          <a:stretch>
            <a:fillRect/>
          </a:stretch>
        </p:blipFill>
        <p:spPr>
          <a:xfrm>
            <a:off x="1371600" y="990600"/>
            <a:ext cx="6619875" cy="3000375"/>
          </a:xfrm>
          <a:prstGeom prst="rect">
            <a:avLst/>
          </a:prstGeom>
        </p:spPr>
      </p:pic>
      <p:sp>
        <p:nvSpPr>
          <p:cNvPr id="6" name="Rectangle 5"/>
          <p:cNvSpPr/>
          <p:nvPr/>
        </p:nvSpPr>
        <p:spPr>
          <a:xfrm>
            <a:off x="762000" y="4114800"/>
            <a:ext cx="8077199" cy="1200329"/>
          </a:xfrm>
          <a:prstGeom prst="rect">
            <a:avLst/>
          </a:prstGeom>
        </p:spPr>
        <p:txBody>
          <a:bodyPr wrap="square">
            <a:spAutoFit/>
          </a:bodyPr>
          <a:lstStyle/>
          <a:p>
            <a:r>
              <a:rPr lang="en-US" dirty="0">
                <a:latin typeface="NimbusRomNo9L-Regu"/>
              </a:rPr>
              <a:t>(a) The queue after the initial four numbers 20, 5, 12, and 17 have </a:t>
            </a:r>
            <a:r>
              <a:rPr lang="en-US" dirty="0" smtClean="0">
                <a:latin typeface="NimbusRomNo9L-Regu"/>
              </a:rPr>
              <a:t>been inserted</a:t>
            </a:r>
            <a:r>
              <a:rPr lang="en-US" dirty="0">
                <a:latin typeface="NimbusRomNo9L-Regu"/>
              </a:rPr>
              <a:t>. </a:t>
            </a:r>
            <a:endParaRPr lang="en-US" dirty="0" smtClean="0">
              <a:latin typeface="NimbusRomNo9L-Regu"/>
            </a:endParaRPr>
          </a:p>
          <a:p>
            <a:r>
              <a:rPr lang="en-US" dirty="0" smtClean="0">
                <a:latin typeface="NimbusRomNo9L-Regu"/>
              </a:rPr>
              <a:t>(</a:t>
            </a:r>
            <a:r>
              <a:rPr lang="en-US" dirty="0">
                <a:latin typeface="NimbusRomNo9L-Regu"/>
              </a:rPr>
              <a:t>b) The queue after elements 20 and 5 are deleted, following which 3,</a:t>
            </a:r>
          </a:p>
          <a:p>
            <a:r>
              <a:rPr lang="en-US" dirty="0">
                <a:latin typeface="NimbusRomNo9L-Regu"/>
              </a:rPr>
              <a:t>30, and 4 are inserted.</a:t>
            </a:r>
            <a:endParaRPr lang="en-US" dirty="0"/>
          </a:p>
        </p:txBody>
      </p:sp>
    </p:spTree>
    <p:extLst>
      <p:ext uri="{BB962C8B-B14F-4D97-AF65-F5344CB8AC3E}">
        <p14:creationId xmlns:p14="http://schemas.microsoft.com/office/powerpoint/2010/main" val="2063223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a:t>
            </a:r>
            <a:r>
              <a:rPr lang="en-US" dirty="0" smtClean="0"/>
              <a:t>structures - Trees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17</a:t>
            </a:fld>
            <a:endParaRPr lang="en-US" dirty="0">
              <a:solidFill>
                <a:schemeClr val="tx1"/>
              </a:solidFill>
            </a:endParaRPr>
          </a:p>
        </p:txBody>
      </p:sp>
      <p:sp>
        <p:nvSpPr>
          <p:cNvPr id="6" name="Rectangle 5"/>
          <p:cNvSpPr/>
          <p:nvPr/>
        </p:nvSpPr>
        <p:spPr>
          <a:xfrm>
            <a:off x="322263" y="914400"/>
            <a:ext cx="8669338" cy="2308324"/>
          </a:xfrm>
          <a:prstGeom prst="rect">
            <a:avLst/>
          </a:prstGeom>
        </p:spPr>
        <p:txBody>
          <a:bodyPr wrap="square">
            <a:spAutoFit/>
          </a:bodyPr>
          <a:lstStyle/>
          <a:p>
            <a:r>
              <a:rPr lang="en-US" b="1" u="sng" dirty="0" smtClean="0">
                <a:latin typeface="NimbusRomNo9L-Regu"/>
              </a:rPr>
              <a:t>Rule:</a:t>
            </a:r>
            <a:r>
              <a:rPr lang="en-US" dirty="0" smtClean="0">
                <a:latin typeface="NimbusRomNo9L-Regu"/>
              </a:rPr>
              <a:t> The </a:t>
            </a:r>
            <a:r>
              <a:rPr lang="en-US" dirty="0">
                <a:latin typeface="NimbusRomNo9L-Regu"/>
              </a:rPr>
              <a:t>list representations </a:t>
            </a:r>
            <a:r>
              <a:rPr lang="en-US" dirty="0" smtClean="0">
                <a:latin typeface="NimbusRomNo9L-Regu"/>
              </a:rPr>
              <a:t>have </a:t>
            </a:r>
            <a:r>
              <a:rPr lang="en-US" dirty="0">
                <a:latin typeface="NimbusRomNo9L-Regu"/>
              </a:rPr>
              <a:t>a fundamental limitation: Either </a:t>
            </a:r>
            <a:r>
              <a:rPr lang="en-US" dirty="0" smtClean="0">
                <a:latin typeface="NimbusRomNo9L-Regu"/>
              </a:rPr>
              <a:t>search or </a:t>
            </a:r>
            <a:r>
              <a:rPr lang="en-US" dirty="0">
                <a:latin typeface="NimbusRomNo9L-Regu"/>
              </a:rPr>
              <a:t>insert can be made efficient, but not both at the same time. Tree </a:t>
            </a:r>
            <a:r>
              <a:rPr lang="en-US" dirty="0" smtClean="0">
                <a:latin typeface="NimbusRomNo9L-Regu"/>
              </a:rPr>
              <a:t>structures permit </a:t>
            </a:r>
            <a:r>
              <a:rPr lang="en-US" dirty="0">
                <a:latin typeface="NimbusRomNo9L-Regu"/>
              </a:rPr>
              <a:t>both efficient access and update to large collections of data. </a:t>
            </a:r>
            <a:endParaRPr lang="en-US" dirty="0" smtClean="0">
              <a:latin typeface="NimbusRomNo9L-Regu"/>
            </a:endParaRPr>
          </a:p>
          <a:p>
            <a:endParaRPr lang="en-US" dirty="0">
              <a:latin typeface="NimbusRomNo9L-Regu"/>
            </a:endParaRPr>
          </a:p>
          <a:p>
            <a:r>
              <a:rPr lang="en-US" b="1" dirty="0" smtClean="0">
                <a:latin typeface="NimbusRomNo9L-Regu"/>
              </a:rPr>
              <a:t>Example: </a:t>
            </a:r>
            <a:r>
              <a:rPr lang="en-US" dirty="0">
                <a:latin typeface="NimbusRomNo9L-Regu"/>
              </a:rPr>
              <a:t>B</a:t>
            </a:r>
            <a:r>
              <a:rPr lang="en-US" dirty="0" smtClean="0">
                <a:latin typeface="NimbusRomNo9L-Regu"/>
              </a:rPr>
              <a:t>inary </a:t>
            </a:r>
            <a:r>
              <a:rPr lang="en-US" dirty="0">
                <a:latin typeface="NimbusRomNo9L-Regu"/>
              </a:rPr>
              <a:t>trees </a:t>
            </a:r>
            <a:r>
              <a:rPr lang="en-US" dirty="0" smtClean="0">
                <a:latin typeface="NimbusRomNo9L-Regu"/>
              </a:rPr>
              <a:t>are useful </a:t>
            </a:r>
            <a:r>
              <a:rPr lang="en-US" dirty="0">
                <a:latin typeface="NimbusRomNo9L-Regu"/>
              </a:rPr>
              <a:t>for many things besides </a:t>
            </a:r>
            <a:r>
              <a:rPr lang="en-US" dirty="0" smtClean="0">
                <a:latin typeface="NimbusRomNo9L-Regu"/>
              </a:rPr>
              <a:t>searching - trees </a:t>
            </a:r>
            <a:r>
              <a:rPr lang="en-US" dirty="0">
                <a:latin typeface="NimbusRomNo9L-Regu"/>
              </a:rPr>
              <a:t>can speed up </a:t>
            </a:r>
            <a:r>
              <a:rPr lang="en-US" dirty="0" smtClean="0">
                <a:latin typeface="NimbusRomNo9L-Regu"/>
              </a:rPr>
              <a:t>prioritizing </a:t>
            </a:r>
            <a:r>
              <a:rPr lang="en-US" dirty="0">
                <a:latin typeface="NimbusRomNo9L-Regu"/>
              </a:rPr>
              <a:t>jobs, describing mathematical </a:t>
            </a:r>
            <a:r>
              <a:rPr lang="en-US" dirty="0" smtClean="0">
                <a:latin typeface="NimbusRomNo9L-Regu"/>
              </a:rPr>
              <a:t>expressions and </a:t>
            </a:r>
            <a:r>
              <a:rPr lang="en-US" dirty="0">
                <a:latin typeface="NimbusRomNo9L-Regu"/>
              </a:rPr>
              <a:t>the syntactic elements of computer programs, or organizing the </a:t>
            </a:r>
            <a:r>
              <a:rPr lang="en-US" dirty="0" smtClean="0">
                <a:latin typeface="NimbusRomNo9L-Regu"/>
              </a:rPr>
              <a:t>information needed </a:t>
            </a:r>
            <a:r>
              <a:rPr lang="en-US" dirty="0">
                <a:latin typeface="NimbusRomNo9L-Regu"/>
              </a:rPr>
              <a:t>to drive data compression algorithms</a:t>
            </a:r>
            <a:r>
              <a:rPr lang="en-US" dirty="0" smtClean="0">
                <a:latin typeface="NimbusRomNo9L-Regu"/>
              </a:rPr>
              <a:t>. </a:t>
            </a:r>
            <a:endParaRPr lang="en-US" dirty="0"/>
          </a:p>
        </p:txBody>
      </p:sp>
      <p:pic>
        <p:nvPicPr>
          <p:cNvPr id="8" name="Picture 7"/>
          <p:cNvPicPr>
            <a:picLocks noChangeAspect="1"/>
          </p:cNvPicPr>
          <p:nvPr/>
        </p:nvPicPr>
        <p:blipFill>
          <a:blip r:embed="rId2"/>
          <a:stretch>
            <a:fillRect/>
          </a:stretch>
        </p:blipFill>
        <p:spPr>
          <a:xfrm>
            <a:off x="3048000" y="3657600"/>
            <a:ext cx="2886075" cy="2733675"/>
          </a:xfrm>
          <a:prstGeom prst="rect">
            <a:avLst/>
          </a:prstGeom>
        </p:spPr>
      </p:pic>
      <p:cxnSp>
        <p:nvCxnSpPr>
          <p:cNvPr id="5" name="Straight Arrow Connector 4"/>
          <p:cNvCxnSpPr/>
          <p:nvPr/>
        </p:nvCxnSpPr>
        <p:spPr bwMode="auto">
          <a:xfrm flipH="1">
            <a:off x="4343400" y="3276600"/>
            <a:ext cx="762000" cy="609600"/>
          </a:xfrm>
          <a:prstGeom prst="straightConnector1">
            <a:avLst/>
          </a:prstGeom>
          <a:solidFill>
            <a:schemeClr val="accent1"/>
          </a:solidFill>
          <a:ln w="158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5029200" y="2971800"/>
            <a:ext cx="1600200" cy="369332"/>
          </a:xfrm>
          <a:prstGeom prst="rect">
            <a:avLst/>
          </a:prstGeom>
          <a:noFill/>
        </p:spPr>
        <p:txBody>
          <a:bodyPr wrap="square" rtlCol="0">
            <a:spAutoFit/>
          </a:bodyPr>
          <a:lstStyle/>
          <a:p>
            <a:r>
              <a:rPr lang="en-US" dirty="0" smtClean="0">
                <a:solidFill>
                  <a:srgbClr val="00B050"/>
                </a:solidFill>
              </a:rPr>
              <a:t>Root (level 0)</a:t>
            </a:r>
            <a:endParaRPr lang="en-US" dirty="0">
              <a:solidFill>
                <a:srgbClr val="00B050"/>
              </a:solidFill>
            </a:endParaRPr>
          </a:p>
        </p:txBody>
      </p:sp>
      <p:cxnSp>
        <p:nvCxnSpPr>
          <p:cNvPr id="11" name="Straight Arrow Connector 10"/>
          <p:cNvCxnSpPr/>
          <p:nvPr/>
        </p:nvCxnSpPr>
        <p:spPr bwMode="auto">
          <a:xfrm>
            <a:off x="2590800" y="4114800"/>
            <a:ext cx="647748" cy="482649"/>
          </a:xfrm>
          <a:prstGeom prst="straightConnector1">
            <a:avLst/>
          </a:prstGeom>
          <a:solidFill>
            <a:schemeClr val="accent1"/>
          </a:solidFill>
          <a:ln w="158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flipH="1">
            <a:off x="5105400" y="3987849"/>
            <a:ext cx="762000" cy="609600"/>
          </a:xfrm>
          <a:prstGeom prst="straightConnector1">
            <a:avLst/>
          </a:prstGeom>
          <a:solidFill>
            <a:schemeClr val="accent1"/>
          </a:solidFill>
          <a:ln w="158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1600200" y="3763286"/>
            <a:ext cx="1219200" cy="369332"/>
          </a:xfrm>
          <a:prstGeom prst="rect">
            <a:avLst/>
          </a:prstGeom>
          <a:noFill/>
        </p:spPr>
        <p:txBody>
          <a:bodyPr wrap="square" rtlCol="0">
            <a:spAutoFit/>
          </a:bodyPr>
          <a:lstStyle/>
          <a:p>
            <a:r>
              <a:rPr lang="en-US" dirty="0" smtClean="0">
                <a:solidFill>
                  <a:srgbClr val="00B050"/>
                </a:solidFill>
              </a:rPr>
              <a:t>Child of A</a:t>
            </a:r>
            <a:endParaRPr lang="en-US" dirty="0">
              <a:solidFill>
                <a:srgbClr val="00B050"/>
              </a:solidFill>
            </a:endParaRPr>
          </a:p>
        </p:txBody>
      </p:sp>
      <p:sp>
        <p:nvSpPr>
          <p:cNvPr id="16" name="TextBox 15"/>
          <p:cNvSpPr txBox="1"/>
          <p:nvPr/>
        </p:nvSpPr>
        <p:spPr>
          <a:xfrm>
            <a:off x="5553075" y="3651106"/>
            <a:ext cx="1219200" cy="369332"/>
          </a:xfrm>
          <a:prstGeom prst="rect">
            <a:avLst/>
          </a:prstGeom>
          <a:noFill/>
        </p:spPr>
        <p:txBody>
          <a:bodyPr wrap="square" rtlCol="0">
            <a:spAutoFit/>
          </a:bodyPr>
          <a:lstStyle/>
          <a:p>
            <a:r>
              <a:rPr lang="en-US" dirty="0" smtClean="0">
                <a:solidFill>
                  <a:srgbClr val="00B050"/>
                </a:solidFill>
              </a:rPr>
              <a:t>Child of A</a:t>
            </a:r>
            <a:endParaRPr lang="en-US" dirty="0">
              <a:solidFill>
                <a:srgbClr val="00B050"/>
              </a:solidFill>
            </a:endParaRPr>
          </a:p>
        </p:txBody>
      </p:sp>
      <p:cxnSp>
        <p:nvCxnSpPr>
          <p:cNvPr id="17" name="Straight Arrow Connector 16"/>
          <p:cNvCxnSpPr/>
          <p:nvPr/>
        </p:nvCxnSpPr>
        <p:spPr bwMode="auto">
          <a:xfrm flipV="1">
            <a:off x="2362200" y="5430895"/>
            <a:ext cx="1219200" cy="76200"/>
          </a:xfrm>
          <a:prstGeom prst="straightConnector1">
            <a:avLst/>
          </a:prstGeom>
          <a:solidFill>
            <a:schemeClr val="accent1"/>
          </a:solidFill>
          <a:ln w="158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p:nvPr/>
        </p:nvCxnSpPr>
        <p:spPr bwMode="auto">
          <a:xfrm>
            <a:off x="2362200" y="5562600"/>
            <a:ext cx="1771674" cy="412501"/>
          </a:xfrm>
          <a:prstGeom prst="straightConnector1">
            <a:avLst/>
          </a:prstGeom>
          <a:solidFill>
            <a:schemeClr val="accent1"/>
          </a:solidFill>
          <a:ln w="158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flipH="1">
            <a:off x="5819775" y="5507095"/>
            <a:ext cx="571500" cy="468006"/>
          </a:xfrm>
          <a:prstGeom prst="straightConnector1">
            <a:avLst/>
          </a:prstGeom>
          <a:solidFill>
            <a:schemeClr val="accent1"/>
          </a:solidFill>
          <a:ln w="158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p:nvPr/>
        </p:nvCxnSpPr>
        <p:spPr bwMode="auto">
          <a:xfrm flipH="1">
            <a:off x="5191373" y="5492484"/>
            <a:ext cx="971302" cy="426988"/>
          </a:xfrm>
          <a:prstGeom prst="straightConnector1">
            <a:avLst/>
          </a:prstGeom>
          <a:solidFill>
            <a:schemeClr val="accent1"/>
          </a:solidFill>
          <a:ln w="158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1409700" y="5322429"/>
            <a:ext cx="1219200" cy="369332"/>
          </a:xfrm>
          <a:prstGeom prst="rect">
            <a:avLst/>
          </a:prstGeom>
          <a:noFill/>
        </p:spPr>
        <p:txBody>
          <a:bodyPr wrap="square" rtlCol="0">
            <a:spAutoFit/>
          </a:bodyPr>
          <a:lstStyle/>
          <a:p>
            <a:r>
              <a:rPr lang="en-US" dirty="0" smtClean="0">
                <a:solidFill>
                  <a:srgbClr val="00B050"/>
                </a:solidFill>
              </a:rPr>
              <a:t>Leaves</a:t>
            </a:r>
            <a:endParaRPr lang="en-US" dirty="0">
              <a:solidFill>
                <a:srgbClr val="00B050"/>
              </a:solidFill>
            </a:endParaRPr>
          </a:p>
        </p:txBody>
      </p:sp>
      <p:sp>
        <p:nvSpPr>
          <p:cNvPr id="30" name="TextBox 29"/>
          <p:cNvSpPr txBox="1"/>
          <p:nvPr/>
        </p:nvSpPr>
        <p:spPr>
          <a:xfrm>
            <a:off x="5819775" y="5164195"/>
            <a:ext cx="1219200" cy="369332"/>
          </a:xfrm>
          <a:prstGeom prst="rect">
            <a:avLst/>
          </a:prstGeom>
          <a:noFill/>
        </p:spPr>
        <p:txBody>
          <a:bodyPr wrap="square" rtlCol="0">
            <a:spAutoFit/>
          </a:bodyPr>
          <a:lstStyle/>
          <a:p>
            <a:r>
              <a:rPr lang="en-US" dirty="0" smtClean="0">
                <a:solidFill>
                  <a:srgbClr val="00B050"/>
                </a:solidFill>
              </a:rPr>
              <a:t>Leaves</a:t>
            </a:r>
            <a:endParaRPr lang="en-US" dirty="0">
              <a:solidFill>
                <a:srgbClr val="00B050"/>
              </a:solidFill>
            </a:endParaRPr>
          </a:p>
        </p:txBody>
      </p:sp>
    </p:spTree>
    <p:extLst>
      <p:ext uri="{BB962C8B-B14F-4D97-AF65-F5344CB8AC3E}">
        <p14:creationId xmlns:p14="http://schemas.microsoft.com/office/powerpoint/2010/main" val="1851152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a:t>
            </a:r>
            <a:r>
              <a:rPr lang="en-US" dirty="0" smtClean="0"/>
              <a:t>structures – Binary Trees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18</a:t>
            </a:fld>
            <a:endParaRPr lang="en-US" dirty="0">
              <a:solidFill>
                <a:schemeClr val="tx1"/>
              </a:solidFill>
            </a:endParaRPr>
          </a:p>
        </p:txBody>
      </p:sp>
      <p:sp>
        <p:nvSpPr>
          <p:cNvPr id="3" name="Rectangle 2"/>
          <p:cNvSpPr/>
          <p:nvPr/>
        </p:nvSpPr>
        <p:spPr>
          <a:xfrm>
            <a:off x="152400" y="914400"/>
            <a:ext cx="8745537" cy="5909310"/>
          </a:xfrm>
          <a:prstGeom prst="rect">
            <a:avLst/>
          </a:prstGeom>
        </p:spPr>
        <p:txBody>
          <a:bodyPr wrap="square">
            <a:spAutoFit/>
          </a:bodyPr>
          <a:lstStyle/>
          <a:p>
            <a:r>
              <a:rPr lang="en-US" b="1" u="sng" dirty="0" smtClean="0">
                <a:latin typeface="NimbusRomNo9L-Regu"/>
              </a:rPr>
              <a:t>Definition:</a:t>
            </a:r>
            <a:r>
              <a:rPr lang="en-US" dirty="0" smtClean="0">
                <a:latin typeface="NimbusRomNo9L-Regu"/>
              </a:rPr>
              <a:t> A </a:t>
            </a:r>
            <a:r>
              <a:rPr lang="en-US" dirty="0">
                <a:latin typeface="NimbusRomNo9L-Medi"/>
              </a:rPr>
              <a:t>binary tree </a:t>
            </a:r>
            <a:r>
              <a:rPr lang="en-US" dirty="0">
                <a:latin typeface="NimbusRomNo9L-Regu"/>
              </a:rPr>
              <a:t>is made up of a finite set of elements called </a:t>
            </a:r>
            <a:r>
              <a:rPr lang="en-US" b="1" dirty="0">
                <a:latin typeface="NimbusRomNo9L-Medi"/>
              </a:rPr>
              <a:t>nodes</a:t>
            </a:r>
            <a:r>
              <a:rPr lang="en-US" dirty="0">
                <a:latin typeface="NimbusRomNo9L-Regu"/>
              </a:rPr>
              <a:t>. </a:t>
            </a:r>
            <a:endParaRPr lang="en-US" dirty="0" smtClean="0">
              <a:latin typeface="NimbusRomNo9L-Regu"/>
            </a:endParaRPr>
          </a:p>
          <a:p>
            <a:endParaRPr lang="en-US" dirty="0">
              <a:latin typeface="NimbusRomNo9L-Regu"/>
            </a:endParaRPr>
          </a:p>
          <a:p>
            <a:r>
              <a:rPr lang="en-US" b="1" u="sng" dirty="0" smtClean="0">
                <a:latin typeface="NimbusRomNo9L-Regu"/>
              </a:rPr>
              <a:t>Rule:</a:t>
            </a:r>
            <a:r>
              <a:rPr lang="en-US" dirty="0" smtClean="0">
                <a:latin typeface="NimbusRomNo9L-Regu"/>
              </a:rPr>
              <a:t> This </a:t>
            </a:r>
            <a:r>
              <a:rPr lang="en-US" dirty="0">
                <a:latin typeface="NimbusRomNo9L-Regu"/>
              </a:rPr>
              <a:t>set </a:t>
            </a:r>
            <a:r>
              <a:rPr lang="en-US" dirty="0" smtClean="0">
                <a:latin typeface="NimbusRomNo9L-Regu"/>
              </a:rPr>
              <a:t>either is </a:t>
            </a:r>
            <a:r>
              <a:rPr lang="en-US" dirty="0">
                <a:latin typeface="NimbusRomNo9L-Regu"/>
              </a:rPr>
              <a:t>empty or consists of a node called the </a:t>
            </a:r>
            <a:r>
              <a:rPr lang="en-US" b="1" dirty="0">
                <a:latin typeface="NimbusRomNo9L-Medi"/>
              </a:rPr>
              <a:t>root</a:t>
            </a:r>
            <a:r>
              <a:rPr lang="en-US" dirty="0">
                <a:latin typeface="NimbusRomNo9L-Medi"/>
              </a:rPr>
              <a:t> </a:t>
            </a:r>
            <a:r>
              <a:rPr lang="en-US" dirty="0">
                <a:latin typeface="NimbusRomNo9L-Regu"/>
              </a:rPr>
              <a:t>together with two binary trees, </a:t>
            </a:r>
            <a:r>
              <a:rPr lang="en-US" dirty="0" smtClean="0">
                <a:latin typeface="NimbusRomNo9L-Regu"/>
              </a:rPr>
              <a:t>called the </a:t>
            </a:r>
            <a:r>
              <a:rPr lang="en-US" b="1" dirty="0">
                <a:latin typeface="NimbusRomNo9L-Regu"/>
              </a:rPr>
              <a:t>left</a:t>
            </a:r>
            <a:r>
              <a:rPr lang="en-US" dirty="0">
                <a:latin typeface="NimbusRomNo9L-Regu"/>
              </a:rPr>
              <a:t> and </a:t>
            </a:r>
            <a:r>
              <a:rPr lang="en-US" b="1" dirty="0">
                <a:latin typeface="NimbusRomNo9L-Regu"/>
              </a:rPr>
              <a:t>right</a:t>
            </a:r>
            <a:r>
              <a:rPr lang="en-US" dirty="0">
                <a:latin typeface="NimbusRomNo9L-Regu"/>
              </a:rPr>
              <a:t> </a:t>
            </a:r>
            <a:r>
              <a:rPr lang="en-US" b="1" dirty="0">
                <a:latin typeface="NimbusRomNo9L-Medi"/>
              </a:rPr>
              <a:t>subtrees</a:t>
            </a:r>
            <a:r>
              <a:rPr lang="en-US" dirty="0">
                <a:latin typeface="NimbusRomNo9L-Regu"/>
              </a:rPr>
              <a:t>, which are disjoint from each other and from the </a:t>
            </a:r>
            <a:r>
              <a:rPr lang="en-US" dirty="0" smtClean="0">
                <a:latin typeface="NimbusRomNo9L-Regu"/>
              </a:rPr>
              <a:t>root</a:t>
            </a:r>
            <a:r>
              <a:rPr lang="en-US" dirty="0">
                <a:latin typeface="NimbusRomNo9L-Regu"/>
              </a:rPr>
              <a:t> </a:t>
            </a:r>
            <a:r>
              <a:rPr lang="en-US" i="1" dirty="0" smtClean="0">
                <a:latin typeface="NimbusRomNo9L-Regu"/>
              </a:rPr>
              <a:t>(</a:t>
            </a:r>
            <a:r>
              <a:rPr lang="en-US" b="1" i="1" dirty="0" smtClean="0">
                <a:latin typeface="NimbusRomNo9L-Regu"/>
              </a:rPr>
              <a:t>Disjoint</a:t>
            </a:r>
            <a:r>
              <a:rPr lang="en-US" i="1" dirty="0" smtClean="0">
                <a:latin typeface="NimbusRomNo9L-Regu"/>
              </a:rPr>
              <a:t> </a:t>
            </a:r>
            <a:r>
              <a:rPr lang="en-US" i="1" dirty="0">
                <a:latin typeface="NimbusRomNo9L-Regu"/>
              </a:rPr>
              <a:t>means that they have no nodes in </a:t>
            </a:r>
            <a:r>
              <a:rPr lang="en-US" i="1" dirty="0" smtClean="0">
                <a:latin typeface="NimbusRomNo9L-Regu"/>
              </a:rPr>
              <a:t>common</a:t>
            </a:r>
            <a:r>
              <a:rPr lang="en-US" dirty="0" smtClean="0">
                <a:latin typeface="NimbusRomNo9L-Regu"/>
              </a:rPr>
              <a:t>). </a:t>
            </a:r>
          </a:p>
          <a:p>
            <a:endParaRPr lang="en-US" dirty="0">
              <a:latin typeface="NimbusRomNo9L-Regu"/>
            </a:endParaRPr>
          </a:p>
          <a:p>
            <a:r>
              <a:rPr lang="en-US" b="1" u="sng" dirty="0" smtClean="0">
                <a:latin typeface="NimbusRomNo9L-Regu"/>
              </a:rPr>
              <a:t>Definition:</a:t>
            </a:r>
            <a:r>
              <a:rPr lang="en-US" dirty="0" smtClean="0">
                <a:latin typeface="NimbusRomNo9L-Regu"/>
              </a:rPr>
              <a:t> The </a:t>
            </a:r>
            <a:r>
              <a:rPr lang="en-US" dirty="0">
                <a:latin typeface="NimbusRomNo9L-Regu"/>
              </a:rPr>
              <a:t>roots of these </a:t>
            </a:r>
            <a:r>
              <a:rPr lang="en-US" dirty="0" err="1" smtClean="0">
                <a:latin typeface="NimbusRomNo9L-Regu"/>
              </a:rPr>
              <a:t>subtrees</a:t>
            </a:r>
            <a:r>
              <a:rPr lang="en-US" dirty="0" smtClean="0">
                <a:latin typeface="NimbusRomNo9L-Regu"/>
              </a:rPr>
              <a:t> are </a:t>
            </a:r>
            <a:r>
              <a:rPr lang="en-US" b="1" dirty="0">
                <a:latin typeface="NimbusRomNo9L-Medi"/>
              </a:rPr>
              <a:t>children</a:t>
            </a:r>
            <a:r>
              <a:rPr lang="en-US" dirty="0">
                <a:latin typeface="NimbusRomNo9L-Medi"/>
              </a:rPr>
              <a:t> </a:t>
            </a:r>
            <a:r>
              <a:rPr lang="en-US" dirty="0">
                <a:latin typeface="NimbusRomNo9L-Regu"/>
              </a:rPr>
              <a:t>of the root. </a:t>
            </a:r>
            <a:endParaRPr lang="en-US" dirty="0" smtClean="0">
              <a:latin typeface="NimbusRomNo9L-Regu"/>
            </a:endParaRPr>
          </a:p>
          <a:p>
            <a:endParaRPr lang="en-US" dirty="0">
              <a:latin typeface="NimbusRomNo9L-Regu"/>
            </a:endParaRPr>
          </a:p>
          <a:p>
            <a:r>
              <a:rPr lang="en-US" b="1" u="sng" dirty="0" smtClean="0">
                <a:latin typeface="NimbusRomNo9L-Regu"/>
              </a:rPr>
              <a:t>Definition:</a:t>
            </a:r>
            <a:r>
              <a:rPr lang="en-US" dirty="0" smtClean="0">
                <a:latin typeface="NimbusRomNo9L-Regu"/>
              </a:rPr>
              <a:t> There </a:t>
            </a:r>
            <a:r>
              <a:rPr lang="en-US" dirty="0">
                <a:latin typeface="NimbusRomNo9L-Regu"/>
              </a:rPr>
              <a:t>is an </a:t>
            </a:r>
            <a:r>
              <a:rPr lang="en-US" b="1" dirty="0">
                <a:latin typeface="NimbusRomNo9L-Medi"/>
              </a:rPr>
              <a:t>edge</a:t>
            </a:r>
            <a:r>
              <a:rPr lang="en-US" dirty="0">
                <a:latin typeface="NimbusRomNo9L-Medi"/>
              </a:rPr>
              <a:t> </a:t>
            </a:r>
            <a:r>
              <a:rPr lang="en-US" dirty="0">
                <a:latin typeface="NimbusRomNo9L-Regu"/>
              </a:rPr>
              <a:t>from a node to each of its children, and</a:t>
            </a:r>
          </a:p>
          <a:p>
            <a:r>
              <a:rPr lang="en-US" dirty="0">
                <a:latin typeface="NimbusRomNo9L-Regu"/>
              </a:rPr>
              <a:t>a node is said to be the </a:t>
            </a:r>
            <a:r>
              <a:rPr lang="en-US" dirty="0">
                <a:latin typeface="NimbusRomNo9L-Medi"/>
              </a:rPr>
              <a:t>parent </a:t>
            </a:r>
            <a:r>
              <a:rPr lang="en-US" dirty="0">
                <a:latin typeface="NimbusRomNo9L-Regu"/>
              </a:rPr>
              <a:t>of its children</a:t>
            </a:r>
            <a:r>
              <a:rPr lang="en-US" dirty="0" smtClean="0">
                <a:latin typeface="NimbusRomNo9L-Regu"/>
              </a:rPr>
              <a:t>.</a:t>
            </a:r>
          </a:p>
          <a:p>
            <a:endParaRPr lang="en-US" dirty="0" smtClean="0"/>
          </a:p>
          <a:p>
            <a:r>
              <a:rPr lang="en-US" b="1" u="sng" dirty="0" smtClean="0"/>
              <a:t>Rule:</a:t>
            </a:r>
            <a:r>
              <a:rPr lang="en-US" dirty="0" smtClean="0"/>
              <a:t> If </a:t>
            </a:r>
            <a:r>
              <a:rPr lang="en-US" dirty="0"/>
              <a:t>n</a:t>
            </a:r>
            <a:r>
              <a:rPr lang="en-US" baseline="-25000" dirty="0"/>
              <a:t>1</a:t>
            </a:r>
            <a:r>
              <a:rPr lang="en-US" dirty="0"/>
              <a:t>, n</a:t>
            </a:r>
            <a:r>
              <a:rPr lang="en-US" baseline="-25000" dirty="0"/>
              <a:t>2</a:t>
            </a:r>
            <a:r>
              <a:rPr lang="en-US" dirty="0"/>
              <a:t>, ..., </a:t>
            </a:r>
            <a:r>
              <a:rPr lang="en-US" dirty="0" err="1"/>
              <a:t>n</a:t>
            </a:r>
            <a:r>
              <a:rPr lang="en-US" baseline="-25000" dirty="0" err="1"/>
              <a:t>k</a:t>
            </a:r>
            <a:r>
              <a:rPr lang="en-US" dirty="0"/>
              <a:t> is a sequence of nodes in the tree such that </a:t>
            </a:r>
            <a:r>
              <a:rPr lang="en-US" dirty="0" err="1"/>
              <a:t>n</a:t>
            </a:r>
            <a:r>
              <a:rPr lang="en-US" baseline="-25000" dirty="0" err="1"/>
              <a:t>i</a:t>
            </a:r>
            <a:r>
              <a:rPr lang="en-US" dirty="0"/>
              <a:t> is the parent of</a:t>
            </a:r>
          </a:p>
          <a:p>
            <a:r>
              <a:rPr lang="en-US" dirty="0"/>
              <a:t>n</a:t>
            </a:r>
            <a:r>
              <a:rPr lang="en-US" baseline="-25000" dirty="0"/>
              <a:t>i</a:t>
            </a:r>
            <a:r>
              <a:rPr lang="en-US" dirty="0"/>
              <a:t>+1 for 1 </a:t>
            </a:r>
            <a:r>
              <a:rPr lang="en-US" u="sng" dirty="0" smtClean="0"/>
              <a:t>&lt;</a:t>
            </a:r>
            <a:r>
              <a:rPr lang="en-US" dirty="0" smtClean="0"/>
              <a:t> </a:t>
            </a:r>
            <a:r>
              <a:rPr lang="en-US" dirty="0"/>
              <a:t>i &lt; k, then this sequence is called a path from n</a:t>
            </a:r>
            <a:r>
              <a:rPr lang="en-US" baseline="-25000" dirty="0"/>
              <a:t>1</a:t>
            </a:r>
            <a:r>
              <a:rPr lang="en-US" dirty="0"/>
              <a:t> to </a:t>
            </a:r>
            <a:r>
              <a:rPr lang="en-US" dirty="0" err="1"/>
              <a:t>n</a:t>
            </a:r>
            <a:r>
              <a:rPr lang="en-US" baseline="-25000" dirty="0" err="1"/>
              <a:t>k</a:t>
            </a:r>
            <a:r>
              <a:rPr lang="en-US" dirty="0"/>
              <a:t>. </a:t>
            </a:r>
            <a:r>
              <a:rPr lang="en-US" dirty="0" smtClean="0"/>
              <a:t>The </a:t>
            </a:r>
            <a:r>
              <a:rPr lang="en-US" dirty="0"/>
              <a:t>length</a:t>
            </a:r>
          </a:p>
          <a:p>
            <a:r>
              <a:rPr lang="en-US" dirty="0"/>
              <a:t>of the path is </a:t>
            </a:r>
            <a:r>
              <a:rPr lang="en-US" dirty="0" smtClean="0"/>
              <a:t>k-1. </a:t>
            </a:r>
          </a:p>
          <a:p>
            <a:endParaRPr lang="en-US" dirty="0"/>
          </a:p>
          <a:p>
            <a:r>
              <a:rPr lang="en-US" b="1" u="sng" dirty="0" smtClean="0"/>
              <a:t>Rule:</a:t>
            </a:r>
            <a:r>
              <a:rPr lang="en-US" dirty="0" smtClean="0"/>
              <a:t> All </a:t>
            </a:r>
            <a:r>
              <a:rPr lang="en-US" dirty="0"/>
              <a:t>nodes in the tree are </a:t>
            </a:r>
            <a:r>
              <a:rPr lang="en-US" b="1" dirty="0"/>
              <a:t>descendants</a:t>
            </a:r>
            <a:r>
              <a:rPr lang="en-US" dirty="0"/>
              <a:t> of </a:t>
            </a:r>
            <a:r>
              <a:rPr lang="en-US" dirty="0" smtClean="0"/>
              <a:t>the </a:t>
            </a:r>
            <a:r>
              <a:rPr lang="en-US" dirty="0"/>
              <a:t>root of the tree, while the root is the ancestor of all nodes. </a:t>
            </a:r>
          </a:p>
          <a:p>
            <a:endParaRPr lang="en-US" dirty="0" smtClean="0"/>
          </a:p>
          <a:p>
            <a:r>
              <a:rPr lang="en-US" b="1" u="sng" dirty="0" smtClean="0"/>
              <a:t>Definition:</a:t>
            </a:r>
            <a:r>
              <a:rPr lang="en-US" dirty="0" smtClean="0"/>
              <a:t> The </a:t>
            </a:r>
            <a:r>
              <a:rPr lang="en-US" b="1" dirty="0"/>
              <a:t>depth</a:t>
            </a:r>
            <a:r>
              <a:rPr lang="en-US" dirty="0"/>
              <a:t> of a node </a:t>
            </a:r>
            <a:r>
              <a:rPr lang="en-US" dirty="0" smtClean="0"/>
              <a:t>M in </a:t>
            </a:r>
            <a:r>
              <a:rPr lang="en-US" dirty="0"/>
              <a:t>the tree is the length of the path from the root of the tree to M. </a:t>
            </a:r>
            <a:endParaRPr lang="en-US" dirty="0" smtClean="0"/>
          </a:p>
          <a:p>
            <a:endParaRPr lang="en-US" dirty="0"/>
          </a:p>
        </p:txBody>
      </p:sp>
    </p:spTree>
    <p:extLst>
      <p:ext uri="{BB962C8B-B14F-4D97-AF65-F5344CB8AC3E}">
        <p14:creationId xmlns:p14="http://schemas.microsoft.com/office/powerpoint/2010/main" val="225813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structures – Binary Trees</a:t>
            </a:r>
          </a:p>
        </p:txBody>
      </p:sp>
      <p:sp>
        <p:nvSpPr>
          <p:cNvPr id="3" name="Content Placeholder 2"/>
          <p:cNvSpPr>
            <a:spLocks noGrp="1"/>
          </p:cNvSpPr>
          <p:nvPr>
            <p:ph idx="1"/>
          </p:nvPr>
        </p:nvSpPr>
        <p:spPr/>
        <p:txBody>
          <a:bodyPr/>
          <a:lstStyle/>
          <a:p>
            <a:r>
              <a:rPr lang="en-US" b="1" u="sng" dirty="0" smtClean="0"/>
              <a:t>Definition:</a:t>
            </a:r>
            <a:r>
              <a:rPr lang="en-US" dirty="0" smtClean="0"/>
              <a:t> The </a:t>
            </a:r>
            <a:r>
              <a:rPr lang="en-US" b="1" dirty="0"/>
              <a:t>height</a:t>
            </a:r>
            <a:r>
              <a:rPr lang="en-US" dirty="0"/>
              <a:t> of </a:t>
            </a:r>
            <a:r>
              <a:rPr lang="en-US" dirty="0" smtClean="0"/>
              <a:t>a tree </a:t>
            </a:r>
            <a:r>
              <a:rPr lang="en-US" dirty="0"/>
              <a:t>is one more than the depth of the deepest node in the tree. All nodes of depth </a:t>
            </a:r>
            <a:r>
              <a:rPr lang="en-US" b="1" dirty="0" smtClean="0"/>
              <a:t>d</a:t>
            </a:r>
            <a:r>
              <a:rPr lang="en-US" dirty="0" smtClean="0"/>
              <a:t> are </a:t>
            </a:r>
            <a:r>
              <a:rPr lang="en-US" dirty="0"/>
              <a:t>at level </a:t>
            </a:r>
            <a:r>
              <a:rPr lang="en-US" b="1" dirty="0"/>
              <a:t>d</a:t>
            </a:r>
            <a:r>
              <a:rPr lang="en-US" dirty="0"/>
              <a:t> in the tree. The root is the only node at level 0, and its depth is 0</a:t>
            </a:r>
            <a:r>
              <a:rPr lang="en-US" dirty="0" smtClean="0"/>
              <a:t>.</a:t>
            </a:r>
          </a:p>
          <a:p>
            <a:r>
              <a:rPr lang="en-US" b="1" u="sng" dirty="0" smtClean="0"/>
              <a:t>Definition:</a:t>
            </a:r>
            <a:r>
              <a:rPr lang="en-US" dirty="0" smtClean="0"/>
              <a:t> A </a:t>
            </a:r>
            <a:r>
              <a:rPr lang="en-US" b="1" dirty="0" smtClean="0"/>
              <a:t>leaf</a:t>
            </a:r>
            <a:r>
              <a:rPr lang="en-US" dirty="0" smtClean="0"/>
              <a:t> </a:t>
            </a:r>
            <a:r>
              <a:rPr lang="en-US" dirty="0"/>
              <a:t>node is any node that has two empty children. </a:t>
            </a:r>
            <a:endParaRPr lang="en-US" dirty="0" smtClean="0"/>
          </a:p>
          <a:p>
            <a:r>
              <a:rPr lang="en-US" b="1" u="sng" dirty="0" smtClean="0"/>
              <a:t>Definition:</a:t>
            </a:r>
            <a:r>
              <a:rPr lang="en-US" dirty="0" smtClean="0"/>
              <a:t> An </a:t>
            </a:r>
            <a:r>
              <a:rPr lang="en-US" dirty="0"/>
              <a:t>internal node is any </a:t>
            </a:r>
            <a:r>
              <a:rPr lang="en-US" dirty="0" smtClean="0"/>
              <a:t>node that </a:t>
            </a:r>
            <a:r>
              <a:rPr lang="en-US" dirty="0"/>
              <a:t>has at least one non-empty child.</a:t>
            </a:r>
            <a:endParaRPr lang="en-US" dirty="0">
              <a:latin typeface="NimbusRomNo9L-Regu"/>
            </a:endParaRPr>
          </a:p>
          <a:p>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19</a:t>
            </a:fld>
            <a:endParaRPr lang="en-US" dirty="0">
              <a:solidFill>
                <a:srgbClr val="969696"/>
              </a:solidFill>
            </a:endParaRPr>
          </a:p>
        </p:txBody>
      </p:sp>
    </p:spTree>
    <p:extLst>
      <p:ext uri="{BB962C8B-B14F-4D97-AF65-F5344CB8AC3E}">
        <p14:creationId xmlns:p14="http://schemas.microsoft.com/office/powerpoint/2010/main" val="59000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Data Structures and </a:t>
            </a:r>
            <a:r>
              <a:rPr lang="fr-FR" dirty="0" err="1" smtClean="0"/>
              <a:t>Algorithms</a:t>
            </a:r>
            <a:r>
              <a:rPr lang="fr-FR" dirty="0" smtClean="0"/>
              <a:t> – </a:t>
            </a:r>
            <a:r>
              <a:rPr lang="fr-FR" dirty="0" err="1" smtClean="0"/>
              <a:t>Definitions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2</a:t>
            </a:fld>
            <a:endParaRPr lang="en-US" dirty="0">
              <a:solidFill>
                <a:schemeClr val="tx1"/>
              </a:solidFill>
            </a:endParaRPr>
          </a:p>
        </p:txBody>
      </p:sp>
      <p:sp>
        <p:nvSpPr>
          <p:cNvPr id="3" name="Rectangle 2"/>
          <p:cNvSpPr/>
          <p:nvPr/>
        </p:nvSpPr>
        <p:spPr>
          <a:xfrm>
            <a:off x="661686" y="1350095"/>
            <a:ext cx="8305800" cy="1200329"/>
          </a:xfrm>
          <a:prstGeom prst="rect">
            <a:avLst/>
          </a:prstGeom>
        </p:spPr>
        <p:txBody>
          <a:bodyPr wrap="square">
            <a:spAutoFit/>
          </a:bodyPr>
          <a:lstStyle/>
          <a:p>
            <a:endParaRPr lang="en-US" i="1" dirty="0">
              <a:solidFill>
                <a:srgbClr val="545454"/>
              </a:solidFill>
            </a:endParaRPr>
          </a:p>
          <a:p>
            <a:r>
              <a:rPr lang="en-US" dirty="0"/>
              <a:t>In the most general sense, a data structure is any data representation and its</a:t>
            </a:r>
          </a:p>
          <a:p>
            <a:r>
              <a:rPr lang="en-US" dirty="0"/>
              <a:t>associated operations. Even an integer or floating point number stored on the </a:t>
            </a:r>
            <a:r>
              <a:rPr lang="en-US" dirty="0" smtClean="0"/>
              <a:t>computer can </a:t>
            </a:r>
            <a:r>
              <a:rPr lang="en-US" dirty="0"/>
              <a:t>be viewed as a simple data structure. </a:t>
            </a:r>
          </a:p>
        </p:txBody>
      </p:sp>
      <p:sp>
        <p:nvSpPr>
          <p:cNvPr id="5" name="Rectangle 4"/>
          <p:cNvSpPr/>
          <p:nvPr/>
        </p:nvSpPr>
        <p:spPr>
          <a:xfrm>
            <a:off x="661686" y="3015773"/>
            <a:ext cx="7924800" cy="923330"/>
          </a:xfrm>
          <a:prstGeom prst="rect">
            <a:avLst/>
          </a:prstGeom>
        </p:spPr>
        <p:txBody>
          <a:bodyPr wrap="square">
            <a:spAutoFit/>
          </a:bodyPr>
          <a:lstStyle/>
          <a:p>
            <a:r>
              <a:rPr lang="en-US" dirty="0"/>
              <a:t>In </a:t>
            </a:r>
            <a:r>
              <a:rPr lang="en-US" dirty="0" smtClean="0"/>
              <a:t>computer science, </a:t>
            </a:r>
            <a:r>
              <a:rPr lang="en-US" dirty="0"/>
              <a:t>a data structure is a particular way of </a:t>
            </a:r>
            <a:r>
              <a:rPr lang="en-US" dirty="0" smtClean="0"/>
              <a:t>organizing data </a:t>
            </a:r>
            <a:r>
              <a:rPr lang="en-US" dirty="0"/>
              <a:t>in a computer so that it can be used </a:t>
            </a:r>
            <a:r>
              <a:rPr lang="en-US" dirty="0" smtClean="0"/>
              <a:t>efficiently.* Data </a:t>
            </a:r>
            <a:r>
              <a:rPr lang="en-US" dirty="0"/>
              <a:t>structures can implement one or more </a:t>
            </a:r>
            <a:r>
              <a:rPr lang="en-US" dirty="0" smtClean="0"/>
              <a:t>particular Abstract Data Types </a:t>
            </a:r>
            <a:r>
              <a:rPr lang="en-US" dirty="0"/>
              <a:t>(ADT)</a:t>
            </a:r>
          </a:p>
        </p:txBody>
      </p:sp>
      <p:sp>
        <p:nvSpPr>
          <p:cNvPr id="6" name="Rectangle 5"/>
          <p:cNvSpPr/>
          <p:nvPr/>
        </p:nvSpPr>
        <p:spPr>
          <a:xfrm>
            <a:off x="661686" y="4404452"/>
            <a:ext cx="8181372" cy="369332"/>
          </a:xfrm>
          <a:prstGeom prst="rect">
            <a:avLst/>
          </a:prstGeom>
        </p:spPr>
        <p:txBody>
          <a:bodyPr wrap="square">
            <a:spAutoFit/>
          </a:bodyPr>
          <a:lstStyle/>
          <a:p>
            <a:r>
              <a:rPr lang="en-US" dirty="0"/>
              <a:t>Usually</a:t>
            </a:r>
            <a:r>
              <a:rPr lang="en-US" dirty="0">
                <a:solidFill>
                  <a:srgbClr val="545454"/>
                </a:solidFill>
              </a:rPr>
              <a:t>, </a:t>
            </a:r>
            <a:r>
              <a:rPr lang="en-US" dirty="0"/>
              <a:t>efficient data structures are key to designing efficient algorithms</a:t>
            </a:r>
          </a:p>
        </p:txBody>
      </p:sp>
    </p:spTree>
    <p:extLst>
      <p:ext uri="{BB962C8B-B14F-4D97-AF65-F5344CB8AC3E}">
        <p14:creationId xmlns:p14="http://schemas.microsoft.com/office/powerpoint/2010/main" val="12200335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a:t>
            </a:r>
            <a:r>
              <a:rPr lang="en-US" dirty="0" smtClean="0"/>
              <a:t>structures - Trees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20</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1677193" y="990510"/>
            <a:ext cx="4591050" cy="3676650"/>
          </a:xfrm>
          <a:prstGeom prst="rect">
            <a:avLst/>
          </a:prstGeom>
        </p:spPr>
      </p:pic>
      <p:sp>
        <p:nvSpPr>
          <p:cNvPr id="5" name="Rectangle 4"/>
          <p:cNvSpPr/>
          <p:nvPr/>
        </p:nvSpPr>
        <p:spPr>
          <a:xfrm>
            <a:off x="914401" y="4667160"/>
            <a:ext cx="8229600" cy="1200329"/>
          </a:xfrm>
          <a:prstGeom prst="rect">
            <a:avLst/>
          </a:prstGeom>
        </p:spPr>
        <p:txBody>
          <a:bodyPr wrap="square">
            <a:spAutoFit/>
          </a:bodyPr>
          <a:lstStyle/>
          <a:p>
            <a:r>
              <a:rPr lang="en-US" dirty="0">
                <a:latin typeface="NimbusRomNo9L-Regu"/>
              </a:rPr>
              <a:t>Two different binary trees. (a) A binary tree whose root has a </a:t>
            </a:r>
            <a:r>
              <a:rPr lang="en-US" b="1" dirty="0">
                <a:latin typeface="NimbusRomNo9L-Regu"/>
              </a:rPr>
              <a:t>nonempty</a:t>
            </a:r>
          </a:p>
          <a:p>
            <a:r>
              <a:rPr lang="en-US" dirty="0">
                <a:latin typeface="NimbusRomNo9L-Regu"/>
              </a:rPr>
              <a:t>left child. (b) A binary tree whose root has a non-empty right child. (c) The</a:t>
            </a:r>
          </a:p>
          <a:p>
            <a:r>
              <a:rPr lang="en-US" dirty="0">
                <a:latin typeface="NimbusRomNo9L-Regu"/>
              </a:rPr>
              <a:t>binary tree of (a) with the missing right child made </a:t>
            </a:r>
            <a:r>
              <a:rPr lang="en-US" b="1" dirty="0">
                <a:latin typeface="NimbusRomNo9L-Regu"/>
              </a:rPr>
              <a:t>explicit</a:t>
            </a:r>
            <a:r>
              <a:rPr lang="en-US" dirty="0">
                <a:latin typeface="NimbusRomNo9L-Regu"/>
              </a:rPr>
              <a:t>. (d) The binary tree</a:t>
            </a:r>
          </a:p>
          <a:p>
            <a:r>
              <a:rPr lang="en-US" dirty="0">
                <a:latin typeface="NimbusRomNo9L-Regu"/>
              </a:rPr>
              <a:t>of (b) with the missing left child made </a:t>
            </a:r>
            <a:r>
              <a:rPr lang="en-US" b="1" dirty="0">
                <a:latin typeface="NimbusRomNo9L-Regu"/>
              </a:rPr>
              <a:t>explicit</a:t>
            </a:r>
            <a:r>
              <a:rPr lang="en-US" dirty="0">
                <a:latin typeface="NimbusRomNo9L-Regu"/>
              </a:rPr>
              <a:t>.</a:t>
            </a:r>
            <a:endParaRPr lang="en-US" dirty="0"/>
          </a:p>
        </p:txBody>
      </p:sp>
    </p:spTree>
    <p:extLst>
      <p:ext uri="{BB962C8B-B14F-4D97-AF65-F5344CB8AC3E}">
        <p14:creationId xmlns:p14="http://schemas.microsoft.com/office/powerpoint/2010/main" val="1003596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a:t>
            </a:r>
            <a:r>
              <a:rPr lang="en-US" dirty="0" smtClean="0"/>
              <a:t>structures - Trees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21</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634205" y="1066800"/>
            <a:ext cx="6677025" cy="1885950"/>
          </a:xfrm>
          <a:prstGeom prst="rect">
            <a:avLst/>
          </a:prstGeom>
        </p:spPr>
      </p:pic>
      <p:sp>
        <p:nvSpPr>
          <p:cNvPr id="5" name="Rectangle 4"/>
          <p:cNvSpPr/>
          <p:nvPr/>
        </p:nvSpPr>
        <p:spPr>
          <a:xfrm>
            <a:off x="2057400" y="3043108"/>
            <a:ext cx="7696200" cy="646331"/>
          </a:xfrm>
          <a:prstGeom prst="rect">
            <a:avLst/>
          </a:prstGeom>
        </p:spPr>
        <p:txBody>
          <a:bodyPr wrap="square">
            <a:spAutoFit/>
          </a:bodyPr>
          <a:lstStyle/>
          <a:p>
            <a:pPr marL="342900" indent="-342900">
              <a:buAutoNum type="alphaLcParenBoth"/>
            </a:pPr>
            <a:r>
              <a:rPr lang="en-US" dirty="0" smtClean="0"/>
              <a:t>This </a:t>
            </a:r>
            <a:r>
              <a:rPr lang="en-US" dirty="0"/>
              <a:t>tree is </a:t>
            </a:r>
            <a:r>
              <a:rPr lang="en-US" b="1" dirty="0" smtClean="0"/>
              <a:t>full</a:t>
            </a:r>
            <a:r>
              <a:rPr lang="en-US" dirty="0" smtClean="0"/>
              <a:t> (but not </a:t>
            </a:r>
            <a:r>
              <a:rPr lang="en-US" dirty="0"/>
              <a:t>complete). </a:t>
            </a:r>
            <a:endParaRPr lang="en-US" dirty="0" smtClean="0"/>
          </a:p>
          <a:p>
            <a:pPr marL="342900" indent="-342900">
              <a:buAutoNum type="alphaLcParenBoth"/>
            </a:pPr>
            <a:r>
              <a:rPr lang="en-US" dirty="0" smtClean="0"/>
              <a:t>This </a:t>
            </a:r>
            <a:r>
              <a:rPr lang="en-US" dirty="0"/>
              <a:t>tree is </a:t>
            </a:r>
            <a:r>
              <a:rPr lang="en-US" b="1" dirty="0" smtClean="0"/>
              <a:t>complete</a:t>
            </a:r>
            <a:r>
              <a:rPr lang="en-US" dirty="0" smtClean="0"/>
              <a:t> </a:t>
            </a:r>
            <a:r>
              <a:rPr lang="en-US" dirty="0"/>
              <a:t>(but not full).</a:t>
            </a:r>
          </a:p>
        </p:txBody>
      </p:sp>
      <p:sp>
        <p:nvSpPr>
          <p:cNvPr id="6" name="Rectangle 5"/>
          <p:cNvSpPr/>
          <p:nvPr/>
        </p:nvSpPr>
        <p:spPr>
          <a:xfrm>
            <a:off x="322263" y="4000402"/>
            <a:ext cx="8974137" cy="2308324"/>
          </a:xfrm>
          <a:prstGeom prst="rect">
            <a:avLst/>
          </a:prstGeom>
        </p:spPr>
        <p:txBody>
          <a:bodyPr wrap="square">
            <a:spAutoFit/>
          </a:bodyPr>
          <a:lstStyle/>
          <a:p>
            <a:r>
              <a:rPr lang="en-US" b="1" u="sng" dirty="0" smtClean="0"/>
              <a:t>Rule:</a:t>
            </a:r>
            <a:r>
              <a:rPr lang="en-US" dirty="0" smtClean="0"/>
              <a:t> Two </a:t>
            </a:r>
            <a:r>
              <a:rPr lang="en-US" dirty="0"/>
              <a:t>restricted forms of binary tree are sufficiently important to warrant special</a:t>
            </a:r>
          </a:p>
          <a:p>
            <a:r>
              <a:rPr lang="en-US" dirty="0"/>
              <a:t>n</a:t>
            </a:r>
            <a:r>
              <a:rPr lang="en-US" dirty="0" smtClean="0"/>
              <a:t>ames: </a:t>
            </a:r>
            <a:endParaRPr lang="en-US" dirty="0"/>
          </a:p>
          <a:p>
            <a:pPr marL="285750" indent="-285750">
              <a:buFont typeface="Arial" panose="020B0604020202020204" pitchFamily="34" charset="0"/>
              <a:buChar char="•"/>
            </a:pPr>
            <a:r>
              <a:rPr lang="en-US" dirty="0" smtClean="0"/>
              <a:t>each node in a full binary tree is either an internal node with exactly</a:t>
            </a:r>
          </a:p>
          <a:p>
            <a:r>
              <a:rPr lang="en-US" dirty="0" smtClean="0"/>
              <a:t>     two non-empty children or a leaf</a:t>
            </a:r>
          </a:p>
          <a:p>
            <a:pPr marL="285750" indent="-285750">
              <a:buFont typeface="Arial" panose="020B0604020202020204" pitchFamily="34" charset="0"/>
              <a:buChar char="•"/>
            </a:pPr>
            <a:r>
              <a:rPr lang="en-US" dirty="0" smtClean="0"/>
              <a:t>a complete binary tree has a restricted shape</a:t>
            </a:r>
            <a:r>
              <a:rPr lang="en-US" dirty="0"/>
              <a:t> </a:t>
            </a:r>
            <a:r>
              <a:rPr lang="en-US" dirty="0" smtClean="0"/>
              <a:t>obtained </a:t>
            </a:r>
            <a:r>
              <a:rPr lang="en-US" dirty="0"/>
              <a:t>by starting at the root and filling the tree by levels from left to </a:t>
            </a:r>
            <a:r>
              <a:rPr lang="en-US" dirty="0" smtClean="0"/>
              <a:t>right</a:t>
            </a:r>
          </a:p>
          <a:p>
            <a:pPr marL="285750" indent="-285750">
              <a:buFont typeface="Arial" panose="020B0604020202020204" pitchFamily="34" charset="0"/>
              <a:buChar char="•"/>
            </a:pPr>
            <a:r>
              <a:rPr lang="en-US" dirty="0" smtClean="0"/>
              <a:t>In the complete </a:t>
            </a:r>
            <a:r>
              <a:rPr lang="en-US" dirty="0"/>
              <a:t>binary tree of height d, all levels except possibly level </a:t>
            </a:r>
            <a:r>
              <a:rPr lang="en-US" dirty="0" smtClean="0"/>
              <a:t>d-1 are completely full</a:t>
            </a:r>
            <a:r>
              <a:rPr lang="en-US" dirty="0"/>
              <a:t>. The bottom level has its nodes filled in from the left </a:t>
            </a:r>
            <a:r>
              <a:rPr lang="en-US" dirty="0" smtClean="0"/>
              <a:t>side</a:t>
            </a:r>
            <a:endParaRPr lang="en-US" dirty="0"/>
          </a:p>
        </p:txBody>
      </p:sp>
    </p:spTree>
    <p:extLst>
      <p:ext uri="{BB962C8B-B14F-4D97-AF65-F5344CB8AC3E}">
        <p14:creationId xmlns:p14="http://schemas.microsoft.com/office/powerpoint/2010/main" val="2556864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a:t>
            </a:r>
            <a:r>
              <a:rPr lang="en-US" dirty="0" smtClean="0"/>
              <a:t>structures – Binary Tree Traversal</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22</a:t>
            </a:fld>
            <a:endParaRPr lang="en-US" dirty="0">
              <a:solidFill>
                <a:schemeClr val="tx1"/>
              </a:solidFill>
            </a:endParaRPr>
          </a:p>
        </p:txBody>
      </p:sp>
      <p:sp>
        <p:nvSpPr>
          <p:cNvPr id="8" name="Rectangle 7"/>
          <p:cNvSpPr/>
          <p:nvPr/>
        </p:nvSpPr>
        <p:spPr>
          <a:xfrm>
            <a:off x="322263" y="956460"/>
            <a:ext cx="8669337" cy="1754326"/>
          </a:xfrm>
          <a:prstGeom prst="rect">
            <a:avLst/>
          </a:prstGeom>
        </p:spPr>
        <p:txBody>
          <a:bodyPr wrap="square">
            <a:spAutoFit/>
          </a:bodyPr>
          <a:lstStyle/>
          <a:p>
            <a:r>
              <a:rPr lang="en-US" b="1" u="sng" dirty="0" smtClean="0"/>
              <a:t>Definition:</a:t>
            </a:r>
            <a:r>
              <a:rPr lang="en-US" dirty="0" smtClean="0"/>
              <a:t> Any process for </a:t>
            </a:r>
            <a:r>
              <a:rPr lang="en-US" dirty="0"/>
              <a:t>visiting all of the nodes in some order is called a </a:t>
            </a:r>
            <a:r>
              <a:rPr lang="en-US" b="1" dirty="0"/>
              <a:t>traversal</a:t>
            </a:r>
            <a:r>
              <a:rPr lang="en-US" dirty="0"/>
              <a:t>. Any traversal </a:t>
            </a:r>
            <a:r>
              <a:rPr lang="en-US" dirty="0" smtClean="0"/>
              <a:t>that lists </a:t>
            </a:r>
            <a:r>
              <a:rPr lang="en-US" dirty="0"/>
              <a:t>every node in the tree exactly once is called an </a:t>
            </a:r>
            <a:r>
              <a:rPr lang="en-US" b="1" dirty="0"/>
              <a:t>enumeration</a:t>
            </a:r>
            <a:r>
              <a:rPr lang="en-US" dirty="0"/>
              <a:t> of the </a:t>
            </a:r>
            <a:r>
              <a:rPr lang="en-US" dirty="0" smtClean="0"/>
              <a:t>tree’s nodes</a:t>
            </a:r>
            <a:r>
              <a:rPr lang="en-US" dirty="0"/>
              <a:t>. </a:t>
            </a:r>
            <a:endParaRPr lang="en-US" dirty="0" smtClean="0"/>
          </a:p>
          <a:p>
            <a:endParaRPr lang="en-US" dirty="0"/>
          </a:p>
          <a:p>
            <a:r>
              <a:rPr lang="en-US" b="1" u="sng" dirty="0" smtClean="0"/>
              <a:t>Definition:</a:t>
            </a:r>
            <a:r>
              <a:rPr lang="en-US" dirty="0" smtClean="0"/>
              <a:t> We might wish </a:t>
            </a:r>
            <a:r>
              <a:rPr lang="en-US" dirty="0"/>
              <a:t>to make sure that we visit any given node before we visit its children. This </a:t>
            </a:r>
            <a:r>
              <a:rPr lang="en-US" dirty="0" smtClean="0"/>
              <a:t>is called </a:t>
            </a:r>
            <a:r>
              <a:rPr lang="en-US" dirty="0"/>
              <a:t>a </a:t>
            </a:r>
            <a:r>
              <a:rPr lang="en-US" b="1" dirty="0"/>
              <a:t>preorder</a:t>
            </a:r>
            <a:r>
              <a:rPr lang="en-US" dirty="0"/>
              <a:t> traversal.</a:t>
            </a:r>
          </a:p>
        </p:txBody>
      </p:sp>
      <p:pic>
        <p:nvPicPr>
          <p:cNvPr id="9" name="Picture 8"/>
          <p:cNvPicPr>
            <a:picLocks noChangeAspect="1"/>
          </p:cNvPicPr>
          <p:nvPr/>
        </p:nvPicPr>
        <p:blipFill>
          <a:blip r:embed="rId2"/>
          <a:stretch>
            <a:fillRect/>
          </a:stretch>
        </p:blipFill>
        <p:spPr>
          <a:xfrm>
            <a:off x="322263" y="3398382"/>
            <a:ext cx="2438400" cy="2362200"/>
          </a:xfrm>
          <a:prstGeom prst="rect">
            <a:avLst/>
          </a:prstGeom>
        </p:spPr>
      </p:pic>
      <p:sp>
        <p:nvSpPr>
          <p:cNvPr id="10" name="Rectangle 9"/>
          <p:cNvSpPr/>
          <p:nvPr/>
        </p:nvSpPr>
        <p:spPr>
          <a:xfrm>
            <a:off x="3581400" y="3398382"/>
            <a:ext cx="4572000" cy="1754326"/>
          </a:xfrm>
          <a:prstGeom prst="rect">
            <a:avLst/>
          </a:prstGeom>
        </p:spPr>
        <p:txBody>
          <a:bodyPr>
            <a:spAutoFit/>
          </a:bodyPr>
          <a:lstStyle/>
          <a:p>
            <a:r>
              <a:rPr lang="en-US" dirty="0"/>
              <a:t>The preorder enumeration for the tree </a:t>
            </a:r>
            <a:r>
              <a:rPr lang="en-US" dirty="0" smtClean="0"/>
              <a:t>is ABDCEGFHI</a:t>
            </a:r>
            <a:r>
              <a:rPr lang="en-US" dirty="0"/>
              <a:t>:</a:t>
            </a:r>
          </a:p>
          <a:p>
            <a:r>
              <a:rPr lang="en-US" dirty="0"/>
              <a:t>The first node printed is the root. Then all nodes of the left subtree are</a:t>
            </a:r>
          </a:p>
          <a:p>
            <a:r>
              <a:rPr lang="en-US" dirty="0"/>
              <a:t>printed (in preorder) before any node of the right subtree.</a:t>
            </a:r>
          </a:p>
        </p:txBody>
      </p:sp>
    </p:spTree>
    <p:extLst>
      <p:ext uri="{BB962C8B-B14F-4D97-AF65-F5344CB8AC3E}">
        <p14:creationId xmlns:p14="http://schemas.microsoft.com/office/powerpoint/2010/main" val="19962517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structures – Binary Tree Traversal</a:t>
            </a:r>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23</a:t>
            </a:fld>
            <a:endParaRPr lang="en-US" dirty="0">
              <a:solidFill>
                <a:schemeClr val="tx1"/>
              </a:solidFill>
            </a:endParaRPr>
          </a:p>
        </p:txBody>
      </p:sp>
      <p:sp>
        <p:nvSpPr>
          <p:cNvPr id="7" name="Rectangle 6"/>
          <p:cNvSpPr/>
          <p:nvPr/>
        </p:nvSpPr>
        <p:spPr>
          <a:xfrm>
            <a:off x="322263" y="762000"/>
            <a:ext cx="8593137" cy="923330"/>
          </a:xfrm>
          <a:prstGeom prst="rect">
            <a:avLst/>
          </a:prstGeom>
        </p:spPr>
        <p:txBody>
          <a:bodyPr wrap="square">
            <a:spAutoFit/>
          </a:bodyPr>
          <a:lstStyle/>
          <a:p>
            <a:r>
              <a:rPr lang="en-US" b="1" u="sng" dirty="0" smtClean="0"/>
              <a:t>Definition:</a:t>
            </a:r>
            <a:r>
              <a:rPr lang="en-US" dirty="0" smtClean="0"/>
              <a:t> Alternatively</a:t>
            </a:r>
            <a:r>
              <a:rPr lang="en-US" dirty="0"/>
              <a:t>, we might wish to visit each node only after we visit its </a:t>
            </a:r>
            <a:r>
              <a:rPr lang="en-US" dirty="0" smtClean="0"/>
              <a:t>children (and </a:t>
            </a:r>
            <a:r>
              <a:rPr lang="en-US" dirty="0"/>
              <a:t>their subtrees). </a:t>
            </a:r>
            <a:r>
              <a:rPr lang="en-US" dirty="0" smtClean="0"/>
              <a:t>We </a:t>
            </a:r>
            <a:r>
              <a:rPr lang="en-US" dirty="0"/>
              <a:t>would like to delete the children of a node</a:t>
            </a:r>
          </a:p>
          <a:p>
            <a:r>
              <a:rPr lang="en-US" dirty="0"/>
              <a:t>before deleting the node </a:t>
            </a:r>
            <a:r>
              <a:rPr lang="en-US" dirty="0" smtClean="0"/>
              <a:t>itself. This </a:t>
            </a:r>
            <a:r>
              <a:rPr lang="en-US" dirty="0"/>
              <a:t>is called a </a:t>
            </a:r>
            <a:r>
              <a:rPr lang="en-US" b="1" dirty="0" err="1"/>
              <a:t>postorder</a:t>
            </a:r>
            <a:r>
              <a:rPr lang="en-US" dirty="0"/>
              <a:t> traversal.</a:t>
            </a:r>
          </a:p>
        </p:txBody>
      </p:sp>
      <p:sp>
        <p:nvSpPr>
          <p:cNvPr id="8" name="Rectangle 7"/>
          <p:cNvSpPr/>
          <p:nvPr/>
        </p:nvSpPr>
        <p:spPr>
          <a:xfrm>
            <a:off x="3560763" y="2283767"/>
            <a:ext cx="4572000" cy="646331"/>
          </a:xfrm>
          <a:prstGeom prst="rect">
            <a:avLst/>
          </a:prstGeom>
        </p:spPr>
        <p:txBody>
          <a:bodyPr>
            <a:spAutoFit/>
          </a:bodyPr>
          <a:lstStyle/>
          <a:p>
            <a:r>
              <a:rPr lang="en-US" dirty="0"/>
              <a:t>The </a:t>
            </a:r>
            <a:r>
              <a:rPr lang="en-US" dirty="0" err="1"/>
              <a:t>postorder</a:t>
            </a:r>
            <a:r>
              <a:rPr lang="en-US" dirty="0"/>
              <a:t> enumeration </a:t>
            </a:r>
            <a:r>
              <a:rPr lang="en-US" dirty="0" smtClean="0"/>
              <a:t>is: DBGEHIFCA</a:t>
            </a:r>
            <a:r>
              <a:rPr lang="en-US" dirty="0"/>
              <a:t>:</a:t>
            </a:r>
          </a:p>
        </p:txBody>
      </p:sp>
      <p:pic>
        <p:nvPicPr>
          <p:cNvPr id="9" name="Picture 8"/>
          <p:cNvPicPr>
            <a:picLocks noChangeAspect="1"/>
          </p:cNvPicPr>
          <p:nvPr/>
        </p:nvPicPr>
        <p:blipFill>
          <a:blip r:embed="rId2"/>
          <a:stretch>
            <a:fillRect/>
          </a:stretch>
        </p:blipFill>
        <p:spPr>
          <a:xfrm>
            <a:off x="322263" y="2606932"/>
            <a:ext cx="2438400" cy="2362200"/>
          </a:xfrm>
          <a:prstGeom prst="rect">
            <a:avLst/>
          </a:prstGeom>
        </p:spPr>
      </p:pic>
      <p:sp>
        <p:nvSpPr>
          <p:cNvPr id="10" name="Rectangle 9"/>
          <p:cNvSpPr/>
          <p:nvPr/>
        </p:nvSpPr>
        <p:spPr>
          <a:xfrm>
            <a:off x="3550161" y="3049368"/>
            <a:ext cx="4572000" cy="1200329"/>
          </a:xfrm>
          <a:prstGeom prst="rect">
            <a:avLst/>
          </a:prstGeom>
        </p:spPr>
        <p:txBody>
          <a:bodyPr>
            <a:spAutoFit/>
          </a:bodyPr>
          <a:lstStyle/>
          <a:p>
            <a:r>
              <a:rPr lang="en-US" b="1" u="sng" dirty="0" smtClean="0"/>
              <a:t>Definition:</a:t>
            </a:r>
            <a:r>
              <a:rPr lang="en-US" dirty="0" smtClean="0"/>
              <a:t> An </a:t>
            </a:r>
            <a:r>
              <a:rPr lang="en-US" b="1" dirty="0" err="1"/>
              <a:t>inorder</a:t>
            </a:r>
            <a:r>
              <a:rPr lang="en-US" dirty="0"/>
              <a:t> traversal first visits the left child (including its entire subtree), </a:t>
            </a:r>
            <a:r>
              <a:rPr lang="en-US" dirty="0" smtClean="0"/>
              <a:t>then visits </a:t>
            </a:r>
            <a:r>
              <a:rPr lang="en-US" dirty="0"/>
              <a:t>the node, and finally visits the right child (including its entire subtree). </a:t>
            </a:r>
          </a:p>
        </p:txBody>
      </p:sp>
      <p:sp>
        <p:nvSpPr>
          <p:cNvPr id="11" name="Rectangle 10"/>
          <p:cNvSpPr/>
          <p:nvPr/>
        </p:nvSpPr>
        <p:spPr>
          <a:xfrm>
            <a:off x="3564076" y="4743630"/>
            <a:ext cx="4572000" cy="646331"/>
          </a:xfrm>
          <a:prstGeom prst="rect">
            <a:avLst/>
          </a:prstGeom>
        </p:spPr>
        <p:txBody>
          <a:bodyPr>
            <a:spAutoFit/>
          </a:bodyPr>
          <a:lstStyle/>
          <a:p>
            <a:r>
              <a:rPr lang="en-US" dirty="0"/>
              <a:t>The </a:t>
            </a:r>
            <a:r>
              <a:rPr lang="en-US" b="1" dirty="0" err="1"/>
              <a:t>inorder</a:t>
            </a:r>
            <a:r>
              <a:rPr lang="en-US" dirty="0"/>
              <a:t> </a:t>
            </a:r>
            <a:r>
              <a:rPr lang="en-US" dirty="0" smtClean="0"/>
              <a:t>enumeration is:</a:t>
            </a:r>
            <a:endParaRPr lang="en-US" dirty="0"/>
          </a:p>
          <a:p>
            <a:r>
              <a:rPr lang="en-US" dirty="0"/>
              <a:t>BDAGECHFI:</a:t>
            </a:r>
          </a:p>
        </p:txBody>
      </p:sp>
    </p:spTree>
    <p:extLst>
      <p:ext uri="{BB962C8B-B14F-4D97-AF65-F5344CB8AC3E}">
        <p14:creationId xmlns:p14="http://schemas.microsoft.com/office/powerpoint/2010/main" val="2354075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a:t>
            </a:r>
            <a:r>
              <a:rPr lang="en-US" dirty="0" smtClean="0"/>
              <a:t>structures – Non Binary Trees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24</a:t>
            </a:fld>
            <a:endParaRPr lang="en-US" dirty="0">
              <a:solidFill>
                <a:schemeClr val="tx1"/>
              </a:solidFill>
            </a:endParaRPr>
          </a:p>
        </p:txBody>
      </p:sp>
      <p:sp>
        <p:nvSpPr>
          <p:cNvPr id="5" name="Rectangle 4"/>
          <p:cNvSpPr/>
          <p:nvPr/>
        </p:nvSpPr>
        <p:spPr>
          <a:xfrm>
            <a:off x="322263" y="914400"/>
            <a:ext cx="8610600" cy="4801314"/>
          </a:xfrm>
          <a:prstGeom prst="rect">
            <a:avLst/>
          </a:prstGeom>
        </p:spPr>
        <p:txBody>
          <a:bodyPr wrap="square">
            <a:spAutoFit/>
          </a:bodyPr>
          <a:lstStyle/>
          <a:p>
            <a:r>
              <a:rPr lang="en-US" b="1" u="sng" dirty="0" smtClean="0"/>
              <a:t>Major Definition:</a:t>
            </a:r>
            <a:r>
              <a:rPr lang="en-US" dirty="0" smtClean="0"/>
              <a:t> A </a:t>
            </a:r>
            <a:r>
              <a:rPr lang="en-US" dirty="0"/>
              <a:t>tree T is a finite set of one or more nodes such that there is one designated </a:t>
            </a:r>
            <a:r>
              <a:rPr lang="en-US" dirty="0" smtClean="0"/>
              <a:t>node</a:t>
            </a:r>
            <a:r>
              <a:rPr lang="en-US" dirty="0"/>
              <a:t> </a:t>
            </a:r>
            <a:r>
              <a:rPr lang="en-US" dirty="0" smtClean="0"/>
              <a:t>R</a:t>
            </a:r>
            <a:r>
              <a:rPr lang="en-US" dirty="0"/>
              <a:t>, called the root of T. If the set (</a:t>
            </a:r>
            <a:r>
              <a:rPr lang="en-US" dirty="0" smtClean="0"/>
              <a:t>T-{R}) </a:t>
            </a:r>
            <a:r>
              <a:rPr lang="en-US" dirty="0"/>
              <a:t>is not empty, these nodes are </a:t>
            </a:r>
            <a:r>
              <a:rPr lang="en-US" dirty="0" smtClean="0"/>
              <a:t>partitioned into </a:t>
            </a:r>
            <a:r>
              <a:rPr lang="en-US" dirty="0"/>
              <a:t>n &gt; 0 disjoint subsets T</a:t>
            </a:r>
            <a:r>
              <a:rPr lang="en-US" sz="1100" dirty="0"/>
              <a:t>0</a:t>
            </a:r>
            <a:r>
              <a:rPr lang="en-US" dirty="0"/>
              <a:t>, T</a:t>
            </a:r>
            <a:r>
              <a:rPr lang="en-US" sz="1100" dirty="0"/>
              <a:t>1</a:t>
            </a:r>
            <a:r>
              <a:rPr lang="en-US" dirty="0"/>
              <a:t>, ..., </a:t>
            </a:r>
            <a:r>
              <a:rPr lang="en-US" dirty="0" smtClean="0"/>
              <a:t>T</a:t>
            </a:r>
            <a:r>
              <a:rPr lang="en-US" sz="1100" dirty="0" smtClean="0"/>
              <a:t>n-1,</a:t>
            </a:r>
            <a:r>
              <a:rPr lang="en-US" dirty="0" smtClean="0"/>
              <a:t> </a:t>
            </a:r>
            <a:r>
              <a:rPr lang="en-US" dirty="0"/>
              <a:t>each of which is a tree, and </a:t>
            </a:r>
            <a:r>
              <a:rPr lang="en-US" dirty="0" smtClean="0"/>
              <a:t>whose roots </a:t>
            </a:r>
            <a:r>
              <a:rPr lang="en-US" dirty="0"/>
              <a:t>R</a:t>
            </a:r>
            <a:r>
              <a:rPr lang="en-US" sz="1100" dirty="0"/>
              <a:t>1</a:t>
            </a:r>
            <a:r>
              <a:rPr lang="en-US" dirty="0"/>
              <a:t>, R</a:t>
            </a:r>
            <a:r>
              <a:rPr lang="en-US" sz="1100" dirty="0"/>
              <a:t>2</a:t>
            </a:r>
            <a:r>
              <a:rPr lang="en-US" dirty="0"/>
              <a:t>, ..., R</a:t>
            </a:r>
            <a:r>
              <a:rPr lang="en-US" sz="1100" dirty="0"/>
              <a:t>n</a:t>
            </a:r>
            <a:r>
              <a:rPr lang="en-US" dirty="0"/>
              <a:t>, respectively, are children of R. The subsets T</a:t>
            </a:r>
            <a:r>
              <a:rPr lang="en-US" sz="1100" dirty="0"/>
              <a:t>i </a:t>
            </a:r>
            <a:r>
              <a:rPr lang="en-US" dirty="0"/>
              <a:t>(</a:t>
            </a:r>
            <a:r>
              <a:rPr lang="en-US" dirty="0" smtClean="0"/>
              <a:t>0 </a:t>
            </a:r>
            <a:r>
              <a:rPr lang="en-US" u="sng" dirty="0" smtClean="0"/>
              <a:t>&lt;</a:t>
            </a:r>
            <a:r>
              <a:rPr lang="en-US" dirty="0" smtClean="0"/>
              <a:t>  </a:t>
            </a:r>
            <a:r>
              <a:rPr lang="en-US" dirty="0"/>
              <a:t>i &lt; n) </a:t>
            </a:r>
            <a:r>
              <a:rPr lang="en-US" dirty="0" smtClean="0"/>
              <a:t>are said </a:t>
            </a:r>
            <a:r>
              <a:rPr lang="en-US" dirty="0"/>
              <a:t>to be subtrees of T. </a:t>
            </a:r>
            <a:endParaRPr lang="en-US" dirty="0" smtClean="0"/>
          </a:p>
          <a:p>
            <a:endParaRPr lang="en-US" dirty="0"/>
          </a:p>
          <a:p>
            <a:r>
              <a:rPr lang="en-US" b="1" u="sng" dirty="0" smtClean="0"/>
              <a:t>Major Rules:</a:t>
            </a:r>
            <a:r>
              <a:rPr lang="en-US" dirty="0" smtClean="0"/>
              <a:t> These </a:t>
            </a:r>
            <a:r>
              <a:rPr lang="en-US" dirty="0"/>
              <a:t>subtrees are ordered in that T</a:t>
            </a:r>
            <a:r>
              <a:rPr lang="en-US" sz="1100" dirty="0"/>
              <a:t>i </a:t>
            </a:r>
            <a:r>
              <a:rPr lang="en-US" dirty="0"/>
              <a:t>is said to come </a:t>
            </a:r>
            <a:r>
              <a:rPr lang="en-US" dirty="0" smtClean="0"/>
              <a:t>before </a:t>
            </a:r>
            <a:r>
              <a:rPr lang="en-US" dirty="0" err="1"/>
              <a:t>Tj</a:t>
            </a:r>
            <a:r>
              <a:rPr lang="en-US" dirty="0"/>
              <a:t> if i &lt; j. By convention, the subtrees are arranged from left to right with </a:t>
            </a:r>
            <a:r>
              <a:rPr lang="en-US" dirty="0" err="1" smtClean="0"/>
              <a:t>subtree</a:t>
            </a:r>
            <a:r>
              <a:rPr lang="en-US" dirty="0" smtClean="0"/>
              <a:t> T0 </a:t>
            </a:r>
            <a:r>
              <a:rPr lang="en-US" dirty="0"/>
              <a:t>called the leftmost child of R. </a:t>
            </a:r>
            <a:endParaRPr lang="en-US" dirty="0" smtClean="0"/>
          </a:p>
          <a:p>
            <a:endParaRPr lang="en-US" dirty="0"/>
          </a:p>
          <a:p>
            <a:r>
              <a:rPr lang="en-US" b="1" u="sng" dirty="0" smtClean="0"/>
              <a:t>Definition:</a:t>
            </a:r>
            <a:r>
              <a:rPr lang="en-US" dirty="0" smtClean="0"/>
              <a:t> A </a:t>
            </a:r>
            <a:r>
              <a:rPr lang="en-US" dirty="0"/>
              <a:t>node’s out degree is the number of children </a:t>
            </a:r>
            <a:r>
              <a:rPr lang="en-US" dirty="0" smtClean="0"/>
              <a:t>for that </a:t>
            </a:r>
            <a:r>
              <a:rPr lang="en-US" dirty="0"/>
              <a:t>node. A forest is a collection of one or more </a:t>
            </a:r>
            <a:r>
              <a:rPr lang="en-US" dirty="0" smtClean="0"/>
              <a:t>trees. </a:t>
            </a:r>
          </a:p>
          <a:p>
            <a:endParaRPr lang="en-US" dirty="0"/>
          </a:p>
          <a:p>
            <a:r>
              <a:rPr lang="en-US" b="1" u="sng" dirty="0" smtClean="0"/>
              <a:t>Rule:</a:t>
            </a:r>
            <a:r>
              <a:rPr lang="en-US" dirty="0" smtClean="0"/>
              <a:t> Each </a:t>
            </a:r>
            <a:r>
              <a:rPr lang="en-US" dirty="0"/>
              <a:t>node in a tree has precisely one parent, except for the root, which has </a:t>
            </a:r>
            <a:r>
              <a:rPr lang="en-US" dirty="0" smtClean="0"/>
              <a:t>no parent</a:t>
            </a:r>
            <a:r>
              <a:rPr lang="en-US" dirty="0"/>
              <a:t>. From this observation, it immediately follows that a tree with n nodes </a:t>
            </a:r>
            <a:r>
              <a:rPr lang="en-US" dirty="0" smtClean="0"/>
              <a:t>must have </a:t>
            </a:r>
            <a:r>
              <a:rPr lang="en-US" dirty="0"/>
              <a:t>n </a:t>
            </a:r>
            <a:r>
              <a:rPr lang="en-US" dirty="0" smtClean="0"/>
              <a:t>-1 </a:t>
            </a:r>
            <a:r>
              <a:rPr lang="en-US" dirty="0"/>
              <a:t>edges because each node, aside from the root, has one edge </a:t>
            </a:r>
            <a:r>
              <a:rPr lang="en-US" dirty="0" smtClean="0"/>
              <a:t>connecting that </a:t>
            </a:r>
            <a:r>
              <a:rPr lang="en-US" dirty="0"/>
              <a:t>node to its parent.</a:t>
            </a:r>
          </a:p>
        </p:txBody>
      </p:sp>
    </p:spTree>
    <p:extLst>
      <p:ext uri="{BB962C8B-B14F-4D97-AF65-F5344CB8AC3E}">
        <p14:creationId xmlns:p14="http://schemas.microsoft.com/office/powerpoint/2010/main" val="23148131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a:t>
            </a:r>
            <a:r>
              <a:rPr lang="en-US" dirty="0" smtClean="0"/>
              <a:t>structures - Trees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25</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1017586" y="762001"/>
            <a:ext cx="5910263" cy="3810000"/>
          </a:xfrm>
          <a:prstGeom prst="rect">
            <a:avLst/>
          </a:prstGeom>
        </p:spPr>
      </p:pic>
      <p:sp>
        <p:nvSpPr>
          <p:cNvPr id="5" name="Rectangle 4"/>
          <p:cNvSpPr/>
          <p:nvPr/>
        </p:nvSpPr>
        <p:spPr>
          <a:xfrm>
            <a:off x="569870" y="4784727"/>
            <a:ext cx="8543509" cy="1200329"/>
          </a:xfrm>
          <a:prstGeom prst="rect">
            <a:avLst/>
          </a:prstGeom>
        </p:spPr>
        <p:txBody>
          <a:bodyPr wrap="square">
            <a:spAutoFit/>
          </a:bodyPr>
          <a:lstStyle/>
          <a:p>
            <a:r>
              <a:rPr lang="en-US" dirty="0">
                <a:latin typeface="NimbusRomNo9L-Regu"/>
              </a:rPr>
              <a:t>Notation for general trees. Node </a:t>
            </a:r>
            <a:r>
              <a:rPr lang="en-US" dirty="0">
                <a:latin typeface="NimbusRomNo9L-ReguItal"/>
              </a:rPr>
              <a:t>P </a:t>
            </a:r>
            <a:r>
              <a:rPr lang="en-US" dirty="0">
                <a:latin typeface="NimbusRomNo9L-Regu"/>
              </a:rPr>
              <a:t>is the parent of nodes </a:t>
            </a:r>
            <a:r>
              <a:rPr lang="en-US" dirty="0">
                <a:latin typeface="NimbusRomNo9L-ReguItal"/>
              </a:rPr>
              <a:t>V</a:t>
            </a:r>
            <a:r>
              <a:rPr lang="en-US" dirty="0">
                <a:latin typeface="NimbusRomNo9L-Regu"/>
              </a:rPr>
              <a:t>, </a:t>
            </a:r>
            <a:r>
              <a:rPr lang="en-US" dirty="0">
                <a:latin typeface="NimbusRomNo9L-ReguItal"/>
              </a:rPr>
              <a:t>S1</a:t>
            </a:r>
            <a:r>
              <a:rPr lang="en-US" dirty="0">
                <a:latin typeface="NimbusRomNo9L-Regu"/>
              </a:rPr>
              <a:t>,</a:t>
            </a:r>
          </a:p>
          <a:p>
            <a:r>
              <a:rPr lang="en-US" dirty="0">
                <a:latin typeface="NimbusRomNo9L-Regu"/>
              </a:rPr>
              <a:t>and </a:t>
            </a:r>
            <a:r>
              <a:rPr lang="en-US" dirty="0">
                <a:latin typeface="NimbusRomNo9L-ReguItal"/>
              </a:rPr>
              <a:t>S2</a:t>
            </a:r>
            <a:r>
              <a:rPr lang="en-US" dirty="0">
                <a:latin typeface="NimbusRomNo9L-Regu"/>
              </a:rPr>
              <a:t>. Thus, </a:t>
            </a:r>
            <a:r>
              <a:rPr lang="en-US" dirty="0">
                <a:latin typeface="NimbusRomNo9L-ReguItal"/>
              </a:rPr>
              <a:t>V</a:t>
            </a:r>
            <a:r>
              <a:rPr lang="en-US" dirty="0">
                <a:latin typeface="NimbusRomNo9L-Regu"/>
              </a:rPr>
              <a:t>, </a:t>
            </a:r>
            <a:r>
              <a:rPr lang="en-US" dirty="0">
                <a:latin typeface="NimbusRomNo9L-ReguItal"/>
              </a:rPr>
              <a:t>S1</a:t>
            </a:r>
            <a:r>
              <a:rPr lang="en-US" dirty="0">
                <a:latin typeface="NimbusRomNo9L-Regu"/>
              </a:rPr>
              <a:t>, and </a:t>
            </a:r>
            <a:r>
              <a:rPr lang="en-US" dirty="0">
                <a:latin typeface="NimbusRomNo9L-ReguItal"/>
              </a:rPr>
              <a:t>S2 </a:t>
            </a:r>
            <a:r>
              <a:rPr lang="en-US" dirty="0">
                <a:latin typeface="NimbusRomNo9L-Regu"/>
              </a:rPr>
              <a:t>are children of </a:t>
            </a:r>
            <a:r>
              <a:rPr lang="en-US" dirty="0">
                <a:latin typeface="NimbusRomNo9L-ReguItal"/>
              </a:rPr>
              <a:t>P</a:t>
            </a:r>
            <a:r>
              <a:rPr lang="en-US" dirty="0">
                <a:latin typeface="NimbusRomNo9L-Regu"/>
              </a:rPr>
              <a:t>. Nodes </a:t>
            </a:r>
            <a:r>
              <a:rPr lang="en-US" dirty="0">
                <a:latin typeface="NimbusRomNo9L-ReguItal"/>
              </a:rPr>
              <a:t>R </a:t>
            </a:r>
            <a:r>
              <a:rPr lang="en-US" dirty="0">
                <a:latin typeface="NimbusRomNo9L-Regu"/>
              </a:rPr>
              <a:t>and </a:t>
            </a:r>
            <a:r>
              <a:rPr lang="en-US" dirty="0">
                <a:latin typeface="NimbusRomNo9L-ReguItal"/>
              </a:rPr>
              <a:t>P </a:t>
            </a:r>
            <a:r>
              <a:rPr lang="en-US" dirty="0">
                <a:latin typeface="NimbusRomNo9L-Regu"/>
              </a:rPr>
              <a:t>are ancestors of </a:t>
            </a:r>
            <a:r>
              <a:rPr lang="en-US" dirty="0">
                <a:latin typeface="NimbusRomNo9L-ReguItal"/>
              </a:rPr>
              <a:t>V</a:t>
            </a:r>
            <a:r>
              <a:rPr lang="en-US" dirty="0">
                <a:latin typeface="NimbusRomNo9L-Regu"/>
              </a:rPr>
              <a:t>.</a:t>
            </a:r>
          </a:p>
          <a:p>
            <a:r>
              <a:rPr lang="en-US" dirty="0">
                <a:latin typeface="NimbusRomNo9L-Regu"/>
              </a:rPr>
              <a:t>Nodes </a:t>
            </a:r>
            <a:r>
              <a:rPr lang="en-US" dirty="0">
                <a:latin typeface="NimbusRomNo9L-ReguItal"/>
              </a:rPr>
              <a:t>V</a:t>
            </a:r>
            <a:r>
              <a:rPr lang="en-US" dirty="0">
                <a:latin typeface="NimbusRomNo9L-Regu"/>
              </a:rPr>
              <a:t>, </a:t>
            </a:r>
            <a:r>
              <a:rPr lang="en-US" dirty="0">
                <a:latin typeface="NimbusRomNo9L-ReguItal"/>
              </a:rPr>
              <a:t>S1</a:t>
            </a:r>
            <a:r>
              <a:rPr lang="en-US" dirty="0">
                <a:latin typeface="NimbusRomNo9L-Regu"/>
              </a:rPr>
              <a:t>, and </a:t>
            </a:r>
            <a:r>
              <a:rPr lang="en-US" dirty="0">
                <a:latin typeface="NimbusRomNo9L-ReguItal"/>
              </a:rPr>
              <a:t>S2 </a:t>
            </a:r>
            <a:r>
              <a:rPr lang="en-US" dirty="0">
                <a:latin typeface="NimbusRomNo9L-Regu"/>
              </a:rPr>
              <a:t>are called </a:t>
            </a:r>
            <a:r>
              <a:rPr lang="en-US" dirty="0">
                <a:latin typeface="NimbusRomNo9L-Medi"/>
              </a:rPr>
              <a:t>siblings</a:t>
            </a:r>
            <a:r>
              <a:rPr lang="en-US" dirty="0">
                <a:latin typeface="NimbusRomNo9L-Regu"/>
              </a:rPr>
              <a:t>. The oval surrounds the subtree having </a:t>
            </a:r>
            <a:r>
              <a:rPr lang="en-US" dirty="0">
                <a:latin typeface="NimbusRomNo9L-ReguItal"/>
              </a:rPr>
              <a:t>V</a:t>
            </a:r>
          </a:p>
          <a:p>
            <a:r>
              <a:rPr lang="en-US" dirty="0">
                <a:latin typeface="NimbusRomNo9L-Regu"/>
              </a:rPr>
              <a:t>as its root.</a:t>
            </a:r>
            <a:endParaRPr lang="en-US" dirty="0"/>
          </a:p>
        </p:txBody>
      </p:sp>
    </p:spTree>
    <p:extLst>
      <p:ext uri="{BB962C8B-B14F-4D97-AF65-F5344CB8AC3E}">
        <p14:creationId xmlns:p14="http://schemas.microsoft.com/office/powerpoint/2010/main" val="16757198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a:t>
            </a:r>
            <a:r>
              <a:rPr lang="en-US" dirty="0" smtClean="0"/>
              <a:t>structures – Graphs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26</a:t>
            </a:fld>
            <a:endParaRPr lang="en-US" dirty="0">
              <a:solidFill>
                <a:schemeClr val="tx1"/>
              </a:solidFill>
            </a:endParaRPr>
          </a:p>
        </p:txBody>
      </p:sp>
      <p:sp>
        <p:nvSpPr>
          <p:cNvPr id="3" name="Rectangle 2"/>
          <p:cNvSpPr/>
          <p:nvPr/>
        </p:nvSpPr>
        <p:spPr>
          <a:xfrm>
            <a:off x="322263" y="990600"/>
            <a:ext cx="8593137" cy="1754326"/>
          </a:xfrm>
          <a:prstGeom prst="rect">
            <a:avLst/>
          </a:prstGeom>
        </p:spPr>
        <p:txBody>
          <a:bodyPr wrap="square">
            <a:spAutoFit/>
          </a:bodyPr>
          <a:lstStyle/>
          <a:p>
            <a:r>
              <a:rPr lang="en-US" b="1" u="sng" dirty="0" smtClean="0"/>
              <a:t>Rules:</a:t>
            </a:r>
            <a:r>
              <a:rPr lang="en-US" dirty="0" smtClean="0"/>
              <a:t> Graphs </a:t>
            </a:r>
            <a:r>
              <a:rPr lang="en-US" dirty="0"/>
              <a:t>provide the ultimate in data structure flexibility. Graphs can model </a:t>
            </a:r>
            <a:r>
              <a:rPr lang="en-US" dirty="0" smtClean="0"/>
              <a:t>both real-world </a:t>
            </a:r>
            <a:r>
              <a:rPr lang="en-US" dirty="0"/>
              <a:t>systems and abstract problems, so they are used in hundreds of applications</a:t>
            </a:r>
            <a:r>
              <a:rPr lang="en-US" dirty="0" smtClean="0"/>
              <a:t>.</a:t>
            </a:r>
          </a:p>
          <a:p>
            <a:endParaRPr lang="en-US" dirty="0"/>
          </a:p>
          <a:p>
            <a:r>
              <a:rPr lang="en-US" dirty="0"/>
              <a:t>Here is a small sampling of the range of problems that graphs are routinely</a:t>
            </a:r>
          </a:p>
          <a:p>
            <a:r>
              <a:rPr lang="en-US" dirty="0"/>
              <a:t>applied to.</a:t>
            </a:r>
          </a:p>
        </p:txBody>
      </p:sp>
      <p:sp>
        <p:nvSpPr>
          <p:cNvPr id="5" name="Rectangle 4"/>
          <p:cNvSpPr/>
          <p:nvPr/>
        </p:nvSpPr>
        <p:spPr>
          <a:xfrm>
            <a:off x="457200" y="2467928"/>
            <a:ext cx="8458200" cy="3693319"/>
          </a:xfrm>
          <a:prstGeom prst="rect">
            <a:avLst/>
          </a:prstGeom>
        </p:spPr>
        <p:txBody>
          <a:bodyPr wrap="square">
            <a:spAutoFit/>
          </a:bodyPr>
          <a:lstStyle/>
          <a:p>
            <a:endParaRPr lang="en-US" dirty="0" smtClean="0"/>
          </a:p>
          <a:p>
            <a:r>
              <a:rPr lang="en-US" dirty="0" smtClean="0"/>
              <a:t>1</a:t>
            </a:r>
            <a:r>
              <a:rPr lang="en-US" dirty="0"/>
              <a:t>. Modeling connectivity in computer and communications networks.</a:t>
            </a:r>
          </a:p>
          <a:p>
            <a:r>
              <a:rPr lang="en-US" dirty="0"/>
              <a:t>2. Representing a map as a set of locations with distances between locations;</a:t>
            </a:r>
          </a:p>
          <a:p>
            <a:r>
              <a:rPr lang="en-US" dirty="0"/>
              <a:t>used to compute shortest routes between locations.</a:t>
            </a:r>
          </a:p>
          <a:p>
            <a:r>
              <a:rPr lang="en-US" dirty="0"/>
              <a:t>3. Modeling flow capacities in transportation networks.</a:t>
            </a:r>
          </a:p>
          <a:p>
            <a:r>
              <a:rPr lang="en-US" dirty="0"/>
              <a:t>4. Finding a path from a starting condition to a goal condition; for example, in</a:t>
            </a:r>
          </a:p>
          <a:p>
            <a:r>
              <a:rPr lang="en-US" dirty="0"/>
              <a:t>artificial intelligence problem solving.</a:t>
            </a:r>
          </a:p>
          <a:p>
            <a:r>
              <a:rPr lang="en-US" dirty="0"/>
              <a:t>5. Modeling computer algorithms, showing transitions from one program state</a:t>
            </a:r>
          </a:p>
          <a:p>
            <a:r>
              <a:rPr lang="en-US" dirty="0"/>
              <a:t>to another.</a:t>
            </a:r>
          </a:p>
          <a:p>
            <a:r>
              <a:rPr lang="en-US" dirty="0"/>
              <a:t>6. Finding an acceptable order for finishing subtasks in a complex activity, such</a:t>
            </a:r>
          </a:p>
          <a:p>
            <a:r>
              <a:rPr lang="en-US" dirty="0"/>
              <a:t>as constructing large buildings.</a:t>
            </a:r>
          </a:p>
          <a:p>
            <a:r>
              <a:rPr lang="en-US" dirty="0"/>
              <a:t>7. Modeling relationships such as family trees, business or military organizations,</a:t>
            </a:r>
          </a:p>
          <a:p>
            <a:r>
              <a:rPr lang="en-US" dirty="0"/>
              <a:t>and scientific taxonomies.</a:t>
            </a:r>
          </a:p>
        </p:txBody>
      </p:sp>
    </p:spTree>
    <p:extLst>
      <p:ext uri="{BB962C8B-B14F-4D97-AF65-F5344CB8AC3E}">
        <p14:creationId xmlns:p14="http://schemas.microsoft.com/office/powerpoint/2010/main" val="12947028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structures – Graphs</a:t>
            </a:r>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27</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686593" y="1563558"/>
            <a:ext cx="6572250" cy="2162175"/>
          </a:xfrm>
          <a:prstGeom prst="rect">
            <a:avLst/>
          </a:prstGeom>
        </p:spPr>
      </p:pic>
      <p:sp>
        <p:nvSpPr>
          <p:cNvPr id="5" name="Rectangle 4"/>
          <p:cNvSpPr/>
          <p:nvPr/>
        </p:nvSpPr>
        <p:spPr>
          <a:xfrm>
            <a:off x="573881" y="4054475"/>
            <a:ext cx="8397463" cy="1477328"/>
          </a:xfrm>
          <a:prstGeom prst="rect">
            <a:avLst/>
          </a:prstGeom>
        </p:spPr>
        <p:txBody>
          <a:bodyPr wrap="square">
            <a:spAutoFit/>
          </a:bodyPr>
          <a:lstStyle/>
          <a:p>
            <a:r>
              <a:rPr lang="en-US" dirty="0">
                <a:latin typeface="NimbusRomNo9L-Regu"/>
              </a:rPr>
              <a:t>Examples of graphs and </a:t>
            </a:r>
            <a:r>
              <a:rPr lang="en-US" dirty="0" smtClean="0">
                <a:latin typeface="NimbusRomNo9L-Regu"/>
              </a:rPr>
              <a:t>terminology</a:t>
            </a:r>
            <a:r>
              <a:rPr lang="en-US" dirty="0">
                <a:latin typeface="NimbusRomNo9L-Regu"/>
              </a:rPr>
              <a:t>:</a:t>
            </a:r>
            <a:r>
              <a:rPr lang="en-US" dirty="0" smtClean="0">
                <a:latin typeface="NimbusRomNo9L-Regu"/>
              </a:rPr>
              <a:t> (</a:t>
            </a:r>
            <a:r>
              <a:rPr lang="en-US" dirty="0">
                <a:latin typeface="NimbusRomNo9L-Regu"/>
              </a:rPr>
              <a:t>a) A graph. </a:t>
            </a:r>
            <a:r>
              <a:rPr lang="en-US" dirty="0" smtClean="0">
                <a:latin typeface="NimbusRomNo9L-Regu"/>
              </a:rPr>
              <a:t> (</a:t>
            </a:r>
            <a:r>
              <a:rPr lang="en-US" dirty="0">
                <a:latin typeface="NimbusRomNo9L-Regu"/>
              </a:rPr>
              <a:t>b) A </a:t>
            </a:r>
            <a:r>
              <a:rPr lang="en-US" dirty="0" smtClean="0">
                <a:latin typeface="NimbusRomNo9L-Regu"/>
              </a:rPr>
              <a:t>directed graph (digraph</a:t>
            </a:r>
            <a:r>
              <a:rPr lang="en-US" dirty="0">
                <a:latin typeface="NimbusRomNo9L-Regu"/>
              </a:rPr>
              <a:t>). </a:t>
            </a:r>
            <a:endParaRPr lang="en-US" dirty="0" smtClean="0">
              <a:latin typeface="NimbusRomNo9L-Regu"/>
            </a:endParaRPr>
          </a:p>
          <a:p>
            <a:r>
              <a:rPr lang="en-US" dirty="0" smtClean="0">
                <a:latin typeface="NimbusRomNo9L-Regu"/>
              </a:rPr>
              <a:t>(</a:t>
            </a:r>
            <a:r>
              <a:rPr lang="en-US" dirty="0">
                <a:latin typeface="NimbusRomNo9L-Regu"/>
              </a:rPr>
              <a:t>c) A labeled (directed) graph with weights associated with </a:t>
            </a:r>
            <a:r>
              <a:rPr lang="en-US" dirty="0" smtClean="0">
                <a:latin typeface="NimbusRomNo9L-Regu"/>
              </a:rPr>
              <a:t>the edges</a:t>
            </a:r>
            <a:r>
              <a:rPr lang="en-US" dirty="0">
                <a:latin typeface="NimbusRomNo9L-Regu"/>
              </a:rPr>
              <a:t>. In this example, there is a simple path from Vertex 0 to Vertex 3 </a:t>
            </a:r>
            <a:r>
              <a:rPr lang="en-US" dirty="0" smtClean="0">
                <a:latin typeface="NimbusRomNo9L-Regu"/>
              </a:rPr>
              <a:t>containing Vertices </a:t>
            </a:r>
            <a:r>
              <a:rPr lang="en-US" dirty="0">
                <a:latin typeface="NimbusRomNo9L-Regu"/>
              </a:rPr>
              <a:t>0, 1, and 3. Vertices 0, 1, 3, 2, 4, and 1 also form a path, but not a </a:t>
            </a:r>
            <a:r>
              <a:rPr lang="en-US" dirty="0" smtClean="0">
                <a:latin typeface="NimbusRomNo9L-Regu"/>
              </a:rPr>
              <a:t>simple path </a:t>
            </a:r>
            <a:r>
              <a:rPr lang="en-US" dirty="0">
                <a:latin typeface="NimbusRomNo9L-Regu"/>
              </a:rPr>
              <a:t>because Vertex 1 appears twice. Vertices 1, 3, 2, 4, and 1 form a simple cycle.</a:t>
            </a:r>
            <a:endParaRPr lang="en-US" dirty="0"/>
          </a:p>
        </p:txBody>
      </p:sp>
    </p:spTree>
    <p:extLst>
      <p:ext uri="{BB962C8B-B14F-4D97-AF65-F5344CB8AC3E}">
        <p14:creationId xmlns:p14="http://schemas.microsoft.com/office/powerpoint/2010/main" val="13125985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structures – Graphs</a:t>
            </a:r>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28</a:t>
            </a:fld>
            <a:endParaRPr lang="en-US" dirty="0">
              <a:solidFill>
                <a:schemeClr val="tx1"/>
              </a:solidFill>
            </a:endParaRPr>
          </a:p>
        </p:txBody>
      </p:sp>
      <p:sp>
        <p:nvSpPr>
          <p:cNvPr id="5" name="Rectangle 4"/>
          <p:cNvSpPr/>
          <p:nvPr/>
        </p:nvSpPr>
        <p:spPr>
          <a:xfrm>
            <a:off x="322263" y="1005165"/>
            <a:ext cx="8593137" cy="5524589"/>
          </a:xfrm>
          <a:prstGeom prst="rect">
            <a:avLst/>
          </a:prstGeom>
        </p:spPr>
        <p:txBody>
          <a:bodyPr wrap="square">
            <a:spAutoFit/>
          </a:bodyPr>
          <a:lstStyle/>
          <a:p>
            <a:r>
              <a:rPr lang="en-US" b="1" u="sng" dirty="0" smtClean="0">
                <a:latin typeface="NimbusRomNo9L-Regu"/>
              </a:rPr>
              <a:t>Major Definitions:</a:t>
            </a:r>
            <a:r>
              <a:rPr lang="en-US" dirty="0" smtClean="0">
                <a:latin typeface="NimbusRomNo9L-Regu"/>
              </a:rPr>
              <a:t> A </a:t>
            </a:r>
            <a:r>
              <a:rPr lang="en-US" dirty="0">
                <a:latin typeface="NimbusRomNo9L-Regu"/>
              </a:rPr>
              <a:t>graph </a:t>
            </a:r>
            <a:r>
              <a:rPr lang="en-US" dirty="0">
                <a:latin typeface="NimbusRomNo9L-Medi"/>
              </a:rPr>
              <a:t>G </a:t>
            </a:r>
            <a:r>
              <a:rPr lang="en-US" dirty="0">
                <a:latin typeface="CMR10"/>
              </a:rPr>
              <a:t>= (</a:t>
            </a:r>
            <a:r>
              <a:rPr lang="en-US" dirty="0">
                <a:latin typeface="NimbusRomNo9L-Medi"/>
              </a:rPr>
              <a:t>V</a:t>
            </a:r>
            <a:r>
              <a:rPr lang="en-US" dirty="0">
                <a:latin typeface="CMMI10"/>
              </a:rPr>
              <a:t>;</a:t>
            </a:r>
            <a:r>
              <a:rPr lang="en-US" dirty="0">
                <a:latin typeface="NimbusRomNo9L-Medi"/>
              </a:rPr>
              <a:t>E</a:t>
            </a:r>
            <a:r>
              <a:rPr lang="en-US" dirty="0">
                <a:latin typeface="CMR10"/>
              </a:rPr>
              <a:t>) </a:t>
            </a:r>
            <a:r>
              <a:rPr lang="en-US" dirty="0">
                <a:latin typeface="NimbusRomNo9L-Regu"/>
              </a:rPr>
              <a:t>consists of a set of </a:t>
            </a:r>
            <a:r>
              <a:rPr lang="en-US" b="1" dirty="0">
                <a:latin typeface="NimbusRomNo9L-Regu"/>
              </a:rPr>
              <a:t>vertices</a:t>
            </a:r>
            <a:r>
              <a:rPr lang="en-US" dirty="0">
                <a:latin typeface="NimbusRomNo9L-Regu"/>
              </a:rPr>
              <a:t> </a:t>
            </a:r>
            <a:r>
              <a:rPr lang="en-US" dirty="0">
                <a:latin typeface="NimbusRomNo9L-Medi"/>
              </a:rPr>
              <a:t>V </a:t>
            </a:r>
            <a:r>
              <a:rPr lang="en-US" dirty="0">
                <a:latin typeface="NimbusRomNo9L-Regu"/>
              </a:rPr>
              <a:t>and a set of </a:t>
            </a:r>
            <a:r>
              <a:rPr lang="en-US" b="1" dirty="0">
                <a:latin typeface="NimbusRomNo9L-Regu"/>
              </a:rPr>
              <a:t>edges</a:t>
            </a:r>
            <a:r>
              <a:rPr lang="en-US" dirty="0">
                <a:latin typeface="NimbusRomNo9L-Regu"/>
              </a:rPr>
              <a:t> </a:t>
            </a:r>
            <a:r>
              <a:rPr lang="en-US" dirty="0">
                <a:latin typeface="NimbusRomNo9L-Medi"/>
              </a:rPr>
              <a:t>E</a:t>
            </a:r>
            <a:r>
              <a:rPr lang="en-US" dirty="0">
                <a:latin typeface="NimbusRomNo9L-Regu"/>
              </a:rPr>
              <a:t>, </a:t>
            </a:r>
            <a:r>
              <a:rPr lang="en-US" dirty="0" smtClean="0">
                <a:latin typeface="NimbusRomNo9L-Regu"/>
              </a:rPr>
              <a:t>such that </a:t>
            </a:r>
            <a:r>
              <a:rPr lang="en-US" dirty="0">
                <a:latin typeface="NimbusRomNo9L-Regu"/>
              </a:rPr>
              <a:t>each edge in </a:t>
            </a:r>
            <a:r>
              <a:rPr lang="en-US" dirty="0">
                <a:latin typeface="NimbusRomNo9L-Medi"/>
              </a:rPr>
              <a:t>E </a:t>
            </a:r>
            <a:r>
              <a:rPr lang="en-US" dirty="0">
                <a:latin typeface="NimbusRomNo9L-Regu"/>
              </a:rPr>
              <a:t>is a connection between a pair of vertices in </a:t>
            </a:r>
            <a:r>
              <a:rPr lang="en-US" dirty="0" smtClean="0">
                <a:latin typeface="NimbusRomNo9L-Medi"/>
              </a:rPr>
              <a:t>V</a:t>
            </a:r>
            <a:r>
              <a:rPr lang="en-US" dirty="0" smtClean="0">
                <a:latin typeface="NimbusRomNo9L-Regu"/>
              </a:rPr>
              <a:t>.</a:t>
            </a:r>
            <a:r>
              <a:rPr lang="en-US" sz="1100" dirty="0">
                <a:latin typeface="NimbusRomNo9L-Regu"/>
              </a:rPr>
              <a:t> </a:t>
            </a:r>
            <a:endParaRPr lang="en-US" sz="1100" dirty="0" smtClean="0">
              <a:latin typeface="NimbusRomNo9L-Regu"/>
            </a:endParaRPr>
          </a:p>
          <a:p>
            <a:endParaRPr lang="en-US" sz="1100" dirty="0">
              <a:latin typeface="NimbusRomNo9L-Regu"/>
            </a:endParaRPr>
          </a:p>
          <a:p>
            <a:r>
              <a:rPr lang="en-US" dirty="0" smtClean="0">
                <a:latin typeface="NimbusRomNo9L-Regu"/>
              </a:rPr>
              <a:t>The number of </a:t>
            </a:r>
            <a:r>
              <a:rPr lang="en-US" dirty="0">
                <a:latin typeface="NimbusRomNo9L-Regu"/>
              </a:rPr>
              <a:t>vertices is written </a:t>
            </a:r>
            <a:r>
              <a:rPr lang="en-US" dirty="0" smtClean="0">
                <a:latin typeface="CMSY10"/>
              </a:rPr>
              <a:t>|</a:t>
            </a:r>
            <a:r>
              <a:rPr lang="en-US" dirty="0" smtClean="0">
                <a:latin typeface="NimbusRomNo9L-Medi"/>
              </a:rPr>
              <a:t>V</a:t>
            </a:r>
            <a:r>
              <a:rPr lang="en-US" dirty="0">
                <a:latin typeface="CMSY10"/>
              </a:rPr>
              <a:t>|</a:t>
            </a:r>
            <a:r>
              <a:rPr lang="en-US" dirty="0" smtClean="0">
                <a:latin typeface="NimbusRomNo9L-Regu"/>
              </a:rPr>
              <a:t>, </a:t>
            </a:r>
            <a:r>
              <a:rPr lang="en-US" dirty="0">
                <a:latin typeface="NimbusRomNo9L-Regu"/>
              </a:rPr>
              <a:t>and the number of edges is written </a:t>
            </a:r>
            <a:r>
              <a:rPr lang="en-US" dirty="0" smtClean="0">
                <a:latin typeface="CMSY10"/>
              </a:rPr>
              <a:t>|</a:t>
            </a:r>
            <a:r>
              <a:rPr lang="en-US" dirty="0" smtClean="0">
                <a:latin typeface="NimbusRomNo9L-Medi"/>
              </a:rPr>
              <a:t>E</a:t>
            </a:r>
            <a:r>
              <a:rPr lang="en-US" dirty="0">
                <a:latin typeface="CMSY10"/>
              </a:rPr>
              <a:t>|</a:t>
            </a:r>
            <a:r>
              <a:rPr lang="en-US" dirty="0" smtClean="0">
                <a:latin typeface="NimbusRomNo9L-Regu"/>
              </a:rPr>
              <a:t>. </a:t>
            </a:r>
            <a:r>
              <a:rPr lang="en-US" dirty="0" smtClean="0">
                <a:latin typeface="CMSY10"/>
              </a:rPr>
              <a:t>|</a:t>
            </a:r>
            <a:r>
              <a:rPr lang="en-US" dirty="0" smtClean="0">
                <a:latin typeface="NimbusRomNo9L-Medi"/>
              </a:rPr>
              <a:t>E</a:t>
            </a:r>
            <a:r>
              <a:rPr lang="en-US" dirty="0">
                <a:latin typeface="CMSY10"/>
              </a:rPr>
              <a:t>|</a:t>
            </a:r>
            <a:r>
              <a:rPr lang="en-US" dirty="0" smtClean="0">
                <a:latin typeface="CMSY10"/>
              </a:rPr>
              <a:t> </a:t>
            </a:r>
            <a:r>
              <a:rPr lang="en-US" dirty="0">
                <a:latin typeface="NimbusRomNo9L-Regu"/>
              </a:rPr>
              <a:t>can </a:t>
            </a:r>
            <a:r>
              <a:rPr lang="en-US" dirty="0" smtClean="0">
                <a:latin typeface="NimbusRomNo9L-Regu"/>
              </a:rPr>
              <a:t>range from </a:t>
            </a:r>
            <a:r>
              <a:rPr lang="en-US" dirty="0">
                <a:latin typeface="NimbusRomNo9L-Regu"/>
              </a:rPr>
              <a:t>zero to a maximum of </a:t>
            </a:r>
            <a:r>
              <a:rPr lang="en-US" dirty="0" smtClean="0">
                <a:latin typeface="CMSY10"/>
              </a:rPr>
              <a:t>|</a:t>
            </a:r>
            <a:r>
              <a:rPr lang="en-US" dirty="0" smtClean="0">
                <a:latin typeface="NimbusRomNo9L-Medi"/>
              </a:rPr>
              <a:t>V|</a:t>
            </a:r>
            <a:r>
              <a:rPr lang="en-US" baseline="30000" dirty="0" smtClean="0">
                <a:latin typeface="NimbusRomNo9L-Medi"/>
              </a:rPr>
              <a:t>2</a:t>
            </a:r>
            <a:r>
              <a:rPr lang="en-US" sz="1100" dirty="0" smtClean="0">
                <a:latin typeface="CMR8"/>
              </a:rPr>
              <a:t> </a:t>
            </a:r>
            <a:r>
              <a:rPr lang="en-US" dirty="0" smtClean="0">
                <a:latin typeface="CMR8"/>
              </a:rPr>
              <a:t>-</a:t>
            </a:r>
            <a:r>
              <a:rPr lang="en-US" dirty="0" smtClean="0">
                <a:latin typeface="NimbusRomNo9L-Medi"/>
              </a:rPr>
              <a:t>|V|</a:t>
            </a:r>
            <a:r>
              <a:rPr lang="en-US" dirty="0" smtClean="0">
                <a:latin typeface="NimbusRomNo9L-Regu"/>
              </a:rPr>
              <a:t>. </a:t>
            </a:r>
            <a:r>
              <a:rPr lang="en-US" dirty="0">
                <a:latin typeface="NimbusRomNo9L-Regu"/>
              </a:rPr>
              <a:t>A graph with relatively few edges is </a:t>
            </a:r>
            <a:r>
              <a:rPr lang="en-US" dirty="0" smtClean="0">
                <a:latin typeface="NimbusRomNo9L-Regu"/>
              </a:rPr>
              <a:t>called </a:t>
            </a:r>
            <a:r>
              <a:rPr lang="en-US" b="1" dirty="0" smtClean="0">
                <a:latin typeface="NimbusRomNo9L-Medi"/>
              </a:rPr>
              <a:t>sparse</a:t>
            </a:r>
            <a:r>
              <a:rPr lang="en-US" dirty="0">
                <a:latin typeface="NimbusRomNo9L-Regu"/>
              </a:rPr>
              <a:t>, while a graph with many edges is called </a:t>
            </a:r>
            <a:r>
              <a:rPr lang="en-US" b="1" dirty="0">
                <a:latin typeface="NimbusRomNo9L-Medi"/>
              </a:rPr>
              <a:t>dense</a:t>
            </a:r>
            <a:r>
              <a:rPr lang="en-US" dirty="0">
                <a:latin typeface="NimbusRomNo9L-Regu"/>
              </a:rPr>
              <a:t>. A graph containing </a:t>
            </a:r>
            <a:r>
              <a:rPr lang="en-US" dirty="0" smtClean="0">
                <a:latin typeface="NimbusRomNo9L-Regu"/>
              </a:rPr>
              <a:t>all possible </a:t>
            </a:r>
            <a:r>
              <a:rPr lang="en-US" dirty="0">
                <a:latin typeface="NimbusRomNo9L-Regu"/>
              </a:rPr>
              <a:t>edges is said to be </a:t>
            </a:r>
            <a:r>
              <a:rPr lang="en-US" b="1" dirty="0">
                <a:latin typeface="NimbusRomNo9L-Medi"/>
              </a:rPr>
              <a:t>complete</a:t>
            </a:r>
            <a:r>
              <a:rPr lang="en-US" dirty="0" smtClean="0">
                <a:latin typeface="NimbusRomNo9L-Regu"/>
              </a:rPr>
              <a:t>.</a:t>
            </a:r>
          </a:p>
          <a:p>
            <a:endParaRPr lang="en-US" dirty="0" smtClean="0"/>
          </a:p>
          <a:p>
            <a:r>
              <a:rPr lang="en-US" dirty="0" smtClean="0"/>
              <a:t>A </a:t>
            </a:r>
            <a:r>
              <a:rPr lang="en-US" dirty="0"/>
              <a:t>graph with edges directed from one vertex to another </a:t>
            </a:r>
            <a:r>
              <a:rPr lang="en-US" dirty="0" smtClean="0"/>
              <a:t>is </a:t>
            </a:r>
            <a:r>
              <a:rPr lang="en-US" dirty="0"/>
              <a:t>called a </a:t>
            </a:r>
            <a:r>
              <a:rPr lang="en-US" b="1" dirty="0"/>
              <a:t>directed</a:t>
            </a:r>
            <a:r>
              <a:rPr lang="en-US" dirty="0"/>
              <a:t> </a:t>
            </a:r>
            <a:r>
              <a:rPr lang="en-US" b="1" dirty="0"/>
              <a:t>graph</a:t>
            </a:r>
            <a:r>
              <a:rPr lang="en-US" dirty="0"/>
              <a:t> or </a:t>
            </a:r>
            <a:r>
              <a:rPr lang="en-US" b="1" dirty="0"/>
              <a:t>digraph</a:t>
            </a:r>
            <a:r>
              <a:rPr lang="en-US" dirty="0"/>
              <a:t>. A graph whose edges are not directed </a:t>
            </a:r>
            <a:r>
              <a:rPr lang="en-US" dirty="0" smtClean="0"/>
              <a:t>is called </a:t>
            </a:r>
            <a:r>
              <a:rPr lang="en-US" dirty="0"/>
              <a:t>an </a:t>
            </a:r>
            <a:r>
              <a:rPr lang="en-US" b="1" dirty="0"/>
              <a:t>undirected</a:t>
            </a:r>
            <a:r>
              <a:rPr lang="en-US" dirty="0"/>
              <a:t> </a:t>
            </a:r>
            <a:r>
              <a:rPr lang="en-US" dirty="0" smtClean="0"/>
              <a:t>graph.</a:t>
            </a:r>
          </a:p>
          <a:p>
            <a:endParaRPr lang="en-US" dirty="0"/>
          </a:p>
          <a:p>
            <a:r>
              <a:rPr lang="en-US" dirty="0" smtClean="0"/>
              <a:t>A </a:t>
            </a:r>
            <a:r>
              <a:rPr lang="en-US" dirty="0"/>
              <a:t>graph with </a:t>
            </a:r>
            <a:r>
              <a:rPr lang="en-US" dirty="0" smtClean="0"/>
              <a:t>labels associated </a:t>
            </a:r>
            <a:r>
              <a:rPr lang="en-US" dirty="0"/>
              <a:t>with its vertices </a:t>
            </a:r>
            <a:r>
              <a:rPr lang="en-US" dirty="0" smtClean="0"/>
              <a:t>is </a:t>
            </a:r>
            <a:r>
              <a:rPr lang="en-US" dirty="0"/>
              <a:t>called </a:t>
            </a:r>
            <a:r>
              <a:rPr lang="en-US" b="1" dirty="0"/>
              <a:t>a labeled graph</a:t>
            </a:r>
            <a:r>
              <a:rPr lang="en-US" dirty="0"/>
              <a:t>. </a:t>
            </a:r>
            <a:endParaRPr lang="en-US" dirty="0" smtClean="0"/>
          </a:p>
          <a:p>
            <a:endParaRPr lang="en-US" dirty="0"/>
          </a:p>
          <a:p>
            <a:r>
              <a:rPr lang="en-US" dirty="0" smtClean="0"/>
              <a:t>Two</a:t>
            </a:r>
            <a:r>
              <a:rPr lang="en-US" dirty="0"/>
              <a:t> </a:t>
            </a:r>
            <a:r>
              <a:rPr lang="en-US" dirty="0" smtClean="0"/>
              <a:t>vertices </a:t>
            </a:r>
            <a:r>
              <a:rPr lang="en-US" dirty="0"/>
              <a:t>are </a:t>
            </a:r>
            <a:r>
              <a:rPr lang="en-US" b="1" dirty="0"/>
              <a:t>adjacent</a:t>
            </a:r>
            <a:r>
              <a:rPr lang="en-US" dirty="0"/>
              <a:t> if they are joined by an edge. Such vertices are also </a:t>
            </a:r>
            <a:r>
              <a:rPr lang="en-US" dirty="0" smtClean="0"/>
              <a:t>called </a:t>
            </a:r>
            <a:r>
              <a:rPr lang="en-US" b="1" dirty="0" smtClean="0"/>
              <a:t>neighbors</a:t>
            </a:r>
            <a:r>
              <a:rPr lang="en-US" dirty="0"/>
              <a:t>. </a:t>
            </a:r>
            <a:endParaRPr lang="en-US" dirty="0" smtClean="0"/>
          </a:p>
          <a:p>
            <a:endParaRPr lang="en-US" dirty="0"/>
          </a:p>
          <a:p>
            <a:r>
              <a:rPr lang="en-US" dirty="0" smtClean="0"/>
              <a:t>An </a:t>
            </a:r>
            <a:r>
              <a:rPr lang="en-US" dirty="0"/>
              <a:t>edge connecting Vertices U and V is written (U, V). Such an </a:t>
            </a:r>
            <a:r>
              <a:rPr lang="en-US" dirty="0" smtClean="0"/>
              <a:t>edge is </a:t>
            </a:r>
            <a:r>
              <a:rPr lang="en-US" dirty="0"/>
              <a:t>said to be </a:t>
            </a:r>
            <a:r>
              <a:rPr lang="en-US" b="1" dirty="0"/>
              <a:t>incident</a:t>
            </a:r>
            <a:r>
              <a:rPr lang="en-US" dirty="0"/>
              <a:t> on Vertices U and V. Associated with each edge may be </a:t>
            </a:r>
            <a:r>
              <a:rPr lang="en-US" dirty="0" smtClean="0"/>
              <a:t>a cost </a:t>
            </a:r>
            <a:r>
              <a:rPr lang="en-US" dirty="0"/>
              <a:t>or weight. </a:t>
            </a:r>
            <a:endParaRPr lang="en-US" dirty="0" smtClean="0"/>
          </a:p>
          <a:p>
            <a:endParaRPr lang="en-US" dirty="0"/>
          </a:p>
          <a:p>
            <a:r>
              <a:rPr lang="en-US" dirty="0" smtClean="0"/>
              <a:t>Graphs </a:t>
            </a:r>
            <a:r>
              <a:rPr lang="en-US" dirty="0"/>
              <a:t>whose edges have weights </a:t>
            </a:r>
            <a:r>
              <a:rPr lang="en-US" dirty="0" smtClean="0"/>
              <a:t>are </a:t>
            </a:r>
            <a:r>
              <a:rPr lang="en-US" dirty="0"/>
              <a:t>said </a:t>
            </a:r>
            <a:r>
              <a:rPr lang="en-US" dirty="0" smtClean="0"/>
              <a:t>to be </a:t>
            </a:r>
            <a:r>
              <a:rPr lang="en-US" b="1" dirty="0"/>
              <a:t>weighted</a:t>
            </a:r>
            <a:r>
              <a:rPr lang="en-US" dirty="0" smtClean="0"/>
              <a:t>.</a:t>
            </a:r>
          </a:p>
        </p:txBody>
      </p:sp>
    </p:spTree>
    <p:extLst>
      <p:ext uri="{BB962C8B-B14F-4D97-AF65-F5344CB8AC3E}">
        <p14:creationId xmlns:p14="http://schemas.microsoft.com/office/powerpoint/2010/main" val="14296394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structures – Graphs</a:t>
            </a:r>
          </a:p>
        </p:txBody>
      </p:sp>
      <p:sp>
        <p:nvSpPr>
          <p:cNvPr id="3" name="Content Placeholder 2"/>
          <p:cNvSpPr>
            <a:spLocks noGrp="1"/>
          </p:cNvSpPr>
          <p:nvPr>
            <p:ph idx="1"/>
          </p:nvPr>
        </p:nvSpPr>
        <p:spPr/>
        <p:txBody>
          <a:bodyPr/>
          <a:lstStyle/>
          <a:p>
            <a:pPr marL="0" indent="0">
              <a:buNone/>
            </a:pPr>
            <a:r>
              <a:rPr lang="en-US" dirty="0"/>
              <a:t>A sequence of vertices v1, v2, ..., </a:t>
            </a:r>
            <a:r>
              <a:rPr lang="en-US" dirty="0" err="1"/>
              <a:t>vn</a:t>
            </a:r>
            <a:r>
              <a:rPr lang="en-US" dirty="0"/>
              <a:t> forms a </a:t>
            </a:r>
            <a:r>
              <a:rPr lang="en-US" b="1" dirty="0"/>
              <a:t>path</a:t>
            </a:r>
            <a:r>
              <a:rPr lang="en-US" dirty="0"/>
              <a:t> of length n -1 if there </a:t>
            </a:r>
            <a:r>
              <a:rPr lang="en-US" dirty="0" smtClean="0"/>
              <a:t>exist edges </a:t>
            </a:r>
            <a:r>
              <a:rPr lang="en-US" dirty="0"/>
              <a:t>from vi to vi+1 for 1 </a:t>
            </a:r>
            <a:r>
              <a:rPr lang="en-US" u="sng" dirty="0"/>
              <a:t>&lt;</a:t>
            </a:r>
            <a:r>
              <a:rPr lang="en-US" dirty="0"/>
              <a:t> i &lt; n. </a:t>
            </a:r>
            <a:endParaRPr lang="en-US" dirty="0" smtClean="0"/>
          </a:p>
          <a:p>
            <a:pPr marL="0" indent="0">
              <a:buNone/>
            </a:pPr>
            <a:r>
              <a:rPr lang="en-US" dirty="0" smtClean="0"/>
              <a:t>A </a:t>
            </a:r>
            <a:r>
              <a:rPr lang="en-US" dirty="0"/>
              <a:t>path is </a:t>
            </a:r>
            <a:r>
              <a:rPr lang="en-US" b="1" dirty="0"/>
              <a:t>simple</a:t>
            </a:r>
            <a:r>
              <a:rPr lang="en-US" dirty="0"/>
              <a:t> if all vertices on the path </a:t>
            </a:r>
            <a:r>
              <a:rPr lang="en-US" dirty="0" smtClean="0"/>
              <a:t>are distinct</a:t>
            </a:r>
            <a:r>
              <a:rPr lang="en-US" dirty="0"/>
              <a:t>. The </a:t>
            </a:r>
            <a:r>
              <a:rPr lang="en-US" b="1" dirty="0"/>
              <a:t>length</a:t>
            </a:r>
            <a:r>
              <a:rPr lang="en-US" dirty="0"/>
              <a:t> of a path is the number of edges it contains. </a:t>
            </a:r>
            <a:endParaRPr lang="en-US" dirty="0" smtClean="0"/>
          </a:p>
          <a:p>
            <a:pPr marL="0" indent="0">
              <a:buNone/>
            </a:pPr>
            <a:r>
              <a:rPr lang="en-US" dirty="0" smtClean="0"/>
              <a:t>A </a:t>
            </a:r>
            <a:r>
              <a:rPr lang="en-US" b="1" dirty="0"/>
              <a:t>cycle</a:t>
            </a:r>
            <a:r>
              <a:rPr lang="en-US" dirty="0"/>
              <a:t> is a </a:t>
            </a:r>
            <a:r>
              <a:rPr lang="en-US" dirty="0" smtClean="0"/>
              <a:t>path of </a:t>
            </a:r>
            <a:r>
              <a:rPr lang="en-US" dirty="0"/>
              <a:t>length three or more that connects some vertex v1 to itself. A cycle is simple </a:t>
            </a:r>
            <a:r>
              <a:rPr lang="en-US" dirty="0" smtClean="0"/>
              <a:t>if the </a:t>
            </a:r>
            <a:r>
              <a:rPr lang="en-US" dirty="0"/>
              <a:t>path is simple, except for the first and last vertices being the same.</a:t>
            </a:r>
          </a:p>
          <a:p>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29</a:t>
            </a:fld>
            <a:endParaRPr lang="en-US" dirty="0">
              <a:solidFill>
                <a:srgbClr val="969696"/>
              </a:solidFill>
            </a:endParaRPr>
          </a:p>
        </p:txBody>
      </p:sp>
    </p:spTree>
    <p:extLst>
      <p:ext uri="{BB962C8B-B14F-4D97-AF65-F5344CB8AC3E}">
        <p14:creationId xmlns:p14="http://schemas.microsoft.com/office/powerpoint/2010/main" val="184733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Data Structures and </a:t>
            </a:r>
            <a:r>
              <a:rPr lang="fr-FR" dirty="0" err="1" smtClean="0"/>
              <a:t>Algorithms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3</a:t>
            </a:fld>
            <a:endParaRPr lang="en-US"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63" y="838200"/>
            <a:ext cx="4577891" cy="3429000"/>
          </a:xfrm>
          <a:prstGeom prst="rect">
            <a:avLst/>
          </a:prstGeom>
        </p:spPr>
      </p:pic>
      <p:pic>
        <p:nvPicPr>
          <p:cNvPr id="9" name="Picture 8"/>
          <p:cNvPicPr>
            <a:picLocks noChangeAspect="1"/>
          </p:cNvPicPr>
          <p:nvPr/>
        </p:nvPicPr>
        <p:blipFill>
          <a:blip r:embed="rId3"/>
          <a:stretch>
            <a:fillRect/>
          </a:stretch>
        </p:blipFill>
        <p:spPr>
          <a:xfrm>
            <a:off x="5181600" y="3886200"/>
            <a:ext cx="3605671" cy="2353281"/>
          </a:xfrm>
          <a:prstGeom prst="rect">
            <a:avLst/>
          </a:prstGeom>
        </p:spPr>
      </p:pic>
    </p:spTree>
    <p:extLst>
      <p:ext uri="{BB962C8B-B14F-4D97-AF65-F5344CB8AC3E}">
        <p14:creationId xmlns:p14="http://schemas.microsoft.com/office/powerpoint/2010/main" val="27146778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structures – </a:t>
            </a:r>
            <a:r>
              <a:rPr lang="en-US" dirty="0" smtClean="0"/>
              <a:t>Graph Traversals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30</a:t>
            </a:fld>
            <a:endParaRPr lang="en-US" dirty="0">
              <a:solidFill>
                <a:schemeClr val="tx1"/>
              </a:solidFill>
            </a:endParaRPr>
          </a:p>
        </p:txBody>
      </p:sp>
      <p:sp>
        <p:nvSpPr>
          <p:cNvPr id="3" name="Rectangle 2"/>
          <p:cNvSpPr/>
          <p:nvPr/>
        </p:nvSpPr>
        <p:spPr>
          <a:xfrm>
            <a:off x="322263" y="762000"/>
            <a:ext cx="8516937" cy="4247317"/>
          </a:xfrm>
          <a:prstGeom prst="rect">
            <a:avLst/>
          </a:prstGeom>
        </p:spPr>
        <p:txBody>
          <a:bodyPr wrap="square">
            <a:spAutoFit/>
          </a:bodyPr>
          <a:lstStyle/>
          <a:p>
            <a:r>
              <a:rPr lang="en-US" dirty="0">
                <a:latin typeface="NimbusRomNo9L-Regu"/>
              </a:rPr>
              <a:t>Often it is useful to visit the vertices of a graph in some specific order based on the graph’s </a:t>
            </a:r>
            <a:r>
              <a:rPr lang="en-US" dirty="0" smtClean="0">
                <a:latin typeface="NimbusRomNo9L-Regu"/>
              </a:rPr>
              <a:t>topology:</a:t>
            </a:r>
          </a:p>
          <a:p>
            <a:endParaRPr lang="en-US" b="1" u="sng" dirty="0" smtClean="0">
              <a:latin typeface="NimbusRomNo9L-Regu"/>
            </a:endParaRPr>
          </a:p>
          <a:p>
            <a:r>
              <a:rPr lang="en-US" b="1" u="sng" dirty="0" smtClean="0">
                <a:latin typeface="NimbusRomNo9L-Regu"/>
              </a:rPr>
              <a:t>Definition:</a:t>
            </a:r>
            <a:r>
              <a:rPr lang="en-US" dirty="0" smtClean="0">
                <a:latin typeface="NimbusRomNo9L-Regu"/>
              </a:rPr>
              <a:t>. </a:t>
            </a:r>
            <a:r>
              <a:rPr lang="en-US" dirty="0">
                <a:latin typeface="NimbusRomNo9L-Regu"/>
              </a:rPr>
              <a:t>This is known as a </a:t>
            </a:r>
            <a:r>
              <a:rPr lang="en-US" dirty="0">
                <a:latin typeface="NimbusRomNo9L-Medi"/>
              </a:rPr>
              <a:t>graph traversal </a:t>
            </a:r>
            <a:r>
              <a:rPr lang="en-US" dirty="0">
                <a:latin typeface="NimbusRomNo9L-Regu"/>
              </a:rPr>
              <a:t>and is similar in concept </a:t>
            </a:r>
            <a:r>
              <a:rPr lang="en-US" dirty="0" smtClean="0">
                <a:latin typeface="NimbusRomNo9L-Regu"/>
              </a:rPr>
              <a:t>to a </a:t>
            </a:r>
            <a:r>
              <a:rPr lang="en-US" dirty="0">
                <a:latin typeface="NimbusRomNo9L-Regu"/>
              </a:rPr>
              <a:t>tree traversal. Recall that tree traversals visit every node exactly once, in </a:t>
            </a:r>
            <a:r>
              <a:rPr lang="en-US" dirty="0" smtClean="0">
                <a:latin typeface="NimbusRomNo9L-Regu"/>
              </a:rPr>
              <a:t>some specified </a:t>
            </a:r>
            <a:r>
              <a:rPr lang="en-US" dirty="0">
                <a:latin typeface="NimbusRomNo9L-Regu"/>
              </a:rPr>
              <a:t>order such as </a:t>
            </a:r>
            <a:r>
              <a:rPr lang="en-US" i="1" dirty="0">
                <a:latin typeface="NimbusRomNo9L-Regu"/>
              </a:rPr>
              <a:t>preorder</a:t>
            </a:r>
            <a:r>
              <a:rPr lang="en-US" dirty="0">
                <a:latin typeface="NimbusRomNo9L-Regu"/>
              </a:rPr>
              <a:t>, </a:t>
            </a:r>
            <a:r>
              <a:rPr lang="en-US" i="1" dirty="0" err="1">
                <a:latin typeface="NimbusRomNo9L-Regu"/>
              </a:rPr>
              <a:t>inorder</a:t>
            </a:r>
            <a:r>
              <a:rPr lang="en-US" dirty="0">
                <a:latin typeface="NimbusRomNo9L-Regu"/>
              </a:rPr>
              <a:t>, or </a:t>
            </a:r>
            <a:r>
              <a:rPr lang="en-US" i="1" dirty="0" err="1">
                <a:latin typeface="NimbusRomNo9L-Regu"/>
              </a:rPr>
              <a:t>postorder</a:t>
            </a:r>
            <a:r>
              <a:rPr lang="en-US" dirty="0" smtClean="0">
                <a:latin typeface="NimbusRomNo9L-Regu"/>
              </a:rPr>
              <a:t>.</a:t>
            </a:r>
          </a:p>
          <a:p>
            <a:endParaRPr lang="en-US" dirty="0" smtClean="0">
              <a:latin typeface="NimbusRomNo9L-Regu"/>
            </a:endParaRPr>
          </a:p>
          <a:p>
            <a:r>
              <a:rPr lang="en-US" b="1" u="sng" dirty="0" smtClean="0"/>
              <a:t>Rule:</a:t>
            </a:r>
            <a:r>
              <a:rPr lang="en-US" dirty="0" smtClean="0"/>
              <a:t> Graph </a:t>
            </a:r>
            <a:r>
              <a:rPr lang="en-US" dirty="0"/>
              <a:t>traversal algorithms typically begin with a start vertex and attempt to</a:t>
            </a:r>
          </a:p>
          <a:p>
            <a:r>
              <a:rPr lang="en-US" dirty="0"/>
              <a:t>visit the remaining vertices from there. </a:t>
            </a:r>
            <a:endParaRPr lang="en-US" dirty="0" smtClean="0"/>
          </a:p>
          <a:p>
            <a:endParaRPr lang="en-US" dirty="0"/>
          </a:p>
          <a:p>
            <a:r>
              <a:rPr lang="en-US" b="1" u="sng" dirty="0" smtClean="0"/>
              <a:t>Edge case:</a:t>
            </a:r>
            <a:r>
              <a:rPr lang="en-US" dirty="0" smtClean="0"/>
              <a:t> It may </a:t>
            </a:r>
            <a:r>
              <a:rPr lang="en-US" dirty="0"/>
              <a:t>not be possible to reach all vertices from </a:t>
            </a:r>
            <a:r>
              <a:rPr lang="en-US" dirty="0" smtClean="0"/>
              <a:t>the start </a:t>
            </a:r>
            <a:r>
              <a:rPr lang="en-US" dirty="0"/>
              <a:t>vertex. This occurs when the graph is not connected. </a:t>
            </a:r>
            <a:endParaRPr lang="en-US" dirty="0" smtClean="0"/>
          </a:p>
          <a:p>
            <a:endParaRPr lang="en-US" dirty="0" smtClean="0"/>
          </a:p>
          <a:p>
            <a:r>
              <a:rPr lang="en-US" b="1" u="sng" dirty="0"/>
              <a:t>Edge case:</a:t>
            </a:r>
            <a:r>
              <a:rPr lang="en-US" dirty="0"/>
              <a:t> T</a:t>
            </a:r>
            <a:r>
              <a:rPr lang="en-US" dirty="0" smtClean="0"/>
              <a:t>he </a:t>
            </a:r>
            <a:r>
              <a:rPr lang="en-US" dirty="0"/>
              <a:t>graph </a:t>
            </a:r>
            <a:r>
              <a:rPr lang="en-US" dirty="0" smtClean="0"/>
              <a:t>may contain </a:t>
            </a:r>
            <a:r>
              <a:rPr lang="en-US" dirty="0"/>
              <a:t>cycles, and we must make sure that cycles do not cause the algorithm to go into an </a:t>
            </a:r>
            <a:r>
              <a:rPr lang="en-US" b="1" u="sng" dirty="0"/>
              <a:t>infinite loop</a:t>
            </a:r>
            <a:r>
              <a:rPr lang="en-US" dirty="0"/>
              <a:t>. </a:t>
            </a:r>
          </a:p>
        </p:txBody>
      </p:sp>
    </p:spTree>
    <p:extLst>
      <p:ext uri="{BB962C8B-B14F-4D97-AF65-F5344CB8AC3E}">
        <p14:creationId xmlns:p14="http://schemas.microsoft.com/office/powerpoint/2010/main" val="2466396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structures – Graph Traversals</a:t>
            </a:r>
          </a:p>
        </p:txBody>
      </p:sp>
      <p:sp>
        <p:nvSpPr>
          <p:cNvPr id="3" name="Content Placeholder 2"/>
          <p:cNvSpPr>
            <a:spLocks noGrp="1"/>
          </p:cNvSpPr>
          <p:nvPr>
            <p:ph idx="1"/>
          </p:nvPr>
        </p:nvSpPr>
        <p:spPr/>
        <p:txBody>
          <a:bodyPr/>
          <a:lstStyle/>
          <a:p>
            <a:pPr marL="0" indent="0">
              <a:buNone/>
            </a:pPr>
            <a:r>
              <a:rPr lang="en-US" b="1" u="sng" dirty="0" smtClean="0"/>
              <a:t>Rule:</a:t>
            </a:r>
            <a:r>
              <a:rPr lang="en-US" dirty="0" smtClean="0"/>
              <a:t> Graph </a:t>
            </a:r>
            <a:r>
              <a:rPr lang="en-US" dirty="0"/>
              <a:t>traversal algorithms can solve both of these problems by maintaining a </a:t>
            </a:r>
            <a:r>
              <a:rPr lang="en-US" b="1" dirty="0"/>
              <a:t>mark bit</a:t>
            </a:r>
            <a:r>
              <a:rPr lang="en-US" dirty="0"/>
              <a:t> for each vertex on the graph. At the beginning of the algorithm, the mark bit for all vertices is cleared. The mark bit for a vertex is set when the vertex is first visited during the traversal. If a marked vertex is encountered during traversal, it is not visited a second time. This keeps the program from going into an infinite loop when it encounters a cycle.</a:t>
            </a:r>
          </a:p>
          <a:p>
            <a:pPr marL="0" indent="0">
              <a:buNone/>
            </a:pPr>
            <a:r>
              <a:rPr lang="en-US" b="1" u="sng" dirty="0"/>
              <a:t>Rule:</a:t>
            </a:r>
            <a:r>
              <a:rPr lang="en-US" dirty="0"/>
              <a:t> </a:t>
            </a:r>
            <a:r>
              <a:rPr lang="en-US" dirty="0" smtClean="0"/>
              <a:t>Once </a:t>
            </a:r>
            <a:r>
              <a:rPr lang="en-US" dirty="0"/>
              <a:t>the traversal algorithm completes, we can check to see if all vertices </a:t>
            </a:r>
            <a:r>
              <a:rPr lang="en-US" dirty="0" smtClean="0"/>
              <a:t>have been </a:t>
            </a:r>
            <a:r>
              <a:rPr lang="en-US" dirty="0"/>
              <a:t>processed by checking the mark bit array. If not all vertices are marked, </a:t>
            </a:r>
            <a:r>
              <a:rPr lang="en-US" dirty="0" smtClean="0"/>
              <a:t>we can </a:t>
            </a:r>
            <a:r>
              <a:rPr lang="en-US" dirty="0"/>
              <a:t>continue the traversal from another unmarked vertex.</a:t>
            </a:r>
          </a:p>
          <a:p>
            <a:endParaRPr lang="en-US" dirty="0"/>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31</a:t>
            </a:fld>
            <a:endParaRPr lang="en-US" dirty="0">
              <a:solidFill>
                <a:srgbClr val="969696"/>
              </a:solidFill>
            </a:endParaRPr>
          </a:p>
        </p:txBody>
      </p:sp>
    </p:spTree>
    <p:extLst>
      <p:ext uri="{BB962C8B-B14F-4D97-AF65-F5344CB8AC3E}">
        <p14:creationId xmlns:p14="http://schemas.microsoft.com/office/powerpoint/2010/main" val="1212402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structures – </a:t>
            </a:r>
            <a:r>
              <a:rPr lang="en-US" dirty="0" smtClean="0"/>
              <a:t>Graph Traversals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32</a:t>
            </a:fld>
            <a:endParaRPr lang="en-US" dirty="0">
              <a:solidFill>
                <a:schemeClr val="tx1"/>
              </a:solidFill>
            </a:endParaRPr>
          </a:p>
        </p:txBody>
      </p:sp>
      <p:sp>
        <p:nvSpPr>
          <p:cNvPr id="5" name="Rectangle 4"/>
          <p:cNvSpPr/>
          <p:nvPr/>
        </p:nvSpPr>
        <p:spPr>
          <a:xfrm>
            <a:off x="322263" y="914400"/>
            <a:ext cx="6173485" cy="369332"/>
          </a:xfrm>
          <a:prstGeom prst="rect">
            <a:avLst/>
          </a:prstGeom>
        </p:spPr>
        <p:txBody>
          <a:bodyPr wrap="none">
            <a:spAutoFit/>
          </a:bodyPr>
          <a:lstStyle/>
          <a:p>
            <a:r>
              <a:rPr lang="en-US" dirty="0">
                <a:latin typeface="CMSSBX10"/>
              </a:rPr>
              <a:t>Depth-First </a:t>
            </a:r>
            <a:r>
              <a:rPr lang="en-US" dirty="0" smtClean="0">
                <a:latin typeface="CMSSBX10"/>
              </a:rPr>
              <a:t>Search (DFS)  and </a:t>
            </a:r>
            <a:r>
              <a:rPr lang="en-US" dirty="0"/>
              <a:t>Breadth-First </a:t>
            </a:r>
            <a:r>
              <a:rPr lang="en-US" dirty="0" smtClean="0"/>
              <a:t>Search (BFS)</a:t>
            </a:r>
            <a:endParaRPr lang="en-US" dirty="0"/>
          </a:p>
        </p:txBody>
      </p:sp>
      <p:sp>
        <p:nvSpPr>
          <p:cNvPr id="6" name="Rectangle 5"/>
          <p:cNvSpPr/>
          <p:nvPr/>
        </p:nvSpPr>
        <p:spPr>
          <a:xfrm>
            <a:off x="6191660" y="1219200"/>
            <a:ext cx="2952340" cy="3970318"/>
          </a:xfrm>
          <a:prstGeom prst="rect">
            <a:avLst/>
          </a:prstGeom>
        </p:spPr>
        <p:txBody>
          <a:bodyPr wrap="square">
            <a:spAutoFit/>
          </a:bodyPr>
          <a:lstStyle/>
          <a:p>
            <a:r>
              <a:rPr lang="en-US" b="1" u="sng" dirty="0" smtClean="0">
                <a:latin typeface="NimbusRomNo9L-Regu"/>
              </a:rPr>
              <a:t>Definition:</a:t>
            </a:r>
            <a:r>
              <a:rPr lang="en-US" dirty="0" smtClean="0">
                <a:latin typeface="NimbusRomNo9L-Regu"/>
              </a:rPr>
              <a:t> The </a:t>
            </a:r>
            <a:r>
              <a:rPr lang="en-US" dirty="0">
                <a:latin typeface="NimbusRomNo9L-Regu"/>
              </a:rPr>
              <a:t>first method of organized graph traversal is called </a:t>
            </a:r>
            <a:r>
              <a:rPr lang="en-US" dirty="0">
                <a:latin typeface="NimbusRomNo9L-Medi"/>
              </a:rPr>
              <a:t>depth-first search </a:t>
            </a:r>
            <a:r>
              <a:rPr lang="en-US" dirty="0">
                <a:latin typeface="NimbusRomNo9L-Regu"/>
              </a:rPr>
              <a:t>(DFS).</a:t>
            </a:r>
          </a:p>
          <a:p>
            <a:r>
              <a:rPr lang="en-US" dirty="0">
                <a:latin typeface="NimbusRomNo9L-Regu"/>
              </a:rPr>
              <a:t>Whenever a vertex </a:t>
            </a:r>
            <a:r>
              <a:rPr lang="en-US" dirty="0">
                <a:latin typeface="NimbusRomNo9L-ReguItal"/>
              </a:rPr>
              <a:t>V </a:t>
            </a:r>
            <a:r>
              <a:rPr lang="en-US" dirty="0">
                <a:latin typeface="NimbusRomNo9L-Regu"/>
              </a:rPr>
              <a:t>is visited during the search, DFS will recursively visit all</a:t>
            </a:r>
          </a:p>
          <a:p>
            <a:r>
              <a:rPr lang="en-US" dirty="0">
                <a:latin typeface="NimbusRomNo9L-Regu"/>
              </a:rPr>
              <a:t>of </a:t>
            </a:r>
            <a:r>
              <a:rPr lang="en-US" dirty="0">
                <a:latin typeface="NimbusRomNo9L-ReguItal"/>
              </a:rPr>
              <a:t>V</a:t>
            </a:r>
            <a:r>
              <a:rPr lang="en-US" dirty="0">
                <a:latin typeface="NimbusRomNo9L-Regu"/>
              </a:rPr>
              <a:t>’s unvisited neighbors. Equivalently, DFS will add all edges leading out of </a:t>
            </a:r>
            <a:r>
              <a:rPr lang="en-US" dirty="0">
                <a:latin typeface="CMMI10"/>
              </a:rPr>
              <a:t>v</a:t>
            </a:r>
          </a:p>
          <a:p>
            <a:r>
              <a:rPr lang="en-US" dirty="0">
                <a:latin typeface="NimbusRomNo9L-Regu"/>
              </a:rPr>
              <a:t>to a stack. The next vertex to be visited is determined by popping the stack and</a:t>
            </a:r>
          </a:p>
          <a:p>
            <a:r>
              <a:rPr lang="en-US" dirty="0">
                <a:latin typeface="NimbusRomNo9L-Regu"/>
              </a:rPr>
              <a:t>following that edge. </a:t>
            </a:r>
            <a:endParaRPr lang="en-US" dirty="0"/>
          </a:p>
        </p:txBody>
      </p:sp>
      <p:sp>
        <p:nvSpPr>
          <p:cNvPr id="7" name="Rectangle 6"/>
          <p:cNvSpPr/>
          <p:nvPr/>
        </p:nvSpPr>
        <p:spPr>
          <a:xfrm>
            <a:off x="330284" y="5105400"/>
            <a:ext cx="8745537" cy="646331"/>
          </a:xfrm>
          <a:prstGeom prst="rect">
            <a:avLst/>
          </a:prstGeom>
        </p:spPr>
        <p:txBody>
          <a:bodyPr wrap="square">
            <a:spAutoFit/>
          </a:bodyPr>
          <a:lstStyle/>
          <a:p>
            <a:r>
              <a:rPr lang="en-US" dirty="0">
                <a:latin typeface="NimbusRomNo9L-Regu"/>
              </a:rPr>
              <a:t>The effect is to follow one branch through the graph to </a:t>
            </a:r>
            <a:r>
              <a:rPr lang="en-US" dirty="0" smtClean="0">
                <a:latin typeface="NimbusRomNo9L-Regu"/>
              </a:rPr>
              <a:t>its conclusion</a:t>
            </a:r>
            <a:r>
              <a:rPr lang="en-US" dirty="0">
                <a:latin typeface="NimbusRomNo9L-Regu"/>
              </a:rPr>
              <a:t>, then it will back up and follow another branch, and so on.</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587" y="1752600"/>
            <a:ext cx="3714750" cy="2381250"/>
          </a:xfrm>
          <a:prstGeom prst="rect">
            <a:avLst/>
          </a:prstGeom>
        </p:spPr>
      </p:pic>
    </p:spTree>
    <p:extLst>
      <p:ext uri="{BB962C8B-B14F-4D97-AF65-F5344CB8AC3E}">
        <p14:creationId xmlns:p14="http://schemas.microsoft.com/office/powerpoint/2010/main" val="4048031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structures – Graph Traversals</a:t>
            </a:r>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33</a:t>
            </a:fld>
            <a:endParaRPr lang="en-US" dirty="0">
              <a:solidFill>
                <a:schemeClr val="tx1"/>
              </a:solidFill>
            </a:endParaRPr>
          </a:p>
        </p:txBody>
      </p:sp>
      <p:sp>
        <p:nvSpPr>
          <p:cNvPr id="3" name="Rectangle 2"/>
          <p:cNvSpPr/>
          <p:nvPr/>
        </p:nvSpPr>
        <p:spPr>
          <a:xfrm>
            <a:off x="322263" y="838200"/>
            <a:ext cx="8669337" cy="3139321"/>
          </a:xfrm>
          <a:prstGeom prst="rect">
            <a:avLst/>
          </a:prstGeom>
        </p:spPr>
        <p:txBody>
          <a:bodyPr wrap="square">
            <a:spAutoFit/>
          </a:bodyPr>
          <a:lstStyle/>
          <a:p>
            <a:r>
              <a:rPr lang="en-US" b="1" u="sng" dirty="0" smtClean="0">
                <a:latin typeface="NimbusRomNo9L-Regu"/>
              </a:rPr>
              <a:t>Definition:</a:t>
            </a:r>
            <a:r>
              <a:rPr lang="en-US" dirty="0" smtClean="0">
                <a:latin typeface="NimbusRomNo9L-Regu"/>
              </a:rPr>
              <a:t> The </a:t>
            </a:r>
            <a:r>
              <a:rPr lang="en-US" dirty="0">
                <a:latin typeface="NimbusRomNo9L-Regu"/>
              </a:rPr>
              <a:t>second graph traversal algorithm is known as a </a:t>
            </a:r>
            <a:r>
              <a:rPr lang="en-US" dirty="0">
                <a:latin typeface="NimbusRomNo9L-Medi"/>
              </a:rPr>
              <a:t>breadth-first search </a:t>
            </a:r>
            <a:r>
              <a:rPr lang="en-US" dirty="0">
                <a:latin typeface="NimbusRomNo9L-Regu"/>
              </a:rPr>
              <a:t>(BFS</a:t>
            </a:r>
            <a:r>
              <a:rPr lang="en-US" dirty="0" smtClean="0">
                <a:latin typeface="NimbusRomNo9L-Regu"/>
              </a:rPr>
              <a:t>). </a:t>
            </a:r>
          </a:p>
          <a:p>
            <a:endParaRPr lang="en-US" dirty="0">
              <a:latin typeface="NimbusRomNo9L-Regu"/>
            </a:endParaRPr>
          </a:p>
          <a:p>
            <a:r>
              <a:rPr lang="en-US" dirty="0" smtClean="0">
                <a:latin typeface="NimbusRomNo9L-Regu"/>
              </a:rPr>
              <a:t>BFS </a:t>
            </a:r>
            <a:r>
              <a:rPr lang="en-US" dirty="0">
                <a:latin typeface="NimbusRomNo9L-Regu"/>
              </a:rPr>
              <a:t>examines all vertices connected to the start vertex before visiting vertices </a:t>
            </a:r>
            <a:r>
              <a:rPr lang="en-US" dirty="0" smtClean="0">
                <a:latin typeface="NimbusRomNo9L-Regu"/>
              </a:rPr>
              <a:t>further away</a:t>
            </a:r>
            <a:r>
              <a:rPr lang="en-US" dirty="0">
                <a:latin typeface="NimbusRomNo9L-Regu"/>
              </a:rPr>
              <a:t>. </a:t>
            </a:r>
            <a:endParaRPr lang="en-US" dirty="0" smtClean="0">
              <a:latin typeface="NimbusRomNo9L-Regu"/>
            </a:endParaRPr>
          </a:p>
          <a:p>
            <a:endParaRPr lang="en-US" dirty="0">
              <a:latin typeface="NimbusRomNo9L-Regu"/>
            </a:endParaRPr>
          </a:p>
          <a:p>
            <a:r>
              <a:rPr lang="en-US" dirty="0" smtClean="0">
                <a:latin typeface="NimbusRomNo9L-Regu"/>
              </a:rPr>
              <a:t>BFS </a:t>
            </a:r>
            <a:r>
              <a:rPr lang="en-US" dirty="0">
                <a:latin typeface="NimbusRomNo9L-Regu"/>
              </a:rPr>
              <a:t>is implemented similarly to DFS, except that a queue replaces</a:t>
            </a:r>
          </a:p>
          <a:p>
            <a:r>
              <a:rPr lang="en-US" dirty="0">
                <a:latin typeface="NimbusRomNo9L-Regu"/>
              </a:rPr>
              <a:t>the recursion stack</a:t>
            </a:r>
            <a:r>
              <a:rPr lang="en-US" dirty="0" smtClean="0">
                <a:latin typeface="NimbusRomNo9L-Regu"/>
              </a:rPr>
              <a:t>.</a:t>
            </a:r>
          </a:p>
          <a:p>
            <a:endParaRPr lang="en-US" dirty="0">
              <a:latin typeface="NimbusRomNo9L-Regu"/>
            </a:endParaRPr>
          </a:p>
          <a:p>
            <a:r>
              <a:rPr lang="en-US" dirty="0" smtClean="0">
                <a:latin typeface="NimbusRomNo9L-Regu"/>
              </a:rPr>
              <a:t>Note </a:t>
            </a:r>
            <a:r>
              <a:rPr lang="en-US" dirty="0">
                <a:latin typeface="NimbusRomNo9L-Regu"/>
              </a:rPr>
              <a:t>that if the graph is a tree and the start vertex is at the</a:t>
            </a:r>
          </a:p>
          <a:p>
            <a:r>
              <a:rPr lang="en-US" dirty="0">
                <a:latin typeface="NimbusRomNo9L-Regu"/>
              </a:rPr>
              <a:t>root, BFS is equivalent to visiting vertices level by level from top to bottom</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038600"/>
            <a:ext cx="2857500" cy="1828800"/>
          </a:xfrm>
          <a:prstGeom prst="rect">
            <a:avLst/>
          </a:prstGeom>
        </p:spPr>
      </p:pic>
    </p:spTree>
    <p:extLst>
      <p:ext uri="{BB962C8B-B14F-4D97-AF65-F5344CB8AC3E}">
        <p14:creationId xmlns:p14="http://schemas.microsoft.com/office/powerpoint/2010/main" val="4192896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structures – Graph Traversals</a:t>
            </a: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34</a:t>
            </a:fld>
            <a:endParaRPr lang="en-US" dirty="0">
              <a:solidFill>
                <a:srgbClr val="969696"/>
              </a:solidFill>
            </a:endParaRPr>
          </a:p>
        </p:txBody>
      </p:sp>
      <p:sp>
        <p:nvSpPr>
          <p:cNvPr id="5" name="Content Placeholder 4"/>
          <p:cNvSpPr>
            <a:spLocks noGrp="1"/>
          </p:cNvSpPr>
          <p:nvPr>
            <p:ph idx="1"/>
          </p:nvPr>
        </p:nvSpPr>
        <p:spPr>
          <a:xfrm>
            <a:off x="322263" y="950913"/>
            <a:ext cx="2628925" cy="276999"/>
          </a:xfrm>
          <a:prstGeom prst="rect">
            <a:avLst/>
          </a:prstGeom>
        </p:spPr>
        <p:txBody>
          <a:bodyPr wrap="none">
            <a:spAutoFit/>
          </a:bodyPr>
          <a:lstStyle/>
          <a:p>
            <a:pPr marL="0" indent="0">
              <a:buNone/>
            </a:pPr>
            <a:r>
              <a:rPr lang="en-US" b="1" dirty="0">
                <a:latin typeface="CMSSBX10"/>
              </a:rPr>
              <a:t>Shortest-Paths </a:t>
            </a:r>
            <a:r>
              <a:rPr lang="en-US" b="1" dirty="0" smtClean="0">
                <a:latin typeface="CMSSBX10"/>
              </a:rPr>
              <a:t>Problem</a:t>
            </a:r>
            <a:endParaRPr lang="en-US" b="1" dirty="0"/>
          </a:p>
        </p:txBody>
      </p:sp>
      <p:sp>
        <p:nvSpPr>
          <p:cNvPr id="6" name="Rectangle 5"/>
          <p:cNvSpPr/>
          <p:nvPr/>
        </p:nvSpPr>
        <p:spPr>
          <a:xfrm>
            <a:off x="228600" y="1319520"/>
            <a:ext cx="8745537" cy="2585323"/>
          </a:xfrm>
          <a:prstGeom prst="rect">
            <a:avLst/>
          </a:prstGeom>
        </p:spPr>
        <p:txBody>
          <a:bodyPr wrap="square">
            <a:spAutoFit/>
          </a:bodyPr>
          <a:lstStyle/>
          <a:p>
            <a:r>
              <a:rPr lang="en-US" dirty="0">
                <a:latin typeface="NimbusRomNo9L-Regu"/>
              </a:rPr>
              <a:t>On a road map, a road connecting two towns is typically labeled with its distance.</a:t>
            </a:r>
          </a:p>
          <a:p>
            <a:r>
              <a:rPr lang="en-US" dirty="0">
                <a:latin typeface="NimbusRomNo9L-Regu"/>
              </a:rPr>
              <a:t>We can model a road network as a directed graph whose edges are labeled with</a:t>
            </a:r>
          </a:p>
          <a:p>
            <a:r>
              <a:rPr lang="en-US" dirty="0">
                <a:latin typeface="NimbusRomNo9L-Regu"/>
              </a:rPr>
              <a:t>real numbers. These numbers represent the distance (or other cost metric, such as</a:t>
            </a:r>
          </a:p>
          <a:p>
            <a:r>
              <a:rPr lang="en-US" dirty="0">
                <a:latin typeface="NimbusRomNo9L-Regu"/>
              </a:rPr>
              <a:t>travel time) between two vertices. These labels may be called </a:t>
            </a:r>
            <a:r>
              <a:rPr lang="en-US" dirty="0">
                <a:latin typeface="NimbusRomNo9L-Medi"/>
              </a:rPr>
              <a:t>weights</a:t>
            </a:r>
            <a:r>
              <a:rPr lang="en-US" dirty="0">
                <a:latin typeface="NimbusRomNo9L-Regu"/>
              </a:rPr>
              <a:t>, </a:t>
            </a:r>
            <a:r>
              <a:rPr lang="en-US" dirty="0">
                <a:latin typeface="NimbusRomNo9L-Medi"/>
              </a:rPr>
              <a:t>costs</a:t>
            </a:r>
            <a:r>
              <a:rPr lang="en-US" dirty="0">
                <a:latin typeface="NimbusRomNo9L-Regu"/>
              </a:rPr>
              <a:t>, or</a:t>
            </a:r>
          </a:p>
          <a:p>
            <a:r>
              <a:rPr lang="en-US" dirty="0">
                <a:latin typeface="NimbusRomNo9L-Medi"/>
              </a:rPr>
              <a:t>distances</a:t>
            </a:r>
            <a:r>
              <a:rPr lang="en-US" dirty="0">
                <a:latin typeface="NimbusRomNo9L-Regu"/>
              </a:rPr>
              <a:t>, depending on the application. Given such a graph, a typical problem</a:t>
            </a:r>
          </a:p>
          <a:p>
            <a:r>
              <a:rPr lang="en-US" dirty="0">
                <a:latin typeface="NimbusRomNo9L-Regu"/>
              </a:rPr>
              <a:t>is to find the total length of the shortest path between two specified vertices. This</a:t>
            </a:r>
          </a:p>
          <a:p>
            <a:r>
              <a:rPr lang="en-US" dirty="0">
                <a:latin typeface="NimbusRomNo9L-Regu"/>
              </a:rPr>
              <a:t>is not a trivial problem, because the shortest path may not be along the edge (if</a:t>
            </a:r>
          </a:p>
          <a:p>
            <a:r>
              <a:rPr lang="en-US" dirty="0">
                <a:latin typeface="NimbusRomNo9L-Regu"/>
              </a:rPr>
              <a:t>any) connecting two vertices, but rather may be along a path involving one or more</a:t>
            </a:r>
          </a:p>
          <a:p>
            <a:r>
              <a:rPr lang="en-US" dirty="0">
                <a:latin typeface="NimbusRomNo9L-Regu"/>
              </a:rPr>
              <a:t>intermediate vertices.</a:t>
            </a:r>
            <a:endParaRPr lang="en-US" dirty="0"/>
          </a:p>
        </p:txBody>
      </p:sp>
    </p:spTree>
    <p:extLst>
      <p:ext uri="{BB962C8B-B14F-4D97-AF65-F5344CB8AC3E}">
        <p14:creationId xmlns:p14="http://schemas.microsoft.com/office/powerpoint/2010/main" val="2313275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structures – Graphs</a:t>
            </a:r>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35</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2020093" y="762000"/>
            <a:ext cx="3905250" cy="2190750"/>
          </a:xfrm>
          <a:prstGeom prst="rect">
            <a:avLst/>
          </a:prstGeom>
        </p:spPr>
      </p:pic>
      <p:sp>
        <p:nvSpPr>
          <p:cNvPr id="5" name="Rectangle 4"/>
          <p:cNvSpPr/>
          <p:nvPr/>
        </p:nvSpPr>
        <p:spPr>
          <a:xfrm>
            <a:off x="1828800" y="2952750"/>
            <a:ext cx="4583306" cy="369332"/>
          </a:xfrm>
          <a:prstGeom prst="rect">
            <a:avLst/>
          </a:prstGeom>
        </p:spPr>
        <p:txBody>
          <a:bodyPr wrap="none">
            <a:spAutoFit/>
          </a:bodyPr>
          <a:lstStyle/>
          <a:p>
            <a:r>
              <a:rPr lang="en-US" dirty="0">
                <a:latin typeface="NimbusRomNo9L-Regu"/>
              </a:rPr>
              <a:t>Example graph for shortest-path definitions</a:t>
            </a:r>
            <a:endParaRPr lang="en-US" dirty="0"/>
          </a:p>
        </p:txBody>
      </p:sp>
    </p:spTree>
    <p:extLst>
      <p:ext uri="{BB962C8B-B14F-4D97-AF65-F5344CB8AC3E}">
        <p14:creationId xmlns:p14="http://schemas.microsoft.com/office/powerpoint/2010/main" val="25305895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a:t>
            </a:r>
            <a:r>
              <a:rPr lang="en-US" dirty="0" smtClean="0"/>
              <a:t>structures – Algorithms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36</a:t>
            </a:fld>
            <a:endParaRPr lang="en-US" dirty="0">
              <a:solidFill>
                <a:schemeClr val="tx1"/>
              </a:solidFill>
            </a:endParaRPr>
          </a:p>
        </p:txBody>
      </p:sp>
      <p:sp>
        <p:nvSpPr>
          <p:cNvPr id="3" name="Rectangle 2"/>
          <p:cNvSpPr/>
          <p:nvPr/>
        </p:nvSpPr>
        <p:spPr>
          <a:xfrm>
            <a:off x="2062579" y="2819400"/>
            <a:ext cx="3820277" cy="1015663"/>
          </a:xfrm>
          <a:prstGeom prst="rect">
            <a:avLst/>
          </a:prstGeom>
        </p:spPr>
        <p:txBody>
          <a:bodyPr wrap="none">
            <a:spAutoFit/>
          </a:bodyPr>
          <a:lstStyle/>
          <a:p>
            <a:r>
              <a:rPr lang="en-US" sz="6000" dirty="0"/>
              <a:t>Algorithms</a:t>
            </a:r>
          </a:p>
        </p:txBody>
      </p:sp>
    </p:spTree>
    <p:extLst>
      <p:ext uri="{BB962C8B-B14F-4D97-AF65-F5344CB8AC3E}">
        <p14:creationId xmlns:p14="http://schemas.microsoft.com/office/powerpoint/2010/main" val="35011968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37</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228600" y="838200"/>
            <a:ext cx="8458200" cy="5433212"/>
          </a:xfrm>
          <a:prstGeom prst="rect">
            <a:avLst/>
          </a:prstGeom>
        </p:spPr>
      </p:pic>
    </p:spTree>
    <p:extLst>
      <p:ext uri="{BB962C8B-B14F-4D97-AF65-F5344CB8AC3E}">
        <p14:creationId xmlns:p14="http://schemas.microsoft.com/office/powerpoint/2010/main" val="28769121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38</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381000" y="838200"/>
            <a:ext cx="8229600" cy="5580640"/>
          </a:xfrm>
          <a:prstGeom prst="rect">
            <a:avLst/>
          </a:prstGeom>
        </p:spPr>
      </p:pic>
    </p:spTree>
    <p:extLst>
      <p:ext uri="{BB962C8B-B14F-4D97-AF65-F5344CB8AC3E}">
        <p14:creationId xmlns:p14="http://schemas.microsoft.com/office/powerpoint/2010/main" val="11048174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39</a:t>
            </a:fld>
            <a:endParaRPr lang="en-US" dirty="0">
              <a:solidFill>
                <a:schemeClr val="tx1"/>
              </a:solidFill>
            </a:endParaRPr>
          </a:p>
        </p:txBody>
      </p:sp>
      <p:sp>
        <p:nvSpPr>
          <p:cNvPr id="3" name="Rectangle 2"/>
          <p:cNvSpPr/>
          <p:nvPr/>
        </p:nvSpPr>
        <p:spPr>
          <a:xfrm>
            <a:off x="228600" y="659011"/>
            <a:ext cx="8534400" cy="4985980"/>
          </a:xfrm>
          <a:prstGeom prst="rect">
            <a:avLst/>
          </a:prstGeom>
        </p:spPr>
        <p:txBody>
          <a:bodyPr wrap="square">
            <a:spAutoFit/>
          </a:bodyPr>
          <a:lstStyle/>
          <a:p>
            <a:endParaRPr lang="en-US" sz="1200" dirty="0">
              <a:solidFill>
                <a:srgbClr val="000000"/>
              </a:solidFill>
              <a:latin typeface="Times New Roman" panose="02020603050405020304" pitchFamily="18" charset="0"/>
            </a:endParaRPr>
          </a:p>
          <a:p>
            <a:r>
              <a:rPr lang="en-US" dirty="0">
                <a:latin typeface="Times New Roman" panose="02020603050405020304" pitchFamily="18" charset="0"/>
              </a:rPr>
              <a:t>Given a particular problem, there are typically a number of different algorithms that will solve that problem. A designer must make a rational choice among those algorithms</a:t>
            </a:r>
            <a:r>
              <a:rPr lang="en-US" dirty="0" smtClean="0">
                <a:latin typeface="Times New Roman" panose="02020603050405020304" pitchFamily="18" charset="0"/>
              </a:rPr>
              <a:t>.</a:t>
            </a:r>
          </a:p>
          <a:p>
            <a:endParaRPr lang="en-US" dirty="0" smtClean="0">
              <a:latin typeface="Times New Roman" panose="02020603050405020304" pitchFamily="18" charset="0"/>
            </a:endParaRPr>
          </a:p>
          <a:p>
            <a:r>
              <a:rPr lang="en-US" dirty="0" smtClean="0">
                <a:latin typeface="Times New Roman" panose="02020603050405020304" pitchFamily="18" charset="0"/>
              </a:rPr>
              <a:t> </a:t>
            </a:r>
            <a:endParaRPr lang="en-US" dirty="0">
              <a:latin typeface="Times New Roman" panose="02020603050405020304" pitchFamily="18" charset="0"/>
            </a:endParaRPr>
          </a:p>
          <a:p>
            <a:r>
              <a:rPr lang="en-US" b="1" dirty="0">
                <a:latin typeface="Times New Roman" panose="02020603050405020304" pitchFamily="18" charset="0"/>
              </a:rPr>
              <a:t>Design considerations: </a:t>
            </a:r>
            <a:endParaRPr lang="en-US" b="1" dirty="0" smtClean="0">
              <a:latin typeface="Times New Roman" panose="02020603050405020304" pitchFamily="18" charset="0"/>
            </a:endParaRPr>
          </a:p>
          <a:p>
            <a:endParaRPr lang="en-US" b="1" dirty="0">
              <a:latin typeface="Times New Roman" panose="02020603050405020304" pitchFamily="18" charset="0"/>
            </a:endParaRPr>
          </a:p>
          <a:p>
            <a:pPr marL="285750" indent="-285750">
              <a:buFontTx/>
              <a:buChar char="-"/>
            </a:pPr>
            <a:r>
              <a:rPr lang="en-US" dirty="0" smtClean="0">
                <a:latin typeface="Times New Roman" panose="02020603050405020304" pitchFamily="18" charset="0"/>
              </a:rPr>
              <a:t>to </a:t>
            </a:r>
            <a:r>
              <a:rPr lang="en-US" dirty="0">
                <a:latin typeface="Times New Roman" panose="02020603050405020304" pitchFamily="18" charset="0"/>
              </a:rPr>
              <a:t>design an algorithm that is easy to understand, implement, and debug (software engineering) </a:t>
            </a:r>
            <a:endParaRPr lang="en-US" dirty="0" smtClean="0">
              <a:latin typeface="Times New Roman" panose="02020603050405020304" pitchFamily="18" charset="0"/>
            </a:endParaRPr>
          </a:p>
          <a:p>
            <a:pPr marL="285750" indent="-285750">
              <a:buFontTx/>
              <a:buChar char="-"/>
            </a:pPr>
            <a:endParaRPr lang="en-US" dirty="0">
              <a:latin typeface="Times New Roman" panose="02020603050405020304" pitchFamily="18" charset="0"/>
            </a:endParaRPr>
          </a:p>
          <a:p>
            <a:pPr marL="285750" indent="-285750">
              <a:buFontTx/>
              <a:buChar char="-"/>
            </a:pPr>
            <a:r>
              <a:rPr lang="en-US" dirty="0" smtClean="0">
                <a:latin typeface="Times New Roman" panose="02020603050405020304" pitchFamily="18" charset="0"/>
              </a:rPr>
              <a:t>to </a:t>
            </a:r>
            <a:r>
              <a:rPr lang="en-US" dirty="0">
                <a:latin typeface="Times New Roman" panose="02020603050405020304" pitchFamily="18" charset="0"/>
              </a:rPr>
              <a:t>design an algorithm that makes efficient use of the available computational resources (data structures and algorithm analysis</a:t>
            </a:r>
            <a:r>
              <a:rPr lang="en-US" dirty="0" smtClean="0">
                <a:latin typeface="Times New Roman" panose="02020603050405020304" pitchFamily="18" charset="0"/>
              </a:rPr>
              <a:t>)</a:t>
            </a:r>
          </a:p>
          <a:p>
            <a:endParaRPr lang="en-US" dirty="0">
              <a:latin typeface="Times New Roman" panose="02020603050405020304" pitchFamily="18" charset="0"/>
            </a:endParaRPr>
          </a:p>
          <a:p>
            <a:endParaRPr lang="en-US" dirty="0">
              <a:latin typeface="Times New Roman" panose="02020603050405020304" pitchFamily="18" charset="0"/>
            </a:endParaRPr>
          </a:p>
          <a:p>
            <a:r>
              <a:rPr lang="en-US" dirty="0">
                <a:latin typeface="Times New Roman" panose="02020603050405020304" pitchFamily="18" charset="0"/>
              </a:rPr>
              <a:t>We will be primarily concerned with the second area. </a:t>
            </a:r>
          </a:p>
          <a:p>
            <a:r>
              <a:rPr lang="en-US" dirty="0">
                <a:latin typeface="Times New Roman" panose="02020603050405020304" pitchFamily="18" charset="0"/>
              </a:rPr>
              <a:t>But, how do we measure the efficiency of an algorithm? </a:t>
            </a:r>
          </a:p>
          <a:p>
            <a:r>
              <a:rPr lang="en-US" dirty="0">
                <a:latin typeface="Times New Roman" panose="02020603050405020304" pitchFamily="18" charset="0"/>
              </a:rPr>
              <a:t>Note that the number of operations to be performed and the space required will depend on the number of input values that must be processed. </a:t>
            </a:r>
            <a:endParaRPr lang="en-US" dirty="0"/>
          </a:p>
        </p:txBody>
      </p:sp>
    </p:spTree>
    <p:extLst>
      <p:ext uri="{BB962C8B-B14F-4D97-AF65-F5344CB8AC3E}">
        <p14:creationId xmlns:p14="http://schemas.microsoft.com/office/powerpoint/2010/main" val="954224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Data Structures and </a:t>
            </a:r>
            <a:r>
              <a:rPr lang="fr-FR" dirty="0" err="1" smtClean="0"/>
              <a:t>Algorithms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4</a:t>
            </a:fld>
            <a:endParaRPr lang="en-US" dirty="0">
              <a:solidFill>
                <a:schemeClr val="tx1"/>
              </a:solidFill>
            </a:endParaRPr>
          </a:p>
        </p:txBody>
      </p:sp>
      <p:sp>
        <p:nvSpPr>
          <p:cNvPr id="3" name="TextBox 2"/>
          <p:cNvSpPr txBox="1"/>
          <p:nvPr/>
        </p:nvSpPr>
        <p:spPr>
          <a:xfrm>
            <a:off x="322263" y="730078"/>
            <a:ext cx="8669337" cy="5632311"/>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Each </a:t>
            </a:r>
            <a:r>
              <a:rPr lang="en-US" dirty="0"/>
              <a:t>data structure and each algorithm has costs and benefits. Practitioners</a:t>
            </a:r>
          </a:p>
          <a:p>
            <a:r>
              <a:rPr lang="en-US" dirty="0"/>
              <a:t>need a thorough understanding of how to assess costs and benefits to be able</a:t>
            </a:r>
          </a:p>
          <a:p>
            <a:r>
              <a:rPr lang="en-US" dirty="0"/>
              <a:t>to adapt to new design challenges. This requires an understanding of the</a:t>
            </a:r>
          </a:p>
          <a:p>
            <a:r>
              <a:rPr lang="en-US" dirty="0"/>
              <a:t>principles of algorithm analysis, and also an appreciation for the significant</a:t>
            </a:r>
          </a:p>
          <a:p>
            <a:r>
              <a:rPr lang="en-US" dirty="0"/>
              <a:t>effects of the physical medium employed (e.g., data stored on disk versus</a:t>
            </a:r>
          </a:p>
          <a:p>
            <a:r>
              <a:rPr lang="en-US" dirty="0"/>
              <a:t>main memory</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smtClean="0"/>
              <a:t>Related </a:t>
            </a:r>
            <a:r>
              <a:rPr lang="en-US" dirty="0"/>
              <a:t>to costs and benefits is the notion of tradeoffs. For example, it is quite</a:t>
            </a:r>
          </a:p>
          <a:p>
            <a:r>
              <a:rPr lang="en-US" dirty="0"/>
              <a:t>common to reduce time requirements at the expense of an increase in space</a:t>
            </a:r>
          </a:p>
          <a:p>
            <a:r>
              <a:rPr lang="en-US" dirty="0"/>
              <a:t>requirements, or vice versa. Programmers face tradeoff issues regularly </a:t>
            </a:r>
            <a:r>
              <a:rPr lang="en-US" dirty="0" smtClean="0"/>
              <a:t>during the phases </a:t>
            </a:r>
            <a:r>
              <a:rPr lang="en-US" dirty="0"/>
              <a:t>of software design and implementation, so the concept must become</a:t>
            </a:r>
          </a:p>
          <a:p>
            <a:r>
              <a:rPr lang="en-US" dirty="0"/>
              <a:t>deeply ingrained</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smtClean="0"/>
              <a:t>Programmers </a:t>
            </a:r>
            <a:r>
              <a:rPr lang="en-US" dirty="0"/>
              <a:t>should know enough about common practice to avoid reinventing</a:t>
            </a:r>
          </a:p>
          <a:p>
            <a:r>
              <a:rPr lang="en-US" dirty="0"/>
              <a:t>the wheel. Thus, programmers need to learn the commonly used</a:t>
            </a:r>
          </a:p>
          <a:p>
            <a:r>
              <a:rPr lang="en-US" dirty="0"/>
              <a:t>data structures, their related algorithms, and the most frequently encountered</a:t>
            </a:r>
          </a:p>
          <a:p>
            <a:r>
              <a:rPr lang="en-US" dirty="0"/>
              <a:t>design patterns found in programming</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smtClean="0"/>
              <a:t>Data </a:t>
            </a:r>
            <a:r>
              <a:rPr lang="en-US" dirty="0"/>
              <a:t>structures follow needs. Programmers must learn to assess application</a:t>
            </a:r>
          </a:p>
          <a:p>
            <a:r>
              <a:rPr lang="en-US" dirty="0"/>
              <a:t>needs first, then find a data structure with matching capabilities. </a:t>
            </a:r>
          </a:p>
        </p:txBody>
      </p:sp>
    </p:spTree>
    <p:extLst>
      <p:ext uri="{BB962C8B-B14F-4D97-AF65-F5344CB8AC3E}">
        <p14:creationId xmlns:p14="http://schemas.microsoft.com/office/powerpoint/2010/main" val="20561585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40</a:t>
            </a:fld>
            <a:endParaRPr lang="en-US" dirty="0">
              <a:solidFill>
                <a:schemeClr val="tx1"/>
              </a:solidFill>
            </a:endParaRPr>
          </a:p>
        </p:txBody>
      </p:sp>
      <p:sp>
        <p:nvSpPr>
          <p:cNvPr id="3" name="Rectangle 2"/>
          <p:cNvSpPr/>
          <p:nvPr/>
        </p:nvSpPr>
        <p:spPr>
          <a:xfrm>
            <a:off x="228600" y="1213009"/>
            <a:ext cx="8839200" cy="3046988"/>
          </a:xfrm>
          <a:prstGeom prst="rect">
            <a:avLst/>
          </a:prstGeom>
        </p:spPr>
        <p:txBody>
          <a:bodyPr wrap="square">
            <a:spAutoFit/>
          </a:bodyPr>
          <a:lstStyle/>
          <a:p>
            <a:endParaRPr lang="en-US" sz="1200" dirty="0">
              <a:solidFill>
                <a:srgbClr val="000000"/>
              </a:solidFill>
              <a:latin typeface="Times New Roman" panose="02020603050405020304" pitchFamily="18" charset="0"/>
            </a:endParaRPr>
          </a:p>
          <a:p>
            <a:r>
              <a:rPr lang="en-US" dirty="0">
                <a:latin typeface="Times New Roman" panose="02020603050405020304" pitchFamily="18" charset="0"/>
              </a:rPr>
              <a:t>It is tempting to measure the efficiency of an algorithm by producing an implementation and then performing benchmarking analyses by running the program on input data of varying sizes and measuring the "wall clock" time for execution. </a:t>
            </a:r>
            <a:endParaRPr lang="en-US" dirty="0" smtClean="0">
              <a:latin typeface="Times New Roman" panose="02020603050405020304" pitchFamily="18" charset="0"/>
            </a:endParaRPr>
          </a:p>
          <a:p>
            <a:endParaRPr lang="en-US" dirty="0">
              <a:latin typeface="Times New Roman" panose="02020603050405020304" pitchFamily="18" charset="0"/>
            </a:endParaRPr>
          </a:p>
          <a:p>
            <a:r>
              <a:rPr lang="en-US" b="1" dirty="0">
                <a:latin typeface="Times New Roman" panose="02020603050405020304" pitchFamily="18" charset="0"/>
              </a:rPr>
              <a:t>However: </a:t>
            </a:r>
          </a:p>
          <a:p>
            <a:r>
              <a:rPr lang="en-US" dirty="0">
                <a:latin typeface="Times New Roman" panose="02020603050405020304" pitchFamily="18" charset="0"/>
              </a:rPr>
              <a:t>- the program may be a poor representation of the algorithm's possibilities. </a:t>
            </a:r>
          </a:p>
          <a:p>
            <a:r>
              <a:rPr lang="en-US" dirty="0">
                <a:latin typeface="Times New Roman" panose="02020603050405020304" pitchFamily="18" charset="0"/>
              </a:rPr>
              <a:t>- the results will depend upon the particular characteristics of the hardware used for the benchmarking, perhaps in subtle ways. </a:t>
            </a:r>
          </a:p>
          <a:p>
            <a:r>
              <a:rPr lang="en-US" dirty="0">
                <a:latin typeface="Times New Roman" panose="02020603050405020304" pitchFamily="18" charset="0"/>
              </a:rPr>
              <a:t>- the choice of test data may not provide a representative sampling of the various factors that influence the algorithm's behavior </a:t>
            </a:r>
            <a:endParaRPr lang="en-US" dirty="0"/>
          </a:p>
        </p:txBody>
      </p:sp>
    </p:spTree>
    <p:extLst>
      <p:ext uri="{BB962C8B-B14F-4D97-AF65-F5344CB8AC3E}">
        <p14:creationId xmlns:p14="http://schemas.microsoft.com/office/powerpoint/2010/main" val="10317813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41</a:t>
            </a:fld>
            <a:endParaRPr lang="en-US" dirty="0">
              <a:solidFill>
                <a:schemeClr val="tx1"/>
              </a:solidFill>
            </a:endParaRPr>
          </a:p>
        </p:txBody>
      </p:sp>
      <p:sp>
        <p:nvSpPr>
          <p:cNvPr id="3" name="Rectangle 2"/>
          <p:cNvSpPr/>
          <p:nvPr/>
        </p:nvSpPr>
        <p:spPr>
          <a:xfrm>
            <a:off x="152400" y="487799"/>
            <a:ext cx="8382000" cy="5539978"/>
          </a:xfrm>
          <a:prstGeom prst="rect">
            <a:avLst/>
          </a:prstGeom>
        </p:spPr>
        <p:txBody>
          <a:bodyPr wrap="square">
            <a:spAutoFit/>
          </a:bodyPr>
          <a:lstStyle/>
          <a:p>
            <a:endParaRPr lang="en-US" sz="1200" dirty="0">
              <a:solidFill>
                <a:srgbClr val="000000"/>
              </a:solidFill>
              <a:latin typeface="Times New Roman" panose="02020603050405020304" pitchFamily="18" charset="0"/>
            </a:endParaRPr>
          </a:p>
          <a:p>
            <a:r>
              <a:rPr lang="en-US" b="1" dirty="0">
                <a:latin typeface="Times New Roman" panose="02020603050405020304" pitchFamily="18" charset="0"/>
              </a:rPr>
              <a:t>Complexity analysis </a:t>
            </a:r>
            <a:r>
              <a:rPr lang="en-US" dirty="0">
                <a:latin typeface="Times New Roman" panose="02020603050405020304" pitchFamily="18" charset="0"/>
              </a:rPr>
              <a:t>is the systematic study of the cost of a computation, measured either in time units or in operations performed, or in the amount of storage space required. </a:t>
            </a:r>
          </a:p>
          <a:p>
            <a:r>
              <a:rPr lang="en-US" dirty="0">
                <a:latin typeface="Times New Roman" panose="02020603050405020304" pitchFamily="18" charset="0"/>
              </a:rPr>
              <a:t>The goal is to have a meaningful measure that permits comparison of algorithms and/or implementations independent of operating </a:t>
            </a:r>
            <a:r>
              <a:rPr lang="en-US" dirty="0" smtClean="0">
                <a:latin typeface="Times New Roman" panose="02020603050405020304" pitchFamily="18" charset="0"/>
              </a:rPr>
              <a:t>platform.</a:t>
            </a:r>
          </a:p>
          <a:p>
            <a:endParaRPr lang="en-US" dirty="0">
              <a:latin typeface="Times New Roman" panose="02020603050405020304" pitchFamily="18" charset="0"/>
            </a:endParaRPr>
          </a:p>
          <a:p>
            <a:r>
              <a:rPr lang="en-US" dirty="0">
                <a:latin typeface="Times New Roman" panose="02020603050405020304" pitchFamily="18" charset="0"/>
              </a:rPr>
              <a:t>Complexity analysis involves two distinct phases: </a:t>
            </a:r>
            <a:endParaRPr lang="en-US" dirty="0" smtClean="0">
              <a:latin typeface="Times New Roman" panose="02020603050405020304" pitchFamily="18" charset="0"/>
            </a:endParaRPr>
          </a:p>
          <a:p>
            <a:pPr marL="285750" indent="-285750">
              <a:buFontTx/>
              <a:buChar char="-"/>
            </a:pPr>
            <a:r>
              <a:rPr lang="en-US" b="1" dirty="0" smtClean="0">
                <a:latin typeface="Times New Roman" panose="02020603050405020304" pitchFamily="18" charset="0"/>
              </a:rPr>
              <a:t>algorithm </a:t>
            </a:r>
            <a:r>
              <a:rPr lang="en-US" b="1" dirty="0">
                <a:latin typeface="Times New Roman" panose="02020603050405020304" pitchFamily="18" charset="0"/>
              </a:rPr>
              <a:t>analysis: </a:t>
            </a:r>
            <a:r>
              <a:rPr lang="en-US" dirty="0">
                <a:latin typeface="Times New Roman" panose="02020603050405020304" pitchFamily="18" charset="0"/>
              </a:rPr>
              <a:t>analysis of the algorithm or data structure to produce a function </a:t>
            </a:r>
            <a:r>
              <a:rPr lang="en-US" dirty="0" smtClean="0">
                <a:latin typeface="Times New Roman" panose="02020603050405020304" pitchFamily="18" charset="0"/>
              </a:rPr>
              <a:t>O(n</a:t>
            </a:r>
            <a:r>
              <a:rPr lang="en-US" dirty="0">
                <a:latin typeface="Times New Roman" panose="02020603050405020304" pitchFamily="18" charset="0"/>
              </a:rPr>
              <a:t>) measuring the complexity </a:t>
            </a:r>
            <a:endParaRPr lang="en-US" dirty="0" smtClean="0">
              <a:latin typeface="Times New Roman" panose="02020603050405020304" pitchFamily="18" charset="0"/>
            </a:endParaRPr>
          </a:p>
          <a:p>
            <a:endParaRPr lang="en-US" dirty="0">
              <a:latin typeface="Times New Roman" panose="02020603050405020304" pitchFamily="18" charset="0"/>
            </a:endParaRPr>
          </a:p>
          <a:p>
            <a:pPr marL="285750" indent="-285750">
              <a:buFontTx/>
              <a:buChar char="-"/>
            </a:pPr>
            <a:r>
              <a:rPr lang="en-US" b="1" dirty="0" smtClean="0">
                <a:latin typeface="Times New Roman" panose="02020603050405020304" pitchFamily="18" charset="0"/>
              </a:rPr>
              <a:t>order </a:t>
            </a:r>
            <a:r>
              <a:rPr lang="en-US" b="1" dirty="0">
                <a:latin typeface="Times New Roman" panose="02020603050405020304" pitchFamily="18" charset="0"/>
              </a:rPr>
              <a:t>of magnitude (asymptotic) analysis</a:t>
            </a:r>
            <a:r>
              <a:rPr lang="en-US" dirty="0">
                <a:latin typeface="Times New Roman" panose="02020603050405020304" pitchFamily="18" charset="0"/>
              </a:rPr>
              <a:t>: analysis of the function </a:t>
            </a:r>
            <a:r>
              <a:rPr lang="en-US" dirty="0" smtClean="0">
                <a:latin typeface="Times New Roman" panose="02020603050405020304" pitchFamily="18" charset="0"/>
              </a:rPr>
              <a:t>O(n</a:t>
            </a:r>
            <a:r>
              <a:rPr lang="en-US" dirty="0">
                <a:latin typeface="Times New Roman" panose="02020603050405020304" pitchFamily="18" charset="0"/>
              </a:rPr>
              <a:t>) to determine the general complexity category to which it belongs. </a:t>
            </a:r>
            <a:endParaRPr lang="en-US" dirty="0" smtClean="0">
              <a:latin typeface="Times New Roman" panose="02020603050405020304" pitchFamily="18" charset="0"/>
            </a:endParaRPr>
          </a:p>
          <a:p>
            <a:endParaRPr lang="en-US" dirty="0"/>
          </a:p>
          <a:p>
            <a:r>
              <a:rPr lang="en-US" dirty="0">
                <a:latin typeface="Times New Roman" panose="02020603050405020304" pitchFamily="18" charset="0"/>
              </a:rPr>
              <a:t>Algorithm analysis requires a set of rules to determine how operations are to be counted. There is no generally accepted set of rules for algorithm analysis. </a:t>
            </a:r>
          </a:p>
          <a:p>
            <a:r>
              <a:rPr lang="en-US" dirty="0">
                <a:latin typeface="Times New Roman" panose="02020603050405020304" pitchFamily="18" charset="0"/>
              </a:rPr>
              <a:t>In some cases, an exact count of operations is desired; in other cases, a general approximation is sufficient. </a:t>
            </a:r>
          </a:p>
          <a:p>
            <a:r>
              <a:rPr lang="en-US" dirty="0">
                <a:latin typeface="Times New Roman" panose="02020603050405020304" pitchFamily="18" charset="0"/>
              </a:rPr>
              <a:t>The rules presented that follow are typical of those intended to produce an exact count of operations. </a:t>
            </a:r>
          </a:p>
        </p:txBody>
      </p:sp>
    </p:spTree>
    <p:extLst>
      <p:ext uri="{BB962C8B-B14F-4D97-AF65-F5344CB8AC3E}">
        <p14:creationId xmlns:p14="http://schemas.microsoft.com/office/powerpoint/2010/main" val="1519366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42</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322262" y="838199"/>
            <a:ext cx="8288337" cy="5443087"/>
          </a:xfrm>
          <a:prstGeom prst="rect">
            <a:avLst/>
          </a:prstGeom>
        </p:spPr>
      </p:pic>
    </p:spTree>
    <p:extLst>
      <p:ext uri="{BB962C8B-B14F-4D97-AF65-F5344CB8AC3E}">
        <p14:creationId xmlns:p14="http://schemas.microsoft.com/office/powerpoint/2010/main" val="25530376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43</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322263" y="838200"/>
            <a:ext cx="8364537" cy="5690628"/>
          </a:xfrm>
          <a:prstGeom prst="rect">
            <a:avLst/>
          </a:prstGeom>
        </p:spPr>
      </p:pic>
    </p:spTree>
    <p:extLst>
      <p:ext uri="{BB962C8B-B14F-4D97-AF65-F5344CB8AC3E}">
        <p14:creationId xmlns:p14="http://schemas.microsoft.com/office/powerpoint/2010/main" val="36146978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44</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322263" y="838200"/>
            <a:ext cx="8212137" cy="5579097"/>
          </a:xfrm>
          <a:prstGeom prst="rect">
            <a:avLst/>
          </a:prstGeom>
        </p:spPr>
      </p:pic>
    </p:spTree>
    <p:extLst>
      <p:ext uri="{BB962C8B-B14F-4D97-AF65-F5344CB8AC3E}">
        <p14:creationId xmlns:p14="http://schemas.microsoft.com/office/powerpoint/2010/main" val="17932154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45</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322263" y="838200"/>
            <a:ext cx="8288337" cy="5607540"/>
          </a:xfrm>
          <a:prstGeom prst="rect">
            <a:avLst/>
          </a:prstGeom>
        </p:spPr>
      </p:pic>
    </p:spTree>
    <p:extLst>
      <p:ext uri="{BB962C8B-B14F-4D97-AF65-F5344CB8AC3E}">
        <p14:creationId xmlns:p14="http://schemas.microsoft.com/office/powerpoint/2010/main" val="33777454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46</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322263" y="838200"/>
            <a:ext cx="8440737" cy="5631338"/>
          </a:xfrm>
          <a:prstGeom prst="rect">
            <a:avLst/>
          </a:prstGeom>
        </p:spPr>
      </p:pic>
    </p:spTree>
    <p:extLst>
      <p:ext uri="{BB962C8B-B14F-4D97-AF65-F5344CB8AC3E}">
        <p14:creationId xmlns:p14="http://schemas.microsoft.com/office/powerpoint/2010/main" val="4449722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47</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322263" y="838200"/>
            <a:ext cx="8212137" cy="5583028"/>
          </a:xfrm>
          <a:prstGeom prst="rect">
            <a:avLst/>
          </a:prstGeom>
        </p:spPr>
      </p:pic>
    </p:spTree>
    <p:extLst>
      <p:ext uri="{BB962C8B-B14F-4D97-AF65-F5344CB8AC3E}">
        <p14:creationId xmlns:p14="http://schemas.microsoft.com/office/powerpoint/2010/main" val="33805706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48</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322263" y="914400"/>
            <a:ext cx="8288337" cy="5498755"/>
          </a:xfrm>
          <a:prstGeom prst="rect">
            <a:avLst/>
          </a:prstGeom>
        </p:spPr>
      </p:pic>
    </p:spTree>
    <p:extLst>
      <p:ext uri="{BB962C8B-B14F-4D97-AF65-F5344CB8AC3E}">
        <p14:creationId xmlns:p14="http://schemas.microsoft.com/office/powerpoint/2010/main" val="17656424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49</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322262" y="914399"/>
            <a:ext cx="8059738" cy="5463111"/>
          </a:xfrm>
          <a:prstGeom prst="rect">
            <a:avLst/>
          </a:prstGeom>
        </p:spPr>
      </p:pic>
    </p:spTree>
    <p:extLst>
      <p:ext uri="{BB962C8B-B14F-4D97-AF65-F5344CB8AC3E}">
        <p14:creationId xmlns:p14="http://schemas.microsoft.com/office/powerpoint/2010/main" val="3602219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Fundamental</a:t>
            </a:r>
            <a:r>
              <a:rPr lang="fr-FR" dirty="0" smtClean="0"/>
              <a:t> Data Structures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5</a:t>
            </a:fld>
            <a:endParaRPr lang="en-US" dirty="0">
              <a:solidFill>
                <a:schemeClr val="tx1"/>
              </a:solidFill>
            </a:endParaRPr>
          </a:p>
        </p:txBody>
      </p:sp>
      <p:sp>
        <p:nvSpPr>
          <p:cNvPr id="3" name="TextBox 2"/>
          <p:cNvSpPr txBox="1"/>
          <p:nvPr/>
        </p:nvSpPr>
        <p:spPr>
          <a:xfrm>
            <a:off x="914400" y="1600200"/>
            <a:ext cx="7239000" cy="3416320"/>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Array/ Dynamic Array</a:t>
            </a:r>
          </a:p>
          <a:p>
            <a:endParaRPr lang="en-US" dirty="0" smtClean="0"/>
          </a:p>
          <a:p>
            <a:pPr marL="285750" indent="-285750">
              <a:buFont typeface="Wingdings" panose="05000000000000000000" pitchFamily="2" charset="2"/>
              <a:buChar char="q"/>
            </a:pPr>
            <a:r>
              <a:rPr lang="en-US" dirty="0" smtClean="0"/>
              <a:t>List / Stack and Queue</a:t>
            </a:r>
          </a:p>
          <a:p>
            <a:endParaRPr lang="en-US" dirty="0" smtClean="0"/>
          </a:p>
          <a:p>
            <a:pPr marL="285750" indent="-285750">
              <a:buFont typeface="Wingdings" panose="05000000000000000000" pitchFamily="2" charset="2"/>
              <a:buChar char="q"/>
            </a:pPr>
            <a:r>
              <a:rPr lang="en-US" dirty="0" smtClean="0"/>
              <a:t>Tree – binary Trees</a:t>
            </a:r>
          </a:p>
          <a:p>
            <a:endParaRPr lang="en-US" dirty="0" smtClean="0"/>
          </a:p>
          <a:p>
            <a:pPr marL="285750" indent="-285750">
              <a:buFont typeface="Wingdings" panose="05000000000000000000" pitchFamily="2" charset="2"/>
              <a:buChar char="q"/>
            </a:pPr>
            <a:r>
              <a:rPr lang="en-US" dirty="0" smtClean="0"/>
              <a:t>Non Binary Trees</a:t>
            </a:r>
          </a:p>
          <a:p>
            <a:endParaRPr lang="en-US" dirty="0" smtClean="0"/>
          </a:p>
          <a:p>
            <a:pPr marL="285750" indent="-285750">
              <a:buFont typeface="Wingdings" panose="05000000000000000000" pitchFamily="2" charset="2"/>
              <a:buChar char="q"/>
            </a:pPr>
            <a:r>
              <a:rPr lang="en-US" dirty="0" smtClean="0"/>
              <a:t>Graphs</a:t>
            </a:r>
          </a:p>
          <a:p>
            <a:endParaRPr lang="en-US" dirty="0" smtClean="0"/>
          </a:p>
          <a:p>
            <a:pPr marL="285750" indent="-285750">
              <a:buFont typeface="Wingdings" panose="05000000000000000000" pitchFamily="2" charset="2"/>
              <a:buChar char="q"/>
            </a:pPr>
            <a:endParaRPr lang="en-US" dirty="0" smtClean="0"/>
          </a:p>
          <a:p>
            <a:endParaRPr lang="en-US" dirty="0"/>
          </a:p>
        </p:txBody>
      </p:sp>
    </p:spTree>
    <p:extLst>
      <p:ext uri="{BB962C8B-B14F-4D97-AF65-F5344CB8AC3E}">
        <p14:creationId xmlns:p14="http://schemas.microsoft.com/office/powerpoint/2010/main" val="30030342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50</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322262" y="838200"/>
            <a:ext cx="8288337" cy="5583331"/>
          </a:xfrm>
          <a:prstGeom prst="rect">
            <a:avLst/>
          </a:prstGeom>
        </p:spPr>
      </p:pic>
    </p:spTree>
    <p:extLst>
      <p:ext uri="{BB962C8B-B14F-4D97-AF65-F5344CB8AC3E}">
        <p14:creationId xmlns:p14="http://schemas.microsoft.com/office/powerpoint/2010/main" val="21454108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51</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322262" y="914400"/>
            <a:ext cx="8135937" cy="5502654"/>
          </a:xfrm>
          <a:prstGeom prst="rect">
            <a:avLst/>
          </a:prstGeom>
        </p:spPr>
      </p:pic>
    </p:spTree>
    <p:extLst>
      <p:ext uri="{BB962C8B-B14F-4D97-AF65-F5344CB8AC3E}">
        <p14:creationId xmlns:p14="http://schemas.microsoft.com/office/powerpoint/2010/main" val="18509025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52</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322262" y="990600"/>
            <a:ext cx="8059737" cy="5427130"/>
          </a:xfrm>
          <a:prstGeom prst="rect">
            <a:avLst/>
          </a:prstGeom>
        </p:spPr>
      </p:pic>
    </p:spTree>
    <p:extLst>
      <p:ext uri="{BB962C8B-B14F-4D97-AF65-F5344CB8AC3E}">
        <p14:creationId xmlns:p14="http://schemas.microsoft.com/office/powerpoint/2010/main" val="25212736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53</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533400" y="914400"/>
            <a:ext cx="7983537" cy="5469318"/>
          </a:xfrm>
          <a:prstGeom prst="rect">
            <a:avLst/>
          </a:prstGeom>
        </p:spPr>
      </p:pic>
    </p:spTree>
    <p:extLst>
      <p:ext uri="{BB962C8B-B14F-4D97-AF65-F5344CB8AC3E}">
        <p14:creationId xmlns:p14="http://schemas.microsoft.com/office/powerpoint/2010/main" val="19119365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54</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609600" y="914400"/>
            <a:ext cx="7983537" cy="5441395"/>
          </a:xfrm>
          <a:prstGeom prst="rect">
            <a:avLst/>
          </a:prstGeom>
        </p:spPr>
      </p:pic>
    </p:spTree>
    <p:extLst>
      <p:ext uri="{BB962C8B-B14F-4D97-AF65-F5344CB8AC3E}">
        <p14:creationId xmlns:p14="http://schemas.microsoft.com/office/powerpoint/2010/main" val="13589732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55</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322263" y="914400"/>
            <a:ext cx="8440737" cy="5496880"/>
          </a:xfrm>
          <a:prstGeom prst="rect">
            <a:avLst/>
          </a:prstGeom>
        </p:spPr>
      </p:pic>
    </p:spTree>
    <p:extLst>
      <p:ext uri="{BB962C8B-B14F-4D97-AF65-F5344CB8AC3E}">
        <p14:creationId xmlns:p14="http://schemas.microsoft.com/office/powerpoint/2010/main" val="8546166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56</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322262" y="914399"/>
            <a:ext cx="8364537" cy="5513561"/>
          </a:xfrm>
          <a:prstGeom prst="rect">
            <a:avLst/>
          </a:prstGeom>
        </p:spPr>
      </p:pic>
    </p:spTree>
    <p:extLst>
      <p:ext uri="{BB962C8B-B14F-4D97-AF65-F5344CB8AC3E}">
        <p14:creationId xmlns:p14="http://schemas.microsoft.com/office/powerpoint/2010/main" val="19134381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57</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322263" y="846838"/>
            <a:ext cx="8212137" cy="5593065"/>
          </a:xfrm>
          <a:prstGeom prst="rect">
            <a:avLst/>
          </a:prstGeom>
        </p:spPr>
      </p:pic>
    </p:spTree>
    <p:extLst>
      <p:ext uri="{BB962C8B-B14F-4D97-AF65-F5344CB8AC3E}">
        <p14:creationId xmlns:p14="http://schemas.microsoft.com/office/powerpoint/2010/main" val="20810453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Sorting</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58</a:t>
            </a:fld>
            <a:endParaRPr lang="en-US" dirty="0">
              <a:solidFill>
                <a:schemeClr val="tx1"/>
              </a:solidFill>
            </a:endParaRPr>
          </a:p>
        </p:txBody>
      </p:sp>
      <p:sp>
        <p:nvSpPr>
          <p:cNvPr id="5" name="Rectangle 4"/>
          <p:cNvSpPr/>
          <p:nvPr/>
        </p:nvSpPr>
        <p:spPr>
          <a:xfrm>
            <a:off x="322263" y="2133600"/>
            <a:ext cx="8593137" cy="2031325"/>
          </a:xfrm>
          <a:prstGeom prst="rect">
            <a:avLst/>
          </a:prstGeom>
        </p:spPr>
        <p:txBody>
          <a:bodyPr wrap="square">
            <a:spAutoFit/>
          </a:bodyPr>
          <a:lstStyle/>
          <a:p>
            <a:r>
              <a:rPr lang="en-US" dirty="0">
                <a:latin typeface="NimbusRomNo9L-Regu"/>
              </a:rPr>
              <a:t>Because sorting is so important, naturally it has been studied intensively </a:t>
            </a:r>
            <a:r>
              <a:rPr lang="en-US" dirty="0" smtClean="0">
                <a:latin typeface="NimbusRomNo9L-Regu"/>
              </a:rPr>
              <a:t>and many </a:t>
            </a:r>
            <a:r>
              <a:rPr lang="en-US" dirty="0">
                <a:latin typeface="NimbusRomNo9L-Regu"/>
              </a:rPr>
              <a:t>algorithms have been devised. Some of these algorithms are </a:t>
            </a:r>
            <a:r>
              <a:rPr lang="en-US" dirty="0" smtClean="0">
                <a:latin typeface="NimbusRomNo9L-Regu"/>
              </a:rPr>
              <a:t>straightforward adaptations </a:t>
            </a:r>
            <a:r>
              <a:rPr lang="en-US" dirty="0">
                <a:latin typeface="NimbusRomNo9L-Regu"/>
              </a:rPr>
              <a:t>of schemes we use in everyday life. Others are totally alien to how </a:t>
            </a:r>
            <a:r>
              <a:rPr lang="en-US" dirty="0" smtClean="0">
                <a:latin typeface="NimbusRomNo9L-Regu"/>
              </a:rPr>
              <a:t>humans do </a:t>
            </a:r>
            <a:r>
              <a:rPr lang="en-US" dirty="0">
                <a:latin typeface="NimbusRomNo9L-Regu"/>
              </a:rPr>
              <a:t>things, having been invented to sort thousands or even millions of </a:t>
            </a:r>
            <a:r>
              <a:rPr lang="en-US" dirty="0" smtClean="0">
                <a:latin typeface="NimbusRomNo9L-Regu"/>
              </a:rPr>
              <a:t>records stored </a:t>
            </a:r>
            <a:r>
              <a:rPr lang="en-US" dirty="0">
                <a:latin typeface="NimbusRomNo9L-Regu"/>
              </a:rPr>
              <a:t>on the computer. After years of study, there are still unsolved </a:t>
            </a:r>
            <a:r>
              <a:rPr lang="en-US" dirty="0" smtClean="0">
                <a:latin typeface="NimbusRomNo9L-Regu"/>
              </a:rPr>
              <a:t>problems related </a:t>
            </a:r>
            <a:r>
              <a:rPr lang="en-US" dirty="0">
                <a:latin typeface="NimbusRomNo9L-Regu"/>
              </a:rPr>
              <a:t>to sorting. New algorithms are still being developed and refined for </a:t>
            </a:r>
            <a:r>
              <a:rPr lang="en-US" dirty="0" smtClean="0">
                <a:latin typeface="NimbusRomNo9L-Regu"/>
              </a:rPr>
              <a:t>special purpose applications</a:t>
            </a:r>
            <a:r>
              <a:rPr lang="en-US" dirty="0">
                <a:latin typeface="NimbusRomNo9L-Regu"/>
              </a:rPr>
              <a:t>.</a:t>
            </a:r>
            <a:endParaRPr lang="en-US" dirty="0"/>
          </a:p>
        </p:txBody>
      </p:sp>
    </p:spTree>
    <p:extLst>
      <p:ext uri="{BB962C8B-B14F-4D97-AF65-F5344CB8AC3E}">
        <p14:creationId xmlns:p14="http://schemas.microsoft.com/office/powerpoint/2010/main" val="343571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Sorting</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59</a:t>
            </a:fld>
            <a:endParaRPr lang="en-US" dirty="0">
              <a:solidFill>
                <a:schemeClr val="tx1"/>
              </a:solidFill>
            </a:endParaRPr>
          </a:p>
        </p:txBody>
      </p:sp>
      <p:sp>
        <p:nvSpPr>
          <p:cNvPr id="3" name="Rectangle 2"/>
          <p:cNvSpPr/>
          <p:nvPr/>
        </p:nvSpPr>
        <p:spPr>
          <a:xfrm>
            <a:off x="322262" y="762000"/>
            <a:ext cx="8669337" cy="2215991"/>
          </a:xfrm>
          <a:prstGeom prst="rect">
            <a:avLst/>
          </a:prstGeom>
        </p:spPr>
        <p:txBody>
          <a:bodyPr wrap="square">
            <a:spAutoFit/>
          </a:bodyPr>
          <a:lstStyle/>
          <a:p>
            <a:r>
              <a:rPr lang="en-US" sz="2400" b="1" dirty="0">
                <a:solidFill>
                  <a:srgbClr val="000000"/>
                </a:solidFill>
                <a:latin typeface="Arial" panose="020B0604020202020204" pitchFamily="34" charset="0"/>
              </a:rPr>
              <a:t>Insertion Sort </a:t>
            </a:r>
            <a:endParaRPr lang="en-US" sz="2400" b="1" dirty="0" smtClean="0">
              <a:solidFill>
                <a:srgbClr val="000000"/>
              </a:solidFill>
              <a:latin typeface="Arial" panose="020B0604020202020204" pitchFamily="34" charset="0"/>
            </a:endParaRPr>
          </a:p>
          <a:p>
            <a:endParaRPr lang="en-US" sz="2400"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One of the simplest methods to sort an array is an insertion sort. An example of an insertion sort occurs in everyday life while playing cards. To sort the cards in your hand you extract a card, shift the remaining cards, and then insert the extracted card in the correct place. This process is repeated until all the cards are in the correct sequence. Both average and worst-case time is </a:t>
            </a:r>
            <a:r>
              <a:rPr lang="en-US" b="1" i="1" dirty="0" smtClean="0">
                <a:solidFill>
                  <a:srgbClr val="000000"/>
                </a:solidFill>
                <a:latin typeface="Arial" panose="020B0604020202020204" pitchFamily="34" charset="0"/>
              </a:rPr>
              <a:t>O</a:t>
            </a:r>
            <a:r>
              <a:rPr lang="en-US" dirty="0" smtClean="0">
                <a:solidFill>
                  <a:srgbClr val="000000"/>
                </a:solidFill>
                <a:latin typeface="Arial" panose="020B0604020202020204" pitchFamily="34" charset="0"/>
              </a:rPr>
              <a:t>(</a:t>
            </a:r>
            <a:r>
              <a:rPr lang="en-US" i="1" dirty="0" smtClean="0">
                <a:solidFill>
                  <a:srgbClr val="000000"/>
                </a:solidFill>
                <a:latin typeface="Arial" panose="020B0604020202020204" pitchFamily="34" charset="0"/>
              </a:rPr>
              <a:t>n</a:t>
            </a:r>
            <a:r>
              <a:rPr lang="en-US" i="1" baseline="30000" dirty="0" smtClean="0">
                <a:solidFill>
                  <a:srgbClr val="000000"/>
                </a:solidFill>
                <a:latin typeface="Arial" panose="020B0604020202020204" pitchFamily="34" charset="0"/>
              </a:rPr>
              <a:t>2</a:t>
            </a:r>
            <a:r>
              <a:rPr lang="en-US" dirty="0" smtClean="0">
                <a:solidFill>
                  <a:srgbClr val="000000"/>
                </a:solidFill>
                <a:latin typeface="Arial" panose="020B0604020202020204" pitchFamily="34" charset="0"/>
              </a:rPr>
              <a:t>). </a:t>
            </a:r>
            <a:endParaRPr lang="en-US" dirty="0"/>
          </a:p>
        </p:txBody>
      </p:sp>
      <p:pic>
        <p:nvPicPr>
          <p:cNvPr id="6" name="Picture 5"/>
          <p:cNvPicPr>
            <a:picLocks noChangeAspect="1"/>
          </p:cNvPicPr>
          <p:nvPr/>
        </p:nvPicPr>
        <p:blipFill>
          <a:blip r:embed="rId2"/>
          <a:stretch>
            <a:fillRect/>
          </a:stretch>
        </p:blipFill>
        <p:spPr>
          <a:xfrm>
            <a:off x="322262" y="2977991"/>
            <a:ext cx="5055516" cy="3346609"/>
          </a:xfrm>
          <a:prstGeom prst="rect">
            <a:avLst/>
          </a:prstGeom>
        </p:spPr>
      </p:pic>
      <p:sp>
        <p:nvSpPr>
          <p:cNvPr id="7" name="Rectangle 6"/>
          <p:cNvSpPr/>
          <p:nvPr/>
        </p:nvSpPr>
        <p:spPr>
          <a:xfrm>
            <a:off x="5355889" y="2977991"/>
            <a:ext cx="3657599" cy="2585323"/>
          </a:xfrm>
          <a:prstGeom prst="rect">
            <a:avLst/>
          </a:prstGeom>
        </p:spPr>
        <p:txBody>
          <a:bodyPr wrap="square">
            <a:spAutoFit/>
          </a:bodyPr>
          <a:lstStyle/>
          <a:p>
            <a:r>
              <a:rPr lang="en-US" dirty="0">
                <a:solidFill>
                  <a:srgbClr val="000000"/>
                </a:solidFill>
                <a:latin typeface="Arial" panose="020B0604020202020204" pitchFamily="34" charset="0"/>
              </a:rPr>
              <a:t>Starting near the top of the </a:t>
            </a:r>
            <a:r>
              <a:rPr lang="en-US" dirty="0" smtClean="0">
                <a:solidFill>
                  <a:srgbClr val="000000"/>
                </a:solidFill>
                <a:latin typeface="Arial" panose="020B0604020202020204" pitchFamily="34" charset="0"/>
              </a:rPr>
              <a:t>array, </a:t>
            </a:r>
            <a:r>
              <a:rPr lang="en-US" dirty="0">
                <a:solidFill>
                  <a:srgbClr val="000000"/>
                </a:solidFill>
                <a:latin typeface="Arial" panose="020B0604020202020204" pitchFamily="34" charset="0"/>
              </a:rPr>
              <a:t>we extract the 3. Then the above elements are shifted down until we find the correct place to insert the 3. This process repeats </a:t>
            </a:r>
            <a:r>
              <a:rPr lang="en-US" dirty="0" smtClean="0">
                <a:solidFill>
                  <a:srgbClr val="000000"/>
                </a:solidFill>
                <a:latin typeface="Arial" panose="020B0604020202020204" pitchFamily="34" charset="0"/>
              </a:rPr>
              <a:t>Figure(b</a:t>
            </a:r>
            <a:r>
              <a:rPr lang="en-US" dirty="0">
                <a:solidFill>
                  <a:srgbClr val="000000"/>
                </a:solidFill>
                <a:latin typeface="Arial" panose="020B0604020202020204" pitchFamily="34" charset="0"/>
              </a:rPr>
              <a:t>) with the next number. Finally, in </a:t>
            </a:r>
            <a:r>
              <a:rPr lang="en-US" dirty="0" smtClean="0">
                <a:solidFill>
                  <a:srgbClr val="000000"/>
                </a:solidFill>
                <a:latin typeface="Arial" panose="020B0604020202020204" pitchFamily="34" charset="0"/>
              </a:rPr>
              <a:t>Figure(c</a:t>
            </a:r>
            <a:r>
              <a:rPr lang="en-US" dirty="0">
                <a:solidFill>
                  <a:srgbClr val="000000"/>
                </a:solidFill>
                <a:latin typeface="Arial" panose="020B0604020202020204" pitchFamily="34" charset="0"/>
              </a:rPr>
              <a:t>), we complete the sort by inserting 2 in the correct place. </a:t>
            </a:r>
            <a:endParaRPr lang="en-US" dirty="0"/>
          </a:p>
        </p:txBody>
      </p:sp>
    </p:spTree>
    <p:extLst>
      <p:ext uri="{BB962C8B-B14F-4D97-AF65-F5344CB8AC3E}">
        <p14:creationId xmlns:p14="http://schemas.microsoft.com/office/powerpoint/2010/main" val="3910148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a:t>data </a:t>
            </a:r>
            <a:r>
              <a:rPr lang="en-US" dirty="0" smtClean="0"/>
              <a:t>structures - Array</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6</a:t>
            </a:fld>
            <a:endParaRPr lang="en-US" dirty="0">
              <a:solidFill>
                <a:schemeClr val="tx1"/>
              </a:solidFill>
            </a:endParaRPr>
          </a:p>
        </p:txBody>
      </p:sp>
      <p:sp>
        <p:nvSpPr>
          <p:cNvPr id="3" name="Rectangle 2"/>
          <p:cNvSpPr/>
          <p:nvPr/>
        </p:nvSpPr>
        <p:spPr>
          <a:xfrm>
            <a:off x="322263" y="914400"/>
            <a:ext cx="8669337" cy="1200329"/>
          </a:xfrm>
          <a:prstGeom prst="rect">
            <a:avLst/>
          </a:prstGeom>
        </p:spPr>
        <p:txBody>
          <a:bodyPr wrap="square">
            <a:spAutoFit/>
          </a:bodyPr>
          <a:lstStyle/>
          <a:p>
            <a:r>
              <a:rPr lang="en-US" b="1" u="sng" dirty="0" smtClean="0">
                <a:latin typeface="NimbusRomNo9L-Regu"/>
              </a:rPr>
              <a:t>Definition: </a:t>
            </a:r>
            <a:r>
              <a:rPr lang="en-US" dirty="0">
                <a:latin typeface="NimbusRomNo9L-Regu"/>
              </a:rPr>
              <a:t>C</a:t>
            </a:r>
            <a:r>
              <a:rPr lang="en-US" dirty="0" smtClean="0">
                <a:latin typeface="NimbusRomNo9L-Regu"/>
              </a:rPr>
              <a:t>ontiguous </a:t>
            </a:r>
            <a:r>
              <a:rPr lang="en-US" dirty="0">
                <a:latin typeface="NimbusRomNo9L-Regu"/>
              </a:rPr>
              <a:t>block of memory locations, where each memory location </a:t>
            </a:r>
            <a:r>
              <a:rPr lang="en-US" dirty="0" smtClean="0">
                <a:latin typeface="NimbusRomNo9L-Regu"/>
              </a:rPr>
              <a:t>stores one </a:t>
            </a:r>
            <a:r>
              <a:rPr lang="en-US" dirty="0">
                <a:latin typeface="NimbusRomNo9L-Regu"/>
              </a:rPr>
              <a:t>fixed-length data </a:t>
            </a:r>
            <a:r>
              <a:rPr lang="en-US" dirty="0" smtClean="0">
                <a:latin typeface="NimbusRomNo9L-Regu"/>
              </a:rPr>
              <a:t>item. It could also </a:t>
            </a:r>
            <a:r>
              <a:rPr lang="en-US" dirty="0">
                <a:latin typeface="NimbusRomNo9L-Regu"/>
              </a:rPr>
              <a:t>mean a logical data type composed of a (typically </a:t>
            </a:r>
            <a:r>
              <a:rPr lang="en-US" dirty="0" smtClean="0">
                <a:latin typeface="NimbusRomNo9L-Regu"/>
              </a:rPr>
              <a:t>homogeneous) collection </a:t>
            </a:r>
            <a:r>
              <a:rPr lang="en-US" dirty="0">
                <a:latin typeface="NimbusRomNo9L-Regu"/>
              </a:rPr>
              <a:t>of data items, with each data item identified by an </a:t>
            </a:r>
            <a:r>
              <a:rPr lang="en-US" dirty="0" smtClean="0">
                <a:latin typeface="NimbusRomNo9L-Regu"/>
              </a:rPr>
              <a:t>index number</a:t>
            </a:r>
            <a:r>
              <a:rPr lang="en-US" dirty="0">
                <a:latin typeface="NimbusRomNo9L-Regu"/>
              </a:rPr>
              <a:t>:</a:t>
            </a:r>
            <a:endParaRPr lang="en-US" dirty="0"/>
          </a:p>
        </p:txBody>
      </p:sp>
      <p:sp>
        <p:nvSpPr>
          <p:cNvPr id="5" name="Rectangle 4"/>
          <p:cNvSpPr/>
          <p:nvPr/>
        </p:nvSpPr>
        <p:spPr>
          <a:xfrm>
            <a:off x="322263" y="5029200"/>
            <a:ext cx="6535737" cy="1200329"/>
          </a:xfrm>
          <a:prstGeom prst="rect">
            <a:avLst/>
          </a:prstGeom>
        </p:spPr>
        <p:txBody>
          <a:bodyPr wrap="square">
            <a:spAutoFit/>
          </a:bodyPr>
          <a:lstStyle/>
          <a:p>
            <a:r>
              <a:rPr lang="en-US" b="1" dirty="0" smtClean="0"/>
              <a:t>Problems </a:t>
            </a:r>
            <a:r>
              <a:rPr lang="en-US" b="1" dirty="0"/>
              <a:t>with an array: </a:t>
            </a:r>
            <a:endParaRPr lang="en-US" b="1" dirty="0" smtClean="0"/>
          </a:p>
          <a:p>
            <a:pPr marL="285750" indent="-285750">
              <a:buFont typeface="Arial" panose="020B0604020202020204" pitchFamily="34" charset="0"/>
              <a:buChar char="•"/>
            </a:pPr>
            <a:r>
              <a:rPr lang="en-US" dirty="0" smtClean="0"/>
              <a:t>Array </a:t>
            </a:r>
            <a:r>
              <a:rPr lang="en-US" dirty="0"/>
              <a:t>size is fixed </a:t>
            </a:r>
            <a:endParaRPr lang="en-US" dirty="0" smtClean="0"/>
          </a:p>
          <a:p>
            <a:pPr marL="285750" indent="-285750">
              <a:buFont typeface="Arial" panose="020B0604020202020204" pitchFamily="34" charset="0"/>
              <a:buChar char="•"/>
            </a:pPr>
            <a:r>
              <a:rPr lang="en-US" dirty="0" smtClean="0"/>
              <a:t>Unsorted </a:t>
            </a:r>
            <a:r>
              <a:rPr lang="en-US" dirty="0"/>
              <a:t>array: searching for an item is slow </a:t>
            </a:r>
            <a:endParaRPr lang="en-US" dirty="0" smtClean="0"/>
          </a:p>
          <a:p>
            <a:pPr marL="285750" indent="-285750">
              <a:buFont typeface="Arial" panose="020B0604020202020204" pitchFamily="34" charset="0"/>
              <a:buChar char="•"/>
            </a:pPr>
            <a:r>
              <a:rPr lang="en-US" dirty="0" smtClean="0"/>
              <a:t>Sorted </a:t>
            </a:r>
            <a:r>
              <a:rPr lang="en-US" dirty="0"/>
              <a:t>array: insertion and deletion is slow</a:t>
            </a:r>
          </a:p>
        </p:txBody>
      </p:sp>
      <p:sp>
        <p:nvSpPr>
          <p:cNvPr id="6" name="Rectangle 5"/>
          <p:cNvSpPr/>
          <p:nvPr/>
        </p:nvSpPr>
        <p:spPr>
          <a:xfrm>
            <a:off x="308348" y="2148522"/>
            <a:ext cx="8669337" cy="1200329"/>
          </a:xfrm>
          <a:prstGeom prst="rect">
            <a:avLst/>
          </a:prstGeom>
        </p:spPr>
        <p:txBody>
          <a:bodyPr wrap="square">
            <a:spAutoFit/>
          </a:bodyPr>
          <a:lstStyle/>
          <a:p>
            <a:pPr marL="285750" indent="-285750">
              <a:buFont typeface="Arial" panose="020B0604020202020204" pitchFamily="34" charset="0"/>
              <a:buChar char="•"/>
            </a:pPr>
            <a:r>
              <a:rPr lang="en-US" dirty="0" smtClean="0"/>
              <a:t>collection </a:t>
            </a:r>
            <a:r>
              <a:rPr lang="en-US" dirty="0"/>
              <a:t>of elements of similar </a:t>
            </a:r>
            <a:r>
              <a:rPr lang="en-US" dirty="0" smtClean="0"/>
              <a:t>datatype</a:t>
            </a:r>
            <a:endParaRPr lang="en-US" dirty="0"/>
          </a:p>
          <a:p>
            <a:pPr marL="285750" indent="-285750">
              <a:buFont typeface="Arial" panose="020B0604020202020204" pitchFamily="34" charset="0"/>
              <a:buChar char="•"/>
            </a:pPr>
            <a:r>
              <a:rPr lang="en-US" dirty="0" smtClean="0"/>
              <a:t>contiguous </a:t>
            </a:r>
            <a:r>
              <a:rPr lang="en-US" dirty="0"/>
              <a:t>memory </a:t>
            </a:r>
            <a:r>
              <a:rPr lang="en-US" dirty="0" smtClean="0"/>
              <a:t>allocation</a:t>
            </a:r>
          </a:p>
          <a:p>
            <a:pPr marL="285750" indent="-285750">
              <a:buFont typeface="Arial" panose="020B0604020202020204" pitchFamily="34" charset="0"/>
              <a:buChar char="•"/>
            </a:pPr>
            <a:r>
              <a:rPr lang="en-US" dirty="0" smtClean="0"/>
              <a:t>each </a:t>
            </a:r>
            <a:r>
              <a:rPr lang="en-US" dirty="0"/>
              <a:t>element </a:t>
            </a:r>
            <a:r>
              <a:rPr lang="en-US" dirty="0" smtClean="0"/>
              <a:t>can be accessed directly </a:t>
            </a:r>
            <a:r>
              <a:rPr lang="en-US" dirty="0"/>
              <a:t>using position </a:t>
            </a:r>
            <a:r>
              <a:rPr lang="en-US" dirty="0" smtClean="0"/>
              <a:t>variable</a:t>
            </a:r>
          </a:p>
          <a:p>
            <a:pPr marL="285750" indent="-285750">
              <a:buFont typeface="Arial" panose="020B0604020202020204" pitchFamily="34" charset="0"/>
              <a:buChar char="•"/>
            </a:pPr>
            <a:r>
              <a:rPr lang="en-US" dirty="0"/>
              <a:t>a</a:t>
            </a:r>
            <a:r>
              <a:rPr lang="en-US" dirty="0" smtClean="0"/>
              <a:t>rray </a:t>
            </a:r>
            <a:r>
              <a:rPr lang="en-US" dirty="0"/>
              <a:t>elements can be accessed </a:t>
            </a:r>
            <a:r>
              <a:rPr lang="en-US" dirty="0" smtClean="0"/>
              <a:t>individually</a:t>
            </a:r>
            <a:endParaRPr lang="en-US" dirty="0"/>
          </a:p>
        </p:txBody>
      </p:sp>
      <p:sp>
        <p:nvSpPr>
          <p:cNvPr id="8" name="Rectangle 7"/>
          <p:cNvSpPr/>
          <p:nvPr/>
        </p:nvSpPr>
        <p:spPr bwMode="auto">
          <a:xfrm>
            <a:off x="685800" y="3733800"/>
            <a:ext cx="7467600" cy="457200"/>
          </a:xfrm>
          <a:prstGeom prst="rect">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cxnSp>
        <p:nvCxnSpPr>
          <p:cNvPr id="10" name="Straight Connector 9"/>
          <p:cNvCxnSpPr/>
          <p:nvPr/>
        </p:nvCxnSpPr>
        <p:spPr bwMode="auto">
          <a:xfrm>
            <a:off x="1371600" y="3733800"/>
            <a:ext cx="0" cy="457200"/>
          </a:xfrm>
          <a:prstGeom prst="line">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2057400" y="3733800"/>
            <a:ext cx="0" cy="457200"/>
          </a:xfrm>
          <a:prstGeom prst="line">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2743200" y="3733800"/>
            <a:ext cx="0" cy="457200"/>
          </a:xfrm>
          <a:prstGeom prst="line">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7391400" y="3745727"/>
            <a:ext cx="0" cy="457200"/>
          </a:xfrm>
          <a:prstGeom prst="line">
            <a:avLst/>
          </a:pr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4894407" y="3722738"/>
            <a:ext cx="1970882" cy="369332"/>
          </a:xfrm>
          <a:prstGeom prst="rect">
            <a:avLst/>
          </a:prstGeom>
          <a:noFill/>
        </p:spPr>
        <p:txBody>
          <a:bodyPr wrap="square" rtlCol="0">
            <a:spAutoFit/>
          </a:bodyPr>
          <a:lstStyle/>
          <a:p>
            <a:r>
              <a:rPr lang="en-US" dirty="0" smtClean="0"/>
              <a:t>…</a:t>
            </a:r>
            <a:endParaRPr lang="en-US" dirty="0"/>
          </a:p>
        </p:txBody>
      </p:sp>
      <p:sp>
        <p:nvSpPr>
          <p:cNvPr id="16" name="TextBox 15"/>
          <p:cNvSpPr txBox="1"/>
          <p:nvPr/>
        </p:nvSpPr>
        <p:spPr>
          <a:xfrm>
            <a:off x="838200" y="3348851"/>
            <a:ext cx="457200" cy="369332"/>
          </a:xfrm>
          <a:prstGeom prst="rect">
            <a:avLst/>
          </a:prstGeom>
          <a:noFill/>
        </p:spPr>
        <p:txBody>
          <a:bodyPr wrap="square" rtlCol="0">
            <a:spAutoFit/>
          </a:bodyPr>
          <a:lstStyle/>
          <a:p>
            <a:r>
              <a:rPr lang="en-US" dirty="0" smtClean="0"/>
              <a:t>0</a:t>
            </a:r>
            <a:endParaRPr lang="en-US" dirty="0"/>
          </a:p>
        </p:txBody>
      </p:sp>
      <p:sp>
        <p:nvSpPr>
          <p:cNvPr id="17" name="TextBox 16"/>
          <p:cNvSpPr txBox="1"/>
          <p:nvPr/>
        </p:nvSpPr>
        <p:spPr>
          <a:xfrm>
            <a:off x="1524000" y="3356660"/>
            <a:ext cx="457200" cy="369332"/>
          </a:xfrm>
          <a:prstGeom prst="rect">
            <a:avLst/>
          </a:prstGeom>
          <a:noFill/>
        </p:spPr>
        <p:txBody>
          <a:bodyPr wrap="square" rtlCol="0">
            <a:spAutoFit/>
          </a:bodyPr>
          <a:lstStyle/>
          <a:p>
            <a:r>
              <a:rPr lang="en-US" dirty="0" smtClean="0"/>
              <a:t>1</a:t>
            </a:r>
            <a:endParaRPr lang="en-US" dirty="0"/>
          </a:p>
        </p:txBody>
      </p:sp>
      <p:sp>
        <p:nvSpPr>
          <p:cNvPr id="18" name="TextBox 17"/>
          <p:cNvSpPr txBox="1"/>
          <p:nvPr/>
        </p:nvSpPr>
        <p:spPr>
          <a:xfrm>
            <a:off x="2220069" y="3356660"/>
            <a:ext cx="457200" cy="369332"/>
          </a:xfrm>
          <a:prstGeom prst="rect">
            <a:avLst/>
          </a:prstGeom>
          <a:noFill/>
        </p:spPr>
        <p:txBody>
          <a:bodyPr wrap="square" rtlCol="0">
            <a:spAutoFit/>
          </a:bodyPr>
          <a:lstStyle/>
          <a:p>
            <a:r>
              <a:rPr lang="en-US" dirty="0" smtClean="0"/>
              <a:t>2</a:t>
            </a:r>
            <a:endParaRPr lang="en-US" dirty="0"/>
          </a:p>
        </p:txBody>
      </p:sp>
      <p:sp>
        <p:nvSpPr>
          <p:cNvPr id="19" name="TextBox 18"/>
          <p:cNvSpPr txBox="1"/>
          <p:nvPr/>
        </p:nvSpPr>
        <p:spPr>
          <a:xfrm>
            <a:off x="7543800" y="3344644"/>
            <a:ext cx="457200" cy="369332"/>
          </a:xfrm>
          <a:prstGeom prst="rect">
            <a:avLst/>
          </a:prstGeom>
          <a:noFill/>
        </p:spPr>
        <p:txBody>
          <a:bodyPr wrap="square" rtlCol="0">
            <a:spAutoFit/>
          </a:bodyPr>
          <a:lstStyle/>
          <a:p>
            <a:r>
              <a:rPr lang="en-US" dirty="0" smtClean="0"/>
              <a:t>N</a:t>
            </a:r>
            <a:endParaRPr lang="en-US" dirty="0"/>
          </a:p>
        </p:txBody>
      </p:sp>
      <p:cxnSp>
        <p:nvCxnSpPr>
          <p:cNvPr id="21" name="Straight Arrow Connector 20"/>
          <p:cNvCxnSpPr/>
          <p:nvPr/>
        </p:nvCxnSpPr>
        <p:spPr bwMode="auto">
          <a:xfrm>
            <a:off x="685800" y="4343400"/>
            <a:ext cx="685800" cy="0"/>
          </a:xfrm>
          <a:prstGeom prst="straightConnector1">
            <a:avLst/>
          </a:prstGeom>
          <a:solidFill>
            <a:schemeClr val="accent1"/>
          </a:solidFill>
          <a:ln w="15875" cap="flat" cmpd="sng" algn="ctr">
            <a:solidFill>
              <a:schemeClr val="hlink"/>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a:off x="1371600" y="4343400"/>
            <a:ext cx="685800" cy="0"/>
          </a:xfrm>
          <a:prstGeom prst="straightConnector1">
            <a:avLst/>
          </a:prstGeom>
          <a:solidFill>
            <a:schemeClr val="accent1"/>
          </a:solidFill>
          <a:ln w="15875" cap="flat" cmpd="sng" algn="ctr">
            <a:solidFill>
              <a:schemeClr val="hlink"/>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a:off x="2057400" y="4343400"/>
            <a:ext cx="685800" cy="0"/>
          </a:xfrm>
          <a:prstGeom prst="straightConnector1">
            <a:avLst/>
          </a:prstGeom>
          <a:solidFill>
            <a:schemeClr val="accent1"/>
          </a:solidFill>
          <a:ln w="15875" cap="flat" cmpd="sng" algn="ctr">
            <a:solidFill>
              <a:schemeClr val="hlink"/>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a:off x="7467600" y="4343400"/>
            <a:ext cx="685800" cy="0"/>
          </a:xfrm>
          <a:prstGeom prst="straightConnector1">
            <a:avLst/>
          </a:prstGeom>
          <a:solidFill>
            <a:schemeClr val="accent1"/>
          </a:solidFill>
          <a:ln w="15875" cap="flat" cmpd="sng" algn="ctr">
            <a:solidFill>
              <a:schemeClr val="hlink"/>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760934" y="4296429"/>
            <a:ext cx="722858" cy="369332"/>
          </a:xfrm>
          <a:prstGeom prst="rect">
            <a:avLst/>
          </a:prstGeom>
          <a:noFill/>
        </p:spPr>
        <p:txBody>
          <a:bodyPr wrap="square" rtlCol="0">
            <a:spAutoFit/>
          </a:bodyPr>
          <a:lstStyle/>
          <a:p>
            <a:r>
              <a:rPr lang="en-US" dirty="0" smtClean="0"/>
              <a:t>size</a:t>
            </a:r>
            <a:endParaRPr lang="en-US" dirty="0"/>
          </a:p>
        </p:txBody>
      </p:sp>
      <p:sp>
        <p:nvSpPr>
          <p:cNvPr id="26" name="TextBox 25"/>
          <p:cNvSpPr txBox="1"/>
          <p:nvPr/>
        </p:nvSpPr>
        <p:spPr>
          <a:xfrm>
            <a:off x="1410339" y="4296429"/>
            <a:ext cx="722858" cy="369332"/>
          </a:xfrm>
          <a:prstGeom prst="rect">
            <a:avLst/>
          </a:prstGeom>
          <a:noFill/>
        </p:spPr>
        <p:txBody>
          <a:bodyPr wrap="square" rtlCol="0">
            <a:spAutoFit/>
          </a:bodyPr>
          <a:lstStyle/>
          <a:p>
            <a:r>
              <a:rPr lang="en-US" dirty="0" smtClean="0"/>
              <a:t>size</a:t>
            </a:r>
            <a:endParaRPr lang="en-US" dirty="0"/>
          </a:p>
        </p:txBody>
      </p:sp>
      <p:sp>
        <p:nvSpPr>
          <p:cNvPr id="27" name="TextBox 26"/>
          <p:cNvSpPr txBox="1"/>
          <p:nvPr/>
        </p:nvSpPr>
        <p:spPr>
          <a:xfrm>
            <a:off x="2094458" y="4296429"/>
            <a:ext cx="722858" cy="369332"/>
          </a:xfrm>
          <a:prstGeom prst="rect">
            <a:avLst/>
          </a:prstGeom>
          <a:noFill/>
        </p:spPr>
        <p:txBody>
          <a:bodyPr wrap="square" rtlCol="0">
            <a:spAutoFit/>
          </a:bodyPr>
          <a:lstStyle/>
          <a:p>
            <a:r>
              <a:rPr lang="en-US" dirty="0" smtClean="0"/>
              <a:t>size</a:t>
            </a:r>
            <a:endParaRPr lang="en-US" dirty="0"/>
          </a:p>
        </p:txBody>
      </p:sp>
      <p:sp>
        <p:nvSpPr>
          <p:cNvPr id="28" name="TextBox 27"/>
          <p:cNvSpPr txBox="1"/>
          <p:nvPr/>
        </p:nvSpPr>
        <p:spPr>
          <a:xfrm>
            <a:off x="7543397" y="4277084"/>
            <a:ext cx="722858" cy="369332"/>
          </a:xfrm>
          <a:prstGeom prst="rect">
            <a:avLst/>
          </a:prstGeom>
          <a:noFill/>
        </p:spPr>
        <p:txBody>
          <a:bodyPr wrap="square" rtlCol="0">
            <a:spAutoFit/>
          </a:bodyPr>
          <a:lstStyle/>
          <a:p>
            <a:r>
              <a:rPr lang="en-US" dirty="0" smtClean="0"/>
              <a:t>size</a:t>
            </a:r>
            <a:endParaRPr lang="en-US" dirty="0"/>
          </a:p>
        </p:txBody>
      </p:sp>
    </p:spTree>
    <p:extLst>
      <p:ext uri="{BB962C8B-B14F-4D97-AF65-F5344CB8AC3E}">
        <p14:creationId xmlns:p14="http://schemas.microsoft.com/office/powerpoint/2010/main" val="29341219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Sorting</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60</a:t>
            </a:fld>
            <a:endParaRPr lang="en-US" dirty="0">
              <a:solidFill>
                <a:schemeClr val="tx1"/>
              </a:solidFill>
            </a:endParaRPr>
          </a:p>
        </p:txBody>
      </p:sp>
      <p:sp>
        <p:nvSpPr>
          <p:cNvPr id="3" name="Rectangle 2"/>
          <p:cNvSpPr/>
          <p:nvPr/>
        </p:nvSpPr>
        <p:spPr>
          <a:xfrm>
            <a:off x="319369" y="762000"/>
            <a:ext cx="8516937" cy="1754326"/>
          </a:xfrm>
          <a:prstGeom prst="rect">
            <a:avLst/>
          </a:prstGeom>
        </p:spPr>
        <p:txBody>
          <a:bodyPr wrap="square">
            <a:spAutoFit/>
          </a:bodyPr>
          <a:lstStyle/>
          <a:p>
            <a:r>
              <a:rPr lang="en-US" dirty="0">
                <a:solidFill>
                  <a:srgbClr val="000000"/>
                </a:solidFill>
                <a:latin typeface="Arial" panose="020B0604020202020204" pitchFamily="34" charset="0"/>
              </a:rPr>
              <a:t>Assuming there are </a:t>
            </a:r>
            <a:r>
              <a:rPr lang="en-US" i="1" dirty="0">
                <a:solidFill>
                  <a:srgbClr val="000000"/>
                </a:solidFill>
                <a:latin typeface="Arial" panose="020B0604020202020204" pitchFamily="34" charset="0"/>
              </a:rPr>
              <a:t>n </a:t>
            </a:r>
            <a:r>
              <a:rPr lang="en-US" dirty="0">
                <a:solidFill>
                  <a:srgbClr val="000000"/>
                </a:solidFill>
                <a:latin typeface="Arial" panose="020B0604020202020204" pitchFamily="34" charset="0"/>
              </a:rPr>
              <a:t>elements in the array, we must index through </a:t>
            </a:r>
            <a:r>
              <a:rPr lang="en-US" i="1" dirty="0">
                <a:solidFill>
                  <a:srgbClr val="000000"/>
                </a:solidFill>
                <a:latin typeface="Arial" panose="020B0604020202020204" pitchFamily="34" charset="0"/>
              </a:rPr>
              <a:t>n </a:t>
            </a:r>
            <a:r>
              <a:rPr lang="en-US" dirty="0">
                <a:solidFill>
                  <a:srgbClr val="000000"/>
                </a:solidFill>
                <a:latin typeface="Arial" panose="020B0604020202020204" pitchFamily="34" charset="0"/>
              </a:rPr>
              <a:t>- 1 entries. For each entry, we may need to examine and shift up to </a:t>
            </a:r>
            <a:r>
              <a:rPr lang="en-US" i="1" dirty="0">
                <a:solidFill>
                  <a:srgbClr val="000000"/>
                </a:solidFill>
                <a:latin typeface="Arial" panose="020B0604020202020204" pitchFamily="34" charset="0"/>
              </a:rPr>
              <a:t>n </a:t>
            </a:r>
            <a:r>
              <a:rPr lang="en-US" dirty="0">
                <a:solidFill>
                  <a:srgbClr val="000000"/>
                </a:solidFill>
                <a:latin typeface="Arial" panose="020B0604020202020204" pitchFamily="34" charset="0"/>
              </a:rPr>
              <a:t>- 1 other entries, resulting in a </a:t>
            </a:r>
            <a:r>
              <a:rPr lang="en-US" b="1" i="1" dirty="0" smtClean="0">
                <a:solidFill>
                  <a:srgbClr val="000000"/>
                </a:solidFill>
                <a:latin typeface="Arial" panose="020B0604020202020204" pitchFamily="34" charset="0"/>
              </a:rPr>
              <a:t>O</a:t>
            </a:r>
            <a:r>
              <a:rPr lang="en-US" dirty="0" smtClean="0">
                <a:solidFill>
                  <a:srgbClr val="000000"/>
                </a:solidFill>
                <a:latin typeface="Arial" panose="020B0604020202020204" pitchFamily="34" charset="0"/>
              </a:rPr>
              <a:t>(</a:t>
            </a:r>
            <a:r>
              <a:rPr lang="en-US" i="1" dirty="0" smtClean="0">
                <a:solidFill>
                  <a:srgbClr val="000000"/>
                </a:solidFill>
                <a:latin typeface="Arial" panose="020B0604020202020204" pitchFamily="34" charset="0"/>
              </a:rPr>
              <a:t>n</a:t>
            </a:r>
            <a:r>
              <a:rPr lang="en-US" i="1" baseline="30000" dirty="0" smtClean="0">
                <a:solidFill>
                  <a:srgbClr val="000000"/>
                </a:solidFill>
                <a:latin typeface="Arial" panose="020B0604020202020204" pitchFamily="34" charset="0"/>
              </a:rPr>
              <a:t>2</a:t>
            </a:r>
            <a:r>
              <a:rPr lang="en-US" dirty="0" smtClean="0">
                <a:solidFill>
                  <a:srgbClr val="000000"/>
                </a:solidFill>
                <a:latin typeface="Arial" panose="020B0604020202020204" pitchFamily="34" charset="0"/>
              </a:rPr>
              <a:t>) </a:t>
            </a:r>
            <a:r>
              <a:rPr lang="en-US" dirty="0">
                <a:solidFill>
                  <a:srgbClr val="000000"/>
                </a:solidFill>
                <a:latin typeface="Arial" panose="020B0604020202020204" pitchFamily="34" charset="0"/>
              </a:rPr>
              <a:t>algorithm. The insertion sort is an in-place sort. That is, we sort the array in-place. No extra memory is required. </a:t>
            </a:r>
            <a:r>
              <a:rPr lang="en-US" dirty="0"/>
              <a:t>The insertion sort is also a stable sort. Stable sorts retain the original ordering of keys when identical keys are present in the input data. </a:t>
            </a:r>
          </a:p>
        </p:txBody>
      </p:sp>
    </p:spTree>
    <p:extLst>
      <p:ext uri="{BB962C8B-B14F-4D97-AF65-F5344CB8AC3E}">
        <p14:creationId xmlns:p14="http://schemas.microsoft.com/office/powerpoint/2010/main" val="33421592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Sorting</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61</a:t>
            </a:fld>
            <a:endParaRPr lang="en-US" dirty="0">
              <a:solidFill>
                <a:schemeClr val="tx1"/>
              </a:solidFill>
            </a:endParaRPr>
          </a:p>
        </p:txBody>
      </p:sp>
      <p:sp>
        <p:nvSpPr>
          <p:cNvPr id="5" name="Rectangle 4"/>
          <p:cNvSpPr/>
          <p:nvPr/>
        </p:nvSpPr>
        <p:spPr>
          <a:xfrm>
            <a:off x="322263" y="838200"/>
            <a:ext cx="8669337" cy="1661993"/>
          </a:xfrm>
          <a:prstGeom prst="rect">
            <a:avLst/>
          </a:prstGeom>
        </p:spPr>
        <p:txBody>
          <a:bodyPr wrap="square">
            <a:spAutoFit/>
          </a:bodyPr>
          <a:lstStyle/>
          <a:p>
            <a:r>
              <a:rPr lang="en-US" sz="2400" b="1" dirty="0">
                <a:solidFill>
                  <a:srgbClr val="000000"/>
                </a:solidFill>
                <a:latin typeface="Arial" panose="020B0604020202020204" pitchFamily="34" charset="0"/>
              </a:rPr>
              <a:t>Shell Sort </a:t>
            </a:r>
            <a:endParaRPr lang="en-US" sz="2400" b="1" dirty="0" smtClean="0">
              <a:solidFill>
                <a:srgbClr val="000000"/>
              </a:solidFill>
              <a:latin typeface="Arial" panose="020B0604020202020204" pitchFamily="34" charset="0"/>
            </a:endParaRPr>
          </a:p>
          <a:p>
            <a:endParaRPr lang="en-US" sz="2400"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Shell sort, developed by Donald L. Shell, is a non-stable in-place sort. Shell sort improves on the efficiency of insertion sort by quickly shifting values to their destination. Average sort time is </a:t>
            </a:r>
            <a:r>
              <a:rPr lang="en-US" b="1" i="1" dirty="0" smtClean="0">
                <a:solidFill>
                  <a:srgbClr val="000000"/>
                </a:solidFill>
                <a:latin typeface="Arial" panose="020B0604020202020204" pitchFamily="34" charset="0"/>
              </a:rPr>
              <a:t>O</a:t>
            </a:r>
            <a:r>
              <a:rPr lang="en-US" dirty="0" smtClean="0">
                <a:solidFill>
                  <a:srgbClr val="000000"/>
                </a:solidFill>
                <a:latin typeface="Arial" panose="020B0604020202020204" pitchFamily="34" charset="0"/>
              </a:rPr>
              <a:t>(</a:t>
            </a:r>
            <a:r>
              <a:rPr lang="en-US" i="1" dirty="0" smtClean="0">
                <a:solidFill>
                  <a:srgbClr val="000000"/>
                </a:solidFill>
                <a:latin typeface="Arial" panose="020B0604020202020204" pitchFamily="34" charset="0"/>
              </a:rPr>
              <a:t>n</a:t>
            </a:r>
            <a:r>
              <a:rPr lang="en-US" i="1" baseline="26000" dirty="0" smtClean="0">
                <a:solidFill>
                  <a:srgbClr val="000000"/>
                </a:solidFill>
                <a:latin typeface="Arial" panose="020B0604020202020204" pitchFamily="34" charset="0"/>
              </a:rPr>
              <a:t>7/6</a:t>
            </a:r>
            <a:r>
              <a:rPr lang="en-US" dirty="0" smtClean="0">
                <a:solidFill>
                  <a:srgbClr val="000000"/>
                </a:solidFill>
                <a:latin typeface="Arial" panose="020B0604020202020204" pitchFamily="34" charset="0"/>
              </a:rPr>
              <a:t>), </a:t>
            </a:r>
            <a:r>
              <a:rPr lang="en-US" dirty="0">
                <a:solidFill>
                  <a:srgbClr val="000000"/>
                </a:solidFill>
                <a:latin typeface="Arial" panose="020B0604020202020204" pitchFamily="34" charset="0"/>
              </a:rPr>
              <a:t>while worst-case time is </a:t>
            </a:r>
            <a:r>
              <a:rPr lang="en-US" b="1" i="1" dirty="0" smtClean="0">
                <a:solidFill>
                  <a:srgbClr val="000000"/>
                </a:solidFill>
                <a:latin typeface="Arial" panose="020B0604020202020204" pitchFamily="34" charset="0"/>
              </a:rPr>
              <a:t>O</a:t>
            </a:r>
            <a:r>
              <a:rPr lang="en-US" dirty="0" smtClean="0">
                <a:solidFill>
                  <a:srgbClr val="000000"/>
                </a:solidFill>
                <a:latin typeface="Arial" panose="020B0604020202020204" pitchFamily="34" charset="0"/>
              </a:rPr>
              <a:t>(</a:t>
            </a:r>
            <a:r>
              <a:rPr lang="en-US" i="1" dirty="0" smtClean="0">
                <a:solidFill>
                  <a:srgbClr val="000000"/>
                </a:solidFill>
                <a:latin typeface="Arial" panose="020B0604020202020204" pitchFamily="34" charset="0"/>
              </a:rPr>
              <a:t>n</a:t>
            </a:r>
            <a:r>
              <a:rPr lang="en-US" i="1" baseline="30000" dirty="0" smtClean="0">
                <a:solidFill>
                  <a:srgbClr val="000000"/>
                </a:solidFill>
                <a:latin typeface="Arial" panose="020B0604020202020204" pitchFamily="34" charset="0"/>
              </a:rPr>
              <a:t>4/3</a:t>
            </a:r>
            <a:r>
              <a:rPr lang="en-US" dirty="0" smtClean="0">
                <a:solidFill>
                  <a:srgbClr val="000000"/>
                </a:solidFill>
                <a:latin typeface="Arial" panose="020B0604020202020204" pitchFamily="34" charset="0"/>
              </a:rPr>
              <a:t>). </a:t>
            </a:r>
            <a:endParaRPr lang="en-US" dirty="0"/>
          </a:p>
        </p:txBody>
      </p:sp>
      <p:pic>
        <p:nvPicPr>
          <p:cNvPr id="9" name="Picture 8"/>
          <p:cNvPicPr>
            <a:picLocks noChangeAspect="1"/>
          </p:cNvPicPr>
          <p:nvPr/>
        </p:nvPicPr>
        <p:blipFill>
          <a:blip r:embed="rId2"/>
          <a:stretch>
            <a:fillRect/>
          </a:stretch>
        </p:blipFill>
        <p:spPr>
          <a:xfrm>
            <a:off x="1828800" y="2500193"/>
            <a:ext cx="4974481" cy="1691760"/>
          </a:xfrm>
          <a:prstGeom prst="rect">
            <a:avLst/>
          </a:prstGeom>
        </p:spPr>
      </p:pic>
      <p:sp>
        <p:nvSpPr>
          <p:cNvPr id="10" name="Rectangle 9"/>
          <p:cNvSpPr/>
          <p:nvPr/>
        </p:nvSpPr>
        <p:spPr>
          <a:xfrm>
            <a:off x="322263" y="4162186"/>
            <a:ext cx="8644259" cy="2031325"/>
          </a:xfrm>
          <a:prstGeom prst="rect">
            <a:avLst/>
          </a:prstGeom>
        </p:spPr>
        <p:txBody>
          <a:bodyPr wrap="square">
            <a:spAutoFit/>
          </a:bodyPr>
          <a:lstStyle/>
          <a:p>
            <a:r>
              <a:rPr lang="en-US" dirty="0">
                <a:solidFill>
                  <a:srgbClr val="000000"/>
                </a:solidFill>
                <a:latin typeface="Arial" panose="020B0604020202020204" pitchFamily="34" charset="0"/>
              </a:rPr>
              <a:t>We begin by doing an insertion sort using a </a:t>
            </a:r>
            <a:r>
              <a:rPr lang="en-US" i="1" dirty="0">
                <a:solidFill>
                  <a:srgbClr val="000000"/>
                </a:solidFill>
                <a:latin typeface="Arial" panose="020B0604020202020204" pitchFamily="34" charset="0"/>
              </a:rPr>
              <a:t>spacing </a:t>
            </a:r>
            <a:r>
              <a:rPr lang="en-US" dirty="0">
                <a:solidFill>
                  <a:srgbClr val="000000"/>
                </a:solidFill>
                <a:latin typeface="Arial" panose="020B0604020202020204" pitchFamily="34" charset="0"/>
              </a:rPr>
              <a:t>of two. In the first frame we examine numbers 3-1. Extracting 1, we shift 3 down one slot for a shift count of 1. Next we examine numbers 5-2. We extract 2, shift 5 down, and then insert 2. After sorting with a spacing of two, a final pass is made with a spacing of one. This is simply the traditional insertion sort. The total shift count using shell sort is 1+1+1 = 3. By using an initial spacing larger than one, we were able to quickly shift values to their proper destination. </a:t>
            </a:r>
            <a:endParaRPr lang="en-US" dirty="0"/>
          </a:p>
        </p:txBody>
      </p:sp>
    </p:spTree>
    <p:extLst>
      <p:ext uri="{BB962C8B-B14F-4D97-AF65-F5344CB8AC3E}">
        <p14:creationId xmlns:p14="http://schemas.microsoft.com/office/powerpoint/2010/main" val="39116641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Sorting</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62</a:t>
            </a:fld>
            <a:endParaRPr lang="en-US" dirty="0">
              <a:solidFill>
                <a:schemeClr val="tx1"/>
              </a:solidFill>
            </a:endParaRPr>
          </a:p>
        </p:txBody>
      </p:sp>
      <p:sp>
        <p:nvSpPr>
          <p:cNvPr id="3" name="Rectangle 2"/>
          <p:cNvSpPr/>
          <p:nvPr/>
        </p:nvSpPr>
        <p:spPr>
          <a:xfrm>
            <a:off x="322263" y="838200"/>
            <a:ext cx="8669337" cy="1200329"/>
          </a:xfrm>
          <a:prstGeom prst="rect">
            <a:avLst/>
          </a:prstGeom>
        </p:spPr>
        <p:txBody>
          <a:bodyPr wrap="square">
            <a:spAutoFit/>
          </a:bodyPr>
          <a:lstStyle/>
          <a:p>
            <a:r>
              <a:rPr lang="en-US" dirty="0">
                <a:solidFill>
                  <a:srgbClr val="000000"/>
                </a:solidFill>
                <a:latin typeface="Arial" panose="020B0604020202020204" pitchFamily="34" charset="0"/>
              </a:rPr>
              <a:t>Various </a:t>
            </a:r>
            <a:r>
              <a:rPr lang="en-US" dirty="0" smtClean="0">
                <a:solidFill>
                  <a:srgbClr val="000000"/>
                </a:solidFill>
                <a:latin typeface="Arial" panose="020B0604020202020204" pitchFamily="34" charset="0"/>
              </a:rPr>
              <a:t>spacing </a:t>
            </a:r>
            <a:r>
              <a:rPr lang="en-US" dirty="0">
                <a:solidFill>
                  <a:srgbClr val="000000"/>
                </a:solidFill>
                <a:latin typeface="Arial" panose="020B0604020202020204" pitchFamily="34" charset="0"/>
              </a:rPr>
              <a:t>may be used to implement a shell sort. Typically the array is sorted with a large spacing, the spacing reduced, and the array sorted again. On the final sort, spacing is one. Although the shell sort is easy to comprehend, formal analysis is difficult. In particular, optimal spacing values elude theoreticians. </a:t>
            </a:r>
            <a:endParaRPr lang="en-US" dirty="0"/>
          </a:p>
        </p:txBody>
      </p:sp>
    </p:spTree>
    <p:extLst>
      <p:ext uri="{BB962C8B-B14F-4D97-AF65-F5344CB8AC3E}">
        <p14:creationId xmlns:p14="http://schemas.microsoft.com/office/powerpoint/2010/main" val="29207065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Sorting</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63</a:t>
            </a:fld>
            <a:endParaRPr lang="en-US" dirty="0">
              <a:solidFill>
                <a:schemeClr val="tx1"/>
              </a:solidFill>
            </a:endParaRPr>
          </a:p>
        </p:txBody>
      </p:sp>
      <p:sp>
        <p:nvSpPr>
          <p:cNvPr id="3" name="Rectangle 2"/>
          <p:cNvSpPr/>
          <p:nvPr/>
        </p:nvSpPr>
        <p:spPr>
          <a:xfrm>
            <a:off x="322263" y="685800"/>
            <a:ext cx="8593137" cy="2215991"/>
          </a:xfrm>
          <a:prstGeom prst="rect">
            <a:avLst/>
          </a:prstGeom>
        </p:spPr>
        <p:txBody>
          <a:bodyPr wrap="square">
            <a:spAutoFit/>
          </a:bodyPr>
          <a:lstStyle/>
          <a:p>
            <a:r>
              <a:rPr lang="en-US" sz="2400" b="1" dirty="0">
                <a:solidFill>
                  <a:srgbClr val="000000"/>
                </a:solidFill>
                <a:latin typeface="Arial" panose="020B0604020202020204" pitchFamily="34" charset="0"/>
              </a:rPr>
              <a:t>Quicksort </a:t>
            </a:r>
            <a:endParaRPr lang="en-US" sz="2400" b="1" dirty="0" smtClean="0">
              <a:solidFill>
                <a:srgbClr val="000000"/>
              </a:solidFill>
              <a:latin typeface="Arial" panose="020B0604020202020204" pitchFamily="34" charset="0"/>
            </a:endParaRPr>
          </a:p>
          <a:p>
            <a:endParaRPr lang="en-US" sz="2400"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Although the shell sort algorithm is significantly better than insertion sort, there is still room for improvement. One of the most popular sorting algorithms is quicksort. Quicksort executes in </a:t>
            </a:r>
            <a:r>
              <a:rPr lang="en-US" b="1" i="1" dirty="0">
                <a:solidFill>
                  <a:srgbClr val="000000"/>
                </a:solidFill>
                <a:latin typeface="Arial" panose="020B0604020202020204" pitchFamily="34" charset="0"/>
              </a:rPr>
              <a:t>O</a:t>
            </a:r>
            <a:r>
              <a:rPr lang="en-US" dirty="0">
                <a:solidFill>
                  <a:srgbClr val="000000"/>
                </a:solidFill>
                <a:latin typeface="Arial" panose="020B0604020202020204" pitchFamily="34" charset="0"/>
              </a:rPr>
              <a:t>(</a:t>
            </a:r>
            <a:r>
              <a:rPr lang="en-US" i="1" dirty="0">
                <a:solidFill>
                  <a:srgbClr val="000000"/>
                </a:solidFill>
                <a:latin typeface="Arial" panose="020B0604020202020204" pitchFamily="34" charset="0"/>
              </a:rPr>
              <a:t>n </a:t>
            </a:r>
            <a:r>
              <a:rPr lang="en-US" dirty="0" err="1">
                <a:solidFill>
                  <a:srgbClr val="000000"/>
                </a:solidFill>
                <a:latin typeface="Arial" panose="020B0604020202020204" pitchFamily="34" charset="0"/>
              </a:rPr>
              <a:t>lg</a:t>
            </a:r>
            <a:r>
              <a:rPr lang="en-US" dirty="0">
                <a:solidFill>
                  <a:srgbClr val="000000"/>
                </a:solidFill>
                <a:latin typeface="Arial" panose="020B0604020202020204" pitchFamily="34" charset="0"/>
              </a:rPr>
              <a:t> </a:t>
            </a:r>
            <a:r>
              <a:rPr lang="en-US" i="1" dirty="0">
                <a:solidFill>
                  <a:srgbClr val="000000"/>
                </a:solidFill>
                <a:latin typeface="Arial" panose="020B0604020202020204" pitchFamily="34" charset="0"/>
              </a:rPr>
              <a:t>n</a:t>
            </a:r>
            <a:r>
              <a:rPr lang="en-US" dirty="0">
                <a:solidFill>
                  <a:srgbClr val="000000"/>
                </a:solidFill>
                <a:latin typeface="Arial" panose="020B0604020202020204" pitchFamily="34" charset="0"/>
              </a:rPr>
              <a:t>) on average, and </a:t>
            </a:r>
            <a:r>
              <a:rPr lang="en-US" b="1" i="1" dirty="0" smtClean="0">
                <a:solidFill>
                  <a:srgbClr val="000000"/>
                </a:solidFill>
                <a:latin typeface="Arial" panose="020B0604020202020204" pitchFamily="34" charset="0"/>
              </a:rPr>
              <a:t>O</a:t>
            </a:r>
            <a:r>
              <a:rPr lang="en-US" dirty="0" smtClean="0">
                <a:solidFill>
                  <a:srgbClr val="000000"/>
                </a:solidFill>
                <a:latin typeface="Arial" panose="020B0604020202020204" pitchFamily="34" charset="0"/>
              </a:rPr>
              <a:t>(</a:t>
            </a:r>
            <a:r>
              <a:rPr lang="en-US" i="1" dirty="0" smtClean="0">
                <a:solidFill>
                  <a:srgbClr val="000000"/>
                </a:solidFill>
                <a:latin typeface="Arial" panose="020B0604020202020204" pitchFamily="34" charset="0"/>
              </a:rPr>
              <a:t>n</a:t>
            </a:r>
            <a:r>
              <a:rPr lang="en-US" i="1" baseline="30000" dirty="0" smtClean="0">
                <a:solidFill>
                  <a:srgbClr val="000000"/>
                </a:solidFill>
                <a:latin typeface="Arial" panose="020B0604020202020204" pitchFamily="34" charset="0"/>
              </a:rPr>
              <a:t>2</a:t>
            </a:r>
            <a:r>
              <a:rPr lang="en-US" dirty="0" smtClean="0">
                <a:solidFill>
                  <a:srgbClr val="000000"/>
                </a:solidFill>
                <a:latin typeface="Arial" panose="020B0604020202020204" pitchFamily="34" charset="0"/>
              </a:rPr>
              <a:t>) </a:t>
            </a:r>
            <a:r>
              <a:rPr lang="en-US" dirty="0">
                <a:solidFill>
                  <a:srgbClr val="000000"/>
                </a:solidFill>
                <a:latin typeface="Arial" panose="020B0604020202020204" pitchFamily="34" charset="0"/>
              </a:rPr>
              <a:t>in the worst-case. However, with proper precautions, worst-case behavior is very unlikely. Quicksort is a non-stable sort. It is not an in-place sort as stack space is required. </a:t>
            </a:r>
            <a:endParaRPr lang="en-US" dirty="0" smtClean="0">
              <a:solidFill>
                <a:srgbClr val="000000"/>
              </a:solidFill>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322263" y="3200400"/>
            <a:ext cx="3248641" cy="3052801"/>
          </a:xfrm>
          <a:prstGeom prst="rect">
            <a:avLst/>
          </a:prstGeom>
        </p:spPr>
      </p:pic>
      <p:sp>
        <p:nvSpPr>
          <p:cNvPr id="6" name="Rectangle 5"/>
          <p:cNvSpPr/>
          <p:nvPr/>
        </p:nvSpPr>
        <p:spPr>
          <a:xfrm>
            <a:off x="3862086" y="2836881"/>
            <a:ext cx="5029200" cy="3416320"/>
          </a:xfrm>
          <a:prstGeom prst="rect">
            <a:avLst/>
          </a:prstGeom>
        </p:spPr>
        <p:txBody>
          <a:bodyPr wrap="square">
            <a:spAutoFit/>
          </a:bodyPr>
          <a:lstStyle/>
          <a:p>
            <a:r>
              <a:rPr lang="en-US" dirty="0"/>
              <a:t>The quicksort algorithm works by partitioning the array to be sorted, then recursively sorting each partition. In Partition one of the array elements is selected as a pivot value. Values smaller than the pivot value are placed to the left of the pivot, while larger values are placed to the right</a:t>
            </a:r>
            <a:r>
              <a:rPr lang="en-US" dirty="0" smtClean="0"/>
              <a:t>.</a:t>
            </a:r>
            <a:r>
              <a:rPr lang="en-US" dirty="0"/>
              <a:t> pivot selected is 3. Indices are run starting at both ends of the array. One index starts on the left and selects an element that is larger than the pivot, while another index starts on the right and selects an element that is smaller than the pivot. </a:t>
            </a:r>
          </a:p>
        </p:txBody>
      </p:sp>
    </p:spTree>
    <p:extLst>
      <p:ext uri="{BB962C8B-B14F-4D97-AF65-F5344CB8AC3E}">
        <p14:creationId xmlns:p14="http://schemas.microsoft.com/office/powerpoint/2010/main" val="13085866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Sorting</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64</a:t>
            </a:fld>
            <a:endParaRPr lang="en-US" dirty="0">
              <a:solidFill>
                <a:schemeClr val="tx1"/>
              </a:solidFill>
            </a:endParaRPr>
          </a:p>
        </p:txBody>
      </p:sp>
      <p:sp>
        <p:nvSpPr>
          <p:cNvPr id="3" name="Rectangle 2"/>
          <p:cNvSpPr/>
          <p:nvPr/>
        </p:nvSpPr>
        <p:spPr>
          <a:xfrm>
            <a:off x="322263" y="676514"/>
            <a:ext cx="8745537" cy="6186309"/>
          </a:xfrm>
          <a:prstGeom prst="rect">
            <a:avLst/>
          </a:prstGeom>
        </p:spPr>
        <p:txBody>
          <a:bodyPr wrap="square">
            <a:spAutoFit/>
          </a:bodyPr>
          <a:lstStyle/>
          <a:p>
            <a:r>
              <a:rPr lang="en-US" dirty="0">
                <a:solidFill>
                  <a:srgbClr val="000000"/>
                </a:solidFill>
                <a:latin typeface="Arial" panose="020B0604020202020204" pitchFamily="34" charset="0"/>
              </a:rPr>
              <a:t>As the process proceeds, it may be necessary to move the pivot so that correct ordering is maintained. In this manner, </a:t>
            </a:r>
            <a:r>
              <a:rPr lang="en-US" dirty="0" err="1">
                <a:solidFill>
                  <a:srgbClr val="000000"/>
                </a:solidFill>
                <a:latin typeface="Arial" panose="020B0604020202020204" pitchFamily="34" charset="0"/>
              </a:rPr>
              <a:t>QuickSort</a:t>
            </a:r>
            <a:r>
              <a:rPr lang="en-US" dirty="0">
                <a:solidFill>
                  <a:srgbClr val="000000"/>
                </a:solidFill>
                <a:latin typeface="Arial" panose="020B0604020202020204" pitchFamily="34" charset="0"/>
              </a:rPr>
              <a:t> succeeds in sorting the array. If we’re lucky the pivot selected will be the median of all values, equally dividing the array. For a moment, let’s assume that this is the case. Since the array is split in half at each step, and Partition must eventually examine all n elements, the run time is </a:t>
            </a:r>
            <a:r>
              <a:rPr lang="en-US" b="1" i="1" dirty="0">
                <a:solidFill>
                  <a:srgbClr val="000000"/>
                </a:solidFill>
                <a:latin typeface="Arial" panose="020B0604020202020204" pitchFamily="34" charset="0"/>
              </a:rPr>
              <a:t>O</a:t>
            </a:r>
            <a:r>
              <a:rPr lang="en-US" b="1" dirty="0">
                <a:solidFill>
                  <a:srgbClr val="000000"/>
                </a:solidFill>
                <a:latin typeface="Arial" panose="020B0604020202020204" pitchFamily="34" charset="0"/>
              </a:rPr>
              <a:t>(</a:t>
            </a:r>
            <a:r>
              <a:rPr lang="en-US" b="1" i="1" dirty="0">
                <a:solidFill>
                  <a:srgbClr val="000000"/>
                </a:solidFill>
                <a:latin typeface="Arial" panose="020B0604020202020204" pitchFamily="34" charset="0"/>
              </a:rPr>
              <a:t>n </a:t>
            </a:r>
            <a:r>
              <a:rPr lang="en-US" b="1" dirty="0" err="1" smtClean="0">
                <a:solidFill>
                  <a:srgbClr val="000000"/>
                </a:solidFill>
                <a:latin typeface="Arial" panose="020B0604020202020204" pitchFamily="34" charset="0"/>
              </a:rPr>
              <a:t>lg</a:t>
            </a:r>
            <a:r>
              <a:rPr lang="en-US" b="1" dirty="0" smtClean="0">
                <a:solidFill>
                  <a:srgbClr val="000000"/>
                </a:solidFill>
                <a:latin typeface="Arial" panose="020B0604020202020204" pitchFamily="34" charset="0"/>
              </a:rPr>
              <a:t> </a:t>
            </a:r>
            <a:r>
              <a:rPr lang="en-US" b="1" i="1" dirty="0">
                <a:solidFill>
                  <a:srgbClr val="000000"/>
                </a:solidFill>
                <a:latin typeface="Arial" panose="020B0604020202020204" pitchFamily="34" charset="0"/>
              </a:rPr>
              <a:t>n</a:t>
            </a:r>
            <a:r>
              <a:rPr lang="en-US" b="1" dirty="0" smtClean="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To </a:t>
            </a:r>
            <a:r>
              <a:rPr lang="en-US" dirty="0">
                <a:solidFill>
                  <a:srgbClr val="000000"/>
                </a:solidFill>
                <a:latin typeface="Arial" panose="020B0604020202020204" pitchFamily="34" charset="0"/>
              </a:rPr>
              <a:t>find a pivot value, Partition could simply select the first element (A[</a:t>
            </a:r>
            <a:r>
              <a:rPr lang="en-US" dirty="0" err="1">
                <a:solidFill>
                  <a:srgbClr val="000000"/>
                </a:solidFill>
                <a:latin typeface="Arial" panose="020B0604020202020204" pitchFamily="34" charset="0"/>
              </a:rPr>
              <a:t>Lb</a:t>
            </a:r>
            <a:r>
              <a:rPr lang="en-US" dirty="0">
                <a:solidFill>
                  <a:srgbClr val="000000"/>
                </a:solidFill>
                <a:latin typeface="Arial" panose="020B0604020202020204" pitchFamily="34" charset="0"/>
              </a:rPr>
              <a:t>]). All other values would be compared to the pivot value, and placed either to the left or right of the pivot as appropriate. However, there is one case that fails miserably. Suppose the array was originally in order. Partition would always select the lowest value as a pivot and split the array with one element in the left partition, and </a:t>
            </a:r>
            <a:r>
              <a:rPr lang="en-US" dirty="0" err="1">
                <a:solidFill>
                  <a:srgbClr val="000000"/>
                </a:solidFill>
                <a:latin typeface="Arial" panose="020B0604020202020204" pitchFamily="34" charset="0"/>
              </a:rPr>
              <a:t>Ub</a:t>
            </a:r>
            <a:r>
              <a:rPr lang="en-US" dirty="0">
                <a:solidFill>
                  <a:srgbClr val="000000"/>
                </a:solidFill>
                <a:latin typeface="Arial" panose="020B0604020202020204" pitchFamily="34" charset="0"/>
              </a:rPr>
              <a:t> - </a:t>
            </a:r>
            <a:r>
              <a:rPr lang="en-US" dirty="0" err="1">
                <a:solidFill>
                  <a:srgbClr val="000000"/>
                </a:solidFill>
                <a:latin typeface="Arial" panose="020B0604020202020204" pitchFamily="34" charset="0"/>
              </a:rPr>
              <a:t>Lb</a:t>
            </a:r>
            <a:r>
              <a:rPr lang="en-US" dirty="0">
                <a:solidFill>
                  <a:srgbClr val="000000"/>
                </a:solidFill>
                <a:latin typeface="Arial" panose="020B0604020202020204" pitchFamily="34" charset="0"/>
              </a:rPr>
              <a:t> elements in the other. Each recursive call to quicksort would only diminish the size of the array to be sorted by one. Therefore n recursive calls would be required to do the sort, resulting in a </a:t>
            </a:r>
            <a:r>
              <a:rPr lang="en-US" b="1" i="1" dirty="0" smtClean="0">
                <a:solidFill>
                  <a:srgbClr val="000000"/>
                </a:solidFill>
                <a:latin typeface="Arial" panose="020B0604020202020204" pitchFamily="34" charset="0"/>
              </a:rPr>
              <a:t>O</a:t>
            </a:r>
            <a:r>
              <a:rPr lang="en-US" b="1" dirty="0" smtClean="0">
                <a:solidFill>
                  <a:srgbClr val="000000"/>
                </a:solidFill>
                <a:latin typeface="Arial" panose="020B0604020202020204" pitchFamily="34" charset="0"/>
              </a:rPr>
              <a:t>(</a:t>
            </a:r>
            <a:r>
              <a:rPr lang="en-US" b="1" i="1" dirty="0" smtClean="0">
                <a:solidFill>
                  <a:srgbClr val="000000"/>
                </a:solidFill>
                <a:latin typeface="Arial" panose="020B0604020202020204" pitchFamily="34" charset="0"/>
              </a:rPr>
              <a:t>n</a:t>
            </a:r>
            <a:r>
              <a:rPr lang="en-US" b="1" i="1" baseline="30000" dirty="0" smtClean="0">
                <a:solidFill>
                  <a:srgbClr val="000000"/>
                </a:solidFill>
                <a:latin typeface="Arial" panose="020B0604020202020204" pitchFamily="34" charset="0"/>
              </a:rPr>
              <a:t>2</a:t>
            </a:r>
            <a:r>
              <a:rPr lang="en-US" b="1" dirty="0" smtClean="0">
                <a:solidFill>
                  <a:srgbClr val="000000"/>
                </a:solidFill>
                <a:latin typeface="Arial" panose="020B0604020202020204" pitchFamily="34" charset="0"/>
              </a:rPr>
              <a:t>) </a:t>
            </a:r>
            <a:r>
              <a:rPr lang="en-US" dirty="0">
                <a:solidFill>
                  <a:srgbClr val="000000"/>
                </a:solidFill>
                <a:latin typeface="Arial" panose="020B0604020202020204" pitchFamily="34" charset="0"/>
              </a:rPr>
              <a:t>run time. One solution to this problem is to randomly select an item as a pivot. This would make it extremely unlikely that worst-case behavior would occur. </a:t>
            </a:r>
            <a:endParaRPr lang="en-US" sz="2800"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For short arrays, </a:t>
            </a:r>
            <a:r>
              <a:rPr lang="en-US" dirty="0" err="1">
                <a:solidFill>
                  <a:srgbClr val="000000"/>
                </a:solidFill>
                <a:latin typeface="Arial" panose="020B0604020202020204" pitchFamily="34" charset="0"/>
              </a:rPr>
              <a:t>insertSort</a:t>
            </a:r>
            <a:r>
              <a:rPr lang="en-US" dirty="0">
                <a:solidFill>
                  <a:srgbClr val="000000"/>
                </a:solidFill>
                <a:latin typeface="Arial" panose="020B0604020202020204" pitchFamily="34" charset="0"/>
              </a:rPr>
              <a:t> is called. Due to recursion and other overhead, quicksort is not an efficient algorithm to use on small arrays. Consequently, any array with fewer than 50 elements is sorted using an insertion sort. </a:t>
            </a:r>
            <a:endParaRPr lang="en-US" dirty="0"/>
          </a:p>
          <a:p>
            <a:r>
              <a:rPr lang="en-US" dirty="0"/>
              <a:t>After an array is partitioned, the smallest partition is sorted first. This results in a better utilization of stack space, as short partitions are quickly sorted and dispensed with. </a:t>
            </a:r>
          </a:p>
          <a:p>
            <a:endParaRPr lang="en-US" dirty="0"/>
          </a:p>
        </p:txBody>
      </p:sp>
    </p:spTree>
    <p:extLst>
      <p:ext uri="{BB962C8B-B14F-4D97-AF65-F5344CB8AC3E}">
        <p14:creationId xmlns:p14="http://schemas.microsoft.com/office/powerpoint/2010/main" val="30487065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Sorting</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65</a:t>
            </a:fld>
            <a:endParaRPr lang="en-US" dirty="0">
              <a:solidFill>
                <a:schemeClr val="tx1"/>
              </a:solidFill>
            </a:endParaRPr>
          </a:p>
        </p:txBody>
      </p:sp>
      <p:sp>
        <p:nvSpPr>
          <p:cNvPr id="5" name="Rectangle 4"/>
          <p:cNvSpPr/>
          <p:nvPr/>
        </p:nvSpPr>
        <p:spPr>
          <a:xfrm>
            <a:off x="322263" y="609600"/>
            <a:ext cx="8669337" cy="5447645"/>
          </a:xfrm>
          <a:prstGeom prst="rect">
            <a:avLst/>
          </a:prstGeom>
        </p:spPr>
        <p:txBody>
          <a:bodyPr wrap="square">
            <a:spAutoFit/>
          </a:bodyPr>
          <a:lstStyle/>
          <a:p>
            <a:r>
              <a:rPr lang="en-US" sz="2400" b="1" dirty="0">
                <a:solidFill>
                  <a:srgbClr val="000000"/>
                </a:solidFill>
                <a:latin typeface="Arial" panose="020B0604020202020204" pitchFamily="34" charset="0"/>
              </a:rPr>
              <a:t>Comparison </a:t>
            </a:r>
            <a:endParaRPr lang="en-US" sz="2400" b="1" dirty="0" smtClean="0">
              <a:solidFill>
                <a:srgbClr val="000000"/>
              </a:solidFill>
              <a:latin typeface="Arial" panose="020B0604020202020204" pitchFamily="34" charset="0"/>
            </a:endParaRPr>
          </a:p>
          <a:p>
            <a:r>
              <a:rPr lang="en-US" dirty="0" smtClean="0">
                <a:solidFill>
                  <a:srgbClr val="000000"/>
                </a:solidFill>
                <a:latin typeface="Arial" panose="020B0604020202020204" pitchFamily="34" charset="0"/>
              </a:rPr>
              <a:t>In </a:t>
            </a:r>
            <a:r>
              <a:rPr lang="en-US" dirty="0">
                <a:solidFill>
                  <a:srgbClr val="000000"/>
                </a:solidFill>
                <a:latin typeface="Arial" panose="020B0604020202020204" pitchFamily="34" charset="0"/>
              </a:rPr>
              <a:t>this section we will compare the sorting algorithms covered: insertion sort, shell sort, and quicksort. There are several factors that influence the choice of a sorting algorithm: </a:t>
            </a:r>
            <a:endParaRPr lang="en-US" dirty="0" smtClean="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pPr marL="285750" indent="-285750">
              <a:buFont typeface="Symbol" panose="05050102010706020507" pitchFamily="18" charset="2"/>
              <a:buChar char="·"/>
            </a:pPr>
            <a:r>
              <a:rPr lang="en-US" b="1" dirty="0" smtClean="0">
                <a:solidFill>
                  <a:srgbClr val="000000"/>
                </a:solidFill>
                <a:latin typeface="Arial" panose="020B0604020202020204" pitchFamily="34" charset="0"/>
              </a:rPr>
              <a:t>Stable </a:t>
            </a:r>
            <a:r>
              <a:rPr lang="en-US" b="1" dirty="0">
                <a:solidFill>
                  <a:srgbClr val="000000"/>
                </a:solidFill>
                <a:latin typeface="Arial" panose="020B0604020202020204" pitchFamily="34" charset="0"/>
              </a:rPr>
              <a:t>sort</a:t>
            </a:r>
            <a:r>
              <a:rPr lang="en-US" dirty="0">
                <a:solidFill>
                  <a:srgbClr val="000000"/>
                </a:solidFill>
                <a:latin typeface="Arial" panose="020B0604020202020204" pitchFamily="34" charset="0"/>
              </a:rPr>
              <a:t>. Recall that a stable sort will leave identical keys in the same relative position in the sorted output. Insertion sort is the only algorithm covered that is stable. </a:t>
            </a:r>
            <a:endParaRPr lang="en-US" dirty="0" smtClean="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pPr marL="285750" indent="-285750">
              <a:buFont typeface="Symbol" panose="05050102010706020507" pitchFamily="18" charset="2"/>
              <a:buChar char="·"/>
            </a:pPr>
            <a:r>
              <a:rPr lang="en-US" b="1" dirty="0" smtClean="0">
                <a:solidFill>
                  <a:srgbClr val="000000"/>
                </a:solidFill>
                <a:latin typeface="Arial" panose="020B0604020202020204" pitchFamily="34" charset="0"/>
              </a:rPr>
              <a:t>Space</a:t>
            </a:r>
            <a:r>
              <a:rPr lang="en-US" dirty="0">
                <a:solidFill>
                  <a:srgbClr val="000000"/>
                </a:solidFill>
                <a:latin typeface="Arial" panose="020B0604020202020204" pitchFamily="34" charset="0"/>
              </a:rPr>
              <a:t>. An in-place sort does not require any extra space to accomplish its task. Both insertion sort and shell sort are </a:t>
            </a:r>
            <a:r>
              <a:rPr lang="en-US" dirty="0" smtClean="0">
                <a:solidFill>
                  <a:srgbClr val="000000"/>
                </a:solidFill>
                <a:latin typeface="Arial" panose="020B0604020202020204" pitchFamily="34" charset="0"/>
              </a:rPr>
              <a:t>in-place </a:t>
            </a:r>
            <a:r>
              <a:rPr lang="en-US" dirty="0">
                <a:solidFill>
                  <a:srgbClr val="000000"/>
                </a:solidFill>
                <a:latin typeface="Arial" panose="020B0604020202020204" pitchFamily="34" charset="0"/>
              </a:rPr>
              <a:t>sorts. Quicksort requires stack space for recursion, and therefore is not an in-place sort. </a:t>
            </a:r>
            <a:r>
              <a:rPr lang="en-US" dirty="0" smtClean="0">
                <a:solidFill>
                  <a:srgbClr val="000000"/>
                </a:solidFill>
                <a:latin typeface="Arial" panose="020B0604020202020204" pitchFamily="34" charset="0"/>
              </a:rPr>
              <a:t>Tinkering with the algorithm considerably reduced the amount of time required. </a:t>
            </a:r>
          </a:p>
          <a:p>
            <a:pPr marL="285750" indent="-285750">
              <a:buFont typeface="Symbol" panose="05050102010706020507" pitchFamily="18" charset="2"/>
              <a:buChar char="·"/>
            </a:pPr>
            <a:endParaRPr lang="en-US" dirty="0" smtClean="0">
              <a:solidFill>
                <a:srgbClr val="000000"/>
              </a:solidFill>
              <a:latin typeface="Arial" panose="020B0604020202020204" pitchFamily="34" charset="0"/>
            </a:endParaRPr>
          </a:p>
          <a:p>
            <a:pPr marL="285750" indent="-285750">
              <a:buFont typeface="Symbol" panose="05050102010706020507" pitchFamily="18" charset="2"/>
              <a:buChar char="·"/>
            </a:pPr>
            <a:r>
              <a:rPr lang="en-US" b="1" dirty="0" smtClean="0">
                <a:solidFill>
                  <a:srgbClr val="000000"/>
                </a:solidFill>
                <a:latin typeface="Arial" panose="020B0604020202020204" pitchFamily="34" charset="0"/>
              </a:rPr>
              <a:t>Time</a:t>
            </a:r>
            <a:r>
              <a:rPr lang="en-US" dirty="0" smtClean="0">
                <a:solidFill>
                  <a:srgbClr val="000000"/>
                </a:solidFill>
                <a:latin typeface="Arial" panose="020B0604020202020204" pitchFamily="34" charset="0"/>
              </a:rPr>
              <a:t>. The time required to sort a dataset can easily become astronomical </a:t>
            </a:r>
          </a:p>
          <a:p>
            <a:endParaRPr lang="en-US" dirty="0" smtClean="0">
              <a:solidFill>
                <a:srgbClr val="000000"/>
              </a:solidFill>
              <a:latin typeface="Arial" panose="020B0604020202020204" pitchFamily="34" charset="0"/>
            </a:endParaRPr>
          </a:p>
          <a:p>
            <a:pPr marL="285750" indent="-285750">
              <a:buFont typeface="Symbol" panose="05050102010706020507" pitchFamily="18" charset="2"/>
              <a:buChar char="·"/>
            </a:pPr>
            <a:r>
              <a:rPr lang="en-US" b="1" dirty="0" smtClean="0">
                <a:solidFill>
                  <a:srgbClr val="000000"/>
                </a:solidFill>
                <a:latin typeface="Arial" panose="020B0604020202020204" pitchFamily="34" charset="0"/>
              </a:rPr>
              <a:t>Simplicity</a:t>
            </a:r>
            <a:r>
              <a:rPr lang="en-US" dirty="0">
                <a:solidFill>
                  <a:srgbClr val="000000"/>
                </a:solidFill>
                <a:latin typeface="Arial" panose="020B0604020202020204" pitchFamily="34" charset="0"/>
              </a:rPr>
              <a:t>. The number of statements required for each </a:t>
            </a:r>
            <a:r>
              <a:rPr lang="en-US" dirty="0" smtClean="0">
                <a:solidFill>
                  <a:srgbClr val="000000"/>
                </a:solidFill>
                <a:latin typeface="Arial" panose="020B0604020202020204" pitchFamily="34" charset="0"/>
              </a:rPr>
              <a:t>algorithm. Simpler </a:t>
            </a:r>
            <a:r>
              <a:rPr lang="en-US" dirty="0">
                <a:solidFill>
                  <a:srgbClr val="000000"/>
                </a:solidFill>
                <a:latin typeface="Arial" panose="020B0604020202020204" pitchFamily="34" charset="0"/>
              </a:rPr>
              <a:t>algorithms result in fewer programming errors. </a:t>
            </a:r>
            <a:endParaRPr lang="en-US" dirty="0" smtClean="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18805583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Sorting</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66</a:t>
            </a:fld>
            <a:endParaRPr lang="en-US" dirty="0">
              <a:solidFill>
                <a:schemeClr val="tx1"/>
              </a:solidFill>
            </a:endParaRPr>
          </a:p>
        </p:txBody>
      </p:sp>
      <p:pic>
        <p:nvPicPr>
          <p:cNvPr id="6" name="Picture 5"/>
          <p:cNvPicPr>
            <a:picLocks noChangeAspect="1"/>
          </p:cNvPicPr>
          <p:nvPr/>
        </p:nvPicPr>
        <p:blipFill>
          <a:blip r:embed="rId2"/>
          <a:stretch>
            <a:fillRect/>
          </a:stretch>
        </p:blipFill>
        <p:spPr>
          <a:xfrm>
            <a:off x="1243805" y="838200"/>
            <a:ext cx="5457825" cy="1028700"/>
          </a:xfrm>
          <a:prstGeom prst="rect">
            <a:avLst/>
          </a:prstGeom>
        </p:spPr>
      </p:pic>
      <p:sp>
        <p:nvSpPr>
          <p:cNvPr id="7" name="Rectangle 6"/>
          <p:cNvSpPr/>
          <p:nvPr/>
        </p:nvSpPr>
        <p:spPr>
          <a:xfrm>
            <a:off x="2091433" y="1866900"/>
            <a:ext cx="3762568" cy="369332"/>
          </a:xfrm>
          <a:prstGeom prst="rect">
            <a:avLst/>
          </a:prstGeom>
        </p:spPr>
        <p:txBody>
          <a:bodyPr wrap="none">
            <a:spAutoFit/>
          </a:bodyPr>
          <a:lstStyle/>
          <a:p>
            <a:r>
              <a:rPr lang="en-US" b="1" dirty="0">
                <a:solidFill>
                  <a:srgbClr val="000000"/>
                </a:solidFill>
                <a:latin typeface="Arial" panose="020B0604020202020204" pitchFamily="34" charset="0"/>
              </a:rPr>
              <a:t>Comparison of Sorting Methods </a:t>
            </a:r>
            <a:endParaRPr lang="en-US" dirty="0"/>
          </a:p>
        </p:txBody>
      </p:sp>
      <p:pic>
        <p:nvPicPr>
          <p:cNvPr id="8" name="Picture 7"/>
          <p:cNvPicPr>
            <a:picLocks noChangeAspect="1"/>
          </p:cNvPicPr>
          <p:nvPr/>
        </p:nvPicPr>
        <p:blipFill>
          <a:blip r:embed="rId3"/>
          <a:stretch>
            <a:fillRect/>
          </a:stretch>
        </p:blipFill>
        <p:spPr>
          <a:xfrm>
            <a:off x="1600200" y="2666999"/>
            <a:ext cx="4953000" cy="1507939"/>
          </a:xfrm>
          <a:prstGeom prst="rect">
            <a:avLst/>
          </a:prstGeom>
        </p:spPr>
      </p:pic>
      <p:sp>
        <p:nvSpPr>
          <p:cNvPr id="9" name="Rectangle 8"/>
          <p:cNvSpPr/>
          <p:nvPr/>
        </p:nvSpPr>
        <p:spPr>
          <a:xfrm>
            <a:off x="3145086" y="4236373"/>
            <a:ext cx="1655261" cy="369332"/>
          </a:xfrm>
          <a:prstGeom prst="rect">
            <a:avLst/>
          </a:prstGeom>
        </p:spPr>
        <p:txBody>
          <a:bodyPr wrap="none">
            <a:spAutoFit/>
          </a:bodyPr>
          <a:lstStyle/>
          <a:p>
            <a:r>
              <a:rPr lang="en-US" b="1" dirty="0">
                <a:solidFill>
                  <a:srgbClr val="000000"/>
                </a:solidFill>
                <a:latin typeface="Arial" panose="020B0604020202020204" pitchFamily="34" charset="0"/>
              </a:rPr>
              <a:t>Sort Timings </a:t>
            </a:r>
            <a:endParaRPr lang="en-US" dirty="0"/>
          </a:p>
        </p:txBody>
      </p:sp>
    </p:spTree>
    <p:extLst>
      <p:ext uri="{BB962C8B-B14F-4D97-AF65-F5344CB8AC3E}">
        <p14:creationId xmlns:p14="http://schemas.microsoft.com/office/powerpoint/2010/main" val="33552543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Sorting</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67</a:t>
            </a:fld>
            <a:endParaRPr lang="en-US" dirty="0">
              <a:solidFill>
                <a:schemeClr val="tx1"/>
              </a:solidFill>
            </a:endParaRPr>
          </a:p>
        </p:txBody>
      </p:sp>
      <p:sp>
        <p:nvSpPr>
          <p:cNvPr id="3" name="Rectangle 2"/>
          <p:cNvSpPr/>
          <p:nvPr/>
        </p:nvSpPr>
        <p:spPr>
          <a:xfrm>
            <a:off x="322263" y="826406"/>
            <a:ext cx="8821737" cy="3508653"/>
          </a:xfrm>
          <a:prstGeom prst="rect">
            <a:avLst/>
          </a:prstGeom>
        </p:spPr>
        <p:txBody>
          <a:bodyPr wrap="square">
            <a:spAutoFit/>
          </a:bodyPr>
          <a:lstStyle/>
          <a:p>
            <a:r>
              <a:rPr lang="en-US" sz="2400" b="1" dirty="0">
                <a:latin typeface="CMSSBX10"/>
              </a:rPr>
              <a:t>Bubble </a:t>
            </a:r>
            <a:r>
              <a:rPr lang="en-US" sz="2400" b="1" dirty="0" smtClean="0">
                <a:latin typeface="CMSSBX10"/>
              </a:rPr>
              <a:t>Sort</a:t>
            </a:r>
          </a:p>
          <a:p>
            <a:r>
              <a:rPr lang="en-US" dirty="0" smtClean="0"/>
              <a:t>Next </a:t>
            </a:r>
            <a:r>
              <a:rPr lang="en-US" dirty="0"/>
              <a:t>sorting algorithm is called Bubble Sort. Bubble Sort is often taught </a:t>
            </a:r>
            <a:r>
              <a:rPr lang="en-US" dirty="0" smtClean="0"/>
              <a:t>in </a:t>
            </a:r>
            <a:r>
              <a:rPr lang="en-US" dirty="0"/>
              <a:t>introductory computer science courses. This is </a:t>
            </a:r>
            <a:r>
              <a:rPr lang="en-US" dirty="0" smtClean="0"/>
              <a:t>unfortunate, because </a:t>
            </a:r>
            <a:r>
              <a:rPr lang="en-US" dirty="0"/>
              <a:t>Bubble Sort has no redeeming features whatsoever. It is a relatively </a:t>
            </a:r>
            <a:r>
              <a:rPr lang="en-US" dirty="0" smtClean="0"/>
              <a:t>slow sort</a:t>
            </a:r>
            <a:r>
              <a:rPr lang="en-US" dirty="0"/>
              <a:t>, it is no easier to understand than Insertion Sort, it does not correspond to </a:t>
            </a:r>
            <a:r>
              <a:rPr lang="en-US" dirty="0" smtClean="0"/>
              <a:t>any intuitive </a:t>
            </a:r>
            <a:r>
              <a:rPr lang="en-US" dirty="0"/>
              <a:t>counterpart in “everyday” use, and it has a poor best-case running </a:t>
            </a:r>
            <a:r>
              <a:rPr lang="en-US" dirty="0" smtClean="0"/>
              <a:t>time. However</a:t>
            </a:r>
            <a:r>
              <a:rPr lang="en-US" dirty="0"/>
              <a:t>, Bubble Sort can serve as the inspiration for a better sorting </a:t>
            </a:r>
            <a:r>
              <a:rPr lang="en-US" dirty="0" smtClean="0"/>
              <a:t>algorithm. Bubble </a:t>
            </a:r>
            <a:r>
              <a:rPr lang="en-US" dirty="0"/>
              <a:t>Sort consists of a simple double </a:t>
            </a:r>
            <a:r>
              <a:rPr lang="en-US" b="1" dirty="0"/>
              <a:t>for </a:t>
            </a:r>
            <a:r>
              <a:rPr lang="en-US" dirty="0"/>
              <a:t>loop. The first iteration of </a:t>
            </a:r>
            <a:r>
              <a:rPr lang="en-US" dirty="0" smtClean="0"/>
              <a:t>the inner </a:t>
            </a:r>
            <a:r>
              <a:rPr lang="en-US" b="1" dirty="0"/>
              <a:t>for </a:t>
            </a:r>
            <a:r>
              <a:rPr lang="en-US" dirty="0"/>
              <a:t>loop moves through the record array from bottom to top, </a:t>
            </a:r>
            <a:r>
              <a:rPr lang="en-US" dirty="0" smtClean="0"/>
              <a:t>comparing adjacent </a:t>
            </a:r>
            <a:r>
              <a:rPr lang="en-US" dirty="0"/>
              <a:t>keys. If the lower-indexed key’s value is greater than its </a:t>
            </a:r>
            <a:r>
              <a:rPr lang="en-US" dirty="0" smtClean="0"/>
              <a:t>higher-indexed </a:t>
            </a:r>
            <a:r>
              <a:rPr lang="en-US" dirty="0"/>
              <a:t>neighbor, then the two values are swapped. Once the smallest value is </a:t>
            </a:r>
            <a:r>
              <a:rPr lang="en-US" dirty="0" smtClean="0"/>
              <a:t>encountered, this </a:t>
            </a:r>
            <a:r>
              <a:rPr lang="en-US" dirty="0"/>
              <a:t>process will cause it to “bubble” up to the top of the array. The second </a:t>
            </a:r>
            <a:r>
              <a:rPr lang="en-US" dirty="0" smtClean="0"/>
              <a:t>pass through </a:t>
            </a:r>
            <a:r>
              <a:rPr lang="en-US" dirty="0"/>
              <a:t>the array repeats this process.</a:t>
            </a:r>
          </a:p>
        </p:txBody>
      </p:sp>
      <p:pic>
        <p:nvPicPr>
          <p:cNvPr id="6" name="Picture 5"/>
          <p:cNvPicPr>
            <a:picLocks noChangeAspect="1"/>
          </p:cNvPicPr>
          <p:nvPr/>
        </p:nvPicPr>
        <p:blipFill>
          <a:blip r:embed="rId2"/>
          <a:stretch>
            <a:fillRect/>
          </a:stretch>
        </p:blipFill>
        <p:spPr>
          <a:xfrm>
            <a:off x="329015" y="4567710"/>
            <a:ext cx="8418613" cy="1781413"/>
          </a:xfrm>
          <a:prstGeom prst="rect">
            <a:avLst/>
          </a:prstGeom>
        </p:spPr>
      </p:pic>
    </p:spTree>
    <p:extLst>
      <p:ext uri="{BB962C8B-B14F-4D97-AF65-F5344CB8AC3E}">
        <p14:creationId xmlns:p14="http://schemas.microsoft.com/office/powerpoint/2010/main" val="148833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Sorting</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68</a:t>
            </a:fld>
            <a:endParaRPr lang="en-US" dirty="0">
              <a:solidFill>
                <a:schemeClr val="tx1"/>
              </a:solidFill>
            </a:endParaRPr>
          </a:p>
        </p:txBody>
      </p:sp>
      <p:pic>
        <p:nvPicPr>
          <p:cNvPr id="5" name="Picture 4"/>
          <p:cNvPicPr>
            <a:picLocks noChangeAspect="1"/>
          </p:cNvPicPr>
          <p:nvPr/>
        </p:nvPicPr>
        <p:blipFill>
          <a:blip r:embed="rId2"/>
          <a:stretch>
            <a:fillRect/>
          </a:stretch>
        </p:blipFill>
        <p:spPr>
          <a:xfrm>
            <a:off x="1122363" y="748138"/>
            <a:ext cx="5843904" cy="2552017"/>
          </a:xfrm>
          <a:prstGeom prst="rect">
            <a:avLst/>
          </a:prstGeom>
        </p:spPr>
      </p:pic>
      <p:sp>
        <p:nvSpPr>
          <p:cNvPr id="3" name="Rectangle 2"/>
          <p:cNvSpPr/>
          <p:nvPr/>
        </p:nvSpPr>
        <p:spPr>
          <a:xfrm>
            <a:off x="322263" y="3300155"/>
            <a:ext cx="8638471" cy="2308324"/>
          </a:xfrm>
          <a:prstGeom prst="rect">
            <a:avLst/>
          </a:prstGeom>
        </p:spPr>
        <p:txBody>
          <a:bodyPr wrap="square">
            <a:spAutoFit/>
          </a:bodyPr>
          <a:lstStyle/>
          <a:p>
            <a:r>
              <a:rPr lang="en-US" dirty="0">
                <a:latin typeface="NimbusRomNo9L-Regu"/>
              </a:rPr>
              <a:t>An illustration of Bubble Sort. Each column shows the array after</a:t>
            </a:r>
          </a:p>
          <a:p>
            <a:r>
              <a:rPr lang="en-US" dirty="0">
                <a:latin typeface="NimbusRomNo9L-Regu"/>
              </a:rPr>
              <a:t>the iteration with the indicated value of </a:t>
            </a:r>
            <a:r>
              <a:rPr lang="en-US" b="1" dirty="0">
                <a:latin typeface="NimbusMonL-Bold"/>
              </a:rPr>
              <a:t>i </a:t>
            </a:r>
            <a:r>
              <a:rPr lang="en-US" dirty="0">
                <a:latin typeface="NimbusRomNo9L-Regu"/>
              </a:rPr>
              <a:t>in the outer </a:t>
            </a:r>
            <a:r>
              <a:rPr lang="en-US" b="1" dirty="0">
                <a:latin typeface="NimbusMonL-Bold"/>
              </a:rPr>
              <a:t>for </a:t>
            </a:r>
            <a:r>
              <a:rPr lang="en-US" dirty="0">
                <a:latin typeface="NimbusRomNo9L-Regu"/>
              </a:rPr>
              <a:t>loop. Values above the</a:t>
            </a:r>
          </a:p>
          <a:p>
            <a:r>
              <a:rPr lang="en-US" dirty="0">
                <a:latin typeface="NimbusRomNo9L-Regu"/>
              </a:rPr>
              <a:t>line in each column have been sorted. Arrows indicate the swaps that take place</a:t>
            </a:r>
          </a:p>
          <a:p>
            <a:r>
              <a:rPr lang="en-US" dirty="0">
                <a:latin typeface="NimbusRomNo9L-Regu"/>
              </a:rPr>
              <a:t>during a given iteration</a:t>
            </a:r>
            <a:r>
              <a:rPr lang="en-US" dirty="0" smtClean="0">
                <a:latin typeface="NimbusRomNo9L-Regu"/>
              </a:rPr>
              <a:t>.</a:t>
            </a:r>
          </a:p>
          <a:p>
            <a:r>
              <a:rPr lang="en-US" dirty="0"/>
              <a:t>Determining Bubble Sort’s number of comparisons is easy. Regardless of the</a:t>
            </a:r>
          </a:p>
          <a:p>
            <a:r>
              <a:rPr lang="en-US" dirty="0"/>
              <a:t>arrangement of the values in the array, the number of comparisons made by the</a:t>
            </a:r>
          </a:p>
          <a:p>
            <a:r>
              <a:rPr lang="en-US" dirty="0"/>
              <a:t>inner </a:t>
            </a:r>
            <a:r>
              <a:rPr lang="en-US" b="1" dirty="0"/>
              <a:t>for </a:t>
            </a:r>
            <a:r>
              <a:rPr lang="en-US" dirty="0"/>
              <a:t>loop is always i, leading to a total cost </a:t>
            </a:r>
            <a:r>
              <a:rPr lang="en-US" dirty="0" smtClean="0"/>
              <a:t>of Bubble </a:t>
            </a:r>
            <a:r>
              <a:rPr lang="en-US" dirty="0"/>
              <a:t>Sort’s running time is roughly the same in the best, average, and </a:t>
            </a:r>
            <a:r>
              <a:rPr lang="en-US" dirty="0" smtClean="0"/>
              <a:t>worst cases</a:t>
            </a:r>
            <a:r>
              <a:rPr lang="en-US" dirty="0"/>
              <a:t>.</a:t>
            </a:r>
          </a:p>
        </p:txBody>
      </p:sp>
      <mc:AlternateContent xmlns:mc="http://schemas.openxmlformats.org/markup-compatibility/2006" xmlns:a14="http://schemas.microsoft.com/office/drawing/2010/main">
        <mc:Choice Requires="a14">
          <p:sp>
            <p:nvSpPr>
              <p:cNvPr id="6" name="TextBox 5"/>
              <p:cNvSpPr txBox="1"/>
              <p:nvPr/>
            </p:nvSpPr>
            <p:spPr>
              <a:xfrm>
                <a:off x="3048000" y="5603236"/>
                <a:ext cx="2193549"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m:t>
                          </m:r>
                          <m:r>
                            <a:rPr lang="en-US" b="0" i="1" smtClean="0">
                              <a:latin typeface="Cambria Math" panose="02040503050406030204" pitchFamily="18" charset="0"/>
                            </a:rPr>
                            <m:t>1</m:t>
                          </m:r>
                        </m:sub>
                        <m:sup>
                          <m:r>
                            <a:rPr lang="pt-BR" i="1" smtClean="0">
                              <a:latin typeface="Cambria Math" panose="02040503050406030204" pitchFamily="18" charset="0"/>
                            </a:rPr>
                            <m:t>𝑛</m:t>
                          </m:r>
                        </m:sup>
                        <m:e>
                          <m:sSup>
                            <m:sSupPr>
                              <m:ctrlPr>
                                <a:rPr lang="pt-BR" i="1" smtClean="0">
                                  <a:latin typeface="Cambria Math" panose="02040503050406030204" pitchFamily="18" charset="0"/>
                                </a:rPr>
                              </m:ctrlPr>
                            </m:sSup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/2</m:t>
                          </m:r>
                        </m:e>
                      </m:nary>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baseline="30000" smtClean="0">
                          <a:latin typeface="Cambria Math" panose="02040503050406030204" pitchFamily="18" charset="0"/>
                        </a:rPr>
                        <m:t>2</m:t>
                      </m:r>
                      <m:r>
                        <a:rPr lang="en-US" b="0" i="1" smtClean="0">
                          <a:latin typeface="Cambria Math" panose="02040503050406030204" pitchFamily="18" charset="0"/>
                        </a:rPr>
                        <m:t>)</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048000" y="5603236"/>
                <a:ext cx="2193549" cy="756233"/>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780994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Sorting</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69</a:t>
            </a:fld>
            <a:endParaRPr lang="en-US" dirty="0">
              <a:solidFill>
                <a:schemeClr val="tx1"/>
              </a:solidFill>
            </a:endParaRPr>
          </a:p>
        </p:txBody>
      </p:sp>
      <p:sp>
        <p:nvSpPr>
          <p:cNvPr id="3" name="Rectangle 2"/>
          <p:cNvSpPr/>
          <p:nvPr/>
        </p:nvSpPr>
        <p:spPr>
          <a:xfrm>
            <a:off x="322263" y="762000"/>
            <a:ext cx="2252540" cy="461665"/>
          </a:xfrm>
          <a:prstGeom prst="rect">
            <a:avLst/>
          </a:prstGeom>
        </p:spPr>
        <p:txBody>
          <a:bodyPr wrap="none">
            <a:spAutoFit/>
          </a:bodyPr>
          <a:lstStyle/>
          <a:p>
            <a:r>
              <a:rPr lang="en-US" sz="2400" b="1" dirty="0">
                <a:latin typeface="CMSSBX10"/>
              </a:rPr>
              <a:t>Selection Sort</a:t>
            </a:r>
            <a:endParaRPr lang="en-US" sz="2400" b="1" dirty="0"/>
          </a:p>
        </p:txBody>
      </p:sp>
      <p:sp>
        <p:nvSpPr>
          <p:cNvPr id="5" name="Rectangle 4"/>
          <p:cNvSpPr/>
          <p:nvPr/>
        </p:nvSpPr>
        <p:spPr>
          <a:xfrm>
            <a:off x="322263" y="1223665"/>
            <a:ext cx="8669337" cy="2585323"/>
          </a:xfrm>
          <a:prstGeom prst="rect">
            <a:avLst/>
          </a:prstGeom>
        </p:spPr>
        <p:txBody>
          <a:bodyPr wrap="square">
            <a:spAutoFit/>
          </a:bodyPr>
          <a:lstStyle/>
          <a:p>
            <a:r>
              <a:rPr lang="en-US" dirty="0">
                <a:latin typeface="NimbusRomNo9L-Regu"/>
              </a:rPr>
              <a:t>Consider again the problem of sorting a pile of phone bills for the past year. Another</a:t>
            </a:r>
          </a:p>
          <a:p>
            <a:r>
              <a:rPr lang="en-US" dirty="0">
                <a:latin typeface="NimbusRomNo9L-Regu"/>
              </a:rPr>
              <a:t>intuitive approach might be to look through the pile until you find the bill for</a:t>
            </a:r>
          </a:p>
          <a:p>
            <a:r>
              <a:rPr lang="en-US" dirty="0">
                <a:latin typeface="NimbusRomNo9L-Regu"/>
              </a:rPr>
              <a:t>January, and pull that out. Then look through the remaining pile until you find the</a:t>
            </a:r>
          </a:p>
          <a:p>
            <a:r>
              <a:rPr lang="en-US" dirty="0">
                <a:latin typeface="NimbusRomNo9L-Regu"/>
              </a:rPr>
              <a:t>bill for February, and add that behind January. Proceed through the ever-shrinking</a:t>
            </a:r>
          </a:p>
          <a:p>
            <a:r>
              <a:rPr lang="en-US" dirty="0">
                <a:latin typeface="NimbusRomNo9L-Regu"/>
              </a:rPr>
              <a:t>pile of bills to select the next one in order until you are done. This is the inspiration</a:t>
            </a:r>
          </a:p>
          <a:p>
            <a:r>
              <a:rPr lang="en-US" dirty="0">
                <a:latin typeface="NimbusRomNo9L-Regu"/>
              </a:rPr>
              <a:t>for our last O</a:t>
            </a:r>
            <a:r>
              <a:rPr lang="en-US" dirty="0" smtClean="0">
                <a:latin typeface="CMR10"/>
              </a:rPr>
              <a:t>(</a:t>
            </a:r>
            <a:r>
              <a:rPr lang="en-US" dirty="0" smtClean="0">
                <a:latin typeface="CMMI10"/>
              </a:rPr>
              <a:t>n</a:t>
            </a:r>
            <a:r>
              <a:rPr lang="en-US" baseline="30000" dirty="0" smtClean="0">
                <a:latin typeface="CMMI10"/>
              </a:rPr>
              <a:t>2</a:t>
            </a:r>
            <a:r>
              <a:rPr lang="en-US" dirty="0" smtClean="0">
                <a:latin typeface="CMR10"/>
              </a:rPr>
              <a:t>) </a:t>
            </a:r>
            <a:r>
              <a:rPr lang="en-US" dirty="0">
                <a:latin typeface="NimbusRomNo9L-Regu"/>
              </a:rPr>
              <a:t>sort, called </a:t>
            </a:r>
            <a:r>
              <a:rPr lang="en-US" dirty="0">
                <a:latin typeface="NimbusRomNo9L-Medi"/>
              </a:rPr>
              <a:t>Selection Sort</a:t>
            </a:r>
            <a:r>
              <a:rPr lang="en-US" dirty="0">
                <a:latin typeface="NimbusRomNo9L-Regu"/>
              </a:rPr>
              <a:t>. The </a:t>
            </a:r>
            <a:r>
              <a:rPr lang="en-US" dirty="0" smtClean="0">
                <a:latin typeface="CMMI10"/>
              </a:rPr>
              <a:t>i-</a:t>
            </a:r>
            <a:r>
              <a:rPr lang="en-US" dirty="0" err="1" smtClean="0">
                <a:latin typeface="NimbusRomNo9L-Regu"/>
              </a:rPr>
              <a:t>th</a:t>
            </a:r>
            <a:r>
              <a:rPr lang="en-US" dirty="0" smtClean="0">
                <a:latin typeface="NimbusRomNo9L-Regu"/>
              </a:rPr>
              <a:t> </a:t>
            </a:r>
            <a:r>
              <a:rPr lang="en-US" dirty="0">
                <a:latin typeface="NimbusRomNo9L-Regu"/>
              </a:rPr>
              <a:t>pass of Selection Sort “selects”</a:t>
            </a:r>
          </a:p>
          <a:p>
            <a:r>
              <a:rPr lang="en-US" dirty="0">
                <a:latin typeface="NimbusRomNo9L-Regu"/>
              </a:rPr>
              <a:t>the </a:t>
            </a:r>
            <a:r>
              <a:rPr lang="en-US" dirty="0" smtClean="0">
                <a:latin typeface="CMMI10"/>
              </a:rPr>
              <a:t>i-</a:t>
            </a:r>
            <a:r>
              <a:rPr lang="en-US" dirty="0" err="1" smtClean="0">
                <a:latin typeface="NimbusRomNo9L-Regu"/>
              </a:rPr>
              <a:t>th</a:t>
            </a:r>
            <a:r>
              <a:rPr lang="en-US" dirty="0" smtClean="0">
                <a:latin typeface="NimbusRomNo9L-Regu"/>
              </a:rPr>
              <a:t> </a:t>
            </a:r>
            <a:r>
              <a:rPr lang="en-US" dirty="0">
                <a:latin typeface="NimbusRomNo9L-Regu"/>
              </a:rPr>
              <a:t>smallest key in the array, placing that record into position </a:t>
            </a:r>
            <a:r>
              <a:rPr lang="en-US" dirty="0">
                <a:latin typeface="CMMI10"/>
              </a:rPr>
              <a:t>i</a:t>
            </a:r>
            <a:r>
              <a:rPr lang="en-US" dirty="0">
                <a:latin typeface="NimbusRomNo9L-Regu"/>
              </a:rPr>
              <a:t>. In other</a:t>
            </a:r>
          </a:p>
          <a:p>
            <a:r>
              <a:rPr lang="en-US" dirty="0">
                <a:latin typeface="NimbusRomNo9L-Regu"/>
              </a:rPr>
              <a:t>words, Selection Sort first finds the smallest key in an unsorted list, then the second</a:t>
            </a:r>
          </a:p>
          <a:p>
            <a:r>
              <a:rPr lang="en-US" dirty="0">
                <a:latin typeface="NimbusRomNo9L-Regu"/>
              </a:rPr>
              <a:t>smallest, and so on.</a:t>
            </a:r>
            <a:endParaRPr lang="en-US" dirty="0"/>
          </a:p>
        </p:txBody>
      </p:sp>
      <p:pic>
        <p:nvPicPr>
          <p:cNvPr id="6" name="Picture 5"/>
          <p:cNvPicPr>
            <a:picLocks noChangeAspect="1"/>
          </p:cNvPicPr>
          <p:nvPr/>
        </p:nvPicPr>
        <p:blipFill>
          <a:blip r:embed="rId2"/>
          <a:stretch>
            <a:fillRect/>
          </a:stretch>
        </p:blipFill>
        <p:spPr>
          <a:xfrm>
            <a:off x="573881" y="3979090"/>
            <a:ext cx="5057775" cy="2228850"/>
          </a:xfrm>
          <a:prstGeom prst="rect">
            <a:avLst/>
          </a:prstGeom>
        </p:spPr>
      </p:pic>
    </p:spTree>
    <p:extLst>
      <p:ext uri="{BB962C8B-B14F-4D97-AF65-F5344CB8AC3E}">
        <p14:creationId xmlns:p14="http://schemas.microsoft.com/office/powerpoint/2010/main" val="3232854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structures - Array</a:t>
            </a:r>
          </a:p>
        </p:txBody>
      </p:sp>
      <p:sp>
        <p:nvSpPr>
          <p:cNvPr id="4" name="Slide Number Placeholder 3"/>
          <p:cNvSpPr>
            <a:spLocks noGrp="1"/>
          </p:cNvSpPr>
          <p:nvPr>
            <p:ph type="sldNum" sz="quarter" idx="10"/>
          </p:nvPr>
        </p:nvSpPr>
        <p:spPr/>
        <p:txBody>
          <a:bodyPr/>
          <a:lstStyle/>
          <a:p>
            <a:pPr>
              <a:defRPr/>
            </a:pPr>
            <a:r>
              <a:rPr lang="en-US" smtClean="0">
                <a:solidFill>
                  <a:srgbClr val="969696"/>
                </a:solidFill>
              </a:rPr>
              <a:t>Page </a:t>
            </a:r>
            <a:fld id="{3B9B2790-871E-4B14-89F3-CE456C00FFBE}" type="slidenum">
              <a:rPr lang="en-US" smtClean="0">
                <a:solidFill>
                  <a:srgbClr val="969696"/>
                </a:solidFill>
              </a:rPr>
              <a:pPr>
                <a:defRPr/>
              </a:pPr>
              <a:t>7</a:t>
            </a:fld>
            <a:endParaRPr lang="en-US" dirty="0">
              <a:solidFill>
                <a:srgbClr val="969696"/>
              </a:solidFill>
            </a:endParaRPr>
          </a:p>
        </p:txBody>
      </p:sp>
      <p:sp>
        <p:nvSpPr>
          <p:cNvPr id="5" name="Content Placeholder 4"/>
          <p:cNvSpPr>
            <a:spLocks noGrp="1"/>
          </p:cNvSpPr>
          <p:nvPr>
            <p:ph idx="1"/>
          </p:nvPr>
        </p:nvSpPr>
        <p:spPr>
          <a:xfrm>
            <a:off x="322263" y="950913"/>
            <a:ext cx="8499475" cy="1800493"/>
          </a:xfrm>
          <a:prstGeom prst="rect">
            <a:avLst/>
          </a:prstGeom>
        </p:spPr>
        <p:txBody>
          <a:bodyPr wrap="square">
            <a:spAutoFit/>
          </a:bodyPr>
          <a:lstStyle/>
          <a:p>
            <a:r>
              <a:rPr lang="en-US" b="1" u="sng" dirty="0" smtClean="0"/>
              <a:t>Examples:</a:t>
            </a:r>
            <a:r>
              <a:rPr lang="en-US" dirty="0" smtClean="0"/>
              <a:t> </a:t>
            </a:r>
          </a:p>
          <a:p>
            <a:r>
              <a:rPr lang="en-US" dirty="0" smtClean="0"/>
              <a:t>tables, </a:t>
            </a:r>
            <a:r>
              <a:rPr lang="en-US" dirty="0"/>
              <a:t>especially </a:t>
            </a:r>
            <a:r>
              <a:rPr lang="en-US" b="1" dirty="0" smtClean="0"/>
              <a:t>lookup </a:t>
            </a:r>
            <a:r>
              <a:rPr lang="en-US" b="1" dirty="0"/>
              <a:t>table</a:t>
            </a:r>
            <a:r>
              <a:rPr lang="en-US" dirty="0"/>
              <a:t> </a:t>
            </a:r>
            <a:r>
              <a:rPr lang="en-US" dirty="0" smtClean="0"/>
              <a:t>- replaces </a:t>
            </a:r>
            <a:r>
              <a:rPr lang="en-US" dirty="0"/>
              <a:t>runtime computation with a simpler array indexing operation. </a:t>
            </a:r>
            <a:endParaRPr lang="en-US" dirty="0" smtClean="0"/>
          </a:p>
          <a:p>
            <a:r>
              <a:rPr lang="en-US" dirty="0" smtClean="0"/>
              <a:t>The </a:t>
            </a:r>
            <a:r>
              <a:rPr lang="en-US" dirty="0"/>
              <a:t>savings in terms of processing time can be significant, since retrieving a value from memory is often faster than undergoing an 'expensive' </a:t>
            </a:r>
            <a:r>
              <a:rPr lang="en-US" dirty="0" smtClean="0"/>
              <a:t>computation.</a:t>
            </a:r>
            <a:endParaRPr lang="en-US" dirty="0"/>
          </a:p>
        </p:txBody>
      </p:sp>
    </p:spTree>
    <p:extLst>
      <p:ext uri="{BB962C8B-B14F-4D97-AF65-F5344CB8AC3E}">
        <p14:creationId xmlns:p14="http://schemas.microsoft.com/office/powerpoint/2010/main" val="36129666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Sorting</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70</a:t>
            </a:fld>
            <a:endParaRPr lang="en-US" dirty="0">
              <a:solidFill>
                <a:schemeClr val="tx1"/>
              </a:solidFill>
            </a:endParaRPr>
          </a:p>
        </p:txBody>
      </p:sp>
      <p:pic>
        <p:nvPicPr>
          <p:cNvPr id="3" name="Picture 2"/>
          <p:cNvPicPr>
            <a:picLocks noChangeAspect="1"/>
          </p:cNvPicPr>
          <p:nvPr/>
        </p:nvPicPr>
        <p:blipFill>
          <a:blip r:embed="rId2"/>
          <a:stretch>
            <a:fillRect/>
          </a:stretch>
        </p:blipFill>
        <p:spPr>
          <a:xfrm>
            <a:off x="1267618" y="3146524"/>
            <a:ext cx="5410200" cy="2899512"/>
          </a:xfrm>
          <a:prstGeom prst="rect">
            <a:avLst/>
          </a:prstGeom>
        </p:spPr>
      </p:pic>
      <p:sp>
        <p:nvSpPr>
          <p:cNvPr id="5" name="Rectangle 4"/>
          <p:cNvSpPr/>
          <p:nvPr/>
        </p:nvSpPr>
        <p:spPr>
          <a:xfrm>
            <a:off x="322263" y="838200"/>
            <a:ext cx="8669337" cy="2308324"/>
          </a:xfrm>
          <a:prstGeom prst="rect">
            <a:avLst/>
          </a:prstGeom>
        </p:spPr>
        <p:txBody>
          <a:bodyPr wrap="square">
            <a:spAutoFit/>
          </a:bodyPr>
          <a:lstStyle/>
          <a:p>
            <a:r>
              <a:rPr lang="en-US" dirty="0">
                <a:latin typeface="NimbusRomNo9L-Regu"/>
              </a:rPr>
              <a:t>Selection Sort (as written here) is essentially a Bubble Sort, except that rather</a:t>
            </a:r>
          </a:p>
          <a:p>
            <a:r>
              <a:rPr lang="en-US" dirty="0">
                <a:latin typeface="NimbusRomNo9L-Regu"/>
              </a:rPr>
              <a:t>than repeatedly swapping adjacent values to get the next smallest record into place,</a:t>
            </a:r>
          </a:p>
          <a:p>
            <a:r>
              <a:rPr lang="en-US" dirty="0">
                <a:latin typeface="NimbusRomNo9L-Regu"/>
              </a:rPr>
              <a:t>we instead remember the position of the element to be selected and do one swap</a:t>
            </a:r>
          </a:p>
          <a:p>
            <a:r>
              <a:rPr lang="en-US" dirty="0">
                <a:latin typeface="NimbusRomNo9L-Regu"/>
              </a:rPr>
              <a:t>at the end. Thus, the number of comparisons is still </a:t>
            </a:r>
            <a:r>
              <a:rPr lang="en-US" dirty="0" smtClean="0">
                <a:latin typeface="NimbusRomNo9L-Regu"/>
              </a:rPr>
              <a:t> O</a:t>
            </a:r>
            <a:r>
              <a:rPr lang="en-US" dirty="0" smtClean="0">
                <a:latin typeface="CMR10"/>
              </a:rPr>
              <a:t>(</a:t>
            </a:r>
            <a:r>
              <a:rPr lang="en-US" dirty="0" smtClean="0">
                <a:latin typeface="CMMI10"/>
              </a:rPr>
              <a:t>n</a:t>
            </a:r>
            <a:r>
              <a:rPr lang="en-US" baseline="30000" dirty="0" smtClean="0">
                <a:latin typeface="CMMI10"/>
              </a:rPr>
              <a:t>2</a:t>
            </a:r>
            <a:r>
              <a:rPr lang="en-US" dirty="0" smtClean="0">
                <a:latin typeface="CMR10"/>
              </a:rPr>
              <a:t>)</a:t>
            </a:r>
            <a:r>
              <a:rPr lang="en-US" dirty="0" smtClean="0">
                <a:latin typeface="NimbusRomNo9L-Regu"/>
              </a:rPr>
              <a:t>, </a:t>
            </a:r>
            <a:r>
              <a:rPr lang="en-US" dirty="0">
                <a:latin typeface="NimbusRomNo9L-Regu"/>
              </a:rPr>
              <a:t>but the number of</a:t>
            </a:r>
          </a:p>
          <a:p>
            <a:r>
              <a:rPr lang="en-US" dirty="0">
                <a:latin typeface="NimbusRomNo9L-Regu"/>
              </a:rPr>
              <a:t>swaps is much less than that required by bubble sort. Selection Sort is </a:t>
            </a:r>
            <a:r>
              <a:rPr lang="en-US" dirty="0" smtClean="0">
                <a:latin typeface="NimbusRomNo9L-Regu"/>
              </a:rPr>
              <a:t>particularly </a:t>
            </a:r>
            <a:r>
              <a:rPr lang="en-US" dirty="0"/>
              <a:t>advantageous when the cost to do a swap is high, for example, when the elements</a:t>
            </a:r>
          </a:p>
          <a:p>
            <a:r>
              <a:rPr lang="en-US" dirty="0"/>
              <a:t>are long strings or other large records. Selection Sort is more efficient than Bubble</a:t>
            </a:r>
          </a:p>
          <a:p>
            <a:r>
              <a:rPr lang="en-US" dirty="0"/>
              <a:t>Sort (by a constant factor) in most other situations as well.</a:t>
            </a:r>
          </a:p>
        </p:txBody>
      </p:sp>
    </p:spTree>
    <p:extLst>
      <p:ext uri="{BB962C8B-B14F-4D97-AF65-F5344CB8AC3E}">
        <p14:creationId xmlns:p14="http://schemas.microsoft.com/office/powerpoint/2010/main" val="679246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71</a:t>
            </a:fld>
            <a:endParaRPr lang="en-US"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066800"/>
            <a:ext cx="6191250" cy="4680585"/>
          </a:xfrm>
          <a:prstGeom prst="rect">
            <a:avLst/>
          </a:prstGeom>
        </p:spPr>
      </p:pic>
    </p:spTree>
    <p:extLst>
      <p:ext uri="{BB962C8B-B14F-4D97-AF65-F5344CB8AC3E}">
        <p14:creationId xmlns:p14="http://schemas.microsoft.com/office/powerpoint/2010/main" val="12065591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72</a:t>
            </a:fld>
            <a:endParaRPr lang="en-US" dirty="0">
              <a:solidFill>
                <a:schemeClr val="tx1"/>
              </a:solidFill>
            </a:endParaRPr>
          </a:p>
        </p:txBody>
      </p:sp>
      <p:sp>
        <p:nvSpPr>
          <p:cNvPr id="5" name="Rectangle 4"/>
          <p:cNvSpPr/>
          <p:nvPr/>
        </p:nvSpPr>
        <p:spPr>
          <a:xfrm>
            <a:off x="322263" y="838200"/>
            <a:ext cx="8669337" cy="4708981"/>
          </a:xfrm>
          <a:prstGeom prst="rect">
            <a:avLst/>
          </a:prstGeom>
        </p:spPr>
        <p:txBody>
          <a:bodyPr wrap="square">
            <a:spAutoFit/>
          </a:bodyPr>
          <a:lstStyle/>
          <a:p>
            <a:r>
              <a:rPr lang="en-US" dirty="0"/>
              <a:t>Organizing and retrieving information is at the heart of most computer applications,</a:t>
            </a:r>
          </a:p>
          <a:p>
            <a:r>
              <a:rPr lang="en-US" dirty="0"/>
              <a:t>and searching is surely the most frequently performed of all computing tasks.</a:t>
            </a:r>
          </a:p>
          <a:p>
            <a:r>
              <a:rPr lang="en-US" dirty="0"/>
              <a:t>Search can be viewed abstractly as a process to determine if an element with a </a:t>
            </a:r>
            <a:r>
              <a:rPr lang="en-US" dirty="0" smtClean="0"/>
              <a:t>particular value </a:t>
            </a:r>
            <a:r>
              <a:rPr lang="en-US" dirty="0"/>
              <a:t>is a member of a particular set. The more common view of </a:t>
            </a:r>
            <a:r>
              <a:rPr lang="en-US" dirty="0" smtClean="0"/>
              <a:t>searching is </a:t>
            </a:r>
            <a:r>
              <a:rPr lang="en-US" dirty="0"/>
              <a:t>an attempt to find the record within a collection of records that has a </a:t>
            </a:r>
            <a:r>
              <a:rPr lang="en-US" dirty="0" smtClean="0"/>
              <a:t>particular key </a:t>
            </a:r>
            <a:r>
              <a:rPr lang="en-US" dirty="0"/>
              <a:t>value, or those records in a collection whose key values meet some </a:t>
            </a:r>
            <a:r>
              <a:rPr lang="en-US" dirty="0" smtClean="0"/>
              <a:t>criterion such </a:t>
            </a:r>
            <a:r>
              <a:rPr lang="en-US" dirty="0"/>
              <a:t>as falling within a range of values</a:t>
            </a:r>
            <a:r>
              <a:rPr lang="en-US" dirty="0" smtClean="0"/>
              <a:t>.</a:t>
            </a:r>
          </a:p>
          <a:p>
            <a:endParaRPr lang="en-US" dirty="0" smtClean="0">
              <a:latin typeface="NimbusRomNo9L-Regu"/>
            </a:endParaRPr>
          </a:p>
          <a:p>
            <a:endParaRPr lang="en-US" dirty="0">
              <a:latin typeface="NimbusRomNo9L-Regu"/>
            </a:endParaRPr>
          </a:p>
          <a:p>
            <a:r>
              <a:rPr lang="en-US" sz="2400" b="1" dirty="0"/>
              <a:t>Linear </a:t>
            </a:r>
            <a:r>
              <a:rPr lang="en-US" sz="2400" b="1" dirty="0" smtClean="0"/>
              <a:t>search</a:t>
            </a:r>
          </a:p>
          <a:p>
            <a:endParaRPr lang="en-US" sz="2400" b="1" dirty="0" smtClean="0"/>
          </a:p>
          <a:p>
            <a:r>
              <a:rPr lang="en-US" dirty="0"/>
              <a:t>The simplest search algorithm is linear search. In linear search, we look at each item in the list in turn, quitting once we find an item that matches the search term or once we’ve reached the end of the list. Our “return value” is the index at which the search term was found, or some indicator that the search term was not found in the list.</a:t>
            </a:r>
          </a:p>
        </p:txBody>
      </p:sp>
    </p:spTree>
    <p:extLst>
      <p:ext uri="{BB962C8B-B14F-4D97-AF65-F5344CB8AC3E}">
        <p14:creationId xmlns:p14="http://schemas.microsoft.com/office/powerpoint/2010/main" val="23570921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73</a:t>
            </a:fld>
            <a:endParaRPr lang="en-US" dirty="0">
              <a:solidFill>
                <a:schemeClr val="tx1"/>
              </a:solidFill>
            </a:endParaRPr>
          </a:p>
        </p:txBody>
      </p:sp>
      <p:sp>
        <p:nvSpPr>
          <p:cNvPr id="5" name="Rectangle 4"/>
          <p:cNvSpPr/>
          <p:nvPr/>
        </p:nvSpPr>
        <p:spPr>
          <a:xfrm>
            <a:off x="322263" y="838200"/>
            <a:ext cx="8593137" cy="3323987"/>
          </a:xfrm>
          <a:prstGeom prst="rect">
            <a:avLst/>
          </a:prstGeom>
        </p:spPr>
        <p:txBody>
          <a:bodyPr wrap="square">
            <a:spAutoFit/>
          </a:bodyPr>
          <a:lstStyle/>
          <a:p>
            <a:r>
              <a:rPr lang="en-US" sz="2400" b="1" dirty="0"/>
              <a:t>Binary </a:t>
            </a:r>
            <a:r>
              <a:rPr lang="en-US" sz="2400" b="1" dirty="0" smtClean="0"/>
              <a:t>search</a:t>
            </a:r>
          </a:p>
          <a:p>
            <a:endParaRPr lang="en-US" sz="2400" b="1" dirty="0">
              <a:latin typeface="CMBX12"/>
            </a:endParaRPr>
          </a:p>
          <a:p>
            <a:r>
              <a:rPr lang="en-US" dirty="0"/>
              <a:t>The idea behind binary search is that each time we </a:t>
            </a:r>
            <a:r>
              <a:rPr lang="en-US" dirty="0" smtClean="0"/>
              <a:t>make a </a:t>
            </a:r>
            <a:r>
              <a:rPr lang="en-US" dirty="0"/>
              <a:t>comparison, we eliminate half of the list, until we either find the search term or determine that the </a:t>
            </a:r>
            <a:r>
              <a:rPr lang="en-US" dirty="0" smtClean="0"/>
              <a:t>term is </a:t>
            </a:r>
            <a:r>
              <a:rPr lang="en-US" dirty="0"/>
              <a:t>not in the list. We do this by looking at the middle item in the list, and </a:t>
            </a:r>
            <a:r>
              <a:rPr lang="en-US" dirty="0" smtClean="0"/>
              <a:t>determining </a:t>
            </a:r>
            <a:r>
              <a:rPr lang="en-US" dirty="0"/>
              <a:t>if our search </a:t>
            </a:r>
            <a:r>
              <a:rPr lang="en-US" dirty="0" smtClean="0"/>
              <a:t>term is </a:t>
            </a:r>
            <a:r>
              <a:rPr lang="en-US" dirty="0"/>
              <a:t>higher or lower than the middle item</a:t>
            </a:r>
            <a:r>
              <a:rPr lang="en-US" dirty="0" smtClean="0"/>
              <a:t>.</a:t>
            </a:r>
          </a:p>
          <a:p>
            <a:endParaRPr lang="en-US" dirty="0" smtClean="0"/>
          </a:p>
          <a:p>
            <a:r>
              <a:rPr lang="en-US" dirty="0"/>
              <a:t>The best case for binary search still occurs when we find the search term on the first try. In this case, </a:t>
            </a:r>
            <a:r>
              <a:rPr lang="en-US" dirty="0" smtClean="0"/>
              <a:t>the search </a:t>
            </a:r>
            <a:r>
              <a:rPr lang="en-US" dirty="0"/>
              <a:t>term would be in the middle of the list. As with linear search, the best case for binary search is O(1</a:t>
            </a:r>
            <a:r>
              <a:rPr lang="en-US" dirty="0" smtClean="0"/>
              <a:t>). </a:t>
            </a:r>
          </a:p>
          <a:p>
            <a:r>
              <a:rPr lang="en-US" dirty="0"/>
              <a:t>the worst case for binary search is </a:t>
            </a:r>
            <a:r>
              <a:rPr lang="en-US" dirty="0" smtClean="0"/>
              <a:t>O(log n).</a:t>
            </a:r>
            <a:endParaRPr lang="en-US" b="1" dirty="0"/>
          </a:p>
        </p:txBody>
      </p:sp>
    </p:spTree>
    <p:extLst>
      <p:ext uri="{BB962C8B-B14F-4D97-AF65-F5344CB8AC3E}">
        <p14:creationId xmlns:p14="http://schemas.microsoft.com/office/powerpoint/2010/main" val="59099144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74</a:t>
            </a:fld>
            <a:endParaRPr lang="en-US" dirty="0">
              <a:solidFill>
                <a:schemeClr val="tx1"/>
              </a:solidFill>
            </a:endParaRPr>
          </a:p>
        </p:txBody>
      </p:sp>
      <p:sp>
        <p:nvSpPr>
          <p:cNvPr id="3" name="Rectangle 2"/>
          <p:cNvSpPr/>
          <p:nvPr/>
        </p:nvSpPr>
        <p:spPr>
          <a:xfrm>
            <a:off x="322263" y="838200"/>
            <a:ext cx="4572000" cy="738664"/>
          </a:xfrm>
          <a:prstGeom prst="rect">
            <a:avLst/>
          </a:prstGeom>
        </p:spPr>
        <p:txBody>
          <a:bodyPr>
            <a:spAutoFit/>
          </a:bodyPr>
          <a:lstStyle/>
          <a:p>
            <a:r>
              <a:rPr lang="en-US" sz="2400" b="1" dirty="0"/>
              <a:t>Interpolation Search</a:t>
            </a:r>
          </a:p>
          <a:p>
            <a:r>
              <a:rPr lang="en-US" dirty="0"/>
              <a:t>(Also known as Dictionary Search</a:t>
            </a:r>
            <a:r>
              <a:rPr lang="en-US" dirty="0" smtClean="0"/>
              <a:t>)</a:t>
            </a:r>
          </a:p>
        </p:txBody>
      </p:sp>
      <p:sp>
        <p:nvSpPr>
          <p:cNvPr id="5" name="Rectangle 4"/>
          <p:cNvSpPr/>
          <p:nvPr/>
        </p:nvSpPr>
        <p:spPr>
          <a:xfrm>
            <a:off x="306830" y="1676400"/>
            <a:ext cx="8608570" cy="3693319"/>
          </a:xfrm>
          <a:prstGeom prst="rect">
            <a:avLst/>
          </a:prstGeom>
        </p:spPr>
        <p:txBody>
          <a:bodyPr wrap="square">
            <a:spAutoFit/>
          </a:bodyPr>
          <a:lstStyle/>
          <a:p>
            <a:r>
              <a:rPr lang="en-US" dirty="0"/>
              <a:t>If we know nothing about the distribution of key values, then binary search</a:t>
            </a:r>
          </a:p>
          <a:p>
            <a:r>
              <a:rPr lang="en-US" dirty="0"/>
              <a:t>is the best algorithm available for searching a sorted </a:t>
            </a:r>
            <a:r>
              <a:rPr lang="en-US" dirty="0" smtClean="0"/>
              <a:t>array. However</a:t>
            </a:r>
            <a:r>
              <a:rPr lang="en-US" dirty="0"/>
              <a:t>, sometimes we do know something about the expected key </a:t>
            </a:r>
            <a:r>
              <a:rPr lang="en-US" dirty="0" smtClean="0"/>
              <a:t>distribution. Consider </a:t>
            </a:r>
            <a:r>
              <a:rPr lang="en-US" dirty="0"/>
              <a:t>the typical behavior of a person looking up a word in a large </a:t>
            </a:r>
            <a:r>
              <a:rPr lang="en-US" dirty="0" smtClean="0"/>
              <a:t>dictionary. Most </a:t>
            </a:r>
            <a:r>
              <a:rPr lang="en-US" dirty="0"/>
              <a:t>people certainly do not use sequential search! Typically, people use a </a:t>
            </a:r>
            <a:r>
              <a:rPr lang="en-US" dirty="0" smtClean="0"/>
              <a:t>modified form </a:t>
            </a:r>
            <a:r>
              <a:rPr lang="en-US" dirty="0"/>
              <a:t>of binary search, at least until they get close to the word that they </a:t>
            </a:r>
            <a:r>
              <a:rPr lang="en-US" dirty="0" smtClean="0"/>
              <a:t>are looking </a:t>
            </a:r>
            <a:r>
              <a:rPr lang="en-US" dirty="0"/>
              <a:t>for. The search generally does not start at the middle of the dictionary. </a:t>
            </a:r>
            <a:r>
              <a:rPr lang="en-US" dirty="0" smtClean="0"/>
              <a:t>A person </a:t>
            </a:r>
            <a:r>
              <a:rPr lang="en-US" dirty="0"/>
              <a:t>looking for a word starting with ‘S’ generally assumes that entries </a:t>
            </a:r>
            <a:r>
              <a:rPr lang="en-US" dirty="0" smtClean="0"/>
              <a:t>beginning with </a:t>
            </a:r>
            <a:r>
              <a:rPr lang="en-US" dirty="0"/>
              <a:t>‘S’ start about three quarters of the way through the dictionary. Thus, he </a:t>
            </a:r>
            <a:r>
              <a:rPr lang="en-US" dirty="0" smtClean="0"/>
              <a:t>or she </a:t>
            </a:r>
            <a:r>
              <a:rPr lang="en-US" dirty="0"/>
              <a:t>will first open the dictionary about three quarters of the way through and </a:t>
            </a:r>
            <a:r>
              <a:rPr lang="en-US" dirty="0" smtClean="0"/>
              <a:t>then make </a:t>
            </a:r>
            <a:r>
              <a:rPr lang="en-US" dirty="0"/>
              <a:t>a decision based on what is found as to where to look next. In other </a:t>
            </a:r>
            <a:r>
              <a:rPr lang="en-US" dirty="0" smtClean="0"/>
              <a:t>words, people </a:t>
            </a:r>
            <a:r>
              <a:rPr lang="en-US" dirty="0"/>
              <a:t>typically use some knowledge about the expected distribution of key </a:t>
            </a:r>
            <a:r>
              <a:rPr lang="en-US" dirty="0" smtClean="0"/>
              <a:t>values to </a:t>
            </a:r>
            <a:r>
              <a:rPr lang="en-US" dirty="0"/>
              <a:t>“compute” where to look next. </a:t>
            </a:r>
            <a:endParaRPr lang="en-US" dirty="0" smtClean="0"/>
          </a:p>
        </p:txBody>
      </p:sp>
    </p:spTree>
    <p:extLst>
      <p:ext uri="{BB962C8B-B14F-4D97-AF65-F5344CB8AC3E}">
        <p14:creationId xmlns:p14="http://schemas.microsoft.com/office/powerpoint/2010/main" val="9593155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75</a:t>
            </a:fld>
            <a:endParaRPr lang="en-US" dirty="0">
              <a:solidFill>
                <a:schemeClr val="tx1"/>
              </a:solidFill>
            </a:endParaRPr>
          </a:p>
        </p:txBody>
      </p:sp>
      <p:sp>
        <p:nvSpPr>
          <p:cNvPr id="3" name="Rectangle 2"/>
          <p:cNvSpPr/>
          <p:nvPr/>
        </p:nvSpPr>
        <p:spPr>
          <a:xfrm>
            <a:off x="322263" y="762000"/>
            <a:ext cx="8745537" cy="3970318"/>
          </a:xfrm>
          <a:prstGeom prst="rect">
            <a:avLst/>
          </a:prstGeom>
        </p:spPr>
        <p:txBody>
          <a:bodyPr wrap="square">
            <a:spAutoFit/>
          </a:bodyPr>
          <a:lstStyle/>
          <a:p>
            <a:r>
              <a:rPr lang="en-US" dirty="0">
                <a:latin typeface="LCMSS8"/>
              </a:rPr>
              <a:t>Search </a:t>
            </a:r>
            <a:r>
              <a:rPr lang="en-US" dirty="0">
                <a:latin typeface="CMMI8"/>
              </a:rPr>
              <a:t>L </a:t>
            </a:r>
            <a:r>
              <a:rPr lang="en-US" dirty="0">
                <a:latin typeface="LCMSS8"/>
              </a:rPr>
              <a:t>at a position that is appropriate to the value of </a:t>
            </a:r>
            <a:r>
              <a:rPr lang="en-US" dirty="0">
                <a:latin typeface="CMMI8"/>
              </a:rPr>
              <a:t>X</a:t>
            </a:r>
            <a:r>
              <a:rPr lang="en-US" dirty="0">
                <a:latin typeface="LCMSS8"/>
              </a:rPr>
              <a:t>.</a:t>
            </a:r>
          </a:p>
          <a:p>
            <a:endParaRPr lang="en-US" dirty="0" smtClean="0">
              <a:latin typeface="LCMSS8"/>
            </a:endParaRPr>
          </a:p>
          <a:p>
            <a:endParaRPr lang="en-US" dirty="0">
              <a:latin typeface="LCMSS8"/>
            </a:endParaRPr>
          </a:p>
          <a:p>
            <a:endParaRPr lang="en-US" dirty="0">
              <a:latin typeface="LCMSS8"/>
            </a:endParaRPr>
          </a:p>
          <a:p>
            <a:r>
              <a:rPr lang="en-US" dirty="0">
                <a:latin typeface="LCMSS8"/>
              </a:rPr>
              <a:t>Repeat as necessary to recalculate </a:t>
            </a:r>
            <a:r>
              <a:rPr lang="en-US" dirty="0">
                <a:latin typeface="CMMI8"/>
              </a:rPr>
              <a:t>p </a:t>
            </a:r>
            <a:r>
              <a:rPr lang="en-US" dirty="0">
                <a:latin typeface="LCMSS8"/>
              </a:rPr>
              <a:t>for future searches</a:t>
            </a:r>
            <a:r>
              <a:rPr lang="en-US" dirty="0" smtClean="0">
                <a:latin typeface="LCMSS8"/>
              </a:rPr>
              <a:t>.</a:t>
            </a:r>
          </a:p>
          <a:p>
            <a:endParaRPr lang="en-US" dirty="0">
              <a:latin typeface="LCMSS8"/>
            </a:endParaRPr>
          </a:p>
          <a:p>
            <a:r>
              <a:rPr lang="en-US" dirty="0"/>
              <a:t>This equation is computing the position of K as a fraction of the distance between</a:t>
            </a:r>
          </a:p>
          <a:p>
            <a:r>
              <a:rPr lang="en-US" dirty="0"/>
              <a:t>the smallest and largest key values. This will next be translated into that</a:t>
            </a:r>
          </a:p>
          <a:p>
            <a:r>
              <a:rPr lang="en-US" dirty="0"/>
              <a:t>position which is the same fraction of the way through the array, and this position</a:t>
            </a:r>
          </a:p>
          <a:p>
            <a:r>
              <a:rPr lang="en-US" dirty="0"/>
              <a:t>is checked first. As with binary search, the value of the key found eliminates all</a:t>
            </a:r>
          </a:p>
          <a:p>
            <a:r>
              <a:rPr lang="en-US" dirty="0"/>
              <a:t>records either above or below that position. The actual value of the key found can</a:t>
            </a:r>
          </a:p>
          <a:p>
            <a:r>
              <a:rPr lang="en-US" dirty="0"/>
              <a:t>then be used to compute a new position within the remaining range of the array.</a:t>
            </a:r>
          </a:p>
          <a:p>
            <a:r>
              <a:rPr lang="en-US" dirty="0"/>
              <a:t>The next check is made based on the new computation. This proceeds until either</a:t>
            </a:r>
          </a:p>
          <a:p>
            <a:r>
              <a:rPr lang="en-US" dirty="0"/>
              <a:t>the desired record is found, or the array is narrowed until no records are left.</a:t>
            </a:r>
          </a:p>
        </p:txBody>
      </p:sp>
      <p:pic>
        <p:nvPicPr>
          <p:cNvPr id="5" name="Picture 4"/>
          <p:cNvPicPr>
            <a:picLocks noChangeAspect="1"/>
          </p:cNvPicPr>
          <p:nvPr/>
        </p:nvPicPr>
        <p:blipFill>
          <a:blip r:embed="rId3"/>
          <a:stretch>
            <a:fillRect/>
          </a:stretch>
        </p:blipFill>
        <p:spPr>
          <a:xfrm>
            <a:off x="2514600" y="1143476"/>
            <a:ext cx="1638300" cy="714375"/>
          </a:xfrm>
          <a:prstGeom prst="rect">
            <a:avLst/>
          </a:prstGeom>
        </p:spPr>
      </p:pic>
    </p:spTree>
    <p:extLst>
      <p:ext uri="{BB962C8B-B14F-4D97-AF65-F5344CB8AC3E}">
        <p14:creationId xmlns:p14="http://schemas.microsoft.com/office/powerpoint/2010/main" val="137085581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76</a:t>
            </a:fld>
            <a:endParaRPr lang="en-US" dirty="0">
              <a:solidFill>
                <a:schemeClr val="tx1"/>
              </a:solidFill>
            </a:endParaRPr>
          </a:p>
        </p:txBody>
      </p:sp>
      <p:sp>
        <p:nvSpPr>
          <p:cNvPr id="3" name="Rectangle 2"/>
          <p:cNvSpPr/>
          <p:nvPr/>
        </p:nvSpPr>
        <p:spPr>
          <a:xfrm>
            <a:off x="313583" y="914400"/>
            <a:ext cx="8678018" cy="2492990"/>
          </a:xfrm>
          <a:prstGeom prst="rect">
            <a:avLst/>
          </a:prstGeom>
        </p:spPr>
        <p:txBody>
          <a:bodyPr wrap="square">
            <a:spAutoFit/>
          </a:bodyPr>
          <a:lstStyle/>
          <a:p>
            <a:r>
              <a:rPr lang="en-US" sz="2400" b="1" dirty="0"/>
              <a:t>Quadratic Binary Search (QBS</a:t>
            </a:r>
            <a:r>
              <a:rPr lang="en-US" sz="2400" b="1" dirty="0" smtClean="0"/>
              <a:t>)</a:t>
            </a:r>
          </a:p>
          <a:p>
            <a:endParaRPr lang="en-US" sz="2400" b="1" dirty="0"/>
          </a:p>
          <a:p>
            <a:r>
              <a:rPr lang="en-US" dirty="0"/>
              <a:t>A variation on dictionary search is known as Quadratic Binary Search (QBS</a:t>
            </a:r>
            <a:r>
              <a:rPr lang="en-US" dirty="0" smtClean="0"/>
              <a:t>). </a:t>
            </a:r>
            <a:endParaRPr lang="en-US" dirty="0"/>
          </a:p>
          <a:p>
            <a:r>
              <a:rPr lang="en-US" dirty="0" smtClean="0"/>
              <a:t>If </a:t>
            </a:r>
            <a:r>
              <a:rPr lang="en-US" dirty="0"/>
              <a:t>items are placed in an array and sort them in either ascending or descending order on the key first, then a </a:t>
            </a:r>
            <a:r>
              <a:rPr lang="en-US" dirty="0" smtClean="0"/>
              <a:t>better </a:t>
            </a:r>
            <a:r>
              <a:rPr lang="en-US" dirty="0"/>
              <a:t>performance can </a:t>
            </a:r>
            <a:r>
              <a:rPr lang="en-US" dirty="0" smtClean="0"/>
              <a:t>be obtained by </a:t>
            </a:r>
            <a:r>
              <a:rPr lang="en-US" dirty="0"/>
              <a:t>using </a:t>
            </a:r>
            <a:r>
              <a:rPr lang="en-US" dirty="0" smtClean="0"/>
              <a:t>QBS. </a:t>
            </a:r>
            <a:r>
              <a:rPr lang="en-US" dirty="0"/>
              <a:t>In</a:t>
            </a:r>
            <a:r>
              <a:rPr lang="en-US" dirty="0" smtClean="0"/>
              <a:t> </a:t>
            </a:r>
            <a:r>
              <a:rPr lang="en-US" dirty="0"/>
              <a:t>Quadratic Algorithm, first </a:t>
            </a:r>
            <a:r>
              <a:rPr lang="en-US" dirty="0" smtClean="0"/>
              <a:t>we calculate </a:t>
            </a:r>
            <a:r>
              <a:rPr lang="en-US" dirty="0"/>
              <a:t>the middle element,1/4th element and 3/4th element . then compare the key with the item in the middle ,1/4th and 3/4th positions of the </a:t>
            </a:r>
            <a:r>
              <a:rPr lang="en-US" dirty="0" smtClean="0"/>
              <a:t>array. </a:t>
            </a:r>
            <a:endParaRPr lang="en-US" b="1" dirty="0"/>
          </a:p>
        </p:txBody>
      </p:sp>
    </p:spTree>
    <p:extLst>
      <p:ext uri="{BB962C8B-B14F-4D97-AF65-F5344CB8AC3E}">
        <p14:creationId xmlns:p14="http://schemas.microsoft.com/office/powerpoint/2010/main" val="88854908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77</a:t>
            </a:fld>
            <a:endParaRPr lang="en-US" dirty="0">
              <a:solidFill>
                <a:schemeClr val="tx1"/>
              </a:solidFill>
            </a:endParaRPr>
          </a:p>
        </p:txBody>
      </p:sp>
      <p:sp>
        <p:nvSpPr>
          <p:cNvPr id="3" name="Rectangle 2"/>
          <p:cNvSpPr/>
          <p:nvPr/>
        </p:nvSpPr>
        <p:spPr>
          <a:xfrm>
            <a:off x="322263" y="1066800"/>
            <a:ext cx="8593137" cy="2308324"/>
          </a:xfrm>
          <a:prstGeom prst="rect">
            <a:avLst/>
          </a:prstGeom>
        </p:spPr>
        <p:txBody>
          <a:bodyPr wrap="square">
            <a:spAutoFit/>
          </a:bodyPr>
          <a:lstStyle/>
          <a:p>
            <a:endParaRPr lang="en-US" dirty="0" smtClean="0"/>
          </a:p>
          <a:p>
            <a:r>
              <a:rPr lang="en-US" b="1" dirty="0"/>
              <a:t>Bibliography </a:t>
            </a:r>
            <a:endParaRPr lang="en-US" b="1" dirty="0" smtClean="0"/>
          </a:p>
          <a:p>
            <a:endParaRPr lang="en-US" b="1" dirty="0"/>
          </a:p>
          <a:p>
            <a:r>
              <a:rPr lang="en-US" dirty="0" smtClean="0"/>
              <a:t>Clifford </a:t>
            </a:r>
            <a:r>
              <a:rPr lang="en-US" dirty="0"/>
              <a:t>A. </a:t>
            </a:r>
            <a:r>
              <a:rPr lang="en-US" dirty="0" smtClean="0"/>
              <a:t>Shaffer - </a:t>
            </a:r>
            <a:r>
              <a:rPr lang="en-US" dirty="0"/>
              <a:t>Data Structures and </a:t>
            </a:r>
            <a:r>
              <a:rPr lang="en-US" dirty="0" smtClean="0"/>
              <a:t>Algorithm Analysis, Edition </a:t>
            </a:r>
            <a:r>
              <a:rPr lang="en-US" dirty="0"/>
              <a:t>3.2 </a:t>
            </a:r>
            <a:endParaRPr lang="en-US" dirty="0" smtClean="0"/>
          </a:p>
          <a:p>
            <a:endParaRPr lang="en-US" dirty="0" smtClean="0">
              <a:solidFill>
                <a:srgbClr val="000000"/>
              </a:solidFill>
              <a:latin typeface="Arial" panose="020B0604020202020204" pitchFamily="34" charset="0"/>
            </a:endParaRPr>
          </a:p>
          <a:p>
            <a:r>
              <a:rPr lang="en-US" dirty="0" err="1"/>
              <a:t>Cormen</a:t>
            </a:r>
            <a:r>
              <a:rPr lang="en-US" dirty="0"/>
              <a:t>, Thomas H., Charles E. </a:t>
            </a:r>
            <a:r>
              <a:rPr lang="en-US" dirty="0" smtClean="0"/>
              <a:t>- </a:t>
            </a:r>
            <a:r>
              <a:rPr lang="en-US" dirty="0"/>
              <a:t>Introduction to </a:t>
            </a:r>
            <a:r>
              <a:rPr lang="en-US" dirty="0" smtClean="0"/>
              <a:t>Algorithms, 3rd </a:t>
            </a:r>
            <a:r>
              <a:rPr lang="en-US" dirty="0"/>
              <a:t>edition. </a:t>
            </a:r>
            <a:endParaRPr lang="en-US" dirty="0" smtClean="0"/>
          </a:p>
          <a:p>
            <a:endParaRPr lang="en-US" dirty="0">
              <a:solidFill>
                <a:srgbClr val="000000"/>
              </a:solidFill>
              <a:latin typeface="Arial" panose="020B0604020202020204" pitchFamily="34" charset="0"/>
            </a:endParaRPr>
          </a:p>
          <a:p>
            <a:r>
              <a:rPr lang="en-US" dirty="0" smtClean="0">
                <a:solidFill>
                  <a:srgbClr val="000000"/>
                </a:solidFill>
                <a:latin typeface="Arial" panose="020B0604020202020204" pitchFamily="34" charset="0"/>
              </a:rPr>
              <a:t>Thomas </a:t>
            </a:r>
            <a:r>
              <a:rPr lang="en-US" dirty="0" err="1" smtClean="0">
                <a:solidFill>
                  <a:srgbClr val="000000"/>
                </a:solidFill>
                <a:latin typeface="Arial" panose="020B0604020202020204" pitchFamily="34" charset="0"/>
              </a:rPr>
              <a:t>Niemann</a:t>
            </a:r>
            <a:r>
              <a:rPr lang="en-US" dirty="0" smtClean="0">
                <a:solidFill>
                  <a:srgbClr val="000000"/>
                </a:solidFill>
                <a:latin typeface="Arial" panose="020B0604020202020204" pitchFamily="34" charset="0"/>
              </a:rPr>
              <a:t> - epaperpress.com</a:t>
            </a:r>
            <a:endParaRPr lang="en-US" dirty="0"/>
          </a:p>
        </p:txBody>
      </p:sp>
    </p:spTree>
    <p:extLst>
      <p:ext uri="{BB962C8B-B14F-4D97-AF65-F5344CB8AC3E}">
        <p14:creationId xmlns:p14="http://schemas.microsoft.com/office/powerpoint/2010/main" val="2926341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Exersices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78</a:t>
            </a:fld>
            <a:endParaRPr lang="en-US" dirty="0">
              <a:solidFill>
                <a:schemeClr val="tx1"/>
              </a:solidFill>
            </a:endParaRPr>
          </a:p>
        </p:txBody>
      </p:sp>
      <p:sp>
        <p:nvSpPr>
          <p:cNvPr id="3" name="Rectangle 2"/>
          <p:cNvSpPr/>
          <p:nvPr/>
        </p:nvSpPr>
        <p:spPr>
          <a:xfrm>
            <a:off x="228600" y="990600"/>
            <a:ext cx="8763000" cy="923330"/>
          </a:xfrm>
          <a:prstGeom prst="rect">
            <a:avLst/>
          </a:prstGeom>
        </p:spPr>
        <p:txBody>
          <a:bodyPr wrap="square">
            <a:spAutoFit/>
          </a:bodyPr>
          <a:lstStyle/>
          <a:p>
            <a:r>
              <a:rPr lang="en-US" dirty="0">
                <a:latin typeface="Times New Roman" panose="02020603050405020304" pitchFamily="18" charset="0"/>
              </a:rPr>
              <a:t>1.Define an ADT for a list of integers. First, decide what functionality your</a:t>
            </a:r>
          </a:p>
          <a:p>
            <a:r>
              <a:rPr lang="en-US" dirty="0">
                <a:latin typeface="Times New Roman" panose="02020603050405020304" pitchFamily="18" charset="0"/>
              </a:rPr>
              <a:t>ADT should provide. Then, specify your ADT in the form of an abstract class declaration, showing the functions, their parameters, and their return types.</a:t>
            </a:r>
          </a:p>
        </p:txBody>
      </p:sp>
      <p:sp>
        <p:nvSpPr>
          <p:cNvPr id="5" name="Rectangle 4"/>
          <p:cNvSpPr/>
          <p:nvPr/>
        </p:nvSpPr>
        <p:spPr>
          <a:xfrm>
            <a:off x="228598" y="3126475"/>
            <a:ext cx="8669337" cy="1200329"/>
          </a:xfrm>
          <a:prstGeom prst="rect">
            <a:avLst/>
          </a:prstGeom>
        </p:spPr>
        <p:txBody>
          <a:bodyPr wrap="square">
            <a:spAutoFit/>
          </a:bodyPr>
          <a:lstStyle/>
          <a:p>
            <a:r>
              <a:rPr lang="en-US" dirty="0" smtClean="0">
                <a:latin typeface="NimbusRomNo9L-Regu"/>
              </a:rPr>
              <a:t>3</a:t>
            </a:r>
            <a:r>
              <a:rPr lang="en-US" dirty="0">
                <a:latin typeface="Times New Roman" panose="02020603050405020304" pitchFamily="18" charset="0"/>
              </a:rPr>
              <a:t>. How would you sort an array of about 1000 integers from lowest value to</a:t>
            </a:r>
          </a:p>
          <a:p>
            <a:r>
              <a:rPr lang="en-US" dirty="0">
                <a:latin typeface="Times New Roman" panose="02020603050405020304" pitchFamily="18" charset="0"/>
              </a:rPr>
              <a:t>highest value? Write down at least five approaches to sorting the array. Do</a:t>
            </a:r>
          </a:p>
          <a:p>
            <a:r>
              <a:rPr lang="en-US" dirty="0">
                <a:latin typeface="Times New Roman" panose="02020603050405020304" pitchFamily="18" charset="0"/>
              </a:rPr>
              <a:t>not write algorithms in C++ or </a:t>
            </a:r>
            <a:r>
              <a:rPr lang="en-US" dirty="0" err="1">
                <a:latin typeface="Times New Roman" panose="02020603050405020304" pitchFamily="18" charset="0"/>
              </a:rPr>
              <a:t>pseudocode</a:t>
            </a:r>
            <a:r>
              <a:rPr lang="en-US" dirty="0">
                <a:latin typeface="Times New Roman" panose="02020603050405020304" pitchFamily="18" charset="0"/>
              </a:rPr>
              <a:t>. Just write a sentence or two for</a:t>
            </a:r>
          </a:p>
          <a:p>
            <a:r>
              <a:rPr lang="en-US" dirty="0">
                <a:latin typeface="Times New Roman" panose="02020603050405020304" pitchFamily="18" charset="0"/>
              </a:rPr>
              <a:t>each approach to describe how it would work.</a:t>
            </a:r>
          </a:p>
        </p:txBody>
      </p:sp>
      <p:sp>
        <p:nvSpPr>
          <p:cNvPr id="6" name="Rectangle 5"/>
          <p:cNvSpPr/>
          <p:nvPr/>
        </p:nvSpPr>
        <p:spPr>
          <a:xfrm>
            <a:off x="228599" y="4493686"/>
            <a:ext cx="8669337" cy="1754326"/>
          </a:xfrm>
          <a:prstGeom prst="rect">
            <a:avLst/>
          </a:prstGeom>
        </p:spPr>
        <p:txBody>
          <a:bodyPr wrap="square">
            <a:spAutoFit/>
          </a:bodyPr>
          <a:lstStyle/>
          <a:p>
            <a:r>
              <a:rPr lang="en-US" dirty="0">
                <a:latin typeface="Times New Roman" panose="02020603050405020304" pitchFamily="18" charset="0"/>
              </a:rPr>
              <a:t>4.Think of an algorithm to find the maximum value in an (unsorted) array.</a:t>
            </a:r>
          </a:p>
          <a:p>
            <a:r>
              <a:rPr lang="en-US" dirty="0">
                <a:latin typeface="Times New Roman" panose="02020603050405020304" pitchFamily="18" charset="0"/>
              </a:rPr>
              <a:t>Now, think of an algorithm to find the second largest value in the array.</a:t>
            </a:r>
          </a:p>
          <a:p>
            <a:r>
              <a:rPr lang="en-US" dirty="0">
                <a:latin typeface="Times New Roman" panose="02020603050405020304" pitchFamily="18" charset="0"/>
              </a:rPr>
              <a:t>Which is harder to implement? Which takes more time to run (as measured</a:t>
            </a:r>
          </a:p>
          <a:p>
            <a:r>
              <a:rPr lang="en-US" dirty="0">
                <a:latin typeface="Times New Roman" panose="02020603050405020304" pitchFamily="18" charset="0"/>
              </a:rPr>
              <a:t>by the number of comparisons performed)? Now, think of an algorithm to</a:t>
            </a:r>
          </a:p>
          <a:p>
            <a:r>
              <a:rPr lang="en-US" dirty="0">
                <a:latin typeface="Times New Roman" panose="02020603050405020304" pitchFamily="18" charset="0"/>
              </a:rPr>
              <a:t>find the third largest value. Finally, think of an algorithm to find the middle</a:t>
            </a:r>
          </a:p>
          <a:p>
            <a:r>
              <a:rPr lang="en-US" dirty="0">
                <a:latin typeface="Times New Roman" panose="02020603050405020304" pitchFamily="18" charset="0"/>
              </a:rPr>
              <a:t>value. Which is the most difficult of these problems to solve?</a:t>
            </a:r>
          </a:p>
        </p:txBody>
      </p:sp>
      <p:sp>
        <p:nvSpPr>
          <p:cNvPr id="7" name="Rectangle 6"/>
          <p:cNvSpPr/>
          <p:nvPr/>
        </p:nvSpPr>
        <p:spPr>
          <a:xfrm>
            <a:off x="228600" y="2028840"/>
            <a:ext cx="8757213" cy="923330"/>
          </a:xfrm>
          <a:prstGeom prst="rect">
            <a:avLst/>
          </a:prstGeom>
        </p:spPr>
        <p:txBody>
          <a:bodyPr wrap="square">
            <a:spAutoFit/>
          </a:bodyPr>
          <a:lstStyle/>
          <a:p>
            <a:r>
              <a:rPr lang="en-US" dirty="0">
                <a:latin typeface="Times New Roman" panose="02020603050405020304" pitchFamily="18" charset="0"/>
              </a:rPr>
              <a:t>2. A </a:t>
            </a:r>
            <a:r>
              <a:rPr lang="en-US" dirty="0" err="1">
                <a:latin typeface="Times New Roman" panose="02020603050405020304" pitchFamily="18" charset="0"/>
              </a:rPr>
              <a:t>deque</a:t>
            </a:r>
            <a:r>
              <a:rPr lang="en-US" dirty="0">
                <a:latin typeface="Times New Roman" panose="02020603050405020304" pitchFamily="18" charset="0"/>
              </a:rPr>
              <a:t> (pronounced “deck”) is like a queue, except that items may be added</a:t>
            </a:r>
          </a:p>
          <a:p>
            <a:r>
              <a:rPr lang="en-US" dirty="0">
                <a:latin typeface="Times New Roman" panose="02020603050405020304" pitchFamily="18" charset="0"/>
              </a:rPr>
              <a:t>and removed from both the front and the rear. Write either an array-based or</a:t>
            </a:r>
          </a:p>
          <a:p>
            <a:r>
              <a:rPr lang="en-US" dirty="0">
                <a:latin typeface="Times New Roman" panose="02020603050405020304" pitchFamily="18" charset="0"/>
              </a:rPr>
              <a:t>linked implementation for the </a:t>
            </a:r>
            <a:r>
              <a:rPr lang="en-US" dirty="0" err="1">
                <a:latin typeface="Times New Roman" panose="02020603050405020304" pitchFamily="18" charset="0"/>
              </a:rPr>
              <a:t>deque</a:t>
            </a:r>
            <a:r>
              <a:rPr lang="en-US" dirty="0">
                <a:latin typeface="Times New Roman" panose="02020603050405020304" pitchFamily="18" charset="0"/>
              </a:rPr>
              <a:t>.</a:t>
            </a:r>
          </a:p>
        </p:txBody>
      </p:sp>
    </p:spTree>
    <p:extLst>
      <p:ext uri="{BB962C8B-B14F-4D97-AF65-F5344CB8AC3E}">
        <p14:creationId xmlns:p14="http://schemas.microsoft.com/office/powerpoint/2010/main" val="22348443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Exersices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79</a:t>
            </a:fld>
            <a:endParaRPr lang="en-US" dirty="0">
              <a:solidFill>
                <a:schemeClr val="tx1"/>
              </a:solidFill>
            </a:endParaRPr>
          </a:p>
        </p:txBody>
      </p:sp>
      <p:sp>
        <p:nvSpPr>
          <p:cNvPr id="8" name="Rectangle 7"/>
          <p:cNvSpPr/>
          <p:nvPr/>
        </p:nvSpPr>
        <p:spPr>
          <a:xfrm>
            <a:off x="322262" y="838200"/>
            <a:ext cx="8516937" cy="3416320"/>
          </a:xfrm>
          <a:prstGeom prst="rect">
            <a:avLst/>
          </a:prstGeom>
        </p:spPr>
        <p:txBody>
          <a:bodyPr wrap="square">
            <a:spAutoFit/>
          </a:bodyPr>
          <a:lstStyle/>
          <a:p>
            <a:r>
              <a:rPr lang="en-US" dirty="0">
                <a:latin typeface="Times New Roman" panose="02020603050405020304" pitchFamily="18" charset="0"/>
              </a:rPr>
              <a:t>5. Write a recursive function named search that takes as input the pointer to</a:t>
            </a:r>
          </a:p>
          <a:p>
            <a:r>
              <a:rPr lang="en-US" dirty="0">
                <a:latin typeface="Times New Roman" panose="02020603050405020304" pitchFamily="18" charset="0"/>
              </a:rPr>
              <a:t>the root of a binary tree (not a BST!) and a value K, and returns true if</a:t>
            </a:r>
          </a:p>
          <a:p>
            <a:r>
              <a:rPr lang="en-US" dirty="0">
                <a:latin typeface="Times New Roman" panose="02020603050405020304" pitchFamily="18" charset="0"/>
              </a:rPr>
              <a:t>value K appears in the tree and false otherwise.</a:t>
            </a:r>
          </a:p>
          <a:p>
            <a:endParaRPr lang="en-US" dirty="0">
              <a:latin typeface="Times New Roman" panose="02020603050405020304" pitchFamily="18" charset="0"/>
            </a:endParaRPr>
          </a:p>
          <a:p>
            <a:r>
              <a:rPr lang="en-US" dirty="0">
                <a:latin typeface="Times New Roman" panose="02020603050405020304" pitchFamily="18" charset="0"/>
              </a:rPr>
              <a:t>6. Write an algorithm that takes as input the pointer to the root of a binary</a:t>
            </a:r>
          </a:p>
          <a:p>
            <a:r>
              <a:rPr lang="en-US" dirty="0">
                <a:latin typeface="Times New Roman" panose="02020603050405020304" pitchFamily="18" charset="0"/>
              </a:rPr>
              <a:t>tree and prints the node values of the tree in level order. Level order first</a:t>
            </a:r>
          </a:p>
          <a:p>
            <a:r>
              <a:rPr lang="en-US" dirty="0">
                <a:latin typeface="Times New Roman" panose="02020603050405020304" pitchFamily="18" charset="0"/>
              </a:rPr>
              <a:t>prints the root, then all nodes of level 1, then all nodes of level 2, and so</a:t>
            </a:r>
          </a:p>
          <a:p>
            <a:r>
              <a:rPr lang="en-US" dirty="0">
                <a:latin typeface="Times New Roman" panose="02020603050405020304" pitchFamily="18" charset="0"/>
              </a:rPr>
              <a:t>on. Hint: Preorder traversals make use of a stack through recursive calls.</a:t>
            </a:r>
          </a:p>
          <a:p>
            <a:r>
              <a:rPr lang="en-US" dirty="0">
                <a:latin typeface="Times New Roman" panose="02020603050405020304" pitchFamily="18" charset="0"/>
              </a:rPr>
              <a:t>Consider making use of another data structure to help implement the </a:t>
            </a:r>
            <a:r>
              <a:rPr lang="en-US" dirty="0" err="1">
                <a:latin typeface="Times New Roman" panose="02020603050405020304" pitchFamily="18" charset="0"/>
              </a:rPr>
              <a:t>levelorder</a:t>
            </a:r>
            <a:endParaRPr lang="en-US" dirty="0">
              <a:latin typeface="Times New Roman" panose="02020603050405020304" pitchFamily="18" charset="0"/>
            </a:endParaRPr>
          </a:p>
          <a:p>
            <a:r>
              <a:rPr lang="en-US" dirty="0">
                <a:latin typeface="Times New Roman" panose="02020603050405020304" pitchFamily="18" charset="0"/>
              </a:rPr>
              <a:t>traversal.</a:t>
            </a:r>
          </a:p>
          <a:p>
            <a:endParaRPr lang="en-US" dirty="0">
              <a:latin typeface="Times New Roman" panose="02020603050405020304" pitchFamily="18" charset="0"/>
            </a:endParaRPr>
          </a:p>
          <a:p>
            <a:r>
              <a:rPr lang="en-US" dirty="0">
                <a:latin typeface="Times New Roman" panose="02020603050405020304" pitchFamily="18" charset="0"/>
              </a:rPr>
              <a:t>7. Write a recursive function that returns the height of a binary tree.</a:t>
            </a:r>
          </a:p>
        </p:txBody>
      </p:sp>
    </p:spTree>
    <p:extLst>
      <p:ext uri="{BB962C8B-B14F-4D97-AF65-F5344CB8AC3E}">
        <p14:creationId xmlns:p14="http://schemas.microsoft.com/office/powerpoint/2010/main" val="889976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a:t>
            </a:r>
            <a:r>
              <a:rPr lang="en-US" dirty="0" smtClean="0"/>
              <a:t>structures –</a:t>
            </a:r>
            <a:r>
              <a:rPr lang="bg-BG" dirty="0" smtClean="0"/>
              <a:t> </a:t>
            </a:r>
            <a:r>
              <a:rPr lang="en-US" dirty="0" smtClean="0"/>
              <a:t>List</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8</a:t>
            </a:fld>
            <a:endParaRPr lang="en-US" dirty="0">
              <a:solidFill>
                <a:schemeClr val="tx1"/>
              </a:solidFill>
            </a:endParaRPr>
          </a:p>
        </p:txBody>
      </p:sp>
      <p:sp>
        <p:nvSpPr>
          <p:cNvPr id="6" name="Rectangle 5"/>
          <p:cNvSpPr/>
          <p:nvPr/>
        </p:nvSpPr>
        <p:spPr>
          <a:xfrm>
            <a:off x="322263" y="1219200"/>
            <a:ext cx="8596031" cy="5416868"/>
          </a:xfrm>
          <a:prstGeom prst="rect">
            <a:avLst/>
          </a:prstGeom>
        </p:spPr>
        <p:txBody>
          <a:bodyPr wrap="square">
            <a:spAutoFit/>
          </a:bodyPr>
          <a:lstStyle/>
          <a:p>
            <a:r>
              <a:rPr lang="en-US" b="1" u="sng" dirty="0" smtClean="0">
                <a:latin typeface="NimbusRomNo9L-Medi"/>
              </a:rPr>
              <a:t>Definition:</a:t>
            </a:r>
            <a:r>
              <a:rPr lang="en-US" b="1" dirty="0" smtClean="0">
                <a:latin typeface="NimbusRomNo9L-Medi"/>
              </a:rPr>
              <a:t>  </a:t>
            </a:r>
            <a:r>
              <a:rPr lang="en-US" dirty="0" smtClean="0">
                <a:latin typeface="NimbusRomNo9L-Medi"/>
              </a:rPr>
              <a:t>F</a:t>
            </a:r>
            <a:r>
              <a:rPr lang="en-US" dirty="0" smtClean="0">
                <a:latin typeface="NimbusRomNo9L-Regu"/>
              </a:rPr>
              <a:t>inite, </a:t>
            </a:r>
            <a:r>
              <a:rPr lang="en-US" dirty="0">
                <a:latin typeface="NimbusRomNo9L-Regu"/>
              </a:rPr>
              <a:t>ordered sequence of data items known as </a:t>
            </a:r>
            <a:r>
              <a:rPr lang="en-US" dirty="0">
                <a:latin typeface="NimbusRomNo9L-Medi"/>
              </a:rPr>
              <a:t>elements</a:t>
            </a:r>
            <a:r>
              <a:rPr lang="en-US" dirty="0" smtClean="0">
                <a:latin typeface="NimbusRomNo9L-Regu"/>
              </a:rPr>
              <a:t>. “</a:t>
            </a:r>
            <a:r>
              <a:rPr lang="en-US" dirty="0">
                <a:latin typeface="NimbusRomNo9L-Regu"/>
              </a:rPr>
              <a:t>Ordered” in this definition means that each element has a position in </a:t>
            </a:r>
            <a:r>
              <a:rPr lang="en-US" dirty="0" smtClean="0">
                <a:latin typeface="NimbusRomNo9L-Regu"/>
              </a:rPr>
              <a:t>the list.</a:t>
            </a:r>
            <a:r>
              <a:rPr lang="en-US" dirty="0">
                <a:latin typeface="NimbusRomNo9L-Regu"/>
              </a:rPr>
              <a:t> </a:t>
            </a:r>
            <a:endParaRPr lang="en-US" dirty="0" smtClean="0">
              <a:latin typeface="NimbusRomNo9L-Regu"/>
            </a:endParaRPr>
          </a:p>
          <a:p>
            <a:endParaRPr lang="en-US" dirty="0" smtClean="0">
              <a:latin typeface="NimbusRomNo9L-Regu"/>
            </a:endParaRPr>
          </a:p>
          <a:p>
            <a:pPr marL="285750" indent="-285750">
              <a:buFont typeface="Arial" panose="020B0604020202020204" pitchFamily="34" charset="0"/>
              <a:buChar char="•"/>
            </a:pPr>
            <a:r>
              <a:rPr lang="en-US" dirty="0" smtClean="0">
                <a:latin typeface="NimbusRomNo9L-Regu"/>
              </a:rPr>
              <a:t>For simplicity all elements </a:t>
            </a:r>
            <a:r>
              <a:rPr lang="en-US" dirty="0">
                <a:latin typeface="NimbusRomNo9L-Regu"/>
              </a:rPr>
              <a:t>of the </a:t>
            </a:r>
            <a:r>
              <a:rPr lang="en-US" dirty="0" smtClean="0">
                <a:latin typeface="NimbusRomNo9L-Regu"/>
              </a:rPr>
              <a:t>list should </a:t>
            </a:r>
            <a:r>
              <a:rPr lang="en-US" dirty="0">
                <a:latin typeface="NimbusRomNo9L-Regu"/>
              </a:rPr>
              <a:t>have the same data </a:t>
            </a:r>
            <a:r>
              <a:rPr lang="en-US" dirty="0" smtClean="0">
                <a:latin typeface="NimbusRomNo9L-Regu"/>
              </a:rPr>
              <a:t>type</a:t>
            </a:r>
          </a:p>
          <a:p>
            <a:pPr marL="285750" indent="-285750">
              <a:buFont typeface="Arial" panose="020B0604020202020204" pitchFamily="34" charset="0"/>
              <a:buChar char="•"/>
            </a:pPr>
            <a:r>
              <a:rPr lang="en-US" dirty="0">
                <a:latin typeface="NimbusRomNo9L-Regu"/>
              </a:rPr>
              <a:t>T</a:t>
            </a:r>
            <a:r>
              <a:rPr lang="en-US" dirty="0" smtClean="0">
                <a:latin typeface="NimbusRomNo9L-Regu"/>
              </a:rPr>
              <a:t>here </a:t>
            </a:r>
            <a:r>
              <a:rPr lang="en-US" dirty="0">
                <a:latin typeface="NimbusRomNo9L-Regu"/>
              </a:rPr>
              <a:t>is no conceptual objection to </a:t>
            </a:r>
            <a:r>
              <a:rPr lang="en-US" dirty="0" smtClean="0">
                <a:latin typeface="NimbusRomNo9L-Regu"/>
              </a:rPr>
              <a:t>lists </a:t>
            </a:r>
            <a:r>
              <a:rPr lang="en-US" dirty="0">
                <a:latin typeface="NimbusRomNo9L-Regu"/>
              </a:rPr>
              <a:t>whose elements have differing</a:t>
            </a:r>
          </a:p>
          <a:p>
            <a:r>
              <a:rPr lang="en-US" dirty="0">
                <a:latin typeface="NimbusRomNo9L-Regu"/>
              </a:rPr>
              <a:t>data types if the application requires </a:t>
            </a:r>
            <a:r>
              <a:rPr lang="en-US" dirty="0" smtClean="0">
                <a:latin typeface="NimbusRomNo9L-Regu"/>
              </a:rPr>
              <a:t>it.</a:t>
            </a:r>
          </a:p>
          <a:p>
            <a:endParaRPr lang="en-US" dirty="0" smtClean="0">
              <a:latin typeface="NimbusRomNo9L-Regu"/>
            </a:endParaRPr>
          </a:p>
          <a:p>
            <a:endParaRPr lang="en-US" dirty="0">
              <a:latin typeface="NimbusRomNo9L-Regu"/>
            </a:endParaRPr>
          </a:p>
          <a:p>
            <a:endParaRPr lang="en-US" dirty="0" smtClean="0">
              <a:latin typeface="NimbusRomNo9L-Regu"/>
            </a:endParaRPr>
          </a:p>
          <a:p>
            <a:endParaRPr lang="en-US" dirty="0">
              <a:latin typeface="NimbusRomNo9L-Regu"/>
            </a:endParaRPr>
          </a:p>
          <a:p>
            <a:r>
              <a:rPr lang="en-US" dirty="0" smtClean="0"/>
              <a:t>The </a:t>
            </a:r>
            <a:r>
              <a:rPr lang="en-US" dirty="0"/>
              <a:t>operations </a:t>
            </a:r>
            <a:r>
              <a:rPr lang="en-US" dirty="0" smtClean="0"/>
              <a:t>defined as </a:t>
            </a:r>
            <a:r>
              <a:rPr lang="en-US" dirty="0"/>
              <a:t>part of the list ADT </a:t>
            </a:r>
            <a:r>
              <a:rPr lang="en-US" b="1" dirty="0"/>
              <a:t>do not depend </a:t>
            </a:r>
            <a:r>
              <a:rPr lang="en-US" dirty="0"/>
              <a:t>on the elemental data type. </a:t>
            </a:r>
            <a:endParaRPr lang="en-US" dirty="0" smtClean="0"/>
          </a:p>
          <a:p>
            <a:endParaRPr lang="en-US" dirty="0" smtClean="0"/>
          </a:p>
          <a:p>
            <a:r>
              <a:rPr lang="en-US" b="1" u="sng" dirty="0" smtClean="0"/>
              <a:t>Definition:</a:t>
            </a:r>
            <a:r>
              <a:rPr lang="en-US" b="1" dirty="0" smtClean="0"/>
              <a:t> </a:t>
            </a:r>
            <a:r>
              <a:rPr lang="en-US" dirty="0" smtClean="0"/>
              <a:t>A </a:t>
            </a:r>
            <a:r>
              <a:rPr lang="en-US" dirty="0"/>
              <a:t>list is said to be </a:t>
            </a:r>
            <a:r>
              <a:rPr lang="en-US" b="1" dirty="0"/>
              <a:t>empty</a:t>
            </a:r>
            <a:r>
              <a:rPr lang="en-US" dirty="0"/>
              <a:t> when it contains no elements. </a:t>
            </a:r>
            <a:endParaRPr lang="en-US" dirty="0" smtClean="0"/>
          </a:p>
          <a:p>
            <a:r>
              <a:rPr lang="en-US" b="1" u="sng" dirty="0"/>
              <a:t>Definition:</a:t>
            </a:r>
            <a:r>
              <a:rPr lang="en-US" b="1" dirty="0"/>
              <a:t> </a:t>
            </a:r>
            <a:r>
              <a:rPr lang="en-US" dirty="0" smtClean="0"/>
              <a:t>The </a:t>
            </a:r>
            <a:r>
              <a:rPr lang="en-US" dirty="0"/>
              <a:t>number of </a:t>
            </a:r>
            <a:r>
              <a:rPr lang="en-US" dirty="0" smtClean="0"/>
              <a:t>elements currently </a:t>
            </a:r>
            <a:r>
              <a:rPr lang="en-US" dirty="0"/>
              <a:t>stored is called the </a:t>
            </a:r>
            <a:r>
              <a:rPr lang="en-US" sz="2000" b="1" dirty="0"/>
              <a:t>length</a:t>
            </a:r>
            <a:r>
              <a:rPr lang="en-US" dirty="0"/>
              <a:t> of the list. </a:t>
            </a:r>
            <a:endParaRPr lang="en-US" dirty="0" smtClean="0"/>
          </a:p>
          <a:p>
            <a:r>
              <a:rPr lang="en-US" b="1" u="sng" dirty="0"/>
              <a:t>Definition:</a:t>
            </a:r>
            <a:r>
              <a:rPr lang="en-US" b="1" dirty="0"/>
              <a:t> </a:t>
            </a:r>
            <a:r>
              <a:rPr lang="en-US" dirty="0" smtClean="0"/>
              <a:t>The </a:t>
            </a:r>
            <a:r>
              <a:rPr lang="en-US" dirty="0"/>
              <a:t>beginning of the list </a:t>
            </a:r>
            <a:r>
              <a:rPr lang="en-US" dirty="0" smtClean="0"/>
              <a:t>is called </a:t>
            </a:r>
            <a:r>
              <a:rPr lang="en-US" dirty="0"/>
              <a:t>the </a:t>
            </a:r>
            <a:r>
              <a:rPr lang="en-US" sz="2000" b="1" dirty="0"/>
              <a:t>head</a:t>
            </a:r>
            <a:r>
              <a:rPr lang="en-US" dirty="0"/>
              <a:t>, the end of the list is called the </a:t>
            </a:r>
            <a:r>
              <a:rPr lang="en-US" sz="2000" b="1" dirty="0"/>
              <a:t>tail</a:t>
            </a:r>
            <a:r>
              <a:rPr lang="en-US" dirty="0"/>
              <a:t>.</a:t>
            </a:r>
          </a:p>
          <a:p>
            <a:endParaRPr lang="en-US" dirty="0"/>
          </a:p>
        </p:txBody>
      </p:sp>
      <p:pic>
        <p:nvPicPr>
          <p:cNvPr id="9" name="Picture 8"/>
          <p:cNvPicPr>
            <a:picLocks noChangeAspect="1"/>
          </p:cNvPicPr>
          <p:nvPr/>
        </p:nvPicPr>
        <p:blipFill>
          <a:blip r:embed="rId2"/>
          <a:stretch>
            <a:fillRect/>
          </a:stretch>
        </p:blipFill>
        <p:spPr>
          <a:xfrm>
            <a:off x="1447800" y="2895600"/>
            <a:ext cx="6044096" cy="990600"/>
          </a:xfrm>
          <a:prstGeom prst="rect">
            <a:avLst/>
          </a:prstGeom>
        </p:spPr>
      </p:pic>
    </p:spTree>
    <p:extLst>
      <p:ext uri="{BB962C8B-B14F-4D97-AF65-F5344CB8AC3E}">
        <p14:creationId xmlns:p14="http://schemas.microsoft.com/office/powerpoint/2010/main" val="327810732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Exersices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80</a:t>
            </a:fld>
            <a:endParaRPr lang="en-US" dirty="0">
              <a:solidFill>
                <a:schemeClr val="tx1"/>
              </a:solidFill>
            </a:endParaRPr>
          </a:p>
        </p:txBody>
      </p:sp>
      <p:sp>
        <p:nvSpPr>
          <p:cNvPr id="9" name="Rectangle 8"/>
          <p:cNvSpPr/>
          <p:nvPr/>
        </p:nvSpPr>
        <p:spPr>
          <a:xfrm>
            <a:off x="322264" y="655649"/>
            <a:ext cx="8956674" cy="5909310"/>
          </a:xfrm>
          <a:prstGeom prst="rect">
            <a:avLst/>
          </a:prstGeom>
        </p:spPr>
        <p:txBody>
          <a:bodyPr wrap="square">
            <a:spAutoFit/>
          </a:bodyPr>
          <a:lstStyle/>
          <a:p>
            <a:r>
              <a:rPr lang="en-US" dirty="0">
                <a:latin typeface="Times New Roman" panose="02020603050405020304" pitchFamily="18" charset="0"/>
              </a:rPr>
              <a:t>8. You must keep track of some data. Your options are:</a:t>
            </a:r>
          </a:p>
          <a:p>
            <a:r>
              <a:rPr lang="en-US" dirty="0">
                <a:latin typeface="Times New Roman" panose="02020603050405020304" pitchFamily="18" charset="0"/>
              </a:rPr>
              <a:t>(1) A linked-list maintained in sorted order.</a:t>
            </a:r>
          </a:p>
          <a:p>
            <a:r>
              <a:rPr lang="en-US" dirty="0">
                <a:latin typeface="Times New Roman" panose="02020603050405020304" pitchFamily="18" charset="0"/>
              </a:rPr>
              <a:t>(2) A linked-list of unsorted records.</a:t>
            </a:r>
          </a:p>
          <a:p>
            <a:r>
              <a:rPr lang="en-US" dirty="0">
                <a:latin typeface="Times New Roman" panose="02020603050405020304" pitchFamily="18" charset="0"/>
              </a:rPr>
              <a:t>(3) A binary search tree.</a:t>
            </a:r>
          </a:p>
          <a:p>
            <a:r>
              <a:rPr lang="en-US" dirty="0">
                <a:latin typeface="Times New Roman" panose="02020603050405020304" pitchFamily="18" charset="0"/>
              </a:rPr>
              <a:t>(4) An array-based list maintained in sorted order.</a:t>
            </a:r>
          </a:p>
          <a:p>
            <a:r>
              <a:rPr lang="en-US" dirty="0">
                <a:latin typeface="Times New Roman" panose="02020603050405020304" pitchFamily="18" charset="0"/>
              </a:rPr>
              <a:t>(5) An array-based list of unsorted records.</a:t>
            </a:r>
          </a:p>
          <a:p>
            <a:r>
              <a:rPr lang="en-US" dirty="0">
                <a:latin typeface="Times New Roman" panose="02020603050405020304" pitchFamily="18" charset="0"/>
              </a:rPr>
              <a:t>For each of the following scenarios, which of these choices would be best?</a:t>
            </a:r>
          </a:p>
          <a:p>
            <a:r>
              <a:rPr lang="en-US" dirty="0">
                <a:latin typeface="Times New Roman" panose="02020603050405020304" pitchFamily="18" charset="0"/>
              </a:rPr>
              <a:t>Explain your answer.</a:t>
            </a:r>
          </a:p>
          <a:p>
            <a:r>
              <a:rPr lang="en-US" dirty="0">
                <a:latin typeface="Times New Roman" panose="02020603050405020304" pitchFamily="18" charset="0"/>
              </a:rPr>
              <a:t>(a) The records are guaranteed to arrive already sorted from lowest to highest</a:t>
            </a:r>
          </a:p>
          <a:p>
            <a:r>
              <a:rPr lang="en-US" dirty="0">
                <a:latin typeface="Times New Roman" panose="02020603050405020304" pitchFamily="18" charset="0"/>
              </a:rPr>
              <a:t>(i.e., whenever a record is inserted, its key value will always be</a:t>
            </a:r>
          </a:p>
          <a:p>
            <a:r>
              <a:rPr lang="en-US" dirty="0">
                <a:latin typeface="Times New Roman" panose="02020603050405020304" pitchFamily="18" charset="0"/>
              </a:rPr>
              <a:t>greater than that of the last record inserted). A total of 1000 inserts will</a:t>
            </a:r>
          </a:p>
          <a:p>
            <a:r>
              <a:rPr lang="en-US" dirty="0">
                <a:latin typeface="Times New Roman" panose="02020603050405020304" pitchFamily="18" charset="0"/>
              </a:rPr>
              <a:t>be interspersed with 1000 searches.</a:t>
            </a:r>
          </a:p>
          <a:p>
            <a:r>
              <a:rPr lang="en-US" dirty="0">
                <a:latin typeface="Times New Roman" panose="02020603050405020304" pitchFamily="18" charset="0"/>
              </a:rPr>
              <a:t>(b) The records arrive with values having a uniform random distribution</a:t>
            </a:r>
          </a:p>
          <a:p>
            <a:r>
              <a:rPr lang="en-US" dirty="0">
                <a:latin typeface="Times New Roman" panose="02020603050405020304" pitchFamily="18" charset="0"/>
              </a:rPr>
              <a:t>(so the BST is likely to be well balanced). 1,000,000 insertions are</a:t>
            </a:r>
          </a:p>
          <a:p>
            <a:r>
              <a:rPr lang="en-US" dirty="0">
                <a:latin typeface="Times New Roman" panose="02020603050405020304" pitchFamily="18" charset="0"/>
              </a:rPr>
              <a:t>performed, followed by 10 searches.</a:t>
            </a:r>
          </a:p>
          <a:p>
            <a:r>
              <a:rPr lang="en-US" dirty="0">
                <a:latin typeface="Times New Roman" panose="02020603050405020304" pitchFamily="18" charset="0"/>
              </a:rPr>
              <a:t>(c) The records arrive with values having a uniform random distribution (so</a:t>
            </a:r>
          </a:p>
          <a:p>
            <a:r>
              <a:rPr lang="en-US" dirty="0">
                <a:latin typeface="Times New Roman" panose="02020603050405020304" pitchFamily="18" charset="0"/>
              </a:rPr>
              <a:t>the BST is likely to be well balanced). 1000 insertions are interspersed</a:t>
            </a:r>
          </a:p>
          <a:p>
            <a:r>
              <a:rPr lang="en-US" dirty="0">
                <a:latin typeface="Times New Roman" panose="02020603050405020304" pitchFamily="18" charset="0"/>
              </a:rPr>
              <a:t>with 1000 searches.</a:t>
            </a:r>
          </a:p>
          <a:p>
            <a:r>
              <a:rPr lang="en-US" dirty="0">
                <a:latin typeface="Times New Roman" panose="02020603050405020304" pitchFamily="18" charset="0"/>
              </a:rPr>
              <a:t>(d) The records arrive with values having a uniform random distribution (so</a:t>
            </a:r>
          </a:p>
          <a:p>
            <a:r>
              <a:rPr lang="en-US" dirty="0">
                <a:latin typeface="Times New Roman" panose="02020603050405020304" pitchFamily="18" charset="0"/>
              </a:rPr>
              <a:t>the BST is likely to be well balanced). 1000 insertions are performed,</a:t>
            </a:r>
          </a:p>
          <a:p>
            <a:r>
              <a:rPr lang="en-US" dirty="0">
                <a:latin typeface="Times New Roman" panose="02020603050405020304" pitchFamily="18" charset="0"/>
              </a:rPr>
              <a:t>followed by 1,000,000 searches.</a:t>
            </a:r>
          </a:p>
        </p:txBody>
      </p:sp>
    </p:spTree>
    <p:extLst>
      <p:ext uri="{BB962C8B-B14F-4D97-AF65-F5344CB8AC3E}">
        <p14:creationId xmlns:p14="http://schemas.microsoft.com/office/powerpoint/2010/main" val="149466437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Exersices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81</a:t>
            </a:fld>
            <a:endParaRPr lang="en-US" dirty="0">
              <a:solidFill>
                <a:schemeClr val="tx1"/>
              </a:solidFill>
            </a:endParaRPr>
          </a:p>
        </p:txBody>
      </p:sp>
      <p:sp>
        <p:nvSpPr>
          <p:cNvPr id="8" name="Rectangle 7"/>
          <p:cNvSpPr/>
          <p:nvPr/>
        </p:nvSpPr>
        <p:spPr>
          <a:xfrm>
            <a:off x="322263" y="914400"/>
            <a:ext cx="8593137" cy="5539978"/>
          </a:xfrm>
          <a:prstGeom prst="rect">
            <a:avLst/>
          </a:prstGeom>
        </p:spPr>
        <p:txBody>
          <a:bodyPr wrap="square">
            <a:spAutoFit/>
          </a:bodyPr>
          <a:lstStyle/>
          <a:p>
            <a:r>
              <a:rPr lang="en-US" sz="1400" dirty="0" smtClean="0"/>
              <a:t>1.</a:t>
            </a:r>
          </a:p>
          <a:p>
            <a:r>
              <a:rPr lang="en-US" sz="1400" dirty="0" smtClean="0"/>
              <a:t>-    Given </a:t>
            </a:r>
            <a:r>
              <a:rPr lang="en-US" sz="1400" dirty="0"/>
              <a:t>a list of numbers in random order, write an algorithm to find the kth smallest number in the list.</a:t>
            </a:r>
          </a:p>
          <a:p>
            <a:r>
              <a:rPr lang="en-US" sz="1400" dirty="0"/>
              <a:t>-</a:t>
            </a:r>
            <a:r>
              <a:rPr lang="en-US" sz="1400" dirty="0" smtClean="0"/>
              <a:t>    Write </a:t>
            </a:r>
            <a:r>
              <a:rPr lang="en-US" sz="1400" dirty="0"/>
              <a:t>an algorithm, that does that in O(</a:t>
            </a:r>
            <a:r>
              <a:rPr lang="en-US" sz="1400" dirty="0" err="1"/>
              <a:t>nlog</a:t>
            </a:r>
            <a:r>
              <a:rPr lang="en-US" sz="1400" dirty="0"/>
              <a:t>(n)).</a:t>
            </a:r>
          </a:p>
          <a:p>
            <a:r>
              <a:rPr lang="en-US" sz="1400" dirty="0"/>
              <a:t>-</a:t>
            </a:r>
            <a:r>
              <a:rPr lang="en-US" sz="1400" dirty="0" smtClean="0"/>
              <a:t>    Can </a:t>
            </a:r>
            <a:r>
              <a:rPr lang="en-US" sz="1400" dirty="0"/>
              <a:t>you do a linear time?</a:t>
            </a:r>
          </a:p>
          <a:p>
            <a:endParaRPr lang="en-US" sz="1400" dirty="0"/>
          </a:p>
          <a:p>
            <a:r>
              <a:rPr lang="en-US" sz="1400" dirty="0" smtClean="0"/>
              <a:t>1.1</a:t>
            </a:r>
            <a:endParaRPr lang="en-US" sz="1400" dirty="0"/>
          </a:p>
          <a:p>
            <a:pPr marL="285750" indent="-285750">
              <a:buFontTx/>
              <a:buChar char="-"/>
            </a:pPr>
            <a:r>
              <a:rPr lang="en-US" sz="1400" dirty="0" smtClean="0"/>
              <a:t> Write </a:t>
            </a:r>
            <a:r>
              <a:rPr lang="en-US" sz="1400" dirty="0"/>
              <a:t>an </a:t>
            </a:r>
            <a:r>
              <a:rPr lang="en-US" sz="1400" dirty="0" smtClean="0"/>
              <a:t>algorithm </a:t>
            </a:r>
            <a:r>
              <a:rPr lang="en-US" sz="1400" dirty="0"/>
              <a:t>for finding the kth prime number</a:t>
            </a:r>
            <a:r>
              <a:rPr lang="en-US" sz="1400" dirty="0" smtClean="0"/>
              <a:t>.</a:t>
            </a:r>
          </a:p>
          <a:p>
            <a:pPr marL="285750" indent="-285750">
              <a:buFontTx/>
              <a:buChar char="-"/>
            </a:pPr>
            <a:r>
              <a:rPr lang="en-US" sz="1400" dirty="0" smtClean="0"/>
              <a:t> </a:t>
            </a:r>
            <a:r>
              <a:rPr lang="en-US" sz="1400" dirty="0"/>
              <a:t>See if you could optimize it. What's its </a:t>
            </a:r>
            <a:r>
              <a:rPr lang="en-US" sz="1400" dirty="0" smtClean="0"/>
              <a:t>complexity?</a:t>
            </a:r>
          </a:p>
          <a:p>
            <a:r>
              <a:rPr lang="en-US" sz="1400" dirty="0" smtClean="0"/>
              <a:t>-    Use </a:t>
            </a:r>
            <a:r>
              <a:rPr lang="en-US" sz="1400" dirty="0"/>
              <a:t>the Sieve of </a:t>
            </a:r>
            <a:r>
              <a:rPr lang="en-US" sz="1400" dirty="0" smtClean="0"/>
              <a:t>Eratosthenes </a:t>
            </a:r>
            <a:r>
              <a:rPr lang="en-US" sz="1400" dirty="0"/>
              <a:t>and compare its complexity with </a:t>
            </a:r>
            <a:r>
              <a:rPr lang="en-US" sz="1400" dirty="0" smtClean="0"/>
              <a:t>your </a:t>
            </a:r>
            <a:r>
              <a:rPr lang="en-US" sz="1400" dirty="0"/>
              <a:t>code.</a:t>
            </a:r>
          </a:p>
          <a:p>
            <a:endParaRPr lang="en-US" sz="1400" dirty="0"/>
          </a:p>
          <a:p>
            <a:r>
              <a:rPr lang="en-US" sz="1400" dirty="0" smtClean="0"/>
              <a:t>2</a:t>
            </a:r>
            <a:endParaRPr lang="en-US" sz="1400" dirty="0"/>
          </a:p>
          <a:p>
            <a:r>
              <a:rPr lang="en-US" sz="1400" dirty="0" smtClean="0"/>
              <a:t>-   </a:t>
            </a:r>
            <a:r>
              <a:rPr lang="en-US" sz="1400" dirty="0"/>
              <a:t>Get familiar with the implementation of the selection and the insertion sort</a:t>
            </a:r>
          </a:p>
          <a:p>
            <a:r>
              <a:rPr lang="en-US" sz="1400" dirty="0" smtClean="0"/>
              <a:t>-   </a:t>
            </a:r>
            <a:r>
              <a:rPr lang="en-US" sz="1400" dirty="0"/>
              <a:t>What are the main differences between them</a:t>
            </a:r>
          </a:p>
          <a:p>
            <a:r>
              <a:rPr lang="en-US" sz="1400" dirty="0"/>
              <a:t>Answer: - insertion - performs less comparisons depending on how sorted is the input array; selection - has to scan the remaining parts of the array =&gt; Selection is always quadratic - insertion could become O(n</a:t>
            </a:r>
            <a:r>
              <a:rPr lang="en-US" sz="1400" dirty="0" smtClean="0"/>
              <a:t>) </a:t>
            </a:r>
            <a:endParaRPr lang="en-US" sz="1400" dirty="0"/>
          </a:p>
          <a:p>
            <a:r>
              <a:rPr lang="en-US" sz="1400" dirty="0"/>
              <a:t>        - selection - number of swaps (writes) is O(n); insertion is O(n^2). Selection sort will be better for sorting on flash memory.</a:t>
            </a:r>
          </a:p>
          <a:p>
            <a:r>
              <a:rPr lang="en-US" sz="1400" dirty="0"/>
              <a:t>        - for keeping list sorted and adding to it - insertion; The cost for linked list is O(1) for insertion; the cost for array - O(N) =&gt; if use array - selection, if not - insertion</a:t>
            </a:r>
          </a:p>
          <a:p>
            <a:endParaRPr lang="en-US" sz="1400" dirty="0"/>
          </a:p>
          <a:p>
            <a:r>
              <a:rPr lang="en-US" sz="1400" dirty="0" smtClean="0"/>
              <a:t>-   What </a:t>
            </a:r>
            <a:r>
              <a:rPr lang="en-US" sz="1400" dirty="0"/>
              <a:t>are the main advantages and </a:t>
            </a:r>
            <a:r>
              <a:rPr lang="en-US" sz="1400" dirty="0" smtClean="0"/>
              <a:t>disadvantages </a:t>
            </a:r>
            <a:r>
              <a:rPr lang="en-US" sz="1400" dirty="0"/>
              <a:t>considering other </a:t>
            </a:r>
            <a:r>
              <a:rPr lang="en-US" sz="1400" dirty="0" smtClean="0"/>
              <a:t>algorithms, </a:t>
            </a:r>
            <a:r>
              <a:rPr lang="en-US" sz="1400" dirty="0"/>
              <a:t>with O(</a:t>
            </a:r>
            <a:r>
              <a:rPr lang="en-US" sz="1400" dirty="0" err="1"/>
              <a:t>nlog</a:t>
            </a:r>
            <a:r>
              <a:rPr lang="en-US" sz="1400" dirty="0"/>
              <a:t>(n)) complexity</a:t>
            </a:r>
          </a:p>
          <a:p>
            <a:r>
              <a:rPr lang="en-US" sz="1400" dirty="0" smtClean="0"/>
              <a:t>-   </a:t>
            </a:r>
            <a:r>
              <a:rPr lang="en-US" sz="1400" dirty="0"/>
              <a:t>Using your answers, write a program, that chooses which algorithm to use for a given input and then sort it.</a:t>
            </a:r>
          </a:p>
          <a:p>
            <a:endParaRPr lang="en-US" dirty="0"/>
          </a:p>
        </p:txBody>
      </p:sp>
    </p:spTree>
    <p:extLst>
      <p:ext uri="{BB962C8B-B14F-4D97-AF65-F5344CB8AC3E}">
        <p14:creationId xmlns:p14="http://schemas.microsoft.com/office/powerpoint/2010/main" val="292612383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Exersices</a:t>
            </a:r>
            <a:endParaRPr lang="en-US" dirty="0"/>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82</a:t>
            </a:fld>
            <a:endParaRPr lang="en-US" dirty="0">
              <a:solidFill>
                <a:schemeClr val="tx1"/>
              </a:solidFill>
            </a:endParaRPr>
          </a:p>
        </p:txBody>
      </p:sp>
      <p:sp>
        <p:nvSpPr>
          <p:cNvPr id="9" name="Rectangle 8"/>
          <p:cNvSpPr/>
          <p:nvPr/>
        </p:nvSpPr>
        <p:spPr>
          <a:xfrm>
            <a:off x="322263" y="762000"/>
            <a:ext cx="8534400" cy="5324535"/>
          </a:xfrm>
          <a:prstGeom prst="rect">
            <a:avLst/>
          </a:prstGeom>
        </p:spPr>
        <p:txBody>
          <a:bodyPr wrap="square">
            <a:spAutoFit/>
          </a:bodyPr>
          <a:lstStyle/>
          <a:p>
            <a:endParaRPr lang="en-US" sz="1600" dirty="0"/>
          </a:p>
          <a:p>
            <a:r>
              <a:rPr lang="en-US" dirty="0">
                <a:latin typeface="Times New Roman" panose="02020603050405020304" pitchFamily="18" charset="0"/>
              </a:rPr>
              <a:t>3. </a:t>
            </a:r>
            <a:r>
              <a:rPr lang="en-US" dirty="0" err="1">
                <a:latin typeface="Times New Roman" panose="02020603050405020304" pitchFamily="18" charset="0"/>
              </a:rPr>
              <a:t>Едно</a:t>
            </a:r>
            <a:r>
              <a:rPr lang="en-US" dirty="0">
                <a:latin typeface="Times New Roman" panose="02020603050405020304" pitchFamily="18" charset="0"/>
              </a:rPr>
              <a:t> </a:t>
            </a:r>
            <a:r>
              <a:rPr lang="en-US" dirty="0" err="1">
                <a:latin typeface="Times New Roman" panose="02020603050405020304" pitchFamily="18" charset="0"/>
              </a:rPr>
              <a:t>време</a:t>
            </a:r>
            <a:r>
              <a:rPr lang="en-US" dirty="0">
                <a:latin typeface="Times New Roman" panose="02020603050405020304" pitchFamily="18" charset="0"/>
              </a:rPr>
              <a:t>, в </a:t>
            </a:r>
            <a:r>
              <a:rPr lang="en-US" dirty="0" err="1">
                <a:latin typeface="Times New Roman" panose="02020603050405020304" pitchFamily="18" charset="0"/>
              </a:rPr>
              <a:t>дивия</a:t>
            </a:r>
            <a:r>
              <a:rPr lang="en-US" dirty="0">
                <a:latin typeface="Times New Roman" panose="02020603050405020304" pitchFamily="18" charset="0"/>
              </a:rPr>
              <a:t> </a:t>
            </a:r>
            <a:r>
              <a:rPr lang="en-US" dirty="0" err="1">
                <a:latin typeface="Times New Roman" panose="02020603050405020304" pitchFamily="18" charset="0"/>
              </a:rPr>
              <a:t>северозапад</a:t>
            </a:r>
            <a:r>
              <a:rPr lang="en-US" dirty="0">
                <a:latin typeface="Times New Roman" panose="02020603050405020304" pitchFamily="18" charset="0"/>
              </a:rPr>
              <a:t>, </a:t>
            </a:r>
            <a:r>
              <a:rPr lang="en-US" dirty="0" err="1">
                <a:latin typeface="Times New Roman" panose="02020603050405020304" pitchFamily="18" charset="0"/>
              </a:rPr>
              <a:t>хората</a:t>
            </a:r>
            <a:r>
              <a:rPr lang="en-US" dirty="0">
                <a:latin typeface="Times New Roman" panose="02020603050405020304" pitchFamily="18" charset="0"/>
              </a:rPr>
              <a:t> </a:t>
            </a:r>
            <a:r>
              <a:rPr lang="en-US" dirty="0" err="1">
                <a:latin typeface="Times New Roman" panose="02020603050405020304" pitchFamily="18" charset="0"/>
              </a:rPr>
              <a:t>са</a:t>
            </a:r>
            <a:r>
              <a:rPr lang="en-US" dirty="0">
                <a:latin typeface="Times New Roman" panose="02020603050405020304" pitchFamily="18" charset="0"/>
              </a:rPr>
              <a:t> </a:t>
            </a:r>
            <a:r>
              <a:rPr lang="en-US" dirty="0" err="1">
                <a:latin typeface="Times New Roman" panose="02020603050405020304" pitchFamily="18" charset="0"/>
              </a:rPr>
              <a:t>се</a:t>
            </a:r>
            <a:r>
              <a:rPr lang="en-US" dirty="0">
                <a:latin typeface="Times New Roman" panose="02020603050405020304" pitchFamily="18" charset="0"/>
              </a:rPr>
              <a:t> </a:t>
            </a:r>
            <a:r>
              <a:rPr lang="en-US" dirty="0" err="1">
                <a:latin typeface="Times New Roman" panose="02020603050405020304" pitchFamily="18" charset="0"/>
              </a:rPr>
              <a:t>пребивали</a:t>
            </a:r>
            <a:r>
              <a:rPr lang="en-US" dirty="0">
                <a:latin typeface="Times New Roman" panose="02020603050405020304" pitchFamily="18" charset="0"/>
              </a:rPr>
              <a:t> </a:t>
            </a:r>
            <a:r>
              <a:rPr lang="en-US" dirty="0" err="1">
                <a:latin typeface="Times New Roman" panose="02020603050405020304" pitchFamily="18" charset="0"/>
              </a:rPr>
              <a:t>най-редовно</a:t>
            </a:r>
            <a:r>
              <a:rPr lang="en-US" dirty="0">
                <a:latin typeface="Times New Roman" panose="02020603050405020304" pitchFamily="18" charset="0"/>
              </a:rPr>
              <a:t>, </a:t>
            </a:r>
            <a:r>
              <a:rPr lang="en-US" dirty="0" err="1">
                <a:latin typeface="Times New Roman" panose="02020603050405020304" pitchFamily="18" charset="0"/>
              </a:rPr>
              <a:t>но</a:t>
            </a:r>
            <a:r>
              <a:rPr lang="en-US" dirty="0">
                <a:latin typeface="Times New Roman" panose="02020603050405020304" pitchFamily="18" charset="0"/>
              </a:rPr>
              <a:t> </a:t>
            </a:r>
            <a:r>
              <a:rPr lang="en-US" dirty="0" err="1">
                <a:latin typeface="Times New Roman" panose="02020603050405020304" pitchFamily="18" charset="0"/>
              </a:rPr>
              <a:t>пък</a:t>
            </a:r>
            <a:r>
              <a:rPr lang="en-US" dirty="0">
                <a:latin typeface="Times New Roman" panose="02020603050405020304" pitchFamily="18" charset="0"/>
              </a:rPr>
              <a:t> </a:t>
            </a:r>
            <a:r>
              <a:rPr lang="en-US" dirty="0" err="1">
                <a:latin typeface="Times New Roman" panose="02020603050405020304" pitchFamily="18" charset="0"/>
              </a:rPr>
              <a:t>за</a:t>
            </a:r>
            <a:r>
              <a:rPr lang="en-US" dirty="0">
                <a:latin typeface="Times New Roman" panose="02020603050405020304" pitchFamily="18" charset="0"/>
              </a:rPr>
              <a:t> </a:t>
            </a:r>
            <a:r>
              <a:rPr lang="en-US" dirty="0" err="1">
                <a:latin typeface="Times New Roman" panose="02020603050405020304" pitchFamily="18" charset="0"/>
              </a:rPr>
              <a:t>сметка</a:t>
            </a:r>
            <a:r>
              <a:rPr lang="en-US" dirty="0">
                <a:latin typeface="Times New Roman" panose="02020603050405020304" pitchFamily="18" charset="0"/>
              </a:rPr>
              <a:t> </a:t>
            </a:r>
            <a:r>
              <a:rPr lang="en-US" dirty="0" err="1">
                <a:latin typeface="Times New Roman" panose="02020603050405020304" pitchFamily="18" charset="0"/>
              </a:rPr>
              <a:t>на</a:t>
            </a:r>
            <a:r>
              <a:rPr lang="en-US" dirty="0">
                <a:latin typeface="Times New Roman" panose="02020603050405020304" pitchFamily="18" charset="0"/>
              </a:rPr>
              <a:t> </a:t>
            </a:r>
            <a:r>
              <a:rPr lang="en-US" dirty="0" err="1">
                <a:latin typeface="Times New Roman" panose="02020603050405020304" pitchFamily="18" charset="0"/>
              </a:rPr>
              <a:t>това</a:t>
            </a:r>
            <a:r>
              <a:rPr lang="en-US" dirty="0">
                <a:latin typeface="Times New Roman" panose="02020603050405020304" pitchFamily="18" charset="0"/>
              </a:rPr>
              <a:t>, </a:t>
            </a:r>
            <a:r>
              <a:rPr lang="en-US" dirty="0" err="1">
                <a:latin typeface="Times New Roman" panose="02020603050405020304" pitchFamily="18" charset="0"/>
              </a:rPr>
              <a:t>след</a:t>
            </a:r>
            <a:r>
              <a:rPr lang="en-US" dirty="0">
                <a:latin typeface="Times New Roman" panose="02020603050405020304" pitchFamily="18" charset="0"/>
              </a:rPr>
              <a:t> </a:t>
            </a:r>
            <a:r>
              <a:rPr lang="en-US" dirty="0" err="1">
                <a:latin typeface="Times New Roman" panose="02020603050405020304" pitchFamily="18" charset="0"/>
              </a:rPr>
              <a:t>всеки</a:t>
            </a:r>
            <a:r>
              <a:rPr lang="en-US" dirty="0">
                <a:latin typeface="Times New Roman" panose="02020603050405020304" pitchFamily="18" charset="0"/>
              </a:rPr>
              <a:t> </a:t>
            </a:r>
            <a:r>
              <a:rPr lang="en-US" dirty="0" err="1">
                <a:latin typeface="Times New Roman" panose="02020603050405020304" pitchFamily="18" charset="0"/>
              </a:rPr>
              <a:t>бой</a:t>
            </a:r>
            <a:r>
              <a:rPr lang="en-US" dirty="0">
                <a:latin typeface="Times New Roman" panose="02020603050405020304" pitchFamily="18" charset="0"/>
              </a:rPr>
              <a:t> </a:t>
            </a:r>
            <a:r>
              <a:rPr lang="en-US" dirty="0" err="1">
                <a:latin typeface="Times New Roman" panose="02020603050405020304" pitchFamily="18" charset="0"/>
              </a:rPr>
              <a:t>тези</a:t>
            </a:r>
            <a:r>
              <a:rPr lang="en-US" dirty="0">
                <a:latin typeface="Times New Roman" panose="02020603050405020304" pitchFamily="18" charset="0"/>
              </a:rPr>
              <a:t>, </a:t>
            </a:r>
            <a:r>
              <a:rPr lang="en-US" dirty="0" err="1">
                <a:latin typeface="Times New Roman" panose="02020603050405020304" pitchFamily="18" charset="0"/>
              </a:rPr>
              <a:t>които</a:t>
            </a:r>
            <a:r>
              <a:rPr lang="en-US" dirty="0">
                <a:latin typeface="Times New Roman" panose="02020603050405020304" pitchFamily="18" charset="0"/>
              </a:rPr>
              <a:t> </a:t>
            </a:r>
            <a:r>
              <a:rPr lang="en-US" dirty="0" err="1">
                <a:latin typeface="Times New Roman" panose="02020603050405020304" pitchFamily="18" charset="0"/>
              </a:rPr>
              <a:t>са</a:t>
            </a:r>
            <a:r>
              <a:rPr lang="en-US" dirty="0">
                <a:latin typeface="Times New Roman" panose="02020603050405020304" pitchFamily="18" charset="0"/>
              </a:rPr>
              <a:t> </a:t>
            </a:r>
            <a:r>
              <a:rPr lang="en-US" dirty="0" err="1">
                <a:latin typeface="Times New Roman" panose="02020603050405020304" pitchFamily="18" charset="0"/>
              </a:rPr>
              <a:t>още</a:t>
            </a:r>
            <a:r>
              <a:rPr lang="en-US" dirty="0">
                <a:latin typeface="Times New Roman" panose="02020603050405020304" pitchFamily="18" charset="0"/>
              </a:rPr>
              <a:t> в </a:t>
            </a:r>
            <a:r>
              <a:rPr lang="en-US" dirty="0" err="1">
                <a:latin typeface="Times New Roman" panose="02020603050405020304" pitchFamily="18" charset="0"/>
              </a:rPr>
              <a:t>съзнание</a:t>
            </a:r>
            <a:r>
              <a:rPr lang="en-US" dirty="0">
                <a:latin typeface="Times New Roman" panose="02020603050405020304" pitchFamily="18" charset="0"/>
              </a:rPr>
              <a:t>, </a:t>
            </a:r>
            <a:r>
              <a:rPr lang="en-US" dirty="0" err="1">
                <a:latin typeface="Times New Roman" panose="02020603050405020304" pitchFamily="18" charset="0"/>
              </a:rPr>
              <a:t>продължавали</a:t>
            </a:r>
            <a:r>
              <a:rPr lang="en-US" dirty="0">
                <a:latin typeface="Times New Roman" panose="02020603050405020304" pitchFamily="18" charset="0"/>
              </a:rPr>
              <a:t> </a:t>
            </a:r>
            <a:r>
              <a:rPr lang="en-US" dirty="0" err="1">
                <a:latin typeface="Times New Roman" panose="02020603050405020304" pitchFamily="18" charset="0"/>
              </a:rPr>
              <a:t>да</a:t>
            </a:r>
            <a:r>
              <a:rPr lang="en-US" dirty="0">
                <a:latin typeface="Times New Roman" panose="02020603050405020304" pitchFamily="18" charset="0"/>
              </a:rPr>
              <a:t> </a:t>
            </a:r>
            <a:r>
              <a:rPr lang="en-US" dirty="0" err="1">
                <a:latin typeface="Times New Roman" panose="02020603050405020304" pitchFamily="18" charset="0"/>
              </a:rPr>
              <a:t>пият</a:t>
            </a:r>
            <a:r>
              <a:rPr lang="en-US" dirty="0">
                <a:latin typeface="Times New Roman" panose="02020603050405020304" pitchFamily="18" charset="0"/>
              </a:rPr>
              <a:t> и </a:t>
            </a:r>
            <a:r>
              <a:rPr lang="en-US" dirty="0" err="1">
                <a:latin typeface="Times New Roman" panose="02020603050405020304" pitchFamily="18" charset="0"/>
              </a:rPr>
              <a:t>така</a:t>
            </a:r>
            <a:r>
              <a:rPr lang="en-US" dirty="0">
                <a:latin typeface="Times New Roman" panose="02020603050405020304" pitchFamily="18" charset="0"/>
              </a:rPr>
              <a:t>, </a:t>
            </a:r>
            <a:r>
              <a:rPr lang="en-US" dirty="0" err="1">
                <a:latin typeface="Times New Roman" panose="02020603050405020304" pitchFamily="18" charset="0"/>
              </a:rPr>
              <a:t>ако</a:t>
            </a:r>
            <a:r>
              <a:rPr lang="en-US" dirty="0">
                <a:latin typeface="Times New Roman" panose="02020603050405020304" pitchFamily="18" charset="0"/>
              </a:rPr>
              <a:t> </a:t>
            </a:r>
            <a:r>
              <a:rPr lang="en-US" dirty="0" err="1">
                <a:latin typeface="Times New Roman" panose="02020603050405020304" pitchFamily="18" charset="0"/>
              </a:rPr>
              <a:t>започнат</a:t>
            </a:r>
            <a:r>
              <a:rPr lang="en-US" dirty="0">
                <a:latin typeface="Times New Roman" panose="02020603050405020304" pitchFamily="18" charset="0"/>
              </a:rPr>
              <a:t> </a:t>
            </a:r>
            <a:r>
              <a:rPr lang="en-US" dirty="0" err="1">
                <a:latin typeface="Times New Roman" panose="02020603050405020304" pitchFamily="18" charset="0"/>
              </a:rPr>
              <a:t>нов</a:t>
            </a:r>
            <a:r>
              <a:rPr lang="en-US" dirty="0">
                <a:latin typeface="Times New Roman" panose="02020603050405020304" pitchFamily="18" charset="0"/>
              </a:rPr>
              <a:t> </a:t>
            </a:r>
            <a:r>
              <a:rPr lang="en-US" dirty="0" err="1">
                <a:latin typeface="Times New Roman" panose="02020603050405020304" pitchFamily="18" charset="0"/>
              </a:rPr>
              <a:t>кютек</a:t>
            </a:r>
            <a:r>
              <a:rPr lang="en-US" dirty="0">
                <a:latin typeface="Times New Roman" panose="02020603050405020304" pitchFamily="18" charset="0"/>
              </a:rPr>
              <a:t>, </a:t>
            </a:r>
            <a:r>
              <a:rPr lang="en-US" dirty="0" err="1">
                <a:latin typeface="Times New Roman" panose="02020603050405020304" pitchFamily="18" charset="0"/>
              </a:rPr>
              <a:t>все</a:t>
            </a:r>
            <a:r>
              <a:rPr lang="en-US" dirty="0">
                <a:latin typeface="Times New Roman" panose="02020603050405020304" pitchFamily="18" charset="0"/>
              </a:rPr>
              <a:t> </a:t>
            </a:r>
            <a:r>
              <a:rPr lang="en-US" dirty="0" err="1">
                <a:latin typeface="Times New Roman" panose="02020603050405020304" pitchFamily="18" charset="0"/>
              </a:rPr>
              <a:t>едно</a:t>
            </a:r>
            <a:r>
              <a:rPr lang="en-US" dirty="0">
                <a:latin typeface="Times New Roman" panose="02020603050405020304" pitchFamily="18" charset="0"/>
              </a:rPr>
              <a:t> </a:t>
            </a:r>
            <a:r>
              <a:rPr lang="en-US" dirty="0" err="1">
                <a:latin typeface="Times New Roman" panose="02020603050405020304" pitchFamily="18" charset="0"/>
              </a:rPr>
              <a:t>са</a:t>
            </a:r>
            <a:r>
              <a:rPr lang="en-US" dirty="0">
                <a:latin typeface="Times New Roman" panose="02020603050405020304" pitchFamily="18" charset="0"/>
              </a:rPr>
              <a:t> </a:t>
            </a:r>
            <a:r>
              <a:rPr lang="en-US" dirty="0" err="1">
                <a:latin typeface="Times New Roman" panose="02020603050405020304" pitchFamily="18" charset="0"/>
              </a:rPr>
              <a:t>били</a:t>
            </a:r>
            <a:r>
              <a:rPr lang="en-US" dirty="0">
                <a:latin typeface="Times New Roman" panose="02020603050405020304" pitchFamily="18" charset="0"/>
              </a:rPr>
              <a:t> </a:t>
            </a:r>
            <a:r>
              <a:rPr lang="en-US" dirty="0" err="1">
                <a:latin typeface="Times New Roman" panose="02020603050405020304" pitchFamily="18" charset="0"/>
              </a:rPr>
              <a:t>напълно</a:t>
            </a:r>
            <a:r>
              <a:rPr lang="en-US" dirty="0">
                <a:latin typeface="Times New Roman" panose="02020603050405020304" pitchFamily="18" charset="0"/>
              </a:rPr>
              <a:t> </a:t>
            </a:r>
            <a:r>
              <a:rPr lang="en-US" dirty="0" err="1">
                <a:latin typeface="Times New Roman" panose="02020603050405020304" pitchFamily="18" charset="0"/>
              </a:rPr>
              <a:t>здрави</a:t>
            </a:r>
            <a:r>
              <a:rPr lang="en-US" dirty="0">
                <a:latin typeface="Times New Roman" panose="02020603050405020304" pitchFamily="18" charset="0"/>
              </a:rPr>
              <a:t>. </a:t>
            </a:r>
            <a:r>
              <a:rPr lang="en-US" dirty="0" err="1">
                <a:latin typeface="Times New Roman" panose="02020603050405020304" pitchFamily="18" charset="0"/>
              </a:rPr>
              <a:t>Това</a:t>
            </a:r>
            <a:r>
              <a:rPr lang="en-US" dirty="0">
                <a:latin typeface="Times New Roman" panose="02020603050405020304" pitchFamily="18" charset="0"/>
              </a:rPr>
              <a:t> </a:t>
            </a:r>
            <a:r>
              <a:rPr lang="en-US" dirty="0" err="1">
                <a:latin typeface="Times New Roman" panose="02020603050405020304" pitchFamily="18" charset="0"/>
              </a:rPr>
              <a:t>най-често</a:t>
            </a:r>
            <a:r>
              <a:rPr lang="en-US" dirty="0">
                <a:latin typeface="Times New Roman" panose="02020603050405020304" pitchFamily="18" charset="0"/>
              </a:rPr>
              <a:t> </a:t>
            </a:r>
            <a:r>
              <a:rPr lang="en-US" dirty="0" err="1">
                <a:latin typeface="Times New Roman" panose="02020603050405020304" pitchFamily="18" charset="0"/>
              </a:rPr>
              <a:t>били</a:t>
            </a:r>
            <a:r>
              <a:rPr lang="en-US" dirty="0">
                <a:latin typeface="Times New Roman" panose="02020603050405020304" pitchFamily="18" charset="0"/>
              </a:rPr>
              <a:t> </a:t>
            </a:r>
            <a:r>
              <a:rPr lang="en-US" dirty="0" err="1">
                <a:latin typeface="Times New Roman" panose="02020603050405020304" pitchFamily="18" charset="0"/>
              </a:rPr>
              <a:t>победителите</a:t>
            </a:r>
            <a:r>
              <a:rPr lang="en-US" dirty="0">
                <a:latin typeface="Times New Roman" panose="02020603050405020304" pitchFamily="18" charset="0"/>
              </a:rPr>
              <a:t>, а </a:t>
            </a:r>
            <a:r>
              <a:rPr lang="en-US" dirty="0" err="1">
                <a:latin typeface="Times New Roman" panose="02020603050405020304" pitchFamily="18" charset="0"/>
              </a:rPr>
              <a:t>победените</a:t>
            </a:r>
            <a:r>
              <a:rPr lang="en-US" dirty="0">
                <a:latin typeface="Times New Roman" panose="02020603050405020304" pitchFamily="18" charset="0"/>
              </a:rPr>
              <a:t> - </a:t>
            </a:r>
            <a:r>
              <a:rPr lang="en-US" dirty="0" err="1">
                <a:latin typeface="Times New Roman" panose="02020603050405020304" pitchFamily="18" charset="0"/>
              </a:rPr>
              <a:t>те</a:t>
            </a:r>
            <a:r>
              <a:rPr lang="en-US" dirty="0">
                <a:latin typeface="Times New Roman" panose="02020603050405020304" pitchFamily="18" charset="0"/>
              </a:rPr>
              <a:t> </a:t>
            </a:r>
            <a:r>
              <a:rPr lang="en-US" dirty="0" err="1">
                <a:latin typeface="Times New Roman" panose="02020603050405020304" pitchFamily="18" charset="0"/>
              </a:rPr>
              <a:t>лежали</a:t>
            </a:r>
            <a:r>
              <a:rPr lang="en-US" dirty="0">
                <a:latin typeface="Times New Roman" panose="02020603050405020304" pitchFamily="18" charset="0"/>
              </a:rPr>
              <a:t> в </a:t>
            </a:r>
            <a:r>
              <a:rPr lang="en-US" dirty="0" err="1">
                <a:latin typeface="Times New Roman" panose="02020603050405020304" pitchFamily="18" charset="0"/>
              </a:rPr>
              <a:t>безсъзнание</a:t>
            </a:r>
            <a:r>
              <a:rPr lang="en-US" dirty="0">
                <a:latin typeface="Times New Roman" panose="02020603050405020304" pitchFamily="18" charset="0"/>
              </a:rPr>
              <a:t> </a:t>
            </a:r>
            <a:r>
              <a:rPr lang="en-US" dirty="0" err="1">
                <a:latin typeface="Times New Roman" panose="02020603050405020304" pitchFamily="18" charset="0"/>
              </a:rPr>
              <a:t>някъде</a:t>
            </a:r>
            <a:r>
              <a:rPr lang="en-US" dirty="0">
                <a:latin typeface="Times New Roman" panose="02020603050405020304" pitchFamily="18" charset="0"/>
              </a:rPr>
              <a:t> </a:t>
            </a:r>
            <a:r>
              <a:rPr lang="en-US" dirty="0" err="1">
                <a:latin typeface="Times New Roman" panose="02020603050405020304" pitchFamily="18" charset="0"/>
              </a:rPr>
              <a:t>на</a:t>
            </a:r>
            <a:r>
              <a:rPr lang="en-US" dirty="0">
                <a:latin typeface="Times New Roman" panose="02020603050405020304" pitchFamily="18" charset="0"/>
              </a:rPr>
              <a:t> </a:t>
            </a:r>
            <a:r>
              <a:rPr lang="en-US" dirty="0" err="1">
                <a:latin typeface="Times New Roman" panose="02020603050405020304" pitchFamily="18" charset="0"/>
              </a:rPr>
              <a:t>спокойствие</a:t>
            </a:r>
            <a:r>
              <a:rPr lang="en-US" dirty="0">
                <a:latin typeface="Times New Roman" panose="02020603050405020304" pitchFamily="18" charset="0"/>
              </a:rPr>
              <a:t>. </a:t>
            </a:r>
            <a:r>
              <a:rPr lang="en-US" dirty="0" err="1">
                <a:latin typeface="Times New Roman" panose="02020603050405020304" pitchFamily="18" charset="0"/>
              </a:rPr>
              <a:t>Опишете</a:t>
            </a:r>
            <a:r>
              <a:rPr lang="en-US" dirty="0">
                <a:latin typeface="Times New Roman" panose="02020603050405020304" pitchFamily="18" charset="0"/>
              </a:rPr>
              <a:t> </a:t>
            </a:r>
            <a:r>
              <a:rPr lang="en-US" dirty="0" err="1">
                <a:latin typeface="Times New Roman" panose="02020603050405020304" pitchFamily="18" charset="0"/>
              </a:rPr>
              <a:t>такъв</a:t>
            </a:r>
            <a:r>
              <a:rPr lang="en-US" dirty="0">
                <a:latin typeface="Times New Roman" panose="02020603050405020304" pitchFamily="18" charset="0"/>
              </a:rPr>
              <a:t> "</a:t>
            </a:r>
            <a:r>
              <a:rPr lang="en-US" dirty="0" err="1">
                <a:latin typeface="Times New Roman" panose="02020603050405020304" pitchFamily="18" charset="0"/>
              </a:rPr>
              <a:t>турнир</a:t>
            </a:r>
            <a:r>
              <a:rPr lang="en-US" dirty="0">
                <a:latin typeface="Times New Roman" panose="02020603050405020304" pitchFamily="18" charset="0"/>
              </a:rPr>
              <a:t>" </a:t>
            </a:r>
            <a:r>
              <a:rPr lang="en-US" dirty="0" err="1">
                <a:latin typeface="Times New Roman" panose="02020603050405020304" pitchFamily="18" charset="0"/>
              </a:rPr>
              <a:t>от</a:t>
            </a:r>
            <a:r>
              <a:rPr lang="en-US" dirty="0">
                <a:latin typeface="Times New Roman" panose="02020603050405020304" pitchFamily="18" charset="0"/>
              </a:rPr>
              <a:t> </a:t>
            </a:r>
            <a:r>
              <a:rPr lang="en-US" dirty="0" err="1">
                <a:latin typeface="Times New Roman" panose="02020603050405020304" pitchFamily="18" charset="0"/>
              </a:rPr>
              <a:t>биячи</a:t>
            </a:r>
            <a:r>
              <a:rPr lang="en-US" dirty="0">
                <a:latin typeface="Times New Roman" panose="02020603050405020304" pitchFamily="18" charset="0"/>
              </a:rPr>
              <a:t>, </a:t>
            </a:r>
            <a:r>
              <a:rPr lang="en-US" dirty="0" err="1">
                <a:latin typeface="Times New Roman" panose="02020603050405020304" pitchFamily="18" charset="0"/>
              </a:rPr>
              <a:t>които</a:t>
            </a:r>
            <a:r>
              <a:rPr lang="en-US" dirty="0">
                <a:latin typeface="Times New Roman" panose="02020603050405020304" pitchFamily="18" charset="0"/>
              </a:rPr>
              <a:t> </a:t>
            </a:r>
            <a:r>
              <a:rPr lang="en-US" dirty="0" err="1">
                <a:latin typeface="Times New Roman" panose="02020603050405020304" pitchFamily="18" charset="0"/>
              </a:rPr>
              <a:t>са</a:t>
            </a:r>
            <a:r>
              <a:rPr lang="en-US" dirty="0">
                <a:latin typeface="Times New Roman" panose="02020603050405020304" pitchFamily="18" charset="0"/>
              </a:rPr>
              <a:t> </a:t>
            </a:r>
            <a:r>
              <a:rPr lang="en-US" dirty="0" err="1">
                <a:latin typeface="Times New Roman" panose="02020603050405020304" pitchFamily="18" charset="0"/>
              </a:rPr>
              <a:t>записани</a:t>
            </a:r>
            <a:r>
              <a:rPr lang="en-US" dirty="0">
                <a:latin typeface="Times New Roman" panose="02020603050405020304" pitchFamily="18" charset="0"/>
              </a:rPr>
              <a:t> в </a:t>
            </a:r>
            <a:r>
              <a:rPr lang="en-US" dirty="0" err="1">
                <a:latin typeface="Times New Roman" panose="02020603050405020304" pitchFamily="18" charset="0"/>
              </a:rPr>
              <a:t>книгата</a:t>
            </a:r>
            <a:r>
              <a:rPr lang="en-US" dirty="0">
                <a:latin typeface="Times New Roman" panose="02020603050405020304" pitchFamily="18" charset="0"/>
              </a:rPr>
              <a:t> </a:t>
            </a:r>
            <a:r>
              <a:rPr lang="en-US" dirty="0" err="1">
                <a:latin typeface="Times New Roman" panose="02020603050405020304" pitchFamily="18" charset="0"/>
              </a:rPr>
              <a:t>на</a:t>
            </a:r>
            <a:r>
              <a:rPr lang="en-US" dirty="0">
                <a:latin typeface="Times New Roman" panose="02020603050405020304" pitchFamily="18" charset="0"/>
              </a:rPr>
              <a:t> </a:t>
            </a:r>
            <a:r>
              <a:rPr lang="en-US" dirty="0" err="1">
                <a:latin typeface="Times New Roman" panose="02020603050405020304" pitchFamily="18" charset="0"/>
              </a:rPr>
              <a:t>кръчмата</a:t>
            </a:r>
            <a:r>
              <a:rPr lang="en-US" dirty="0">
                <a:latin typeface="Times New Roman" panose="02020603050405020304" pitchFamily="18" charset="0"/>
              </a:rPr>
              <a:t>. </a:t>
            </a:r>
            <a:r>
              <a:rPr lang="en-US" dirty="0" err="1">
                <a:latin typeface="Times New Roman" panose="02020603050405020304" pitchFamily="18" charset="0"/>
              </a:rPr>
              <a:t>Заредете</a:t>
            </a:r>
            <a:r>
              <a:rPr lang="en-US" dirty="0">
                <a:latin typeface="Times New Roman" panose="02020603050405020304" pitchFamily="18" charset="0"/>
              </a:rPr>
              <a:t> </a:t>
            </a:r>
            <a:r>
              <a:rPr lang="en-US" dirty="0" err="1">
                <a:latin typeface="Times New Roman" panose="02020603050405020304" pitchFamily="18" charset="0"/>
              </a:rPr>
              <a:t>имената</a:t>
            </a:r>
            <a:r>
              <a:rPr lang="en-US" dirty="0">
                <a:latin typeface="Times New Roman" panose="02020603050405020304" pitchFamily="18" charset="0"/>
              </a:rPr>
              <a:t> </a:t>
            </a:r>
            <a:r>
              <a:rPr lang="en-US" dirty="0" err="1">
                <a:latin typeface="Times New Roman" panose="02020603050405020304" pitchFamily="18" charset="0"/>
              </a:rPr>
              <a:t>им</a:t>
            </a:r>
            <a:r>
              <a:rPr lang="en-US" dirty="0">
                <a:latin typeface="Times New Roman" panose="02020603050405020304" pitchFamily="18" charset="0"/>
              </a:rPr>
              <a:t> в </a:t>
            </a:r>
            <a:r>
              <a:rPr lang="en-US" dirty="0" err="1">
                <a:latin typeface="Times New Roman" panose="02020603050405020304" pitchFamily="18" charset="0"/>
              </a:rPr>
              <a:t>контейнер</a:t>
            </a:r>
            <a:r>
              <a:rPr lang="en-US" dirty="0">
                <a:latin typeface="Times New Roman" panose="02020603050405020304" pitchFamily="18" charset="0"/>
              </a:rPr>
              <a:t> </a:t>
            </a:r>
            <a:r>
              <a:rPr lang="en-US" dirty="0" err="1">
                <a:latin typeface="Times New Roman" panose="02020603050405020304" pitchFamily="18" charset="0"/>
              </a:rPr>
              <a:t>по</a:t>
            </a:r>
            <a:r>
              <a:rPr lang="en-US" dirty="0">
                <a:latin typeface="Times New Roman" panose="02020603050405020304" pitchFamily="18" charset="0"/>
              </a:rPr>
              <a:t> </a:t>
            </a:r>
            <a:r>
              <a:rPr lang="en-US" dirty="0" err="1">
                <a:latin typeface="Times New Roman" panose="02020603050405020304" pitchFamily="18" charset="0"/>
              </a:rPr>
              <a:t>ваш</a:t>
            </a:r>
            <a:r>
              <a:rPr lang="en-US" dirty="0">
                <a:latin typeface="Times New Roman" panose="02020603050405020304" pitchFamily="18" charset="0"/>
              </a:rPr>
              <a:t> </a:t>
            </a:r>
            <a:r>
              <a:rPr lang="en-US" dirty="0" err="1">
                <a:latin typeface="Times New Roman" panose="02020603050405020304" pitchFamily="18" charset="0"/>
              </a:rPr>
              <a:t>избор</a:t>
            </a:r>
            <a:r>
              <a:rPr lang="en-US" dirty="0">
                <a:latin typeface="Times New Roman" panose="02020603050405020304" pitchFamily="18" charset="0"/>
              </a:rPr>
              <a:t>, </a:t>
            </a:r>
            <a:r>
              <a:rPr lang="en-US" dirty="0" err="1">
                <a:latin typeface="Times New Roman" panose="02020603050405020304" pitchFamily="18" charset="0"/>
              </a:rPr>
              <a:t>след</a:t>
            </a:r>
            <a:r>
              <a:rPr lang="en-US" dirty="0">
                <a:latin typeface="Times New Roman" panose="02020603050405020304" pitchFamily="18" charset="0"/>
              </a:rPr>
              <a:t> </a:t>
            </a:r>
            <a:r>
              <a:rPr lang="en-US" dirty="0" err="1">
                <a:latin typeface="Times New Roman" panose="02020603050405020304" pitchFamily="18" charset="0"/>
              </a:rPr>
              <a:t>което</a:t>
            </a:r>
            <a:r>
              <a:rPr lang="en-US" dirty="0">
                <a:latin typeface="Times New Roman" panose="02020603050405020304" pitchFamily="18" charset="0"/>
              </a:rPr>
              <a:t> </a:t>
            </a:r>
            <a:r>
              <a:rPr lang="en-US" dirty="0" err="1">
                <a:latin typeface="Times New Roman" panose="02020603050405020304" pitchFamily="18" charset="0"/>
              </a:rPr>
              <a:t>ги</a:t>
            </a:r>
            <a:r>
              <a:rPr lang="en-US" dirty="0">
                <a:latin typeface="Times New Roman" panose="02020603050405020304" pitchFamily="18" charset="0"/>
              </a:rPr>
              <a:t> </a:t>
            </a:r>
            <a:r>
              <a:rPr lang="en-US" dirty="0" err="1">
                <a:latin typeface="Times New Roman" panose="02020603050405020304" pitchFamily="18" charset="0"/>
              </a:rPr>
              <a:t>групирайте</a:t>
            </a:r>
            <a:r>
              <a:rPr lang="en-US" dirty="0">
                <a:latin typeface="Times New Roman" panose="02020603050405020304" pitchFamily="18" charset="0"/>
              </a:rPr>
              <a:t> </a:t>
            </a:r>
            <a:r>
              <a:rPr lang="en-US" dirty="0" err="1">
                <a:latin typeface="Times New Roman" panose="02020603050405020304" pitchFamily="18" charset="0"/>
              </a:rPr>
              <a:t>по</a:t>
            </a:r>
            <a:r>
              <a:rPr lang="en-US" dirty="0">
                <a:latin typeface="Times New Roman" panose="02020603050405020304" pitchFamily="18" charset="0"/>
              </a:rPr>
              <a:t> </a:t>
            </a:r>
            <a:r>
              <a:rPr lang="en-US" dirty="0" err="1">
                <a:latin typeface="Times New Roman" panose="02020603050405020304" pitchFamily="18" charset="0"/>
              </a:rPr>
              <a:t>двойки</a:t>
            </a:r>
            <a:r>
              <a:rPr lang="en-US" dirty="0">
                <a:latin typeface="Times New Roman" panose="02020603050405020304" pitchFamily="18" charset="0"/>
              </a:rPr>
              <a:t>. </a:t>
            </a:r>
            <a:r>
              <a:rPr lang="en-US" dirty="0" err="1">
                <a:latin typeface="Times New Roman" panose="02020603050405020304" pitchFamily="18" charset="0"/>
              </a:rPr>
              <a:t>Приемете</a:t>
            </a:r>
            <a:r>
              <a:rPr lang="en-US" dirty="0">
                <a:latin typeface="Times New Roman" panose="02020603050405020304" pitchFamily="18" charset="0"/>
              </a:rPr>
              <a:t>, </a:t>
            </a:r>
            <a:r>
              <a:rPr lang="en-US" dirty="0" err="1">
                <a:latin typeface="Times New Roman" panose="02020603050405020304" pitchFamily="18" charset="0"/>
              </a:rPr>
              <a:t>че</a:t>
            </a:r>
            <a:r>
              <a:rPr lang="en-US" dirty="0">
                <a:latin typeface="Times New Roman" panose="02020603050405020304" pitchFamily="18" charset="0"/>
              </a:rPr>
              <a:t> </a:t>
            </a:r>
            <a:r>
              <a:rPr lang="en-US" dirty="0" err="1">
                <a:latin typeface="Times New Roman" panose="02020603050405020304" pitchFamily="18" charset="0"/>
              </a:rPr>
              <a:t>всеки</a:t>
            </a:r>
            <a:r>
              <a:rPr lang="en-US" dirty="0">
                <a:latin typeface="Times New Roman" panose="02020603050405020304" pitchFamily="18" charset="0"/>
              </a:rPr>
              <a:t> </a:t>
            </a:r>
            <a:r>
              <a:rPr lang="en-US" dirty="0" err="1">
                <a:latin typeface="Times New Roman" panose="02020603050405020304" pitchFamily="18" charset="0"/>
              </a:rPr>
              <a:t>почерпeн</a:t>
            </a:r>
            <a:r>
              <a:rPr lang="en-US" dirty="0">
                <a:latin typeface="Times New Roman" panose="02020603050405020304" pitchFamily="18" charset="0"/>
              </a:rPr>
              <a:t> </a:t>
            </a:r>
            <a:r>
              <a:rPr lang="en-US" dirty="0" err="1">
                <a:latin typeface="Times New Roman" panose="02020603050405020304" pitchFamily="18" charset="0"/>
              </a:rPr>
              <a:t>има</a:t>
            </a:r>
            <a:r>
              <a:rPr lang="en-US" dirty="0">
                <a:latin typeface="Times New Roman" panose="02020603050405020304" pitchFamily="18" charset="0"/>
              </a:rPr>
              <a:t> </a:t>
            </a:r>
            <a:r>
              <a:rPr lang="en-US" dirty="0" err="1">
                <a:latin typeface="Times New Roman" panose="02020603050405020304" pitchFamily="18" charset="0"/>
              </a:rPr>
              <a:t>по</a:t>
            </a:r>
            <a:r>
              <a:rPr lang="en-US" dirty="0">
                <a:latin typeface="Times New Roman" panose="02020603050405020304" pitchFamily="18" charset="0"/>
              </a:rPr>
              <a:t> 100% </a:t>
            </a:r>
            <a:r>
              <a:rPr lang="en-US" dirty="0" err="1">
                <a:latin typeface="Times New Roman" panose="02020603050405020304" pitchFamily="18" charset="0"/>
              </a:rPr>
              <a:t>здраве</a:t>
            </a:r>
            <a:r>
              <a:rPr lang="en-US" dirty="0">
                <a:latin typeface="Times New Roman" panose="02020603050405020304" pitchFamily="18" charset="0"/>
              </a:rPr>
              <a:t> и </a:t>
            </a:r>
            <a:r>
              <a:rPr lang="en-US" dirty="0" err="1">
                <a:latin typeface="Times New Roman" panose="02020603050405020304" pitchFamily="18" charset="0"/>
              </a:rPr>
              <a:t>никой</a:t>
            </a:r>
            <a:r>
              <a:rPr lang="en-US" dirty="0">
                <a:latin typeface="Times New Roman" panose="02020603050405020304" pitchFamily="18" charset="0"/>
              </a:rPr>
              <a:t> </a:t>
            </a:r>
            <a:r>
              <a:rPr lang="en-US" dirty="0" err="1">
                <a:latin typeface="Times New Roman" panose="02020603050405020304" pitchFamily="18" charset="0"/>
              </a:rPr>
              <a:t>не</a:t>
            </a:r>
            <a:r>
              <a:rPr lang="en-US" dirty="0">
                <a:latin typeface="Times New Roman" panose="02020603050405020304" pitchFamily="18" charset="0"/>
              </a:rPr>
              <a:t> </a:t>
            </a:r>
            <a:r>
              <a:rPr lang="en-US" dirty="0" err="1">
                <a:latin typeface="Times New Roman" panose="02020603050405020304" pitchFamily="18" charset="0"/>
              </a:rPr>
              <a:t>може</a:t>
            </a:r>
            <a:r>
              <a:rPr lang="en-US" dirty="0">
                <a:latin typeface="Times New Roman" panose="02020603050405020304" pitchFamily="18" charset="0"/>
              </a:rPr>
              <a:t> </a:t>
            </a:r>
            <a:r>
              <a:rPr lang="en-US" dirty="0" err="1">
                <a:latin typeface="Times New Roman" panose="02020603050405020304" pitchFamily="18" charset="0"/>
              </a:rPr>
              <a:t>да</a:t>
            </a:r>
            <a:r>
              <a:rPr lang="en-US" dirty="0">
                <a:latin typeface="Times New Roman" panose="02020603050405020304" pitchFamily="18" charset="0"/>
              </a:rPr>
              <a:t> </a:t>
            </a:r>
            <a:r>
              <a:rPr lang="en-US" dirty="0" err="1">
                <a:latin typeface="Times New Roman" panose="02020603050405020304" pitchFamily="18" charset="0"/>
              </a:rPr>
              <a:t>му</a:t>
            </a:r>
            <a:r>
              <a:rPr lang="en-US" dirty="0">
                <a:latin typeface="Times New Roman" panose="02020603050405020304" pitchFamily="18" charset="0"/>
              </a:rPr>
              <a:t> </a:t>
            </a:r>
            <a:r>
              <a:rPr lang="en-US" dirty="0" err="1">
                <a:latin typeface="Times New Roman" panose="02020603050405020304" pitchFamily="18" charset="0"/>
              </a:rPr>
              <a:t>нанесе</a:t>
            </a:r>
            <a:r>
              <a:rPr lang="en-US" dirty="0">
                <a:latin typeface="Times New Roman" panose="02020603050405020304" pitchFamily="18" charset="0"/>
              </a:rPr>
              <a:t> </a:t>
            </a:r>
            <a:r>
              <a:rPr lang="en-US" dirty="0" err="1">
                <a:latin typeface="Times New Roman" panose="02020603050405020304" pitchFamily="18" charset="0"/>
              </a:rPr>
              <a:t>повече</a:t>
            </a:r>
            <a:r>
              <a:rPr lang="en-US" dirty="0">
                <a:latin typeface="Times New Roman" panose="02020603050405020304" pitchFamily="18" charset="0"/>
              </a:rPr>
              <a:t> </a:t>
            </a:r>
            <a:r>
              <a:rPr lang="en-US" dirty="0" err="1">
                <a:latin typeface="Times New Roman" panose="02020603050405020304" pitchFamily="18" charset="0"/>
              </a:rPr>
              <a:t>от</a:t>
            </a:r>
            <a:r>
              <a:rPr lang="en-US" dirty="0">
                <a:latin typeface="Times New Roman" panose="02020603050405020304" pitchFamily="18" charset="0"/>
              </a:rPr>
              <a:t> 20% </a:t>
            </a:r>
            <a:r>
              <a:rPr lang="en-US" dirty="0" err="1">
                <a:latin typeface="Times New Roman" panose="02020603050405020304" pitchFamily="18" charset="0"/>
              </a:rPr>
              <a:t>щети</a:t>
            </a:r>
            <a:r>
              <a:rPr lang="en-US" dirty="0">
                <a:latin typeface="Times New Roman" panose="02020603050405020304" pitchFamily="18" charset="0"/>
              </a:rPr>
              <a:t>. </a:t>
            </a:r>
            <a:r>
              <a:rPr lang="en-US" dirty="0" err="1">
                <a:latin typeface="Times New Roman" panose="02020603050405020304" pitchFamily="18" charset="0"/>
              </a:rPr>
              <a:t>Биячите</a:t>
            </a:r>
            <a:r>
              <a:rPr lang="en-US" dirty="0">
                <a:latin typeface="Times New Roman" panose="02020603050405020304" pitchFamily="18" charset="0"/>
              </a:rPr>
              <a:t> </a:t>
            </a:r>
            <a:r>
              <a:rPr lang="en-US" dirty="0" err="1">
                <a:latin typeface="Times New Roman" panose="02020603050405020304" pitchFamily="18" charset="0"/>
              </a:rPr>
              <a:t>се</a:t>
            </a:r>
            <a:r>
              <a:rPr lang="en-US" dirty="0">
                <a:latin typeface="Times New Roman" panose="02020603050405020304" pitchFamily="18" charset="0"/>
              </a:rPr>
              <a:t> </a:t>
            </a:r>
            <a:r>
              <a:rPr lang="en-US" dirty="0" err="1">
                <a:latin typeface="Times New Roman" panose="02020603050405020304" pitchFamily="18" charset="0"/>
              </a:rPr>
              <a:t>бият</a:t>
            </a:r>
            <a:r>
              <a:rPr lang="en-US" dirty="0">
                <a:latin typeface="Times New Roman" panose="02020603050405020304" pitchFamily="18" charset="0"/>
              </a:rPr>
              <a:t> </a:t>
            </a:r>
            <a:r>
              <a:rPr lang="en-US" dirty="0" err="1">
                <a:latin typeface="Times New Roman" panose="02020603050405020304" pitchFamily="18" charset="0"/>
              </a:rPr>
              <a:t>последователно</a:t>
            </a:r>
            <a:r>
              <a:rPr lang="en-US" dirty="0">
                <a:latin typeface="Times New Roman" panose="02020603050405020304" pitchFamily="18" charset="0"/>
              </a:rPr>
              <a:t> - </a:t>
            </a:r>
            <a:r>
              <a:rPr lang="en-US" dirty="0" err="1">
                <a:latin typeface="Times New Roman" panose="02020603050405020304" pitchFamily="18" charset="0"/>
              </a:rPr>
              <a:t>първо</a:t>
            </a:r>
            <a:r>
              <a:rPr lang="en-US" dirty="0">
                <a:latin typeface="Times New Roman" panose="02020603050405020304" pitchFamily="18" charset="0"/>
              </a:rPr>
              <a:t> </a:t>
            </a:r>
            <a:r>
              <a:rPr lang="en-US" dirty="0" err="1">
                <a:latin typeface="Times New Roman" panose="02020603050405020304" pitchFamily="18" charset="0"/>
              </a:rPr>
              <a:t>удря</a:t>
            </a:r>
            <a:r>
              <a:rPr lang="en-US" dirty="0">
                <a:latin typeface="Times New Roman" panose="02020603050405020304" pitchFamily="18" charset="0"/>
              </a:rPr>
              <a:t> </a:t>
            </a:r>
            <a:r>
              <a:rPr lang="en-US" dirty="0" err="1">
                <a:latin typeface="Times New Roman" panose="02020603050405020304" pitchFamily="18" charset="0"/>
              </a:rPr>
              <a:t>единият</a:t>
            </a:r>
            <a:r>
              <a:rPr lang="en-US" dirty="0">
                <a:latin typeface="Times New Roman" panose="02020603050405020304" pitchFamily="18" charset="0"/>
              </a:rPr>
              <a:t>, </a:t>
            </a:r>
            <a:r>
              <a:rPr lang="en-US" dirty="0" err="1">
                <a:latin typeface="Times New Roman" panose="02020603050405020304" pitchFamily="18" charset="0"/>
              </a:rPr>
              <a:t>после</a:t>
            </a:r>
            <a:r>
              <a:rPr lang="en-US" dirty="0">
                <a:latin typeface="Times New Roman" panose="02020603050405020304" pitchFamily="18" charset="0"/>
              </a:rPr>
              <a:t> </a:t>
            </a:r>
            <a:r>
              <a:rPr lang="en-US" dirty="0" err="1">
                <a:latin typeface="Times New Roman" panose="02020603050405020304" pitchFamily="18" charset="0"/>
              </a:rPr>
              <a:t>другият</a:t>
            </a:r>
            <a:r>
              <a:rPr lang="en-US" dirty="0">
                <a:latin typeface="Times New Roman" panose="02020603050405020304" pitchFamily="18" charset="0"/>
              </a:rPr>
              <a:t>. </a:t>
            </a:r>
            <a:r>
              <a:rPr lang="en-US" dirty="0" err="1">
                <a:latin typeface="Times New Roman" panose="02020603050405020304" pitchFamily="18" charset="0"/>
              </a:rPr>
              <a:t>Бият</a:t>
            </a:r>
            <a:r>
              <a:rPr lang="en-US" dirty="0">
                <a:latin typeface="Times New Roman" panose="02020603050405020304" pitchFamily="18" charset="0"/>
              </a:rPr>
              <a:t> </a:t>
            </a:r>
            <a:r>
              <a:rPr lang="en-US" dirty="0" err="1">
                <a:latin typeface="Times New Roman" panose="02020603050405020304" pitchFamily="18" charset="0"/>
              </a:rPr>
              <a:t>се</a:t>
            </a:r>
            <a:r>
              <a:rPr lang="en-US" dirty="0">
                <a:latin typeface="Times New Roman" panose="02020603050405020304" pitchFamily="18" charset="0"/>
              </a:rPr>
              <a:t>, </a:t>
            </a:r>
            <a:r>
              <a:rPr lang="en-US" dirty="0" err="1">
                <a:latin typeface="Times New Roman" panose="02020603050405020304" pitchFamily="18" charset="0"/>
              </a:rPr>
              <a:t>докато</a:t>
            </a:r>
            <a:r>
              <a:rPr lang="en-US" dirty="0">
                <a:latin typeface="Times New Roman" panose="02020603050405020304" pitchFamily="18" charset="0"/>
              </a:rPr>
              <a:t> </a:t>
            </a:r>
            <a:r>
              <a:rPr lang="en-US" dirty="0" err="1">
                <a:latin typeface="Times New Roman" panose="02020603050405020304" pitchFamily="18" charset="0"/>
              </a:rPr>
              <a:t>единият</a:t>
            </a:r>
            <a:r>
              <a:rPr lang="en-US" dirty="0">
                <a:latin typeface="Times New Roman" panose="02020603050405020304" pitchFamily="18" charset="0"/>
              </a:rPr>
              <a:t> </a:t>
            </a:r>
            <a:r>
              <a:rPr lang="en-US" dirty="0" err="1">
                <a:latin typeface="Times New Roman" panose="02020603050405020304" pitchFamily="18" charset="0"/>
              </a:rPr>
              <a:t>не</a:t>
            </a:r>
            <a:r>
              <a:rPr lang="en-US" dirty="0">
                <a:latin typeface="Times New Roman" panose="02020603050405020304" pitchFamily="18" charset="0"/>
              </a:rPr>
              <a:t> </a:t>
            </a:r>
            <a:r>
              <a:rPr lang="en-US" dirty="0" err="1">
                <a:latin typeface="Times New Roman" panose="02020603050405020304" pitchFamily="18" charset="0"/>
              </a:rPr>
              <a:t>победи</a:t>
            </a:r>
            <a:r>
              <a:rPr lang="en-US" dirty="0">
                <a:latin typeface="Times New Roman" panose="02020603050405020304" pitchFamily="18" charset="0"/>
              </a:rPr>
              <a:t> - </a:t>
            </a:r>
            <a:r>
              <a:rPr lang="en-US" dirty="0" err="1">
                <a:latin typeface="Times New Roman" panose="02020603050405020304" pitchFamily="18" charset="0"/>
              </a:rPr>
              <a:t>тоест</a:t>
            </a:r>
            <a:r>
              <a:rPr lang="en-US" dirty="0">
                <a:latin typeface="Times New Roman" panose="02020603050405020304" pitchFamily="18" charset="0"/>
              </a:rPr>
              <a:t>, </a:t>
            </a:r>
            <a:r>
              <a:rPr lang="en-US" dirty="0" err="1">
                <a:latin typeface="Times New Roman" panose="02020603050405020304" pitchFamily="18" charset="0"/>
              </a:rPr>
              <a:t>другият</a:t>
            </a:r>
            <a:r>
              <a:rPr lang="en-US" dirty="0">
                <a:latin typeface="Times New Roman" panose="02020603050405020304" pitchFamily="18" charset="0"/>
              </a:rPr>
              <a:t> </a:t>
            </a:r>
            <a:r>
              <a:rPr lang="en-US" dirty="0" err="1">
                <a:latin typeface="Times New Roman" panose="02020603050405020304" pitchFamily="18" charset="0"/>
              </a:rPr>
              <a:t>остане</a:t>
            </a:r>
            <a:r>
              <a:rPr lang="en-US" dirty="0">
                <a:latin typeface="Times New Roman" panose="02020603050405020304" pitchFamily="18" charset="0"/>
              </a:rPr>
              <a:t> </a:t>
            </a:r>
            <a:r>
              <a:rPr lang="en-US" dirty="0" err="1">
                <a:latin typeface="Times New Roman" panose="02020603050405020304" pitchFamily="18" charset="0"/>
              </a:rPr>
              <a:t>на</a:t>
            </a:r>
            <a:r>
              <a:rPr lang="en-US" dirty="0">
                <a:latin typeface="Times New Roman" panose="02020603050405020304" pitchFamily="18" charset="0"/>
              </a:rPr>
              <a:t> 0% </a:t>
            </a:r>
            <a:r>
              <a:rPr lang="en-US" dirty="0" err="1">
                <a:latin typeface="Times New Roman" panose="02020603050405020304" pitchFamily="18" charset="0"/>
              </a:rPr>
              <a:t>здраве</a:t>
            </a:r>
            <a:r>
              <a:rPr lang="en-US" dirty="0">
                <a:latin typeface="Times New Roman" panose="02020603050405020304" pitchFamily="18" charset="0"/>
              </a:rPr>
              <a:t>. </a:t>
            </a:r>
            <a:r>
              <a:rPr lang="en-US" dirty="0" err="1">
                <a:latin typeface="Times New Roman" panose="02020603050405020304" pitchFamily="18" charset="0"/>
              </a:rPr>
              <a:t>Използвайте</a:t>
            </a:r>
            <a:r>
              <a:rPr lang="en-US" dirty="0">
                <a:latin typeface="Times New Roman" panose="02020603050405020304" pitchFamily="18" charset="0"/>
              </a:rPr>
              <a:t> </a:t>
            </a:r>
            <a:r>
              <a:rPr lang="en-US" dirty="0" err="1">
                <a:latin typeface="Times New Roman" panose="02020603050405020304" pitchFamily="18" charset="0"/>
              </a:rPr>
              <a:t>генериране</a:t>
            </a:r>
            <a:r>
              <a:rPr lang="en-US" dirty="0">
                <a:latin typeface="Times New Roman" panose="02020603050405020304" pitchFamily="18" charset="0"/>
              </a:rPr>
              <a:t> </a:t>
            </a:r>
            <a:r>
              <a:rPr lang="en-US" dirty="0" err="1">
                <a:latin typeface="Times New Roman" panose="02020603050405020304" pitchFamily="18" charset="0"/>
              </a:rPr>
              <a:t>на</a:t>
            </a:r>
            <a:r>
              <a:rPr lang="en-US" dirty="0">
                <a:latin typeface="Times New Roman" panose="02020603050405020304" pitchFamily="18" charset="0"/>
              </a:rPr>
              <a:t> random </a:t>
            </a:r>
            <a:r>
              <a:rPr lang="en-US" dirty="0" err="1">
                <a:latin typeface="Times New Roman" panose="02020603050405020304" pitchFamily="18" charset="0"/>
              </a:rPr>
              <a:t>числа</a:t>
            </a:r>
            <a:r>
              <a:rPr lang="en-US" dirty="0">
                <a:latin typeface="Times New Roman" panose="02020603050405020304" pitchFamily="18" charset="0"/>
              </a:rPr>
              <a:t> </a:t>
            </a:r>
            <a:r>
              <a:rPr lang="en-US" dirty="0" err="1">
                <a:latin typeface="Times New Roman" panose="02020603050405020304" pitchFamily="18" charset="0"/>
              </a:rPr>
              <a:t>за</a:t>
            </a:r>
            <a:r>
              <a:rPr lang="en-US" dirty="0">
                <a:latin typeface="Times New Roman" panose="02020603050405020304" pitchFamily="18" charset="0"/>
              </a:rPr>
              <a:t> </a:t>
            </a:r>
            <a:r>
              <a:rPr lang="en-US" dirty="0" err="1">
                <a:latin typeface="Times New Roman" panose="02020603050405020304" pitchFamily="18" charset="0"/>
              </a:rPr>
              <a:t>всеки</a:t>
            </a:r>
            <a:r>
              <a:rPr lang="en-US" dirty="0">
                <a:latin typeface="Times New Roman" panose="02020603050405020304" pitchFamily="18" charset="0"/>
              </a:rPr>
              <a:t> </a:t>
            </a:r>
            <a:r>
              <a:rPr lang="en-US" dirty="0" err="1">
                <a:latin typeface="Times New Roman" panose="02020603050405020304" pitchFamily="18" charset="0"/>
              </a:rPr>
              <a:t>двубой</a:t>
            </a:r>
            <a:r>
              <a:rPr lang="en-US" dirty="0">
                <a:latin typeface="Times New Roman" panose="02020603050405020304" pitchFamily="18" charset="0"/>
              </a:rPr>
              <a:t>. </a:t>
            </a:r>
            <a:r>
              <a:rPr lang="en-US" dirty="0" err="1">
                <a:latin typeface="Times New Roman" panose="02020603050405020304" pitchFamily="18" charset="0"/>
              </a:rPr>
              <a:t>След</a:t>
            </a:r>
            <a:r>
              <a:rPr lang="en-US" dirty="0">
                <a:latin typeface="Times New Roman" panose="02020603050405020304" pitchFamily="18" charset="0"/>
              </a:rPr>
              <a:t> </a:t>
            </a:r>
            <a:r>
              <a:rPr lang="en-US" dirty="0" err="1">
                <a:latin typeface="Times New Roman" panose="02020603050405020304" pitchFamily="18" charset="0"/>
              </a:rPr>
              <a:t>всеки</a:t>
            </a:r>
            <a:r>
              <a:rPr lang="en-US" dirty="0">
                <a:latin typeface="Times New Roman" panose="02020603050405020304" pitchFamily="18" charset="0"/>
              </a:rPr>
              <a:t> </a:t>
            </a:r>
            <a:r>
              <a:rPr lang="en-US" dirty="0" err="1">
                <a:latin typeface="Times New Roman" panose="02020603050405020304" pitchFamily="18" charset="0"/>
              </a:rPr>
              <a:t>кръг</a:t>
            </a:r>
            <a:r>
              <a:rPr lang="en-US" dirty="0">
                <a:latin typeface="Times New Roman" panose="02020603050405020304" pitchFamily="18" charset="0"/>
              </a:rPr>
              <a:t> </a:t>
            </a:r>
            <a:r>
              <a:rPr lang="en-US" dirty="0" err="1">
                <a:latin typeface="Times New Roman" panose="02020603050405020304" pitchFamily="18" charset="0"/>
              </a:rPr>
              <a:t>направете</a:t>
            </a:r>
            <a:r>
              <a:rPr lang="en-US" dirty="0">
                <a:latin typeface="Times New Roman" panose="02020603050405020304" pitchFamily="18" charset="0"/>
              </a:rPr>
              <a:t> </a:t>
            </a:r>
            <a:r>
              <a:rPr lang="en-US" dirty="0" err="1">
                <a:latin typeface="Times New Roman" panose="02020603050405020304" pitchFamily="18" charset="0"/>
              </a:rPr>
              <a:t>нови</a:t>
            </a:r>
            <a:r>
              <a:rPr lang="en-US" dirty="0">
                <a:latin typeface="Times New Roman" panose="02020603050405020304" pitchFamily="18" charset="0"/>
              </a:rPr>
              <a:t> </a:t>
            </a:r>
            <a:r>
              <a:rPr lang="en-US" dirty="0" err="1">
                <a:latin typeface="Times New Roman" panose="02020603050405020304" pitchFamily="18" charset="0"/>
              </a:rPr>
              <a:t>двойки</a:t>
            </a:r>
            <a:r>
              <a:rPr lang="en-US" dirty="0">
                <a:latin typeface="Times New Roman" panose="02020603050405020304" pitchFamily="18" charset="0"/>
              </a:rPr>
              <a:t> и </a:t>
            </a:r>
            <a:r>
              <a:rPr lang="en-US" dirty="0" err="1">
                <a:latin typeface="Times New Roman" panose="02020603050405020304" pitchFamily="18" charset="0"/>
              </a:rPr>
              <a:t>така</a:t>
            </a:r>
            <a:r>
              <a:rPr lang="en-US" dirty="0">
                <a:latin typeface="Times New Roman" panose="02020603050405020304" pitchFamily="18" charset="0"/>
              </a:rPr>
              <a:t> </a:t>
            </a:r>
            <a:r>
              <a:rPr lang="en-US" dirty="0" err="1">
                <a:latin typeface="Times New Roman" panose="02020603050405020304" pitchFamily="18" charset="0"/>
              </a:rPr>
              <a:t>докато</a:t>
            </a:r>
            <a:r>
              <a:rPr lang="en-US" dirty="0">
                <a:latin typeface="Times New Roman" panose="02020603050405020304" pitchFamily="18" charset="0"/>
              </a:rPr>
              <a:t> </a:t>
            </a:r>
            <a:r>
              <a:rPr lang="en-US" dirty="0" err="1">
                <a:latin typeface="Times New Roman" panose="02020603050405020304" pitchFamily="18" charset="0"/>
              </a:rPr>
              <a:t>не</a:t>
            </a:r>
            <a:r>
              <a:rPr lang="en-US" dirty="0">
                <a:latin typeface="Times New Roman" panose="02020603050405020304" pitchFamily="18" charset="0"/>
              </a:rPr>
              <a:t> </a:t>
            </a:r>
            <a:r>
              <a:rPr lang="en-US" dirty="0" err="1">
                <a:latin typeface="Times New Roman" panose="02020603050405020304" pitchFamily="18" charset="0"/>
              </a:rPr>
              <a:t>излъчите</a:t>
            </a:r>
            <a:r>
              <a:rPr lang="en-US" dirty="0">
                <a:latin typeface="Times New Roman" panose="02020603050405020304" pitchFamily="18" charset="0"/>
              </a:rPr>
              <a:t> </a:t>
            </a:r>
            <a:r>
              <a:rPr lang="en-US" dirty="0" err="1">
                <a:latin typeface="Times New Roman" panose="02020603050405020304" pitchFamily="18" charset="0"/>
              </a:rPr>
              <a:t>победител</a:t>
            </a:r>
            <a:r>
              <a:rPr lang="en-US" dirty="0">
                <a:latin typeface="Times New Roman" panose="02020603050405020304" pitchFamily="18" charset="0"/>
              </a:rPr>
              <a:t>.</a:t>
            </a:r>
          </a:p>
          <a:p>
            <a:endParaRPr lang="en-US" dirty="0">
              <a:latin typeface="Times New Roman" panose="02020603050405020304" pitchFamily="18" charset="0"/>
            </a:endParaRPr>
          </a:p>
          <a:p>
            <a:r>
              <a:rPr lang="en-US" dirty="0">
                <a:latin typeface="Times New Roman" panose="02020603050405020304" pitchFamily="18" charset="0"/>
              </a:rPr>
              <a:t>*</a:t>
            </a:r>
            <a:r>
              <a:rPr lang="en-US" dirty="0" err="1">
                <a:latin typeface="Times New Roman" panose="02020603050405020304" pitchFamily="18" charset="0"/>
              </a:rPr>
              <a:t>Решете</a:t>
            </a:r>
            <a:r>
              <a:rPr lang="en-US" dirty="0">
                <a:latin typeface="Times New Roman" panose="02020603050405020304" pitchFamily="18" charset="0"/>
              </a:rPr>
              <a:t> </a:t>
            </a:r>
            <a:r>
              <a:rPr lang="en-US" dirty="0" err="1">
                <a:latin typeface="Times New Roman" panose="02020603050405020304" pitchFamily="18" charset="0"/>
              </a:rPr>
              <a:t>задачата</a:t>
            </a:r>
            <a:r>
              <a:rPr lang="en-US" dirty="0">
                <a:latin typeface="Times New Roman" panose="02020603050405020304" pitchFamily="18" charset="0"/>
              </a:rPr>
              <a:t> с </a:t>
            </a:r>
            <a:r>
              <a:rPr lang="en-US" dirty="0" err="1">
                <a:latin typeface="Times New Roman" panose="02020603050405020304" pitchFamily="18" charset="0"/>
              </a:rPr>
              <a:t>нишки</a:t>
            </a:r>
            <a:r>
              <a:rPr lang="en-US" dirty="0">
                <a:latin typeface="Times New Roman" panose="02020603050405020304" pitchFamily="18" charset="0"/>
              </a:rPr>
              <a:t>, </a:t>
            </a:r>
            <a:r>
              <a:rPr lang="en-US" dirty="0" err="1">
                <a:latin typeface="Times New Roman" panose="02020603050405020304" pitchFamily="18" charset="0"/>
              </a:rPr>
              <a:t>така</a:t>
            </a:r>
            <a:r>
              <a:rPr lang="en-US" dirty="0">
                <a:latin typeface="Times New Roman" panose="02020603050405020304" pitchFamily="18" charset="0"/>
              </a:rPr>
              <a:t> </a:t>
            </a:r>
            <a:r>
              <a:rPr lang="en-US" dirty="0" err="1">
                <a:latin typeface="Times New Roman" panose="02020603050405020304" pitchFamily="18" charset="0"/>
              </a:rPr>
              <a:t>че</a:t>
            </a:r>
            <a:r>
              <a:rPr lang="en-US" dirty="0">
                <a:latin typeface="Times New Roman" panose="02020603050405020304" pitchFamily="18" charset="0"/>
              </a:rPr>
              <a:t> </a:t>
            </a:r>
            <a:r>
              <a:rPr lang="en-US" dirty="0" err="1" smtClean="0">
                <a:latin typeface="Times New Roman" panose="02020603050405020304" pitchFamily="18" charset="0"/>
              </a:rPr>
              <a:t>всеки</a:t>
            </a:r>
            <a:r>
              <a:rPr lang="en-US" dirty="0" smtClean="0">
                <a:latin typeface="Times New Roman" panose="02020603050405020304" pitchFamily="18" charset="0"/>
              </a:rPr>
              <a:t> </a:t>
            </a:r>
            <a:r>
              <a:rPr lang="bg-BG" dirty="0" smtClean="0">
                <a:latin typeface="Times New Roman" panose="02020603050405020304" pitchFamily="18" charset="0"/>
              </a:rPr>
              <a:t>от</a:t>
            </a:r>
            <a:r>
              <a:rPr lang="en-US" dirty="0" smtClean="0">
                <a:latin typeface="Times New Roman" panose="02020603050405020304" pitchFamily="18" charset="0"/>
              </a:rPr>
              <a:t> </a:t>
            </a:r>
            <a:r>
              <a:rPr lang="en-US" dirty="0" err="1">
                <a:latin typeface="Times New Roman" panose="02020603050405020304" pitchFamily="18" charset="0"/>
              </a:rPr>
              <a:t>ударите</a:t>
            </a:r>
            <a:r>
              <a:rPr lang="en-US" dirty="0">
                <a:latin typeface="Times New Roman" panose="02020603050405020304" pitchFamily="18" charset="0"/>
              </a:rPr>
              <a:t> </a:t>
            </a:r>
            <a:r>
              <a:rPr lang="en-US" dirty="0" err="1">
                <a:latin typeface="Times New Roman" panose="02020603050405020304" pitchFamily="18" charset="0"/>
              </a:rPr>
              <a:t>между</a:t>
            </a:r>
            <a:r>
              <a:rPr lang="en-US" dirty="0">
                <a:latin typeface="Times New Roman" panose="02020603050405020304" pitchFamily="18" charset="0"/>
              </a:rPr>
              <a:t> </a:t>
            </a:r>
            <a:r>
              <a:rPr lang="en-US" dirty="0" err="1">
                <a:latin typeface="Times New Roman" panose="02020603050405020304" pitchFamily="18" charset="0"/>
              </a:rPr>
              <a:t>двама</a:t>
            </a:r>
            <a:r>
              <a:rPr lang="en-US" dirty="0">
                <a:latin typeface="Times New Roman" panose="02020603050405020304" pitchFamily="18" charset="0"/>
              </a:rPr>
              <a:t> </a:t>
            </a:r>
            <a:r>
              <a:rPr lang="en-US" dirty="0" err="1">
                <a:latin typeface="Times New Roman" panose="02020603050405020304" pitchFamily="18" charset="0"/>
              </a:rPr>
              <a:t>да</a:t>
            </a:r>
            <a:r>
              <a:rPr lang="en-US" dirty="0">
                <a:latin typeface="Times New Roman" panose="02020603050405020304" pitchFamily="18" charset="0"/>
              </a:rPr>
              <a:t> </a:t>
            </a:r>
            <a:r>
              <a:rPr lang="en-US" dirty="0" err="1">
                <a:latin typeface="Times New Roman" panose="02020603050405020304" pitchFamily="18" charset="0"/>
              </a:rPr>
              <a:t>се</a:t>
            </a:r>
            <a:r>
              <a:rPr lang="en-US" dirty="0">
                <a:latin typeface="Times New Roman" panose="02020603050405020304" pitchFamily="18" charset="0"/>
              </a:rPr>
              <a:t> </a:t>
            </a:r>
            <a:r>
              <a:rPr lang="en-US" dirty="0" err="1">
                <a:latin typeface="Times New Roman" panose="02020603050405020304" pitchFamily="18" charset="0"/>
              </a:rPr>
              <a:t>случват</a:t>
            </a:r>
            <a:r>
              <a:rPr lang="en-US" dirty="0">
                <a:latin typeface="Times New Roman" panose="02020603050405020304" pitchFamily="18" charset="0"/>
              </a:rPr>
              <a:t> </a:t>
            </a:r>
            <a:r>
              <a:rPr lang="en-US" dirty="0" err="1">
                <a:latin typeface="Times New Roman" panose="02020603050405020304" pitchFamily="18" charset="0"/>
              </a:rPr>
              <a:t>асинхронно</a:t>
            </a:r>
            <a:r>
              <a:rPr lang="en-US" dirty="0">
                <a:latin typeface="Times New Roman" panose="02020603050405020304" pitchFamily="18" charset="0"/>
              </a:rPr>
              <a:t>.</a:t>
            </a:r>
          </a:p>
          <a:p>
            <a:endParaRPr lang="en-US" dirty="0">
              <a:latin typeface="Times New Roman" panose="02020603050405020304" pitchFamily="18" charset="0"/>
            </a:endParaRPr>
          </a:p>
          <a:p>
            <a:r>
              <a:rPr lang="en-US" dirty="0">
                <a:latin typeface="Times New Roman" panose="02020603050405020304" pitchFamily="18" charset="0"/>
              </a:rPr>
              <a:t>4.</a:t>
            </a:r>
          </a:p>
          <a:p>
            <a:r>
              <a:rPr lang="en-US" dirty="0">
                <a:latin typeface="Times New Roman" panose="02020603050405020304" pitchFamily="18" charset="0"/>
              </a:rPr>
              <a:t>- Write a multithreaded merge sort;</a:t>
            </a:r>
          </a:p>
          <a:p>
            <a:r>
              <a:rPr lang="en-US" dirty="0">
                <a:latin typeface="Times New Roman" panose="02020603050405020304" pitchFamily="18" charset="0"/>
              </a:rPr>
              <a:t>- Compare it against the initial implementation.</a:t>
            </a:r>
          </a:p>
        </p:txBody>
      </p:sp>
    </p:spTree>
    <p:extLst>
      <p:ext uri="{BB962C8B-B14F-4D97-AF65-F5344CB8AC3E}">
        <p14:creationId xmlns:p14="http://schemas.microsoft.com/office/powerpoint/2010/main" val="68920498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6"/>
          <p:cNvSpPr>
            <a:spLocks noChangeArrowheads="1"/>
          </p:cNvSpPr>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17410" name="Slide Number Placeholder 1"/>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mtClean="0">
                <a:solidFill>
                  <a:srgbClr val="1C1C1C"/>
                </a:solidFill>
              </a:rPr>
              <a:t>Page </a:t>
            </a:r>
            <a:fld id="{0D9E4E08-76C7-46AB-945C-973357CB8164}" type="slidenum">
              <a:rPr lang="en-US" smtClean="0">
                <a:solidFill>
                  <a:srgbClr val="1C1C1C"/>
                </a:solidFill>
              </a:rPr>
              <a:pPr eaLnBrk="1" hangingPunct="1"/>
              <a:t>83</a:t>
            </a:fld>
            <a:endParaRPr lang="en-US" smtClean="0">
              <a:solidFill>
                <a:srgbClr val="1C1C1C"/>
              </a:solidFill>
            </a:endParaRPr>
          </a:p>
        </p:txBody>
      </p:sp>
      <p:sp>
        <p:nvSpPr>
          <p:cNvPr id="17413" name="Rectangle 16"/>
          <p:cNvSpPr>
            <a:spLocks noChangeArrowheads="1"/>
          </p:cNvSpPr>
          <p:nvPr/>
        </p:nvSpPr>
        <p:spPr bwMode="auto">
          <a:xfrm>
            <a:off x="6545263" y="6194425"/>
            <a:ext cx="2298700" cy="320675"/>
          </a:xfrm>
          <a:prstGeom prst="rect">
            <a:avLst/>
          </a:prstGeom>
          <a:solidFill>
            <a:srgbClr val="1C1C1C"/>
          </a:solidFill>
          <a:ln>
            <a:noFill/>
          </a:ln>
          <a:effectLst/>
          <a:extLst>
            <a:ext uri="{91240B29-F687-4F45-9708-019B960494DF}">
              <a14:hiddenLine xmlns:a14="http://schemas.microsoft.com/office/drawing/2010/main" w="158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17414" name="Rectangle 17"/>
          <p:cNvSpPr>
            <a:spLocks noChangeArrowheads="1"/>
          </p:cNvSpPr>
          <p:nvPr/>
        </p:nvSpPr>
        <p:spPr bwMode="auto">
          <a:xfrm>
            <a:off x="304800" y="6194425"/>
            <a:ext cx="6129338" cy="320675"/>
          </a:xfrm>
          <a:prstGeom prst="rect">
            <a:avLst/>
          </a:prstGeom>
          <a:solidFill>
            <a:srgbClr val="000000">
              <a:alpha val="20000"/>
            </a:srgbClr>
          </a:solidFill>
          <a:ln>
            <a:noFill/>
          </a:ln>
          <a:effectLst/>
          <a:extLst>
            <a:ext uri="{91240B29-F687-4F45-9708-019B960494DF}">
              <a14:hiddenLine xmlns:a14="http://schemas.microsoft.com/office/drawing/2010/main" w="158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17415" name="Text Box 20"/>
          <p:cNvSpPr txBox="1">
            <a:spLocks noChangeArrowheads="1"/>
          </p:cNvSpPr>
          <p:nvPr/>
        </p:nvSpPr>
        <p:spPr bwMode="white">
          <a:xfrm>
            <a:off x="6683375" y="6172200"/>
            <a:ext cx="20193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dirty="0">
                <a:solidFill>
                  <a:srgbClr val="FFFFFF"/>
                </a:solidFill>
              </a:rPr>
              <a:t>www.visteon.com</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7078" y="1704975"/>
            <a:ext cx="3829844" cy="2451100"/>
          </a:xfrm>
          <a:prstGeom prst="rect">
            <a:avLst/>
          </a:prstGeom>
        </p:spPr>
      </p:pic>
    </p:spTree>
    <p:extLst>
      <p:ext uri="{BB962C8B-B14F-4D97-AF65-F5344CB8AC3E}">
        <p14:creationId xmlns:p14="http://schemas.microsoft.com/office/powerpoint/2010/main" val="2359290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data structures –</a:t>
            </a:r>
            <a:r>
              <a:rPr lang="bg-BG" dirty="0"/>
              <a:t> </a:t>
            </a:r>
            <a:r>
              <a:rPr lang="en-US" dirty="0"/>
              <a:t>List</a:t>
            </a:r>
          </a:p>
        </p:txBody>
      </p:sp>
      <p:sp>
        <p:nvSpPr>
          <p:cNvPr id="4" name="Slide Number Placeholder 3"/>
          <p:cNvSpPr>
            <a:spLocks noGrp="1"/>
          </p:cNvSpPr>
          <p:nvPr>
            <p:ph type="sldNum" sz="quarter" idx="10"/>
          </p:nvPr>
        </p:nvSpPr>
        <p:spPr/>
        <p:txBody>
          <a:bodyPr/>
          <a:lstStyle/>
          <a:p>
            <a:pPr>
              <a:defRPr/>
            </a:pPr>
            <a:r>
              <a:rPr lang="en-US" dirty="0" smtClean="0">
                <a:solidFill>
                  <a:schemeClr val="tx1"/>
                </a:solidFill>
              </a:rPr>
              <a:t>Page </a:t>
            </a:r>
            <a:fld id="{3B9B2790-871E-4B14-89F3-CE456C00FFBE}" type="slidenum">
              <a:rPr lang="en-US" smtClean="0">
                <a:solidFill>
                  <a:schemeClr val="tx1"/>
                </a:solidFill>
              </a:rPr>
              <a:pPr>
                <a:defRPr/>
              </a:pPr>
              <a:t>9</a:t>
            </a:fld>
            <a:endParaRPr lang="en-US" dirty="0">
              <a:solidFill>
                <a:schemeClr val="tx1"/>
              </a:solidFill>
            </a:endParaRPr>
          </a:p>
        </p:txBody>
      </p:sp>
      <p:sp>
        <p:nvSpPr>
          <p:cNvPr id="5" name="Rectangle 4"/>
          <p:cNvSpPr/>
          <p:nvPr/>
        </p:nvSpPr>
        <p:spPr>
          <a:xfrm>
            <a:off x="315511" y="1752600"/>
            <a:ext cx="8371289" cy="3693319"/>
          </a:xfrm>
          <a:prstGeom prst="rect">
            <a:avLst/>
          </a:prstGeom>
        </p:spPr>
        <p:txBody>
          <a:bodyPr wrap="square">
            <a:spAutoFit/>
          </a:bodyPr>
          <a:lstStyle/>
          <a:p>
            <a:r>
              <a:rPr lang="en-US" dirty="0" smtClean="0"/>
              <a:t>A program </a:t>
            </a:r>
            <a:r>
              <a:rPr lang="en-US" dirty="0"/>
              <a:t>designer should first </a:t>
            </a:r>
            <a:r>
              <a:rPr lang="en-US" dirty="0" smtClean="0"/>
              <a:t>consider what </a:t>
            </a:r>
            <a:r>
              <a:rPr lang="en-US" dirty="0"/>
              <a:t>basic operations </a:t>
            </a:r>
            <a:r>
              <a:rPr lang="en-US" dirty="0" smtClean="0"/>
              <a:t>the implementation </a:t>
            </a:r>
            <a:r>
              <a:rPr lang="en-US" dirty="0"/>
              <a:t>must support. Our common </a:t>
            </a:r>
            <a:r>
              <a:rPr lang="en-US" dirty="0" smtClean="0"/>
              <a:t>intuition about </a:t>
            </a:r>
            <a:r>
              <a:rPr lang="en-US" dirty="0"/>
              <a:t>lists tells us that a list should be able </a:t>
            </a:r>
            <a:r>
              <a:rPr lang="en-US" dirty="0" smtClean="0"/>
              <a:t>to:</a:t>
            </a:r>
          </a:p>
          <a:p>
            <a:endParaRPr lang="en-US" dirty="0"/>
          </a:p>
          <a:p>
            <a:pPr marL="285750" indent="-285750">
              <a:buFont typeface="Arial" panose="020B0604020202020204" pitchFamily="34" charset="0"/>
              <a:buChar char="•"/>
            </a:pPr>
            <a:r>
              <a:rPr lang="en-US" dirty="0" smtClean="0"/>
              <a:t> </a:t>
            </a:r>
            <a:r>
              <a:rPr lang="en-US" dirty="0"/>
              <a:t>grow and shrink in size as we </a:t>
            </a:r>
            <a:r>
              <a:rPr lang="en-US" dirty="0" smtClean="0"/>
              <a:t>insert and </a:t>
            </a:r>
            <a:r>
              <a:rPr lang="en-US" dirty="0"/>
              <a:t>remove elements.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 </a:t>
            </a:r>
            <a:r>
              <a:rPr lang="en-US" dirty="0"/>
              <a:t>to insert and remove elements from </a:t>
            </a:r>
            <a:r>
              <a:rPr lang="en-US" dirty="0" smtClean="0"/>
              <a:t>anywhere in </a:t>
            </a:r>
            <a:r>
              <a:rPr lang="en-US" dirty="0"/>
              <a:t>the list. </a:t>
            </a:r>
            <a:r>
              <a:rPr lang="en-US" dirty="0" smtClean="0"/>
              <a:t> </a:t>
            </a:r>
          </a:p>
          <a:p>
            <a:endParaRPr lang="en-US" dirty="0" smtClean="0"/>
          </a:p>
          <a:p>
            <a:pPr marL="285750" indent="-285750">
              <a:buFont typeface="Arial" panose="020B0604020202020204" pitchFamily="34" charset="0"/>
              <a:buChar char="•"/>
            </a:pPr>
            <a:r>
              <a:rPr lang="en-US" dirty="0" smtClean="0"/>
              <a:t> to </a:t>
            </a:r>
            <a:r>
              <a:rPr lang="en-US" dirty="0"/>
              <a:t>gain access to any element’s value, either </a:t>
            </a:r>
            <a:r>
              <a:rPr lang="en-US" dirty="0" smtClean="0"/>
              <a:t>to read </a:t>
            </a:r>
            <a:r>
              <a:rPr lang="en-US" dirty="0"/>
              <a:t>it or to change it.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 to </a:t>
            </a:r>
            <a:r>
              <a:rPr lang="en-US" dirty="0"/>
              <a:t>create and clear (or reinitialize) lists.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 to </a:t>
            </a:r>
            <a:r>
              <a:rPr lang="en-US" dirty="0"/>
              <a:t>access the next or previous element from the “current” one.</a:t>
            </a:r>
          </a:p>
        </p:txBody>
      </p:sp>
    </p:spTree>
    <p:extLst>
      <p:ext uri="{BB962C8B-B14F-4D97-AF65-F5344CB8AC3E}">
        <p14:creationId xmlns:p14="http://schemas.microsoft.com/office/powerpoint/2010/main" val="1640721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Visteon ">
  <a:themeElements>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fontScheme name="1_Visteon_Clea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15423</TotalTime>
  <Words>7803</Words>
  <Application>Microsoft Office PowerPoint</Application>
  <PresentationFormat>On-screen Show (4:3)</PresentationFormat>
  <Paragraphs>653</Paragraphs>
  <Slides>83</Slides>
  <Notes>6</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83</vt:i4>
      </vt:variant>
    </vt:vector>
  </HeadingPairs>
  <TitlesOfParts>
    <vt:vector size="103" baseType="lpstr">
      <vt:lpstr>Arial</vt:lpstr>
      <vt:lpstr>Calibri</vt:lpstr>
      <vt:lpstr>Cambria Math</vt:lpstr>
      <vt:lpstr>CMBX12</vt:lpstr>
      <vt:lpstr>CMMI10</vt:lpstr>
      <vt:lpstr>CMMI8</vt:lpstr>
      <vt:lpstr>CMR10</vt:lpstr>
      <vt:lpstr>CMR8</vt:lpstr>
      <vt:lpstr>CMSSBX10</vt:lpstr>
      <vt:lpstr>CMSY10</vt:lpstr>
      <vt:lpstr>LCMSS8</vt:lpstr>
      <vt:lpstr>NimbusMonL-Bold</vt:lpstr>
      <vt:lpstr>NimbusRomNo9L-Medi</vt:lpstr>
      <vt:lpstr>NimbusRomNo9L-Regu</vt:lpstr>
      <vt:lpstr>NimbusRomNo9L-ReguItal</vt:lpstr>
      <vt:lpstr>Symbol</vt:lpstr>
      <vt:lpstr>Times New Roman</vt:lpstr>
      <vt:lpstr>Wingdings</vt:lpstr>
      <vt:lpstr>Wingdings 2</vt:lpstr>
      <vt:lpstr>Visteon </vt:lpstr>
      <vt:lpstr>Data structures and algorithms - Fundamentals</vt:lpstr>
      <vt:lpstr>Data Structures and Algorithms – Definitions</vt:lpstr>
      <vt:lpstr>Data Structures and Algorithms</vt:lpstr>
      <vt:lpstr>Data Structures and Algorithms</vt:lpstr>
      <vt:lpstr>Fundamental Data Structures</vt:lpstr>
      <vt:lpstr>Basic data structures - Array</vt:lpstr>
      <vt:lpstr>Basic data structures - Array</vt:lpstr>
      <vt:lpstr>Basic data structures – List</vt:lpstr>
      <vt:lpstr>Basic data structures – List</vt:lpstr>
      <vt:lpstr>Basic data structures – Array based List</vt:lpstr>
      <vt:lpstr>Basic data structures – Linked List</vt:lpstr>
      <vt:lpstr>Basic data structures – Linked List</vt:lpstr>
      <vt:lpstr>Basic data structures – List</vt:lpstr>
      <vt:lpstr>Basic data structures – Stack</vt:lpstr>
      <vt:lpstr>Basic data structures – Queue</vt:lpstr>
      <vt:lpstr>Basic data structures – Queue</vt:lpstr>
      <vt:lpstr>Basic data structures - Trees</vt:lpstr>
      <vt:lpstr>Basic data structures – Binary Trees</vt:lpstr>
      <vt:lpstr>Basic data structures – Binary Trees</vt:lpstr>
      <vt:lpstr>Basic data structures - Trees</vt:lpstr>
      <vt:lpstr>Basic data structures - Trees</vt:lpstr>
      <vt:lpstr>Basic data structures – Binary Tree Traversal</vt:lpstr>
      <vt:lpstr>Basic data structures – Binary Tree Traversal</vt:lpstr>
      <vt:lpstr>Basic data structures – Non Binary Trees</vt:lpstr>
      <vt:lpstr>Basic data structures - Trees</vt:lpstr>
      <vt:lpstr>Basic data structures – Graphs</vt:lpstr>
      <vt:lpstr>Basic data structures – Graphs</vt:lpstr>
      <vt:lpstr>Basic data structures – Graphs</vt:lpstr>
      <vt:lpstr>Basic data structures – Graphs</vt:lpstr>
      <vt:lpstr>Basic data structures – Graph Traversals</vt:lpstr>
      <vt:lpstr>Basic data structures – Graph Traversals</vt:lpstr>
      <vt:lpstr>Basic data structures – Graph Traversals</vt:lpstr>
      <vt:lpstr>Basic data structures – Graph Traversals</vt:lpstr>
      <vt:lpstr>Basic data structures – Graph Traversals</vt:lpstr>
      <vt:lpstr>Basic data structures – Graphs</vt:lpstr>
      <vt:lpstr>Basic data structures – Algorithms</vt:lpstr>
      <vt:lpstr>Algorithm analysis</vt:lpstr>
      <vt:lpstr>Algorithm analysis</vt:lpstr>
      <vt:lpstr>Algorithm analysis</vt:lpstr>
      <vt:lpstr>Algorithm analysis</vt:lpstr>
      <vt:lpstr>Algorithm analysis</vt:lpstr>
      <vt:lpstr>Algorithm analysis</vt:lpstr>
      <vt:lpstr>Algorithm analysis</vt:lpstr>
      <vt:lpstr>Algorithm analysis</vt:lpstr>
      <vt:lpstr>Algorithm analysis</vt:lpstr>
      <vt:lpstr>Algorithm analysis</vt:lpstr>
      <vt:lpstr>Algorithm analysis</vt:lpstr>
      <vt:lpstr>Algorithm analysis</vt:lpstr>
      <vt:lpstr>Algorithm analysis</vt:lpstr>
      <vt:lpstr>Algorithm analysis</vt:lpstr>
      <vt:lpstr>Algorithm analysis</vt:lpstr>
      <vt:lpstr>Algorithm analysis</vt:lpstr>
      <vt:lpstr>Algorithm analysis</vt:lpstr>
      <vt:lpstr>Algorithm analysis</vt:lpstr>
      <vt:lpstr>Algorithm analysis</vt:lpstr>
      <vt:lpstr>Algorithm analysis</vt:lpstr>
      <vt:lpstr>Algorithm analysis</vt:lpstr>
      <vt:lpstr>Sorting</vt:lpstr>
      <vt:lpstr>Sorting</vt:lpstr>
      <vt:lpstr>Sorting</vt:lpstr>
      <vt:lpstr>Sorting</vt:lpstr>
      <vt:lpstr>Sorting</vt:lpstr>
      <vt:lpstr>Sorting</vt:lpstr>
      <vt:lpstr>Sorting</vt:lpstr>
      <vt:lpstr>Sorting</vt:lpstr>
      <vt:lpstr>Sorting</vt:lpstr>
      <vt:lpstr>Sorting</vt:lpstr>
      <vt:lpstr>Sorting</vt:lpstr>
      <vt:lpstr>Sorting</vt:lpstr>
      <vt:lpstr>Sorting</vt:lpstr>
      <vt:lpstr>Searching</vt:lpstr>
      <vt:lpstr>Searching</vt:lpstr>
      <vt:lpstr>Searching</vt:lpstr>
      <vt:lpstr>Searching</vt:lpstr>
      <vt:lpstr>Searching</vt:lpstr>
      <vt:lpstr>Searching</vt:lpstr>
      <vt:lpstr>Bibliography</vt:lpstr>
      <vt:lpstr>Exersices</vt:lpstr>
      <vt:lpstr>Exersices</vt:lpstr>
      <vt:lpstr>Exersices</vt:lpstr>
      <vt:lpstr>Exersices</vt:lpstr>
      <vt:lpstr>Exersices</vt:lpstr>
      <vt:lpstr>PowerPoint Presentation</vt:lpstr>
    </vt:vector>
  </TitlesOfParts>
  <Company>Visteon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Kamal, Amna (A.)</dc:creator>
  <cp:lastModifiedBy>Atanasov, Todor Vladimirov (T.)</cp:lastModifiedBy>
  <cp:revision>1228</cp:revision>
  <dcterms:created xsi:type="dcterms:W3CDTF">2014-06-06T17:30:23Z</dcterms:created>
  <dcterms:modified xsi:type="dcterms:W3CDTF">2016-07-12T11:09:51Z</dcterms:modified>
</cp:coreProperties>
</file>